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74" r:id="rId3"/>
    <p:sldId id="262" r:id="rId4"/>
    <p:sldId id="264" r:id="rId5"/>
    <p:sldId id="265" r:id="rId6"/>
    <p:sldId id="266" r:id="rId7"/>
    <p:sldId id="267" r:id="rId8"/>
    <p:sldId id="268" r:id="rId9"/>
    <p:sldId id="272" r:id="rId10"/>
    <p:sldId id="269" r:id="rId11"/>
    <p:sldId id="271" r:id="rId12"/>
    <p:sldId id="270" r:id="rId13"/>
    <p:sldId id="273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0A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9" autoAdjust="0"/>
    <p:restoredTop sz="83939" autoAdjust="0"/>
  </p:normalViewPr>
  <p:slideViewPr>
    <p:cSldViewPr snapToGrid="0" showGuides="1">
      <p:cViewPr>
        <p:scale>
          <a:sx n="100" d="100"/>
          <a:sy n="100" d="100"/>
        </p:scale>
        <p:origin x="-948" y="-276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AE243-84A4-48C2-AD0D-2635877C634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X-ray Photon Diagnostics (WP74)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08 April 2014 / 3</a:t>
            </a:r>
            <a:r>
              <a:rPr lang="en-GB" baseline="30000" noProof="0" dirty="0" smtClean="0"/>
              <a:t>rd</a:t>
            </a:r>
            <a:r>
              <a:rPr lang="en-GB" noProof="0" dirty="0" smtClean="0"/>
              <a:t> Accelerator</a:t>
            </a:r>
            <a:r>
              <a:rPr lang="en-GB" baseline="0" noProof="0" dirty="0" smtClean="0"/>
              <a:t> Consortium Meeting</a:t>
            </a:r>
            <a:endParaRPr lang="en-GB" noProof="0" dirty="0" smtClean="0"/>
          </a:p>
          <a:p>
            <a:pPr lvl="0"/>
            <a:r>
              <a:rPr lang="en-GB" noProof="0" dirty="0" smtClean="0"/>
              <a:t>Jan </a:t>
            </a:r>
            <a:r>
              <a:rPr lang="en-GB" noProof="0" dirty="0" err="1" smtClean="0"/>
              <a:t>Grünert</a:t>
            </a:r>
            <a:r>
              <a:rPr lang="en-GB" noProof="0" dirty="0" smtClean="0"/>
              <a:t>,</a:t>
            </a:r>
            <a:r>
              <a:rPr lang="en-GB" baseline="0" noProof="0" dirty="0" smtClean="0"/>
              <a:t> WP74, X-ray Photon Diagnostics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\\win.desy.de\group\exfl\4all\intern\User%20data\wp74\Devices\31-1_MCP-Detector\3D-sketch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n.desy.de\group\exfl\4all\intern\User%20data\wp74\Devices\31-4_Pop-In-Monitors\CAD-models\OTR-C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xfel.eu/alfresco/d/a/workspace/SpacesStore/96447af5-3154-4361-aa9c-372815976e2c/2014-03-04_WPG3-seminar_Jia-Liu.ppt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n.desy.de\group\exfl\4all\intern\User%20data\wp74\Devices\31-2_K-Mono\production%20drawings\filter%20chamber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n.desy.de\group\exfl\4all\intern\User%20data\wp74\Devices\31-8_Transmissive-Imag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file:///\\win.desy.de\group\exfl\4all\intern\User%20data\wp74\Devices\31-2_K-Mon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n.desy.de\group\exfl\4all\intern\User%20data\wp74\Devices\11-1_XGMD\Drawings\FEM%20steel%20base%20frame\support_pillar_picture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n.desy.de\group\exfl\4all\intern\User%20data\wp74\Devices\11-1_XGMD\Drawings\FEM%20steel%20base%20frame\support_pillar_picture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file:///\\win.desy.de\group\exfl\4all\intern\User%20data\wp74\Devices\11-1_XGMD\Drawings\FEM%20steel%20base%20frame\support_pillar_pictur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4338" y="1638300"/>
            <a:ext cx="8331200" cy="1844675"/>
          </a:xfrm>
        </p:spPr>
        <p:txBody>
          <a:bodyPr>
            <a:normAutofit/>
          </a:bodyPr>
          <a:lstStyle/>
          <a:p>
            <a:r>
              <a:rPr lang="de-DE" altLang="zh-CN" sz="4400" dirty="0" smtClean="0"/>
              <a:t>X-</a:t>
            </a:r>
            <a:r>
              <a:rPr lang="de-DE" altLang="zh-CN" sz="4400" dirty="0" err="1" smtClean="0"/>
              <a:t>ray</a:t>
            </a:r>
            <a:r>
              <a:rPr lang="de-DE" altLang="zh-CN" sz="4400" dirty="0" smtClean="0"/>
              <a:t> Photon </a:t>
            </a:r>
            <a:r>
              <a:rPr lang="de-DE" altLang="zh-CN" sz="4400" dirty="0" err="1" smtClean="0"/>
              <a:t>Diagnostics</a:t>
            </a:r>
            <a:r>
              <a:rPr lang="de-DE" altLang="zh-CN" sz="4400" dirty="0" smtClean="0"/>
              <a:t> (WP74)</a:t>
            </a:r>
            <a:br>
              <a:rPr lang="de-DE" altLang="zh-CN" sz="4400" dirty="0" smtClean="0"/>
            </a:br>
            <a:r>
              <a:rPr lang="de-DE" altLang="zh-CN" sz="3600" dirty="0" smtClean="0"/>
              <a:t>Status </a:t>
            </a:r>
            <a:r>
              <a:rPr lang="de-DE" altLang="zh-CN" sz="3600" dirty="0" smtClean="0"/>
              <a:t>08 April </a:t>
            </a:r>
            <a:r>
              <a:rPr lang="de-DE" altLang="zh-CN" sz="3600" dirty="0" smtClean="0"/>
              <a:t>2014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840000" cy="1584176"/>
          </a:xfrm>
        </p:spPr>
        <p:txBody>
          <a:bodyPr>
            <a:normAutofit lnSpcReduction="10000"/>
          </a:bodyPr>
          <a:lstStyle/>
          <a:p>
            <a:r>
              <a:rPr lang="de-DE" altLang="zh-CN" dirty="0" smtClean="0"/>
              <a:t>Jan Grünert</a:t>
            </a:r>
          </a:p>
          <a:p>
            <a:r>
              <a:rPr lang="de-DE" altLang="zh-CN" dirty="0" smtClean="0"/>
              <a:t>European XFEL GmbH, Hamburg</a:t>
            </a:r>
          </a:p>
          <a:p>
            <a:r>
              <a:rPr lang="de-DE" altLang="zh-CN" dirty="0" smtClean="0"/>
              <a:t>3rd XFEL </a:t>
            </a:r>
            <a:r>
              <a:rPr lang="de-DE" altLang="zh-CN" dirty="0" err="1" smtClean="0"/>
              <a:t>Collaboration</a:t>
            </a:r>
            <a:r>
              <a:rPr lang="de-DE" altLang="zh-CN" dirty="0" smtClean="0"/>
              <a:t> Meeting</a:t>
            </a:r>
          </a:p>
        </p:txBody>
      </p:sp>
    </p:spTree>
    <p:extLst>
      <p:ext uri="{BB962C8B-B14F-4D97-AF65-F5344CB8AC3E}">
        <p14:creationId xmlns:p14="http://schemas.microsoft.com/office/powerpoint/2010/main" val="30107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8" r="21257"/>
          <a:stretch/>
        </p:blipFill>
        <p:spPr bwMode="auto">
          <a:xfrm>
            <a:off x="104775" y="1060772"/>
            <a:ext cx="5810250" cy="534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6478488"/>
            <a:ext cx="4381502" cy="2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..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3200" dirty="0" smtClean="0"/>
              <a:t>2D-imager (FEL)</a:t>
            </a:r>
            <a:endParaRPr lang="de-DE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095375"/>
            <a:ext cx="4594225" cy="530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260" y="4292377"/>
            <a:ext cx="830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Status 04/2014: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Prototype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control</a:t>
            </a:r>
            <a:r>
              <a:rPr lang="de-DE" sz="1800" dirty="0"/>
              <a:t> </a:t>
            </a:r>
            <a:r>
              <a:rPr lang="de-DE" sz="1800" dirty="0" err="1"/>
              <a:t>crate</a:t>
            </a:r>
            <a:r>
              <a:rPr lang="de-DE" sz="1800" dirty="0"/>
              <a:t> in </a:t>
            </a:r>
            <a:r>
              <a:rPr lang="de-DE" sz="1800" dirty="0" smtClean="0"/>
              <a:t>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Production</a:t>
            </a:r>
            <a:r>
              <a:rPr lang="de-DE" sz="1800" dirty="0" smtClean="0"/>
              <a:t> SASE1 </a:t>
            </a:r>
            <a:r>
              <a:rPr lang="de-DE" sz="1800" dirty="0" err="1" smtClean="0"/>
              <a:t>device</a:t>
            </a:r>
            <a:r>
              <a:rPr lang="de-DE" sz="1800" dirty="0" smtClean="0"/>
              <a:t> </a:t>
            </a:r>
            <a:r>
              <a:rPr lang="de-DE" sz="1800" dirty="0" err="1" smtClean="0"/>
              <a:t>ongoing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Optics</a:t>
            </a:r>
            <a:r>
              <a:rPr lang="de-DE" sz="1800" dirty="0" smtClean="0"/>
              <a:t> </a:t>
            </a:r>
            <a:r>
              <a:rPr lang="de-DE" sz="1800" dirty="0" err="1" smtClean="0"/>
              <a:t>development</a:t>
            </a:r>
            <a:r>
              <a:rPr lang="de-DE" sz="1800" dirty="0" smtClean="0"/>
              <a:t> </a:t>
            </a:r>
            <a:r>
              <a:rPr lang="de-DE" sz="1800" dirty="0" err="1" smtClean="0"/>
              <a:t>ongoing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RFI XTD2/SASE1: 06/2014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/>
              <a:t>collisions</a:t>
            </a:r>
            <a:r>
              <a:rPr lang="de-DE" sz="1800" dirty="0"/>
              <a:t> </a:t>
            </a:r>
            <a:r>
              <a:rPr lang="de-DE" sz="1800" dirty="0" smtClean="0"/>
              <a:t>in </a:t>
            </a:r>
            <a:r>
              <a:rPr lang="de-DE" sz="1800" dirty="0" err="1" smtClean="0"/>
              <a:t>tunnel</a:t>
            </a:r>
            <a:r>
              <a:rPr lang="de-DE" sz="1800" dirty="0" smtClean="0"/>
              <a:t> CAD </a:t>
            </a:r>
            <a:r>
              <a:rPr lang="de-DE" sz="1800" dirty="0" err="1" smtClean="0"/>
              <a:t>model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40378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6564213"/>
            <a:ext cx="4381502" cy="2937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dirty="0">
                <a:hlinkClick r:id="rId2" action="ppaction://hlinkfile"/>
              </a:rPr>
              <a:t>N:\4all\intern\User data\wp74\Devices\31-1_MCP-Detector\3D-sketches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3200" dirty="0" smtClean="0"/>
              <a:t>MCP-</a:t>
            </a:r>
            <a:r>
              <a:rPr lang="de-DE" sz="3200" dirty="0" err="1" smtClean="0"/>
              <a:t>based</a:t>
            </a:r>
            <a:r>
              <a:rPr lang="de-DE" sz="3200" dirty="0" smtClean="0"/>
              <a:t> </a:t>
            </a:r>
            <a:r>
              <a:rPr lang="de-DE" sz="3200" dirty="0" err="1" smtClean="0"/>
              <a:t>detector</a:t>
            </a:r>
            <a:r>
              <a:rPr lang="de-DE" sz="3200" dirty="0" smtClean="0"/>
              <a:t> (</a:t>
            </a:r>
            <a:r>
              <a:rPr lang="de-DE" sz="3200" dirty="0" err="1" smtClean="0"/>
              <a:t>by</a:t>
            </a:r>
            <a:r>
              <a:rPr lang="de-DE" sz="3200" dirty="0" smtClean="0"/>
              <a:t> JINR)</a:t>
            </a:r>
            <a:endParaRPr lang="de-DE" sz="3200" dirty="0"/>
          </a:p>
        </p:txBody>
      </p:sp>
      <p:pic>
        <p:nvPicPr>
          <p:cNvPr id="2050" name="Picture 2" descr="N:\4all\intern\User data\wp74\Devices\31-1_MCP-Detector\3D-sketches\XTD2_R14_MCP_Pop_in_20130925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r="-5" b="5676"/>
          <a:stretch/>
        </p:blipFill>
        <p:spPr bwMode="auto">
          <a:xfrm>
            <a:off x="123826" y="1763339"/>
            <a:ext cx="5648324" cy="46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4625" y="1053877"/>
            <a:ext cx="6429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Status 04/2014: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CDR/TDR/PPR </a:t>
            </a:r>
            <a:r>
              <a:rPr lang="de-DE" sz="1800" dirty="0" err="1" smtClean="0"/>
              <a:t>done</a:t>
            </a:r>
            <a:r>
              <a:rPr lang="de-DE" sz="1800" dirty="0" smtClean="0"/>
              <a:t>, prototype </a:t>
            </a:r>
            <a:r>
              <a:rPr lang="de-DE" sz="1800" dirty="0" err="1" smtClean="0"/>
              <a:t>at</a:t>
            </a:r>
            <a:r>
              <a:rPr lang="de-DE" sz="1800" dirty="0"/>
              <a:t> </a:t>
            </a:r>
            <a:r>
              <a:rPr lang="de-DE" sz="1800" dirty="0" smtClean="0"/>
              <a:t>HERA-S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tested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F</a:t>
            </a:r>
            <a:r>
              <a:rPr lang="de-DE" sz="1800" dirty="0" smtClean="0"/>
              <a:t>inal </a:t>
            </a:r>
            <a:r>
              <a:rPr lang="de-DE" sz="1800" dirty="0" err="1" smtClean="0"/>
              <a:t>supports</a:t>
            </a:r>
            <a:r>
              <a:rPr lang="de-DE" sz="1800" dirty="0" smtClean="0"/>
              <a:t> </a:t>
            </a:r>
            <a:r>
              <a:rPr lang="de-DE" sz="1800" dirty="0" err="1" smtClean="0"/>
              <a:t>arrived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Transformation </a:t>
            </a:r>
            <a:r>
              <a:rPr lang="de-DE" sz="1800" dirty="0" err="1" smtClean="0"/>
              <a:t>of</a:t>
            </a:r>
            <a:r>
              <a:rPr lang="de-DE" sz="1800" dirty="0" smtClean="0"/>
              <a:t> prototype </a:t>
            </a:r>
            <a:r>
              <a:rPr lang="de-DE" sz="1800" dirty="0" err="1" smtClean="0"/>
              <a:t>to</a:t>
            </a:r>
            <a:r>
              <a:rPr lang="de-DE" sz="1800" dirty="0" smtClean="0"/>
              <a:t> SASE1 </a:t>
            </a:r>
            <a:r>
              <a:rPr lang="de-DE" sz="1800" dirty="0" err="1" smtClean="0"/>
              <a:t>device</a:t>
            </a:r>
            <a:r>
              <a:rPr lang="de-DE" sz="1800" dirty="0" smtClean="0"/>
              <a:t> in 06/2014</a:t>
            </a:r>
            <a:endParaRPr lang="de-DE" sz="18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e-DE" sz="1800" dirty="0" smtClean="0"/>
              <a:t>Integrated in </a:t>
            </a:r>
            <a:r>
              <a:rPr lang="de-DE" sz="1800" dirty="0" err="1" smtClean="0"/>
              <a:t>tunnel</a:t>
            </a:r>
            <a:r>
              <a:rPr lang="de-DE" sz="1800" dirty="0" smtClean="0"/>
              <a:t> CAD </a:t>
            </a:r>
            <a:r>
              <a:rPr lang="de-DE" sz="1800" dirty="0" err="1" smtClean="0"/>
              <a:t>model</a:t>
            </a:r>
            <a:r>
              <a:rPr lang="de-DE" sz="1800" dirty="0" smtClean="0"/>
              <a:t>, </a:t>
            </a:r>
            <a:r>
              <a:rPr lang="de-DE" sz="1800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 smtClean="0"/>
              <a:t>collisions</a:t>
            </a:r>
            <a:endParaRPr lang="de-DE" sz="18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de-DE" sz="1800" dirty="0"/>
              <a:t>D</a:t>
            </a:r>
            <a:r>
              <a:rPr lang="de-DE" sz="1800" dirty="0" smtClean="0"/>
              <a:t>esign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camera</a:t>
            </a:r>
            <a:r>
              <a:rPr lang="de-DE" sz="1800" dirty="0"/>
              <a:t> </a:t>
            </a:r>
            <a:r>
              <a:rPr lang="de-DE" sz="1800" dirty="0" err="1" smtClean="0"/>
              <a:t>optics</a:t>
            </a:r>
            <a:r>
              <a:rPr lang="de-DE" sz="1800" dirty="0" smtClean="0"/>
              <a:t> </a:t>
            </a:r>
            <a:r>
              <a:rPr lang="de-DE" sz="1800" dirty="0" err="1" smtClean="0"/>
              <a:t>ongoing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6969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9" r="-21872"/>
          <a:stretch/>
        </p:blipFill>
        <p:spPr bwMode="auto">
          <a:xfrm>
            <a:off x="5667375" y="1064995"/>
            <a:ext cx="5762625" cy="54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6" r="-21873"/>
          <a:stretch/>
        </p:blipFill>
        <p:spPr bwMode="auto">
          <a:xfrm>
            <a:off x="104775" y="1055470"/>
            <a:ext cx="8886825" cy="54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6478488"/>
            <a:ext cx="4381502" cy="2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hlinkClick r:id="rId3" action="ppaction://hlinkfile"/>
              </a:rPr>
              <a:t>N:\4all\intern\User data\wp74\Devices\31-4_Pop-In-Monitors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3200" dirty="0"/>
              <a:t>Pop-in Monitor Type II-45°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8010" y="4463827"/>
            <a:ext cx="60749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/>
              <a:t>Status </a:t>
            </a:r>
            <a:r>
              <a:rPr lang="de-DE" sz="1800" dirty="0" smtClean="0"/>
              <a:t>04/2014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FDR/PPR </a:t>
            </a:r>
            <a:r>
              <a:rPr lang="de-DE" sz="1800" dirty="0" err="1" smtClean="0"/>
              <a:t>done</a:t>
            </a:r>
            <a:r>
              <a:rPr lang="de-DE" sz="1800" dirty="0" smtClean="0"/>
              <a:t>, </a:t>
            </a:r>
            <a:r>
              <a:rPr lang="de-DE" sz="1800" dirty="0" err="1" smtClean="0"/>
              <a:t>production</a:t>
            </a:r>
            <a:r>
              <a:rPr lang="de-DE" sz="1800" dirty="0" smtClean="0"/>
              <a:t> </a:t>
            </a:r>
            <a:r>
              <a:rPr lang="de-DE" sz="1800" dirty="0" err="1" smtClean="0"/>
              <a:t>ongoing</a:t>
            </a:r>
            <a:r>
              <a:rPr lang="de-DE" sz="1800" dirty="0" smtClean="0"/>
              <a:t> </a:t>
            </a:r>
            <a:r>
              <a:rPr lang="de-DE" sz="1800" dirty="0" err="1" smtClean="0"/>
              <a:t>at</a:t>
            </a:r>
            <a:r>
              <a:rPr lang="de-DE" sz="1800" dirty="0" smtClean="0"/>
              <a:t> JJ X-</a:t>
            </a:r>
            <a:r>
              <a:rPr lang="de-DE" sz="1800" dirty="0" err="1" smtClean="0"/>
              <a:t>ray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Acceptance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two</a:t>
            </a:r>
            <a:r>
              <a:rPr lang="de-DE" sz="1800" dirty="0" smtClean="0"/>
              <a:t> </a:t>
            </a:r>
            <a:r>
              <a:rPr lang="de-DE" sz="1800" dirty="0" err="1" smtClean="0"/>
              <a:t>initial</a:t>
            </a:r>
            <a:r>
              <a:rPr lang="de-DE" sz="1800" dirty="0" smtClean="0"/>
              <a:t> </a:t>
            </a:r>
            <a:r>
              <a:rPr lang="de-DE" sz="1800" dirty="0" err="1" smtClean="0"/>
              <a:t>devices</a:t>
            </a:r>
            <a:r>
              <a:rPr lang="de-DE" sz="1800" dirty="0" smtClean="0"/>
              <a:t> </a:t>
            </a:r>
            <a:r>
              <a:rPr lang="de-DE" sz="1800" dirty="0" err="1" smtClean="0"/>
              <a:t>done</a:t>
            </a:r>
            <a:r>
              <a:rPr lang="de-DE" sz="1800" dirty="0" smtClean="0"/>
              <a:t> 03/2014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Delivery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smtClean="0"/>
              <a:t>all </a:t>
            </a:r>
            <a:r>
              <a:rPr lang="de-DE" sz="1800" dirty="0" err="1" smtClean="0"/>
              <a:t>devices</a:t>
            </a:r>
            <a:r>
              <a:rPr lang="de-DE" sz="1800" dirty="0" smtClean="0"/>
              <a:t> for all </a:t>
            </a:r>
            <a:r>
              <a:rPr lang="de-DE" sz="1800" dirty="0" err="1" smtClean="0"/>
              <a:t>tunnels</a:t>
            </a:r>
            <a:r>
              <a:rPr lang="de-DE" sz="1800" dirty="0" smtClean="0"/>
              <a:t> in 05/2014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Integrated in </a:t>
            </a:r>
            <a:r>
              <a:rPr lang="de-DE" sz="1800" dirty="0" err="1" smtClean="0"/>
              <a:t>tunnel</a:t>
            </a:r>
            <a:r>
              <a:rPr lang="de-DE" sz="1800" dirty="0" smtClean="0"/>
              <a:t> CAD </a:t>
            </a:r>
            <a:r>
              <a:rPr lang="de-DE" sz="1800" dirty="0" err="1" smtClean="0"/>
              <a:t>model</a:t>
            </a:r>
            <a:r>
              <a:rPr lang="de-DE" sz="1800" dirty="0" smtClean="0"/>
              <a:t>, </a:t>
            </a:r>
            <a:r>
              <a:rPr lang="de-DE" sz="1800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 smtClean="0"/>
              <a:t>collisions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Detailed</a:t>
            </a:r>
            <a:r>
              <a:rPr lang="de-DE" sz="1800" dirty="0" smtClean="0"/>
              <a:t> </a:t>
            </a:r>
            <a:r>
              <a:rPr lang="de-DE" sz="1800" dirty="0" err="1" smtClean="0"/>
              <a:t>optics</a:t>
            </a:r>
            <a:r>
              <a:rPr lang="de-DE" sz="1800" dirty="0" smtClean="0"/>
              <a:t> </a:t>
            </a:r>
            <a:r>
              <a:rPr lang="de-DE" sz="1800" dirty="0" err="1" smtClean="0"/>
              <a:t>implementation</a:t>
            </a:r>
            <a:r>
              <a:rPr lang="de-DE" sz="1800" dirty="0" smtClean="0"/>
              <a:t> </a:t>
            </a:r>
            <a:r>
              <a:rPr lang="de-DE" sz="1800" dirty="0" err="1" smtClean="0"/>
              <a:t>ongoing</a:t>
            </a:r>
            <a:endParaRPr lang="de-DE" sz="18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5" t="15197" r="30240" b="54475"/>
          <a:stretch/>
        </p:blipFill>
        <p:spPr bwMode="auto">
          <a:xfrm>
            <a:off x="4358463" y="1066800"/>
            <a:ext cx="4680762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3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WP74 summary for SASE1 / XTD2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985" y="1939702"/>
            <a:ext cx="4576125" cy="4450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Filter </a:t>
            </a:r>
            <a:r>
              <a:rPr lang="de-DE" sz="2400" dirty="0" err="1" smtClean="0"/>
              <a:t>chamber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Transmissive </a:t>
            </a:r>
            <a:r>
              <a:rPr lang="de-DE" sz="2400" dirty="0" err="1" smtClean="0"/>
              <a:t>Imager</a:t>
            </a:r>
            <a:r>
              <a:rPr lang="de-DE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K-mono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2D-imager (for </a:t>
            </a:r>
            <a:r>
              <a:rPr lang="de-DE" sz="2400" dirty="0" smtClean="0"/>
              <a:t>SR)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XGM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Differential </a:t>
            </a:r>
            <a:r>
              <a:rPr lang="de-DE" sz="2400" dirty="0" err="1" smtClean="0"/>
              <a:t>Pumping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WP74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2D-imager (for FEL)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MCP </a:t>
            </a:r>
            <a:r>
              <a:rPr lang="de-DE" sz="2400" dirty="0" err="1" smtClean="0"/>
              <a:t>detector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Pop-in Monitor II-45°</a:t>
            </a:r>
            <a:endParaRPr lang="de-DE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12210" y="1958752"/>
            <a:ext cx="2101857" cy="4450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/>
              <a:t>OK</a:t>
            </a:r>
          </a:p>
          <a:p>
            <a:pPr>
              <a:buNone/>
            </a:pPr>
            <a:r>
              <a:rPr lang="de-DE" sz="2400" dirty="0"/>
              <a:t>OK</a:t>
            </a:r>
            <a:endParaRPr lang="de-DE" sz="2400" dirty="0" smtClean="0"/>
          </a:p>
          <a:p>
            <a:pPr>
              <a:buNone/>
            </a:pPr>
            <a:r>
              <a:rPr lang="de-DE" sz="2400" dirty="0"/>
              <a:t>OK</a:t>
            </a: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TBD</a:t>
            </a:r>
          </a:p>
          <a:p>
            <a:pPr>
              <a:buNone/>
            </a:pPr>
            <a:r>
              <a:rPr lang="de-DE" sz="2400" dirty="0" smtClean="0"/>
              <a:t>OK</a:t>
            </a:r>
          </a:p>
          <a:p>
            <a:pPr>
              <a:buNone/>
            </a:pPr>
            <a:r>
              <a:rPr lang="de-DE" sz="2400" dirty="0" smtClean="0"/>
              <a:t>OK</a:t>
            </a:r>
          </a:p>
          <a:p>
            <a:pPr>
              <a:buNone/>
            </a:pPr>
            <a:r>
              <a:rPr lang="de-DE" sz="2400" dirty="0" err="1" smtClean="0"/>
              <a:t>temp</a:t>
            </a:r>
            <a:r>
              <a:rPr lang="de-DE" sz="2400" dirty="0" smtClean="0"/>
              <a:t>. </a:t>
            </a:r>
            <a:r>
              <a:rPr lang="de-DE" sz="2400" dirty="0" err="1" smtClean="0"/>
              <a:t>solution</a:t>
            </a: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OK</a:t>
            </a:r>
          </a:p>
          <a:p>
            <a:pPr>
              <a:buNone/>
            </a:pPr>
            <a:r>
              <a:rPr lang="de-DE" sz="2400" dirty="0"/>
              <a:t>OK</a:t>
            </a:r>
            <a:endParaRPr lang="de-DE" sz="2400" dirty="0" smtClean="0"/>
          </a:p>
          <a:p>
            <a:pPr>
              <a:buNone/>
            </a:pPr>
            <a:r>
              <a:rPr lang="de-DE" sz="2400" dirty="0"/>
              <a:t>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235" y="1320577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/>
              <a:t>Device</a:t>
            </a:r>
            <a:endParaRPr lang="de-D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02685" y="1330102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/>
              <a:t>RFI </a:t>
            </a:r>
            <a:r>
              <a:rPr lang="de-DE" sz="2400" dirty="0" err="1" smtClean="0"/>
              <a:t>status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049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Other </a:t>
            </a:r>
            <a:r>
              <a:rPr lang="de-DE" sz="3200" dirty="0" err="1"/>
              <a:t>current</a:t>
            </a:r>
            <a:r>
              <a:rPr lang="de-DE" sz="3200" dirty="0"/>
              <a:t> </a:t>
            </a:r>
            <a:r>
              <a:rPr lang="de-DE" sz="3200" dirty="0" smtClean="0"/>
              <a:t>WP74 design </a:t>
            </a:r>
            <a:r>
              <a:rPr lang="de-DE" sz="3200" dirty="0" err="1" smtClean="0"/>
              <a:t>activities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200" dirty="0" smtClean="0"/>
              <a:t>(not </a:t>
            </a:r>
            <a:r>
              <a:rPr lang="de-DE" sz="2200" dirty="0" err="1" smtClean="0"/>
              <a:t>related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XTD2 </a:t>
            </a:r>
            <a:r>
              <a:rPr lang="de-DE" sz="2200" dirty="0" err="1" smtClean="0"/>
              <a:t>installations</a:t>
            </a:r>
            <a:r>
              <a:rPr lang="de-DE" sz="2200" dirty="0" smtClean="0"/>
              <a:t>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274" y="1380492"/>
            <a:ext cx="783900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Hard </a:t>
            </a:r>
            <a:r>
              <a:rPr lang="de-DE" sz="2400" dirty="0" smtClean="0"/>
              <a:t>X-</a:t>
            </a:r>
            <a:r>
              <a:rPr lang="de-DE" sz="2400" dirty="0" err="1" smtClean="0"/>
              <a:t>ray</a:t>
            </a:r>
            <a:r>
              <a:rPr lang="de-DE" sz="2400" dirty="0" smtClean="0"/>
              <a:t> Single </a:t>
            </a:r>
            <a:r>
              <a:rPr lang="de-DE" sz="2400" dirty="0" err="1" smtClean="0"/>
              <a:t>Shot</a:t>
            </a:r>
            <a:r>
              <a:rPr lang="de-DE" sz="2400" dirty="0" smtClean="0"/>
              <a:t> </a:t>
            </a:r>
            <a:r>
              <a:rPr lang="de-DE" sz="2400" dirty="0" err="1" smtClean="0"/>
              <a:t>Spectrometer</a:t>
            </a:r>
            <a:r>
              <a:rPr lang="de-DE" sz="2400" dirty="0" smtClean="0"/>
              <a:t> (</a:t>
            </a:r>
            <a:r>
              <a:rPr lang="de-DE" sz="2400" dirty="0" smtClean="0"/>
              <a:t>HXHRSSS)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Diamond </a:t>
            </a:r>
            <a:r>
              <a:rPr lang="de-DE" sz="2400" dirty="0" err="1"/>
              <a:t>Detectors</a:t>
            </a:r>
            <a:r>
              <a:rPr lang="de-DE" sz="2400" dirty="0"/>
              <a:t> for </a:t>
            </a:r>
            <a:r>
              <a:rPr lang="de-DE" sz="2400" dirty="0" err="1"/>
              <a:t>Intensity</a:t>
            </a:r>
            <a:r>
              <a:rPr lang="de-DE" sz="2400" dirty="0"/>
              <a:t> &amp; Position Monitoring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Temporal </a:t>
            </a:r>
            <a:r>
              <a:rPr lang="de-DE" sz="2400" dirty="0" err="1" smtClean="0"/>
              <a:t>Diagnostics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2400" u="sng" dirty="0" err="1" smtClean="0"/>
              <a:t>THz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Streaking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Spectral</a:t>
            </a:r>
            <a:r>
              <a:rPr lang="de-DE" sz="2400" dirty="0" smtClean="0"/>
              <a:t> </a:t>
            </a:r>
            <a:r>
              <a:rPr lang="de-DE" sz="2400" dirty="0" smtClean="0"/>
              <a:t>Encoding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 smtClean="0"/>
          </a:p>
        </p:txBody>
      </p:sp>
      <p:grpSp>
        <p:nvGrpSpPr>
          <p:cNvPr id="8" name="组合 83"/>
          <p:cNvGrpSpPr/>
          <p:nvPr/>
        </p:nvGrpSpPr>
        <p:grpSpPr>
          <a:xfrm>
            <a:off x="739197" y="4061133"/>
            <a:ext cx="4963509" cy="1832322"/>
            <a:chOff x="16321922" y="16192693"/>
            <a:chExt cx="12064608" cy="4453749"/>
          </a:xfrm>
        </p:grpSpPr>
        <p:grpSp>
          <p:nvGrpSpPr>
            <p:cNvPr id="9" name="组合 157"/>
            <p:cNvGrpSpPr/>
            <p:nvPr/>
          </p:nvGrpSpPr>
          <p:grpSpPr>
            <a:xfrm>
              <a:off x="16321922" y="16192693"/>
              <a:ext cx="11817400" cy="4453749"/>
              <a:chOff x="15655284" y="16192693"/>
              <a:chExt cx="11817400" cy="4453749"/>
            </a:xfrm>
          </p:grpSpPr>
          <p:pic>
            <p:nvPicPr>
              <p:cNvPr id="17" name="Picture 12"/>
              <p:cNvPicPr>
                <a:picLocks noChangeAspect="1" noChangeArrowheads="1"/>
              </p:cNvPicPr>
              <p:nvPr/>
            </p:nvPicPr>
            <p:blipFill>
              <a:blip r:embed="rId2"/>
              <a:srcRect l="26505" r="21252"/>
              <a:stretch>
                <a:fillRect/>
              </a:stretch>
            </p:blipFill>
            <p:spPr bwMode="auto">
              <a:xfrm rot="16200000">
                <a:off x="23166632" y="16114747"/>
                <a:ext cx="4140000" cy="4472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 l="26690" t="6944" r="23743" b="9722"/>
              <a:stretch>
                <a:fillRect/>
              </a:stretch>
            </p:blipFill>
            <p:spPr bwMode="auto">
              <a:xfrm>
                <a:off x="15780548" y="16258345"/>
                <a:ext cx="5572164" cy="4286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9" name="直接箭头连接符 94"/>
              <p:cNvCxnSpPr/>
              <p:nvPr/>
            </p:nvCxnSpPr>
            <p:spPr bwMode="auto">
              <a:xfrm>
                <a:off x="15736744" y="20544625"/>
                <a:ext cx="56520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stealth" w="med" len="lg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95"/>
              <p:cNvCxnSpPr/>
              <p:nvPr/>
            </p:nvCxnSpPr>
            <p:spPr bwMode="auto">
              <a:xfrm rot="16200000">
                <a:off x="13549110" y="18428893"/>
                <a:ext cx="43200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stealth" w="med" len="lg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 rot="16200000">
                <a:off x="20357760" y="19652325"/>
                <a:ext cx="897720" cy="1090514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>
                  <a:buNone/>
                </a:pPr>
                <a:r>
                  <a:rPr lang="en-US" altLang="zh-CN" sz="1200" b="1" dirty="0" smtClean="0">
                    <a:solidFill>
                      <a:schemeClr val="bg1"/>
                    </a:solidFill>
                  </a:rPr>
                  <a:t>Time</a:t>
                </a:r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5655284" y="16258343"/>
                <a:ext cx="897721" cy="149074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>
                  <a:buNone/>
                </a:pPr>
                <a:r>
                  <a:rPr lang="en-US" altLang="zh-CN" sz="1200" b="1" dirty="0" smtClean="0">
                    <a:solidFill>
                      <a:schemeClr val="bg1"/>
                    </a:solidFill>
                  </a:rPr>
                  <a:t>Energy</a:t>
                </a:r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" name="直接箭头连接符 98"/>
              <p:cNvCxnSpPr/>
              <p:nvPr/>
            </p:nvCxnSpPr>
            <p:spPr bwMode="auto">
              <a:xfrm rot="16200000">
                <a:off x="24760114" y="18352693"/>
                <a:ext cx="43200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stealth" w="med" len="lg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99"/>
              <p:cNvCxnSpPr/>
              <p:nvPr/>
            </p:nvCxnSpPr>
            <p:spPr bwMode="auto">
              <a:xfrm>
                <a:off x="18558232" y="19644506"/>
                <a:ext cx="4824000" cy="0"/>
              </a:xfrm>
              <a:prstGeom prst="straightConnector1">
                <a:avLst/>
              </a:prstGeom>
              <a:ln w="19050">
                <a:solidFill>
                  <a:srgbClr val="1531FF"/>
                </a:solidFill>
                <a:prstDash val="dash"/>
                <a:tailEnd type="stealth" w="med" len="lg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100"/>
              <p:cNvCxnSpPr/>
              <p:nvPr/>
            </p:nvCxnSpPr>
            <p:spPr bwMode="auto">
              <a:xfrm>
                <a:off x="18725926" y="18401485"/>
                <a:ext cx="4500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stealth" w="med" len="lg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101"/>
              <p:cNvCxnSpPr/>
              <p:nvPr/>
            </p:nvCxnSpPr>
            <p:spPr bwMode="auto">
              <a:xfrm>
                <a:off x="19447464" y="17206089"/>
                <a:ext cx="37440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stealth" w="med" len="lg"/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 rot="16200000">
              <a:off x="17271245" y="18854159"/>
              <a:ext cx="897721" cy="267523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>
                <a:buNone/>
              </a:pPr>
              <a:r>
                <a:rPr lang="en-US" altLang="zh-CN" sz="1200" b="1" dirty="0" smtClean="0">
                  <a:solidFill>
                    <a:schemeClr val="bg1"/>
                  </a:solidFill>
                </a:rPr>
                <a:t>THz streaking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直接箭头连接符 86"/>
            <p:cNvCxnSpPr/>
            <p:nvPr/>
          </p:nvCxnSpPr>
          <p:spPr bwMode="auto">
            <a:xfrm rot="16200000">
              <a:off x="18512644" y="16902290"/>
              <a:ext cx="1050045" cy="0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sysDash"/>
              <a:tailEnd type="stealth" w="med" len="lg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直接箭头连接符 87"/>
            <p:cNvCxnSpPr/>
            <p:nvPr/>
          </p:nvCxnSpPr>
          <p:spPr bwMode="auto">
            <a:xfrm rot="16200000">
              <a:off x="19641814" y="16565173"/>
              <a:ext cx="3960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sysDash"/>
              <a:tailEnd type="stealth" w="med" len="lg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箭头连接符 88"/>
            <p:cNvCxnSpPr/>
            <p:nvPr/>
          </p:nvCxnSpPr>
          <p:spPr bwMode="auto">
            <a:xfrm rot="5400000" flipH="1" flipV="1">
              <a:off x="17673655" y="18008576"/>
              <a:ext cx="3500462" cy="714380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1377855">
              <a:off x="18723830" y="17296803"/>
              <a:ext cx="841614" cy="115566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pPr>
                <a:buNone/>
              </a:pPr>
              <a:r>
                <a:rPr lang="en-US" altLang="zh-CN" sz="1050" b="1" dirty="0" smtClean="0">
                  <a:solidFill>
                    <a:schemeClr val="bg1"/>
                  </a:solidFill>
                </a:rPr>
                <a:t>600 </a:t>
              </a:r>
              <a:r>
                <a:rPr lang="en-US" altLang="zh-CN" sz="1050" b="1" dirty="0" err="1" smtClean="0">
                  <a:solidFill>
                    <a:schemeClr val="bg1"/>
                  </a:solidFill>
                </a:rPr>
                <a:t>fs</a:t>
              </a:r>
              <a:endParaRPr lang="zh-CN" altLang="en-US" sz="105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直接连接符 90"/>
            <p:cNvCxnSpPr/>
            <p:nvPr/>
          </p:nvCxnSpPr>
          <p:spPr bwMode="auto">
            <a:xfrm rot="10800000" flipH="1" flipV="1">
              <a:off x="19046225" y="16757053"/>
              <a:ext cx="792000" cy="1357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prstDash val="sysDot"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27488809" y="16192695"/>
              <a:ext cx="897721" cy="149074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>
                <a:buNone/>
              </a:pPr>
              <a:r>
                <a:rPr lang="en-US" altLang="zh-CN" sz="1200" b="1" dirty="0" smtClean="0">
                  <a:solidFill>
                    <a:srgbClr val="231455"/>
                  </a:solidFill>
                </a:rPr>
                <a:t>Energy</a:t>
              </a:r>
              <a:endParaRPr lang="zh-CN" altLang="en-US" sz="1200" b="1" dirty="0">
                <a:solidFill>
                  <a:srgbClr val="231455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029840" y="5893455"/>
            <a:ext cx="1869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1600" dirty="0" err="1" smtClean="0">
                <a:solidFill>
                  <a:srgbClr val="261748"/>
                </a:solidFill>
              </a:rPr>
              <a:t>Streaking</a:t>
            </a:r>
            <a:r>
              <a:rPr lang="de-DE" sz="1600" dirty="0" smtClean="0">
                <a:solidFill>
                  <a:srgbClr val="261748"/>
                </a:solidFill>
              </a:rPr>
              <a:t> </a:t>
            </a:r>
            <a:r>
              <a:rPr lang="de-DE" sz="1600" dirty="0" err="1" smtClean="0">
                <a:solidFill>
                  <a:srgbClr val="261748"/>
                </a:solidFill>
              </a:rPr>
              <a:t>principle</a:t>
            </a:r>
            <a:endParaRPr lang="de-DE" sz="1600" dirty="0"/>
          </a:p>
        </p:txBody>
      </p:sp>
      <p:sp>
        <p:nvSpPr>
          <p:cNvPr id="34" name="Rectangle 33"/>
          <p:cNvSpPr/>
          <p:nvPr/>
        </p:nvSpPr>
        <p:spPr>
          <a:xfrm>
            <a:off x="6147154" y="4382331"/>
            <a:ext cx="269204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de-DE" sz="1600" dirty="0">
                <a:solidFill>
                  <a:srgbClr val="261748"/>
                </a:solidFill>
              </a:rPr>
              <a:t>Setup </a:t>
            </a:r>
            <a:r>
              <a:rPr lang="de-DE" sz="1600" dirty="0" err="1" smtClean="0">
                <a:solidFill>
                  <a:srgbClr val="261748"/>
                </a:solidFill>
              </a:rPr>
              <a:t>of</a:t>
            </a:r>
            <a:r>
              <a:rPr lang="de-DE" sz="1600" dirty="0" smtClean="0">
                <a:solidFill>
                  <a:srgbClr val="261748"/>
                </a:solidFill>
              </a:rPr>
              <a:t> a </a:t>
            </a:r>
            <a:r>
              <a:rPr lang="de-DE" sz="1600" dirty="0" err="1" smtClean="0">
                <a:solidFill>
                  <a:srgbClr val="261748"/>
                </a:solidFill>
              </a:rPr>
              <a:t>THz</a:t>
            </a:r>
            <a:r>
              <a:rPr lang="de-DE" sz="1600" dirty="0" smtClean="0">
                <a:solidFill>
                  <a:srgbClr val="261748"/>
                </a:solidFill>
              </a:rPr>
              <a:t>-generation </a:t>
            </a:r>
            <a:br>
              <a:rPr lang="de-DE" sz="1600" dirty="0" smtClean="0">
                <a:solidFill>
                  <a:srgbClr val="261748"/>
                </a:solidFill>
              </a:rPr>
            </a:br>
            <a:r>
              <a:rPr lang="de-DE" sz="1600" dirty="0" err="1" smtClean="0">
                <a:solidFill>
                  <a:srgbClr val="261748"/>
                </a:solidFill>
              </a:rPr>
              <a:t>setup</a:t>
            </a:r>
            <a:r>
              <a:rPr lang="de-DE" sz="1600" dirty="0" smtClean="0">
                <a:solidFill>
                  <a:srgbClr val="261748"/>
                </a:solidFill>
              </a:rPr>
              <a:t> </a:t>
            </a:r>
            <a:r>
              <a:rPr lang="de-DE" sz="1600" dirty="0" err="1">
                <a:solidFill>
                  <a:srgbClr val="261748"/>
                </a:solidFill>
              </a:rPr>
              <a:t>at</a:t>
            </a:r>
            <a:r>
              <a:rPr lang="de-DE" sz="1600" dirty="0">
                <a:solidFill>
                  <a:srgbClr val="261748"/>
                </a:solidFill>
              </a:rPr>
              <a:t> </a:t>
            </a:r>
            <a:r>
              <a:rPr lang="de-DE" sz="1600" dirty="0" smtClean="0">
                <a:solidFill>
                  <a:srgbClr val="261748"/>
                </a:solidFill>
              </a:rPr>
              <a:t>XFEL.EU</a:t>
            </a:r>
            <a:endParaRPr lang="de-DE" sz="1600" dirty="0">
              <a:solidFill>
                <a:srgbClr val="261748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47154" y="5074713"/>
            <a:ext cx="269204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de-DE" sz="1600" dirty="0" err="1" smtClean="0">
                <a:solidFill>
                  <a:srgbClr val="261748"/>
                </a:solidFill>
              </a:rPr>
              <a:t>Participation</a:t>
            </a:r>
            <a:r>
              <a:rPr lang="de-DE" sz="1600" dirty="0" smtClean="0">
                <a:solidFill>
                  <a:srgbClr val="261748"/>
                </a:solidFill>
              </a:rPr>
              <a:t> in a </a:t>
            </a:r>
            <a:r>
              <a:rPr lang="de-DE" sz="1600" dirty="0" err="1">
                <a:solidFill>
                  <a:srgbClr val="261748"/>
                </a:solidFill>
              </a:rPr>
              <a:t>beamtime</a:t>
            </a:r>
            <a:r>
              <a:rPr lang="de-DE" sz="1600" dirty="0">
                <a:solidFill>
                  <a:srgbClr val="261748"/>
                </a:solidFill>
              </a:rPr>
              <a:t> </a:t>
            </a:r>
            <a:r>
              <a:rPr lang="de-DE" sz="1600" dirty="0" err="1" smtClean="0">
                <a:solidFill>
                  <a:srgbClr val="261748"/>
                </a:solidFill>
              </a:rPr>
              <a:t>with</a:t>
            </a:r>
            <a:r>
              <a:rPr lang="de-DE" sz="1600" dirty="0" smtClean="0">
                <a:solidFill>
                  <a:srgbClr val="261748"/>
                </a:solidFill>
              </a:rPr>
              <a:t> PSI </a:t>
            </a:r>
            <a:r>
              <a:rPr lang="de-DE" sz="1600" dirty="0" err="1" smtClean="0">
                <a:solidFill>
                  <a:srgbClr val="261748"/>
                </a:solidFill>
              </a:rPr>
              <a:t>at</a:t>
            </a:r>
            <a:r>
              <a:rPr lang="de-DE" sz="1600" dirty="0" smtClean="0">
                <a:solidFill>
                  <a:srgbClr val="261748"/>
                </a:solidFill>
              </a:rPr>
              <a:t> SACLA (2/2014)</a:t>
            </a:r>
            <a:endParaRPr lang="de-DE" sz="1600" dirty="0">
              <a:solidFill>
                <a:srgbClr val="26174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45768" y="5708788"/>
            <a:ext cx="593432" cy="338554"/>
          </a:xfrm>
          <a:prstGeom prst="rect">
            <a:avLst/>
          </a:prstGeom>
          <a:noFill/>
          <a:ln w="12700">
            <a:solidFill>
              <a:srgbClr val="FD930A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chemeClr val="accent3"/>
                </a:solidFill>
                <a:hlinkClick r:id="rId4"/>
              </a:rPr>
              <a:t>REF</a:t>
            </a:r>
            <a:endParaRPr lang="de-DE" sz="16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Open issues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852" y="1158652"/>
            <a:ext cx="8762335" cy="5336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Tunnel </a:t>
            </a:r>
            <a:r>
              <a:rPr lang="de-DE" sz="2400" dirty="0" err="1" smtClean="0"/>
              <a:t>installation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approaching</a:t>
            </a:r>
            <a:r>
              <a:rPr lang="de-DE" sz="2400" dirty="0" smtClean="0"/>
              <a:t>, </a:t>
            </a:r>
            <a:r>
              <a:rPr lang="de-DE" sz="2400" dirty="0" err="1" smtClean="0"/>
              <a:t>need</a:t>
            </a:r>
            <a:r>
              <a:rPr lang="de-DE" sz="2400" dirty="0" smtClean="0"/>
              <a:t> </a:t>
            </a:r>
            <a:r>
              <a:rPr lang="de-DE" sz="2400" dirty="0" err="1" smtClean="0"/>
              <a:t>now</a:t>
            </a:r>
            <a:r>
              <a:rPr lang="de-DE" sz="2400" dirty="0" smtClean="0"/>
              <a:t> </a:t>
            </a:r>
            <a:r>
              <a:rPr lang="de-DE" sz="2400" b="1" dirty="0" err="1" smtClean="0"/>
              <a:t>more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detail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in XTD2 </a:t>
            </a:r>
            <a:r>
              <a:rPr lang="de-DE" sz="2400" b="1" dirty="0" err="1" smtClean="0"/>
              <a:t>installation</a:t>
            </a:r>
            <a:r>
              <a:rPr lang="de-DE" sz="2400" b="1" dirty="0" smtClean="0"/>
              <a:t> plan</a:t>
            </a:r>
            <a:r>
              <a:rPr lang="de-DE" sz="2400" dirty="0" smtClean="0"/>
              <a:t>: </a:t>
            </a:r>
            <a:r>
              <a:rPr lang="de-DE" sz="2400" dirty="0" err="1" smtClean="0"/>
              <a:t>sequence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dates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device</a:t>
            </a:r>
            <a:r>
              <a:rPr lang="de-DE" sz="2400" dirty="0" smtClean="0"/>
              <a:t> </a:t>
            </a:r>
            <a:r>
              <a:rPr lang="de-DE" sz="2400" dirty="0" err="1" smtClean="0"/>
              <a:t>vacuum</a:t>
            </a:r>
            <a:r>
              <a:rPr lang="de-DE" sz="2400" dirty="0" smtClean="0"/>
              <a:t> </a:t>
            </a:r>
            <a:r>
              <a:rPr lang="de-DE" sz="2400" dirty="0" err="1" smtClean="0"/>
              <a:t>installations</a:t>
            </a:r>
            <a:r>
              <a:rPr lang="de-DE" sz="2400" dirty="0" smtClean="0"/>
              <a:t>, </a:t>
            </a:r>
            <a:r>
              <a:rPr lang="de-DE" sz="2400" dirty="0" err="1" smtClean="0"/>
              <a:t>cabling</a:t>
            </a:r>
            <a:r>
              <a:rPr lang="de-DE" sz="2400" dirty="0" smtClean="0"/>
              <a:t>,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infrastructure</a:t>
            </a:r>
            <a:r>
              <a:rPr lang="de-DE" sz="2400" dirty="0" smtClean="0"/>
              <a:t>,</a:t>
            </a:r>
            <a:br>
              <a:rPr lang="de-DE" sz="2400" dirty="0" smtClean="0"/>
            </a:br>
            <a:r>
              <a:rPr lang="de-DE" sz="2400" dirty="0" err="1" smtClean="0"/>
              <a:t>temporary</a:t>
            </a:r>
            <a:r>
              <a:rPr lang="de-DE" sz="2400" dirty="0" smtClean="0"/>
              <a:t> </a:t>
            </a:r>
            <a:r>
              <a:rPr lang="de-DE" sz="2400" dirty="0" err="1" smtClean="0"/>
              <a:t>storage</a:t>
            </a:r>
            <a:r>
              <a:rPr lang="de-DE" sz="2400" dirty="0" smtClean="0"/>
              <a:t> in </a:t>
            </a:r>
            <a:r>
              <a:rPr lang="de-DE" sz="2400" dirty="0" err="1" smtClean="0"/>
              <a:t>tunnels</a:t>
            </a:r>
            <a:r>
              <a:rPr lang="de-DE" sz="2400" dirty="0" smtClean="0"/>
              <a:t>/</a:t>
            </a:r>
            <a:r>
              <a:rPr lang="de-DE" sz="2400" dirty="0" err="1" smtClean="0"/>
              <a:t>shafts</a:t>
            </a:r>
            <a:r>
              <a:rPr lang="de-DE" sz="2400" dirty="0" smtClean="0"/>
              <a:t>,…</a:t>
            </a:r>
          </a:p>
          <a:p>
            <a:pPr>
              <a:buNone/>
            </a:pP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/>
              <a:t>XTD1 (SASE2) CAD-</a:t>
            </a:r>
            <a:r>
              <a:rPr lang="de-DE" sz="2400" b="1" dirty="0" err="1" smtClean="0"/>
              <a:t>collisions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supports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transport</a:t>
            </a:r>
            <a:r>
              <a:rPr lang="de-DE" sz="2400" b="1" dirty="0" smtClean="0"/>
              <a:t> </a:t>
            </a:r>
            <a:br>
              <a:rPr lang="de-DE" sz="2400" b="1" dirty="0" smtClean="0"/>
            </a:br>
            <a:r>
              <a:rPr lang="de-DE" sz="2400" dirty="0" err="1" smtClean="0"/>
              <a:t>need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get</a:t>
            </a:r>
            <a:r>
              <a:rPr lang="de-DE" sz="2400" dirty="0" smtClean="0"/>
              <a:t> </a:t>
            </a:r>
            <a:r>
              <a:rPr lang="de-DE" sz="2400" dirty="0" err="1" smtClean="0"/>
              <a:t>clarified</a:t>
            </a:r>
            <a:r>
              <a:rPr lang="de-DE" sz="2400" dirty="0" smtClean="0"/>
              <a:t>,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might</a:t>
            </a:r>
            <a:r>
              <a:rPr lang="de-DE" sz="2400" dirty="0" smtClean="0"/>
              <a:t> </a:t>
            </a:r>
            <a:r>
              <a:rPr lang="de-DE" sz="2400" dirty="0" err="1" smtClean="0"/>
              <a:t>lead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significant</a:t>
            </a:r>
            <a:r>
              <a:rPr lang="de-DE" sz="2400" dirty="0" smtClean="0"/>
              <a:t> </a:t>
            </a:r>
            <a:r>
              <a:rPr lang="de-DE" sz="2400" dirty="0" err="1" smtClean="0"/>
              <a:t>redesigns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of</a:t>
            </a:r>
            <a:r>
              <a:rPr lang="de-DE" sz="2400" dirty="0" smtClean="0"/>
              <a:t> WP74 </a:t>
            </a:r>
            <a:r>
              <a:rPr lang="de-DE" sz="2400" dirty="0" err="1" smtClean="0"/>
              <a:t>devices</a:t>
            </a:r>
            <a:r>
              <a:rPr lang="de-DE" sz="2400" dirty="0" smtClean="0"/>
              <a:t> </a:t>
            </a:r>
            <a:r>
              <a:rPr lang="de-DE" sz="2400" dirty="0" err="1" smtClean="0"/>
              <a:t>compared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smtClean="0"/>
              <a:t>SASE1</a:t>
            </a:r>
            <a:br>
              <a:rPr lang="de-DE" sz="2400" dirty="0" smtClean="0"/>
            </a:b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err="1" smtClean="0"/>
              <a:t>Coordination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needed</a:t>
            </a:r>
            <a:r>
              <a:rPr lang="de-DE" sz="2400" b="1" dirty="0" smtClean="0"/>
              <a:t> for </a:t>
            </a:r>
            <a:r>
              <a:rPr lang="de-DE" sz="2400" b="1" u="sng" dirty="0" err="1" smtClean="0"/>
              <a:t>common</a:t>
            </a:r>
            <a:r>
              <a:rPr lang="de-DE" sz="2400" b="1" u="sng" dirty="0" smtClean="0"/>
              <a:t> </a:t>
            </a:r>
            <a:r>
              <a:rPr lang="de-DE" sz="2400" b="1" u="sng" dirty="0" err="1" smtClean="0"/>
              <a:t>orders</a:t>
            </a:r>
            <a:r>
              <a:rPr lang="de-DE" sz="2400" b="1" u="sng" dirty="0" smtClean="0"/>
              <a:t> </a:t>
            </a:r>
            <a:r>
              <a:rPr lang="de-DE" sz="2400" b="1" dirty="0" err="1" smtClean="0"/>
              <a:t>across</a:t>
            </a:r>
            <a:r>
              <a:rPr lang="de-DE" sz="2400" b="1" dirty="0" smtClean="0"/>
              <a:t> WPs</a:t>
            </a:r>
            <a:r>
              <a:rPr lang="de-DE" sz="2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Large </a:t>
            </a:r>
            <a:r>
              <a:rPr lang="de-DE" sz="2400" dirty="0" err="1" smtClean="0"/>
              <a:t>sets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turbo</a:t>
            </a:r>
            <a:r>
              <a:rPr lang="de-DE" sz="2400" dirty="0" smtClean="0"/>
              <a:t> </a:t>
            </a:r>
            <a:r>
              <a:rPr lang="de-DE" sz="2400" dirty="0" err="1" smtClean="0"/>
              <a:t>pumps</a:t>
            </a:r>
            <a:endParaRPr lang="de-DE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Control</a:t>
            </a:r>
            <a:r>
              <a:rPr lang="de-DE" sz="2400" dirty="0" smtClean="0"/>
              <a:t> </a:t>
            </a:r>
            <a:r>
              <a:rPr lang="de-DE" sz="2400" dirty="0" err="1" smtClean="0"/>
              <a:t>racks</a:t>
            </a:r>
            <a:r>
              <a:rPr lang="de-DE" sz="2400" dirty="0" smtClean="0"/>
              <a:t> (</a:t>
            </a:r>
            <a:r>
              <a:rPr lang="de-DE" sz="2400" dirty="0" err="1" smtClean="0"/>
              <a:t>Beckhoff</a:t>
            </a:r>
            <a:r>
              <a:rPr lang="de-DE" sz="2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Cables for </a:t>
            </a:r>
            <a:r>
              <a:rPr lang="de-DE" sz="2400" dirty="0" err="1" smtClean="0"/>
              <a:t>connecting</a:t>
            </a:r>
            <a:r>
              <a:rPr lang="de-DE" sz="2400" dirty="0" smtClean="0"/>
              <a:t> </a:t>
            </a:r>
            <a:r>
              <a:rPr lang="de-DE" sz="2400" dirty="0" err="1" smtClean="0"/>
              <a:t>devices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racks</a:t>
            </a:r>
            <a:r>
              <a:rPr lang="de-DE" sz="2400" dirty="0" smtClean="0"/>
              <a:t>/</a:t>
            </a:r>
            <a:r>
              <a:rPr lang="de-DE" sz="2400" dirty="0" err="1" smtClean="0"/>
              <a:t>crates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86601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WP74 summary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235" y="1550546"/>
            <a:ext cx="487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SASE1 / XTD2 </a:t>
            </a:r>
            <a:r>
              <a:rPr lang="de-DE" sz="2400" dirty="0" err="1" smtClean="0"/>
              <a:t>devices</a:t>
            </a:r>
            <a:r>
              <a:rPr lang="de-DE" sz="2400" dirty="0" smtClean="0"/>
              <a:t> on </a:t>
            </a:r>
            <a:r>
              <a:rPr lang="de-DE" sz="2400" dirty="0" err="1" smtClean="0"/>
              <a:t>track</a:t>
            </a:r>
            <a:endParaRPr lang="de-DE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95275" y="2400707"/>
            <a:ext cx="83327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Other </a:t>
            </a:r>
            <a:r>
              <a:rPr lang="de-DE" sz="2400" dirty="0" err="1" smtClean="0"/>
              <a:t>current</a:t>
            </a:r>
            <a:r>
              <a:rPr lang="de-DE" sz="2400" dirty="0" smtClean="0"/>
              <a:t> </a:t>
            </a:r>
            <a:r>
              <a:rPr lang="de-DE" sz="2400" dirty="0" smtClean="0"/>
              <a:t>WP74 design </a:t>
            </a:r>
            <a:r>
              <a:rPr lang="de-DE" sz="2400" dirty="0" err="1" smtClean="0"/>
              <a:t>activities</a:t>
            </a:r>
            <a:r>
              <a:rPr lang="de-DE" sz="2400" dirty="0" smtClean="0"/>
              <a:t> (</a:t>
            </a:r>
            <a:r>
              <a:rPr lang="de-DE" sz="2400" dirty="0" err="1" smtClean="0"/>
              <a:t>no</a:t>
            </a:r>
            <a:r>
              <a:rPr lang="de-DE" sz="2400" dirty="0" smtClean="0"/>
              <a:t> time </a:t>
            </a:r>
            <a:r>
              <a:rPr lang="de-DE" sz="2400" dirty="0" smtClean="0"/>
              <a:t>for </a:t>
            </a:r>
            <a:r>
              <a:rPr lang="de-DE" sz="2400" dirty="0" err="1" smtClean="0"/>
              <a:t>details</a:t>
            </a:r>
            <a:r>
              <a:rPr lang="de-DE" sz="2400" dirty="0" smtClean="0"/>
              <a:t>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Hard X-</a:t>
            </a:r>
            <a:r>
              <a:rPr lang="de-DE" sz="2000" dirty="0" err="1" smtClean="0"/>
              <a:t>ray</a:t>
            </a:r>
            <a:r>
              <a:rPr lang="de-DE" sz="2000" dirty="0" smtClean="0"/>
              <a:t> Single </a:t>
            </a:r>
            <a:r>
              <a:rPr lang="de-DE" sz="2000" dirty="0" err="1" smtClean="0"/>
              <a:t>Shot</a:t>
            </a:r>
            <a:r>
              <a:rPr lang="de-DE" sz="2000" dirty="0" smtClean="0"/>
              <a:t> </a:t>
            </a:r>
            <a:r>
              <a:rPr lang="de-DE" sz="2000" dirty="0" err="1" smtClean="0"/>
              <a:t>Spectrometer</a:t>
            </a:r>
            <a:endParaRPr lang="de-DE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Diamond </a:t>
            </a:r>
            <a:r>
              <a:rPr lang="de-DE" sz="2000" dirty="0" err="1" smtClean="0"/>
              <a:t>Detectors</a:t>
            </a:r>
            <a:endParaRPr lang="de-DE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Temporal </a:t>
            </a:r>
            <a:r>
              <a:rPr lang="de-DE" sz="2000" dirty="0" err="1" smtClean="0"/>
              <a:t>Diagnostics</a:t>
            </a:r>
            <a:endParaRPr lang="de-DE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7235" y="4233108"/>
            <a:ext cx="7500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smtClean="0"/>
              <a:t>Need </a:t>
            </a:r>
            <a:r>
              <a:rPr lang="de-DE" sz="2400" dirty="0" err="1" smtClean="0"/>
              <a:t>now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detailed</a:t>
            </a:r>
            <a:r>
              <a:rPr lang="de-DE" sz="2400" dirty="0" smtClean="0"/>
              <a:t>, </a:t>
            </a:r>
            <a:r>
              <a:rPr lang="de-DE" sz="2400" dirty="0" err="1" smtClean="0"/>
              <a:t>agreed</a:t>
            </a:r>
            <a:r>
              <a:rPr lang="de-DE" sz="2400" dirty="0" smtClean="0"/>
              <a:t> XTD2 </a:t>
            </a:r>
            <a:r>
              <a:rPr lang="de-DE" sz="2400" dirty="0" err="1" smtClean="0"/>
              <a:t>installation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planning</a:t>
            </a:r>
            <a:r>
              <a:rPr lang="de-DE" sz="2400" dirty="0" smtClean="0"/>
              <a:t> for Q2+Q3/2014 (</a:t>
            </a:r>
            <a:r>
              <a:rPr lang="de-DE" sz="2400" dirty="0" err="1" smtClean="0"/>
              <a:t>sequence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dates</a:t>
            </a:r>
            <a:r>
              <a:rPr lang="de-DE" sz="2400" dirty="0" smtClean="0"/>
              <a:t>)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25310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Status WP74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96752"/>
            <a:ext cx="7897290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In </a:t>
            </a:r>
            <a:r>
              <a:rPr lang="de-DE" sz="2000" dirty="0" err="1" smtClean="0"/>
              <a:t>commercial</a:t>
            </a:r>
            <a:r>
              <a:rPr lang="de-DE" sz="2000" dirty="0" smtClean="0"/>
              <a:t> </a:t>
            </a:r>
            <a:r>
              <a:rPr lang="de-DE" sz="2000" dirty="0" err="1"/>
              <a:t>p</a:t>
            </a:r>
            <a:r>
              <a:rPr lang="de-DE" sz="2000" dirty="0" err="1" smtClean="0"/>
              <a:t>roduction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rgbClr val="FFC000"/>
                </a:solidFill>
              </a:rPr>
              <a:t>Pop-in </a:t>
            </a:r>
            <a:r>
              <a:rPr lang="de-DE" sz="2000" dirty="0" err="1" smtClean="0">
                <a:solidFill>
                  <a:srgbClr val="FFC000"/>
                </a:solidFill>
              </a:rPr>
              <a:t>monitors</a:t>
            </a:r>
            <a:endParaRPr lang="de-DE" sz="2000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In-house </a:t>
            </a:r>
            <a:r>
              <a:rPr lang="de-DE" sz="2000" dirty="0" err="1"/>
              <a:t>p</a:t>
            </a:r>
            <a:r>
              <a:rPr lang="de-DE" sz="2000" dirty="0" err="1" smtClean="0"/>
              <a:t>roduction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European XFEL:</a:t>
            </a:r>
            <a:br>
              <a:rPr lang="de-DE" sz="2000" dirty="0" smtClean="0"/>
            </a:br>
            <a:r>
              <a:rPr lang="de-DE" sz="2000" dirty="0" smtClean="0"/>
              <a:t>	</a:t>
            </a:r>
            <a:r>
              <a:rPr lang="de-DE" sz="2000" dirty="0" smtClean="0">
                <a:solidFill>
                  <a:srgbClr val="FFC000"/>
                </a:solidFill>
              </a:rPr>
              <a:t>2D-imager-FEL</a:t>
            </a:r>
            <a:r>
              <a:rPr lang="de-DE" sz="2000" dirty="0">
                <a:solidFill>
                  <a:srgbClr val="FFC000"/>
                </a:solidFill>
              </a:rPr>
              <a:t>, K-Monochromator, PES, </a:t>
            </a:r>
            <a:r>
              <a:rPr lang="de-DE" sz="2000" dirty="0" err="1" smtClean="0">
                <a:solidFill>
                  <a:srgbClr val="FFC000"/>
                </a:solidFill>
              </a:rPr>
              <a:t>Diff.Pumps</a:t>
            </a:r>
            <a:endParaRPr lang="de-DE" sz="2000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Production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DESY: </a:t>
            </a:r>
            <a:r>
              <a:rPr lang="de-DE" sz="2000" dirty="0" smtClean="0">
                <a:solidFill>
                  <a:srgbClr val="FFC000"/>
                </a:solidFill>
              </a:rPr>
              <a:t>XGM, transmissive </a:t>
            </a:r>
            <a:r>
              <a:rPr lang="de-DE" sz="2000" dirty="0" err="1" smtClean="0">
                <a:solidFill>
                  <a:srgbClr val="FFC000"/>
                </a:solidFill>
              </a:rPr>
              <a:t>imager</a:t>
            </a:r>
            <a:endParaRPr lang="de-DE" sz="2000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P</a:t>
            </a:r>
            <a:r>
              <a:rPr lang="de-DE" sz="2000" dirty="0" err="1" smtClean="0"/>
              <a:t>roduction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Dubna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rgbClr val="FFC000"/>
                </a:solidFill>
              </a:rPr>
              <a:t>MCP-</a:t>
            </a:r>
            <a:r>
              <a:rPr lang="de-DE" sz="2000" dirty="0" err="1" smtClean="0">
                <a:solidFill>
                  <a:srgbClr val="FFC000"/>
                </a:solidFill>
              </a:rPr>
              <a:t>based</a:t>
            </a:r>
            <a:r>
              <a:rPr lang="de-DE" sz="2000" dirty="0" smtClean="0">
                <a:solidFill>
                  <a:srgbClr val="FFC000"/>
                </a:solidFill>
              </a:rPr>
              <a:t> </a:t>
            </a:r>
            <a:r>
              <a:rPr lang="de-DE" sz="2000" dirty="0" err="1" smtClean="0">
                <a:solidFill>
                  <a:srgbClr val="FFC000"/>
                </a:solidFill>
              </a:rPr>
              <a:t>detector</a:t>
            </a:r>
            <a:endParaRPr lang="de-DE" sz="2000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Design </a:t>
            </a:r>
            <a:r>
              <a:rPr lang="de-DE" sz="2000" dirty="0" err="1"/>
              <a:t>stage</a:t>
            </a:r>
            <a:r>
              <a:rPr lang="de-DE" sz="2000" dirty="0"/>
              <a:t>: </a:t>
            </a:r>
            <a:r>
              <a:rPr lang="de-DE" sz="2000" dirty="0">
                <a:solidFill>
                  <a:srgbClr val="FFC000"/>
                </a:solidFill>
              </a:rPr>
              <a:t>2D-imager-SR, </a:t>
            </a:r>
            <a:r>
              <a:rPr lang="de-DE" sz="2000" dirty="0" smtClean="0">
                <a:solidFill>
                  <a:srgbClr val="FFC000"/>
                </a:solidFill>
              </a:rPr>
              <a:t>Exit </a:t>
            </a:r>
            <a:r>
              <a:rPr lang="de-DE" sz="2000" dirty="0" err="1" smtClean="0">
                <a:solidFill>
                  <a:srgbClr val="FFC000"/>
                </a:solidFill>
              </a:rPr>
              <a:t>Slit</a:t>
            </a:r>
            <a:r>
              <a:rPr lang="de-DE" sz="2000" dirty="0" smtClean="0">
                <a:solidFill>
                  <a:srgbClr val="FFC000"/>
                </a:solidFill>
              </a:rPr>
              <a:t> </a:t>
            </a:r>
            <a:r>
              <a:rPr lang="de-DE" sz="2000" dirty="0" err="1" smtClean="0">
                <a:solidFill>
                  <a:srgbClr val="FFC000"/>
                </a:solidFill>
              </a:rPr>
              <a:t>Imager</a:t>
            </a:r>
            <a:r>
              <a:rPr lang="de-DE" sz="2000" dirty="0" smtClean="0">
                <a:solidFill>
                  <a:srgbClr val="FFC000"/>
                </a:solidFill>
              </a:rPr>
              <a:t>, Timing </a:t>
            </a:r>
            <a:r>
              <a:rPr lang="de-DE" sz="2000" dirty="0" err="1" smtClean="0">
                <a:solidFill>
                  <a:srgbClr val="FFC000"/>
                </a:solidFill>
              </a:rPr>
              <a:t>Diagnostics</a:t>
            </a:r>
            <a:r>
              <a:rPr lang="de-DE" sz="2400" dirty="0">
                <a:solidFill>
                  <a:srgbClr val="FFC000"/>
                </a:solidFill>
              </a:rPr>
              <a:t/>
            </a:r>
            <a:br>
              <a:rPr lang="de-DE" sz="2400" dirty="0">
                <a:solidFill>
                  <a:srgbClr val="FFC000"/>
                </a:solidFill>
              </a:rPr>
            </a:br>
            <a:endParaRPr lang="de-DE" sz="2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de-DE" sz="2400" dirty="0" err="1" smtClean="0"/>
              <a:t>Perspectives</a:t>
            </a:r>
            <a:r>
              <a:rPr lang="de-DE" sz="2400" dirty="0" smtClean="0"/>
              <a:t> </a:t>
            </a:r>
            <a:r>
              <a:rPr lang="de-DE" sz="2400" dirty="0" err="1" smtClean="0"/>
              <a:t>until</a:t>
            </a:r>
            <a:r>
              <a:rPr lang="de-DE" sz="2400" dirty="0" smtClean="0"/>
              <a:t> fall 2014: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Production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/>
              <a:t>XTD2 (SASE1) </a:t>
            </a:r>
            <a:r>
              <a:rPr lang="de-DE" sz="2400" dirty="0" err="1" smtClean="0"/>
              <a:t>devices</a:t>
            </a:r>
            <a:endParaRPr lang="de-DE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Gearing</a:t>
            </a:r>
            <a:r>
              <a:rPr lang="de-DE" sz="2400" dirty="0" smtClean="0"/>
              <a:t> </a:t>
            </a:r>
            <a:r>
              <a:rPr lang="de-DE" sz="2400" dirty="0" err="1" smtClean="0"/>
              <a:t>up</a:t>
            </a:r>
            <a:r>
              <a:rPr lang="de-DE" sz="2400" dirty="0" smtClean="0"/>
              <a:t> for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tunnel</a:t>
            </a:r>
            <a:r>
              <a:rPr lang="de-DE" sz="2400" dirty="0" smtClean="0"/>
              <a:t> </a:t>
            </a:r>
            <a:r>
              <a:rPr lang="de-DE" sz="2400" dirty="0" err="1" smtClean="0"/>
              <a:t>installations</a:t>
            </a:r>
            <a:r>
              <a:rPr lang="de-DE" sz="2400" dirty="0" smtClean="0"/>
              <a:t> (XTD2)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Finalizing</a:t>
            </a:r>
            <a:r>
              <a:rPr lang="de-DE" sz="2400" dirty="0" smtClean="0"/>
              <a:t> </a:t>
            </a:r>
            <a:r>
              <a:rPr lang="de-DE" sz="2400" dirty="0" err="1" smtClean="0"/>
              <a:t>designs</a:t>
            </a:r>
            <a:r>
              <a:rPr lang="de-DE" sz="2400" dirty="0" smtClean="0"/>
              <a:t> for a </a:t>
            </a:r>
            <a:r>
              <a:rPr lang="de-DE" sz="2400" dirty="0" err="1" smtClean="0"/>
              <a:t>few</a:t>
            </a:r>
            <a:r>
              <a:rPr lang="de-DE" sz="2400" dirty="0" smtClean="0"/>
              <a:t> </a:t>
            </a:r>
            <a:r>
              <a:rPr lang="de-DE" sz="2400" dirty="0" err="1" smtClean="0"/>
              <a:t>devices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err="1" smtClean="0"/>
              <a:t>subsystems</a:t>
            </a:r>
            <a:r>
              <a:rPr lang="de-DE" sz="2400" dirty="0" smtClean="0"/>
              <a:t> </a:t>
            </a:r>
            <a:r>
              <a:rPr lang="de-DE" sz="2400" dirty="0" err="1" smtClean="0"/>
              <a:t>like</a:t>
            </a:r>
            <a:r>
              <a:rPr lang="de-DE" sz="2400" dirty="0" smtClean="0"/>
              <a:t> 2D-imager-SR, </a:t>
            </a:r>
            <a:r>
              <a:rPr lang="de-DE" sz="2400" dirty="0" err="1" smtClean="0"/>
              <a:t>imager</a:t>
            </a:r>
            <a:r>
              <a:rPr lang="de-DE" sz="2400" dirty="0" smtClean="0"/>
              <a:t> </a:t>
            </a:r>
            <a:r>
              <a:rPr lang="de-DE" sz="2400" dirty="0" err="1" smtClean="0"/>
              <a:t>optics</a:t>
            </a:r>
            <a:endParaRPr lang="de-DE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More </a:t>
            </a:r>
            <a:r>
              <a:rPr lang="de-DE" sz="2400" dirty="0" err="1" smtClean="0"/>
              <a:t>diagnostics</a:t>
            </a:r>
            <a:r>
              <a:rPr lang="de-DE" sz="2400" dirty="0" smtClean="0"/>
              <a:t> </a:t>
            </a:r>
            <a:r>
              <a:rPr lang="de-DE" sz="2400" dirty="0" err="1" smtClean="0"/>
              <a:t>activities</a:t>
            </a:r>
            <a:r>
              <a:rPr lang="de-DE" sz="2400" dirty="0" smtClean="0"/>
              <a:t> (</a:t>
            </a:r>
            <a:r>
              <a:rPr lang="de-DE" sz="2400" dirty="0" err="1" smtClean="0"/>
              <a:t>see</a:t>
            </a:r>
            <a:r>
              <a:rPr lang="de-DE" sz="2400" dirty="0" smtClean="0"/>
              <a:t> </a:t>
            </a:r>
            <a:r>
              <a:rPr lang="de-DE" sz="2400" dirty="0" err="1" smtClean="0"/>
              <a:t>summary</a:t>
            </a:r>
            <a:r>
              <a:rPr lang="de-DE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20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080" y="6116538"/>
            <a:ext cx="5194920" cy="350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All z-</a:t>
            </a:r>
            <a:r>
              <a:rPr lang="de-DE" sz="1800" dirty="0" err="1" smtClean="0"/>
              <a:t>distances</a:t>
            </a:r>
            <a:r>
              <a:rPr lang="de-DE" sz="1800" dirty="0" smtClean="0"/>
              <a:t> </a:t>
            </a:r>
            <a:r>
              <a:rPr lang="de-DE" sz="1800" dirty="0" err="1" smtClean="0"/>
              <a:t>given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PD </a:t>
            </a:r>
            <a:r>
              <a:rPr lang="de-DE" sz="1800" dirty="0" err="1" smtClean="0"/>
              <a:t>coordinate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WP74 devices in XTD2 (SASE1)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87277"/>
            <a:ext cx="7968848" cy="4007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619.0m: Filter </a:t>
            </a:r>
            <a:r>
              <a:rPr lang="de-DE" sz="2400" dirty="0" err="1" smtClean="0"/>
              <a:t>chamber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620.6m: Transmissive </a:t>
            </a:r>
            <a:r>
              <a:rPr lang="de-DE" sz="2400" dirty="0" err="1" smtClean="0"/>
              <a:t>Imager</a:t>
            </a:r>
            <a:r>
              <a:rPr lang="de-DE" sz="2400" dirty="0" smtClean="0"/>
              <a:t> (=OTR-C </a:t>
            </a:r>
            <a:r>
              <a:rPr lang="de-DE" sz="2400" dirty="0" err="1" smtClean="0"/>
              <a:t>screen</a:t>
            </a:r>
            <a:r>
              <a:rPr lang="de-DE" sz="2400" dirty="0"/>
              <a:t>)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639.5m: K-monochromator </a:t>
            </a:r>
            <a:r>
              <a:rPr lang="de-DE" sz="2400" dirty="0" err="1" smtClean="0"/>
              <a:t>system</a:t>
            </a:r>
            <a:r>
              <a:rPr lang="de-DE" sz="2400" dirty="0" smtClean="0"/>
              <a:t>, incl. 2D-imager-SR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648.9m: X-</a:t>
            </a:r>
            <a:r>
              <a:rPr lang="de-DE" sz="2400" dirty="0" err="1" smtClean="0"/>
              <a:t>ray</a:t>
            </a:r>
            <a:r>
              <a:rPr lang="de-DE" sz="2400" dirty="0" smtClean="0"/>
              <a:t> gas </a:t>
            </a:r>
            <a:r>
              <a:rPr lang="de-DE" sz="2400" dirty="0" err="1" smtClean="0"/>
              <a:t>monitor</a:t>
            </a:r>
            <a:r>
              <a:rPr lang="de-DE" sz="2400" dirty="0" smtClean="0"/>
              <a:t> (XGM)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655.9m: Differential </a:t>
            </a:r>
            <a:r>
              <a:rPr lang="de-DE" sz="2400" dirty="0" err="1" smtClean="0"/>
              <a:t>Pumping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WP74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659.2m: </a:t>
            </a:r>
            <a:r>
              <a:rPr lang="de-DE" sz="2400" dirty="0" err="1"/>
              <a:t>P</a:t>
            </a:r>
            <a:r>
              <a:rPr lang="de-DE" sz="2400" dirty="0" err="1" smtClean="0"/>
              <a:t>hotoelectron</a:t>
            </a:r>
            <a:r>
              <a:rPr lang="de-DE" sz="2400" dirty="0" smtClean="0"/>
              <a:t> </a:t>
            </a:r>
            <a:r>
              <a:rPr lang="de-DE" sz="2400" dirty="0" err="1" smtClean="0"/>
              <a:t>spectrometer</a:t>
            </a:r>
            <a:r>
              <a:rPr lang="de-DE" sz="2400" dirty="0" smtClean="0"/>
              <a:t> (PES)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681.8m: 2D-imager-FEL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698.9m: MCP </a:t>
            </a:r>
            <a:r>
              <a:rPr lang="de-DE" sz="2400" dirty="0" err="1" smtClean="0"/>
              <a:t>detector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700.4m: Pop-in Monitor Type II-45°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212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135588"/>
            <a:ext cx="6619875" cy="2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hlinkClick r:id="rId3" action="ppaction://hlinkfile"/>
              </a:rPr>
              <a:t>N:\4all\intern\User data\wp74\Devices\31-2_K-Mono\production drawings\filter </a:t>
            </a:r>
            <a:r>
              <a:rPr lang="en-US" sz="1200" dirty="0" smtClean="0">
                <a:hlinkClick r:id="rId3" action="ppaction://hlinkfile"/>
              </a:rPr>
              <a:t>chamber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r>
              <a:rPr lang="de-DE" sz="3200" dirty="0"/>
              <a:t>Filter </a:t>
            </a:r>
            <a:r>
              <a:rPr lang="de-DE" sz="3200" dirty="0" err="1"/>
              <a:t>chamber</a:t>
            </a:r>
            <a:endParaRPr lang="de-D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6260" y="1196752"/>
            <a:ext cx="441659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Status 04/2014: all </a:t>
            </a:r>
            <a:r>
              <a:rPr lang="de-DE" sz="2000" dirty="0" err="1" smtClean="0"/>
              <a:t>parts</a:t>
            </a:r>
            <a:r>
              <a:rPr lang="de-DE" sz="2000" dirty="0" smtClean="0"/>
              <a:t> in </a:t>
            </a:r>
            <a:r>
              <a:rPr lang="de-DE" sz="2000" dirty="0" err="1" smtClean="0"/>
              <a:t>house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Tunnel </a:t>
            </a:r>
            <a:r>
              <a:rPr lang="de-DE" sz="2000" dirty="0" err="1" smtClean="0"/>
              <a:t>placement</a:t>
            </a:r>
            <a:r>
              <a:rPr lang="de-DE" sz="2000" dirty="0" smtClean="0"/>
              <a:t>: </a:t>
            </a:r>
            <a:r>
              <a:rPr lang="de-DE" sz="2000" dirty="0" err="1" smtClean="0"/>
              <a:t>position</a:t>
            </a:r>
            <a:r>
              <a:rPr lang="de-DE" sz="2000" dirty="0" smtClean="0"/>
              <a:t> </a:t>
            </a:r>
            <a:r>
              <a:rPr lang="de-DE" sz="2000" dirty="0" err="1" smtClean="0"/>
              <a:t>agreed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RFI 05/2014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T.b.d</a:t>
            </a:r>
            <a:r>
              <a:rPr lang="de-DE" sz="2000" dirty="0" smtClean="0"/>
              <a:t>. : </a:t>
            </a:r>
            <a:r>
              <a:rPr lang="de-DE" sz="2000" dirty="0" err="1" smtClean="0"/>
              <a:t>chamber</a:t>
            </a:r>
            <a:r>
              <a:rPr lang="de-DE" sz="2000" dirty="0" smtClean="0"/>
              <a:t> </a:t>
            </a:r>
            <a:r>
              <a:rPr lang="de-DE" sz="2000" dirty="0" err="1" smtClean="0"/>
              <a:t>support</a:t>
            </a:r>
            <a:endParaRPr lang="de-DE" sz="2000" dirty="0" smtClean="0"/>
          </a:p>
        </p:txBody>
      </p:sp>
      <p:pic>
        <p:nvPicPr>
          <p:cNvPr id="1026" name="Picture 2" descr="N:\4all\intern\User data\wp74\Devices\31-2_K-Mono\production drawings\filter chamber\filter chamber-complete_render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 r="44062"/>
          <a:stretch/>
        </p:blipFill>
        <p:spPr bwMode="auto">
          <a:xfrm>
            <a:off x="6353175" y="1094910"/>
            <a:ext cx="2266950" cy="53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839144"/>
              </p:ext>
            </p:extLst>
          </p:nvPr>
        </p:nvGraphicFramePr>
        <p:xfrm>
          <a:off x="1609725" y="2676525"/>
          <a:ext cx="4605338" cy="325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5" imgW="11344275" imgH="8020050" progId="AcroExch.Document.7">
                  <p:embed/>
                </p:oleObj>
              </mc:Choice>
              <mc:Fallback>
                <p:oleObj name="Acrobat Document" r:id="rId5" imgW="11344275" imgH="80200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9725" y="2676525"/>
                        <a:ext cx="4605338" cy="3255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0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3182" r="17831" b="16514"/>
          <a:stretch/>
        </p:blipFill>
        <p:spPr bwMode="auto">
          <a:xfrm>
            <a:off x="5490875" y="1095375"/>
            <a:ext cx="3538826" cy="534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135588"/>
            <a:ext cx="6619875" cy="2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hlinkClick r:id="rId3" action="ppaction://hlinkfile"/>
              </a:rPr>
              <a:t>N:\4all\intern\User data\wp74\Devices\31-8_Transmissive-Imager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r>
              <a:rPr lang="de-DE" sz="3200" dirty="0" smtClean="0"/>
              <a:t>Transmissive </a:t>
            </a:r>
            <a:r>
              <a:rPr lang="de-DE" sz="3200" dirty="0" err="1" smtClean="0"/>
              <a:t>Imager</a:t>
            </a:r>
            <a:endParaRPr lang="de-D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6260" y="1196752"/>
            <a:ext cx="6522665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„OTR-C“ </a:t>
            </a:r>
            <a:r>
              <a:rPr lang="de-DE" sz="2400" dirty="0" err="1" smtClean="0"/>
              <a:t>imager</a:t>
            </a:r>
            <a:r>
              <a:rPr lang="de-DE" sz="2400" dirty="0"/>
              <a:t> </a:t>
            </a:r>
            <a:r>
              <a:rPr lang="de-DE" sz="2400" dirty="0" smtClean="0"/>
              <a:t>= a </a:t>
            </a:r>
            <a:r>
              <a:rPr lang="de-DE" sz="2400" dirty="0" err="1" smtClean="0"/>
              <a:t>standard</a:t>
            </a:r>
            <a:r>
              <a:rPr lang="de-DE" sz="2400" dirty="0" smtClean="0"/>
              <a:t> WP17 </a:t>
            </a:r>
            <a:r>
              <a:rPr lang="de-DE" sz="2400" dirty="0" err="1" smtClean="0"/>
              <a:t>device</a:t>
            </a:r>
            <a:endParaRPr lang="de-DE" sz="2400" dirty="0"/>
          </a:p>
          <a:p>
            <a:pPr lvl="1">
              <a:buNone/>
            </a:pPr>
            <a:r>
              <a:rPr lang="de-DE" sz="1800" dirty="0" smtClean="0"/>
              <a:t>(</a:t>
            </a:r>
            <a:r>
              <a:rPr lang="de-DE" sz="1800" dirty="0" err="1" smtClean="0"/>
              <a:t>only</a:t>
            </a:r>
            <a:r>
              <a:rPr lang="de-DE" sz="1800" dirty="0" smtClean="0"/>
              <a:t> </a:t>
            </a:r>
            <a:r>
              <a:rPr lang="de-DE" sz="1800" dirty="0" err="1" smtClean="0"/>
              <a:t>internal</a:t>
            </a:r>
            <a:r>
              <a:rPr lang="de-DE" sz="1800" dirty="0" smtClean="0"/>
              <a:t> </a:t>
            </a:r>
            <a:r>
              <a:rPr lang="de-DE" sz="1800" dirty="0" err="1" smtClean="0"/>
              <a:t>modification</a:t>
            </a:r>
            <a:r>
              <a:rPr lang="de-DE" sz="1800" dirty="0" smtClean="0"/>
              <a:t> for </a:t>
            </a:r>
            <a:r>
              <a:rPr lang="de-DE" sz="1800" dirty="0" err="1" smtClean="0"/>
              <a:t>scintillator</a:t>
            </a:r>
            <a:r>
              <a:rPr lang="de-DE" sz="1800" dirty="0" smtClean="0"/>
              <a:t>/holder </a:t>
            </a:r>
            <a:r>
              <a:rPr lang="de-DE" sz="1800" dirty="0" err="1" smtClean="0"/>
              <a:t>by</a:t>
            </a:r>
            <a:r>
              <a:rPr lang="de-DE" sz="1800" dirty="0" smtClean="0"/>
              <a:t> WP74, </a:t>
            </a:r>
            <a:r>
              <a:rPr lang="de-DE" sz="1800" dirty="0" err="1" smtClean="0"/>
              <a:t>which</a:t>
            </a:r>
            <a:r>
              <a:rPr lang="de-DE" sz="1800" dirty="0" smtClean="0"/>
              <a:t> will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done</a:t>
            </a:r>
            <a:r>
              <a:rPr lang="de-DE" sz="1800" dirty="0" smtClean="0"/>
              <a:t> in </a:t>
            </a:r>
            <a:r>
              <a:rPr lang="de-DE" sz="1800" dirty="0" err="1" smtClean="0"/>
              <a:t>contact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WP17 </a:t>
            </a:r>
            <a:r>
              <a:rPr lang="de-DE" sz="1800" dirty="0" err="1" smtClean="0"/>
              <a:t>during</a:t>
            </a:r>
            <a:r>
              <a:rPr lang="de-DE" sz="1800" dirty="0" smtClean="0"/>
              <a:t> Q2/2014)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Tunnel </a:t>
            </a:r>
            <a:r>
              <a:rPr lang="de-DE" sz="2400" dirty="0" err="1" smtClean="0"/>
              <a:t>placement</a:t>
            </a:r>
            <a:r>
              <a:rPr lang="de-DE" sz="2400" dirty="0" smtClean="0"/>
              <a:t>: </a:t>
            </a:r>
            <a:r>
              <a:rPr lang="de-DE" sz="2400" dirty="0" err="1" smtClean="0"/>
              <a:t>position</a:t>
            </a:r>
            <a:r>
              <a:rPr lang="de-DE" sz="2400" dirty="0" smtClean="0"/>
              <a:t> </a:t>
            </a:r>
            <a:r>
              <a:rPr lang="de-DE" sz="2400" dirty="0" err="1" smtClean="0"/>
              <a:t>agreed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Integration </a:t>
            </a:r>
            <a:r>
              <a:rPr lang="de-DE" sz="2400" dirty="0" err="1" smtClean="0"/>
              <a:t>by</a:t>
            </a:r>
            <a:r>
              <a:rPr lang="de-DE" sz="2400" dirty="0" smtClean="0"/>
              <a:t> WP17 </a:t>
            </a:r>
            <a:r>
              <a:rPr lang="de-DE" sz="2400" dirty="0" err="1" smtClean="0"/>
              <a:t>as</a:t>
            </a:r>
            <a:r>
              <a:rPr lang="de-DE" sz="2400" dirty="0" smtClean="0"/>
              <a:t> for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screen</a:t>
            </a:r>
            <a:r>
              <a:rPr lang="de-DE" sz="2400" dirty="0" smtClean="0"/>
              <a:t> </a:t>
            </a:r>
            <a:r>
              <a:rPr lang="de-DE" sz="2400" dirty="0" err="1" smtClean="0"/>
              <a:t>stations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9786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1" y="6478488"/>
            <a:ext cx="3752850" cy="2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hlinkClick r:id="rId2" action="ppaction://hlinkfile"/>
              </a:rPr>
              <a:t>N:\4all\intern\User data\wp74\Devices\31-2_K-Mono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r>
              <a:rPr lang="de-DE" sz="3200" dirty="0" smtClean="0"/>
              <a:t>K-Monochromator</a:t>
            </a:r>
            <a:endParaRPr lang="de-D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5785" y="1101502"/>
            <a:ext cx="8932490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Status </a:t>
            </a:r>
            <a:r>
              <a:rPr lang="de-DE" sz="2000" dirty="0" smtClean="0"/>
              <a:t>4/2014: Prototype </a:t>
            </a:r>
            <a:r>
              <a:rPr lang="de-DE" sz="2000" dirty="0" err="1" smtClean="0"/>
              <a:t>tested</a:t>
            </a:r>
            <a:r>
              <a:rPr lang="de-DE" sz="2000" dirty="0" smtClean="0"/>
              <a:t>. DR/PRR in </a:t>
            </a:r>
            <a:r>
              <a:rPr lang="de-DE" sz="2000" dirty="0" err="1" smtClean="0"/>
              <a:t>review</a:t>
            </a:r>
            <a:r>
              <a:rPr lang="de-DE" sz="2000" dirty="0" smtClean="0"/>
              <a:t>. </a:t>
            </a:r>
            <a:br>
              <a:rPr lang="de-DE" sz="2000" dirty="0" smtClean="0"/>
            </a:br>
            <a:r>
              <a:rPr lang="de-DE" sz="2000" dirty="0" smtClean="0"/>
              <a:t>Prototype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now</a:t>
            </a:r>
            <a:r>
              <a:rPr lang="de-DE" sz="2000" dirty="0" smtClean="0"/>
              <a:t> </a:t>
            </a:r>
            <a:r>
              <a:rPr lang="de-DE" sz="2000" dirty="0" err="1" smtClean="0"/>
              <a:t>being</a:t>
            </a:r>
            <a:r>
              <a:rPr lang="de-DE" sz="2000" dirty="0" smtClean="0"/>
              <a:t> </a:t>
            </a:r>
            <a:r>
              <a:rPr lang="de-DE" sz="2000" dirty="0" err="1" smtClean="0"/>
              <a:t>converted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SASE1 </a:t>
            </a:r>
            <a:r>
              <a:rPr lang="de-DE" sz="2000" dirty="0" err="1" smtClean="0"/>
              <a:t>device</a:t>
            </a:r>
            <a:r>
              <a:rPr lang="de-DE" sz="2000" dirty="0"/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is</a:t>
            </a:r>
            <a:r>
              <a:rPr lang="de-DE" sz="2000" dirty="0" smtClean="0"/>
              <a:t> in </a:t>
            </a:r>
            <a:r>
              <a:rPr lang="de-DE" sz="2000" dirty="0" err="1" smtClean="0"/>
              <a:t>cleanroom</a:t>
            </a:r>
            <a:r>
              <a:rPr lang="de-DE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RFI May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Integrated in </a:t>
            </a:r>
            <a:r>
              <a:rPr lang="de-DE" sz="2000" dirty="0" err="1" smtClean="0"/>
              <a:t>tunnel</a:t>
            </a:r>
            <a:r>
              <a:rPr lang="de-DE" sz="2000" dirty="0" smtClean="0"/>
              <a:t> CAD </a:t>
            </a:r>
            <a:r>
              <a:rPr lang="de-DE" sz="2000" dirty="0" err="1" smtClean="0"/>
              <a:t>model</a:t>
            </a:r>
            <a:r>
              <a:rPr lang="de-DE" sz="2000" dirty="0" smtClean="0"/>
              <a:t>,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collisions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Control</a:t>
            </a:r>
            <a:r>
              <a:rPr lang="de-DE" sz="2000" dirty="0"/>
              <a:t> </a:t>
            </a:r>
            <a:r>
              <a:rPr lang="de-DE" sz="2000" dirty="0" err="1"/>
              <a:t>crate</a:t>
            </a:r>
            <a:r>
              <a:rPr lang="de-DE" sz="2000" dirty="0"/>
              <a:t> in </a:t>
            </a:r>
            <a:r>
              <a:rPr lang="de-DE" sz="2000" dirty="0" err="1"/>
              <a:t>production</a:t>
            </a:r>
            <a:r>
              <a:rPr lang="de-DE" sz="2000" dirty="0"/>
              <a:t>; </a:t>
            </a:r>
            <a:r>
              <a:rPr lang="de-DE" sz="2000" dirty="0" err="1"/>
              <a:t>planning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in-tunnel </a:t>
            </a:r>
            <a:r>
              <a:rPr lang="de-DE" sz="2000" dirty="0" err="1"/>
              <a:t>cabling</a:t>
            </a:r>
            <a:r>
              <a:rPr lang="de-DE" sz="2000" dirty="0"/>
              <a:t> </a:t>
            </a:r>
            <a:r>
              <a:rPr lang="de-DE" sz="2000" dirty="0" err="1"/>
              <a:t>started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2D-imager-SR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part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K-mono-system not </a:t>
            </a:r>
            <a:r>
              <a:rPr lang="de-DE" sz="1600" dirty="0" err="1" smtClean="0"/>
              <a:t>yet</a:t>
            </a:r>
            <a:r>
              <a:rPr lang="de-DE" sz="1600" dirty="0" smtClean="0"/>
              <a:t> </a:t>
            </a:r>
            <a:r>
              <a:rPr lang="de-DE" sz="1600" dirty="0" err="1" smtClean="0"/>
              <a:t>designed</a:t>
            </a:r>
            <a:r>
              <a:rPr lang="de-DE" sz="1600" dirty="0" smtClean="0"/>
              <a:t>, </a:t>
            </a:r>
            <a:r>
              <a:rPr lang="de-DE" sz="1600" dirty="0" err="1" smtClean="0"/>
              <a:t>most</a:t>
            </a:r>
            <a:r>
              <a:rPr lang="de-DE" sz="1600" dirty="0" smtClean="0"/>
              <a:t> </a:t>
            </a:r>
            <a:r>
              <a:rPr lang="de-DE" sz="1600" dirty="0" err="1" smtClean="0"/>
              <a:t>likely</a:t>
            </a:r>
            <a:r>
              <a:rPr lang="de-DE" sz="1600" dirty="0" smtClean="0"/>
              <a:t> </a:t>
            </a:r>
            <a:r>
              <a:rPr lang="de-DE" sz="1600" dirty="0" err="1" smtClean="0"/>
              <a:t>similar</a:t>
            </a:r>
            <a:r>
              <a:rPr lang="de-DE" sz="1600" dirty="0" smtClean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smtClean="0"/>
              <a:t>2D-imager-FEL </a:t>
            </a:r>
            <a:r>
              <a:rPr lang="de-DE" sz="1600" dirty="0" err="1"/>
              <a:t>version</a:t>
            </a:r>
            <a:r>
              <a:rPr lang="de-DE" sz="1600" dirty="0"/>
              <a:t> </a:t>
            </a:r>
            <a:r>
              <a:rPr lang="de-DE" sz="1600" dirty="0" err="1"/>
              <a:t>concerning</a:t>
            </a:r>
            <a:r>
              <a:rPr lang="de-DE" sz="1600" dirty="0"/>
              <a:t> </a:t>
            </a:r>
            <a:r>
              <a:rPr lang="de-DE" sz="1600" dirty="0" err="1"/>
              <a:t>dimension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requirements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tunnel</a:t>
            </a:r>
            <a:r>
              <a:rPr lang="de-DE" sz="1600" dirty="0"/>
              <a:t> </a:t>
            </a:r>
            <a:r>
              <a:rPr lang="de-DE" sz="1600" dirty="0" err="1"/>
              <a:t>installation</a:t>
            </a:r>
            <a:r>
              <a:rPr lang="de-DE" sz="1600" dirty="0" smtClean="0"/>
              <a:t>.</a:t>
            </a:r>
          </a:p>
        </p:txBody>
      </p:sp>
      <p:pic>
        <p:nvPicPr>
          <p:cNvPr id="3074" name="Picture 2" descr="N:\4all\intern\User data\wp74\Devices\31-2_K-Mono\3D drawings\UCS with fiducial mar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99" y="1816899"/>
            <a:ext cx="6403976" cy="328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4all\intern\User data\wp74\Devices\11-1_XGMD\Drawings\FEM steel base frame\support_pillar_pictures\XGM on pillars_rendered.p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8"/>
          <a:stretch/>
        </p:blipFill>
        <p:spPr bwMode="auto">
          <a:xfrm>
            <a:off x="2277977" y="1926438"/>
            <a:ext cx="6866023" cy="447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6525344"/>
            <a:ext cx="6419849" cy="2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hlinkClick r:id="rId3" action="ppaction://hlinkfile"/>
              </a:rPr>
              <a:t>N:\4all\intern\User data\wp74\Devices\11-1_XGMD\Drawings\FEM steel base frame\</a:t>
            </a:r>
            <a:r>
              <a:rPr lang="en-US" sz="1000" dirty="0" err="1">
                <a:hlinkClick r:id="rId3" action="ppaction://hlinkfile"/>
              </a:rPr>
              <a:t>support_pillar_pictures</a:t>
            </a:r>
            <a:endParaRPr lang="en-US" sz="1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r>
              <a:rPr lang="de-DE" sz="3200" dirty="0" smtClean="0"/>
              <a:t>X-</a:t>
            </a:r>
            <a:r>
              <a:rPr lang="de-DE" sz="3200" dirty="0" err="1" smtClean="0"/>
              <a:t>ray</a:t>
            </a:r>
            <a:r>
              <a:rPr lang="de-DE" sz="3200" dirty="0" smtClean="0"/>
              <a:t> Gas Monitor (XGM)</a:t>
            </a:r>
            <a:endParaRPr lang="de-D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6260" y="1196752"/>
            <a:ext cx="830384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/>
              <a:t>Status </a:t>
            </a:r>
            <a:r>
              <a:rPr lang="de-DE" sz="1800" dirty="0" smtClean="0"/>
              <a:t>04/2014: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Chambers+interior</a:t>
            </a:r>
            <a:r>
              <a:rPr lang="de-DE" sz="1800" dirty="0" smtClean="0"/>
              <a:t> </a:t>
            </a:r>
            <a:r>
              <a:rPr lang="de-DE" sz="1800" dirty="0" err="1" smtClean="0"/>
              <a:t>available</a:t>
            </a:r>
            <a:r>
              <a:rPr lang="de-DE" sz="1800" dirty="0" smtClean="0"/>
              <a:t> / in </a:t>
            </a:r>
            <a:r>
              <a:rPr lang="de-DE" sz="1800" dirty="0" err="1" smtClean="0"/>
              <a:t>production</a:t>
            </a:r>
            <a:r>
              <a:rPr lang="de-DE" sz="1800" dirty="0" smtClean="0"/>
              <a:t> (Tiedtke </a:t>
            </a:r>
            <a:r>
              <a:rPr lang="de-DE" sz="1800" dirty="0" err="1" smtClean="0"/>
              <a:t>group</a:t>
            </a:r>
            <a:r>
              <a:rPr lang="de-DE" sz="1800" dirty="0" smtClean="0"/>
              <a:t> @ FLASH), </a:t>
            </a:r>
            <a:r>
              <a:rPr lang="de-DE" sz="1800" dirty="0" err="1" smtClean="0"/>
              <a:t>detailed</a:t>
            </a:r>
            <a:r>
              <a:rPr lang="de-DE" sz="1800" dirty="0" smtClean="0"/>
              <a:t> design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girder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supports</a:t>
            </a:r>
            <a:r>
              <a:rPr lang="de-DE" sz="1800" dirty="0" smtClean="0"/>
              <a:t> </a:t>
            </a:r>
            <a:r>
              <a:rPr lang="de-DE" sz="1800" dirty="0" err="1" smtClean="0"/>
              <a:t>done</a:t>
            </a:r>
            <a:r>
              <a:rPr lang="de-DE" sz="1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RFI XTD2/SASE1: 08/2014 </a:t>
            </a:r>
            <a:br>
              <a:rPr lang="de-DE" sz="1800" dirty="0" smtClean="0"/>
            </a:br>
            <a:r>
              <a:rPr lang="de-DE" sz="1800" dirty="0" smtClean="0"/>
              <a:t>(</a:t>
            </a:r>
            <a:r>
              <a:rPr lang="de-DE" sz="1800" dirty="0" err="1" smtClean="0"/>
              <a:t>first</a:t>
            </a:r>
            <a:r>
              <a:rPr lang="de-DE" sz="1800" dirty="0" smtClean="0"/>
              <a:t> </a:t>
            </a:r>
            <a:r>
              <a:rPr lang="de-DE" sz="1800" dirty="0" err="1" smtClean="0"/>
              <a:t>complete</a:t>
            </a:r>
            <a:r>
              <a:rPr lang="de-DE" sz="1800" dirty="0" smtClean="0"/>
              <a:t> XGM on </a:t>
            </a:r>
            <a:r>
              <a:rPr lang="de-DE" sz="1800" dirty="0" err="1" smtClean="0"/>
              <a:t>girder</a:t>
            </a:r>
            <a:r>
              <a:rPr lang="de-DE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Pillars</a:t>
            </a:r>
            <a:r>
              <a:rPr lang="de-DE" sz="1800" dirty="0" smtClean="0"/>
              <a:t> </a:t>
            </a:r>
            <a:r>
              <a:rPr lang="de-DE" sz="1800" dirty="0" err="1" smtClean="0"/>
              <a:t>already</a:t>
            </a:r>
            <a:r>
              <a:rPr lang="de-DE" sz="1800" dirty="0" smtClean="0"/>
              <a:t> </a:t>
            </a:r>
            <a:r>
              <a:rPr lang="de-DE" sz="1800" dirty="0" err="1" smtClean="0"/>
              <a:t>arrived</a:t>
            </a:r>
            <a:r>
              <a:rPr lang="de-DE" sz="1800" dirty="0" smtClean="0"/>
              <a:t> (RFI)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Integrated in </a:t>
            </a:r>
            <a:r>
              <a:rPr lang="de-DE" sz="1800" dirty="0" err="1" smtClean="0"/>
              <a:t>tunnel</a:t>
            </a:r>
            <a:r>
              <a:rPr lang="de-DE" sz="1800" dirty="0" smtClean="0"/>
              <a:t> CAD </a:t>
            </a:r>
            <a:r>
              <a:rPr lang="de-DE" sz="1800" dirty="0" err="1" smtClean="0"/>
              <a:t>model</a:t>
            </a:r>
            <a:r>
              <a:rPr lang="de-DE" sz="1800" dirty="0" smtClean="0"/>
              <a:t>,</a:t>
            </a:r>
            <a:br>
              <a:rPr lang="de-DE" sz="1800" dirty="0" smtClean="0"/>
            </a:br>
            <a:r>
              <a:rPr lang="de-DE" sz="1800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 smtClean="0"/>
              <a:t>collisions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/>
              <a:t>Installation </a:t>
            </a:r>
            <a:r>
              <a:rPr lang="de-DE" sz="1800" b="1" dirty="0" err="1" smtClean="0"/>
              <a:t>challenge</a:t>
            </a:r>
            <a:r>
              <a:rPr lang="de-DE" sz="1800" b="1" dirty="0" smtClean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400" dirty="0" smtClean="0"/>
              <a:t>(</a:t>
            </a:r>
            <a:r>
              <a:rPr lang="de-DE" sz="1400" dirty="0" err="1" smtClean="0"/>
              <a:t>worse</a:t>
            </a:r>
            <a:r>
              <a:rPr lang="de-DE" sz="1400" dirty="0" smtClean="0"/>
              <a:t> </a:t>
            </a:r>
            <a:r>
              <a:rPr lang="de-DE" sz="1400" dirty="0" err="1" smtClean="0"/>
              <a:t>if</a:t>
            </a:r>
            <a:r>
              <a:rPr lang="de-DE" sz="1400" dirty="0" smtClean="0"/>
              <a:t> e-beamline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br>
              <a:rPr lang="de-DE" sz="1400" dirty="0" smtClean="0"/>
            </a:br>
            <a:r>
              <a:rPr lang="de-DE" sz="1400" dirty="0" err="1" smtClean="0"/>
              <a:t>already</a:t>
            </a:r>
            <a:r>
              <a:rPr lang="de-DE" sz="1400" dirty="0" smtClean="0"/>
              <a:t> in </a:t>
            </a:r>
            <a:r>
              <a:rPr lang="de-DE" sz="1400" dirty="0" err="1" smtClean="0"/>
              <a:t>place</a:t>
            </a:r>
            <a:r>
              <a:rPr lang="de-DE" sz="1400" dirty="0" smtClean="0"/>
              <a:t>)</a:t>
            </a:r>
          </a:p>
        </p:txBody>
      </p:sp>
      <p:pic>
        <p:nvPicPr>
          <p:cNvPr id="2050" name="Picture 2" descr="N:\4all\intern\User data\wp74\Devices\11-1_XGMD\Photos\XGM suppor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99" y="3095625"/>
            <a:ext cx="2558681" cy="19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5" t="23428" r="20493" b="9486"/>
          <a:stretch>
            <a:fillRect/>
          </a:stretch>
        </p:blipFill>
        <p:spPr bwMode="auto">
          <a:xfrm>
            <a:off x="1857376" y="1051264"/>
            <a:ext cx="6248400" cy="412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6478488"/>
            <a:ext cx="4381502" cy="2937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dirty="0">
                <a:hlinkClick r:id="rId3" action="ppaction://hlinkfile"/>
              </a:rPr>
              <a:t>N:\4all\intern\User data\wp74\Devices\11-1_XGMD\Drawings\FEM steel base frame\</a:t>
            </a:r>
            <a:r>
              <a:rPr lang="en-US" sz="1200" dirty="0" err="1">
                <a:hlinkClick r:id="rId3" action="ppaction://hlinkfile"/>
              </a:rPr>
              <a:t>support_pillar_pictures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de-DE" sz="3200" dirty="0"/>
              <a:t>Differential </a:t>
            </a:r>
            <a:r>
              <a:rPr lang="de-DE" sz="3200" dirty="0" err="1" smtClean="0"/>
              <a:t>Pumping</a:t>
            </a:r>
            <a:r>
              <a:rPr lang="de-DE" sz="3200" dirty="0" smtClean="0"/>
              <a:t> </a:t>
            </a:r>
            <a:r>
              <a:rPr lang="de-DE" sz="3200" dirty="0" err="1" smtClean="0"/>
              <a:t>by</a:t>
            </a:r>
            <a:r>
              <a:rPr lang="de-DE" sz="3200" dirty="0" smtClean="0"/>
              <a:t> WP74</a:t>
            </a:r>
            <a:br>
              <a:rPr lang="de-DE" sz="3200" dirty="0" smtClean="0"/>
            </a:br>
            <a:r>
              <a:rPr lang="de-DE" sz="2200" dirty="0" smtClean="0"/>
              <a:t>(</a:t>
            </a:r>
            <a:r>
              <a:rPr lang="de-DE" sz="2200" dirty="0" err="1" smtClean="0"/>
              <a:t>between</a:t>
            </a:r>
            <a:r>
              <a:rPr lang="de-DE" sz="2200" dirty="0" smtClean="0"/>
              <a:t> PES </a:t>
            </a:r>
            <a:r>
              <a:rPr lang="de-DE" sz="2200" dirty="0" err="1" smtClean="0"/>
              <a:t>and</a:t>
            </a:r>
            <a:r>
              <a:rPr lang="de-DE" sz="2200" dirty="0" smtClean="0"/>
              <a:t> XGM)</a:t>
            </a:r>
            <a:endParaRPr lang="de-DE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97210" y="4644802"/>
            <a:ext cx="830384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/>
              <a:t>Status </a:t>
            </a:r>
            <a:r>
              <a:rPr lang="de-DE" sz="1800" dirty="0" smtClean="0"/>
              <a:t>04/2014: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Design </a:t>
            </a:r>
            <a:r>
              <a:rPr lang="de-DE" sz="1800" dirty="0" err="1" smtClean="0"/>
              <a:t>done</a:t>
            </a:r>
            <a:r>
              <a:rPr lang="de-DE" sz="1800" dirty="0" smtClean="0"/>
              <a:t>, </a:t>
            </a:r>
            <a:r>
              <a:rPr lang="de-DE" sz="1800" dirty="0" err="1" smtClean="0"/>
              <a:t>mostly</a:t>
            </a:r>
            <a:r>
              <a:rPr lang="de-DE" sz="1800" dirty="0" smtClean="0"/>
              <a:t> </a:t>
            </a:r>
            <a:r>
              <a:rPr lang="de-DE" sz="1800" dirty="0" err="1" smtClean="0"/>
              <a:t>standard</a:t>
            </a:r>
            <a:r>
              <a:rPr lang="de-DE" sz="1800" dirty="0" smtClean="0"/>
              <a:t> </a:t>
            </a:r>
            <a:r>
              <a:rPr lang="de-DE" sz="1800" dirty="0" err="1" smtClean="0"/>
              <a:t>parts</a:t>
            </a:r>
            <a:r>
              <a:rPr lang="de-DE" sz="1800" dirty="0" smtClean="0"/>
              <a:t>, </a:t>
            </a:r>
            <a:r>
              <a:rPr lang="de-DE" sz="1800" dirty="0" err="1" smtClean="0"/>
              <a:t>simlar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WP73 </a:t>
            </a:r>
            <a:r>
              <a:rPr lang="de-DE" sz="1800" dirty="0" err="1" smtClean="0"/>
              <a:t>systems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O</a:t>
            </a:r>
            <a:r>
              <a:rPr lang="de-DE" sz="1800" dirty="0" err="1" smtClean="0"/>
              <a:t>rdering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vacuum</a:t>
            </a:r>
            <a:r>
              <a:rPr lang="de-DE" sz="1800" dirty="0" smtClean="0"/>
              <a:t> </a:t>
            </a:r>
            <a:r>
              <a:rPr lang="de-DE" sz="1800" dirty="0" err="1" smtClean="0"/>
              <a:t>components</a:t>
            </a:r>
            <a:r>
              <a:rPr lang="de-DE" sz="1800" dirty="0" smtClean="0"/>
              <a:t> </a:t>
            </a:r>
            <a:r>
              <a:rPr lang="de-DE" sz="1800" dirty="0" err="1" smtClean="0"/>
              <a:t>started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RFI 06/2014 (but </a:t>
            </a:r>
            <a:r>
              <a:rPr lang="de-DE" sz="1800" dirty="0" err="1" smtClean="0"/>
              <a:t>installation</a:t>
            </a:r>
            <a:r>
              <a:rPr lang="de-DE" sz="1800" dirty="0" smtClean="0"/>
              <a:t> </a:t>
            </a:r>
            <a:r>
              <a:rPr lang="de-DE" sz="1800" dirty="0" err="1" smtClean="0"/>
              <a:t>might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timed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PES)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Integrated in </a:t>
            </a:r>
            <a:r>
              <a:rPr lang="de-DE" sz="1800" dirty="0" err="1" smtClean="0"/>
              <a:t>tunnel</a:t>
            </a:r>
            <a:r>
              <a:rPr lang="de-DE" sz="1800" dirty="0" smtClean="0"/>
              <a:t> CAD </a:t>
            </a:r>
            <a:r>
              <a:rPr lang="de-DE" sz="1800" dirty="0" err="1" smtClean="0"/>
              <a:t>model</a:t>
            </a:r>
            <a:r>
              <a:rPr lang="de-DE" sz="1800" dirty="0" smtClean="0"/>
              <a:t>, </a:t>
            </a:r>
            <a:r>
              <a:rPr lang="de-DE" sz="1800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 smtClean="0"/>
              <a:t>collisions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33593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6478488"/>
            <a:ext cx="4381502" cy="2937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dirty="0">
                <a:hlinkClick r:id="rId2" action="ppaction://hlinkfile"/>
              </a:rPr>
              <a:t>N:\4all\intern\User data\wp74\Devices\11-1_XGMD\Drawings\FEM steel base frame\</a:t>
            </a:r>
            <a:r>
              <a:rPr lang="en-US" sz="1200" dirty="0" err="1">
                <a:hlinkClick r:id="rId2" action="ppaction://hlinkfile"/>
              </a:rPr>
              <a:t>support_pillar_pictures</a:t>
            </a:r>
            <a:endParaRPr lang="en-US" sz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3200" dirty="0" err="1"/>
              <a:t>Photoelectron</a:t>
            </a:r>
            <a:r>
              <a:rPr lang="de-DE" sz="3200" dirty="0"/>
              <a:t> </a:t>
            </a:r>
            <a:r>
              <a:rPr lang="de-DE" sz="3200" dirty="0" err="1"/>
              <a:t>spectrometer</a:t>
            </a:r>
            <a:r>
              <a:rPr lang="de-DE" sz="3200" dirty="0"/>
              <a:t> (PES)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260" y="1196752"/>
            <a:ext cx="8303840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/>
              <a:t>Status </a:t>
            </a:r>
            <a:r>
              <a:rPr lang="de-DE" sz="1800" dirty="0" smtClean="0"/>
              <a:t>04/2014: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Detailed</a:t>
            </a:r>
            <a:r>
              <a:rPr lang="de-DE" sz="1800" dirty="0" smtClean="0"/>
              <a:t> design </a:t>
            </a:r>
            <a:r>
              <a:rPr lang="de-DE" sz="1800" dirty="0" err="1" smtClean="0"/>
              <a:t>done</a:t>
            </a:r>
            <a:r>
              <a:rPr lang="de-DE" sz="1800" dirty="0" smtClean="0"/>
              <a:t> (SASE3, </a:t>
            </a:r>
            <a:br>
              <a:rPr lang="de-DE" sz="1800" dirty="0" smtClean="0"/>
            </a:br>
            <a:r>
              <a:rPr lang="de-DE" sz="1800" dirty="0" err="1" smtClean="0"/>
              <a:t>modifications</a:t>
            </a:r>
            <a:r>
              <a:rPr lang="de-DE" sz="1800" dirty="0" smtClean="0"/>
              <a:t> for SASE1 </a:t>
            </a:r>
            <a:r>
              <a:rPr lang="de-DE" sz="1800" dirty="0" err="1" smtClean="0"/>
              <a:t>required</a:t>
            </a:r>
            <a:r>
              <a:rPr lang="de-DE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Design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Fully</a:t>
            </a:r>
            <a:r>
              <a:rPr lang="de-DE" sz="1800" dirty="0" smtClean="0"/>
              <a:t> </a:t>
            </a:r>
            <a:r>
              <a:rPr lang="de-DE" sz="1800" dirty="0" err="1" smtClean="0"/>
              <a:t>motorized</a:t>
            </a:r>
            <a:r>
              <a:rPr lang="de-DE" sz="1800" dirty="0" smtClean="0"/>
              <a:t> </a:t>
            </a:r>
            <a:r>
              <a:rPr lang="de-DE" sz="1800" dirty="0" err="1" smtClean="0"/>
              <a:t>support</a:t>
            </a:r>
            <a:r>
              <a:rPr lang="de-DE" sz="1800" dirty="0" smtClean="0"/>
              <a:t>: </a:t>
            </a:r>
            <a:br>
              <a:rPr lang="de-DE" sz="1800" dirty="0" smtClean="0"/>
            </a:br>
            <a:r>
              <a:rPr lang="de-DE" sz="1800" dirty="0" err="1" smtClean="0"/>
              <a:t>done</a:t>
            </a:r>
            <a:r>
              <a:rPr lang="de-DE" sz="1800" dirty="0" smtClean="0"/>
              <a:t>, </a:t>
            </a:r>
            <a:r>
              <a:rPr lang="de-DE" sz="1800" dirty="0" err="1" smtClean="0"/>
              <a:t>production</a:t>
            </a:r>
            <a:r>
              <a:rPr lang="de-DE" sz="1800" dirty="0" smtClean="0"/>
              <a:t> </a:t>
            </a:r>
            <a:r>
              <a:rPr lang="de-DE" sz="1800" dirty="0" err="1" smtClean="0"/>
              <a:t>ongoing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Most </a:t>
            </a:r>
            <a:r>
              <a:rPr lang="de-DE" sz="1800" dirty="0" err="1" smtClean="0"/>
              <a:t>parts</a:t>
            </a:r>
            <a:r>
              <a:rPr lang="de-DE" sz="1800" dirty="0" smtClean="0"/>
              <a:t> for SASE3 </a:t>
            </a:r>
            <a:r>
              <a:rPr lang="de-DE" sz="1800" dirty="0" err="1" smtClean="0"/>
              <a:t>device</a:t>
            </a:r>
            <a:r>
              <a:rPr lang="de-DE" sz="1800" dirty="0" smtClean="0"/>
              <a:t> </a:t>
            </a:r>
            <a:r>
              <a:rPr lang="de-DE" sz="1800" dirty="0" err="1" smtClean="0"/>
              <a:t>arrived</a:t>
            </a:r>
            <a:r>
              <a:rPr lang="de-DE" sz="1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RFI SASE3 ~10/2014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RFI SASE1 not in 2014 XTD2 </a:t>
            </a:r>
            <a:r>
              <a:rPr lang="de-DE" sz="1800" dirty="0" err="1" smtClean="0"/>
              <a:t>installation</a:t>
            </a:r>
            <a:r>
              <a:rPr lang="de-DE" sz="1800" dirty="0" smtClean="0"/>
              <a:t> </a:t>
            </a:r>
            <a:r>
              <a:rPr lang="de-DE" sz="1800" dirty="0" err="1" smtClean="0"/>
              <a:t>phase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ym typeface="Wingdings" panose="05000000000000000000" pitchFamily="2" charset="2"/>
              </a:rPr>
              <a:t>temporary pipe </a:t>
            </a:r>
            <a:r>
              <a:rPr lang="en-US" sz="1800" dirty="0">
                <a:sym typeface="Wingdings" panose="05000000000000000000" pitchFamily="2" charset="2"/>
              </a:rPr>
              <a:t>of 1.6m </a:t>
            </a:r>
            <a:r>
              <a:rPr lang="en-US" sz="1800" dirty="0" smtClean="0">
                <a:sym typeface="Wingdings" panose="05000000000000000000" pitchFamily="2" charset="2"/>
              </a:rPr>
              <a:t>DN40CF, </a:t>
            </a:r>
            <a:br>
              <a:rPr lang="en-US" sz="1800" dirty="0" smtClean="0">
                <a:sym typeface="Wingdings" panose="05000000000000000000" pitchFamily="2" charset="2"/>
              </a:rPr>
            </a:br>
            <a:r>
              <a:rPr lang="en-US" sz="1800" dirty="0" smtClean="0">
                <a:sym typeface="Wingdings" panose="05000000000000000000" pitchFamily="2" charset="2"/>
              </a:rPr>
              <a:t>on dedicated holder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7" t="32390" r="33424" b="28365"/>
          <a:stretch>
            <a:fillRect/>
          </a:stretch>
        </p:blipFill>
        <p:spPr bwMode="auto">
          <a:xfrm>
            <a:off x="5657850" y="1101725"/>
            <a:ext cx="3357563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2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567</Words>
  <Application>Microsoft Office PowerPoint</Application>
  <PresentationFormat>On-screen Show (4:3)</PresentationFormat>
  <Paragraphs>164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template-european-xfel-gmbh_presentation</vt:lpstr>
      <vt:lpstr>Acrobat Document</vt:lpstr>
      <vt:lpstr>X-ray Photon Diagnostics (WP74) Status 08 April 2014</vt:lpstr>
      <vt:lpstr>Status WP74</vt:lpstr>
      <vt:lpstr>WP74 devices in XTD2 (SASE1)</vt:lpstr>
      <vt:lpstr>Filter chamber</vt:lpstr>
      <vt:lpstr>Transmissive Imager</vt:lpstr>
      <vt:lpstr>K-Monochromator</vt:lpstr>
      <vt:lpstr>X-ray Gas Monitor (XGM)</vt:lpstr>
      <vt:lpstr>Differential Pumping by WP74 (between PES and XGM)</vt:lpstr>
      <vt:lpstr>Photoelectron spectrometer (PES)</vt:lpstr>
      <vt:lpstr>2D-imager (FEL)</vt:lpstr>
      <vt:lpstr>MCP-based detector (by JINR)</vt:lpstr>
      <vt:lpstr>Pop-in Monitor Type II-45°</vt:lpstr>
      <vt:lpstr>WP74 summary for SASE1 / XTD2</vt:lpstr>
      <vt:lpstr>Other current WP74 design activities (not related to XTD2 installations)</vt:lpstr>
      <vt:lpstr>Open issues</vt:lpstr>
      <vt:lpstr>WP74 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gruenert</cp:lastModifiedBy>
  <cp:revision>40</cp:revision>
  <cp:lastPrinted>2008-09-01T15:04:16Z</cp:lastPrinted>
  <dcterms:created xsi:type="dcterms:W3CDTF">2012-08-22T09:26:39Z</dcterms:created>
  <dcterms:modified xsi:type="dcterms:W3CDTF">2014-04-07T15:16:02Z</dcterms:modified>
</cp:coreProperties>
</file>