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6" r:id="rId3"/>
    <p:sldId id="299" r:id="rId4"/>
    <p:sldId id="292" r:id="rId5"/>
    <p:sldId id="291" r:id="rId6"/>
    <p:sldId id="300" r:id="rId7"/>
    <p:sldId id="301" r:id="rId8"/>
    <p:sldId id="297" r:id="rId9"/>
    <p:sldId id="298" r:id="rId10"/>
    <p:sldId id="302" r:id="rId1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455"/>
    <a:srgbClr val="FD930A"/>
    <a:srgbClr val="CC9900"/>
    <a:srgbClr val="E0E0E0"/>
    <a:srgbClr val="261748"/>
    <a:srgbClr val="251555"/>
    <a:srgbClr val="626262"/>
    <a:srgbClr val="100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1" autoAdjust="0"/>
    <p:restoredTop sz="95455" autoAdjust="0"/>
  </p:normalViewPr>
  <p:slideViewPr>
    <p:cSldViewPr snapToGrid="0" showGuides="1">
      <p:cViewPr>
        <p:scale>
          <a:sx n="135" d="100"/>
          <a:sy n="135" d="100"/>
        </p:scale>
        <p:origin x="-318" y="1404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600" y="-120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</a:t>
            </a:r>
            <a:r>
              <a:rPr lang="en-GB" sz="1100" dirty="0"/>
              <a:t>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</a:t>
            </a:r>
            <a:r>
              <a:rPr lang="en-GB" sz="1100" dirty="0"/>
              <a:t>area </a:t>
            </a:r>
            <a:r>
              <a:rPr lang="en-GB" sz="1100" b="1" dirty="0"/>
              <a:t>(subtitle):</a:t>
            </a:r>
            <a:r>
              <a:rPr lang="en-GB" sz="1100" dirty="0"/>
              <a:t> Conference/meeting/workshop, location, date, </a:t>
            </a:r>
            <a:br>
              <a:rPr lang="en-GB" sz="1100" dirty="0"/>
            </a:br>
            <a:r>
              <a:rPr lang="en-GB" sz="1100" dirty="0" smtClean="0"/>
              <a:t>your </a:t>
            </a:r>
            <a:r>
              <a:rPr lang="en-GB" sz="1100" dirty="0"/>
              <a:t>name and affiliation, </a:t>
            </a:r>
            <a:r>
              <a:rPr lang="en-GB" sz="1100" dirty="0" smtClean="0"/>
              <a:t>max</a:t>
            </a:r>
            <a:r>
              <a:rPr lang="en-GB" sz="1100" dirty="0"/>
              <a:t>. 4 rows of the defined size (32 </a:t>
            </a:r>
            <a:r>
              <a:rPr lang="en-GB" sz="1100" dirty="0" err="1"/>
              <a:t>pt</a:t>
            </a:r>
            <a:r>
              <a:rPr lang="en-GB" sz="1100" dirty="0" smtClean="0"/>
              <a:t>)</a:t>
            </a:r>
            <a:endParaRPr lang="en-GB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Major activities in the experimental hall</a:t>
            </a:r>
            <a:endParaRPr lang="en-GB" sz="1000" baseline="0" noProof="0" dirty="0" smtClean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‹Nr.›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XFEL Collaboration Meeting,</a:t>
            </a:r>
            <a:r>
              <a:rPr lang="en-GB" baseline="0" noProof="0" dirty="0" smtClean="0"/>
              <a:t> 7</a:t>
            </a:r>
            <a:r>
              <a:rPr lang="en-GB" baseline="30000" noProof="0" dirty="0" smtClean="0"/>
              <a:t>th</a:t>
            </a:r>
            <a:r>
              <a:rPr lang="en-GB" baseline="0" noProof="0" dirty="0" smtClean="0"/>
              <a:t> – 9</a:t>
            </a:r>
            <a:r>
              <a:rPr lang="en-GB" baseline="30000" noProof="0" dirty="0" smtClean="0"/>
              <a:t>th</a:t>
            </a:r>
            <a:r>
              <a:rPr lang="en-GB" baseline="0" noProof="0" dirty="0" smtClean="0"/>
              <a:t> April 2014</a:t>
            </a:r>
            <a:endParaRPr lang="en-GB" noProof="0" dirty="0" smtClean="0"/>
          </a:p>
          <a:p>
            <a:pPr lvl="0"/>
            <a:r>
              <a:rPr lang="en-GB" noProof="0" dirty="0" smtClean="0"/>
              <a:t>G.</a:t>
            </a:r>
            <a:r>
              <a:rPr lang="en-GB" baseline="0" noProof="0" dirty="0" smtClean="0"/>
              <a:t> </a:t>
            </a:r>
            <a:r>
              <a:rPr lang="en-GB" baseline="0" noProof="0" dirty="0" err="1" smtClean="0"/>
              <a:t>Wellenreuther</a:t>
            </a:r>
            <a:r>
              <a:rPr lang="en-GB" baseline="0" noProof="0" dirty="0" smtClean="0"/>
              <a:t>, Photon System Project Office / Technical Coordination</a:t>
            </a:r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>
          <a:xfrm>
            <a:off x="404607" y="5086350"/>
            <a:ext cx="8325262" cy="1193800"/>
          </a:xfrm>
        </p:spPr>
        <p:txBody>
          <a:bodyPr/>
          <a:lstStyle/>
          <a:p>
            <a:r>
              <a:rPr lang="en-GB" dirty="0" smtClean="0"/>
              <a:t>G. </a:t>
            </a:r>
            <a:r>
              <a:rPr lang="en-GB" dirty="0" err="1" smtClean="0"/>
              <a:t>Wellenreuther</a:t>
            </a:r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396104" y="2293208"/>
            <a:ext cx="8331200" cy="1844675"/>
          </a:xfrm>
        </p:spPr>
        <p:txBody>
          <a:bodyPr/>
          <a:lstStyle/>
          <a:p>
            <a:r>
              <a:rPr lang="en-GB" dirty="0" smtClean="0"/>
              <a:t>Major activities in </a:t>
            </a:r>
            <a:br>
              <a:rPr lang="en-GB" dirty="0" smtClean="0"/>
            </a:br>
            <a:r>
              <a:rPr lang="en-GB" dirty="0" smtClean="0"/>
              <a:t>the experimental hall</a:t>
            </a:r>
            <a:br>
              <a:rPr lang="en-GB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2013 – 2014 – 2015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Achievements</a:t>
            </a:r>
            <a:r>
              <a:rPr lang="de-DE" dirty="0"/>
              <a:t> </a:t>
            </a:r>
            <a:r>
              <a:rPr lang="de-DE" dirty="0" err="1" smtClean="0"/>
              <a:t>Grounding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025" y="1152293"/>
            <a:ext cx="8720254" cy="512785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Instruments:</a:t>
            </a:r>
          </a:p>
          <a:p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isolated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purpose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endParaRPr lang="de-DE" dirty="0" smtClean="0"/>
          </a:p>
          <a:p>
            <a:r>
              <a:rPr lang="de-DE" dirty="0" smtClean="0"/>
              <a:t>Need X-Rays, power, IT, </a:t>
            </a:r>
            <a:r>
              <a:rPr lang="de-DE" dirty="0" err="1" smtClean="0"/>
              <a:t>climatization</a:t>
            </a:r>
            <a:r>
              <a:rPr lang="de-DE" dirty="0" smtClean="0"/>
              <a:t>…</a:t>
            </a:r>
            <a:endParaRPr lang="de-DE" dirty="0"/>
          </a:p>
          <a:p>
            <a:pPr>
              <a:buFont typeface="Wingdings"/>
              <a:buChar char="è"/>
            </a:pPr>
            <a:r>
              <a:rPr lang="de-DE" dirty="0" smtClean="0">
                <a:sym typeface="Wingdings" panose="05000000000000000000" pitchFamily="2" charset="2"/>
              </a:rPr>
              <a:t>Separation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entire</a:t>
            </a:r>
            <a:r>
              <a:rPr lang="de-DE" dirty="0" smtClean="0">
                <a:sym typeface="Wingdings" panose="05000000000000000000" pitchFamily="2" charset="2"/>
              </a:rPr>
              <a:t> SASEs </a:t>
            </a:r>
            <a:r>
              <a:rPr lang="de-DE" dirty="0" err="1" smtClean="0">
                <a:sym typeface="Wingdings" panose="05000000000000000000" pitchFamily="2" charset="2"/>
              </a:rPr>
              <a:t>from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„outside </a:t>
            </a:r>
            <a:r>
              <a:rPr lang="de-DE" dirty="0" err="1" smtClean="0">
                <a:sym typeface="Wingdings" panose="05000000000000000000" pitchFamily="2" charset="2"/>
              </a:rPr>
              <a:t>world</a:t>
            </a:r>
            <a:r>
              <a:rPr lang="de-DE" dirty="0" smtClean="0">
                <a:sym typeface="Wingdings" panose="05000000000000000000" pitchFamily="2" charset="2"/>
              </a:rPr>
              <a:t>“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Infrastructure </a:t>
            </a:r>
            <a:r>
              <a:rPr lang="de-DE" dirty="0" err="1" smtClean="0"/>
              <a:t>planner</a:t>
            </a:r>
            <a:r>
              <a:rPr lang="de-DE" dirty="0" smtClean="0"/>
              <a:t>:</a:t>
            </a:r>
            <a:endParaRPr lang="de-DE" dirty="0"/>
          </a:p>
          <a:p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effort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entire</a:t>
            </a:r>
            <a:r>
              <a:rPr lang="de-DE" dirty="0" smtClean="0"/>
              <a:t> </a:t>
            </a:r>
            <a:r>
              <a:rPr lang="de-DE" dirty="0" err="1" smtClean="0"/>
              <a:t>separation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SASEs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extremely</a:t>
            </a:r>
            <a:r>
              <a:rPr lang="de-DE" dirty="0" smtClean="0"/>
              <a:t> high</a:t>
            </a:r>
          </a:p>
          <a:p>
            <a:r>
              <a:rPr lang="de-DE" dirty="0" err="1" smtClean="0"/>
              <a:t>Rather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careful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r>
              <a:rPr lang="de-DE" dirty="0" smtClean="0"/>
              <a:t> design</a:t>
            </a:r>
          </a:p>
          <a:p>
            <a:pPr>
              <a:buFont typeface="Wingdings"/>
              <a:buChar char="è"/>
            </a:pPr>
            <a:r>
              <a:rPr lang="de-DE" dirty="0" err="1" smtClean="0">
                <a:sym typeface="Wingdings" panose="05000000000000000000" pitchFamily="2" charset="2"/>
              </a:rPr>
              <a:t>Ground</a:t>
            </a:r>
            <a:r>
              <a:rPr lang="de-DE" dirty="0" smtClean="0">
                <a:sym typeface="Wingdings" panose="05000000000000000000" pitchFamily="2" charset="2"/>
              </a:rPr>
              <a:t> SASEs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hall </a:t>
            </a:r>
            <a:r>
              <a:rPr lang="de-DE" dirty="0" err="1" smtClean="0">
                <a:sym typeface="Wingdings" panose="05000000000000000000" pitchFamily="2" charset="2"/>
              </a:rPr>
              <a:t>level</a:t>
            </a:r>
            <a:r>
              <a:rPr lang="de-DE" dirty="0" smtClean="0">
                <a:sym typeface="Wingdings" panose="05000000000000000000" pitchFamily="2" charset="2"/>
              </a:rPr>
              <a:t> / </a:t>
            </a:r>
            <a:r>
              <a:rPr lang="de-DE" dirty="0" err="1" smtClean="0">
                <a:sym typeface="Wingdings" panose="05000000000000000000" pitchFamily="2" charset="2"/>
              </a:rPr>
              <a:t>building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earth</a:t>
            </a:r>
            <a:endParaRPr lang="de-DE" sz="1800" dirty="0" smtClean="0"/>
          </a:p>
        </p:txBody>
      </p:sp>
      <p:sp>
        <p:nvSpPr>
          <p:cNvPr id="4" name="Textfeld 3"/>
          <p:cNvSpPr txBox="1"/>
          <p:nvPr/>
        </p:nvSpPr>
        <p:spPr>
          <a:xfrm rot="21109422">
            <a:off x="719198" y="4876838"/>
            <a:ext cx="7722454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231455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4000" b="1" dirty="0" smtClean="0">
                <a:solidFill>
                  <a:schemeClr val="accent3"/>
                </a:solidFill>
              </a:rPr>
              <a:t>Talk </a:t>
            </a:r>
            <a:r>
              <a:rPr lang="de-DE" sz="4000" b="1" dirty="0" err="1" smtClean="0">
                <a:solidFill>
                  <a:schemeClr val="accent3"/>
                </a:solidFill>
              </a:rPr>
              <a:t>by</a:t>
            </a:r>
            <a:r>
              <a:rPr lang="de-DE" sz="4000" b="1" dirty="0" smtClean="0">
                <a:solidFill>
                  <a:schemeClr val="accent3"/>
                </a:solidFill>
              </a:rPr>
              <a:t> Herbert </a:t>
            </a:r>
            <a:r>
              <a:rPr lang="de-DE" sz="4000" b="1" dirty="0" err="1" smtClean="0">
                <a:solidFill>
                  <a:schemeClr val="accent3"/>
                </a:solidFill>
              </a:rPr>
              <a:t>Kapitza</a:t>
            </a:r>
            <a:r>
              <a:rPr lang="de-DE" sz="4000" b="1" dirty="0" smtClean="0">
                <a:solidFill>
                  <a:schemeClr val="accent3"/>
                </a:solidFill>
              </a:rPr>
              <a:t> (DESY)</a:t>
            </a:r>
          </a:p>
        </p:txBody>
      </p:sp>
    </p:spTree>
    <p:extLst>
      <p:ext uri="{BB962C8B-B14F-4D97-AF65-F5344CB8AC3E}">
        <p14:creationId xmlns:p14="http://schemas.microsoft.com/office/powerpoint/2010/main" val="6102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players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852868" y="2575633"/>
            <a:ext cx="11801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800" b="1" dirty="0" smtClean="0">
                <a:solidFill>
                  <a:schemeClr val="accent3"/>
                </a:solidFill>
              </a:rPr>
              <a:t>PSPO</a:t>
            </a:r>
            <a:br>
              <a:rPr lang="de-DE" sz="2800" b="1" dirty="0" smtClean="0">
                <a:solidFill>
                  <a:schemeClr val="accent3"/>
                </a:solidFill>
              </a:rPr>
            </a:br>
            <a:r>
              <a:rPr lang="de-DE" sz="2800" b="1" dirty="0" smtClean="0">
                <a:solidFill>
                  <a:schemeClr val="accent3"/>
                </a:solidFill>
              </a:rPr>
              <a:t>SR</a:t>
            </a:r>
            <a:br>
              <a:rPr lang="de-DE" sz="2800" b="1" dirty="0" smtClean="0">
                <a:solidFill>
                  <a:schemeClr val="accent3"/>
                </a:solidFill>
              </a:rPr>
            </a:br>
            <a:r>
              <a:rPr lang="de-DE" sz="2800" b="1" dirty="0" smtClean="0">
                <a:solidFill>
                  <a:schemeClr val="accent3"/>
                </a:solidFill>
              </a:rPr>
              <a:t>TS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321473" y="1200617"/>
            <a:ext cx="22429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800" b="1" dirty="0" smtClean="0">
                <a:solidFill>
                  <a:schemeClr val="accent3"/>
                </a:solidFill>
              </a:rPr>
              <a:t>Instruments</a:t>
            </a:r>
            <a:br>
              <a:rPr lang="de-DE" sz="2800" b="1" dirty="0" smtClean="0">
                <a:solidFill>
                  <a:schemeClr val="accent3"/>
                </a:solidFill>
              </a:rPr>
            </a:br>
            <a:r>
              <a:rPr lang="de-DE" sz="2800" b="1" dirty="0" smtClean="0">
                <a:solidFill>
                  <a:schemeClr val="accent3"/>
                </a:solidFill>
              </a:rPr>
              <a:t>+ PP-Laser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062060" y="5375563"/>
            <a:ext cx="761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800" b="1" dirty="0" smtClean="0">
                <a:solidFill>
                  <a:schemeClr val="accent3"/>
                </a:solidFill>
              </a:rPr>
              <a:t>IPP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57" y="2691162"/>
            <a:ext cx="2058498" cy="115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14" y="2691162"/>
            <a:ext cx="2712616" cy="115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225881" y="4417757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800" b="1" dirty="0" smtClean="0">
                <a:solidFill>
                  <a:schemeClr val="accent3"/>
                </a:solidFill>
              </a:rPr>
              <a:t>MKK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773790" y="4409252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800" b="1" dirty="0" smtClean="0">
                <a:solidFill>
                  <a:schemeClr val="accent3"/>
                </a:solidFill>
              </a:rPr>
              <a:t>BAU</a:t>
            </a:r>
          </a:p>
        </p:txBody>
      </p:sp>
    </p:spTree>
    <p:extLst>
      <p:ext uri="{BB962C8B-B14F-4D97-AF65-F5344CB8AC3E}">
        <p14:creationId xmlns:p14="http://schemas.microsoft.com/office/powerpoint/2010/main" val="31891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Fine-tuning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elevators</a:t>
            </a:r>
            <a:r>
              <a:rPr lang="de-DE" dirty="0" smtClean="0"/>
              <a:t> &amp; </a:t>
            </a:r>
            <a:r>
              <a:rPr lang="de-DE" dirty="0" err="1" smtClean="0"/>
              <a:t>cranes</a:t>
            </a:r>
            <a:r>
              <a:rPr lang="de-DE" dirty="0" smtClean="0"/>
              <a:t>, </a:t>
            </a:r>
            <a:r>
              <a:rPr lang="de-DE" dirty="0" err="1" smtClean="0"/>
              <a:t>access</a:t>
            </a:r>
            <a:r>
              <a:rPr lang="de-DE" dirty="0" smtClean="0"/>
              <a:t> &amp; </a:t>
            </a:r>
            <a:r>
              <a:rPr lang="de-DE" dirty="0" err="1" smtClean="0"/>
              <a:t>transport</a:t>
            </a:r>
            <a:r>
              <a:rPr lang="de-DE" dirty="0" smtClean="0"/>
              <a:t>, </a:t>
            </a:r>
            <a:r>
              <a:rPr lang="de-DE" dirty="0" err="1" smtClean="0"/>
              <a:t>surveying</a:t>
            </a:r>
            <a:r>
              <a:rPr lang="de-DE" dirty="0" smtClean="0"/>
              <a:t>…)</a:t>
            </a:r>
          </a:p>
          <a:p>
            <a:r>
              <a:rPr lang="de-DE" dirty="0" err="1" smtClean="0"/>
              <a:t>Strengthening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XHEXP1-roof (XHQ!)</a:t>
            </a:r>
          </a:p>
          <a:p>
            <a:r>
              <a:rPr lang="de-DE" dirty="0" smtClean="0"/>
              <a:t>Hall </a:t>
            </a:r>
            <a:r>
              <a:rPr lang="de-DE" dirty="0" err="1" smtClean="0"/>
              <a:t>infrastructure</a:t>
            </a:r>
            <a:r>
              <a:rPr lang="de-DE" dirty="0" smtClean="0"/>
              <a:t> (MKK)</a:t>
            </a:r>
          </a:p>
          <a:p>
            <a:r>
              <a:rPr lang="de-DE" dirty="0" smtClean="0"/>
              <a:t>Final hall </a:t>
            </a:r>
            <a:r>
              <a:rPr lang="de-DE" dirty="0" err="1" smtClean="0"/>
              <a:t>floor</a:t>
            </a:r>
            <a:r>
              <a:rPr lang="de-DE" dirty="0" smtClean="0"/>
              <a:t> (Instruments + WTM)</a:t>
            </a:r>
          </a:p>
          <a:p>
            <a:r>
              <a:rPr lang="de-DE" dirty="0" err="1" smtClean="0"/>
              <a:t>Hutches</a:t>
            </a:r>
            <a:r>
              <a:rPr lang="de-DE" dirty="0" smtClean="0"/>
              <a:t> + Instrument </a:t>
            </a:r>
            <a:r>
              <a:rPr lang="de-DE" dirty="0" err="1" smtClean="0"/>
              <a:t>Infrastr</a:t>
            </a:r>
            <a:r>
              <a:rPr lang="de-DE" dirty="0" smtClean="0"/>
              <a:t>. SASE1 / SASE3 / SASE2</a:t>
            </a:r>
            <a:br>
              <a:rPr lang="de-DE" dirty="0" smtClean="0"/>
            </a:br>
            <a:r>
              <a:rPr lang="de-DE" dirty="0" smtClean="0"/>
              <a:t>(Instruments + WTM + DERU)</a:t>
            </a:r>
          </a:p>
          <a:p>
            <a:endParaRPr lang="de-DE" dirty="0"/>
          </a:p>
          <a:p>
            <a:r>
              <a:rPr lang="de-DE" dirty="0" err="1" smtClean="0"/>
              <a:t>Crisis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Forgotten</a:t>
            </a:r>
            <a:r>
              <a:rPr lang="de-DE" dirty="0" smtClean="0"/>
              <a:t> </a:t>
            </a:r>
            <a:r>
              <a:rPr lang="de-DE" dirty="0" err="1" smtClean="0"/>
              <a:t>items</a:t>
            </a:r>
            <a:r>
              <a:rPr lang="de-DE" dirty="0" smtClean="0"/>
              <a:t> (</a:t>
            </a:r>
            <a:r>
              <a:rPr lang="de-DE" dirty="0" err="1" smtClean="0"/>
              <a:t>Rooms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, ...)</a:t>
            </a:r>
          </a:p>
          <a:p>
            <a:pPr lvl="1"/>
            <a:r>
              <a:rPr lang="de-DE" dirty="0" err="1" smtClean="0"/>
              <a:t>Collisions</a:t>
            </a:r>
            <a:r>
              <a:rPr lang="de-DE" dirty="0" smtClean="0"/>
              <a:t> (</a:t>
            </a:r>
            <a:r>
              <a:rPr lang="de-DE" dirty="0" err="1" smtClean="0"/>
              <a:t>only</a:t>
            </a:r>
            <a:r>
              <a:rPr lang="de-DE" dirty="0" smtClean="0"/>
              <a:t> in CAD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719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Achievements</a:t>
            </a:r>
            <a:r>
              <a:rPr lang="de-DE" dirty="0" smtClean="0"/>
              <a:t> CAD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762" y="1241502"/>
            <a:ext cx="8616176" cy="5038648"/>
          </a:xfrm>
        </p:spPr>
        <p:txBody>
          <a:bodyPr/>
          <a:lstStyle/>
          <a:p>
            <a:r>
              <a:rPr lang="de-DE" dirty="0" smtClean="0"/>
              <a:t>XHEXP1 CAD-model </a:t>
            </a:r>
            <a:r>
              <a:rPr lang="de-DE" dirty="0" err="1" smtClean="0"/>
              <a:t>restructured</a:t>
            </a:r>
            <a:r>
              <a:rPr lang="de-DE" dirty="0" smtClean="0"/>
              <a:t> &amp; </a:t>
            </a:r>
            <a:r>
              <a:rPr lang="de-DE" dirty="0" err="1" smtClean="0"/>
              <a:t>reworked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Master </a:t>
            </a:r>
            <a:r>
              <a:rPr lang="de-DE" dirty="0" err="1" smtClean="0"/>
              <a:t>model</a:t>
            </a:r>
            <a:r>
              <a:rPr lang="de-DE" dirty="0" smtClean="0"/>
              <a:t> in JT:</a:t>
            </a:r>
            <a:r>
              <a:rPr lang="de-DE" sz="2000" dirty="0" smtClean="0"/>
              <a:t> 	</a:t>
            </a:r>
            <a:r>
              <a:rPr lang="de-DE" sz="2000" u="sng" dirty="0" smtClean="0"/>
              <a:t>S</a:t>
            </a:r>
            <a:r>
              <a:rPr lang="de-DE" sz="2000" u="sng" dirty="0"/>
              <a:t>:\</a:t>
            </a:r>
            <a:r>
              <a:rPr lang="de-DE" sz="2000" u="sng" dirty="0" smtClean="0"/>
              <a:t>services\CAD\XFEL_DataExchange\XHEXP1\JT\TC</a:t>
            </a:r>
          </a:p>
          <a:p>
            <a:endParaRPr lang="de-DE" sz="1600" dirty="0" smtClean="0"/>
          </a:p>
          <a:p>
            <a:r>
              <a:rPr lang="de-DE" dirty="0" smtClean="0"/>
              <a:t>Early </a:t>
            </a:r>
            <a:r>
              <a:rPr lang="de-DE" dirty="0" err="1" smtClean="0"/>
              <a:t>planning</a:t>
            </a:r>
            <a:r>
              <a:rPr lang="de-DE" dirty="0" smtClean="0"/>
              <a:t>, e.g. XFEL in-house </a:t>
            </a:r>
            <a:r>
              <a:rPr lang="de-DE" dirty="0" err="1" smtClean="0"/>
              <a:t>constructions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err="1" smtClean="0"/>
              <a:t>done</a:t>
            </a:r>
            <a:r>
              <a:rPr lang="de-DE" dirty="0" smtClean="0"/>
              <a:t> in SE </a:t>
            </a:r>
            <a:r>
              <a:rPr lang="de-DE" dirty="0" err="1" smtClean="0"/>
              <a:t>as</a:t>
            </a:r>
            <a:r>
              <a:rPr lang="de-DE" dirty="0" smtClean="0"/>
              <a:t> stand-</a:t>
            </a:r>
            <a:r>
              <a:rPr lang="de-DE" dirty="0" err="1" smtClean="0"/>
              <a:t>alone</a:t>
            </a:r>
            <a:r>
              <a:rPr lang="de-DE" dirty="0" smtClean="0"/>
              <a:t> </a:t>
            </a:r>
            <a:r>
              <a:rPr lang="de-DE" dirty="0" err="1" smtClean="0"/>
              <a:t>add-ons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/>
          </a:p>
          <a:p>
            <a:endParaRPr lang="de-DE" sz="1600" dirty="0" smtClean="0"/>
          </a:p>
          <a:p>
            <a:r>
              <a:rPr lang="de-DE" dirty="0" smtClean="0"/>
              <a:t>Call </a:t>
            </a:r>
            <a:r>
              <a:rPr lang="de-DE" dirty="0" err="1" smtClean="0"/>
              <a:t>for</a:t>
            </a:r>
            <a:r>
              <a:rPr lang="de-DE" dirty="0" smtClean="0"/>
              <a:t> Tender: </a:t>
            </a:r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as-built</a:t>
            </a:r>
            <a:r>
              <a:rPr lang="de-DE" dirty="0" smtClean="0"/>
              <a:t> in AutoCAD MEP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err="1" smtClean="0">
                <a:sym typeface="Wingdings" panose="05000000000000000000" pitchFamily="2" charset="2"/>
              </a:rPr>
              <a:t>imported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by</a:t>
            </a:r>
            <a:r>
              <a:rPr lang="de-DE" dirty="0" smtClean="0">
                <a:sym typeface="Wingdings" panose="05000000000000000000" pitchFamily="2" charset="2"/>
              </a:rPr>
              <a:t> WTM 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err="1" smtClean="0">
                <a:sym typeface="Wingdings" panose="05000000000000000000" pitchFamily="2" charset="2"/>
              </a:rPr>
              <a:t>integrated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building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model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by</a:t>
            </a:r>
            <a:r>
              <a:rPr lang="de-DE" dirty="0" smtClean="0">
                <a:sym typeface="Wingdings" panose="05000000000000000000" pitchFamily="2" charset="2"/>
              </a:rPr>
              <a:t> IPP (S. </a:t>
            </a:r>
            <a:r>
              <a:rPr lang="de-DE" dirty="0" err="1" smtClean="0">
                <a:sym typeface="Wingdings" panose="05000000000000000000" pitchFamily="2" charset="2"/>
              </a:rPr>
              <a:t>Sühl</a:t>
            </a:r>
            <a:r>
              <a:rPr lang="de-DE" dirty="0" smtClean="0">
                <a:sym typeface="Wingdings" panose="05000000000000000000" pitchFamily="2" charset="2"/>
              </a:rPr>
              <a:t>, I-DEAS)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err="1" smtClean="0">
                <a:sym typeface="Wingdings" panose="05000000000000000000" pitchFamily="2" charset="2"/>
              </a:rPr>
              <a:t>exported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SE </a:t>
            </a:r>
            <a:r>
              <a:rPr lang="de-DE" dirty="0" err="1" smtClean="0">
                <a:sym typeface="Wingdings" panose="05000000000000000000" pitchFamily="2" charset="2"/>
              </a:rPr>
              <a:t>as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part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building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model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sz="16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de-DE" i="1" dirty="0" smtClean="0">
                <a:sym typeface="Wingdings" panose="05000000000000000000" pitchFamily="2" charset="2"/>
              </a:rPr>
              <a:t>Working </a:t>
            </a:r>
            <a:r>
              <a:rPr lang="de-DE" i="1" dirty="0" err="1" smtClean="0">
                <a:sym typeface="Wingdings" panose="05000000000000000000" pitchFamily="2" charset="2"/>
              </a:rPr>
              <a:t>as</a:t>
            </a:r>
            <a:r>
              <a:rPr lang="de-DE" i="1" dirty="0" smtClean="0">
                <a:sym typeface="Wingdings" panose="05000000000000000000" pitchFamily="2" charset="2"/>
              </a:rPr>
              <a:t> </a:t>
            </a:r>
            <a:r>
              <a:rPr lang="de-DE" i="1" dirty="0" err="1" smtClean="0">
                <a:sym typeface="Wingdings" panose="05000000000000000000" pitchFamily="2" charset="2"/>
              </a:rPr>
              <a:t>intended</a:t>
            </a:r>
            <a:r>
              <a:rPr lang="de-DE" i="1" dirty="0" smtClean="0">
                <a:sym typeface="Wingdings" panose="05000000000000000000" pitchFamily="2" charset="2"/>
              </a:rPr>
              <a:t>.</a:t>
            </a:r>
            <a:br>
              <a:rPr lang="de-DE" i="1" dirty="0" smtClean="0">
                <a:sym typeface="Wingdings" panose="05000000000000000000" pitchFamily="2" charset="2"/>
              </a:rPr>
            </a:br>
            <a:r>
              <a:rPr lang="de-DE" i="1" dirty="0" smtClean="0">
                <a:sym typeface="Wingdings" panose="05000000000000000000" pitchFamily="2" charset="2"/>
              </a:rPr>
              <a:t>Still </a:t>
            </a:r>
            <a:r>
              <a:rPr lang="de-DE" i="1" dirty="0" err="1" smtClean="0">
                <a:sym typeface="Wingdings" panose="05000000000000000000" pitchFamily="2" charset="2"/>
              </a:rPr>
              <a:t>to</a:t>
            </a:r>
            <a:r>
              <a:rPr lang="de-DE" i="1" dirty="0">
                <a:sym typeface="Wingdings" panose="05000000000000000000" pitchFamily="2" charset="2"/>
              </a:rPr>
              <a:t> </a:t>
            </a:r>
            <a:r>
              <a:rPr lang="de-DE" i="1" dirty="0" smtClean="0">
                <a:sym typeface="Wingdings" panose="05000000000000000000" pitchFamily="2" charset="2"/>
              </a:rPr>
              <a:t>do: </a:t>
            </a:r>
            <a:r>
              <a:rPr lang="de-DE" i="1" dirty="0" err="1" smtClean="0">
                <a:sym typeface="Wingdings" panose="05000000000000000000" pitchFamily="2" charset="2"/>
              </a:rPr>
              <a:t>Automatic</a:t>
            </a:r>
            <a:r>
              <a:rPr lang="de-DE" i="1" dirty="0" smtClean="0">
                <a:sym typeface="Wingdings" panose="05000000000000000000" pitchFamily="2" charset="2"/>
              </a:rPr>
              <a:t> </a:t>
            </a:r>
            <a:r>
              <a:rPr lang="de-DE" i="1" dirty="0" err="1" smtClean="0">
                <a:sym typeface="Wingdings" panose="05000000000000000000" pitchFamily="2" charset="2"/>
              </a:rPr>
              <a:t>upload</a:t>
            </a:r>
            <a:r>
              <a:rPr lang="de-DE" i="1" dirty="0" smtClean="0">
                <a:sym typeface="Wingdings" panose="05000000000000000000" pitchFamily="2" charset="2"/>
              </a:rPr>
              <a:t> </a:t>
            </a:r>
            <a:r>
              <a:rPr lang="de-DE" i="1" dirty="0" err="1" smtClean="0">
                <a:sym typeface="Wingdings" panose="05000000000000000000" pitchFamily="2" charset="2"/>
              </a:rPr>
              <a:t>of</a:t>
            </a:r>
            <a:r>
              <a:rPr lang="de-DE" i="1" dirty="0" smtClean="0">
                <a:sym typeface="Wingdings" panose="05000000000000000000" pitchFamily="2" charset="2"/>
              </a:rPr>
              <a:t> </a:t>
            </a:r>
            <a:r>
              <a:rPr lang="de-DE" i="1" dirty="0" err="1" smtClean="0">
                <a:sym typeface="Wingdings" panose="05000000000000000000" pitchFamily="2" charset="2"/>
              </a:rPr>
              <a:t>master</a:t>
            </a:r>
            <a:r>
              <a:rPr lang="de-DE" i="1" dirty="0" smtClean="0">
                <a:sym typeface="Wingdings" panose="05000000000000000000" pitchFamily="2" charset="2"/>
              </a:rPr>
              <a:t> </a:t>
            </a:r>
            <a:r>
              <a:rPr lang="de-DE" i="1" dirty="0" err="1" smtClean="0">
                <a:sym typeface="Wingdings" panose="05000000000000000000" pitchFamily="2" charset="2"/>
              </a:rPr>
              <a:t>model</a:t>
            </a:r>
            <a:r>
              <a:rPr lang="de-DE" i="1" dirty="0" smtClean="0">
                <a:sym typeface="Wingdings" panose="05000000000000000000" pitchFamily="2" charset="2"/>
              </a:rPr>
              <a:t> </a:t>
            </a:r>
            <a:r>
              <a:rPr lang="de-DE" i="1" dirty="0" err="1" smtClean="0">
                <a:sym typeface="Wingdings" panose="05000000000000000000" pitchFamily="2" charset="2"/>
              </a:rPr>
              <a:t>into</a:t>
            </a:r>
            <a:r>
              <a:rPr lang="de-DE" i="1" dirty="0" smtClean="0">
                <a:sym typeface="Wingdings" panose="05000000000000000000" pitchFamily="2" charset="2"/>
              </a:rPr>
              <a:t> EDMS</a:t>
            </a:r>
          </a:p>
        </p:txBody>
      </p:sp>
    </p:spTree>
    <p:extLst>
      <p:ext uri="{BB962C8B-B14F-4D97-AF65-F5344CB8AC3E}">
        <p14:creationId xmlns:p14="http://schemas.microsoft.com/office/powerpoint/2010/main" val="11318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r>
              <a:rPr lang="de-DE" dirty="0" err="1" smtClean="0"/>
              <a:t>stolen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last </a:t>
            </a:r>
            <a:r>
              <a:rPr lang="de-DE" dirty="0" err="1" smtClean="0"/>
              <a:t>year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/>
              <a:t>status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CAD-integration </a:t>
            </a:r>
            <a:r>
              <a:rPr lang="de-DE" dirty="0" err="1" smtClean="0"/>
              <a:t>model</a:t>
            </a:r>
            <a:r>
              <a:rPr lang="de-DE" dirty="0" smtClean="0"/>
              <a:t>“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" y="1218807"/>
            <a:ext cx="8904639" cy="5033309"/>
          </a:xfrm>
        </p:spPr>
      </p:pic>
    </p:spTree>
    <p:extLst>
      <p:ext uri="{BB962C8B-B14F-4D97-AF65-F5344CB8AC3E}">
        <p14:creationId xmlns:p14="http://schemas.microsoft.com/office/powerpoint/2010/main" val="34534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April 2014: CAD-Master </a:t>
            </a:r>
            <a:r>
              <a:rPr lang="de-DE" dirty="0" err="1" smtClean="0"/>
              <a:t>model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16503" r="3591" b="19154"/>
          <a:stretch/>
        </p:blipFill>
        <p:spPr>
          <a:xfrm>
            <a:off x="315130" y="1478459"/>
            <a:ext cx="8477740" cy="43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3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Achievements</a:t>
            </a:r>
            <a:r>
              <a:rPr lang="de-DE" dirty="0"/>
              <a:t> </a:t>
            </a:r>
            <a:r>
              <a:rPr lang="de-DE" dirty="0" smtClean="0"/>
              <a:t>in Safety and Radiation Protection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025" y="1152293"/>
            <a:ext cx="8720254" cy="5127857"/>
          </a:xfrm>
        </p:spPr>
        <p:txBody>
          <a:bodyPr/>
          <a:lstStyle/>
          <a:p>
            <a:r>
              <a:rPr lang="de-DE" dirty="0" err="1" smtClean="0"/>
              <a:t>Occupational</a:t>
            </a:r>
            <a:r>
              <a:rPr lang="de-DE" dirty="0" smtClean="0"/>
              <a:t> Safety and Radiation Protection </a:t>
            </a:r>
            <a:endParaRPr lang="de-DE" dirty="0"/>
          </a:p>
          <a:p>
            <a:pPr lvl="1"/>
            <a:r>
              <a:rPr lang="de-DE" dirty="0" err="1" smtClean="0"/>
              <a:t>Gathering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for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 lvl="1"/>
            <a:r>
              <a:rPr lang="de-DE" dirty="0" err="1" smtClean="0"/>
              <a:t>Shielding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for </a:t>
            </a:r>
            <a:r>
              <a:rPr lang="de-DE" dirty="0" err="1" smtClean="0"/>
              <a:t>hutches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including</a:t>
            </a:r>
            <a:r>
              <a:rPr lang="de-DE" dirty="0" smtClean="0"/>
              <a:t> design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chicanes</a:t>
            </a:r>
            <a:endParaRPr lang="de-DE" dirty="0" smtClean="0"/>
          </a:p>
          <a:p>
            <a:pPr lvl="1"/>
            <a:r>
              <a:rPr lang="de-DE" dirty="0" smtClean="0"/>
              <a:t>First </a:t>
            </a:r>
            <a:r>
              <a:rPr lang="de-DE" dirty="0" err="1" smtClean="0"/>
              <a:t>outline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personnel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endParaRPr lang="de-DE" dirty="0"/>
          </a:p>
          <a:p>
            <a:pPr lvl="1"/>
            <a:r>
              <a:rPr lang="de-DE" dirty="0" err="1" smtClean="0"/>
              <a:t>Fire</a:t>
            </a:r>
            <a:r>
              <a:rPr lang="de-DE" dirty="0" smtClean="0"/>
              <a:t> protection </a:t>
            </a:r>
            <a:r>
              <a:rPr lang="de-DE" dirty="0" err="1" smtClean="0"/>
              <a:t>requirements</a:t>
            </a:r>
            <a:r>
              <a:rPr lang="de-DE" dirty="0"/>
              <a:t> </a:t>
            </a:r>
            <a:r>
              <a:rPr lang="de-DE" dirty="0" smtClean="0"/>
              <a:t>for </a:t>
            </a:r>
            <a:r>
              <a:rPr lang="de-DE" dirty="0" err="1" smtClean="0"/>
              <a:t>hutches</a:t>
            </a:r>
            <a:r>
              <a:rPr lang="de-DE" dirty="0" smtClean="0"/>
              <a:t> </a:t>
            </a:r>
            <a:r>
              <a:rPr lang="de-DE" dirty="0" err="1" smtClean="0"/>
              <a:t>clarified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Outlook: </a:t>
            </a:r>
          </a:p>
          <a:p>
            <a:pPr lvl="1"/>
            <a:r>
              <a:rPr lang="de-DE" sz="1800" dirty="0" err="1" smtClean="0"/>
              <a:t>Continuation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Laser and Radiation Protection </a:t>
            </a:r>
            <a:r>
              <a:rPr lang="de-DE" sz="1800" dirty="0" err="1" smtClean="0"/>
              <a:t>Concept</a:t>
            </a:r>
            <a:r>
              <a:rPr lang="de-DE" sz="1800" dirty="0" smtClean="0"/>
              <a:t> </a:t>
            </a:r>
          </a:p>
          <a:p>
            <a:pPr lvl="1"/>
            <a:r>
              <a:rPr lang="de-DE" sz="1800" dirty="0" err="1" smtClean="0"/>
              <a:t>Reconfirmation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shielding</a:t>
            </a:r>
            <a:r>
              <a:rPr lang="de-DE" sz="1800" dirty="0" smtClean="0"/>
              <a:t> </a:t>
            </a:r>
            <a:r>
              <a:rPr lang="de-DE" sz="1800" dirty="0" err="1" smtClean="0"/>
              <a:t>calculations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expert – May 2014</a:t>
            </a:r>
          </a:p>
          <a:p>
            <a:pPr lvl="1"/>
            <a:r>
              <a:rPr lang="de-DE" sz="1800" dirty="0" smtClean="0"/>
              <a:t>Implementation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emergency</a:t>
            </a:r>
            <a:r>
              <a:rPr lang="de-DE" sz="1800" dirty="0" smtClean="0"/>
              <a:t> off </a:t>
            </a:r>
            <a:r>
              <a:rPr lang="de-DE" sz="1800" dirty="0" err="1" smtClean="0"/>
              <a:t>concept</a:t>
            </a:r>
            <a:endParaRPr lang="de-DE" sz="1800" dirty="0" smtClean="0"/>
          </a:p>
          <a:p>
            <a:pPr lvl="1"/>
            <a:r>
              <a:rPr lang="de-DE" sz="1800" dirty="0"/>
              <a:t>Elaboration </a:t>
            </a:r>
            <a:r>
              <a:rPr lang="de-DE" sz="1800" dirty="0" err="1"/>
              <a:t>risk</a:t>
            </a:r>
            <a:r>
              <a:rPr lang="de-DE" sz="1800" dirty="0"/>
              <a:t> </a:t>
            </a:r>
            <a:r>
              <a:rPr lang="de-DE" sz="1800" dirty="0" err="1"/>
              <a:t>assessment</a:t>
            </a:r>
            <a:r>
              <a:rPr lang="de-DE" sz="1800" dirty="0"/>
              <a:t> </a:t>
            </a:r>
            <a:r>
              <a:rPr lang="de-DE" sz="1800" dirty="0" err="1"/>
              <a:t>tool</a:t>
            </a:r>
            <a:r>
              <a:rPr lang="de-DE" sz="1800" dirty="0"/>
              <a:t> for </a:t>
            </a:r>
            <a:r>
              <a:rPr lang="de-DE" sz="1800" dirty="0" err="1"/>
              <a:t>experiments</a:t>
            </a:r>
            <a:endParaRPr lang="de-DE" sz="1800" dirty="0"/>
          </a:p>
          <a:p>
            <a:pPr lvl="1"/>
            <a:endParaRPr lang="de-DE" sz="1800" dirty="0" smtClean="0"/>
          </a:p>
        </p:txBody>
      </p:sp>
      <p:sp>
        <p:nvSpPr>
          <p:cNvPr id="4" name="Textfeld 3"/>
          <p:cNvSpPr txBox="1"/>
          <p:nvPr/>
        </p:nvSpPr>
        <p:spPr>
          <a:xfrm rot="21109422">
            <a:off x="426738" y="4347522"/>
            <a:ext cx="7722454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231455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4000" b="1" dirty="0" smtClean="0">
                <a:solidFill>
                  <a:schemeClr val="accent3"/>
                </a:solidFill>
              </a:rPr>
              <a:t>Talk </a:t>
            </a:r>
            <a:r>
              <a:rPr lang="de-DE" sz="4000" b="1" dirty="0" err="1" smtClean="0">
                <a:solidFill>
                  <a:schemeClr val="accent3"/>
                </a:solidFill>
              </a:rPr>
              <a:t>by</a:t>
            </a:r>
            <a:r>
              <a:rPr lang="de-DE" sz="4000" b="1" dirty="0" smtClean="0">
                <a:solidFill>
                  <a:schemeClr val="accent3"/>
                </a:solidFill>
              </a:rPr>
              <a:t> Eric Boyd (XFEL SR)</a:t>
            </a:r>
          </a:p>
        </p:txBody>
      </p:sp>
    </p:spTree>
    <p:extLst>
      <p:ext uri="{BB962C8B-B14F-4D97-AF65-F5344CB8AC3E}">
        <p14:creationId xmlns:p14="http://schemas.microsoft.com/office/powerpoint/2010/main" val="221074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Achievements</a:t>
            </a:r>
            <a:r>
              <a:rPr lang="de-DE" dirty="0" smtClean="0"/>
              <a:t> </a:t>
            </a:r>
            <a:r>
              <a:rPr lang="de-DE" dirty="0" err="1" smtClean="0"/>
              <a:t>Hutches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9932" y="1182029"/>
            <a:ext cx="8467491" cy="5397191"/>
          </a:xfrm>
        </p:spPr>
        <p:txBody>
          <a:bodyPr/>
          <a:lstStyle/>
          <a:p>
            <a:r>
              <a:rPr lang="de-DE" dirty="0" smtClean="0"/>
              <a:t>SASE </a:t>
            </a:r>
            <a:r>
              <a:rPr lang="de-DE" dirty="0"/>
              <a:t>1 </a:t>
            </a:r>
            <a:r>
              <a:rPr lang="de-DE" dirty="0" err="1"/>
              <a:t>hutches</a:t>
            </a:r>
            <a:r>
              <a:rPr lang="de-DE" dirty="0"/>
              <a:t>: </a:t>
            </a:r>
            <a:r>
              <a:rPr lang="de-DE" dirty="0" err="1"/>
              <a:t>cardbord</a:t>
            </a:r>
            <a:r>
              <a:rPr lang="de-DE" dirty="0"/>
              <a:t>-box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 </a:t>
            </a:r>
            <a:r>
              <a:rPr lang="de-DE" dirty="0" err="1">
                <a:sym typeface="Wingdings" panose="05000000000000000000" pitchFamily="2" charset="2"/>
              </a:rPr>
              <a:t>detailed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model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Choice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preferred</a:t>
            </a:r>
            <a:r>
              <a:rPr lang="de-DE" dirty="0">
                <a:sym typeface="Wingdings" panose="05000000000000000000" pitchFamily="2" charset="2"/>
              </a:rPr>
              <a:t> wall </a:t>
            </a:r>
            <a:r>
              <a:rPr lang="de-DE" dirty="0" err="1">
                <a:sym typeface="Wingdings" panose="05000000000000000000" pitchFamily="2" charset="2"/>
              </a:rPr>
              <a:t>construction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method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Realistic</a:t>
            </a:r>
            <a:r>
              <a:rPr lang="de-DE" dirty="0">
                <a:sym typeface="Wingdings" panose="05000000000000000000" pitchFamily="2" charset="2"/>
              </a:rPr>
              <a:t> wall </a:t>
            </a:r>
            <a:r>
              <a:rPr lang="de-DE" dirty="0" err="1">
                <a:sym typeface="Wingdings" panose="05000000000000000000" pitchFamily="2" charset="2"/>
              </a:rPr>
              <a:t>thicknesses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chicanes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infrastructure</a:t>
            </a:r>
            <a:r>
              <a:rPr lang="de-DE" dirty="0">
                <a:sym typeface="Wingdings" panose="05000000000000000000" pitchFamily="2" charset="2"/>
              </a:rPr>
              <a:t> etc</a:t>
            </a:r>
            <a:r>
              <a:rPr lang="de-DE" dirty="0" smtClean="0">
                <a:sym typeface="Wingdings" panose="05000000000000000000" pitchFamily="2" charset="2"/>
              </a:rPr>
              <a:t>.</a:t>
            </a:r>
          </a:p>
          <a:p>
            <a:pPr lvl="1"/>
            <a:endParaRPr lang="de-DE" sz="1400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Outlook:</a:t>
            </a:r>
          </a:p>
          <a:p>
            <a:pPr lvl="1"/>
            <a:r>
              <a:rPr lang="de-DE" sz="1800" dirty="0" err="1" smtClean="0">
                <a:sym typeface="Wingdings" panose="05000000000000000000" pitchFamily="2" charset="2"/>
              </a:rPr>
              <a:t>Prequalification-process</a:t>
            </a:r>
            <a:r>
              <a:rPr lang="de-DE" sz="1800" dirty="0" smtClean="0">
                <a:sym typeface="Wingdings" panose="05000000000000000000" pitchFamily="2" charset="2"/>
              </a:rPr>
              <a:t> – End </a:t>
            </a:r>
            <a:r>
              <a:rPr lang="de-DE" sz="1800" dirty="0" err="1" smtClean="0">
                <a:sym typeface="Wingdings" panose="05000000000000000000" pitchFamily="2" charset="2"/>
              </a:rPr>
              <a:t>of</a:t>
            </a:r>
            <a:r>
              <a:rPr lang="de-DE" sz="1800" dirty="0" smtClean="0">
                <a:sym typeface="Wingdings" panose="05000000000000000000" pitchFamily="2" charset="2"/>
              </a:rPr>
              <a:t> April</a:t>
            </a:r>
          </a:p>
          <a:p>
            <a:pPr lvl="1"/>
            <a:r>
              <a:rPr lang="de-DE" sz="1800" dirty="0" err="1" smtClean="0">
                <a:sym typeface="Wingdings" panose="05000000000000000000" pitchFamily="2" charset="2"/>
              </a:rPr>
              <a:t>Selection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of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qualified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participants</a:t>
            </a:r>
            <a:r>
              <a:rPr lang="de-DE" sz="1800" dirty="0" smtClean="0">
                <a:sym typeface="Wingdings" panose="05000000000000000000" pitchFamily="2" charset="2"/>
              </a:rPr>
              <a:t> – End </a:t>
            </a:r>
            <a:r>
              <a:rPr lang="de-DE" sz="1800" dirty="0" err="1" smtClean="0">
                <a:sym typeface="Wingdings" panose="05000000000000000000" pitchFamily="2" charset="2"/>
              </a:rPr>
              <a:t>of</a:t>
            </a:r>
            <a:r>
              <a:rPr lang="de-DE" sz="1800" dirty="0" smtClean="0">
                <a:sym typeface="Wingdings" panose="05000000000000000000" pitchFamily="2" charset="2"/>
              </a:rPr>
              <a:t> May</a:t>
            </a:r>
          </a:p>
          <a:p>
            <a:pPr lvl="1"/>
            <a:r>
              <a:rPr lang="de-DE" sz="1800" dirty="0" smtClean="0">
                <a:sym typeface="Wingdings" panose="05000000000000000000" pitchFamily="2" charset="2"/>
              </a:rPr>
              <a:t>Submission </a:t>
            </a:r>
            <a:r>
              <a:rPr lang="de-DE" sz="1800" dirty="0" err="1" smtClean="0">
                <a:sym typeface="Wingdings" panose="05000000000000000000" pitchFamily="2" charset="2"/>
              </a:rPr>
              <a:t>for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call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for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tender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smtClean="0">
                <a:sym typeface="Wingdings" panose="05000000000000000000" pitchFamily="2" charset="2"/>
              </a:rPr>
              <a:t>– End </a:t>
            </a:r>
            <a:r>
              <a:rPr lang="de-DE" sz="1800" dirty="0" err="1" smtClean="0">
                <a:sym typeface="Wingdings" panose="05000000000000000000" pitchFamily="2" charset="2"/>
              </a:rPr>
              <a:t>of</a:t>
            </a:r>
            <a:r>
              <a:rPr lang="de-DE" sz="1800" dirty="0" smtClean="0">
                <a:sym typeface="Wingdings" panose="05000000000000000000" pitchFamily="2" charset="2"/>
              </a:rPr>
              <a:t> June</a:t>
            </a:r>
            <a:endParaRPr lang="de-DE" sz="1800" dirty="0" smtClean="0">
              <a:sym typeface="Wingdings" panose="05000000000000000000" pitchFamily="2" charset="2"/>
            </a:endParaRPr>
          </a:p>
          <a:p>
            <a:pPr lvl="1"/>
            <a:r>
              <a:rPr lang="de-DE" sz="1800" dirty="0" err="1" smtClean="0">
                <a:sym typeface="Wingdings" panose="05000000000000000000" pitchFamily="2" charset="2"/>
              </a:rPr>
              <a:t>Selection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of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contractor</a:t>
            </a:r>
            <a:r>
              <a:rPr lang="de-DE" sz="1800" dirty="0" smtClean="0">
                <a:sym typeface="Wingdings" panose="05000000000000000000" pitchFamily="2" charset="2"/>
              </a:rPr>
              <a:t> &amp; </a:t>
            </a:r>
            <a:r>
              <a:rPr lang="de-DE" sz="1800" dirty="0" err="1" smtClean="0">
                <a:sym typeface="Wingdings" panose="05000000000000000000" pitchFamily="2" charset="2"/>
              </a:rPr>
              <a:t>award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of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contract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smtClean="0">
                <a:sym typeface="Wingdings" panose="05000000000000000000" pitchFamily="2" charset="2"/>
              </a:rPr>
              <a:t>– End </a:t>
            </a:r>
            <a:r>
              <a:rPr lang="de-DE" sz="1800" dirty="0" err="1" smtClean="0">
                <a:sym typeface="Wingdings" panose="05000000000000000000" pitchFamily="2" charset="2"/>
              </a:rPr>
              <a:t>of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July</a:t>
            </a:r>
            <a:endParaRPr lang="de-DE" sz="1800" dirty="0" smtClean="0">
              <a:sym typeface="Wingdings" panose="05000000000000000000" pitchFamily="2" charset="2"/>
            </a:endParaRPr>
          </a:p>
          <a:p>
            <a:pPr lvl="1"/>
            <a:r>
              <a:rPr lang="de-DE" sz="1800" dirty="0" err="1" smtClean="0">
                <a:sym typeface="Wingdings" panose="05000000000000000000" pitchFamily="2" charset="2"/>
              </a:rPr>
              <a:t>Execution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planning</a:t>
            </a:r>
            <a:r>
              <a:rPr lang="de-DE" sz="1800" dirty="0" smtClean="0">
                <a:sym typeface="Wingdings" panose="05000000000000000000" pitchFamily="2" charset="2"/>
              </a:rPr>
              <a:t> – August + September</a:t>
            </a:r>
          </a:p>
          <a:p>
            <a:pPr lvl="1"/>
            <a:r>
              <a:rPr lang="de-DE" sz="1800" dirty="0" err="1" smtClean="0">
                <a:sym typeface="Wingdings" panose="05000000000000000000" pitchFamily="2" charset="2"/>
              </a:rPr>
              <a:t>Prefabrication</a:t>
            </a:r>
            <a:r>
              <a:rPr lang="de-DE" sz="1800" dirty="0" smtClean="0">
                <a:sym typeface="Wingdings" panose="05000000000000000000" pitchFamily="2" charset="2"/>
              </a:rPr>
              <a:t> – </a:t>
            </a:r>
            <a:r>
              <a:rPr lang="de-DE" sz="1800" dirty="0" err="1" smtClean="0">
                <a:sym typeface="Wingdings" panose="05000000000000000000" pitchFamily="2" charset="2"/>
              </a:rPr>
              <a:t>October</a:t>
            </a:r>
            <a:r>
              <a:rPr lang="de-DE" sz="1800" dirty="0" smtClean="0">
                <a:sym typeface="Wingdings" panose="05000000000000000000" pitchFamily="2" charset="2"/>
              </a:rPr>
              <a:t> + November</a:t>
            </a:r>
          </a:p>
          <a:p>
            <a:pPr lvl="1"/>
            <a:r>
              <a:rPr lang="de-DE" sz="1800" dirty="0" smtClean="0">
                <a:sym typeface="Wingdings" panose="05000000000000000000" pitchFamily="2" charset="2"/>
              </a:rPr>
              <a:t>Installation </a:t>
            </a:r>
            <a:r>
              <a:rPr lang="de-DE" sz="1800" dirty="0" err="1" smtClean="0">
                <a:sym typeface="Wingdings" panose="05000000000000000000" pitchFamily="2" charset="2"/>
              </a:rPr>
              <a:t>of</a:t>
            </a:r>
            <a:r>
              <a:rPr lang="de-DE" sz="1800" dirty="0" smtClean="0">
                <a:sym typeface="Wingdings" panose="05000000000000000000" pitchFamily="2" charset="2"/>
              </a:rPr>
              <a:t> SASE1 </a:t>
            </a:r>
            <a:r>
              <a:rPr lang="de-DE" sz="1800" dirty="0" err="1" smtClean="0">
                <a:sym typeface="Wingdings" panose="05000000000000000000" pitchFamily="2" charset="2"/>
              </a:rPr>
              <a:t>Hutches</a:t>
            </a:r>
            <a:r>
              <a:rPr lang="de-DE" sz="1800" dirty="0" smtClean="0">
                <a:sym typeface="Wingdings" panose="05000000000000000000" pitchFamily="2" charset="2"/>
              </a:rPr>
              <a:t> – ca. April 2015</a:t>
            </a:r>
          </a:p>
          <a:p>
            <a:pPr lvl="1"/>
            <a:endParaRPr lang="de-DE" sz="1400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de-DE" i="1" dirty="0" smtClean="0">
                <a:sym typeface="Wingdings" panose="05000000000000000000" pitchFamily="2" charset="2"/>
              </a:rPr>
              <a:t>In parallel: SASE3 (+3 </a:t>
            </a:r>
            <a:r>
              <a:rPr lang="de-DE" i="1" dirty="0" err="1" smtClean="0">
                <a:sym typeface="Wingdings" panose="05000000000000000000" pitchFamily="2" charset="2"/>
              </a:rPr>
              <a:t>months</a:t>
            </a:r>
            <a:r>
              <a:rPr lang="de-DE" i="1" dirty="0" smtClean="0">
                <a:sym typeface="Wingdings" panose="05000000000000000000" pitchFamily="2" charset="2"/>
              </a:rPr>
              <a:t>), SASE2 (+6 </a:t>
            </a:r>
            <a:r>
              <a:rPr lang="de-DE" i="1" dirty="0" err="1" smtClean="0">
                <a:sym typeface="Wingdings" panose="05000000000000000000" pitchFamily="2" charset="2"/>
              </a:rPr>
              <a:t>months</a:t>
            </a:r>
            <a:r>
              <a:rPr lang="de-DE" i="1" dirty="0" smtClean="0">
                <a:sym typeface="Wingdings" panose="05000000000000000000" pitchFamily="2" charset="2"/>
              </a:rPr>
              <a:t>)</a:t>
            </a:r>
          </a:p>
          <a:p>
            <a:pPr marL="300037" lvl="1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pPr marL="300037" lvl="1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dirty="0"/>
              <a:t>SASE 1 </a:t>
            </a:r>
            <a:r>
              <a:rPr lang="de-DE" dirty="0" err="1"/>
              <a:t>infrastructure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Requirements</a:t>
            </a:r>
            <a:r>
              <a:rPr lang="de-DE" dirty="0"/>
              <a:t>: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iterations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instruments</a:t>
            </a:r>
            <a:r>
              <a:rPr lang="de-DE" dirty="0"/>
              <a:t> &amp; DERU</a:t>
            </a:r>
          </a:p>
          <a:p>
            <a:pPr lvl="1"/>
            <a:r>
              <a:rPr lang="de-DE" dirty="0"/>
              <a:t>Placement on top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hutches</a:t>
            </a:r>
            <a:r>
              <a:rPr lang="de-DE" dirty="0"/>
              <a:t> w/o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 rot="20756318">
            <a:off x="1536742" y="3723582"/>
            <a:ext cx="6054278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231455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4000" b="1" dirty="0" smtClean="0">
                <a:solidFill>
                  <a:schemeClr val="accent3"/>
                </a:solidFill>
              </a:rPr>
              <a:t>Talk </a:t>
            </a:r>
            <a:r>
              <a:rPr lang="de-DE" sz="4000" b="1" dirty="0" err="1" smtClean="0">
                <a:solidFill>
                  <a:schemeClr val="accent3"/>
                </a:solidFill>
              </a:rPr>
              <a:t>by</a:t>
            </a:r>
            <a:r>
              <a:rPr lang="de-DE" sz="4000" b="1" dirty="0" smtClean="0">
                <a:solidFill>
                  <a:schemeClr val="accent3"/>
                </a:solidFill>
              </a:rPr>
              <a:t> Per Dost (WTM)</a:t>
            </a:r>
          </a:p>
        </p:txBody>
      </p:sp>
    </p:spTree>
    <p:extLst>
      <p:ext uri="{BB962C8B-B14F-4D97-AF65-F5344CB8AC3E}">
        <p14:creationId xmlns:p14="http://schemas.microsoft.com/office/powerpoint/2010/main" val="215475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Achievements</a:t>
            </a:r>
            <a:r>
              <a:rPr lang="de-DE" dirty="0"/>
              <a:t> </a:t>
            </a:r>
            <a:r>
              <a:rPr lang="de-DE" dirty="0" smtClean="0"/>
              <a:t>Instrument Infrastructure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025" y="1152293"/>
            <a:ext cx="8720254" cy="5127857"/>
          </a:xfrm>
        </p:spPr>
        <p:txBody>
          <a:bodyPr/>
          <a:lstStyle/>
          <a:p>
            <a:r>
              <a:rPr lang="de-DE" dirty="0" smtClean="0"/>
              <a:t>Instrument </a:t>
            </a:r>
            <a:r>
              <a:rPr lang="de-DE" dirty="0" err="1" smtClean="0"/>
              <a:t>infrastructure</a:t>
            </a:r>
            <a:r>
              <a:rPr lang="de-DE" dirty="0" smtClean="0"/>
              <a:t> </a:t>
            </a:r>
            <a:endParaRPr lang="de-DE" dirty="0"/>
          </a:p>
          <a:p>
            <a:pPr lvl="1"/>
            <a:r>
              <a:rPr lang="de-DE" dirty="0" err="1" smtClean="0"/>
              <a:t>Gathering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/>
              <a:t>: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iterations</a:t>
            </a:r>
            <a:r>
              <a:rPr lang="de-DE" dirty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Instruments, Lasers </a:t>
            </a:r>
            <a:r>
              <a:rPr lang="de-DE" dirty="0"/>
              <a:t>&amp; DERU</a:t>
            </a:r>
          </a:p>
          <a:p>
            <a:pPr lvl="1"/>
            <a:r>
              <a:rPr lang="de-DE" dirty="0"/>
              <a:t>Placement on top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hutches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affection</a:t>
            </a:r>
            <a:r>
              <a:rPr lang="de-DE" dirty="0" smtClean="0"/>
              <a:t> NANO-E</a:t>
            </a:r>
          </a:p>
          <a:p>
            <a:pPr lvl="1"/>
            <a:r>
              <a:rPr lang="de-DE" dirty="0" smtClean="0"/>
              <a:t>Space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chicanes</a:t>
            </a:r>
            <a:r>
              <a:rPr lang="de-DE" dirty="0" smtClean="0"/>
              <a:t> / alternative </a:t>
            </a:r>
            <a:r>
              <a:rPr lang="de-DE" dirty="0" err="1" smtClean="0"/>
              <a:t>solutions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 smtClean="0"/>
              <a:t>Outlook: </a:t>
            </a:r>
          </a:p>
          <a:p>
            <a:pPr lvl="1"/>
            <a:r>
              <a:rPr lang="de-DE" sz="1800" dirty="0" smtClean="0"/>
              <a:t>Independent Review - 14th May 2014</a:t>
            </a:r>
            <a:endParaRPr lang="de-DE" sz="1800" dirty="0"/>
          </a:p>
          <a:p>
            <a:pPr lvl="1"/>
            <a:r>
              <a:rPr lang="de-DE" sz="1800" dirty="0" err="1" smtClean="0"/>
              <a:t>Execution</a:t>
            </a:r>
            <a:r>
              <a:rPr lang="de-DE" sz="1800" dirty="0" smtClean="0"/>
              <a:t> </a:t>
            </a:r>
            <a:r>
              <a:rPr lang="de-DE" sz="1800" dirty="0" err="1" smtClean="0"/>
              <a:t>planning</a:t>
            </a:r>
            <a:r>
              <a:rPr lang="de-DE" sz="1800" dirty="0" smtClean="0"/>
              <a:t> </a:t>
            </a:r>
            <a:r>
              <a:rPr lang="de-DE" sz="1800" dirty="0" err="1" smtClean="0"/>
              <a:t>phase</a:t>
            </a:r>
            <a:r>
              <a:rPr lang="de-DE" sz="1800" dirty="0" smtClean="0"/>
              <a:t> SASE1</a:t>
            </a:r>
          </a:p>
          <a:p>
            <a:pPr lvl="1"/>
            <a:r>
              <a:rPr lang="de-DE" sz="1800" dirty="0" err="1" smtClean="0"/>
              <a:t>Draft</a:t>
            </a:r>
            <a:r>
              <a:rPr lang="de-DE" sz="1800" dirty="0" smtClean="0"/>
              <a:t> </a:t>
            </a:r>
            <a:r>
              <a:rPr lang="de-DE" sz="1800" dirty="0" err="1" smtClean="0"/>
              <a:t>planning</a:t>
            </a:r>
            <a:r>
              <a:rPr lang="de-DE" sz="1800" dirty="0" smtClean="0"/>
              <a:t> SASE3 </a:t>
            </a:r>
            <a:r>
              <a:rPr lang="de-DE" sz="1800" dirty="0" err="1" smtClean="0"/>
              <a:t>using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concepts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SASE1</a:t>
            </a:r>
          </a:p>
          <a:p>
            <a:pPr lvl="1"/>
            <a:r>
              <a:rPr lang="de-DE" sz="1800" dirty="0" smtClean="0"/>
              <a:t>Call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tender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infrastructure</a:t>
            </a:r>
            <a:r>
              <a:rPr lang="de-DE" sz="1800" dirty="0" smtClean="0"/>
              <a:t> SASE1 (- November 2014)</a:t>
            </a:r>
          </a:p>
          <a:p>
            <a:pPr lvl="1"/>
            <a:r>
              <a:rPr lang="de-DE" sz="1800" dirty="0" err="1" smtClean="0"/>
              <a:t>Execution</a:t>
            </a:r>
            <a:r>
              <a:rPr lang="de-DE" sz="1800" dirty="0" smtClean="0"/>
              <a:t> </a:t>
            </a:r>
            <a:r>
              <a:rPr lang="de-DE" sz="1800" dirty="0" err="1" smtClean="0"/>
              <a:t>planning</a:t>
            </a:r>
            <a:r>
              <a:rPr lang="de-DE" sz="1800" dirty="0" smtClean="0"/>
              <a:t> </a:t>
            </a:r>
            <a:r>
              <a:rPr lang="de-DE" sz="1800" dirty="0" err="1" smtClean="0"/>
              <a:t>phase</a:t>
            </a:r>
            <a:r>
              <a:rPr lang="de-DE" sz="1800" dirty="0" smtClean="0"/>
              <a:t> SASE3</a:t>
            </a:r>
          </a:p>
          <a:p>
            <a:pPr lvl="1"/>
            <a:r>
              <a:rPr lang="de-DE" sz="1800" dirty="0" err="1" smtClean="0"/>
              <a:t>Draft</a:t>
            </a:r>
            <a:r>
              <a:rPr lang="de-DE" sz="1800" dirty="0" smtClean="0"/>
              <a:t> </a:t>
            </a:r>
            <a:r>
              <a:rPr lang="de-DE" sz="1800" dirty="0" err="1" smtClean="0"/>
              <a:t>planning</a:t>
            </a:r>
            <a:r>
              <a:rPr lang="de-DE" sz="1800" dirty="0" smtClean="0"/>
              <a:t> SASE2…</a:t>
            </a:r>
          </a:p>
        </p:txBody>
      </p:sp>
      <p:sp>
        <p:nvSpPr>
          <p:cNvPr id="4" name="Textfeld 3"/>
          <p:cNvSpPr txBox="1"/>
          <p:nvPr/>
        </p:nvSpPr>
        <p:spPr>
          <a:xfrm rot="21109422">
            <a:off x="859875" y="4440739"/>
            <a:ext cx="7722454" cy="707886"/>
          </a:xfrm>
          <a:prstGeom prst="rect">
            <a:avLst/>
          </a:prstGeom>
          <a:solidFill>
            <a:schemeClr val="bg1"/>
          </a:solidFill>
          <a:ln w="25400">
            <a:solidFill>
              <a:srgbClr val="231455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4000" b="1" dirty="0" smtClean="0">
                <a:solidFill>
                  <a:schemeClr val="accent3"/>
                </a:solidFill>
              </a:rPr>
              <a:t>Talk </a:t>
            </a:r>
            <a:r>
              <a:rPr lang="de-DE" sz="4000" b="1" dirty="0" err="1" smtClean="0">
                <a:solidFill>
                  <a:schemeClr val="accent3"/>
                </a:solidFill>
              </a:rPr>
              <a:t>by</a:t>
            </a:r>
            <a:r>
              <a:rPr lang="de-DE" sz="4000" b="1" dirty="0" smtClean="0">
                <a:solidFill>
                  <a:schemeClr val="accent3"/>
                </a:solidFill>
              </a:rPr>
              <a:t> Ronald Steiger (DERU)</a:t>
            </a:r>
          </a:p>
        </p:txBody>
      </p:sp>
    </p:spTree>
    <p:extLst>
      <p:ext uri="{BB962C8B-B14F-4D97-AF65-F5344CB8AC3E}">
        <p14:creationId xmlns:p14="http://schemas.microsoft.com/office/powerpoint/2010/main" val="22130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421</Words>
  <Application>Microsoft Office PowerPoint</Application>
  <PresentationFormat>Bildschirmpräsentation (4:3)</PresentationFormat>
  <Paragraphs>93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template-european-xfel-gmbh_presentation</vt:lpstr>
      <vt:lpstr>Major activities in  the experimental hall  2013 – 2014 – 2015</vt:lpstr>
      <vt:lpstr>The major players</vt:lpstr>
      <vt:lpstr>The major tasks</vt:lpstr>
      <vt:lpstr>Achievements CAD</vt:lpstr>
      <vt:lpstr>Slide stolen from last year: „Current status of the CAD-integration model“</vt:lpstr>
      <vt:lpstr>April 2014: CAD-Master model</vt:lpstr>
      <vt:lpstr>Achievements in Safety and Radiation Protection</vt:lpstr>
      <vt:lpstr>Achievements Hutches</vt:lpstr>
      <vt:lpstr>Achievements Instrument Infrastructure</vt:lpstr>
      <vt:lpstr>Achievements Grounding Scheme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gwellenr</cp:lastModifiedBy>
  <cp:revision>118</cp:revision>
  <cp:lastPrinted>2008-09-01T15:04:16Z</cp:lastPrinted>
  <dcterms:created xsi:type="dcterms:W3CDTF">2012-08-22T09:26:39Z</dcterms:created>
  <dcterms:modified xsi:type="dcterms:W3CDTF">2014-04-08T14:35:06Z</dcterms:modified>
</cp:coreProperties>
</file>