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6" r:id="rId3"/>
    <p:sldId id="277" r:id="rId4"/>
    <p:sldId id="278" r:id="rId5"/>
    <p:sldId id="280" r:id="rId6"/>
    <p:sldId id="279" r:id="rId7"/>
    <p:sldId id="261" r:id="rId8"/>
    <p:sldId id="264" r:id="rId9"/>
    <p:sldId id="260" r:id="rId10"/>
    <p:sldId id="266" r:id="rId11"/>
    <p:sldId id="267" r:id="rId12"/>
    <p:sldId id="268" r:id="rId13"/>
    <p:sldId id="269" r:id="rId14"/>
    <p:sldId id="263" r:id="rId15"/>
    <p:sldId id="262" r:id="rId16"/>
    <p:sldId id="271" r:id="rId17"/>
    <p:sldId id="272" r:id="rId18"/>
    <p:sldId id="275" r:id="rId19"/>
  </p:sldIdLst>
  <p:sldSz cx="9144000" cy="6858000" type="screen4x3"/>
  <p:notesSz cx="9931400" cy="67945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930A"/>
    <a:srgbClr val="E0E0E0"/>
    <a:srgbClr val="261748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59" autoAdjust="0"/>
    <p:restoredTop sz="82418" autoAdjust="0"/>
  </p:normalViewPr>
  <p:slideViewPr>
    <p:cSldViewPr snapToGrid="0" showGuides="1">
      <p:cViewPr>
        <p:scale>
          <a:sx n="75" d="100"/>
          <a:sy n="75" d="100"/>
        </p:scale>
        <p:origin x="-912" y="-498"/>
      </p:cViewPr>
      <p:guideLst>
        <p:guide orient="horz" pos="3956"/>
        <p:guide orient="horz" pos="900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3468" y="-72"/>
      </p:cViewPr>
      <p:guideLst>
        <p:guide orient="horz" pos="2140"/>
        <p:guide pos="311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203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60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7793" y="0"/>
            <a:ext cx="430360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4775"/>
            <a:ext cx="430360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7793" y="6454775"/>
            <a:ext cx="430360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70F96095-A911-4B8A-9974-6A40BAAD550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931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F08DDF-290B-49BC-9F94-6BC547E80180}" type="slidenum">
              <a:rPr lang="de-DE"/>
              <a:pPr/>
              <a:t>1</a:t>
            </a:fld>
            <a:endParaRPr lang="de-DE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267075" y="509588"/>
            <a:ext cx="3397250" cy="25479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4187" y="3227388"/>
            <a:ext cx="7283027" cy="30575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r>
              <a:rPr lang="en-GB" sz="1100" b="1" dirty="0"/>
              <a:t>How to edit the title slide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endParaRPr lang="en-GB" sz="1100" dirty="0"/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Upper </a:t>
            </a:r>
            <a:r>
              <a:rPr lang="en-GB" sz="1100" dirty="0"/>
              <a:t>area: </a:t>
            </a:r>
            <a:r>
              <a:rPr lang="en-GB" sz="1100" b="1" dirty="0"/>
              <a:t>Title</a:t>
            </a:r>
            <a:r>
              <a:rPr lang="en-GB" sz="1100" dirty="0"/>
              <a:t> of your talk, max. 2 rows of the defined size (55 </a:t>
            </a:r>
            <a:r>
              <a:rPr lang="en-GB" sz="1100" dirty="0" err="1"/>
              <a:t>pt</a:t>
            </a:r>
            <a:r>
              <a:rPr lang="en-GB" sz="1100" dirty="0"/>
              <a:t>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Lower </a:t>
            </a:r>
            <a:r>
              <a:rPr lang="en-GB" sz="1100" dirty="0"/>
              <a:t>area </a:t>
            </a:r>
            <a:r>
              <a:rPr lang="en-GB" sz="1100" b="1" dirty="0"/>
              <a:t>(subtitle):</a:t>
            </a:r>
            <a:r>
              <a:rPr lang="en-GB" sz="1100" dirty="0"/>
              <a:t> Conference/meeting/workshop, location, date, </a:t>
            </a:r>
            <a:br>
              <a:rPr lang="en-GB" sz="1100" dirty="0"/>
            </a:br>
            <a:r>
              <a:rPr lang="en-GB" sz="1100" dirty="0" smtClean="0"/>
              <a:t>your </a:t>
            </a:r>
            <a:r>
              <a:rPr lang="en-GB" sz="1100" dirty="0"/>
              <a:t>name and affiliation, </a:t>
            </a:r>
            <a:r>
              <a:rPr lang="en-GB" sz="1100" dirty="0" smtClean="0"/>
              <a:t>max</a:t>
            </a:r>
            <a:r>
              <a:rPr lang="en-GB" sz="1100" dirty="0"/>
              <a:t>. 4 rows of the defined size (32 </a:t>
            </a:r>
            <a:r>
              <a:rPr lang="en-GB" sz="1100" dirty="0" err="1"/>
              <a:t>pt</a:t>
            </a:r>
            <a:r>
              <a:rPr lang="en-GB" sz="1100" dirty="0" smtClean="0"/>
              <a:t>)</a:t>
            </a:r>
            <a:endParaRPr lang="en-GB" sz="11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2325" y="114300"/>
            <a:ext cx="576264" cy="907200"/>
          </a:xfrm>
          <a:prstGeom prst="rect">
            <a:avLst/>
          </a:prstGeom>
          <a:solidFill>
            <a:schemeClr val="tx1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noProof="0"/>
          </a:p>
        </p:txBody>
      </p:sp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4607" y="3411538"/>
            <a:ext cx="8325262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404813" y="1314450"/>
            <a:ext cx="83312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5500" b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0325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2391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32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4" descr="Undulator_final_nurh#50DE97_rech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14300"/>
            <a:ext cx="582613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 noProof="0"/>
          </a:p>
        </p:txBody>
      </p:sp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Slide title: Don’t edit here!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endParaRPr lang="en-GB" sz="1000" noProof="0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347788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text format – don’t edit!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8448938" y="784800"/>
            <a:ext cx="57600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0"/>
              </a:spcBef>
              <a:buClrTx/>
              <a:buFontTx/>
              <a:buNone/>
            </a:pPr>
            <a:fld id="{7BD41925-BADA-44CD-9D29-92AC82CF061D}" type="slidenum">
              <a:rPr lang="en-GB" sz="1000" b="1" noProof="0" smtClean="0">
                <a:solidFill>
                  <a:schemeClr val="bg1"/>
                </a:solidFill>
                <a:ea typeface="Geneva" pitchFamily="1" charset="-128"/>
              </a:rPr>
              <a:t>‹Nr.›</a:t>
            </a:fld>
            <a:endParaRPr lang="en-GB" sz="1000" b="1" noProof="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7475" y="6477000"/>
            <a:ext cx="8902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 sz="quarter"/>
          </p:nvPr>
        </p:nvSpPr>
        <p:spPr>
          <a:xfrm>
            <a:off x="404813" y="2514600"/>
            <a:ext cx="8331200" cy="1844675"/>
          </a:xfrm>
        </p:spPr>
        <p:txBody>
          <a:bodyPr/>
          <a:lstStyle/>
          <a:p>
            <a:r>
              <a:rPr lang="en-GB" dirty="0" smtClean="0"/>
              <a:t>Progress of planning and execution in XHEXP1</a:t>
            </a:r>
            <a:endParaRPr lang="en-GB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562" y="4787899"/>
            <a:ext cx="1878421" cy="1035049"/>
          </a:xfrm>
          <a:prstGeom prst="rect">
            <a:avLst/>
          </a:prstGeom>
        </p:spPr>
      </p:pic>
      <p:sp>
        <p:nvSpPr>
          <p:cNvPr id="5" name="Titel 5"/>
          <p:cNvSpPr txBox="1">
            <a:spLocks/>
          </p:cNvSpPr>
          <p:nvPr/>
        </p:nvSpPr>
        <p:spPr bwMode="auto">
          <a:xfrm>
            <a:off x="2019301" y="4586287"/>
            <a:ext cx="27051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5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l">
              <a:buNone/>
            </a:pPr>
            <a:r>
              <a:rPr lang="en-GB" sz="3600" dirty="0" smtClean="0"/>
              <a:t>Per Dost</a:t>
            </a:r>
          </a:p>
        </p:txBody>
      </p:sp>
      <p:cxnSp>
        <p:nvCxnSpPr>
          <p:cNvPr id="7" name="Gerade Verbindung 6"/>
          <p:cNvCxnSpPr/>
          <p:nvPr/>
        </p:nvCxnSpPr>
        <p:spPr bwMode="auto">
          <a:xfrm>
            <a:off x="2019300" y="5822948"/>
            <a:ext cx="5105400" cy="0"/>
          </a:xfrm>
          <a:prstGeom prst="line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Construction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hutches</a:t>
            </a:r>
            <a:r>
              <a:rPr lang="de-DE" dirty="0"/>
              <a:t> SASE1</a:t>
            </a:r>
          </a:p>
        </p:txBody>
      </p:sp>
      <p:sp>
        <p:nvSpPr>
          <p:cNvPr id="10" name="Inhaltsplatzhalter 2"/>
          <p:cNvSpPr txBox="1">
            <a:spLocks/>
          </p:cNvSpPr>
          <p:nvPr/>
        </p:nvSpPr>
        <p:spPr bwMode="auto">
          <a:xfrm>
            <a:off x="276224" y="1347788"/>
            <a:ext cx="8496301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US" b="1" dirty="0" smtClean="0"/>
              <a:t>Four types of hutches because of different requirements</a:t>
            </a:r>
          </a:p>
          <a:p>
            <a:pPr lvl="1"/>
            <a:r>
              <a:rPr lang="en-US" b="1" dirty="0" smtClean="0"/>
              <a:t>Experimental hutches </a:t>
            </a:r>
          </a:p>
          <a:p>
            <a:pPr lvl="1"/>
            <a:r>
              <a:rPr lang="en-US" dirty="0" smtClean="0"/>
              <a:t>Major requirements: radiation protection</a:t>
            </a:r>
          </a:p>
          <a:p>
            <a:pPr lvl="1"/>
            <a:r>
              <a:rPr lang="en-US" dirty="0" smtClean="0"/>
              <a:t>Construction: steel-framework with lead-steel sandwich</a:t>
            </a:r>
          </a:p>
          <a:p>
            <a:pPr lvl="1"/>
            <a:endParaRPr lang="en-US" b="1" dirty="0"/>
          </a:p>
          <a:p>
            <a:pPr lvl="1"/>
            <a:endParaRPr lang="en-US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914" y="3228113"/>
            <a:ext cx="4646612" cy="305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07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Construction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hutches</a:t>
            </a:r>
            <a:r>
              <a:rPr lang="de-DE" dirty="0"/>
              <a:t> SASE1</a:t>
            </a:r>
          </a:p>
        </p:txBody>
      </p:sp>
      <p:sp>
        <p:nvSpPr>
          <p:cNvPr id="10" name="Inhaltsplatzhalter 2"/>
          <p:cNvSpPr txBox="1">
            <a:spLocks/>
          </p:cNvSpPr>
          <p:nvPr/>
        </p:nvSpPr>
        <p:spPr bwMode="auto">
          <a:xfrm>
            <a:off x="276224" y="1347788"/>
            <a:ext cx="8651876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US" b="1" dirty="0" smtClean="0"/>
              <a:t>Four types of hutches because of different requirements</a:t>
            </a:r>
          </a:p>
          <a:p>
            <a:pPr lvl="1"/>
            <a:r>
              <a:rPr lang="en-US" b="1" dirty="0" smtClean="0"/>
              <a:t>Laser hutches</a:t>
            </a:r>
          </a:p>
          <a:p>
            <a:pPr lvl="1"/>
            <a:r>
              <a:rPr lang="en-US" dirty="0"/>
              <a:t>Major </a:t>
            </a:r>
            <a:r>
              <a:rPr lang="en-US" dirty="0" smtClean="0"/>
              <a:t>requirements: low-vibration</a:t>
            </a:r>
            <a:endParaRPr lang="en-US" dirty="0"/>
          </a:p>
          <a:p>
            <a:pPr lvl="1"/>
            <a:r>
              <a:rPr lang="en-US" dirty="0"/>
              <a:t>Construction: </a:t>
            </a:r>
            <a:r>
              <a:rPr lang="en-US" dirty="0" smtClean="0"/>
              <a:t>	lime-sand brick wall, </a:t>
            </a:r>
          </a:p>
          <a:p>
            <a:pPr marL="2460625" lvl="7" indent="0">
              <a:buNone/>
            </a:pPr>
            <a:r>
              <a:rPr lang="en-US" dirty="0" smtClean="0"/>
              <a:t>	reinforced concrete ceiling</a:t>
            </a:r>
            <a:endParaRPr lang="en-US" dirty="0"/>
          </a:p>
          <a:p>
            <a:pPr lvl="1"/>
            <a:endParaRPr lang="en-US" b="1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289" y="3695700"/>
            <a:ext cx="6502811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03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Construction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hutches</a:t>
            </a:r>
            <a:r>
              <a:rPr lang="de-DE" dirty="0"/>
              <a:t> SASE1</a:t>
            </a:r>
          </a:p>
        </p:txBody>
      </p:sp>
      <p:sp>
        <p:nvSpPr>
          <p:cNvPr id="10" name="Inhaltsplatzhalter 2"/>
          <p:cNvSpPr txBox="1">
            <a:spLocks/>
          </p:cNvSpPr>
          <p:nvPr/>
        </p:nvSpPr>
        <p:spPr bwMode="auto">
          <a:xfrm>
            <a:off x="276224" y="1347788"/>
            <a:ext cx="8496301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US" b="1" dirty="0" smtClean="0"/>
              <a:t>Four types of hutches because of different requirements</a:t>
            </a:r>
          </a:p>
          <a:p>
            <a:pPr lvl="1"/>
            <a:r>
              <a:rPr lang="en-US" b="1" dirty="0" smtClean="0"/>
              <a:t>Control/ Preparation hutches</a:t>
            </a:r>
          </a:p>
          <a:p>
            <a:pPr lvl="1"/>
            <a:r>
              <a:rPr lang="en-US" dirty="0"/>
              <a:t>Major requirements : </a:t>
            </a:r>
            <a:r>
              <a:rPr lang="en-US" dirty="0" smtClean="0"/>
              <a:t>	no special requirements</a:t>
            </a:r>
          </a:p>
          <a:p>
            <a:pPr marL="2917825" lvl="8" indent="0">
              <a:buNone/>
            </a:pPr>
            <a:r>
              <a:rPr lang="en-US" dirty="0" smtClean="0"/>
              <a:t> 	→ cost-efficient</a:t>
            </a:r>
            <a:endParaRPr lang="en-US" dirty="0"/>
          </a:p>
          <a:p>
            <a:pPr lvl="1"/>
            <a:r>
              <a:rPr lang="en-US" dirty="0"/>
              <a:t>Construction: </a:t>
            </a:r>
            <a:r>
              <a:rPr lang="en-US" dirty="0" smtClean="0"/>
              <a:t>steel-construction with panels</a:t>
            </a:r>
            <a:endParaRPr lang="en-US" dirty="0"/>
          </a:p>
          <a:p>
            <a:pPr marL="300037" lvl="1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ym typeface="Wingdings" panose="05000000000000000000" pitchFamily="2" charset="2"/>
              </a:rPr>
              <a:t/>
            </a:r>
            <a:br>
              <a:rPr lang="en-US" dirty="0" smtClean="0">
                <a:sym typeface="Wingdings" panose="05000000000000000000" pitchFamily="2" charset="2"/>
              </a:rPr>
            </a:b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588902"/>
            <a:ext cx="4810125" cy="269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81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Construction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hutches</a:t>
            </a:r>
            <a:r>
              <a:rPr lang="de-DE" dirty="0"/>
              <a:t> SASE1</a:t>
            </a:r>
          </a:p>
        </p:txBody>
      </p:sp>
      <p:sp>
        <p:nvSpPr>
          <p:cNvPr id="10" name="Inhaltsplatzhalter 2"/>
          <p:cNvSpPr txBox="1">
            <a:spLocks/>
          </p:cNvSpPr>
          <p:nvPr/>
        </p:nvSpPr>
        <p:spPr bwMode="auto">
          <a:xfrm>
            <a:off x="276224" y="1347788"/>
            <a:ext cx="8496301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US" b="1" dirty="0" smtClean="0"/>
              <a:t>Four types of hutches because of different requirements</a:t>
            </a:r>
          </a:p>
          <a:p>
            <a:pPr lvl="1"/>
            <a:r>
              <a:rPr lang="en-US" b="1" dirty="0" smtClean="0"/>
              <a:t>Rack hutches</a:t>
            </a:r>
          </a:p>
          <a:p>
            <a:pPr lvl="1"/>
            <a:r>
              <a:rPr lang="en-US" dirty="0"/>
              <a:t>Major requirements : </a:t>
            </a:r>
            <a:r>
              <a:rPr lang="en-US" dirty="0" smtClean="0"/>
              <a:t>fire resistance F90, inside to outside</a:t>
            </a:r>
            <a:endParaRPr lang="en-US" dirty="0"/>
          </a:p>
          <a:p>
            <a:pPr lvl="1"/>
            <a:r>
              <a:rPr lang="en-US" dirty="0"/>
              <a:t>Construction: </a:t>
            </a:r>
            <a:r>
              <a:rPr lang="en-US" dirty="0" smtClean="0"/>
              <a:t>steel construction with drywalls</a:t>
            </a:r>
            <a:r>
              <a:rPr lang="en-US" dirty="0" smtClean="0">
                <a:sym typeface="Wingdings" panose="05000000000000000000" pitchFamily="2" charset="2"/>
              </a:rPr>
              <a:t/>
            </a:r>
            <a:br>
              <a:rPr lang="en-US" dirty="0" smtClean="0">
                <a:sym typeface="Wingdings" panose="05000000000000000000" pitchFamily="2" charset="2"/>
              </a:rPr>
            </a:b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899" y="3766012"/>
            <a:ext cx="5635625" cy="251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02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Construction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hutches</a:t>
            </a:r>
            <a:r>
              <a:rPr lang="de-DE" dirty="0"/>
              <a:t> SASE1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2nd level adapted to the freeways of hall-cranes</a:t>
            </a:r>
          </a:p>
          <a:p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5" t="8986" r="13195" b="15823"/>
          <a:stretch/>
        </p:blipFill>
        <p:spPr>
          <a:xfrm>
            <a:off x="254001" y="1828904"/>
            <a:ext cx="8610600" cy="463539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54001" y="2111345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section</a:t>
            </a:r>
          </a:p>
        </p:txBody>
      </p:sp>
      <p:sp>
        <p:nvSpPr>
          <p:cNvPr id="9" name="Rechteck 8"/>
          <p:cNvSpPr/>
          <p:nvPr/>
        </p:nvSpPr>
        <p:spPr bwMode="auto">
          <a:xfrm>
            <a:off x="3206751" y="3543300"/>
            <a:ext cx="1952624" cy="393700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6350000" y="3479799"/>
            <a:ext cx="1117600" cy="530225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3683000" y="3937000"/>
            <a:ext cx="1476375" cy="73025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14" name="Gerade Verbindung mit Pfeil 13"/>
          <p:cNvCxnSpPr/>
          <p:nvPr/>
        </p:nvCxnSpPr>
        <p:spPr bwMode="auto">
          <a:xfrm flipH="1">
            <a:off x="4010025" y="1828904"/>
            <a:ext cx="411162" cy="1911246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6" name="Gerade Verbindung mit Pfeil 15"/>
          <p:cNvCxnSpPr/>
          <p:nvPr/>
        </p:nvCxnSpPr>
        <p:spPr bwMode="auto">
          <a:xfrm>
            <a:off x="4421187" y="1828904"/>
            <a:ext cx="2293938" cy="1916007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8" name="Textfeld 17"/>
          <p:cNvSpPr txBox="1"/>
          <p:nvPr/>
        </p:nvSpPr>
        <p:spPr>
          <a:xfrm>
            <a:off x="4183063" y="3183433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800" dirty="0" err="1" smtClean="0">
                <a:solidFill>
                  <a:schemeClr val="accent3"/>
                </a:solidFill>
              </a:rPr>
              <a:t>crane</a:t>
            </a:r>
            <a:r>
              <a:rPr lang="de-DE" sz="1800" dirty="0" smtClean="0">
                <a:solidFill>
                  <a:schemeClr val="accent3"/>
                </a:solidFill>
              </a:rPr>
              <a:t> 1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372245" y="3110467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800" dirty="0" err="1" smtClean="0">
                <a:solidFill>
                  <a:schemeClr val="accent3"/>
                </a:solidFill>
              </a:rPr>
              <a:t>crane</a:t>
            </a:r>
            <a:r>
              <a:rPr lang="de-DE" sz="1800" dirty="0" smtClean="0">
                <a:solidFill>
                  <a:schemeClr val="accent3"/>
                </a:solidFill>
              </a:rPr>
              <a:t> 2</a:t>
            </a:r>
          </a:p>
        </p:txBody>
      </p:sp>
      <p:sp>
        <p:nvSpPr>
          <p:cNvPr id="21" name="Rechteck 20"/>
          <p:cNvSpPr/>
          <p:nvPr/>
        </p:nvSpPr>
        <p:spPr bwMode="auto">
          <a:xfrm>
            <a:off x="1175657" y="3479799"/>
            <a:ext cx="1744825" cy="457201"/>
          </a:xfrm>
          <a:prstGeom prst="rect">
            <a:avLst/>
          </a:prstGeom>
          <a:solidFill>
            <a:srgbClr val="C00000">
              <a:alpha val="5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Rack</a:t>
            </a:r>
          </a:p>
        </p:txBody>
      </p:sp>
      <p:sp>
        <p:nvSpPr>
          <p:cNvPr id="22" name="Rechteck 21"/>
          <p:cNvSpPr/>
          <p:nvPr/>
        </p:nvSpPr>
        <p:spPr bwMode="auto">
          <a:xfrm>
            <a:off x="5163975" y="3575631"/>
            <a:ext cx="1186025" cy="457201"/>
          </a:xfrm>
          <a:prstGeom prst="rect">
            <a:avLst/>
          </a:prstGeom>
          <a:solidFill>
            <a:srgbClr val="C00000">
              <a:alpha val="5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3" name="Rechteck 22"/>
          <p:cNvSpPr/>
          <p:nvPr/>
        </p:nvSpPr>
        <p:spPr bwMode="auto">
          <a:xfrm>
            <a:off x="1192213" y="3937000"/>
            <a:ext cx="2490788" cy="685800"/>
          </a:xfrm>
          <a:prstGeom prst="rect">
            <a:avLst/>
          </a:prstGeom>
          <a:solidFill>
            <a:srgbClr val="FFC000">
              <a:alpha val="5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de-DE" sz="2000" dirty="0" smtClean="0">
                <a:solidFill>
                  <a:schemeClr val="accent3"/>
                </a:solidFill>
              </a:rPr>
              <a:t>Experiment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4" name="Rechteck 23"/>
          <p:cNvSpPr/>
          <p:nvPr/>
        </p:nvSpPr>
        <p:spPr bwMode="auto">
          <a:xfrm>
            <a:off x="3683000" y="4032832"/>
            <a:ext cx="3643352" cy="589968"/>
          </a:xfrm>
          <a:prstGeom prst="rect">
            <a:avLst/>
          </a:prstGeom>
          <a:solidFill>
            <a:srgbClr val="FFC000">
              <a:alpha val="5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5" name="Rechteck 24"/>
          <p:cNvSpPr/>
          <p:nvPr/>
        </p:nvSpPr>
        <p:spPr bwMode="auto">
          <a:xfrm>
            <a:off x="7326352" y="4200524"/>
            <a:ext cx="193636" cy="422275"/>
          </a:xfrm>
          <a:prstGeom prst="rect">
            <a:avLst/>
          </a:prstGeom>
          <a:solidFill>
            <a:srgbClr val="FFC000">
              <a:alpha val="5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19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requirements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Cranes with a minimal construction height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Zwei-Träger</a:t>
            </a:r>
            <a:r>
              <a:rPr lang="en-US" dirty="0" smtClean="0"/>
              <a:t> </a:t>
            </a:r>
            <a:r>
              <a:rPr lang="en-US" dirty="0" err="1" smtClean="0"/>
              <a:t>Brückenkrane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Vibrational damping: Heavy-weight, </a:t>
            </a:r>
            <a:r>
              <a:rPr lang="en-US" dirty="0" err="1" smtClean="0"/>
              <a:t>vibrationally</a:t>
            </a:r>
            <a:r>
              <a:rPr lang="en-US" dirty="0" smtClean="0"/>
              <a:t> isolated steel support structures for </a:t>
            </a:r>
            <a:r>
              <a:rPr lang="en-US" dirty="0" err="1" smtClean="0"/>
              <a:t>climatization</a:t>
            </a:r>
            <a:r>
              <a:rPr lang="en-US" dirty="0" smtClean="0"/>
              <a:t> devices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59"/>
          <a:stretch/>
        </p:blipFill>
        <p:spPr bwMode="auto">
          <a:xfrm>
            <a:off x="2190750" y="3315384"/>
            <a:ext cx="4880428" cy="2971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527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Access/ Transport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Detachable roof elements for some of the radiation protection hutches</a:t>
            </a:r>
          </a:p>
          <a:p>
            <a:r>
              <a:rPr lang="en-US" dirty="0" smtClean="0"/>
              <a:t>Removable wall elements in the laser hutch SASE1</a:t>
            </a:r>
          </a:p>
          <a:p>
            <a:r>
              <a:rPr lang="en-US" dirty="0" smtClean="0"/>
              <a:t>Freeway for transport with varying width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511" y="3198871"/>
            <a:ext cx="5400480" cy="3309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754155" y="4653431"/>
            <a:ext cx="1013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000" dirty="0" smtClean="0">
                <a:solidFill>
                  <a:schemeClr val="bg1"/>
                </a:solidFill>
              </a:rPr>
              <a:t>SASE2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907539" y="4653431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000" dirty="0" smtClean="0">
                <a:solidFill>
                  <a:schemeClr val="bg1"/>
                </a:solidFill>
              </a:rPr>
              <a:t>UN2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781682" y="4653431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000" dirty="0" smtClean="0">
                <a:solidFill>
                  <a:schemeClr val="bg1"/>
                </a:solidFill>
              </a:rPr>
              <a:t>UN1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692460" y="4653431"/>
            <a:ext cx="1013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000" dirty="0" smtClean="0">
                <a:solidFill>
                  <a:schemeClr val="bg1"/>
                </a:solidFill>
              </a:rPr>
              <a:t>SASE1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705879" y="4653431"/>
            <a:ext cx="1013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000" dirty="0" smtClean="0">
                <a:solidFill>
                  <a:schemeClr val="bg1"/>
                </a:solidFill>
              </a:rPr>
              <a:t>SASE2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77002" y="4024147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000" dirty="0" smtClean="0">
                <a:solidFill>
                  <a:schemeClr val="bg1"/>
                </a:solidFill>
              </a:rPr>
              <a:t>4 m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959094" y="4140390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000" dirty="0" smtClean="0">
                <a:solidFill>
                  <a:schemeClr val="bg1"/>
                </a:solidFill>
              </a:rPr>
              <a:t>2 m</a:t>
            </a:r>
          </a:p>
        </p:txBody>
      </p:sp>
      <p:cxnSp>
        <p:nvCxnSpPr>
          <p:cNvPr id="13" name="Gerade Verbindung mit Pfeil 12"/>
          <p:cNvCxnSpPr/>
          <p:nvPr/>
        </p:nvCxnSpPr>
        <p:spPr bwMode="auto">
          <a:xfrm flipH="1">
            <a:off x="5705880" y="4348065"/>
            <a:ext cx="306554" cy="305366"/>
          </a:xfrm>
          <a:prstGeom prst="straightConnector1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7" name="Gerade Verbindung mit Pfeil 16"/>
          <p:cNvCxnSpPr/>
          <p:nvPr/>
        </p:nvCxnSpPr>
        <p:spPr bwMode="auto">
          <a:xfrm>
            <a:off x="4312961" y="4253321"/>
            <a:ext cx="305532" cy="400110"/>
          </a:xfrm>
          <a:prstGeom prst="straightConnector1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4446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5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for tender / award the contract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4813" y="1347788"/>
            <a:ext cx="8408987" cy="4932362"/>
          </a:xfrm>
        </p:spPr>
        <p:txBody>
          <a:bodyPr/>
          <a:lstStyle/>
          <a:p>
            <a:r>
              <a:rPr lang="en-US" dirty="0" smtClean="0"/>
              <a:t>Procedure of the call </a:t>
            </a:r>
            <a:r>
              <a:rPr lang="en-US" dirty="0"/>
              <a:t>for tender </a:t>
            </a:r>
            <a:endParaRPr lang="en-US" dirty="0" smtClean="0"/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Nicht-offenes</a:t>
            </a:r>
            <a:r>
              <a:rPr lang="en-US" dirty="0" smtClean="0"/>
              <a:t> </a:t>
            </a:r>
            <a:r>
              <a:rPr lang="en-US" dirty="0" err="1" smtClean="0"/>
              <a:t>Europaweites</a:t>
            </a:r>
            <a:r>
              <a:rPr lang="en-US" dirty="0" smtClean="0"/>
              <a:t> </a:t>
            </a:r>
            <a:r>
              <a:rPr lang="en-US" dirty="0" err="1" smtClean="0"/>
              <a:t>Verfahren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Teilnahmewettbewerb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Procedure with two steps:</a:t>
            </a:r>
          </a:p>
          <a:p>
            <a:pPr lvl="2"/>
            <a:r>
              <a:rPr lang="en-US" dirty="0" smtClean="0"/>
              <a:t>Prequalification</a:t>
            </a:r>
          </a:p>
          <a:p>
            <a:pPr lvl="3"/>
            <a:r>
              <a:rPr lang="en-US" dirty="0"/>
              <a:t>Selection of 3-5 companies with good qualification and experience with planning and execution of experimental hutches with lead shielding</a:t>
            </a:r>
          </a:p>
          <a:p>
            <a:pPr lvl="2"/>
            <a:r>
              <a:rPr lang="en-US" dirty="0" smtClean="0"/>
              <a:t>Call for tender </a:t>
            </a:r>
          </a:p>
          <a:p>
            <a:pPr lvl="3"/>
            <a:r>
              <a:rPr lang="en-US" dirty="0"/>
              <a:t>Submission of the tender from 3-5 companies (selected companies after prequalification)</a:t>
            </a:r>
          </a:p>
          <a:p>
            <a:pPr lvl="3"/>
            <a:r>
              <a:rPr lang="en-US" dirty="0"/>
              <a:t>Award the contract to the company with the best offer</a:t>
            </a:r>
          </a:p>
          <a:p>
            <a:pPr lvl="3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844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schedule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4813" y="1347788"/>
            <a:ext cx="8415337" cy="4932362"/>
          </a:xfrm>
        </p:spPr>
        <p:txBody>
          <a:bodyPr/>
          <a:lstStyle/>
          <a:p>
            <a:r>
              <a:rPr lang="en-US" dirty="0" smtClean="0"/>
              <a:t>Prequalification				04/2014</a:t>
            </a:r>
          </a:p>
          <a:p>
            <a:r>
              <a:rPr lang="en-US" dirty="0" smtClean="0"/>
              <a:t>Evaluation the prequalification		05/ 2014</a:t>
            </a:r>
          </a:p>
          <a:p>
            <a:r>
              <a:rPr lang="en-US" dirty="0" smtClean="0"/>
              <a:t>Forward the call for tender		beginning of 06/2014</a:t>
            </a:r>
          </a:p>
          <a:p>
            <a:r>
              <a:rPr lang="en-US" dirty="0" smtClean="0"/>
              <a:t>Submission the call for tender		end of 06/2014</a:t>
            </a:r>
          </a:p>
          <a:p>
            <a:r>
              <a:rPr lang="en-US" dirty="0" smtClean="0"/>
              <a:t>Evaluation the call for tender		07/2014</a:t>
            </a:r>
          </a:p>
          <a:p>
            <a:r>
              <a:rPr lang="en-US" dirty="0" smtClean="0"/>
              <a:t>Award the contract			beginning of 08/2014</a:t>
            </a:r>
          </a:p>
          <a:p>
            <a:endParaRPr lang="en-US" dirty="0"/>
          </a:p>
          <a:p>
            <a:r>
              <a:rPr lang="en-US" dirty="0" smtClean="0"/>
              <a:t>Planning and construction		until 05/2015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0521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6226" y="1347788"/>
            <a:ext cx="8748712" cy="4932362"/>
          </a:xfrm>
        </p:spPr>
        <p:txBody>
          <a:bodyPr/>
          <a:lstStyle/>
          <a:p>
            <a:r>
              <a:rPr lang="en-US" dirty="0" smtClean="0"/>
              <a:t>Additional support of the major beam</a:t>
            </a:r>
          </a:p>
          <a:p>
            <a:r>
              <a:rPr lang="en-US" dirty="0" smtClean="0"/>
              <a:t>Progress steel construction for infrastructure</a:t>
            </a:r>
          </a:p>
          <a:p>
            <a:r>
              <a:rPr lang="en-US" dirty="0" smtClean="0"/>
              <a:t>Experimental hall floor planning </a:t>
            </a:r>
          </a:p>
          <a:p>
            <a:r>
              <a:rPr lang="en-US" dirty="0" smtClean="0"/>
              <a:t>Construction of hutches SASE1</a:t>
            </a:r>
          </a:p>
          <a:p>
            <a:pPr lvl="1"/>
            <a:r>
              <a:rPr lang="en-US" dirty="0" smtClean="0"/>
              <a:t>Special requirements</a:t>
            </a:r>
          </a:p>
          <a:p>
            <a:pPr lvl="1"/>
            <a:r>
              <a:rPr lang="en-US" dirty="0" smtClean="0"/>
              <a:t>Access and transport</a:t>
            </a:r>
          </a:p>
          <a:p>
            <a:pPr lvl="1"/>
            <a:r>
              <a:rPr lang="en-US" dirty="0" smtClean="0"/>
              <a:t>Call for tender / award the contract</a:t>
            </a:r>
          </a:p>
          <a:p>
            <a:pPr lvl="1"/>
            <a:r>
              <a:rPr lang="en-US" dirty="0" smtClean="0"/>
              <a:t>Time schedule</a:t>
            </a:r>
            <a:br>
              <a:rPr lang="en-US" dirty="0" smtClean="0"/>
            </a:br>
            <a:r>
              <a:rPr lang="en-US" dirty="0" smtClean="0">
                <a:sym typeface="Wingdings" panose="05000000000000000000" pitchFamily="2" charset="2"/>
              </a:rPr>
              <a:t/>
            </a:r>
            <a:br>
              <a:rPr lang="en-US" dirty="0" smtClean="0">
                <a:sym typeface="Wingdings" panose="05000000000000000000" pitchFamily="2" charset="2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42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support of the major beam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6226" y="1347788"/>
            <a:ext cx="8748712" cy="4932362"/>
          </a:xfrm>
        </p:spPr>
        <p:txBody>
          <a:bodyPr/>
          <a:lstStyle/>
          <a:p>
            <a:r>
              <a:rPr lang="en-US" dirty="0" smtClean="0"/>
              <a:t>Additional </a:t>
            </a:r>
            <a:r>
              <a:rPr lang="en-US" dirty="0"/>
              <a:t>loads of </a:t>
            </a:r>
            <a:r>
              <a:rPr lang="en-US" dirty="0" smtClean="0"/>
              <a:t>XHQ</a:t>
            </a:r>
            <a:r>
              <a:rPr lang="en-US" dirty="0"/>
              <a:t> → </a:t>
            </a:r>
            <a:r>
              <a:rPr lang="en-US" dirty="0" smtClean="0"/>
              <a:t>additional Support </a:t>
            </a:r>
            <a:r>
              <a:rPr lang="en-US" dirty="0"/>
              <a:t>of </a:t>
            </a:r>
            <a:r>
              <a:rPr lang="en-US" dirty="0" smtClean="0"/>
              <a:t>major </a:t>
            </a:r>
            <a:r>
              <a:rPr lang="en-US" dirty="0"/>
              <a:t>beam 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ym typeface="Wingdings" panose="05000000000000000000" pitchFamily="2" charset="2"/>
              </a:rPr>
              <a:t/>
            </a:r>
            <a:br>
              <a:rPr lang="en-US" dirty="0" smtClean="0">
                <a:sym typeface="Wingdings" panose="05000000000000000000" pitchFamily="2" charset="2"/>
              </a:rPr>
            </a:br>
            <a:endParaRPr lang="en-US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3896157" y="2479236"/>
            <a:ext cx="5075069" cy="3110823"/>
            <a:chOff x="957430" y="2278211"/>
            <a:chExt cx="6327103" cy="412579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430" y="2278211"/>
              <a:ext cx="4413678" cy="4099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6268" y="2321243"/>
              <a:ext cx="1698265" cy="4082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" name="Gruppieren 4"/>
            <p:cNvGrpSpPr/>
            <p:nvPr/>
          </p:nvGrpSpPr>
          <p:grpSpPr>
            <a:xfrm>
              <a:off x="1054249" y="3398045"/>
              <a:ext cx="5679926" cy="718996"/>
              <a:chOff x="1054249" y="3398045"/>
              <a:chExt cx="5679926" cy="718996"/>
            </a:xfrm>
          </p:grpSpPr>
          <p:sp>
            <p:nvSpPr>
              <p:cNvPr id="4" name="Rechteck 3"/>
              <p:cNvSpPr/>
              <p:nvPr/>
            </p:nvSpPr>
            <p:spPr bwMode="auto">
              <a:xfrm>
                <a:off x="1054249" y="3483769"/>
                <a:ext cx="2947596" cy="633272"/>
              </a:xfrm>
              <a:prstGeom prst="rect">
                <a:avLst/>
              </a:prstGeom>
              <a:solidFill>
                <a:srgbClr val="FFC000">
                  <a:alpha val="50000"/>
                </a:srgb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68288" marR="0" indent="-268288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de-DE" sz="2000" b="0" i="0" u="none" strike="noStrike" cap="none" normalizeH="0" baseline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7" name="Rechteck 6"/>
              <p:cNvSpPr/>
              <p:nvPr/>
            </p:nvSpPr>
            <p:spPr bwMode="auto">
              <a:xfrm>
                <a:off x="6507956" y="3398045"/>
                <a:ext cx="226219" cy="678656"/>
              </a:xfrm>
              <a:prstGeom prst="rect">
                <a:avLst/>
              </a:prstGeom>
              <a:solidFill>
                <a:srgbClr val="FFC000">
                  <a:alpha val="50000"/>
                </a:srgb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68288" marR="0" indent="-268288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de-DE" sz="2000" b="0" i="0" u="none" strike="noStrike" cap="none" normalizeH="0" baseline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03" y="2479236"/>
            <a:ext cx="3638453" cy="3035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353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steel construction for infrastructure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928415"/>
            <a:ext cx="8569106" cy="3773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Planned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7381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steel construction for infrastructure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status </a:t>
            </a:r>
            <a:endParaRPr lang="en-US" dirty="0"/>
          </a:p>
        </p:txBody>
      </p:sp>
      <p:pic>
        <p:nvPicPr>
          <p:cNvPr id="1026" name="Picture 2" descr="N:\4all\public\Transfer\11163-Bau\01Texte\Vorträge\WTM-XFEL Kollaborationstreffen April 2014\WP_20140402_15_41_09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428104"/>
            <a:ext cx="5099050" cy="286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N:\4all\public\Transfer\11163-Bau\01Texte\Vorträge\WTM-XFEL Kollaborationstreffen April 2014\WP_20140402_15_41_17_P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1361724"/>
            <a:ext cx="2813049" cy="500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36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Floor planning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6226" y="1347788"/>
            <a:ext cx="8748712" cy="4932362"/>
          </a:xfrm>
        </p:spPr>
        <p:txBody>
          <a:bodyPr/>
          <a:lstStyle/>
          <a:p>
            <a:r>
              <a:rPr lang="en-US" b="1" dirty="0" smtClean="0"/>
              <a:t>Requirements:</a:t>
            </a:r>
          </a:p>
          <a:p>
            <a:pPr lvl="1"/>
            <a:r>
              <a:rPr lang="en-US" dirty="0" smtClean="0"/>
              <a:t>Load capacity:</a:t>
            </a:r>
            <a:r>
              <a:rPr lang="en-US" dirty="0"/>
              <a:t> </a:t>
            </a:r>
            <a:r>
              <a:rPr lang="en-US" dirty="0" smtClean="0"/>
              <a:t>	50 kN/m² </a:t>
            </a:r>
            <a:r>
              <a:rPr lang="en-US" sz="1800" dirty="0" smtClean="0"/>
              <a:t>(traffic load), </a:t>
            </a:r>
            <a:r>
              <a:rPr lang="en-US" dirty="0" smtClean="0"/>
              <a:t>300 N/cm² </a:t>
            </a:r>
            <a:r>
              <a:rPr lang="en-US" sz="1800" dirty="0" smtClean="0"/>
              <a:t>(single load)</a:t>
            </a:r>
          </a:p>
          <a:p>
            <a:pPr lvl="1"/>
            <a:r>
              <a:rPr lang="en-US" dirty="0" smtClean="0"/>
              <a:t>Planarity:	10 mm / 10 m</a:t>
            </a:r>
          </a:p>
          <a:p>
            <a:pPr lvl="1"/>
            <a:r>
              <a:rPr lang="en-US" dirty="0" smtClean="0"/>
              <a:t>High resistance to abrasion/ easy to clean</a:t>
            </a:r>
          </a:p>
          <a:p>
            <a:pPr lvl="1"/>
            <a:r>
              <a:rPr lang="en-US" dirty="0" smtClean="0"/>
              <a:t>Reinforcement (Q-Mats) for grounding</a:t>
            </a:r>
          </a:p>
          <a:p>
            <a:pPr lvl="1"/>
            <a:r>
              <a:rPr lang="en-US" dirty="0" smtClean="0"/>
              <a:t>Some areas with floor-coating (conductivity &lt;10</a:t>
            </a:r>
            <a:r>
              <a:rPr lang="en-US" baseline="30000" dirty="0" smtClean="0"/>
              <a:t>5</a:t>
            </a:r>
            <a:r>
              <a:rPr lang="en-US" dirty="0" smtClean="0"/>
              <a:t> Ohm)</a:t>
            </a:r>
          </a:p>
          <a:p>
            <a:pPr lvl="1"/>
            <a:r>
              <a:rPr lang="en-US" dirty="0" smtClean="0"/>
              <a:t>Cutouts for high precision granite tiles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ym typeface="Wingdings" panose="05000000000000000000" pitchFamily="2" charset="2"/>
              </a:rPr>
              <a:t/>
            </a:r>
            <a:br>
              <a:rPr lang="en-US" dirty="0" smtClean="0">
                <a:sym typeface="Wingdings" panose="05000000000000000000" pitchFamily="2" charset="2"/>
              </a:rPr>
            </a:b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4386545"/>
            <a:ext cx="3009901" cy="2359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168400" y="5022583"/>
            <a:ext cx="37914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000" dirty="0"/>
              <a:t>1</a:t>
            </a:r>
            <a:r>
              <a:rPr lang="en-US" sz="2000" baseline="30000" dirty="0"/>
              <a:t>st</a:t>
            </a:r>
            <a:r>
              <a:rPr lang="en-US" sz="2000" dirty="0"/>
              <a:t> step: screed with cutouts</a:t>
            </a:r>
          </a:p>
          <a:p>
            <a:pPr marL="0" indent="0">
              <a:buNone/>
            </a:pPr>
            <a:r>
              <a:rPr lang="en-US" sz="2000" dirty="0">
                <a:sym typeface="Wingdings" panose="05000000000000000000" pitchFamily="2" charset="2"/>
              </a:rPr>
              <a:t>2</a:t>
            </a:r>
            <a:r>
              <a:rPr lang="en-US" sz="2000" baseline="30000" dirty="0">
                <a:sym typeface="Wingdings" panose="05000000000000000000" pitchFamily="2" charset="2"/>
              </a:rPr>
              <a:t>nd</a:t>
            </a:r>
            <a:r>
              <a:rPr lang="en-US" sz="2000" dirty="0">
                <a:sym typeface="Wingdings" panose="05000000000000000000" pitchFamily="2" charset="2"/>
              </a:rPr>
              <a:t> step: integration granite </a:t>
            </a:r>
            <a:r>
              <a:rPr lang="en-US" sz="2000" dirty="0" smtClean="0">
                <a:sym typeface="Wingdings" panose="05000000000000000000" pitchFamily="2" charset="2"/>
              </a:rPr>
              <a:t>tiles</a:t>
            </a:r>
            <a:endParaRPr lang="de-DE" sz="20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7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of hutches SASE1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6" t="9637" r="17467" b="4746"/>
          <a:stretch/>
        </p:blipFill>
        <p:spPr>
          <a:xfrm>
            <a:off x="969080" y="1274176"/>
            <a:ext cx="7044871" cy="4821823"/>
          </a:xfrm>
        </p:spPr>
      </p:pic>
      <p:grpSp>
        <p:nvGrpSpPr>
          <p:cNvPr id="28" name="Gruppieren 27"/>
          <p:cNvGrpSpPr/>
          <p:nvPr/>
        </p:nvGrpSpPr>
        <p:grpSpPr>
          <a:xfrm>
            <a:off x="1641986" y="3057495"/>
            <a:ext cx="5438918" cy="3137932"/>
            <a:chOff x="1269998" y="3562320"/>
            <a:chExt cx="5438918" cy="3137932"/>
          </a:xfrm>
        </p:grpSpPr>
        <p:sp>
          <p:nvSpPr>
            <p:cNvPr id="9" name="Textfeld 8"/>
            <p:cNvSpPr txBox="1"/>
            <p:nvPr/>
          </p:nvSpPr>
          <p:spPr>
            <a:xfrm>
              <a:off x="1269998" y="3562320"/>
              <a:ext cx="10134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de-DE" sz="2000" dirty="0" smtClean="0">
                  <a:solidFill>
                    <a:schemeClr val="accent3"/>
                  </a:solidFill>
                </a:rPr>
                <a:t>SASE2</a:t>
              </a: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2737444" y="3562320"/>
              <a:ext cx="6992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de-DE" sz="2000" dirty="0" smtClean="0">
                  <a:solidFill>
                    <a:schemeClr val="accent3"/>
                  </a:solidFill>
                </a:rPr>
                <a:t>UN2</a:t>
              </a: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4680543" y="3562320"/>
              <a:ext cx="10134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de-DE" sz="2000" dirty="0" smtClean="0">
                  <a:solidFill>
                    <a:schemeClr val="accent3"/>
                  </a:solidFill>
                </a:rPr>
                <a:t>SASE1</a:t>
              </a: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3769913" y="3562320"/>
              <a:ext cx="6992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de-DE" sz="2000" dirty="0" smtClean="0">
                  <a:solidFill>
                    <a:schemeClr val="accent3"/>
                  </a:solidFill>
                </a:rPr>
                <a:t>UN1</a:t>
              </a: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5693963" y="3562320"/>
              <a:ext cx="10134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de-DE" sz="2000" dirty="0" smtClean="0">
                  <a:solidFill>
                    <a:schemeClr val="accent3"/>
                  </a:solidFill>
                </a:rPr>
                <a:t>SASE3</a:t>
              </a: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1422067" y="6361698"/>
              <a:ext cx="7072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de-DE" sz="1600" dirty="0" smtClean="0">
                  <a:solidFill>
                    <a:schemeClr val="accent3"/>
                  </a:solidFill>
                </a:rPr>
                <a:t>XTD6</a:t>
              </a:r>
              <a:endParaRPr lang="de-DE" sz="2000" dirty="0" smtClean="0">
                <a:solidFill>
                  <a:schemeClr val="accent3"/>
                </a:solidFill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2575519" y="6361698"/>
              <a:ext cx="7072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de-DE" sz="1600" dirty="0" smtClean="0">
                  <a:solidFill>
                    <a:schemeClr val="accent3"/>
                  </a:solidFill>
                </a:rPr>
                <a:t>XTD7</a:t>
              </a:r>
              <a:endParaRPr lang="de-DE" sz="2000" dirty="0" smtClean="0">
                <a:solidFill>
                  <a:schemeClr val="accent3"/>
                </a:solidFill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3799998" y="6361698"/>
              <a:ext cx="7072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de-DE" sz="1600" dirty="0" smtClean="0">
                  <a:solidFill>
                    <a:schemeClr val="accent3"/>
                  </a:solidFill>
                </a:rPr>
                <a:t>XTD8</a:t>
              </a:r>
              <a:endParaRPr lang="de-DE" sz="2000" dirty="0" smtClean="0">
                <a:solidFill>
                  <a:schemeClr val="accent3"/>
                </a:solidFill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4908531" y="6361698"/>
              <a:ext cx="7072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de-DE" sz="1600" dirty="0" smtClean="0">
                  <a:solidFill>
                    <a:schemeClr val="accent3"/>
                  </a:solidFill>
                </a:rPr>
                <a:t>XTD9</a:t>
              </a:r>
              <a:endParaRPr lang="de-DE" sz="2000" dirty="0" smtClean="0">
                <a:solidFill>
                  <a:schemeClr val="accent3"/>
                </a:solidFill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5887857" y="6361698"/>
              <a:ext cx="8210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de-DE" sz="1600" dirty="0" smtClean="0">
                  <a:solidFill>
                    <a:schemeClr val="accent3"/>
                  </a:solidFill>
                </a:rPr>
                <a:t>XTD10</a:t>
              </a:r>
              <a:endParaRPr lang="de-DE" sz="2000" dirty="0" smtClean="0">
                <a:solidFill>
                  <a:schemeClr val="accent3"/>
                </a:solidFill>
              </a:endParaRPr>
            </a:p>
          </p:txBody>
        </p:sp>
      </p:grpSp>
      <p:sp>
        <p:nvSpPr>
          <p:cNvPr id="19" name="Rechteck 18"/>
          <p:cNvSpPr/>
          <p:nvPr/>
        </p:nvSpPr>
        <p:spPr bwMode="auto">
          <a:xfrm>
            <a:off x="4917331" y="1914525"/>
            <a:ext cx="1186720" cy="2943225"/>
          </a:xfrm>
          <a:prstGeom prst="rect">
            <a:avLst/>
          </a:prstGeom>
          <a:noFill/>
          <a:ln w="25400" cap="flat" cmpd="sng" algn="ctr">
            <a:solidFill>
              <a:srgbClr val="FD9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1501955" y="1914525"/>
            <a:ext cx="1293482" cy="2943225"/>
          </a:xfrm>
          <a:prstGeom prst="rect">
            <a:avLst/>
          </a:prstGeom>
          <a:noFill/>
          <a:ln w="25400" cap="flat" cmpd="sng" algn="ctr">
            <a:solidFill>
              <a:srgbClr val="FD9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33" name="Rechteck 32"/>
          <p:cNvSpPr/>
          <p:nvPr/>
        </p:nvSpPr>
        <p:spPr bwMode="auto">
          <a:xfrm>
            <a:off x="6104050" y="1927225"/>
            <a:ext cx="1208851" cy="2943225"/>
          </a:xfrm>
          <a:prstGeom prst="rect">
            <a:avLst/>
          </a:prstGeom>
          <a:noFill/>
          <a:ln w="25400" cap="flat" cmpd="sng" algn="ctr">
            <a:solidFill>
              <a:srgbClr val="FD9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721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of hutches SASE1</a:t>
            </a:r>
            <a:endParaRPr lang="en-US" dirty="0"/>
          </a:p>
        </p:txBody>
      </p:sp>
      <p:sp>
        <p:nvSpPr>
          <p:cNvPr id="10" name="Inhaltsplatzhalter 2"/>
          <p:cNvSpPr txBox="1">
            <a:spLocks/>
          </p:cNvSpPr>
          <p:nvPr/>
        </p:nvSpPr>
        <p:spPr bwMode="auto">
          <a:xfrm>
            <a:off x="276224" y="1347788"/>
            <a:ext cx="8496301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US" b="1" dirty="0" smtClean="0"/>
              <a:t>Hutches for SASE1 on two floors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ym typeface="Wingdings" panose="05000000000000000000" pitchFamily="2" charset="2"/>
              </a:rPr>
              <a:t/>
            </a:r>
            <a:br>
              <a:rPr lang="en-US" dirty="0" smtClean="0">
                <a:sym typeface="Wingdings" panose="05000000000000000000" pitchFamily="2" charset="2"/>
              </a:rPr>
            </a:b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752" y="2070100"/>
            <a:ext cx="6001244" cy="3952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592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Construction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hutches</a:t>
            </a:r>
            <a:r>
              <a:rPr lang="de-DE" dirty="0" smtClean="0"/>
              <a:t> SASE1</a:t>
            </a:r>
            <a:endParaRPr lang="de-DE" dirty="0"/>
          </a:p>
        </p:txBody>
      </p:sp>
      <p:sp>
        <p:nvSpPr>
          <p:cNvPr id="10" name="Inhaltsplatzhalter 2"/>
          <p:cNvSpPr txBox="1">
            <a:spLocks/>
          </p:cNvSpPr>
          <p:nvPr/>
        </p:nvSpPr>
        <p:spPr bwMode="auto">
          <a:xfrm>
            <a:off x="276226" y="1285875"/>
            <a:ext cx="8067674" cy="499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US" b="1" dirty="0" smtClean="0"/>
              <a:t>1st floor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2nd floor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ym typeface="Wingdings" panose="05000000000000000000" pitchFamily="2" charset="2"/>
              </a:rPr>
              <a:t/>
            </a:r>
            <a:br>
              <a:rPr lang="en-US" dirty="0" smtClean="0">
                <a:sym typeface="Wingdings" panose="05000000000000000000" pitchFamily="2" charset="2"/>
              </a:rPr>
            </a:br>
            <a:endParaRPr lang="en-US" dirty="0"/>
          </a:p>
        </p:txBody>
      </p:sp>
      <p:pic>
        <p:nvPicPr>
          <p:cNvPr id="13" name="Inhaltsplatzhalt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0" t="20717" r="14277" b="36951"/>
          <a:stretch/>
        </p:blipFill>
        <p:spPr>
          <a:xfrm>
            <a:off x="2009775" y="1419225"/>
            <a:ext cx="6886575" cy="2363787"/>
          </a:xfrm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21120" r="14167" b="38038"/>
          <a:stretch/>
        </p:blipFill>
        <p:spPr>
          <a:xfrm>
            <a:off x="1981200" y="4003675"/>
            <a:ext cx="6934200" cy="2276475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 bwMode="auto">
          <a:xfrm>
            <a:off x="2085975" y="2362200"/>
            <a:ext cx="3228975" cy="685800"/>
          </a:xfrm>
          <a:prstGeom prst="rect">
            <a:avLst/>
          </a:prstGeom>
          <a:solidFill>
            <a:srgbClr val="FFC000">
              <a:alpha val="5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de-DE" sz="2000" dirty="0" smtClean="0">
                <a:solidFill>
                  <a:schemeClr val="accent3"/>
                </a:solidFill>
              </a:rPr>
              <a:t>Experiment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4238625" y="2276475"/>
            <a:ext cx="1076325" cy="85725"/>
          </a:xfrm>
          <a:prstGeom prst="rect">
            <a:avLst/>
          </a:prstGeom>
          <a:solidFill>
            <a:srgbClr val="FFC000">
              <a:alpha val="5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5314950" y="2528887"/>
            <a:ext cx="1419225" cy="957263"/>
          </a:xfrm>
          <a:prstGeom prst="rect">
            <a:avLst/>
          </a:prstGeom>
          <a:solidFill>
            <a:srgbClr val="FFC000">
              <a:alpha val="5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6734175" y="2090737"/>
            <a:ext cx="1076325" cy="957263"/>
          </a:xfrm>
          <a:prstGeom prst="rect">
            <a:avLst/>
          </a:prstGeom>
          <a:solidFill>
            <a:srgbClr val="FFC000">
              <a:alpha val="5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2" name="Rechteck 21"/>
          <p:cNvSpPr/>
          <p:nvPr/>
        </p:nvSpPr>
        <p:spPr bwMode="auto">
          <a:xfrm>
            <a:off x="2085974" y="3048000"/>
            <a:ext cx="2498726" cy="571500"/>
          </a:xfrm>
          <a:prstGeom prst="rect">
            <a:avLst/>
          </a:prstGeom>
          <a:solidFill>
            <a:srgbClr val="92D050">
              <a:alpha val="5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Control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/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Preparation</a:t>
            </a:r>
          </a:p>
        </p:txBody>
      </p:sp>
      <p:sp>
        <p:nvSpPr>
          <p:cNvPr id="23" name="Rechteck 22"/>
          <p:cNvSpPr/>
          <p:nvPr/>
        </p:nvSpPr>
        <p:spPr bwMode="auto">
          <a:xfrm>
            <a:off x="6734175" y="3048000"/>
            <a:ext cx="1076325" cy="571500"/>
          </a:xfrm>
          <a:prstGeom prst="rect">
            <a:avLst/>
          </a:prstGeom>
          <a:solidFill>
            <a:srgbClr val="92D050">
              <a:alpha val="5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4" name="Rechteck 23"/>
          <p:cNvSpPr/>
          <p:nvPr/>
        </p:nvSpPr>
        <p:spPr bwMode="auto">
          <a:xfrm>
            <a:off x="2085976" y="1831181"/>
            <a:ext cx="2152650" cy="531019"/>
          </a:xfrm>
          <a:prstGeom prst="rect">
            <a:avLst/>
          </a:prstGeom>
          <a:solidFill>
            <a:srgbClr val="00B0F0">
              <a:alpha val="5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de-DE" sz="2000" dirty="0" smtClean="0">
                <a:solidFill>
                  <a:schemeClr val="accent3"/>
                </a:solidFill>
              </a:rPr>
              <a:t>Laser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5" name="Rechteck 24"/>
          <p:cNvSpPr/>
          <p:nvPr/>
        </p:nvSpPr>
        <p:spPr bwMode="auto">
          <a:xfrm>
            <a:off x="3700462" y="1638300"/>
            <a:ext cx="538164" cy="192881"/>
          </a:xfrm>
          <a:prstGeom prst="rect">
            <a:avLst/>
          </a:prstGeom>
          <a:solidFill>
            <a:srgbClr val="00B0F0">
              <a:alpha val="5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4238626" y="1638299"/>
            <a:ext cx="1076324" cy="638176"/>
          </a:xfrm>
          <a:prstGeom prst="rect">
            <a:avLst/>
          </a:prstGeom>
          <a:solidFill>
            <a:srgbClr val="00B0F0">
              <a:alpha val="5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7" name="Rechteck 26"/>
          <p:cNvSpPr/>
          <p:nvPr/>
        </p:nvSpPr>
        <p:spPr bwMode="auto">
          <a:xfrm>
            <a:off x="5314949" y="1638299"/>
            <a:ext cx="1419225" cy="890588"/>
          </a:xfrm>
          <a:prstGeom prst="rect">
            <a:avLst/>
          </a:prstGeom>
          <a:solidFill>
            <a:srgbClr val="00B0F0">
              <a:alpha val="5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2085976" y="4838700"/>
            <a:ext cx="1565274" cy="774700"/>
          </a:xfrm>
          <a:prstGeom prst="rect">
            <a:avLst/>
          </a:prstGeom>
          <a:solidFill>
            <a:srgbClr val="C00000">
              <a:alpha val="5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Rack</a:t>
            </a:r>
          </a:p>
        </p:txBody>
      </p:sp>
      <p:sp>
        <p:nvSpPr>
          <p:cNvPr id="29" name="Rechteck 28"/>
          <p:cNvSpPr/>
          <p:nvPr/>
        </p:nvSpPr>
        <p:spPr bwMode="auto">
          <a:xfrm>
            <a:off x="5702301" y="5340350"/>
            <a:ext cx="1031874" cy="723900"/>
          </a:xfrm>
          <a:prstGeom prst="rect">
            <a:avLst/>
          </a:prstGeom>
          <a:solidFill>
            <a:srgbClr val="C00000">
              <a:alpha val="5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8302103" y="2505045"/>
            <a:ext cx="841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000" dirty="0" smtClean="0">
                <a:solidFill>
                  <a:schemeClr val="accent3"/>
                </a:solidFill>
              </a:rPr>
              <a:t>XTD9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8302103" y="5025995"/>
            <a:ext cx="841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2000" dirty="0" smtClean="0">
                <a:solidFill>
                  <a:schemeClr val="accent3"/>
                </a:solidFill>
              </a:rPr>
              <a:t>XTD9</a:t>
            </a:r>
          </a:p>
        </p:txBody>
      </p:sp>
    </p:spTree>
    <p:extLst>
      <p:ext uri="{BB962C8B-B14F-4D97-AF65-F5344CB8AC3E}">
        <p14:creationId xmlns:p14="http://schemas.microsoft.com/office/powerpoint/2010/main" val="250265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  <p:bldP spid="18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2" grpId="0" animBg="1"/>
      <p:bldP spid="29" grpId="0" animBg="1"/>
      <p:bldP spid="19" grpId="0"/>
    </p:bldLst>
  </p:timing>
</p:sld>
</file>

<file path=ppt/theme/theme1.xml><?xml version="1.0" encoding="utf-8"?>
<a:theme xmlns:a="http://schemas.openxmlformats.org/drawingml/2006/main" name="template-european-xfel-gmbh_presentation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C000">
            <a:alpha val="50000"/>
          </a:srgbClr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template-european-xfel-gmbh_presentation_test03</Template>
  <TotalTime>0</TotalTime>
  <Words>417</Words>
  <Application>Microsoft Office PowerPoint</Application>
  <PresentationFormat>Bildschirmpräsentation (4:3)</PresentationFormat>
  <Paragraphs>129</Paragraphs>
  <Slides>18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template-european-xfel-gmbh_presentation</vt:lpstr>
      <vt:lpstr>Progress of planning and execution in XHEXP1</vt:lpstr>
      <vt:lpstr>Overview</vt:lpstr>
      <vt:lpstr>Additional support of the major beam</vt:lpstr>
      <vt:lpstr>Progress steel construction for infrastructure</vt:lpstr>
      <vt:lpstr>Progress steel construction for infrastructure</vt:lpstr>
      <vt:lpstr>Floor planning</vt:lpstr>
      <vt:lpstr>Construction of hutches SASE1</vt:lpstr>
      <vt:lpstr>Construction of hutches SASE1</vt:lpstr>
      <vt:lpstr>Construction of hutches SASE1</vt:lpstr>
      <vt:lpstr>Construction of hutches SASE1</vt:lpstr>
      <vt:lpstr>Construction of hutches SASE1</vt:lpstr>
      <vt:lpstr>Construction of hutches SASE1</vt:lpstr>
      <vt:lpstr>Construction of hutches SASE1</vt:lpstr>
      <vt:lpstr>Construction of hutches SASE1</vt:lpstr>
      <vt:lpstr>Special requirements</vt:lpstr>
      <vt:lpstr>Access/ Transport</vt:lpstr>
      <vt:lpstr>Call for tender / award the contract</vt:lpstr>
      <vt:lpstr>Time schedule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Poppe, Frank</dc:creator>
  <cp:lastModifiedBy>Stammerjohann, Jana</cp:lastModifiedBy>
  <cp:revision>85</cp:revision>
  <cp:lastPrinted>2014-04-03T07:13:06Z</cp:lastPrinted>
  <dcterms:created xsi:type="dcterms:W3CDTF">2012-08-22T09:26:39Z</dcterms:created>
  <dcterms:modified xsi:type="dcterms:W3CDTF">2014-04-04T06:21:02Z</dcterms:modified>
</cp:coreProperties>
</file>