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17" r:id="rId4"/>
    <p:sldId id="318" r:id="rId5"/>
    <p:sldId id="319" r:id="rId6"/>
    <p:sldId id="320" r:id="rId7"/>
    <p:sldId id="312" r:id="rId8"/>
    <p:sldId id="314" r:id="rId9"/>
    <p:sldId id="316" r:id="rId10"/>
    <p:sldId id="308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F00"/>
    <a:srgbClr val="FD930A"/>
    <a:srgbClr val="261748"/>
    <a:srgbClr val="008000"/>
    <a:srgbClr val="E0E0E0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9854" autoAdjust="0"/>
  </p:normalViewPr>
  <p:slideViewPr>
    <p:cSldViewPr snapToGrid="0">
      <p:cViewPr>
        <p:scale>
          <a:sx n="121" d="100"/>
          <a:sy n="121" d="100"/>
        </p:scale>
        <p:origin x="-928" y="-8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5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Ramp up phase</c:v>
          </c:tx>
          <c:spPr>
            <a:ln w="47625">
              <a:noFill/>
            </a:ln>
          </c:spPr>
          <c:trendline>
            <c:spPr>
              <a:ln w="15875">
                <a:solidFill>
                  <a:schemeClr val="accent1">
                    <a:lumMod val="75000"/>
                  </a:schemeClr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Feuil1!$A$2:$A$8</c:f>
              <c:numCache>
                <c:formatCode>General</c:formatCode>
                <c:ptCount val="7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</c:numCache>
            </c:numRef>
          </c:xVal>
          <c:yVal>
            <c:numRef>
              <c:f>Feuil1!$B$2:$B$8</c:f>
              <c:numCache>
                <c:formatCode>General</c:formatCode>
                <c:ptCount val="7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18.0</c:v>
                </c:pt>
                <c:pt idx="4">
                  <c:v>24.0</c:v>
                </c:pt>
                <c:pt idx="5">
                  <c:v>26.0</c:v>
                </c:pt>
                <c:pt idx="6">
                  <c:v>32.0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marker>
            <c:symbol val="diamond"/>
            <c:size val="9"/>
          </c:marker>
          <c:trendline>
            <c:spPr>
              <a:ln w="15875">
                <a:solidFill>
                  <a:schemeClr val="accent2">
                    <a:lumMod val="75000"/>
                  </a:schemeClr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Feuil1!$A$9:$A$14</c:f>
              <c:numCache>
                <c:formatCode>General</c:formatCode>
                <c:ptCount val="6"/>
                <c:pt idx="0">
                  <c:v>9.0</c:v>
                </c:pt>
                <c:pt idx="1">
                  <c:v>10.0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</c:numCache>
            </c:numRef>
          </c:xVal>
          <c:yVal>
            <c:numRef>
              <c:f>Feuil1!$B$9:$B$14</c:f>
              <c:numCache>
                <c:formatCode>General</c:formatCode>
                <c:ptCount val="6"/>
                <c:pt idx="0">
                  <c:v>38.0</c:v>
                </c:pt>
                <c:pt idx="1">
                  <c:v>44.0</c:v>
                </c:pt>
                <c:pt idx="2">
                  <c:v>54.0</c:v>
                </c:pt>
                <c:pt idx="3">
                  <c:v>64.0</c:v>
                </c:pt>
                <c:pt idx="4">
                  <c:v>72.0</c:v>
                </c:pt>
                <c:pt idx="5">
                  <c:v>80.0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793400"/>
        <c:axId val="-2124247208"/>
      </c:scatterChart>
      <c:valAx>
        <c:axId val="-212379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4247208"/>
        <c:crosses val="autoZero"/>
        <c:crossBetween val="midCat"/>
        <c:majorUnit val="1.0"/>
        <c:minorUnit val="0.2"/>
      </c:valAx>
      <c:valAx>
        <c:axId val="-2124247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793400"/>
        <c:crosses val="autoZero"/>
        <c:crossBetween val="midCat"/>
      </c:valAx>
    </c:plotArea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6313732086791"/>
          <c:y val="0.0835468602497854"/>
          <c:w val="0.903465789111911"/>
          <c:h val="0.823469065916134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spPr>
              <a:ln w="15875">
                <a:solidFill>
                  <a:srgbClr val="3366FF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Feuil1!$A$2:$A$9</c:f>
              <c:numCache>
                <c:formatCode>General</c:formatCode>
                <c:ptCount val="8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</c:numCache>
            </c:numRef>
          </c:xVal>
          <c:yVal>
            <c:numRef>
              <c:f>Feuil1!$C$2:$C$9</c:f>
              <c:numCache>
                <c:formatCode>General</c:formatCode>
                <c:ptCount val="8"/>
                <c:pt idx="1">
                  <c:v>8.0</c:v>
                </c:pt>
                <c:pt idx="2">
                  <c:v>16.0</c:v>
                </c:pt>
                <c:pt idx="5">
                  <c:v>24.0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marker>
            <c:symbol val="diamond"/>
            <c:size val="9"/>
          </c:marker>
          <c:trendline>
            <c:spPr>
              <a:ln w="15875">
                <a:solidFill>
                  <a:schemeClr val="accent2">
                    <a:lumMod val="75000"/>
                  </a:schemeClr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Feuil1!$A$10:$A$15</c:f>
              <c:numCache>
                <c:formatCode>General</c:formatCode>
                <c:ptCount val="6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</c:numCache>
            </c:numRef>
          </c:xVal>
          <c:yVal>
            <c:numRef>
              <c:f>Feuil1!$C$10:$C$15</c:f>
              <c:numCache>
                <c:formatCode>General</c:formatCode>
                <c:ptCount val="6"/>
                <c:pt idx="0">
                  <c:v>32.0</c:v>
                </c:pt>
                <c:pt idx="2">
                  <c:v>48.0</c:v>
                </c:pt>
                <c:pt idx="3">
                  <c:v>56.0</c:v>
                </c:pt>
                <c:pt idx="4">
                  <c:v>64.0</c:v>
                </c:pt>
                <c:pt idx="5">
                  <c:v>72.0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701640"/>
        <c:axId val="2129239528"/>
      </c:scatterChart>
      <c:valAx>
        <c:axId val="-212370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9239528"/>
        <c:crosses val="autoZero"/>
        <c:crossBetween val="midCat"/>
      </c:valAx>
      <c:valAx>
        <c:axId val="2129239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701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1000" b="1" baseline="0" dirty="0" smtClean="0">
                <a:solidFill>
                  <a:schemeClr val="bg1"/>
                </a:solidFill>
                <a:ea typeface="ＭＳ Ｐゴシック" charset="-128"/>
              </a:rPr>
              <a:t>WP05: XFEL power coupler</a:t>
            </a:r>
            <a:endParaRPr lang="en-GB" sz="1000" dirty="0">
              <a:solidFill>
                <a:schemeClr val="bg1"/>
              </a:solidFill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4" y="6537325"/>
            <a:ext cx="89074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 err="1" smtClean="0">
                <a:solidFill>
                  <a:srgbClr val="000000"/>
                </a:solidFill>
                <a:latin typeface="Helvetica" charset="0"/>
              </a:rPr>
              <a:t>Walid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KAABI-LAL/</a:t>
            </a:r>
            <a:r>
              <a:rPr lang="en-GB" sz="1000" baseline="0" dirty="0" err="1" smtClean="0">
                <a:solidFill>
                  <a:srgbClr val="000000"/>
                </a:solidFill>
                <a:latin typeface="Helvetica" charset="0"/>
              </a:rPr>
              <a:t>Orsay</a:t>
            </a: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 	                                                         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ACB</a:t>
            </a:r>
            <a:r>
              <a:rPr lang="en-US" sz="1000" baseline="0" dirty="0" smtClean="0">
                <a:solidFill>
                  <a:srgbClr val="000000"/>
                </a:solidFill>
                <a:latin typeface="Helvetica" charset="0"/>
              </a:rPr>
              <a:t> Meeting- Cold LINAC: Cavities and Modules-DESY, April 7</a:t>
            </a:r>
            <a:r>
              <a:rPr lang="en-US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US" sz="1000" baseline="0" dirty="0" smtClean="0">
                <a:solidFill>
                  <a:srgbClr val="000000"/>
                </a:solidFill>
                <a:latin typeface="Helvetica" charset="0"/>
              </a:rPr>
              <a:t> 2014</a:t>
            </a:r>
            <a:endParaRPr lang="en-US" sz="1000" dirty="0" smtClean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048" y="3140609"/>
            <a:ext cx="6367573" cy="276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819083" y="244337"/>
            <a:ext cx="7785100" cy="611187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FD930A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ACB Meeting- Cold LINAC: Cavities &amp; Modules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20638"/>
            <a:ext cx="8699500" cy="74159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WP05: Status of XFEL power coupler</a:t>
            </a:r>
            <a:r>
              <a:rPr lang="en-US" sz="2000" b="1" dirty="0" smtClean="0">
                <a:solidFill>
                  <a:schemeClr val="tx1"/>
                </a:solidFill>
              </a:rPr>
              <a:t>   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fr-F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defRPr/>
            </a:pPr>
            <a:endParaRPr lang="en-GB" sz="20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2414572" y="2433800"/>
            <a:ext cx="4356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600" dirty="0" smtClean="0"/>
              <a:t>DESY-Hamburg, April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2014</a:t>
            </a:r>
            <a:endParaRPr lang="en-US" sz="1600" dirty="0"/>
          </a:p>
          <a:p>
            <a:pPr eaLnBrk="1" hangingPunct="1">
              <a:buFont typeface="Wingdings" charset="0"/>
              <a:buNone/>
            </a:pPr>
            <a:endParaRPr lang="fr-FR" dirty="0"/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2465369" y="6033930"/>
            <a:ext cx="4356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600" dirty="0" err="1"/>
              <a:t>Walid</a:t>
            </a:r>
            <a:r>
              <a:rPr lang="en-US" sz="1600" dirty="0"/>
              <a:t> KAABI- LAL/</a:t>
            </a:r>
            <a:r>
              <a:rPr lang="en-US" sz="1600" dirty="0" err="1"/>
              <a:t>Orsay</a:t>
            </a:r>
            <a:endParaRPr lang="en-US" sz="1600" dirty="0"/>
          </a:p>
          <a:p>
            <a:pPr eaLnBrk="1" hangingPunct="1">
              <a:buFont typeface="Wingdings" charset="0"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1039031" y="2938955"/>
            <a:ext cx="715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600" dirty="0" smtClean="0"/>
              <a:t>Thank you for your attention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8834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19852"/>
            <a:ext cx="7365396" cy="544928"/>
          </a:xfrm>
        </p:spPr>
        <p:txBody>
          <a:bodyPr anchor="ctr"/>
          <a:lstStyle/>
          <a:p>
            <a:pPr eaLnBrk="1" hangingPunct="1"/>
            <a:r>
              <a:rPr lang="en-GB" sz="2000" dirty="0" smtClean="0"/>
              <a:t>Status of XFEL couplers at LAL</a:t>
            </a:r>
            <a:r>
              <a:rPr lang="en-US" sz="2000" dirty="0" smtClean="0"/>
              <a:t>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0401" y="1322531"/>
            <a:ext cx="8711066" cy="113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/>
              <a:t>LAL received 138 couplers from February 2013 to date,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/>
              <a:t>130 couplers were RF processed,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/>
              <a:t>20 couplers were rejected (16 between September and October 2013),</a:t>
            </a:r>
          </a:p>
        </p:txBody>
      </p:sp>
      <p:graphicFrame>
        <p:nvGraphicFramePr>
          <p:cNvPr id="7" name="Graphique 6" title="hjj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950177"/>
              </p:ext>
            </p:extLst>
          </p:nvPr>
        </p:nvGraphicFramePr>
        <p:xfrm>
          <a:off x="1385375" y="3075407"/>
          <a:ext cx="5872929" cy="28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313553" y="5972379"/>
            <a:ext cx="587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Week</a:t>
            </a:r>
            <a:endParaRPr lang="en-GB" sz="1200" dirty="0"/>
          </a:p>
        </p:txBody>
      </p:sp>
      <p:sp>
        <p:nvSpPr>
          <p:cNvPr id="9" name="ZoneTexte 8"/>
          <p:cNvSpPr txBox="1"/>
          <p:nvPr/>
        </p:nvSpPr>
        <p:spPr>
          <a:xfrm rot="5400000" flipV="1">
            <a:off x="102694" y="4395575"/>
            <a:ext cx="203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Couplers from RI to LAL</a:t>
            </a:r>
            <a:endParaRPr lang="en-GB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272452" y="4602822"/>
            <a:ext cx="142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>
                <a:solidFill>
                  <a:srgbClr val="000090"/>
                </a:solidFill>
              </a:rPr>
              <a:t>Ramp up phase</a:t>
            </a:r>
            <a:endParaRPr lang="en-GB" sz="1200" dirty="0">
              <a:solidFill>
                <a:srgbClr val="00009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09270" y="4062492"/>
            <a:ext cx="142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>
                <a:solidFill>
                  <a:srgbClr val="FD930A"/>
                </a:solidFill>
              </a:rPr>
              <a:t>Nominal rate</a:t>
            </a:r>
            <a:endParaRPr lang="en-GB" sz="1200" dirty="0">
              <a:solidFill>
                <a:srgbClr val="FD930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62616" y="2771015"/>
            <a:ext cx="5184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solidFill>
                  <a:srgbClr val="000090"/>
                </a:solidFill>
              </a:rPr>
              <a:t>Coupler deliveries from RI to LAL in 2014</a:t>
            </a:r>
            <a:endParaRPr lang="en-GB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7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19852"/>
            <a:ext cx="7365396" cy="544928"/>
          </a:xfrm>
        </p:spPr>
        <p:txBody>
          <a:bodyPr anchor="ctr"/>
          <a:lstStyle/>
          <a:p>
            <a:pPr eaLnBrk="1" hangingPunct="1"/>
            <a:r>
              <a:rPr lang="en-GB" sz="2000" dirty="0" smtClean="0"/>
              <a:t>Status of XFEL couplers at LAL</a:t>
            </a:r>
            <a:r>
              <a:rPr lang="en-US" sz="2000" dirty="0" smtClean="0"/>
              <a:t>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952" y="1322531"/>
            <a:ext cx="8920975" cy="108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/>
              <a:t>In addition to 24 TTF3 couplers (for XM-3, XM-2 &amp; XM1), </a:t>
            </a:r>
            <a:r>
              <a:rPr lang="en-GB" sz="1400" dirty="0"/>
              <a:t>96 </a:t>
            </a:r>
            <a:r>
              <a:rPr lang="en-GB" sz="1400" dirty="0" smtClean="0"/>
              <a:t>XFEL couplers were </a:t>
            </a:r>
            <a:r>
              <a:rPr lang="en-GB" sz="1400" dirty="0"/>
              <a:t>already delivered to IRFU (up to XM12</a:t>
            </a:r>
            <a:r>
              <a:rPr lang="en-GB" sz="1400" dirty="0" smtClean="0"/>
              <a:t>),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/>
              <a:t>A buffer of 5 modules is available at IRFU and could be increased next weeks.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13553" y="5972379"/>
            <a:ext cx="587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Week</a:t>
            </a:r>
            <a:endParaRPr lang="en-GB" sz="1200" dirty="0"/>
          </a:p>
        </p:txBody>
      </p:sp>
      <p:sp>
        <p:nvSpPr>
          <p:cNvPr id="9" name="ZoneTexte 8"/>
          <p:cNvSpPr txBox="1"/>
          <p:nvPr/>
        </p:nvSpPr>
        <p:spPr>
          <a:xfrm rot="5400000" flipV="1">
            <a:off x="270614" y="4343095"/>
            <a:ext cx="203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Couplers from LAL to IRFU</a:t>
            </a:r>
            <a:endParaRPr lang="en-GB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40374" y="4571286"/>
            <a:ext cx="142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>
                <a:solidFill>
                  <a:srgbClr val="000090"/>
                </a:solidFill>
              </a:rPr>
              <a:t>Ramp up phase</a:t>
            </a:r>
            <a:endParaRPr lang="en-GB" sz="1200" dirty="0">
              <a:solidFill>
                <a:srgbClr val="00009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40164" y="4240881"/>
            <a:ext cx="142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>
                <a:solidFill>
                  <a:srgbClr val="FD930A"/>
                </a:solidFill>
              </a:rPr>
              <a:t>Nominal rate</a:t>
            </a:r>
            <a:endParaRPr lang="en-GB" sz="1200" dirty="0">
              <a:solidFill>
                <a:srgbClr val="FD930A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94189"/>
              </p:ext>
            </p:extLst>
          </p:nvPr>
        </p:nvGraphicFramePr>
        <p:xfrm>
          <a:off x="1501517" y="3180369"/>
          <a:ext cx="5855665" cy="273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962616" y="2771015"/>
            <a:ext cx="5184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solidFill>
                  <a:srgbClr val="000090"/>
                </a:solidFill>
              </a:rPr>
              <a:t>Coupler deliveries from LAL to IRFU in 2014</a:t>
            </a:r>
            <a:endParaRPr lang="en-GB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6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4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19852"/>
            <a:ext cx="7365396" cy="544928"/>
          </a:xfrm>
        </p:spPr>
        <p:txBody>
          <a:bodyPr anchor="ctr"/>
          <a:lstStyle/>
          <a:p>
            <a:pPr eaLnBrk="1" hangingPunct="1"/>
            <a:r>
              <a:rPr lang="en-GB" sz="2000" dirty="0" smtClean="0"/>
              <a:t>Status of XFEL couplers at LAL</a:t>
            </a:r>
            <a:r>
              <a:rPr lang="en-US" sz="2000" dirty="0" smtClean="0"/>
              <a:t>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952" y="1133603"/>
            <a:ext cx="8920975" cy="76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/>
              <a:t>Weekly inspection meetings are organized at Thales-</a:t>
            </a:r>
            <a:r>
              <a:rPr lang="en-GB" sz="1400" dirty="0" err="1" smtClean="0"/>
              <a:t>Thonon</a:t>
            </a:r>
            <a:r>
              <a:rPr lang="en-GB" sz="1400" dirty="0" smtClean="0"/>
              <a:t> to control parts copper plating qualities,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400" dirty="0" smtClean="0"/>
              <a:t>Some defects remains and are accepted with </a:t>
            </a:r>
            <a:r>
              <a:rPr lang="en-GB" sz="1400" dirty="0" smtClean="0"/>
              <a:t>derogation :</a:t>
            </a:r>
            <a:endParaRPr lang="en-GB" sz="14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6" y="2059708"/>
            <a:ext cx="2907165" cy="21739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50" y="2057504"/>
            <a:ext cx="2893796" cy="217249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46933" y="4324463"/>
            <a:ext cx="8858004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GB" sz="1400" dirty="0" smtClean="0"/>
              <a:t>Diameter of the circular spots varies from 0,1 to more than 0,5 mm,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GB" sz="1400" dirty="0" smtClean="0"/>
              <a:t>The colour of the spots varies from copper like to light grey,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GB" sz="1400" dirty="0" smtClean="0"/>
              <a:t>The number of  spots varies from 1 to some tenth per wave,</a:t>
            </a:r>
            <a:endParaRPr lang="en-GB" sz="1400" dirty="0"/>
          </a:p>
          <a:p>
            <a:pPr>
              <a:buNone/>
            </a:pPr>
            <a:r>
              <a:rPr lang="en-GB" sz="1400" dirty="0">
                <a:solidFill>
                  <a:srgbClr val="008000"/>
                </a:solidFill>
              </a:rPr>
              <a:t>A</a:t>
            </a:r>
            <a:r>
              <a:rPr lang="en-GB" sz="1400" dirty="0" smtClean="0">
                <a:solidFill>
                  <a:srgbClr val="008000"/>
                </a:solidFill>
              </a:rPr>
              <a:t>cceptance criteria (with NCR)</a:t>
            </a:r>
            <a:r>
              <a:rPr lang="en-GB" sz="1400" dirty="0"/>
              <a:t>:</a:t>
            </a:r>
            <a:r>
              <a:rPr lang="en-GB" sz="1400" dirty="0" smtClean="0"/>
              <a:t> </a:t>
            </a:r>
          </a:p>
          <a:p>
            <a:pPr marL="742950" lvl="1" indent="-285750">
              <a:buClr>
                <a:srgbClr val="008000"/>
              </a:buClr>
              <a:buFont typeface="Wingdings" charset="2"/>
              <a:buChar char="Ø"/>
            </a:pPr>
            <a:r>
              <a:rPr lang="en-GB" sz="1400" dirty="0" smtClean="0"/>
              <a:t>Spots diameters must be &lt;0,2mm,</a:t>
            </a:r>
          </a:p>
          <a:p>
            <a:pPr marL="742950" lvl="1" indent="-285750">
              <a:buClr>
                <a:srgbClr val="008000"/>
              </a:buClr>
              <a:buFont typeface="Wingdings" charset="2"/>
              <a:buChar char="Ø"/>
            </a:pPr>
            <a:r>
              <a:rPr lang="en-GB" sz="1400" dirty="0" smtClean="0"/>
              <a:t>The number of spots per wave must be </a:t>
            </a:r>
            <a:r>
              <a:rPr lang="en-GB" sz="1400" dirty="0"/>
              <a:t>&lt;</a:t>
            </a:r>
            <a:r>
              <a:rPr lang="en-GB" sz="1400" dirty="0" smtClean="0"/>
              <a:t>10,</a:t>
            </a:r>
          </a:p>
          <a:p>
            <a:pPr marL="742950" lvl="1" indent="-285750">
              <a:buClr>
                <a:srgbClr val="008000"/>
              </a:buClr>
              <a:buFont typeface="Wingdings" charset="2"/>
              <a:buChar char="Ø"/>
            </a:pPr>
            <a:r>
              <a:rPr lang="en-GB" sz="1400" dirty="0" smtClean="0"/>
              <a:t>Only the valley spots valley are concerned by this deviation, spots in the bellow hill are not accepted,</a:t>
            </a:r>
          </a:p>
          <a:p>
            <a:pPr marL="742950" lvl="1" indent="-285750">
              <a:buClr>
                <a:srgbClr val="008000"/>
              </a:buClr>
              <a:buFont typeface="Wingdings" charset="2"/>
              <a:buChar char="Ø"/>
            </a:pPr>
            <a:r>
              <a:rPr lang="en-GB" sz="1400" dirty="0" smtClean="0"/>
              <a:t>The copper like spots are not concerned by this acceptance criteria,   </a:t>
            </a:r>
          </a:p>
        </p:txBody>
      </p:sp>
    </p:spTree>
    <p:extLst>
      <p:ext uri="{BB962C8B-B14F-4D97-AF65-F5344CB8AC3E}">
        <p14:creationId xmlns:p14="http://schemas.microsoft.com/office/powerpoint/2010/main" val="214414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76" y="1724392"/>
            <a:ext cx="6587999" cy="4027005"/>
          </a:xfrm>
          <a:prstGeom prst="rect">
            <a:avLst/>
          </a:prstGeom>
        </p:spPr>
      </p:pic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5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19852"/>
            <a:ext cx="7365396" cy="544928"/>
          </a:xfrm>
        </p:spPr>
        <p:txBody>
          <a:bodyPr anchor="ctr"/>
          <a:lstStyle/>
          <a:p>
            <a:pPr eaLnBrk="1" hangingPunct="1"/>
            <a:r>
              <a:rPr lang="en-GB" sz="2000" dirty="0" smtClean="0"/>
              <a:t>Status of XFEL couplers at LAL</a:t>
            </a:r>
            <a:r>
              <a:rPr lang="en-US" sz="2000" dirty="0" smtClean="0"/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04822" y="5898907"/>
            <a:ext cx="203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dirty="0" smtClean="0"/>
              <a:t>Inspection meeting</a:t>
            </a:r>
            <a:endParaRPr lang="en-GB" sz="1200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157425" y="3364267"/>
            <a:ext cx="203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dirty="0" err="1" smtClean="0"/>
              <a:t>Nbre</a:t>
            </a:r>
            <a:r>
              <a:rPr lang="en-GB" sz="1200" b="1" dirty="0" smtClean="0"/>
              <a:t> of cold part</a:t>
            </a:r>
            <a:endParaRPr lang="en-GB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52711" y="2309179"/>
            <a:ext cx="1133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Bath change</a:t>
            </a:r>
            <a:endParaRPr lang="en-GB" sz="1200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2686788" y="2529601"/>
            <a:ext cx="314858" cy="199429"/>
          </a:xfrm>
          <a:prstGeom prst="straightConnector1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4612899" y="3647659"/>
            <a:ext cx="203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Air leak in the copper bath</a:t>
            </a:r>
            <a:endParaRPr lang="en-GB" sz="1200" dirty="0"/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5992797" y="3936101"/>
            <a:ext cx="299326" cy="257361"/>
          </a:xfrm>
          <a:prstGeom prst="straightConnector1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93991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6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19852"/>
            <a:ext cx="7365396" cy="544928"/>
          </a:xfrm>
        </p:spPr>
        <p:txBody>
          <a:bodyPr anchor="ctr"/>
          <a:lstStyle/>
          <a:p>
            <a:pPr eaLnBrk="1" hangingPunct="1"/>
            <a:r>
              <a:rPr lang="en-GB" sz="2000" dirty="0" smtClean="0"/>
              <a:t>Status of XFEL couplers at LAL</a:t>
            </a:r>
            <a:r>
              <a:rPr lang="en-US" sz="2000" dirty="0" smtClean="0"/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04822" y="5898907"/>
            <a:ext cx="203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dirty="0" smtClean="0"/>
              <a:t>Inspection meeting</a:t>
            </a:r>
            <a:endParaRPr lang="en-GB" sz="1200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157425" y="3364267"/>
            <a:ext cx="203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dirty="0" err="1" smtClean="0"/>
              <a:t>Nbre</a:t>
            </a:r>
            <a:r>
              <a:rPr lang="en-GB" sz="1200" b="1" dirty="0" smtClean="0"/>
              <a:t> of warm part</a:t>
            </a:r>
            <a:endParaRPr lang="en-GB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54" y="1831205"/>
            <a:ext cx="6685484" cy="40865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26168" y="2624061"/>
            <a:ext cx="1133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Bath change</a:t>
            </a:r>
            <a:endParaRPr lang="en-GB" sz="1200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2760245" y="2844483"/>
            <a:ext cx="314858" cy="199429"/>
          </a:xfrm>
          <a:prstGeom prst="straightConnector1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6008755" y="2807953"/>
            <a:ext cx="203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Air leak in the copper bath</a:t>
            </a:r>
            <a:endParaRPr lang="en-GB" sz="1200" dirty="0"/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H="1">
            <a:off x="6538549" y="3106896"/>
            <a:ext cx="325355" cy="650769"/>
          </a:xfrm>
          <a:prstGeom prst="straightConnector1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9196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19852"/>
            <a:ext cx="7365396" cy="544928"/>
          </a:xfrm>
        </p:spPr>
        <p:txBody>
          <a:bodyPr anchor="ctr"/>
          <a:lstStyle/>
          <a:p>
            <a:pPr eaLnBrk="1" hangingPunct="1"/>
            <a:r>
              <a:rPr lang="en-GB" sz="2000" dirty="0" smtClean="0"/>
              <a:t>Leak test, in-situ baking &amp; RGA recording at LAL</a:t>
            </a:r>
            <a:r>
              <a:rPr lang="en-US" sz="2000" dirty="0" smtClean="0"/>
              <a:t>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809" y="1406500"/>
            <a:ext cx="2608955" cy="19628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42" y="1405200"/>
            <a:ext cx="2623804" cy="19604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66" y="1408075"/>
            <a:ext cx="2581836" cy="19596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55754" y="3432280"/>
            <a:ext cx="2602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 smtClean="0"/>
              <a:t>75h baking cycle at 130°C</a:t>
            </a:r>
            <a:endParaRPr lang="en-GB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157" y="3873182"/>
            <a:ext cx="5149608" cy="248755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962148" y="3437733"/>
            <a:ext cx="131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 smtClean="0"/>
              <a:t>Leak test </a:t>
            </a:r>
            <a:endParaRPr lang="en-GB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04362" y="3411696"/>
            <a:ext cx="2749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 smtClean="0"/>
              <a:t>Pumping groups installation </a:t>
            </a:r>
            <a:endParaRPr lang="en-GB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084304" y="5836337"/>
            <a:ext cx="1952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/>
              <a:t>RGA spectrum recording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45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8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19852"/>
            <a:ext cx="7365396" cy="544928"/>
          </a:xfrm>
        </p:spPr>
        <p:txBody>
          <a:bodyPr anchor="ctr"/>
          <a:lstStyle/>
          <a:p>
            <a:pPr eaLnBrk="1" hangingPunct="1"/>
            <a:r>
              <a:rPr lang="en-GB" sz="2000" dirty="0" smtClean="0"/>
              <a:t>Antenna tuning</a:t>
            </a:r>
            <a:r>
              <a:rPr lang="en-US" sz="2000" dirty="0" smtClean="0"/>
              <a:t>:</a:t>
            </a:r>
          </a:p>
        </p:txBody>
      </p:sp>
      <p:pic>
        <p:nvPicPr>
          <p:cNvPr id="12" name="Picture 2" descr="E:\XFEL\conditionnement\condt-paire 2 XFEL-02avril2013\xfel2903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634" y="3693131"/>
            <a:ext cx="4439497" cy="27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5" y="1584830"/>
            <a:ext cx="1984233" cy="1663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545" y="1593122"/>
            <a:ext cx="2163709" cy="16518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408" y="1593123"/>
            <a:ext cx="2186907" cy="165181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22972" y="3264338"/>
            <a:ext cx="150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/>
              <a:t>WGBs</a:t>
            </a:r>
            <a:endParaRPr lang="en-GB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594767" y="3248802"/>
            <a:ext cx="150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/>
              <a:t>Capacitors</a:t>
            </a:r>
            <a:endParaRPr lang="en-GB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119175" y="3243749"/>
            <a:ext cx="150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/>
              <a:t>Actuators</a:t>
            </a:r>
            <a:endParaRPr lang="en-GB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50007" y="5978228"/>
            <a:ext cx="1641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 smtClean="0"/>
              <a:t>Antenna tuning</a:t>
            </a:r>
            <a:endParaRPr lang="en-GB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47378" y="1144494"/>
            <a:ext cx="150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 smtClean="0"/>
              <a:t>Assembly of: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540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9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19852"/>
            <a:ext cx="7365396" cy="544928"/>
          </a:xfrm>
        </p:spPr>
        <p:txBody>
          <a:bodyPr anchor="ctr"/>
          <a:lstStyle/>
          <a:p>
            <a:pPr eaLnBrk="1" hangingPunct="1"/>
            <a:r>
              <a:rPr lang="en-GB" sz="2000" dirty="0" smtClean="0"/>
              <a:t>Coupler pairs installation in the RF test stands</a:t>
            </a:r>
            <a:r>
              <a:rPr lang="en-US" sz="2000" dirty="0" smtClean="0"/>
              <a:t>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02" y="1056211"/>
            <a:ext cx="7199753" cy="53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10751</TotalTime>
  <Words>437</Words>
  <Application>Microsoft Macintosh PowerPoint</Application>
  <PresentationFormat>Présentation à l'écran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DESY European XFEL</vt:lpstr>
      <vt:lpstr>ACB Meeting- Cold LINAC: Cavities &amp; Modules </vt:lpstr>
      <vt:lpstr>Status of XFEL couplers at LAL:</vt:lpstr>
      <vt:lpstr>Status of XFEL couplers at LAL:</vt:lpstr>
      <vt:lpstr>Status of XFEL couplers at LAL:</vt:lpstr>
      <vt:lpstr>Status of XFEL couplers at LAL:</vt:lpstr>
      <vt:lpstr>Status of XFEL couplers at LAL:</vt:lpstr>
      <vt:lpstr>Leak test, in-situ baking &amp; RGA recording at LAL:</vt:lpstr>
      <vt:lpstr>Antenna tuning:</vt:lpstr>
      <vt:lpstr>Coupler pairs installation in the RF test stands: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Vogel, Elmar</dc:creator>
  <cp:lastModifiedBy>Walid Kaabi</cp:lastModifiedBy>
  <cp:revision>354</cp:revision>
  <dcterms:modified xsi:type="dcterms:W3CDTF">2014-04-08T10:36:05Z</dcterms:modified>
</cp:coreProperties>
</file>