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6" r:id="rId2"/>
    <p:sldId id="259" r:id="rId3"/>
    <p:sldId id="267" r:id="rId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31" d="100"/>
          <a:sy n="131" d="100"/>
        </p:scale>
        <p:origin x="-1008" y="-96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3468" y="-72"/>
      </p:cViewPr>
      <p:guideLst>
        <p:guide orient="horz" pos="2880"/>
        <p:guide pos="2154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7283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fld id="{5D9249F9-4FE2-476B-9E52-26101C9CEEA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443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F46E3AB6-989D-4DD6-A471-67ACF010000B}" type="slidenum">
              <a:rPr lang="de-DE" sz="1200"/>
              <a:pPr/>
              <a:t>2</a:t>
            </a:fld>
            <a:endParaRPr lang="de-DE" sz="120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 smtClean="0">
                <a:ea typeface="ＭＳ Ｐゴシック" charset="-128"/>
              </a:rPr>
              <a:t>   </a:t>
            </a:r>
            <a:r>
              <a:rPr lang="en-GB" sz="1100" b="1" smtClean="0">
                <a:ea typeface="ＭＳ Ｐゴシック" charset="-128"/>
              </a:rPr>
              <a:t>Before you start</a:t>
            </a:r>
            <a:r>
              <a:rPr lang="en-GB" sz="1100" smtClean="0">
                <a:ea typeface="ＭＳ Ｐゴシック" charset="-128"/>
              </a:rPr>
              <a:t> editing the slides of your talk change to the </a:t>
            </a:r>
            <a:r>
              <a:rPr lang="en-GB" sz="1100" b="1" smtClean="0">
                <a:ea typeface="ＭＳ Ｐゴシック" charset="-128"/>
              </a:rPr>
              <a:t>Master Slide view</a:t>
            </a:r>
            <a:r>
              <a:rPr lang="en-GB" sz="1100" smtClean="0">
                <a:ea typeface="ＭＳ Ｐゴシック" charset="-128"/>
              </a:rPr>
              <a:t>:  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 Menu button “View”,</a:t>
            </a:r>
            <a:r>
              <a:rPr lang="en-GB" sz="1100" smtClean="0">
                <a:ea typeface="ＭＳ Ｐゴシック" charset="-128"/>
                <a:sym typeface="Wingdings" charset="2"/>
              </a:rPr>
              <a:t> Master, Slide Master: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endParaRPr lang="en-GB" sz="1100" smtClean="0">
              <a:ea typeface="ＭＳ Ｐゴシック" charset="-128"/>
              <a:sym typeface="Wingdings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ea typeface="ＭＳ Ｐゴシック" charset="-128"/>
                <a:sym typeface="Wingdings" charset="2"/>
              </a:rPr>
              <a:t>   </a:t>
            </a:r>
            <a:r>
              <a:rPr lang="en-GB" sz="1100" b="1" smtClean="0">
                <a:ea typeface="ＭＳ Ｐゴシック" charset="-128"/>
                <a:sym typeface="Wingdings" charset="2"/>
              </a:rPr>
              <a:t>Edit the following 2 items in the 1st slide:</a:t>
            </a:r>
            <a:r>
              <a:rPr lang="en-GB" sz="1100" smtClean="0">
                <a:ea typeface="ＭＳ Ｐゴシック" charset="-128"/>
                <a:sym typeface="Wingdings" charset="2"/>
              </a:rPr>
              <a:t/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1)  1st row in the violet header: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    Delete the existent text and write the title of your talk into this text field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2)  The 2 rows in the footer area: Delete the text and write the information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    regarding your talk (same as on the Title Slide) into this text field. 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endParaRPr lang="en-GB" sz="1100" smtClean="0">
              <a:ea typeface="ＭＳ Ｐゴシック" charset="-128"/>
              <a:sym typeface="Wingdings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ea typeface="ＭＳ Ｐゴシック" charset="-128"/>
                <a:sym typeface="Wingdings" charset="2"/>
              </a:rPr>
              <a:t>   If you want to use more </a:t>
            </a:r>
            <a:r>
              <a:rPr lang="en-GB" sz="1100" b="1" smtClean="0">
                <a:ea typeface="ＭＳ Ｐゴシック" charset="-128"/>
                <a:sym typeface="Wingdings" charset="2"/>
              </a:rPr>
              <a:t>partner logos</a:t>
            </a:r>
            <a:r>
              <a:rPr lang="en-GB" sz="1100" smtClean="0">
                <a:ea typeface="ＭＳ Ｐゴシック" charset="-128"/>
                <a:sym typeface="Wingdings" charset="2"/>
              </a:rPr>
              <a:t> position them left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beside the DESY logo in the footer area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</a:t>
            </a:r>
            <a:r>
              <a:rPr lang="en-GB" sz="1100" b="1" smtClean="0">
                <a:ea typeface="ＭＳ Ｐゴシック" charset="-128"/>
                <a:sym typeface="Wingdings" charset="2"/>
              </a:rPr>
              <a:t>Close Master View</a:t>
            </a:r>
            <a:endParaRPr lang="en-GB" sz="1100" b="1" smtClean="0">
              <a:ea typeface="ＭＳ Ｐゴシック" charset="-128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 smtClean="0">
              <a:ea typeface="ＭＳ Ｐゴシック" charset="-128"/>
              <a:sym typeface="Wingdings" charset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F46E3AB6-989D-4DD6-A471-67ACF010000B}" type="slidenum">
              <a:rPr lang="de-DE" sz="1200"/>
              <a:pPr/>
              <a:t>3</a:t>
            </a:fld>
            <a:endParaRPr lang="de-DE" sz="120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 smtClean="0">
                <a:ea typeface="ＭＳ Ｐゴシック" charset="-128"/>
              </a:rPr>
              <a:t>   </a:t>
            </a:r>
            <a:r>
              <a:rPr lang="en-GB" sz="1100" b="1" smtClean="0">
                <a:ea typeface="ＭＳ Ｐゴシック" charset="-128"/>
              </a:rPr>
              <a:t>Before you start</a:t>
            </a:r>
            <a:r>
              <a:rPr lang="en-GB" sz="1100" smtClean="0">
                <a:ea typeface="ＭＳ Ｐゴシック" charset="-128"/>
              </a:rPr>
              <a:t> editing the slides of your talk change to the </a:t>
            </a:r>
            <a:r>
              <a:rPr lang="en-GB" sz="1100" b="1" smtClean="0">
                <a:ea typeface="ＭＳ Ｐゴシック" charset="-128"/>
              </a:rPr>
              <a:t>Master Slide view</a:t>
            </a:r>
            <a:r>
              <a:rPr lang="en-GB" sz="1100" smtClean="0">
                <a:ea typeface="ＭＳ Ｐゴシック" charset="-128"/>
              </a:rPr>
              <a:t>:  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 Menu button “View”,</a:t>
            </a:r>
            <a:r>
              <a:rPr lang="en-GB" sz="1100" smtClean="0">
                <a:ea typeface="ＭＳ Ｐゴシック" charset="-128"/>
                <a:sym typeface="Wingdings" charset="2"/>
              </a:rPr>
              <a:t> Master, Slide Master: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endParaRPr lang="en-GB" sz="1100" smtClean="0">
              <a:ea typeface="ＭＳ Ｐゴシック" charset="-128"/>
              <a:sym typeface="Wingdings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ea typeface="ＭＳ Ｐゴシック" charset="-128"/>
                <a:sym typeface="Wingdings" charset="2"/>
              </a:rPr>
              <a:t>   </a:t>
            </a:r>
            <a:r>
              <a:rPr lang="en-GB" sz="1100" b="1" smtClean="0">
                <a:ea typeface="ＭＳ Ｐゴシック" charset="-128"/>
                <a:sym typeface="Wingdings" charset="2"/>
              </a:rPr>
              <a:t>Edit the following 2 items in the 1st slide:</a:t>
            </a:r>
            <a:r>
              <a:rPr lang="en-GB" sz="1100" smtClean="0">
                <a:ea typeface="ＭＳ Ｐゴシック" charset="-128"/>
                <a:sym typeface="Wingdings" charset="2"/>
              </a:rPr>
              <a:t/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1)  1st row in the violet header: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    Delete the existent text and write the title of your talk into this text field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2)  The 2 rows in the footer area: Delete the text and write the information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    regarding your talk (same as on the Title Slide) into this text field. 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endParaRPr lang="en-GB" sz="1100" smtClean="0">
              <a:ea typeface="ＭＳ Ｐゴシック" charset="-128"/>
              <a:sym typeface="Wingdings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ea typeface="ＭＳ Ｐゴシック" charset="-128"/>
                <a:sym typeface="Wingdings" charset="2"/>
              </a:rPr>
              <a:t>   If you want to use more </a:t>
            </a:r>
            <a:r>
              <a:rPr lang="en-GB" sz="1100" b="1" smtClean="0">
                <a:ea typeface="ＭＳ Ｐゴシック" charset="-128"/>
                <a:sym typeface="Wingdings" charset="2"/>
              </a:rPr>
              <a:t>partner logos</a:t>
            </a:r>
            <a:r>
              <a:rPr lang="en-GB" sz="1100" smtClean="0">
                <a:ea typeface="ＭＳ Ｐゴシック" charset="-128"/>
                <a:sym typeface="Wingdings" charset="2"/>
              </a:rPr>
              <a:t> position them left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beside the DESY logo in the footer area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</a:t>
            </a:r>
            <a:r>
              <a:rPr lang="en-GB" sz="1100" b="1" smtClean="0">
                <a:ea typeface="ＭＳ Ｐゴシック" charset="-128"/>
                <a:sym typeface="Wingdings" charset="2"/>
              </a:rPr>
              <a:t>Close Master View</a:t>
            </a:r>
            <a:endParaRPr lang="en-GB" sz="1100" b="1" smtClean="0">
              <a:ea typeface="ＭＳ Ｐゴシック" charset="-128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 smtClean="0">
              <a:ea typeface="ＭＳ Ｐゴシック" charset="-128"/>
              <a:sym typeface="Wingdings" charset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3788" y="541338"/>
            <a:ext cx="7283450" cy="4810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17373-7C45-4563-BAB1-D7F59A214E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2000" y="6477000"/>
            <a:ext cx="8625600" cy="365125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J. Sekutowicz, "Status of WP06: HOMs and Pickups", XFEL Collaboration Meeting, DESY, 08-04-2014.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58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4" descr="Undulator_final_nurh#50DE97_rechts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6F0860D-1C4C-436F-A9DF-8C6E81561F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1146" name="Rectangle 122"/>
          <p:cNvSpPr>
            <a:spLocks noChangeArrowheads="1"/>
          </p:cNvSpPr>
          <p:nvPr userDrawn="1"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defRPr/>
            </a:pPr>
            <a:endParaRPr lang="en-GB" sz="2400">
              <a:ea typeface="ＭＳ Ｐゴシック" pitchFamily="18" charset="-128"/>
            </a:endParaRPr>
          </a:p>
        </p:txBody>
      </p:sp>
      <p:pic>
        <p:nvPicPr>
          <p:cNvPr id="1031" name="Picture 127" descr="logo-XFEL_rgb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text format – don’t edit!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266400" y="6477000"/>
            <a:ext cx="8611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J. Sekutowicz, "Status of WP06: HOMs and Pickups", XFEL Collaboration Meeting, DESY, 08-04-2014.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n"/>
        <a:defRPr sz="2400">
          <a:solidFill>
            <a:schemeClr val="tx2"/>
          </a:solidFill>
          <a:latin typeface="+mn-lt"/>
          <a:ea typeface="+mn-ea"/>
          <a:cs typeface="ＭＳ Ｐゴシック" charset="-128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Sekutowicz, "Status of WP06: HOMs and Pickups", XFEL Collaboration Meeting, DESY, 08-04-2014.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0306" y="1491948"/>
            <a:ext cx="812970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200" b="1" dirty="0"/>
              <a:t>WP-06: HOMs and Pickups</a:t>
            </a:r>
            <a:r>
              <a:rPr lang="en-US" sz="4800" b="1" dirty="0"/>
              <a:t> </a:t>
            </a:r>
            <a:br>
              <a:rPr lang="en-US" sz="4800" b="1" dirty="0"/>
            </a:br>
            <a:r>
              <a:rPr lang="en-US" sz="4800" b="1" dirty="0"/>
              <a:t/>
            </a:r>
            <a:br>
              <a:rPr lang="en-US" sz="4800" b="1" dirty="0"/>
            </a:br>
            <a:r>
              <a:rPr lang="en-US" sz="3200" b="1" dirty="0"/>
              <a:t>Status:08-04-2014</a:t>
            </a:r>
            <a:br>
              <a:rPr lang="en-US" sz="3200" b="1" dirty="0"/>
            </a:br>
            <a:r>
              <a:rPr lang="en-US" sz="3200" b="1" dirty="0"/>
              <a:t/>
            </a:r>
            <a:br>
              <a:rPr lang="en-US" sz="3200" b="1" dirty="0"/>
            </a:br>
            <a:r>
              <a:rPr lang="en-GB" sz="2800" dirty="0"/>
              <a:t>J. Sekutowicz</a:t>
            </a:r>
            <a:r>
              <a:rPr lang="en-GB" sz="3200" dirty="0"/>
              <a:t/>
            </a:r>
            <a:br>
              <a:rPr lang="en-GB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9645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6F024603-50EC-45A7-88E9-780BAF159FCE}" type="slidenum">
              <a:rPr lang="en-GB" sz="1000">
                <a:solidFill>
                  <a:schemeClr val="bg1"/>
                </a:solidFill>
              </a:rPr>
              <a:pPr/>
              <a:t>2</a:t>
            </a:fld>
            <a:endParaRPr lang="en-GB" sz="1000">
              <a:solidFill>
                <a:schemeClr val="bg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957911"/>
              </p:ext>
            </p:extLst>
          </p:nvPr>
        </p:nvGraphicFramePr>
        <p:xfrm>
          <a:off x="69157" y="1169588"/>
          <a:ext cx="8951899" cy="5079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51206"/>
                <a:gridCol w="960504"/>
                <a:gridCol w="1498387"/>
                <a:gridCol w="1986323"/>
                <a:gridCol w="2055479"/>
              </a:tblGrid>
              <a:tr h="9896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Component</a:t>
                      </a:r>
                      <a:endParaRPr lang="en-US" sz="1800" b="0" i="0" u="none" strike="noStrike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u="none" strike="noStrike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Amount</a:t>
                      </a:r>
                    </a:p>
                    <a:p>
                      <a:pPr algn="ctr" fontAlgn="ctr"/>
                      <a:r>
                        <a:rPr lang="en-US" sz="1800" b="0" i="0" u="none" strike="noStrike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needed</a:t>
                      </a:r>
                      <a:endParaRPr lang="en-US" sz="1800" b="0" i="0" u="none" strike="noStrike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u="none" strike="noStrike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Percentage</a:t>
                      </a:r>
                      <a:r>
                        <a:rPr lang="en-US" sz="1800" b="0" u="none" strike="noStrike" baseline="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Delivered</a:t>
                      </a:r>
                    </a:p>
                    <a:p>
                      <a:pPr algn="ctr" fontAlgn="ctr"/>
                      <a:r>
                        <a:rPr lang="en-US" sz="1800" b="0" i="0" u="none" strike="noStrike" baseline="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[%]</a:t>
                      </a:r>
                      <a:endParaRPr lang="en-US" sz="1800" b="0" i="0" u="none" strike="noStrike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u="none" strike="noStrike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Percentage</a:t>
                      </a:r>
                      <a:r>
                        <a:rPr lang="en-US" sz="1800" b="0" u="none" strike="noStrike" baseline="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Ready for Delivery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[%]</a:t>
                      </a:r>
                      <a:endParaRPr lang="en-US" sz="1800" b="0" i="0" u="none" strike="noStrike" noProof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u="none" strike="noStrike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Comment</a:t>
                      </a:r>
                      <a:endParaRPr lang="en-US" sz="1800" b="0" i="0" u="none" strike="noStrike" noProof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68160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HOM</a:t>
                      </a:r>
                      <a:r>
                        <a:rPr lang="en-US" sz="2000" b="0" i="0" u="none" strike="noStrike" baseline="0" noProof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feedthroughs</a:t>
                      </a:r>
                      <a:endParaRPr lang="en-US" sz="2000" b="0" i="0" u="none" strike="noStrike" noProof="0" dirty="0"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1616</a:t>
                      </a:r>
                      <a:endParaRPr lang="en-US" sz="2000" b="0" i="0" u="none" strike="noStrike" noProof="0" dirty="0"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-</a:t>
                      </a:r>
                      <a:endParaRPr lang="en-US" sz="2000" b="0" i="0" u="none" strike="noStrike" noProof="0" dirty="0"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Spare parts available</a:t>
                      </a:r>
                      <a:endParaRPr lang="en-US" sz="2000" b="0" i="0" u="none" strike="noStrike" noProof="0" dirty="0"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68160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Pickup</a:t>
                      </a:r>
                      <a:r>
                        <a:rPr lang="en-US" sz="2000" b="0" i="0" u="none" strike="noStrike" baseline="0" noProof="0" dirty="0" smtClean="0">
                          <a:effectLst/>
                          <a:latin typeface="+mn-lt"/>
                        </a:rPr>
                        <a:t> feedthroughs</a:t>
                      </a:r>
                      <a:endParaRPr lang="en-US" sz="2000" b="0" i="0" u="none" strike="noStrike" noProof="0" dirty="0"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808</a:t>
                      </a:r>
                      <a:endParaRPr lang="en-US" sz="2000" b="0" i="0" u="none" strike="noStrike" noProof="0" dirty="0"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-</a:t>
                      </a:r>
                      <a:endParaRPr lang="en-US" sz="2000" b="0" i="0" u="none" strike="noStrike" noProof="0" dirty="0"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Spare parts available</a:t>
                      </a:r>
                    </a:p>
                  </a:txBody>
                  <a:tcPr marL="36000" marR="36000" marT="36000" marB="36000" anchor="ctr"/>
                </a:tc>
              </a:tr>
              <a:tr h="68160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HOM Thermal</a:t>
                      </a:r>
                      <a:r>
                        <a:rPr lang="en-US" sz="2000" b="0" i="0" u="none" strike="noStrike" baseline="0" noProof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Connections</a:t>
                      </a:r>
                      <a:endParaRPr lang="en-US" sz="2000" b="0" i="0" u="none" strike="noStrike" noProof="0" dirty="0"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1616</a:t>
                      </a:r>
                      <a:endParaRPr lang="en-US" sz="2000" b="0" i="0" u="none" strike="noStrike" noProof="0" dirty="0"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-</a:t>
                      </a:r>
                      <a:endParaRPr lang="en-US" sz="2000" b="0" i="0" u="none" strike="noStrike" noProof="0" dirty="0"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en-US" sz="2000" b="0" i="0" u="none" strike="noStrike" noProof="0" dirty="0"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68160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HOM Loads</a:t>
                      </a:r>
                      <a:endParaRPr lang="en-US" sz="2000" b="0" i="0" u="none" strike="noStrike" noProof="0" dirty="0"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1616</a:t>
                      </a:r>
                      <a:endParaRPr lang="en-US" sz="2000" b="0" i="0" u="none" strike="noStrike" noProof="0" dirty="0"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100</a:t>
                      </a:r>
                      <a:endParaRPr lang="en-US" sz="2000" b="0" i="0" u="none" strike="noStrike" noProof="0" dirty="0"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2000" b="0" i="0" u="none" strike="noStrike" noProof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en-US" sz="2000" b="0" i="0" u="none" strike="noStrike" noProof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68160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HOM and Pickups warm feedthroughs</a:t>
                      </a:r>
                      <a:endParaRPr lang="en-US" sz="2000" b="0" i="0" u="none" strike="noStrike" noProof="0" dirty="0"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2424</a:t>
                      </a:r>
                      <a:endParaRPr lang="en-US" sz="2000" b="0" i="0" u="none" strike="noStrike" noProof="0" dirty="0"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100</a:t>
                      </a:r>
                      <a:endParaRPr lang="en-US" sz="2000" b="0" i="0" u="none" strike="noStrike" noProof="0" dirty="0"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2000" b="0" i="0" u="none" strike="noStrike" noProof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en-US" sz="2000" b="0" i="0" u="none" strike="noStrike" noProof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68160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Cryomodule cable sets</a:t>
                      </a:r>
                      <a:endParaRPr lang="en-US" sz="2000" b="0" i="0" u="none" strike="noStrike" noProof="0" dirty="0"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101</a:t>
                      </a:r>
                      <a:endParaRPr lang="en-US" sz="2000" b="0" i="0" u="none" strike="noStrike" noProof="0" dirty="0"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72</a:t>
                      </a:r>
                      <a:endParaRPr lang="en-US" sz="2000" b="0" i="0" u="none" strike="noStrike" noProof="0" dirty="0"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en-US" sz="2000" b="0" i="0" u="none" strike="noStrike" noProof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en-US" sz="2000" b="0" i="0" u="none" strike="noStrike" noProof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1472" y="164820"/>
            <a:ext cx="7283450" cy="841787"/>
          </a:xfrm>
        </p:spPr>
        <p:txBody>
          <a:bodyPr/>
          <a:lstStyle/>
          <a:p>
            <a:r>
              <a:rPr lang="en-US" dirty="0" smtClean="0"/>
              <a:t>Components </a:t>
            </a:r>
            <a:r>
              <a:rPr lang="en-US" dirty="0" smtClean="0"/>
              <a:t>delivery; </a:t>
            </a:r>
            <a:br>
              <a:rPr lang="en-US" dirty="0" smtClean="0"/>
            </a:br>
            <a:r>
              <a:rPr lang="en-US" sz="2000" b="0" dirty="0" smtClean="0"/>
              <a:t>Output lines for HOMs and Pickups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Sekutowicz, "Status of WP06: HOMs and Pickups", XFEL Collaboration Meeting, DESY, 08-04-2014.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6F024603-50EC-45A7-88E9-780BAF159FCE}" type="slidenum">
              <a:rPr lang="en-GB" sz="1000">
                <a:solidFill>
                  <a:schemeClr val="bg1"/>
                </a:solidFill>
              </a:rPr>
              <a:pPr/>
              <a:t>3</a:t>
            </a:fld>
            <a:endParaRPr lang="en-GB" sz="1000">
              <a:solidFill>
                <a:schemeClr val="bg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142846"/>
              </p:ext>
            </p:extLst>
          </p:nvPr>
        </p:nvGraphicFramePr>
        <p:xfrm>
          <a:off x="122945" y="2723096"/>
          <a:ext cx="8967267" cy="36939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2906"/>
                <a:gridCol w="875413"/>
                <a:gridCol w="1225577"/>
                <a:gridCol w="1552906"/>
                <a:gridCol w="3760465"/>
              </a:tblGrid>
              <a:tr h="9896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Component</a:t>
                      </a:r>
                      <a:endParaRPr lang="en-US" sz="1800" b="0" i="0" u="none" strike="noStrike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u="none" strike="noStrike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Amount</a:t>
                      </a:r>
                    </a:p>
                    <a:p>
                      <a:pPr algn="ctr" fontAlgn="ctr"/>
                      <a:r>
                        <a:rPr lang="en-US" sz="1800" b="0" i="0" u="none" strike="noStrike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needed</a:t>
                      </a:r>
                      <a:endParaRPr lang="en-US" sz="1800" b="0" i="0" u="none" strike="noStrike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u="none" strike="noStrike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Percentage</a:t>
                      </a:r>
                      <a:r>
                        <a:rPr lang="en-US" sz="1800" b="0" u="none" strike="noStrike" baseline="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Delivered</a:t>
                      </a:r>
                    </a:p>
                    <a:p>
                      <a:pPr algn="ctr" fontAlgn="ctr"/>
                      <a:r>
                        <a:rPr lang="en-US" sz="1800" b="0" i="0" u="none" strike="noStrike" baseline="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[%]</a:t>
                      </a:r>
                      <a:endParaRPr lang="en-US" sz="1800" b="0" i="0" u="none" strike="noStrike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u="none" strike="noStrike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Percentage</a:t>
                      </a:r>
                      <a:r>
                        <a:rPr lang="en-US" sz="1800" b="0" u="none" strike="noStrike" baseline="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in Fabrication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[%]</a:t>
                      </a:r>
                      <a:endParaRPr lang="en-US" sz="1800" b="0" i="0" u="none" strike="noStrike" noProof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u="none" strike="noStrike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Comment</a:t>
                      </a:r>
                      <a:endParaRPr lang="en-US" sz="1800" b="0" i="0" u="none" strike="noStrike" noProof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68160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Beam Line Absorber</a:t>
                      </a:r>
                      <a:endParaRPr lang="en-US" sz="2000" b="0" i="0" u="none" strike="noStrike" noProof="0" dirty="0"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108</a:t>
                      </a:r>
                      <a:endParaRPr lang="en-US" sz="2000" b="0" i="0" u="none" strike="noStrike" noProof="0" dirty="0"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19</a:t>
                      </a:r>
                      <a:endParaRPr lang="en-US" sz="2000" b="0" i="0" u="none" strike="noStrike" noProof="0" dirty="0"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268288" indent="-268288" algn="just" fontAlgn="b">
                        <a:lnSpc>
                          <a:spcPct val="100000"/>
                        </a:lnSpc>
                        <a:buAutoNum type="arabicPeriod"/>
                      </a:pPr>
                      <a:r>
                        <a:rPr lang="en-US" sz="1600" b="0" i="0" u="none" strike="noStrike" noProof="0" dirty="0" smtClean="0">
                          <a:effectLst/>
                          <a:latin typeface="+mn-lt"/>
                        </a:rPr>
                        <a:t>Problem</a:t>
                      </a:r>
                      <a:r>
                        <a:rPr lang="en-US" sz="1600" b="0" i="0" u="none" strike="noStrike" baseline="0" noProof="0" dirty="0" smtClean="0">
                          <a:effectLst/>
                          <a:latin typeface="+mn-lt"/>
                        </a:rPr>
                        <a:t> with fabrication of ceramic rings. </a:t>
                      </a:r>
                      <a:r>
                        <a:rPr lang="en-US" sz="1600" b="0" i="0" u="none" strike="noStrike" noProof="0" dirty="0" smtClean="0">
                          <a:effectLst/>
                          <a:latin typeface="+mn-lt"/>
                        </a:rPr>
                        <a:t>Previous vendor stopped production after 60 pieces were delivered.</a:t>
                      </a:r>
                      <a:r>
                        <a:rPr lang="en-US" sz="1600" b="0" i="0" u="none" strike="noStrike" baseline="0" noProof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noProof="0" dirty="0" smtClean="0">
                          <a:effectLst/>
                          <a:latin typeface="+mn-lt"/>
                        </a:rPr>
                        <a:t>New vendor scheduled</a:t>
                      </a:r>
                      <a:r>
                        <a:rPr lang="en-US" sz="1600" b="0" i="0" u="none" strike="noStrike" baseline="0" noProof="0" dirty="0" smtClean="0">
                          <a:effectLst/>
                          <a:latin typeface="+mn-lt"/>
                        </a:rPr>
                        <a:t> delivery of 60 ceramics for May 2014.</a:t>
                      </a:r>
                    </a:p>
                    <a:p>
                      <a:pPr marL="268288" indent="-268288" algn="just" fontAlgn="b">
                        <a:lnSpc>
                          <a:spcPct val="100000"/>
                        </a:lnSpc>
                        <a:buAutoNum type="arabicPeriod"/>
                      </a:pPr>
                      <a:r>
                        <a:rPr lang="en-US" sz="1600" b="0" i="0" u="none" strike="noStrike" baseline="0" noProof="0" dirty="0" smtClean="0">
                          <a:effectLst/>
                          <a:latin typeface="+mn-lt"/>
                        </a:rPr>
                        <a:t>Cleanness required improvement (caused delay of delivery).</a:t>
                      </a:r>
                    </a:p>
                    <a:p>
                      <a:pPr marL="268288" indent="-268288" algn="just" fontAlgn="b">
                        <a:lnSpc>
                          <a:spcPct val="100000"/>
                        </a:lnSpc>
                        <a:buAutoNum type="arabicPeriod"/>
                      </a:pPr>
                      <a:r>
                        <a:rPr lang="en-US" sz="1600" b="0" i="0" u="none" strike="noStrike" baseline="0" noProof="0" dirty="0" smtClean="0">
                          <a:effectLst/>
                          <a:latin typeface="+mn-lt"/>
                        </a:rPr>
                        <a:t> Final delivery will be on  30.09.14</a:t>
                      </a:r>
                      <a:endParaRPr lang="en-US" sz="1600" b="0" i="0" u="none" strike="noStrike" noProof="0" dirty="0"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68160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BLA</a:t>
                      </a:r>
                      <a:r>
                        <a:rPr lang="en-US" sz="2000" b="0" i="0" u="none" strike="noStrike" baseline="0" noProof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Thermal Connection</a:t>
                      </a:r>
                      <a:endParaRPr lang="en-US" sz="2000" b="0" i="0" u="none" strike="noStrike" noProof="0" dirty="0"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108</a:t>
                      </a:r>
                      <a:endParaRPr lang="en-US" sz="2000" b="0" i="0" u="none" strike="noStrike" noProof="0" dirty="0"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noProof="0" dirty="0" smtClean="0">
                          <a:effectLst/>
                          <a:latin typeface="+mn-lt"/>
                        </a:rPr>
                        <a:t>-</a:t>
                      </a:r>
                      <a:endParaRPr lang="en-US" sz="2000" b="0" i="0" u="none" strike="noStrike" noProof="0" dirty="0"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en-US" sz="2000" b="0" i="0" u="none" strike="noStrike" noProof="0" dirty="0"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Sekutowicz, "Status of WP06: HOMs and Pickups", XFEL Collaboration Meeting, DESY, 08-04-2014.</a:t>
            </a:r>
            <a:endParaRPr lang="en-US" dirty="0"/>
          </a:p>
        </p:txBody>
      </p:sp>
      <p:pic>
        <p:nvPicPr>
          <p:cNvPr id="7" name="Picture 15" descr="DSC00011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34" t="4213" r="3392" b="3121"/>
          <a:stretch/>
        </p:blipFill>
        <p:spPr bwMode="auto">
          <a:xfrm>
            <a:off x="3288767" y="1040530"/>
            <a:ext cx="1887552" cy="1682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ine 277"/>
          <p:cNvSpPr>
            <a:spLocks noChangeShapeType="1"/>
          </p:cNvSpPr>
          <p:nvPr/>
        </p:nvSpPr>
        <p:spPr bwMode="auto">
          <a:xfrm flipV="1">
            <a:off x="786043" y="1881813"/>
            <a:ext cx="266356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786043" y="1595505"/>
            <a:ext cx="2170583" cy="35831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Absorbing ceramic ring</a:t>
            </a:r>
            <a:endParaRPr kumimoji="0" lang="en-US" sz="1800" i="1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Line 277"/>
          <p:cNvSpPr>
            <a:spLocks noChangeShapeType="1"/>
          </p:cNvSpPr>
          <p:nvPr/>
        </p:nvSpPr>
        <p:spPr bwMode="auto">
          <a:xfrm flipV="1">
            <a:off x="4845153" y="2092211"/>
            <a:ext cx="3933778" cy="5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5791028" y="1793700"/>
            <a:ext cx="3059911" cy="29851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Chamber housing absorbing ring </a:t>
            </a:r>
            <a:endParaRPr kumimoji="0" lang="en-US" sz="1800" i="1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101472" y="164820"/>
            <a:ext cx="7283450" cy="841787"/>
          </a:xfrm>
        </p:spPr>
        <p:txBody>
          <a:bodyPr/>
          <a:lstStyle/>
          <a:p>
            <a:r>
              <a:rPr lang="en-US" dirty="0" smtClean="0"/>
              <a:t>Components </a:t>
            </a:r>
            <a:r>
              <a:rPr lang="en-US" dirty="0" smtClean="0"/>
              <a:t>delivery; </a:t>
            </a:r>
            <a:br>
              <a:rPr lang="en-US" dirty="0" smtClean="0"/>
            </a:br>
            <a:r>
              <a:rPr lang="en-US" sz="2000" b="0" dirty="0" smtClean="0"/>
              <a:t>Beam line absorbers</a:t>
            </a: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332082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</Words>
  <Application>Microsoft Office PowerPoint</Application>
  <PresentationFormat>On-screen Show (4:3)</PresentationFormat>
  <Paragraphs>72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DESY European XFEL</vt:lpstr>
      <vt:lpstr>PowerPoint Presentation</vt:lpstr>
      <vt:lpstr>Components delivery;  Output lines for HOMs and Pickups</vt:lpstr>
      <vt:lpstr>Components delivery;  Beam line absorbers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WP-X   XFEL Project Progress Report (2-2009)</dc:title>
  <dc:creator>Wichmann, Riko</dc:creator>
  <cp:lastModifiedBy>Dr Jacek Sekutowicz</cp:lastModifiedBy>
  <cp:revision>65</cp:revision>
  <dcterms:modified xsi:type="dcterms:W3CDTF">2014-04-05T20:05:25Z</dcterms:modified>
</cp:coreProperties>
</file>