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96" r:id="rId3"/>
  </p:sldMasterIdLst>
  <p:notesMasterIdLst>
    <p:notesMasterId r:id="rId8"/>
  </p:notesMasterIdLst>
  <p:sldIdLst>
    <p:sldId id="292" r:id="rId4"/>
    <p:sldId id="632" r:id="rId5"/>
    <p:sldId id="631" r:id="rId6"/>
    <p:sldId id="635" r:id="rId7"/>
  </p:sldIdLst>
  <p:sldSz cx="9144000" cy="6858000" type="screen4x3"/>
  <p:notesSz cx="67818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6322A"/>
    <a:srgbClr val="006600"/>
    <a:srgbClr val="33CC33"/>
    <a:srgbClr val="EFBBB1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05" autoAdjust="0"/>
  </p:normalViewPr>
  <p:slideViewPr>
    <p:cSldViewPr>
      <p:cViewPr>
        <p:scale>
          <a:sx n="66" d="100"/>
          <a:sy n="66" d="100"/>
        </p:scale>
        <p:origin x="-756" y="-1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win.desy.de\home\singerw\My%20Documents\Konferenzen_2014\EXFEL_Consortium_Meeting\Shipment_Statistic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Cavity Shipment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2013</c:v>
          </c:tx>
          <c:marker>
            <c:symbol val="none"/>
          </c:marker>
          <c:xVal>
            <c:numRef>
              <c:f>Sheet1!$A$3:$AU$3</c:f>
              <c:numCache>
                <c:formatCode>General</c:formatCode>
                <c:ptCount val="4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20</c:v>
                </c:pt>
                <c:pt idx="16">
                  <c:v>21</c:v>
                </c:pt>
                <c:pt idx="17">
                  <c:v>22</c:v>
                </c:pt>
                <c:pt idx="18">
                  <c:v>23</c:v>
                </c:pt>
                <c:pt idx="19">
                  <c:v>24</c:v>
                </c:pt>
                <c:pt idx="20">
                  <c:v>25</c:v>
                </c:pt>
                <c:pt idx="21">
                  <c:v>26</c:v>
                </c:pt>
                <c:pt idx="22">
                  <c:v>27</c:v>
                </c:pt>
                <c:pt idx="23">
                  <c:v>28</c:v>
                </c:pt>
                <c:pt idx="24">
                  <c:v>29</c:v>
                </c:pt>
                <c:pt idx="25">
                  <c:v>30</c:v>
                </c:pt>
                <c:pt idx="26">
                  <c:v>31</c:v>
                </c:pt>
                <c:pt idx="27">
                  <c:v>32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  <c:pt idx="35">
                  <c:v>41</c:v>
                </c:pt>
                <c:pt idx="36">
                  <c:v>42</c:v>
                </c:pt>
                <c:pt idx="37">
                  <c:v>43</c:v>
                </c:pt>
                <c:pt idx="38">
                  <c:v>44</c:v>
                </c:pt>
                <c:pt idx="39">
                  <c:v>45</c:v>
                </c:pt>
                <c:pt idx="40">
                  <c:v>46</c:v>
                </c:pt>
                <c:pt idx="41">
                  <c:v>47</c:v>
                </c:pt>
                <c:pt idx="42">
                  <c:v>48</c:v>
                </c:pt>
                <c:pt idx="43">
                  <c:v>49</c:v>
                </c:pt>
                <c:pt idx="44">
                  <c:v>50</c:v>
                </c:pt>
                <c:pt idx="45">
                  <c:v>51</c:v>
                </c:pt>
                <c:pt idx="46">
                  <c:v>52</c:v>
                </c:pt>
              </c:numCache>
            </c:numRef>
          </c:xVal>
          <c:yVal>
            <c:numRef>
              <c:f>Sheet1!$A$4:$AU$4</c:f>
              <c:numCache>
                <c:formatCode>General</c:formatCode>
                <c:ptCount val="4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3</c:v>
                </c:pt>
                <c:pt idx="13">
                  <c:v>3</c:v>
                </c:pt>
                <c:pt idx="14">
                  <c:v>2</c:v>
                </c:pt>
                <c:pt idx="15">
                  <c:v>5</c:v>
                </c:pt>
                <c:pt idx="16">
                  <c:v>4</c:v>
                </c:pt>
                <c:pt idx="17">
                  <c:v>5</c:v>
                </c:pt>
                <c:pt idx="18">
                  <c:v>4</c:v>
                </c:pt>
                <c:pt idx="19">
                  <c:v>6</c:v>
                </c:pt>
                <c:pt idx="20">
                  <c:v>5</c:v>
                </c:pt>
                <c:pt idx="21">
                  <c:v>6</c:v>
                </c:pt>
                <c:pt idx="22">
                  <c:v>2</c:v>
                </c:pt>
                <c:pt idx="23">
                  <c:v>3</c:v>
                </c:pt>
                <c:pt idx="24">
                  <c:v>5</c:v>
                </c:pt>
                <c:pt idx="25">
                  <c:v>7</c:v>
                </c:pt>
                <c:pt idx="26">
                  <c:v>4</c:v>
                </c:pt>
                <c:pt idx="27">
                  <c:v>3</c:v>
                </c:pt>
                <c:pt idx="28">
                  <c:v>3</c:v>
                </c:pt>
                <c:pt idx="29">
                  <c:v>6</c:v>
                </c:pt>
                <c:pt idx="30">
                  <c:v>6</c:v>
                </c:pt>
                <c:pt idx="31">
                  <c:v>5</c:v>
                </c:pt>
                <c:pt idx="32">
                  <c:v>7</c:v>
                </c:pt>
                <c:pt idx="33">
                  <c:v>7</c:v>
                </c:pt>
                <c:pt idx="34">
                  <c:v>5</c:v>
                </c:pt>
                <c:pt idx="35">
                  <c:v>11</c:v>
                </c:pt>
                <c:pt idx="36">
                  <c:v>9</c:v>
                </c:pt>
                <c:pt idx="37">
                  <c:v>10</c:v>
                </c:pt>
                <c:pt idx="38">
                  <c:v>4</c:v>
                </c:pt>
                <c:pt idx="39">
                  <c:v>8</c:v>
                </c:pt>
                <c:pt idx="40">
                  <c:v>9</c:v>
                </c:pt>
                <c:pt idx="41">
                  <c:v>8</c:v>
                </c:pt>
                <c:pt idx="42">
                  <c:v>7</c:v>
                </c:pt>
                <c:pt idx="43">
                  <c:v>4</c:v>
                </c:pt>
                <c:pt idx="44">
                  <c:v>4</c:v>
                </c:pt>
                <c:pt idx="45">
                  <c:v>5</c:v>
                </c:pt>
                <c:pt idx="46">
                  <c:v>4</c:v>
                </c:pt>
              </c:numCache>
            </c:numRef>
          </c:yVal>
          <c:smooth val="1"/>
        </c:ser>
        <c:ser>
          <c:idx val="1"/>
          <c:order val="1"/>
          <c:tx>
            <c:v>2014</c:v>
          </c:tx>
          <c:marker>
            <c:symbol val="none"/>
          </c:marker>
          <c:xVal>
            <c:numRef>
              <c:f>Sheet1!$C$6:$O$6</c:f>
              <c:numCache>
                <c:formatCode>General</c:formatCode>
                <c:ptCount val="1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</c:numCache>
            </c:numRef>
          </c:xVal>
          <c:yVal>
            <c:numRef>
              <c:f>Sheet1!$C$7:$O$7</c:f>
              <c:numCache>
                <c:formatCode>General</c:formatCode>
                <c:ptCount val="13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9</c:v>
                </c:pt>
                <c:pt idx="7">
                  <c:v>7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005824"/>
        <c:axId val="127007744"/>
      </c:scatterChart>
      <c:valAx>
        <c:axId val="127005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sz="1600" baseline="0"/>
                  <a:t>Week Number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7007744"/>
        <c:crosses val="autoZero"/>
        <c:crossBetween val="midCat"/>
      </c:valAx>
      <c:valAx>
        <c:axId val="1270077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 baseline="0"/>
                </a:pPr>
                <a:r>
                  <a:rPr lang="en-US" sz="1600" baseline="0"/>
                  <a:t>CAVs/Week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7005824"/>
        <c:crosses val="autoZero"/>
        <c:crossBetween val="midCat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de-DE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4648E-CF20-4C45-8606-5476A1F9B4E0}" type="datetimeFigureOut">
              <a:rPr lang="de-DE" smtClean="0"/>
              <a:t>07.04.2014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45027-9132-478A-BACC-5F4228974C4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112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947D76CA-6C81-4CD8-99E6-DB5050854A54}" type="slidenum">
              <a:rPr lang="de-DE" sz="1200">
                <a:solidFill>
                  <a:prstClr val="black"/>
                </a:solidFill>
              </a:rPr>
              <a:pPr/>
              <a:t>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240" y="4711383"/>
            <a:ext cx="4973320" cy="446341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</a:t>
            </a:r>
            <a:r>
              <a:rPr lang="en-GB" sz="1100" dirty="0" err="1" smtClean="0"/>
              <a:t>pt</a:t>
            </a:r>
            <a:r>
              <a:rPr lang="en-GB" sz="1100" dirty="0" smtClean="0"/>
              <a:t>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 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  your name and affiliation, </a:t>
            </a:r>
            <a:br>
              <a:rPr lang="en-GB" sz="1100" dirty="0" smtClean="0"/>
            </a:br>
            <a:r>
              <a:rPr lang="en-GB" sz="1100" dirty="0" smtClean="0"/>
              <a:t>  max. 4 rows of the defined size (32 </a:t>
            </a:r>
            <a:r>
              <a:rPr lang="en-GB" sz="1100" dirty="0" err="1" smtClean="0"/>
              <a:t>pt</a:t>
            </a:r>
            <a:r>
              <a:rPr lang="en-GB" sz="1100" dirty="0" smtClean="0"/>
              <a:t>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 Change the </a:t>
            </a:r>
            <a:r>
              <a:rPr lang="en-GB" sz="1100" b="1" dirty="0" smtClean="0"/>
              <a:t>partner logos</a:t>
            </a:r>
            <a:r>
              <a:rPr lang="en-GB" sz="1100" dirty="0" smtClean="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46E3AB6-989D-4DD6-A471-67ACF010000B}" type="slidenum">
              <a:rPr lang="de-DE" sz="1200">
                <a:solidFill>
                  <a:prstClr val="black"/>
                </a:solidFill>
              </a:rPr>
              <a:pPr/>
              <a:t>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4240" y="4711383"/>
            <a:ext cx="4973320" cy="446341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 smtClean="0">
                <a:ea typeface="ＭＳ Ｐゴシック" charset="-128"/>
              </a:rPr>
              <a:t>   </a:t>
            </a:r>
            <a:r>
              <a:rPr lang="en-GB" sz="1100" b="1" smtClean="0">
                <a:ea typeface="ＭＳ Ｐゴシック" charset="-128"/>
              </a:rPr>
              <a:t>Before you start</a:t>
            </a:r>
            <a:r>
              <a:rPr lang="en-GB" sz="1100" smtClean="0">
                <a:ea typeface="ＭＳ Ｐゴシック" charset="-128"/>
              </a:rPr>
              <a:t> editing the slides of your talk change to the </a:t>
            </a:r>
            <a:r>
              <a:rPr lang="en-GB" sz="1100" b="1" smtClean="0">
                <a:ea typeface="ＭＳ Ｐゴシック" charset="-128"/>
              </a:rPr>
              <a:t>Master Slide view</a:t>
            </a:r>
            <a:r>
              <a:rPr lang="en-GB" sz="1100" smtClean="0">
                <a:ea typeface="ＭＳ Ｐゴシック" charset="-128"/>
              </a:rPr>
              <a:t>:  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 Menu button “View”,</a:t>
            </a:r>
            <a:r>
              <a:rPr lang="en-GB" sz="1100" smtClean="0">
                <a:ea typeface="ＭＳ Ｐゴシック" charset="-128"/>
                <a:sym typeface="Wingdings" charset="2"/>
              </a:rPr>
              <a:t> Master, Slide Master: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Edit the following 2 items in the 1st slide:</a:t>
            </a:r>
            <a:r>
              <a:rPr lang="en-GB" sz="1100" smtClean="0">
                <a:ea typeface="ＭＳ Ｐゴシック" charset="-128"/>
                <a:sym typeface="Wingdings" charset="2"/>
              </a:rPr>
              <a:t/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1)  1st row in the violet header: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Delete the existent text and write the title of your talk into this text field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2)  The 2 rows in the footer area: Delete the text and write the information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    regarding your talk (same as on the Title Slide) into this text field. 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endParaRPr lang="en-GB" sz="1100" smtClean="0">
              <a:ea typeface="ＭＳ Ｐゴシック" charset="-128"/>
              <a:sym typeface="Wingdings" charset="2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 smtClean="0">
                <a:ea typeface="ＭＳ Ｐゴシック" charset="-128"/>
                <a:sym typeface="Wingdings" charset="2"/>
              </a:rPr>
              <a:t>   If you want to use more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partner logos</a:t>
            </a:r>
            <a:r>
              <a:rPr lang="en-GB" sz="1100" smtClean="0">
                <a:ea typeface="ＭＳ Ｐゴシック" charset="-128"/>
                <a:sym typeface="Wingdings" charset="2"/>
              </a:rPr>
              <a:t> position them left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beside the DESY logo in the footer area </a:t>
            </a:r>
            <a:br>
              <a:rPr lang="en-GB" sz="1100" smtClean="0">
                <a:ea typeface="ＭＳ Ｐゴシック" charset="-128"/>
                <a:sym typeface="Wingdings" charset="2"/>
              </a:rPr>
            </a:br>
            <a:r>
              <a:rPr lang="en-GB" sz="1100" smtClean="0">
                <a:ea typeface="ＭＳ Ｐゴシック" charset="-128"/>
                <a:sym typeface="Wingdings" charset="2"/>
              </a:rPr>
              <a:t>   </a:t>
            </a:r>
            <a:r>
              <a:rPr lang="en-GB" sz="1100" b="1" smtClean="0">
                <a:ea typeface="ＭＳ Ｐゴシック" charset="-128"/>
                <a:sym typeface="Wingdings" charset="2"/>
              </a:rPr>
              <a:t>Close Master View</a:t>
            </a:r>
            <a:endParaRPr lang="en-GB" sz="1100" b="1" smtClean="0">
              <a:ea typeface="ＭＳ Ｐゴシック" charset="-128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 smtClean="0">
              <a:ea typeface="ＭＳ Ｐゴシック" charset="-128"/>
              <a:sym typeface="Wingdings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sz="900">
              <a:solidFill>
                <a:srgbClr val="261748"/>
              </a:solidFill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sz="900">
              <a:solidFill>
                <a:srgbClr val="261748"/>
              </a:solidFill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D185D1D1-4572-401D-9E17-4F4F51FE52A6}" type="slidenum">
              <a:rPr lang="en-GB" smtClean="0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7504" y="6654006"/>
            <a:ext cx="5112568" cy="138038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z="1000" b="1" dirty="0" smtClean="0">
                <a:latin typeface="Calibri" pitchFamily="34" charset="0"/>
              </a:rPr>
              <a:t>European XFEL Machine Advisory Committee Meeting, May 2013.  </a:t>
            </a:r>
            <a:r>
              <a:rPr lang="en-US" sz="1000" b="1" dirty="0">
                <a:latin typeface="Calibri" pitchFamily="34" charset="0"/>
              </a:rPr>
              <a:t>Waldemar </a:t>
            </a:r>
            <a:r>
              <a:rPr lang="en-US" sz="1000" b="1" dirty="0" smtClean="0">
                <a:latin typeface="Calibri" pitchFamily="34" charset="0"/>
              </a:rPr>
              <a:t>Singer</a:t>
            </a:r>
            <a:endParaRPr lang="en-US" sz="1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639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0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4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3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1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20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86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29153346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433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1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7504" y="6525344"/>
            <a:ext cx="7488832" cy="210046"/>
          </a:xfrm>
        </p:spPr>
        <p:txBody>
          <a:bodyPr/>
          <a:lstStyle/>
          <a:p>
            <a:endParaRPr lang="de-DE" sz="1000" dirty="0" smtClean="0"/>
          </a:p>
          <a:p>
            <a:r>
              <a:rPr lang="en-US" sz="1000" dirty="0" smtClean="0"/>
              <a:t> </a:t>
            </a:r>
            <a:r>
              <a:rPr lang="en-US" sz="1000" b="1" dirty="0" smtClean="0">
                <a:latin typeface="Calibri" pitchFamily="34" charset="0"/>
              </a:rPr>
              <a:t>The Challenge and Realization of the Cavity Production and  Treatment in Industry for the European XFEL.  SRF 2013.  Waldemar Singer</a:t>
            </a:r>
            <a:endParaRPr lang="en-US" sz="1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155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323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51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86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753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932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502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113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18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22B27-ACF6-49B9-90A9-640E19076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1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8DD38-2000-4F79-83AB-856AE264A7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64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89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6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4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1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4644BF3-523F-4ABE-B40F-1ACD9C6BBF40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9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8.gif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latin typeface="Arial" charset="0"/>
                <a:ea typeface="Geneva" pitchFamily="1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D185D1D1-4572-401D-9E17-4F4F51FE52A6}" type="slidenum">
              <a:rPr lang="en-GB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8" name="Picture 37" descr="Helmholtz_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European XFEL Machine Advisory Committee Meeting, November 2012 </a:t>
            </a:r>
            <a:br>
              <a:rPr lang="en-US" dirty="0" smtClean="0"/>
            </a:br>
            <a:r>
              <a:rPr lang="en-US" dirty="0" smtClean="0"/>
              <a:t>Detlef Reschke, DESY</a:t>
            </a:r>
            <a:endParaRPr lang="en-GB" dirty="0"/>
          </a:p>
        </p:txBody>
      </p:sp>
      <p:sp>
        <p:nvSpPr>
          <p:cNvPr id="1030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sz="900">
              <a:solidFill>
                <a:srgbClr val="261748"/>
              </a:solidFill>
            </a:endParaRPr>
          </a:p>
        </p:txBody>
      </p:sp>
      <p:pic>
        <p:nvPicPr>
          <p:cNvPr id="1031" name="Picture 121" descr="DESY-Logo-cyan-RGB_Hintergrund weis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pic>
        <p:nvPicPr>
          <p:cNvPr id="1034" name="Picture 127" descr="logo-XFEL_rgb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45388" y="6510338"/>
            <a:ext cx="3841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folHlink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4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94" r:id="rId3"/>
    <p:sldLayoutId id="2147483695" r:id="rId4"/>
    <p:sldLayoutId id="2147483708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76E7C-59E7-488C-ACE4-5269A8244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2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6F0860D-1C4C-436F-A9DF-8C6E81561F99}" type="slidenum">
              <a:rPr lang="en-GB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>
              <a:solidFill>
                <a:srgbClr val="261748"/>
              </a:solidFill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261748"/>
              </a:solidFill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0" y="6496162"/>
            <a:ext cx="9144000" cy="39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None/>
            </a:pPr>
            <a:r>
              <a:rPr lang="en-GB" sz="900" dirty="0" smtClean="0">
                <a:solidFill>
                  <a:srgbClr val="261748"/>
                </a:solidFill>
              </a:rPr>
              <a:t>TTC Meeting DESY, March 24-27, 2014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None/>
            </a:pPr>
            <a:r>
              <a:rPr lang="en-GB" sz="900" dirty="0" smtClean="0">
                <a:solidFill>
                  <a:srgbClr val="261748"/>
                </a:solidFill>
              </a:rPr>
              <a:t>L: Monaco       INFN Milano - LASA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8" y="6512547"/>
            <a:ext cx="546038" cy="3454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990" y="6495014"/>
            <a:ext cx="354969" cy="3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43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7624" y="2924944"/>
            <a:ext cx="6984775" cy="2160240"/>
          </a:xfrm>
          <a:ln w="9525"/>
        </p:spPr>
        <p:txBody>
          <a:bodyPr/>
          <a:lstStyle/>
          <a:p>
            <a:pPr eaLnBrk="1" hangingPunct="1"/>
            <a:endParaRPr lang="en-US" sz="2400" b="1" dirty="0">
              <a:latin typeface="Calibri" pitchFamily="34" charset="0"/>
            </a:endParaRPr>
          </a:p>
          <a:p>
            <a:pPr eaLnBrk="1" hangingPunct="1"/>
            <a:r>
              <a:rPr lang="en-US" b="1" dirty="0" smtClean="0">
                <a:latin typeface="Calibri" pitchFamily="34" charset="0"/>
              </a:rPr>
              <a:t>Waldemar Singer</a:t>
            </a:r>
          </a:p>
          <a:p>
            <a:pPr eaLnBrk="1" hangingPunct="1"/>
            <a:r>
              <a:rPr lang="en-US" b="1" dirty="0">
                <a:latin typeface="Calibri" pitchFamily="34" charset="0"/>
              </a:rPr>
              <a:t>f</a:t>
            </a:r>
            <a:r>
              <a:rPr lang="en-US" b="1" dirty="0" smtClean="0">
                <a:latin typeface="Calibri" pitchFamily="34" charset="0"/>
              </a:rPr>
              <a:t>or WP04 team</a:t>
            </a:r>
          </a:p>
          <a:p>
            <a:pPr eaLnBrk="1" hangingPunct="1"/>
            <a:endParaRPr lang="en-US" sz="2000" b="1" dirty="0" smtClean="0"/>
          </a:p>
          <a:p>
            <a:pPr algn="l" eaLnBrk="1" hangingPunct="1"/>
            <a:endParaRPr lang="en-US" sz="1600" b="1" dirty="0" smtClean="0"/>
          </a:p>
          <a:p>
            <a:pPr eaLnBrk="1" hangingPunct="1">
              <a:spcBef>
                <a:spcPts val="2400"/>
              </a:spcBef>
            </a:pPr>
            <a:r>
              <a:rPr lang="en-US" sz="2000" b="1" dirty="0" smtClean="0"/>
              <a:t>          </a:t>
            </a:r>
            <a:endParaRPr lang="en-GB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107504" y="1124744"/>
            <a:ext cx="8856984" cy="1844675"/>
          </a:xfrm>
        </p:spPr>
        <p:txBody>
          <a:bodyPr/>
          <a:lstStyle/>
          <a:p>
            <a:r>
              <a:rPr lang="de-DE" sz="3600" dirty="0"/>
              <a:t/>
            </a:r>
            <a:br>
              <a:rPr lang="de-DE" sz="3600" dirty="0"/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>WP04</a:t>
            </a:r>
            <a:r>
              <a:rPr lang="en-US" sz="3600" b="1" dirty="0">
                <a:latin typeface="+mn-lt"/>
              </a:rPr>
              <a:t>: S.C. Cavities</a:t>
            </a:r>
            <a:r>
              <a:rPr lang="de-DE" sz="3600" b="1" dirty="0">
                <a:latin typeface="+mn-lt"/>
              </a:rPr>
              <a:t/>
            </a:r>
            <a:br>
              <a:rPr lang="de-DE" sz="3600" b="1" dirty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pic>
        <p:nvPicPr>
          <p:cNvPr id="7172" name="Picture 19" descr="DESY-Logo-cyan-RGB_Hintergrund wei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27027"/>
            <a:ext cx="864096" cy="86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 rotWithShape="1">
          <a:blip r:embed="rId4"/>
          <a:srcRect r="42589"/>
          <a:stretch/>
        </p:blipFill>
        <p:spPr bwMode="auto">
          <a:xfrm>
            <a:off x="5004048" y="5520548"/>
            <a:ext cx="922461" cy="692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folHlink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07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283450" cy="688975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Status Production European XFEL Cavities</a:t>
            </a:r>
            <a:endParaRPr lang="de-DE" dirty="0" smtClean="0"/>
          </a:p>
        </p:txBody>
      </p:sp>
      <p:sp>
        <p:nvSpPr>
          <p:cNvPr id="19460" name="Foliennummernplatzhalt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E3EBB18-696B-4EFA-8CEA-2103258707A2}" type="slidenum">
              <a:rPr lang="en-GB" sz="1000" smtClean="0">
                <a:solidFill>
                  <a:srgbClr val="FFFFFF"/>
                </a:solidFill>
              </a:rPr>
              <a:pPr/>
              <a:t>2</a:t>
            </a:fld>
            <a:endParaRPr lang="en-GB" sz="1000" smtClean="0">
              <a:solidFill>
                <a:srgbClr val="FFFF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798229"/>
              </p:ext>
            </p:extLst>
          </p:nvPr>
        </p:nvGraphicFramePr>
        <p:xfrm>
          <a:off x="143507" y="1412776"/>
          <a:ext cx="8928993" cy="3396388"/>
        </p:xfrm>
        <a:graphic>
          <a:graphicData uri="http://schemas.openxmlformats.org/drawingml/2006/table">
            <a:tbl>
              <a:tblPr/>
              <a:tblGrid>
                <a:gridCol w="884059"/>
                <a:gridCol w="1060157"/>
                <a:gridCol w="1008112"/>
                <a:gridCol w="1368152"/>
                <a:gridCol w="1440160"/>
                <a:gridCol w="1680793"/>
                <a:gridCol w="1487560"/>
              </a:tblGrid>
              <a:tr h="902252"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Status March 31</a:t>
                      </a:r>
                    </a:p>
                    <a:p>
                      <a:pPr algn="ctr" fontAlgn="b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Status </a:t>
                      </a:r>
                      <a:r>
                        <a:rPr lang="en-US" sz="18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Week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14 31-04.14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Performance  </a:t>
                      </a:r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as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received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 </a:t>
                      </a:r>
                    </a:p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Status March 14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Performance</a:t>
                      </a:r>
                      <a:r>
                        <a:rPr lang="de-DE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fter 1st </a:t>
                      </a:r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-treatment.</a:t>
                      </a:r>
                    </a:p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Status March 14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42873"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Mech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Fabricated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delivered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Emax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</a:t>
                      </a:r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sable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gradient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Emax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</a:t>
                      </a:r>
                      <a:r>
                        <a:rPr lang="de-DE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sable</a:t>
                      </a:r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gradient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51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E. Zanon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250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164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800" b="0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maximum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gradient: </a:t>
                      </a:r>
                    </a:p>
                    <a:p>
                      <a:pPr algn="ctr"/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(31.0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MS PGothic"/>
                        </a:rPr>
                        <a:t>±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6.9) MV/m 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800" b="0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usable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gradient: </a:t>
                      </a:r>
                    </a:p>
                    <a:p>
                      <a:pPr algn="ctr"/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(26.6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MS PGothic"/>
                        </a:rPr>
                        <a:t>±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7.1) MV/m 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800" b="0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maximum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gradient: </a:t>
                      </a:r>
                    </a:p>
                    <a:p>
                      <a:pPr algn="ctr"/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(32.8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MS PGothic"/>
                        </a:rPr>
                        <a:t>±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4.9) MV/m 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800" b="0" i="0" u="none" strike="noStrike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usable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gradient: </a:t>
                      </a:r>
                    </a:p>
                    <a:p>
                      <a:pPr algn="ctr"/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(29.3 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MS PGothic"/>
                        </a:rPr>
                        <a:t>± </a:t>
                      </a:r>
                      <a:r>
                        <a:rPr lang="en-US" sz="18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5.1) MV/m 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0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175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124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0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425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288</a:t>
                      </a:r>
                      <a:endParaRPr lang="de-DE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86" marR="7286" marT="72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611560" y="5177608"/>
            <a:ext cx="799288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98450" indent="-2984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marL="0" indent="0" algn="ctr">
              <a:buClr>
                <a:schemeClr val="accent6"/>
              </a:buClr>
              <a:defRPr/>
            </a:pPr>
            <a:r>
              <a:rPr lang="en-US" sz="3200" kern="0" dirty="0" smtClean="0">
                <a:solidFill>
                  <a:srgbClr val="261748"/>
                </a:solidFill>
                <a:latin typeface="Arial"/>
                <a:ea typeface="+mn-ea"/>
              </a:rPr>
              <a:t>Up to now no cavities that cannot be used due to bad performance</a:t>
            </a: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107504" y="6381328"/>
            <a:ext cx="8280920" cy="36050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000" dirty="0" smtClean="0"/>
          </a:p>
          <a:p>
            <a:r>
              <a:rPr lang="en-US" sz="1000" b="1" dirty="0" smtClean="0"/>
              <a:t> </a:t>
            </a:r>
            <a:r>
              <a:rPr lang="en-US" sz="1000" b="1" dirty="0" smtClean="0">
                <a:latin typeface="Calibri" pitchFamily="34" charset="0"/>
              </a:rPr>
              <a:t>W. Singer,  3</a:t>
            </a:r>
            <a:r>
              <a:rPr lang="en-US" sz="1000" b="1" baseline="30000" dirty="0" smtClean="0">
                <a:latin typeface="Calibri" pitchFamily="34" charset="0"/>
              </a:rPr>
              <a:t>rd</a:t>
            </a:r>
            <a:r>
              <a:rPr lang="en-US" sz="1000" b="1" dirty="0" smtClean="0">
                <a:latin typeface="Calibri" pitchFamily="34" charset="0"/>
              </a:rPr>
              <a:t> Collaboration Meeting of European XFEL, DESY, </a:t>
            </a:r>
            <a:r>
              <a:rPr lang="de-DE" sz="1000" b="1" dirty="0">
                <a:latin typeface="Calibri" panose="020F0502020204030204" pitchFamily="34" charset="0"/>
              </a:rPr>
              <a:t>7-9 April </a:t>
            </a:r>
            <a:r>
              <a:rPr lang="de-DE" sz="1000" b="1" dirty="0" smtClean="0">
                <a:latin typeface="Calibri" panose="020F0502020204030204" pitchFamily="34" charset="0"/>
              </a:rPr>
              <a:t>2014</a:t>
            </a:r>
            <a:endParaRPr lang="de-DE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8877" y="1979802"/>
            <a:ext cx="11073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129325" y="4653136"/>
            <a:ext cx="9144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buClr>
                <a:srgbClr val="FD930A"/>
              </a:buClr>
              <a:buSzPct val="80000"/>
              <a:buNone/>
            </a:pPr>
            <a:r>
              <a:rPr lang="en-US" sz="2000" b="1" kern="0" dirty="0">
                <a:solidFill>
                  <a:srgbClr val="000000"/>
                </a:solidFill>
                <a:latin typeface="Arial"/>
                <a:ea typeface="ＭＳ Ｐゴシック"/>
              </a:rPr>
              <a:t>Delay in the 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string </a:t>
            </a:r>
            <a:r>
              <a:rPr lang="en-US" sz="2000" b="1" kern="0" dirty="0">
                <a:solidFill>
                  <a:srgbClr val="000000"/>
                </a:solidFill>
                <a:latin typeface="Arial"/>
                <a:ea typeface="ＭＳ Ｐゴシック"/>
              </a:rPr>
              <a:t>assembly time schedule 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caused </a:t>
            </a:r>
            <a:r>
              <a:rPr lang="en-US" sz="2000" b="1" kern="0" dirty="0">
                <a:solidFill>
                  <a:srgbClr val="000000"/>
                </a:solidFill>
                <a:latin typeface="Arial"/>
                <a:ea typeface="ＭＳ Ｐゴシック"/>
              </a:rPr>
              <a:t>problems with Parts in Circulation (PIC</a:t>
            </a:r>
            <a:r>
              <a:rPr lang="en-US" sz="2000" b="1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) and affected the cavity production </a:t>
            </a:r>
          </a:p>
          <a:p>
            <a:pPr lvl="0" eaLnBrk="0" hangingPunct="0">
              <a:buClr>
                <a:srgbClr val="FD930A"/>
              </a:buClr>
              <a:buSzPct val="80000"/>
              <a:buNone/>
            </a:pPr>
            <a:r>
              <a:rPr lang="en-US" sz="2200" b="1" i="1" kern="0" dirty="0" smtClean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PIC</a:t>
            </a:r>
            <a:r>
              <a:rPr lang="en-US" sz="2200" b="1" i="1" kern="0" dirty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:- Beam tube blind flanges </a:t>
            </a:r>
            <a:r>
              <a:rPr lang="en-US" sz="2200" b="1" i="1" kern="0" dirty="0" smtClean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(long </a:t>
            </a:r>
            <a:r>
              <a:rPr lang="en-US" sz="2200" b="1" i="1" kern="0" dirty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and short </a:t>
            </a:r>
            <a:r>
              <a:rPr lang="en-US" sz="2200" b="1" i="1" kern="0" dirty="0" smtClean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side), </a:t>
            </a:r>
            <a:r>
              <a:rPr lang="en-US" sz="2200" b="1" i="1" kern="0" dirty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High Q fixed </a:t>
            </a:r>
            <a:r>
              <a:rPr lang="en-US" sz="2200" b="1" i="1" kern="0" dirty="0" smtClean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antenna, </a:t>
            </a:r>
            <a:r>
              <a:rPr lang="en-US" sz="2200" b="1" i="1" kern="0" dirty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DN40 angle valve, Bellow </a:t>
            </a:r>
            <a:r>
              <a:rPr lang="en-US" sz="2200" b="1" i="1" kern="0" dirty="0" smtClean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clamp. Ca. 135-150 pcs/company of each type of PIC available </a:t>
            </a:r>
            <a:r>
              <a:rPr lang="en-US" sz="2200" b="1" i="1" kern="0" dirty="0">
                <a:solidFill>
                  <a:srgbClr val="009900"/>
                </a:solidFill>
                <a:latin typeface="Calibri" panose="020F0502020204030204" pitchFamily="34" charset="0"/>
                <a:ea typeface="ＭＳ Ｐゴシック"/>
              </a:rPr>
              <a:t>now 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064499" y="381948"/>
            <a:ext cx="7283450" cy="48101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+mj-lt"/>
                <a:ea typeface="+mj-ea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ea typeface="ＭＳ Ｐゴシック" pitchFamily="18" charset="-128"/>
              </a:defRPr>
            </a:lvl9pPr>
          </a:lstStyle>
          <a:p>
            <a:pPr algn="ctr">
              <a:buNone/>
            </a:pPr>
            <a:r>
              <a:rPr lang="en-US" dirty="0" smtClean="0"/>
              <a:t>Shipment rate and Parts </a:t>
            </a:r>
            <a:r>
              <a:rPr lang="en-US" dirty="0"/>
              <a:t>in Circulation (PIC) </a:t>
            </a: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364510"/>
              </p:ext>
            </p:extLst>
          </p:nvPr>
        </p:nvGraphicFramePr>
        <p:xfrm>
          <a:off x="1475656" y="1052736"/>
          <a:ext cx="56886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3"/>
          <p:cNvSpPr txBox="1">
            <a:spLocks/>
          </p:cNvSpPr>
          <p:nvPr/>
        </p:nvSpPr>
        <p:spPr>
          <a:xfrm>
            <a:off x="107504" y="6381328"/>
            <a:ext cx="8280920" cy="36050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000" dirty="0" smtClean="0"/>
          </a:p>
          <a:p>
            <a:r>
              <a:rPr lang="en-US" sz="1000" b="1" dirty="0" smtClean="0"/>
              <a:t> </a:t>
            </a:r>
            <a:r>
              <a:rPr lang="en-US" sz="1000" b="1" dirty="0" smtClean="0">
                <a:latin typeface="Calibri" pitchFamily="34" charset="0"/>
              </a:rPr>
              <a:t>W. Singer,  3</a:t>
            </a:r>
            <a:r>
              <a:rPr lang="en-US" sz="1000" b="1" baseline="30000" dirty="0" smtClean="0">
                <a:latin typeface="Calibri" pitchFamily="34" charset="0"/>
              </a:rPr>
              <a:t>rd</a:t>
            </a:r>
            <a:r>
              <a:rPr lang="en-US" sz="1000" b="1" dirty="0" smtClean="0">
                <a:latin typeface="Calibri" pitchFamily="34" charset="0"/>
              </a:rPr>
              <a:t> Collaboration Meeting of European XFEL, DESY, </a:t>
            </a:r>
            <a:r>
              <a:rPr lang="de-DE" sz="1000" b="1" dirty="0">
                <a:latin typeface="Calibri" panose="020F0502020204030204" pitchFamily="34" charset="0"/>
              </a:rPr>
              <a:t>7-9 April </a:t>
            </a:r>
            <a:r>
              <a:rPr lang="de-DE" sz="1000" b="1" dirty="0" smtClean="0">
                <a:latin typeface="Calibri" panose="020F0502020204030204" pitchFamily="34" charset="0"/>
              </a:rPr>
              <a:t>2014</a:t>
            </a:r>
            <a:endParaRPr lang="de-DE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6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F024603-50EC-45A7-88E9-780BAF159FCE}" type="slidenum">
              <a:rPr lang="en-GB" sz="1000">
                <a:solidFill>
                  <a:srgbClr val="FFFFFF"/>
                </a:solidFill>
              </a:rPr>
              <a:pPr/>
              <a:t>4</a:t>
            </a:fld>
            <a:endParaRPr lang="en-GB" sz="1000">
              <a:solidFill>
                <a:srgbClr val="FFFFFF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6613525" cy="7381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Conclusions and target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362" y="1700808"/>
            <a:ext cx="856895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1200"/>
              </a:spcBef>
              <a:spcAft>
                <a:spcPts val="600"/>
              </a:spcAft>
              <a:buClr>
                <a:srgbClr val="F8B323"/>
              </a:buClr>
              <a:buFont typeface="Wingdings" charset="2"/>
              <a:buChar char="n"/>
            </a:pPr>
            <a:r>
              <a:rPr lang="en-US" sz="2400" dirty="0" smtClean="0">
                <a:solidFill>
                  <a:srgbClr val="261748"/>
                </a:solidFill>
              </a:rPr>
              <a:t>Cavities not passing RF acceptance are </a:t>
            </a:r>
            <a:r>
              <a:rPr lang="en-US" sz="2400" dirty="0" smtClean="0">
                <a:solidFill>
                  <a:srgbClr val="FF0000"/>
                </a:solidFill>
              </a:rPr>
              <a:t>mainly limited by FE</a:t>
            </a:r>
            <a:r>
              <a:rPr lang="en-US" sz="2400" dirty="0" smtClean="0">
                <a:solidFill>
                  <a:srgbClr val="261748"/>
                </a:solidFill>
              </a:rPr>
              <a:t>. </a:t>
            </a:r>
          </a:p>
          <a:p>
            <a:pPr fontAlgn="base">
              <a:spcBef>
                <a:spcPts val="1200"/>
              </a:spcBef>
              <a:spcAft>
                <a:spcPts val="600"/>
              </a:spcAft>
              <a:buClr>
                <a:srgbClr val="F8B323"/>
              </a:buClr>
              <a:buFont typeface="Wingdings" charset="2"/>
              <a:buChar char="n"/>
            </a:pPr>
            <a:r>
              <a:rPr lang="en-US" sz="2400" dirty="0" smtClean="0">
                <a:solidFill>
                  <a:srgbClr val="261748"/>
                </a:solidFill>
              </a:rPr>
              <a:t> Main aim is the reduction of cavities that do not pass the RF test acceptance criteria in order to </a:t>
            </a:r>
            <a:r>
              <a:rPr lang="en-US" sz="2400" dirty="0" smtClean="0">
                <a:solidFill>
                  <a:srgbClr val="FF0000"/>
                </a:solidFill>
              </a:rPr>
              <a:t>reduce the number of cavity retreatments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107504" y="6381328"/>
            <a:ext cx="8280920" cy="360507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000" dirty="0" smtClean="0"/>
          </a:p>
          <a:p>
            <a:r>
              <a:rPr lang="en-US" sz="1000" b="1" dirty="0" smtClean="0"/>
              <a:t> </a:t>
            </a:r>
            <a:r>
              <a:rPr lang="en-US" sz="1000" b="1" dirty="0" smtClean="0">
                <a:latin typeface="Calibri" pitchFamily="34" charset="0"/>
              </a:rPr>
              <a:t>W. Singer,  3</a:t>
            </a:r>
            <a:r>
              <a:rPr lang="en-US" sz="1000" b="1" baseline="30000" dirty="0" smtClean="0">
                <a:latin typeface="Calibri" pitchFamily="34" charset="0"/>
              </a:rPr>
              <a:t>rd</a:t>
            </a:r>
            <a:r>
              <a:rPr lang="en-US" sz="1000" b="1" dirty="0" smtClean="0">
                <a:latin typeface="Calibri" pitchFamily="34" charset="0"/>
              </a:rPr>
              <a:t> Collaboration Meeting of European XFEL, DESY, </a:t>
            </a:r>
            <a:r>
              <a:rPr lang="de-DE" sz="1000" b="1" dirty="0">
                <a:latin typeface="Calibri" panose="020F0502020204030204" pitchFamily="34" charset="0"/>
              </a:rPr>
              <a:t>7-9 April </a:t>
            </a:r>
            <a:r>
              <a:rPr lang="de-DE" sz="1000" b="1" dirty="0" smtClean="0">
                <a:latin typeface="Calibri" panose="020F0502020204030204" pitchFamily="34" charset="0"/>
              </a:rPr>
              <a:t>2014</a:t>
            </a:r>
            <a:endParaRPr lang="de-DE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3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Office PowerPoint</Application>
  <PresentationFormat>On-screen Show (4:3)</PresentationFormat>
  <Paragraphs>69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DESY European XFEL</vt:lpstr>
      <vt:lpstr>Custom Design</vt:lpstr>
      <vt:lpstr>1_DESY European XFEL</vt:lpstr>
      <vt:lpstr>  WP04: S.C. Cavities </vt:lpstr>
      <vt:lpstr> Status Production European XFEL Cavities</vt:lpstr>
      <vt:lpstr>PowerPoint Presentation</vt:lpstr>
      <vt:lpstr>Conclusions and target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Weise</dc:creator>
  <cp:lastModifiedBy>singerw</cp:lastModifiedBy>
  <cp:revision>890</cp:revision>
  <cp:lastPrinted>2012-10-29T09:38:25Z</cp:lastPrinted>
  <dcterms:created xsi:type="dcterms:W3CDTF">2012-04-02T07:17:19Z</dcterms:created>
  <dcterms:modified xsi:type="dcterms:W3CDTF">2014-04-07T13:33:50Z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