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4" r:id="rId4"/>
    <p:sldId id="295" r:id="rId5"/>
    <p:sldId id="306" r:id="rId6"/>
    <p:sldId id="304" r:id="rId7"/>
    <p:sldId id="276" r:id="rId8"/>
    <p:sldId id="259" r:id="rId9"/>
    <p:sldId id="260" r:id="rId10"/>
    <p:sldId id="262" r:id="rId11"/>
    <p:sldId id="263" r:id="rId12"/>
    <p:sldId id="261" r:id="rId13"/>
    <p:sldId id="308" r:id="rId14"/>
    <p:sldId id="283" r:id="rId15"/>
    <p:sldId id="309" r:id="rId16"/>
    <p:sldId id="291" r:id="rId17"/>
    <p:sldId id="292" r:id="rId18"/>
    <p:sldId id="266" r:id="rId19"/>
    <p:sldId id="307" r:id="rId20"/>
    <p:sldId id="284" r:id="rId21"/>
    <p:sldId id="310" r:id="rId22"/>
    <p:sldId id="297" r:id="rId23"/>
    <p:sldId id="298" r:id="rId24"/>
    <p:sldId id="299" r:id="rId25"/>
    <p:sldId id="300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7" autoAdjust="0"/>
  </p:normalViewPr>
  <p:slideViewPr>
    <p:cSldViewPr showGuides="1">
      <p:cViewPr>
        <p:scale>
          <a:sx n="68" d="100"/>
          <a:sy n="68" d="100"/>
        </p:scale>
        <p:origin x="-869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DC25D-FC7A-4FD1-9679-EDF473BC2E5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5AC2-8D93-4743-8A53-02CC39A57E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9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95AC2-8D93-4743-8A53-02CC39A57E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4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>
              <a:ea typeface="ＭＳ Ｐゴシック" pitchFamily="112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>
              <a:ea typeface="ＭＳ Ｐゴシック" pitchFamily="112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971600" y="1340768"/>
            <a:ext cx="7200800" cy="1800200"/>
          </a:xfrm>
        </p:spPr>
        <p:txBody>
          <a:bodyPr wrap="square" rIns="72000"/>
          <a:lstStyle>
            <a:lvl1pPr algn="ctr">
              <a:defRPr sz="44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71600" y="3429000"/>
            <a:ext cx="7200800" cy="2880320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9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5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3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324851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4196948" cy="4459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4575" y="1347788"/>
            <a:ext cx="4037750" cy="4459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1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8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7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1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8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  <a:cs typeface="+mn-cs"/>
              </a:defRPr>
            </a:lvl1pPr>
          </a:lstStyle>
          <a:p>
            <a:fld id="{CE94F7E7-6F6F-4D41-9206-641A2816C18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6" y="6453336"/>
            <a:ext cx="4450556" cy="29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>
                <a:solidFill>
                  <a:srgbClr val="000000"/>
                </a:solidFill>
                <a:ea typeface="ＭＳ Ｐゴシック" pitchFamily="112" charset="-128"/>
                <a:cs typeface="+mn-cs"/>
              </a:defRPr>
            </a:lvl1pPr>
          </a:lstStyle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>
              <a:ea typeface="ＭＳ Ｐゴシック" pitchFamily="112" charset="-128"/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dirty="0"/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3788" y="116632"/>
            <a:ext cx="7283450" cy="216024"/>
          </a:xfrm>
          <a:prstGeom prst="rect">
            <a:avLst/>
          </a:prstGeom>
        </p:spPr>
        <p:txBody>
          <a:bodyPr vert="horz" wrap="none" lIns="72000" tIns="0" rIns="0" bIns="0" rtlCol="0" anchor="ctr"/>
          <a:lstStyle>
            <a:lvl1pPr marL="0" marR="0" indent="0" algn="l" defTabSz="914400" rtl="0" eaLnBrk="0" fontAlgn="auto" latinLnBrk="0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000" kern="1200" smtClean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112" charset="-128"/>
                <a:cs typeface="+mn-cs"/>
              </a:defRPr>
            </a:lvl1pPr>
          </a:lstStyle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0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ＭＳ Ｐゴシック" charset="0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>
          <a:solidFill>
            <a:schemeClr val="tx2"/>
          </a:solidFill>
          <a:latin typeface="+mn-lt"/>
          <a:ea typeface="+mn-ea"/>
          <a:cs typeface="ＭＳ Ｐゴシック" charset="0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100F2E"/>
          </a:solidFill>
          <a:latin typeface="+mn-lt"/>
          <a:ea typeface="+mn-ea"/>
          <a:cs typeface="ＭＳ Ｐゴシック" charset="0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rgbClr val="100F2E"/>
          </a:solidFill>
          <a:latin typeface="+mn-lt"/>
          <a:ea typeface="+mn-ea"/>
          <a:cs typeface="ＭＳ Ｐゴシック" charset="0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Norbert Meyners, MEA1/WP33</a:t>
            </a:r>
          </a:p>
          <a:p>
            <a:r>
              <a:rPr lang="en-US" dirty="0" smtClean="0"/>
              <a:t>for </a:t>
            </a:r>
          </a:p>
          <a:p>
            <a:r>
              <a:rPr lang="en-US" dirty="0" smtClean="0"/>
              <a:t>Roland Platzer, Peter Talkovski, ZM1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600" dirty="0" smtClean="0"/>
              <a:t>WP 33 –Tunnel Installation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 Suspensions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ＭＳ Ｐゴシック" charset="0"/>
              </a:rPr>
              <a:t>XTL R39 | frame only</a:t>
            </a:r>
            <a:endParaRPr lang="en-US" dirty="0"/>
          </a:p>
        </p:txBody>
      </p:sp>
      <p:pic>
        <p:nvPicPr>
          <p:cNvPr id="3" name="Picture 2" descr="XTL_R39_Tragrahmen_is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1646238"/>
            <a:ext cx="69278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ＭＳ Ｐゴシック" charset="0"/>
              </a:rPr>
              <a:t>XTL R39 | frame only</a:t>
            </a:r>
            <a:endParaRPr lang="en-US" dirty="0"/>
          </a:p>
        </p:txBody>
      </p:sp>
      <p:pic>
        <p:nvPicPr>
          <p:cNvPr id="3" name="Picture 2" descr="XTL_R39_Tragrahmen_iso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1646238"/>
            <a:ext cx="69278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TL_R39_Tragrahmen_Detai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8" y="1646238"/>
            <a:ext cx="69294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ＭＳ Ｐゴシック" charset="0"/>
              </a:rPr>
              <a:t>XTL R39 | TLD Quadrupole w/ BPM and Steerer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6488" y="5373216"/>
            <a:ext cx="7335837" cy="9069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Eigen frequencies: 10 Hz (long.), </a:t>
            </a:r>
            <a:br>
              <a:rPr lang="en-US" dirty="0" smtClean="0"/>
            </a:br>
            <a:r>
              <a:rPr lang="en-US" dirty="0" smtClean="0"/>
              <a:t>XBD (hor.): </a:t>
            </a:r>
            <a:r>
              <a:rPr lang="en-US" dirty="0"/>
              <a:t>25 Hz, </a:t>
            </a:r>
            <a:r>
              <a:rPr lang="en-US" dirty="0" smtClean="0"/>
              <a:t>XQF</a:t>
            </a:r>
            <a:r>
              <a:rPr lang="en-US" dirty="0"/>
              <a:t> (hor</a:t>
            </a:r>
            <a:r>
              <a:rPr lang="en-US" dirty="0" smtClean="0"/>
              <a:t>.): </a:t>
            </a:r>
            <a:r>
              <a:rPr lang="en-US" dirty="0"/>
              <a:t>35 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3" t="10948" r="9687" b="29505"/>
          <a:stretch/>
        </p:blipFill>
        <p:spPr bwMode="auto">
          <a:xfrm>
            <a:off x="179512" y="3861048"/>
            <a:ext cx="2111664" cy="139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XTL R40 | Suspension BV-Magnets (TLD)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Installation by lifting from below possible</a:t>
            </a:r>
          </a:p>
          <a:p>
            <a:r>
              <a:rPr lang="en-US" dirty="0" smtClean="0"/>
              <a:t>Eigen frequencies</a:t>
            </a:r>
          </a:p>
          <a:p>
            <a:pPr lvl="1"/>
            <a:r>
              <a:rPr lang="en-US" dirty="0" smtClean="0"/>
              <a:t>1. Ef 12.5Hz</a:t>
            </a:r>
          </a:p>
          <a:p>
            <a:pPr lvl="1"/>
            <a:r>
              <a:rPr lang="en-US" dirty="0" smtClean="0"/>
              <a:t>2. Ef: 16Hz</a:t>
            </a:r>
          </a:p>
          <a:p>
            <a:pPr lvl="1"/>
            <a:r>
              <a:rPr lang="en-US" dirty="0" smtClean="0"/>
              <a:t>Waiting for approval by MLC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6" name="Grafik 5"/>
          <p:cNvPicPr/>
          <p:nvPr/>
        </p:nvPicPr>
        <p:blipFill rotWithShape="1">
          <a:blip r:embed="rId3"/>
          <a:srcRect l="41628" t="25299" r="24211" b="24872"/>
          <a:stretch/>
        </p:blipFill>
        <p:spPr bwMode="auto">
          <a:xfrm>
            <a:off x="5724128" y="3717032"/>
            <a:ext cx="2946951" cy="239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4"/>
          <a:srcRect l="33869" t="17834" r="2114" b="14367"/>
          <a:stretch/>
        </p:blipFill>
        <p:spPr bwMode="auto">
          <a:xfrm>
            <a:off x="4355976" y="1124744"/>
            <a:ext cx="4654428" cy="239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11379" r="9219" b="29396"/>
          <a:stretch/>
        </p:blipFill>
        <p:spPr bwMode="auto">
          <a:xfrm>
            <a:off x="2371643" y="3861048"/>
            <a:ext cx="2070742" cy="137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285275" y="1712563"/>
            <a:ext cx="5578626" cy="4229947"/>
            <a:chOff x="285275" y="1712563"/>
            <a:chExt cx="5578626" cy="422994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75" y="1712563"/>
              <a:ext cx="5578626" cy="4229947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292100" y="4076055"/>
              <a:ext cx="2733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XTD2 R 13 overview</a:t>
              </a:r>
              <a:endParaRPr lang="de-DE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772336" y="1093544"/>
            <a:ext cx="3263176" cy="5143768"/>
            <a:chOff x="5772336" y="1093544"/>
            <a:chExt cx="3263176" cy="514376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336" y="3737272"/>
              <a:ext cx="2991449" cy="250004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336" y="1093544"/>
              <a:ext cx="2085363" cy="2479472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7014916" y="1093544"/>
              <a:ext cx="1902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XTD2_Tragrahmen_OTR</a:t>
              </a:r>
              <a:endParaRPr lang="de-DE" sz="12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014916" y="3674294"/>
              <a:ext cx="202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XTD2_Tragrahmen_QE</a:t>
              </a:r>
              <a:endParaRPr lang="de-DE" sz="1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XTD2 R 13 – 16 | Proposal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Frames bolded to in-casted rails!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XTD2 R 13 – 16 | Eigen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5618410"/>
            <a:ext cx="8324851" cy="762918"/>
          </a:xfrm>
        </p:spPr>
        <p:txBody>
          <a:bodyPr/>
          <a:lstStyle/>
          <a:p>
            <a:r>
              <a:rPr lang="en-US" sz="2000" dirty="0" smtClean="0"/>
              <a:t>Stiffer design nearly impossible (Load of screws at limit)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 Approval by MLC needed</a:t>
            </a:r>
            <a:endParaRPr lang="en-US" sz="2000" dirty="0"/>
          </a:p>
        </p:txBody>
      </p:sp>
      <p:pic>
        <p:nvPicPr>
          <p:cNvPr id="4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" y="3408831"/>
            <a:ext cx="2880000" cy="1678094"/>
          </a:xfrm>
          <a:prstGeom prst="rect">
            <a:avLst/>
          </a:prstGeom>
        </p:spPr>
      </p:pic>
      <p:pic>
        <p:nvPicPr>
          <p:cNvPr id="5" name="Grafik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2" t="4349" r="14876" b="14530"/>
          <a:stretch/>
        </p:blipFill>
        <p:spPr>
          <a:xfrm>
            <a:off x="107824" y="1258710"/>
            <a:ext cx="2880000" cy="2167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5085184"/>
            <a:ext cx="2789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Frame 13a: 1.Ef (hor.): 47Hz</a:t>
            </a:r>
            <a:endParaRPr lang="en-US" sz="1600" dirty="0"/>
          </a:p>
        </p:txBody>
      </p:sp>
      <p:pic>
        <p:nvPicPr>
          <p:cNvPr id="7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6452"/>
            <a:ext cx="2880000" cy="1701239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4" t="11964" r="17438" b="15855"/>
          <a:stretch/>
        </p:blipFill>
        <p:spPr>
          <a:xfrm>
            <a:off x="3140042" y="1054477"/>
            <a:ext cx="2880000" cy="2262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5085184"/>
            <a:ext cx="2835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Frame 13c: 1.Ef (hor.):  52Hz</a:t>
            </a:r>
            <a:endParaRPr lang="en-US" sz="1600" dirty="0"/>
          </a:p>
        </p:txBody>
      </p:sp>
      <p:pic>
        <p:nvPicPr>
          <p:cNvPr id="10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32" y="3426452"/>
            <a:ext cx="2880000" cy="1639226"/>
          </a:xfrm>
          <a:prstGeom prst="rect">
            <a:avLst/>
          </a:prstGeom>
        </p:spPr>
      </p:pic>
      <p:pic>
        <p:nvPicPr>
          <p:cNvPr id="11" name="Grafik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9" t="10806" r="22645" b="14365"/>
          <a:stretch/>
        </p:blipFill>
        <p:spPr>
          <a:xfrm>
            <a:off x="6159370" y="1156665"/>
            <a:ext cx="2880000" cy="2240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168" y="5085184"/>
            <a:ext cx="2731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Frame 16b: 1.Ef (hor.) 43Hz</a:t>
            </a:r>
            <a:endParaRPr lang="en-US" sz="16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 Units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17474" y="2564904"/>
            <a:ext cx="8324851" cy="3715246"/>
          </a:xfrm>
        </p:spPr>
        <p:txBody>
          <a:bodyPr/>
          <a:lstStyle/>
          <a:p>
            <a:r>
              <a:rPr lang="en-US" dirty="0" smtClean="0"/>
              <a:t>Different versions</a:t>
            </a:r>
          </a:p>
          <a:p>
            <a:r>
              <a:rPr lang="en-US" dirty="0" smtClean="0"/>
              <a:t>Design: ready</a:t>
            </a:r>
          </a:p>
          <a:p>
            <a:r>
              <a:rPr lang="en-US" dirty="0" smtClean="0"/>
              <a:t>Fabrication drawings: in production</a:t>
            </a:r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6" t="8998" r="26410" b="12579"/>
          <a:stretch/>
        </p:blipFill>
        <p:spPr bwMode="auto">
          <a:xfrm>
            <a:off x="3036997" y="4647913"/>
            <a:ext cx="1461773" cy="122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 t="14817" r="28641" b="20406"/>
          <a:stretch/>
        </p:blipFill>
        <p:spPr bwMode="auto">
          <a:xfrm>
            <a:off x="4866826" y="4647913"/>
            <a:ext cx="1633657" cy="122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t="9821" r="22951" b="24996"/>
          <a:stretch/>
        </p:blipFill>
        <p:spPr bwMode="auto">
          <a:xfrm>
            <a:off x="465732" y="1412778"/>
            <a:ext cx="1617159" cy="10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13476" r="28063" b="26435"/>
          <a:stretch/>
        </p:blipFill>
        <p:spPr bwMode="auto">
          <a:xfrm>
            <a:off x="2295563" y="1412776"/>
            <a:ext cx="1633657" cy="10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 t="15266" r="25331" b="17707"/>
          <a:stretch/>
        </p:blipFill>
        <p:spPr bwMode="auto">
          <a:xfrm>
            <a:off x="4124454" y="1412778"/>
            <a:ext cx="1456013" cy="10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9238" r="36454" b="19836"/>
          <a:stretch/>
        </p:blipFill>
        <p:spPr bwMode="auto">
          <a:xfrm>
            <a:off x="1811101" y="4746545"/>
            <a:ext cx="922093" cy="102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t="11909" r="34661" b="19671"/>
          <a:stretch/>
        </p:blipFill>
        <p:spPr bwMode="auto">
          <a:xfrm>
            <a:off x="465732" y="4746545"/>
            <a:ext cx="987181" cy="102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 descr="C:\Users\rplatzer\Desktop\xx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16" y="4647912"/>
            <a:ext cx="2050579" cy="12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1005" y="3717032"/>
            <a:ext cx="13083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BPM fixed to </a:t>
            </a:r>
          </a:p>
          <a:p>
            <a:pPr algn="ctr">
              <a:buNone/>
            </a:pPr>
            <a:r>
              <a:rPr lang="en-US" sz="1400" dirty="0" smtClean="0"/>
              <a:t>adjustable</a:t>
            </a:r>
          </a:p>
          <a:p>
            <a:pPr algn="ctr">
              <a:buNone/>
            </a:pPr>
            <a:r>
              <a:rPr lang="en-US" sz="1400" dirty="0" smtClean="0"/>
              <a:t>vacuum pump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172400" y="4455696"/>
            <a:ext cx="0" cy="91752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6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 Units | Vibration Requirements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achieve the vibration requirements</a:t>
            </a:r>
            <a:br>
              <a:rPr lang="en-US" dirty="0" smtClean="0"/>
            </a:br>
            <a:r>
              <a:rPr lang="en-US" dirty="0" smtClean="0"/>
              <a:t>both plates will be fixed fix glue after adjustment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8675" y="2529452"/>
            <a:ext cx="6200730" cy="2915772"/>
            <a:chOff x="828675" y="1916832"/>
            <a:chExt cx="6200730" cy="291577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62" t="21206" r="8750" b="23707"/>
            <a:stretch/>
          </p:blipFill>
          <p:spPr bwMode="auto">
            <a:xfrm>
              <a:off x="828675" y="1916832"/>
              <a:ext cx="5229225" cy="2915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3995936" y="3645024"/>
              <a:ext cx="2376264" cy="504056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5724128" y="3501008"/>
              <a:ext cx="64807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6331778" y="335699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FFC000"/>
                  </a:solidFill>
                </a:rPr>
                <a:t>Glue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5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b="1" dirty="0" smtClean="0"/>
              <a:t>XTL R 37 – 41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Top steel plates ready for welding (in-house</a:t>
            </a:r>
            <a:r>
              <a:rPr lang="en-US" b="1" dirty="0" smtClean="0"/>
              <a:t>)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Positions marked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Lights needs to be move</a:t>
            </a:r>
            <a:endParaRPr lang="en-US" b="1" dirty="0"/>
          </a:p>
          <a:p>
            <a:pPr lvl="1">
              <a:spcAft>
                <a:spcPts val="200"/>
              </a:spcAft>
            </a:pPr>
            <a:r>
              <a:rPr lang="en-US" b="1" dirty="0"/>
              <a:t>Call for tender (nearly) out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Fabrication drawing under production</a:t>
            </a:r>
          </a:p>
          <a:p>
            <a:pPr marL="300037" lvl="1" indent="0">
              <a:spcAft>
                <a:spcPts val="200"/>
              </a:spcAft>
              <a:buNone/>
            </a:pPr>
            <a:endParaRPr lang="en-US" sz="1200" b="1" dirty="0" smtClean="0"/>
          </a:p>
          <a:p>
            <a:pPr>
              <a:spcAft>
                <a:spcPts val="200"/>
              </a:spcAft>
            </a:pPr>
            <a:r>
              <a:rPr lang="en-US" b="1" dirty="0"/>
              <a:t>XTD2 R 13 – 16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Design ready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Vibrations need </a:t>
            </a:r>
            <a:r>
              <a:rPr lang="en-US" b="1" dirty="0" smtClean="0"/>
              <a:t>approval</a:t>
            </a:r>
          </a:p>
          <a:p>
            <a:pPr lvl="1">
              <a:spcAft>
                <a:spcPts val="200"/>
              </a:spcAft>
            </a:pPr>
            <a:endParaRPr lang="en-US" sz="1200" b="1" dirty="0"/>
          </a:p>
          <a:p>
            <a:pPr>
              <a:spcAft>
                <a:spcPts val="200"/>
              </a:spcAft>
            </a:pPr>
            <a:r>
              <a:rPr lang="en-US" b="1" dirty="0" smtClean="0"/>
              <a:t>XTL R28 – R36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Design started</a:t>
            </a:r>
          </a:p>
          <a:p>
            <a:pPr marL="444500" lvl="1" indent="0">
              <a:spcAft>
                <a:spcPts val="200"/>
              </a:spcAft>
              <a:buNone/>
            </a:pPr>
            <a:endParaRPr lang="en-US" sz="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6" name="Picture 4" descr="N:\4all\public\Technische_Projekte\2012_XFEL_XTL_Magnetabhaengung_R37-41\09_Dokumentation\Fotos\14-03-05 Fertigung Einschweißbleche\Foto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75" y="1091691"/>
            <a:ext cx="1484231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3130062" cy="41734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r="29231"/>
          <a:stretch/>
        </p:blipFill>
        <p:spPr>
          <a:xfrm>
            <a:off x="5076056" y="2204864"/>
            <a:ext cx="677959" cy="87650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1691"/>
            <a:ext cx="1373588" cy="6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42" y="3721339"/>
            <a:ext cx="1555750" cy="2074333"/>
          </a:xfrm>
          <a:prstGeom prst="rect">
            <a:avLst/>
          </a:prstGeom>
        </p:spPr>
      </p:pic>
      <p:sp>
        <p:nvSpPr>
          <p:cNvPr id="13" name="Kreuz 5"/>
          <p:cNvSpPr/>
          <p:nvPr/>
        </p:nvSpPr>
        <p:spPr bwMode="auto">
          <a:xfrm>
            <a:off x="4669656" y="3933056"/>
            <a:ext cx="812800" cy="817170"/>
          </a:xfrm>
          <a:prstGeom prst="plus">
            <a:avLst>
              <a:gd name="adj" fmla="val 37500"/>
            </a:avLst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</a:t>
            </a:r>
          </a:p>
          <a:p>
            <a:pPr marL="0" indent="0">
              <a:buNone/>
            </a:pPr>
            <a:r>
              <a:rPr lang="en-US" dirty="0" smtClean="0"/>
              <a:t>for your</a:t>
            </a:r>
          </a:p>
          <a:p>
            <a:pPr marL="0" indent="0">
              <a:buNone/>
            </a:pPr>
            <a:r>
              <a:rPr lang="en-US" dirty="0" smtClean="0"/>
              <a:t>attention!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7" name="Grafi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31026"/>
            <a:ext cx="3930908" cy="52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7788"/>
            <a:ext cx="7326709" cy="4932362"/>
          </a:xfrm>
        </p:spPr>
        <p:txBody>
          <a:bodyPr/>
          <a:lstStyle/>
          <a:p>
            <a:r>
              <a:rPr lang="en-US" dirty="0"/>
              <a:t>Where?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Solutions</a:t>
            </a:r>
          </a:p>
          <a:p>
            <a:r>
              <a:rPr lang="en-US" dirty="0"/>
              <a:t>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XTD2 | Feet Position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8" y="2280257"/>
            <a:ext cx="2523966" cy="191377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4" y="2280257"/>
            <a:ext cx="5829299" cy="327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836859" y="5637616"/>
            <a:ext cx="4017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Lage der Anschraubbleche an der Tunneldecke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024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XQH w/ BPM, Pump &amp; Steerer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80132"/>
            <a:ext cx="7476030" cy="527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5216"/>
            <a:ext cx="3724757" cy="40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76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XTIN | Pylon 705 hoch 950 tief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0CE80-014F-489D-81D2-89FA6565735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XTIN | Pylon 630 hoch 950 tief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0CE80-014F-489D-81D2-89FA6565735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45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XTIN | Pylon 705 hoch 500 tief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0CE80-014F-489D-81D2-89FA6565735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45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086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 und QM-Stein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0CE80-014F-489D-81D2-89FA6565735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33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XTL | BC-Pylon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0CE80-014F-489D-81D2-89FA6565735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04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XTL | Tunnelstein 750x1000 tief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0CE80-014F-489D-81D2-89FA6565735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39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XTL | Tunnelstein 600x600 tief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1CAC0-640D-4F95-8BC7-BC566F2F633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4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Where?</a:t>
            </a:r>
            <a:endParaRPr lang="en-US" sz="3200" dirty="0"/>
          </a:p>
        </p:txBody>
      </p:sp>
      <p:sp>
        <p:nvSpPr>
          <p:cNvPr id="2" name="Unter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9552" y="1844824"/>
            <a:ext cx="7920880" cy="4464495"/>
            <a:chOff x="3038475" y="2021677"/>
            <a:chExt cx="4895850" cy="2660376"/>
          </a:xfrm>
        </p:grpSpPr>
        <p:pic>
          <p:nvPicPr>
            <p:cNvPr id="5" name="Grafik 4" descr="N:\4all\public\Technische_Projekte\2012_XFEL_XTL_Magnet_Vakuumkonzept\03_Konstruktion\Entwurf\XFEL_big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5" y="2230953"/>
              <a:ext cx="4895850" cy="24511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tx1"/>
              </a:outerShdw>
            </a:effectLst>
          </p:spPr>
        </p:pic>
        <p:sp>
          <p:nvSpPr>
            <p:cNvPr id="6" name="Ellipse 5"/>
            <p:cNvSpPr/>
            <p:nvPr/>
          </p:nvSpPr>
          <p:spPr>
            <a:xfrm>
              <a:off x="5062902" y="3192462"/>
              <a:ext cx="241300" cy="247650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cxnSp>
          <p:nvCxnSpPr>
            <p:cNvPr id="7" name="Gerade Verbindung 6"/>
            <p:cNvCxnSpPr/>
            <p:nvPr/>
          </p:nvCxnSpPr>
          <p:spPr>
            <a:xfrm flipH="1">
              <a:off x="4946062" y="3386772"/>
              <a:ext cx="134620" cy="95948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54"/>
            <p:cNvSpPr txBox="1"/>
            <p:nvPr/>
          </p:nvSpPr>
          <p:spPr>
            <a:xfrm>
              <a:off x="4295775" y="4340542"/>
              <a:ext cx="1134157" cy="273050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58420" algn="just">
                <a:spcAft>
                  <a:spcPts val="0"/>
                </a:spcAft>
              </a:pPr>
              <a:r>
                <a:rPr lang="de-DE" sz="1000" dirty="0" smtClean="0">
                  <a:effectLst/>
                  <a:latin typeface="Arial"/>
                  <a:ea typeface="Times New Roman"/>
                  <a:cs typeface="Times New Roman"/>
                </a:rPr>
                <a:t>XTL, R 37-41</a:t>
              </a:r>
              <a:endParaRPr lang="de-DE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4562592" y="3316287"/>
              <a:ext cx="450780" cy="194310"/>
            </a:xfrm>
            <a:prstGeom prst="ellipse">
              <a:avLst/>
            </a:prstGeom>
            <a:solidFill>
              <a:schemeClr val="accent2">
                <a:alpha val="34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cxnSp>
          <p:nvCxnSpPr>
            <p:cNvPr id="10" name="Gerade Verbindung 9"/>
            <p:cNvCxnSpPr>
              <a:stCxn id="9" idx="1"/>
              <a:endCxn id="11" idx="2"/>
            </p:cNvCxnSpPr>
            <p:nvPr/>
          </p:nvCxnSpPr>
          <p:spPr>
            <a:xfrm flipH="1" flipV="1">
              <a:off x="3995514" y="2783842"/>
              <a:ext cx="633093" cy="56090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54"/>
            <p:cNvSpPr txBox="1"/>
            <p:nvPr/>
          </p:nvSpPr>
          <p:spPr>
            <a:xfrm>
              <a:off x="3428435" y="2510792"/>
              <a:ext cx="1134157" cy="27305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58420" algn="just">
                <a:spcAft>
                  <a:spcPts val="0"/>
                </a:spcAft>
              </a:pPr>
              <a:r>
                <a:rPr lang="de-DE" sz="1000" dirty="0" smtClean="0">
                  <a:effectLst/>
                  <a:latin typeface="Arial"/>
                  <a:ea typeface="Times New Roman"/>
                  <a:cs typeface="Times New Roman"/>
                </a:rPr>
                <a:t>XTL, R 28-36</a:t>
              </a:r>
              <a:endParaRPr lang="de-DE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5816969" y="3095307"/>
              <a:ext cx="225390" cy="194310"/>
            </a:xfrm>
            <a:prstGeom prst="ellipse">
              <a:avLst/>
            </a:prstGeom>
            <a:solidFill>
              <a:srgbClr val="00B050">
                <a:alpha val="34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cxnSp>
          <p:nvCxnSpPr>
            <p:cNvPr id="15" name="Gerade Verbindung 14"/>
            <p:cNvCxnSpPr>
              <a:stCxn id="14" idx="1"/>
              <a:endCxn id="16" idx="2"/>
            </p:cNvCxnSpPr>
            <p:nvPr/>
          </p:nvCxnSpPr>
          <p:spPr>
            <a:xfrm flipH="1" flipV="1">
              <a:off x="5560048" y="2294727"/>
              <a:ext cx="289929" cy="82903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54"/>
            <p:cNvSpPr txBox="1"/>
            <p:nvPr/>
          </p:nvSpPr>
          <p:spPr>
            <a:xfrm>
              <a:off x="4919320" y="2021677"/>
              <a:ext cx="1281455" cy="27305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58420" algn="just">
                <a:spcAft>
                  <a:spcPts val="0"/>
                </a:spcAft>
              </a:pPr>
              <a:r>
                <a:rPr lang="de-DE" sz="1000" dirty="0" smtClean="0">
                  <a:effectLst/>
                  <a:latin typeface="Arial"/>
                  <a:ea typeface="Times New Roman"/>
                  <a:cs typeface="Times New Roman"/>
                </a:rPr>
                <a:t>XTD2, R 13-16</a:t>
              </a:r>
              <a:endParaRPr lang="de-DE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In XTL R37 – 41 (and XTD2 R13 -16)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way crossing below the beam lines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XTL</a:t>
            </a:r>
          </a:p>
          <a:p>
            <a:pPr marL="0" indent="0">
              <a:buNone/>
            </a:pPr>
            <a:r>
              <a:rPr lang="en-US" dirty="0" smtClean="0"/>
              <a:t>(and 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XTD2)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96" y="2083947"/>
            <a:ext cx="7200000" cy="43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59492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XTL R 37-41</a:t>
            </a:r>
          </a:p>
        </p:txBody>
      </p:sp>
    </p:spTree>
    <p:extLst>
      <p:ext uri="{BB962C8B-B14F-4D97-AF65-F5344CB8AC3E}">
        <p14:creationId xmlns:p14="http://schemas.microsoft.com/office/powerpoint/2010/main" val="2330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In XTL R28 -36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standard solution </a:t>
            </a:r>
            <a:br>
              <a:rPr lang="en-US" dirty="0" smtClean="0"/>
            </a:br>
            <a:r>
              <a:rPr lang="en-US" dirty="0" smtClean="0"/>
              <a:t>(adjustment units on </a:t>
            </a:r>
            <a:br>
              <a:rPr lang="en-US" dirty="0" smtClean="0"/>
            </a:br>
            <a:r>
              <a:rPr lang="en-US" dirty="0" smtClean="0"/>
              <a:t>concrete columns)</a:t>
            </a:r>
            <a:br>
              <a:rPr lang="en-US" dirty="0" smtClean="0"/>
            </a:br>
            <a:r>
              <a:rPr lang="en-US" dirty="0" smtClean="0"/>
              <a:t>did not meet the </a:t>
            </a:r>
            <a:br>
              <a:rPr lang="en-US" dirty="0" smtClean="0"/>
            </a:br>
            <a:r>
              <a:rPr lang="en-US" dirty="0" smtClean="0"/>
              <a:t>vibration requirements!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Remark: Beam height 2.2m plus floor slabs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 lowest: 25Hz  (Calculated; Required: &gt; 50Hz)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984247" y="4293096"/>
            <a:ext cx="1372171" cy="27699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none">
            <a:spAutoFit/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100F2E"/>
                </a:solidFill>
                <a:latin typeface="+mn-lt"/>
                <a:ea typeface="+mn-ea"/>
                <a:cs typeface="ＭＳ Ｐゴシック" charset="0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rgbClr val="100F2E"/>
                </a:solidFill>
                <a:latin typeface="+mn-lt"/>
                <a:ea typeface="+mn-ea"/>
                <a:cs typeface="ＭＳ Ｐゴシック" charset="0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/>
              <a:t>Part of T4/R9</a:t>
            </a: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7809" r="16326" b="5041"/>
          <a:stretch/>
        </p:blipFill>
        <p:spPr bwMode="auto">
          <a:xfrm rot="-540000">
            <a:off x="3764047" y="1287572"/>
            <a:ext cx="5149332" cy="388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7608"/>
            <a:ext cx="3045266" cy="214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5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sy.de/xfel-beam/data/bsy/bs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r="8254" b="21000"/>
          <a:stretch/>
        </p:blipFill>
        <p:spPr bwMode="auto">
          <a:xfrm>
            <a:off x="3419872" y="3573016"/>
            <a:ext cx="4954307" cy="28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2240752"/>
            <a:ext cx="8324851" cy="4039398"/>
          </a:xfrm>
        </p:spPr>
        <p:txBody>
          <a:bodyPr/>
          <a:lstStyle/>
          <a:p>
            <a:r>
              <a:rPr lang="en-US" dirty="0" smtClean="0"/>
              <a:t>Frames suspended from ceiling</a:t>
            </a:r>
          </a:p>
          <a:p>
            <a:r>
              <a:rPr lang="en-US" dirty="0" smtClean="0"/>
              <a:t>Dump beam line (TLD) above with separate frames</a:t>
            </a:r>
          </a:p>
          <a:p>
            <a:r>
              <a:rPr lang="en-US" dirty="0" smtClean="0"/>
              <a:t>BV magnets (TLD) hanging for </a:t>
            </a:r>
            <a:br>
              <a:rPr lang="en-US" dirty="0" smtClean="0"/>
            </a:br>
            <a:r>
              <a:rPr lang="en-US" dirty="0" smtClean="0"/>
              <a:t>maintenance and installation reason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" y="1196752"/>
            <a:ext cx="9072000" cy="1044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5436096" y="4149080"/>
            <a:ext cx="1296144" cy="28803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067944" y="4869160"/>
            <a:ext cx="504056" cy="1254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 rot="20826552">
            <a:off x="4038194" y="486916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e+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7020272" y="1520688"/>
            <a:ext cx="648072" cy="627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382838">
            <a:off x="7264199" y="1261925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e+</a:t>
            </a:r>
          </a:p>
        </p:txBody>
      </p:sp>
    </p:spTree>
    <p:extLst>
      <p:ext uri="{BB962C8B-B14F-4D97-AF65-F5344CB8AC3E}">
        <p14:creationId xmlns:p14="http://schemas.microsoft.com/office/powerpoint/2010/main" val="23955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Position of U-Beam ./. Survey </a:t>
            </a:r>
            <a:r>
              <a:rPr lang="en-US" dirty="0"/>
              <a:t>M</a:t>
            </a:r>
            <a:r>
              <a:rPr lang="en-US" dirty="0" smtClean="0"/>
              <a:t>arks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474" y="4801276"/>
            <a:ext cx="8324851" cy="1478874"/>
          </a:xfrm>
        </p:spPr>
        <p:txBody>
          <a:bodyPr/>
          <a:lstStyle/>
          <a:p>
            <a:r>
              <a:rPr lang="en-US" dirty="0" smtClean="0"/>
              <a:t>Found using laser scan data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Move U-beam 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4106" name="Picture 10" descr="N:\4all\public\Technische_Projekte\2012_XFEL_XTL_Magnetabhaengung_R37-41\03_Konstruktion\Entwurf\Tunnelanbindung_XTL\XTL_2071_40G-H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2" y="1052736"/>
            <a:ext cx="7009286" cy="37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644008" y="2420888"/>
            <a:ext cx="360040" cy="2160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>
              <a:buNone/>
            </a:pPr>
            <a:endParaRPr lang="en-US" sz="8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1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XTL R39 | front</a:t>
            </a:r>
            <a:r>
              <a:rPr lang="en-US" baseline="0" dirty="0" smtClean="0"/>
              <a:t> 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Horizontal </a:t>
            </a:r>
            <a:r>
              <a:rPr lang="en-US" sz="2000" dirty="0"/>
              <a:t>a</a:t>
            </a:r>
            <a:r>
              <a:rPr lang="en-US" sz="2000" dirty="0" smtClean="0"/>
              <a:t>nd vertical Eigen frequencies &gt;=~50Hz (calc.)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3" name="Picture 2" descr="XTL_R39_fron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1646238"/>
            <a:ext cx="69278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79912" y="326523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b="1" dirty="0" smtClean="0">
                <a:solidFill>
                  <a:srgbClr val="FFC000"/>
                </a:solidFill>
              </a:rPr>
              <a:t>T1 ---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1" y="326523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C000"/>
                </a:solidFill>
              </a:rPr>
              <a:t>x --- T2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2636912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C000"/>
                </a:solidFill>
              </a:rPr>
              <a:t>x --- TLD</a:t>
            </a:r>
          </a:p>
        </p:txBody>
      </p:sp>
    </p:spTree>
    <p:extLst>
      <p:ext uri="{BB962C8B-B14F-4D97-AF65-F5344CB8AC3E}">
        <p14:creationId xmlns:p14="http://schemas.microsoft.com/office/powerpoint/2010/main" val="22042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ＭＳ Ｐゴシック" charset="0"/>
              </a:rPr>
              <a:t>XTL R39 | mole view</a:t>
            </a:r>
            <a:endParaRPr lang="en-US" dirty="0"/>
          </a:p>
        </p:txBody>
      </p:sp>
      <p:pic>
        <p:nvPicPr>
          <p:cNvPr id="3" name="Picture 2" descr="XTL_R39_is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1646238"/>
            <a:ext cx="69278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4128" y="2348880"/>
            <a:ext cx="792088" cy="43204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724128" y="1916832"/>
            <a:ext cx="792088" cy="43204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580112" y="2564904"/>
            <a:ext cx="792088" cy="43204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 rot="19922704">
            <a:off x="6444208" y="166365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C000"/>
                </a:solidFill>
              </a:rPr>
              <a:t>TLD</a:t>
            </a:r>
          </a:p>
        </p:txBody>
      </p:sp>
      <p:sp>
        <p:nvSpPr>
          <p:cNvPr id="13" name="TextBox 12"/>
          <p:cNvSpPr txBox="1"/>
          <p:nvPr/>
        </p:nvSpPr>
        <p:spPr>
          <a:xfrm rot="19922704">
            <a:off x="6483003" y="20957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C000"/>
                </a:solidFill>
              </a:rPr>
              <a:t>T1</a:t>
            </a:r>
          </a:p>
        </p:txBody>
      </p:sp>
      <p:sp>
        <p:nvSpPr>
          <p:cNvPr id="14" name="TextBox 13"/>
          <p:cNvSpPr txBox="1"/>
          <p:nvPr/>
        </p:nvSpPr>
        <p:spPr>
          <a:xfrm rot="19922704">
            <a:off x="6277392" y="235104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C000"/>
                </a:solidFill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9877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0" rIns="0" rtlCol="0" anchor="ctr"/>
      <a:lstStyle>
        <a:defPPr algn="ctr">
          <a:buNone/>
          <a:defRPr sz="800" b="1" smtClean="0">
            <a:latin typeface="Arial"/>
            <a:cs typeface="Arial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buNone/>
          <a:defRPr sz="1400" smtClean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1314</Words>
  <Application>Microsoft Office PowerPoint</Application>
  <PresentationFormat>On-screen Show (4:3)</PresentationFormat>
  <Paragraphs>188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DESY European XFEL</vt:lpstr>
      <vt:lpstr>WP 33 –Tunnel Installation Magnet Suspensions</vt:lpstr>
      <vt:lpstr>Content</vt:lpstr>
      <vt:lpstr>Where?</vt:lpstr>
      <vt:lpstr>Why? In XTL R37 – 41 (and XTD2 R13 -16)</vt:lpstr>
      <vt:lpstr>Why? In XTL R28 -36 </vt:lpstr>
      <vt:lpstr>Solution</vt:lpstr>
      <vt:lpstr>Old Position of U-Beam ./. Survey Marks</vt:lpstr>
      <vt:lpstr>XTL R39 | front view</vt:lpstr>
      <vt:lpstr>XTL R39 | mole view</vt:lpstr>
      <vt:lpstr>XTL R39 | frame only</vt:lpstr>
      <vt:lpstr>XTL R39 | frame only</vt:lpstr>
      <vt:lpstr>XTL R39 | TLD Quadrupole w/ BPM and Steerer</vt:lpstr>
      <vt:lpstr>XTL R40 | Suspension BV-Magnets (TLD)</vt:lpstr>
      <vt:lpstr>XTD2 R 13 – 16 | Proposal</vt:lpstr>
      <vt:lpstr>XTD2 R 13 – 16 | Eigen frequencies</vt:lpstr>
      <vt:lpstr>Adjustment Units</vt:lpstr>
      <vt:lpstr>Adjustment Units | Vibration Requirements</vt:lpstr>
      <vt:lpstr>Status</vt:lpstr>
      <vt:lpstr>End</vt:lpstr>
      <vt:lpstr>XTD2 | Feet Position</vt:lpstr>
      <vt:lpstr>XQH w/ BPM, Pump &amp; Steerer</vt:lpstr>
      <vt:lpstr>XTIN | Pylon 705 hoch 950 tief</vt:lpstr>
      <vt:lpstr>XTIN | Pylon 630 hoch 950 tief</vt:lpstr>
      <vt:lpstr>XTIN | Pylon 705 hoch 500 tief</vt:lpstr>
      <vt:lpstr>BB und QM-Stein</vt:lpstr>
      <vt:lpstr>XTL | BC-Pylon</vt:lpstr>
      <vt:lpstr>XTL | Tunnelstein 750x1000 tief</vt:lpstr>
      <vt:lpstr>XTL | Tunnelstein 600x600 tief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Norbert Meyners, DESY-MEA1</dc:creator>
  <cp:lastModifiedBy>wdecking</cp:lastModifiedBy>
  <cp:revision>35</cp:revision>
  <dcterms:created xsi:type="dcterms:W3CDTF">2014-04-03T15:25:48Z</dcterms:created>
  <dcterms:modified xsi:type="dcterms:W3CDTF">2014-04-08T12:45:34Z</dcterms:modified>
</cp:coreProperties>
</file>