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</p:sldMasterIdLst>
  <p:notesMasterIdLst>
    <p:notesMasterId r:id="rId41"/>
  </p:notesMasterIdLst>
  <p:handoutMasterIdLst>
    <p:handoutMasterId r:id="rId42"/>
  </p:handoutMasterIdLst>
  <p:sldIdLst>
    <p:sldId id="272" r:id="rId3"/>
    <p:sldId id="765" r:id="rId4"/>
    <p:sldId id="766" r:id="rId5"/>
    <p:sldId id="767" r:id="rId6"/>
    <p:sldId id="769" r:id="rId7"/>
    <p:sldId id="759" r:id="rId8"/>
    <p:sldId id="770" r:id="rId9"/>
    <p:sldId id="772" r:id="rId10"/>
    <p:sldId id="773" r:id="rId11"/>
    <p:sldId id="805" r:id="rId12"/>
    <p:sldId id="806" r:id="rId13"/>
    <p:sldId id="807" r:id="rId14"/>
    <p:sldId id="808" r:id="rId15"/>
    <p:sldId id="787" r:id="rId16"/>
    <p:sldId id="776" r:id="rId17"/>
    <p:sldId id="794" r:id="rId18"/>
    <p:sldId id="795" r:id="rId19"/>
    <p:sldId id="796" r:id="rId20"/>
    <p:sldId id="788" r:id="rId21"/>
    <p:sldId id="789" r:id="rId22"/>
    <p:sldId id="790" r:id="rId23"/>
    <p:sldId id="791" r:id="rId24"/>
    <p:sldId id="792" r:id="rId25"/>
    <p:sldId id="779" r:id="rId26"/>
    <p:sldId id="793" r:id="rId27"/>
    <p:sldId id="780" r:id="rId28"/>
    <p:sldId id="781" r:id="rId29"/>
    <p:sldId id="782" r:id="rId30"/>
    <p:sldId id="783" r:id="rId31"/>
    <p:sldId id="784" r:id="rId32"/>
    <p:sldId id="801" r:id="rId33"/>
    <p:sldId id="785" r:id="rId34"/>
    <p:sldId id="797" r:id="rId35"/>
    <p:sldId id="798" r:id="rId36"/>
    <p:sldId id="786" r:id="rId37"/>
    <p:sldId id="771" r:id="rId38"/>
    <p:sldId id="802" r:id="rId39"/>
    <p:sldId id="804" r:id="rId40"/>
  </p:sldIdLst>
  <p:sldSz cx="9144000" cy="6858000" type="screen4x3"/>
  <p:notesSz cx="9918700" cy="6781800"/>
  <p:defaultTextStyle>
    <a:defPPr>
      <a:defRPr lang="de-DE"/>
    </a:defPPr>
    <a:lvl1pPr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D930A"/>
    <a:srgbClr val="261748"/>
    <a:srgbClr val="FFC000"/>
    <a:srgbClr val="0000FF"/>
    <a:srgbClr val="FF0000"/>
    <a:srgbClr val="FFFF00"/>
    <a:srgbClr val="9966FF"/>
    <a:srgbClr val="99CCFF"/>
    <a:srgbClr val="E1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1" autoAdjust="0"/>
    <p:restoredTop sz="85945" autoAdjust="0"/>
  </p:normalViewPr>
  <p:slideViewPr>
    <p:cSldViewPr snapToGrid="0">
      <p:cViewPr varScale="1">
        <p:scale>
          <a:sx n="75" d="100"/>
          <a:sy n="75" d="100"/>
        </p:scale>
        <p:origin x="-888" y="-102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2136"/>
        <p:guide pos="311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0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0597" y="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71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0597" y="644271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fld id="{888E083F-56AA-4929-9683-D54D43A11F5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712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fld id="{4CE3535B-879E-4DEE-91F3-64DDC7192506}" type="slidenum">
              <a:rPr lang="de-DE" sz="1200" b="0"/>
              <a:pPr/>
              <a:t>1</a:t>
            </a:fld>
            <a:endParaRPr lang="de-DE" sz="1200" b="0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3900" y="508000"/>
            <a:ext cx="3390900" cy="2543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2494" y="3221355"/>
            <a:ext cx="7273713" cy="30518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/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/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 Upper area: </a:t>
            </a:r>
            <a:r>
              <a:rPr lang="en-GB" sz="1100" b="1" smtClean="0"/>
              <a:t>Title</a:t>
            </a:r>
            <a:r>
              <a:rPr lang="en-GB" sz="1100" smtClean="0"/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 Lower area </a:t>
            </a:r>
            <a:r>
              <a:rPr lang="en-GB" sz="1100" b="1" smtClean="0"/>
              <a:t>(subtitle):</a:t>
            </a:r>
            <a:r>
              <a:rPr lang="en-GB" sz="1100" smtClean="0"/>
              <a:t> Conference/meeting/workshop, location, date, </a:t>
            </a:r>
            <a:br>
              <a:rPr lang="en-GB" sz="1100" smtClean="0"/>
            </a:br>
            <a:r>
              <a:rPr lang="en-GB" sz="1100" smtClean="0"/>
              <a:t>  your name and affiliation, </a:t>
            </a:r>
            <a:br>
              <a:rPr lang="en-GB" sz="1100" smtClean="0"/>
            </a:br>
            <a:r>
              <a:rPr lang="en-GB" sz="1100" smtClean="0"/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Change the </a:t>
            </a:r>
            <a:r>
              <a:rPr lang="en-GB" sz="1100" b="1" smtClean="0"/>
              <a:t>partner logos</a:t>
            </a:r>
            <a:r>
              <a:rPr lang="en-GB" sz="1100" smtClean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79BA8-68A5-432D-811D-98D3D2879D20}" type="slidenum">
              <a:rPr lang="de-DE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8000"/>
            <a:ext cx="3390900" cy="2543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3267" y="3221789"/>
            <a:ext cx="7272169" cy="30515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100" b="1" dirty="0" smtClean="0">
                <a:sym typeface="Wingdings" pitchFamily="2" charset="2"/>
              </a:rPr>
              <a:t>Main messages: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100" dirty="0" smtClean="0">
                <a:sym typeface="Wingdings" pitchFamily="2" charset="2"/>
              </a:rPr>
              <a:t>- Sub-</a:t>
            </a:r>
            <a:r>
              <a:rPr lang="en-US" sz="1100" dirty="0" err="1" smtClean="0">
                <a:sym typeface="Wingdings" pitchFamily="2" charset="2"/>
              </a:rPr>
              <a:t>ps</a:t>
            </a:r>
            <a:r>
              <a:rPr lang="en-US" sz="1100" dirty="0" smtClean="0">
                <a:sym typeface="Wingdings" pitchFamily="2" charset="2"/>
              </a:rPr>
              <a:t> pumped multistage NOPA with 3 working points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100" dirty="0" smtClean="0">
                <a:sym typeface="Wingdings" pitchFamily="2" charset="2"/>
              </a:rPr>
              <a:t>- Also 1030nm output with sub-</a:t>
            </a:r>
            <a:r>
              <a:rPr lang="en-US" sz="1100" dirty="0" err="1" smtClean="0">
                <a:sym typeface="Wingdings" pitchFamily="2" charset="2"/>
              </a:rPr>
              <a:t>ps</a:t>
            </a:r>
            <a:r>
              <a:rPr lang="en-US" sz="1100" dirty="0" smtClean="0">
                <a:sym typeface="Wingdings" pitchFamily="2" charset="2"/>
              </a:rPr>
              <a:t> and sub-ns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100" dirty="0" smtClean="0">
                <a:sym typeface="Wingdings" pitchFamily="2" charset="2"/>
              </a:rPr>
              <a:t>Status LAC 3:  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</a:pPr>
            <a:r>
              <a:rPr lang="en-US" sz="1100" dirty="0" smtClean="0">
                <a:sym typeface="Wingdings" pitchFamily="2" charset="2"/>
              </a:rPr>
              <a:t>400W pumped NOPA performing as expected and fully characterized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Tx/>
              <a:buChar char="-"/>
            </a:pPr>
            <a:r>
              <a:rPr lang="en-US" sz="1100" dirty="0" smtClean="0">
                <a:sym typeface="Wingdings" pitchFamily="2" charset="2"/>
              </a:rPr>
              <a:t>20kW booster installed</a:t>
            </a:r>
            <a:endParaRPr 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8000"/>
            <a:ext cx="3390900" cy="25431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91870" y="3221355"/>
            <a:ext cx="7934960" cy="305181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message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smtClean="0"/>
              <a:t>Clean 15fs </a:t>
            </a:r>
            <a:r>
              <a:rPr lang="de-DE" dirty="0" err="1" smtClean="0"/>
              <a:t>pulses</a:t>
            </a:r>
            <a:r>
              <a:rPr lang="de-DE" dirty="0" smtClean="0"/>
              <a:t>, </a:t>
            </a:r>
            <a:r>
              <a:rPr lang="de-DE" dirty="0" err="1" smtClean="0"/>
              <a:t>nearly</a:t>
            </a:r>
            <a:r>
              <a:rPr lang="de-DE" dirty="0" smtClean="0"/>
              <a:t> </a:t>
            </a:r>
            <a:r>
              <a:rPr lang="de-DE" dirty="0" err="1" smtClean="0"/>
              <a:t>transform</a:t>
            </a:r>
            <a:r>
              <a:rPr lang="de-DE" dirty="0" smtClean="0"/>
              <a:t> limited, 180µJ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95042-0EC9-4545-82BC-1B6416413C7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82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8000"/>
            <a:ext cx="3390900" cy="25431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91870" y="3221355"/>
            <a:ext cx="7934960" cy="305181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message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err="1" smtClean="0"/>
              <a:t>Longer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,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demanded</a:t>
            </a:r>
            <a:r>
              <a:rPr lang="de-DE" dirty="0" smtClean="0"/>
              <a:t>,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transform</a:t>
            </a:r>
            <a:r>
              <a:rPr lang="de-DE" dirty="0" smtClean="0"/>
              <a:t> limited.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95042-0EC9-4545-82BC-1B6416413C7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44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8000"/>
            <a:ext cx="3390900" cy="25431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91870" y="3221355"/>
            <a:ext cx="7934960" cy="305181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message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err="1" smtClean="0"/>
              <a:t>Diffrection</a:t>
            </a:r>
            <a:r>
              <a:rPr lang="de-DE" dirty="0" smtClean="0"/>
              <a:t> limited beam </a:t>
            </a:r>
            <a:r>
              <a:rPr lang="de-DE" dirty="0" err="1" smtClean="0"/>
              <a:t>from</a:t>
            </a:r>
            <a:r>
              <a:rPr lang="de-DE" dirty="0" smtClean="0"/>
              <a:t> NOPA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95042-0EC9-4545-82BC-1B6416413C7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88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8000"/>
            <a:ext cx="3390900" cy="25431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91870" y="3221355"/>
            <a:ext cx="7934960" cy="305181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Main </a:t>
            </a:r>
            <a:r>
              <a:rPr lang="de-DE" dirty="0" err="1" smtClean="0"/>
              <a:t>message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Burst </a:t>
            </a:r>
            <a:r>
              <a:rPr lang="de-DE" dirty="0" err="1" smtClean="0"/>
              <a:t>performance</a:t>
            </a:r>
            <a:r>
              <a:rPr lang="de-DE" dirty="0" smtClean="0"/>
              <a:t>: </a:t>
            </a:r>
          </a:p>
          <a:p>
            <a:endParaRPr lang="de-DE" dirty="0"/>
          </a:p>
          <a:p>
            <a:r>
              <a:rPr lang="de-DE" dirty="0" smtClean="0"/>
              <a:t>- Clean </a:t>
            </a:r>
            <a:r>
              <a:rPr lang="de-DE" dirty="0" err="1" smtClean="0"/>
              <a:t>burst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transients</a:t>
            </a:r>
            <a:r>
              <a:rPr lang="de-DE" dirty="0" smtClean="0"/>
              <a:t>, </a:t>
            </a:r>
            <a:r>
              <a:rPr lang="de-DE" dirty="0" err="1" smtClean="0"/>
              <a:t>arbitrary</a:t>
            </a:r>
            <a:r>
              <a:rPr lang="de-DE" dirty="0" smtClean="0"/>
              <a:t> pulse </a:t>
            </a:r>
            <a:r>
              <a:rPr lang="de-DE" dirty="0" err="1" smtClean="0"/>
              <a:t>selection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95042-0EC9-4545-82BC-1B6416413C7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08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827463"/>
            <a:ext cx="7258050" cy="170497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 anchor="ctr" anchorCtr="1"/>
          <a:lstStyle>
            <a:lvl1pPr marL="0" indent="0" algn="ctr">
              <a:defRPr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Thomas Tschentscher</a:t>
            </a:r>
          </a:p>
          <a:p>
            <a:pPr lvl="0"/>
            <a:r>
              <a:rPr lang="en-GB" noProof="0" smtClean="0"/>
              <a:t>conference, location, date</a:t>
            </a:r>
          </a:p>
        </p:txBody>
      </p:sp>
      <p:sp>
        <p:nvSpPr>
          <p:cNvPr id="10325" name="Line 8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01B5-F165-4D08-BCF7-60D72A5F4B4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8009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868FE-0ABD-4BC1-8E67-195CFFCF0E8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4041880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E6008-EA00-4843-8081-C2635DE17671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933367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3D7EF-7230-4965-9167-14CDC6AC60D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696908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313488" y="541382"/>
            <a:ext cx="2063750" cy="5265737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7497" y="541382"/>
            <a:ext cx="6043613" cy="526573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45636-7601-4C89-AF7D-A2071BEA6D4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95534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ltGray"/>
        <p:txBody>
          <a:bodyPr/>
          <a:lstStyle>
            <a:lvl1pPr>
              <a:defRPr/>
            </a:lvl1pPr>
          </a:lstStyle>
          <a:p>
            <a:fld id="{F4FDF152-CCDD-45D2-A883-C8FA0039B1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9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A6E334-0066-4B4B-83DF-C0B169338BE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7474" y="6505575"/>
            <a:ext cx="6152697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44015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buFont typeface="Wingdings" pitchFamily="2" charset="2"/>
              <a:buChar char="n"/>
            </a:pPr>
            <a:endParaRPr lang="de-DE" b="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buFont typeface="Wingdings" pitchFamily="2" charset="2"/>
              <a:buChar char="n"/>
            </a:pPr>
            <a:endParaRPr lang="en-US" b="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buFont typeface="Wingdings" pitchFamily="2" charset="2"/>
              <a:buChar char="n"/>
            </a:pPr>
            <a:endParaRPr lang="de-DE" b="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94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406534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9D5EE-E6D8-427E-A091-7EBBE357FB7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07751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00CFC-7ABC-4EA9-8E9E-A35B7F0858A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53774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31835-B38A-4894-A677-85C0EF4785F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79936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CADB4-DE5D-4145-86E1-6A4167796DA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93619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80882-C78C-46D5-8E8D-A11862904C9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Delete this text and put in here: Date of the Talk, location, … (max: 1 line)</a:t>
            </a:r>
          </a:p>
          <a:p>
            <a:r>
              <a:rPr lang="en-GB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21085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6FDC833-1C4A-45EC-94C3-6462BED2F35D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5786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GB" sz="2400" b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algn="l"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b="0" dirty="0" smtClean="0">
                <a:solidFill>
                  <a:schemeClr val="bg1"/>
                </a:solidFill>
              </a:rPr>
              <a:t>Update</a:t>
            </a:r>
            <a:r>
              <a:rPr lang="en-US" sz="1000" b="0" baseline="0" dirty="0" smtClean="0">
                <a:solidFill>
                  <a:schemeClr val="bg1"/>
                </a:solidFill>
              </a:rPr>
              <a:t> photon beam systems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endParaRPr lang="en-GB" sz="1000" b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374650" y="1347788"/>
            <a:ext cx="8501063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err="1" smtClean="0"/>
              <a:t>Fith</a:t>
            </a:r>
            <a:r>
              <a:rPr lang="en-GB" dirty="0" smtClean="0"/>
              <a:t> level</a:t>
            </a:r>
          </a:p>
        </p:txBody>
      </p:sp>
      <p:sp>
        <p:nvSpPr>
          <p:cNvPr id="11" name="Text Box 123"/>
          <p:cNvSpPr txBox="1">
            <a:spLocks noChangeArrowheads="1"/>
          </p:cNvSpPr>
          <p:nvPr/>
        </p:nvSpPr>
        <p:spPr bwMode="auto">
          <a:xfrm>
            <a:off x="57468" y="6568440"/>
            <a:ext cx="4819332" cy="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algn="l" eaLnBrk="0" hangingPunct="0">
              <a:lnSpc>
                <a:spcPct val="100000"/>
              </a:lnSpc>
              <a:spcBef>
                <a:spcPts val="0"/>
              </a:spcBef>
              <a:buClrTx/>
              <a:buFontTx/>
              <a:buNone/>
            </a:pPr>
            <a:r>
              <a:rPr lang="en-US" sz="800" b="0" dirty="0" smtClean="0">
                <a:solidFill>
                  <a:schemeClr val="tx1"/>
                </a:solidFill>
              </a:rPr>
              <a:t>Thomas</a:t>
            </a:r>
            <a:r>
              <a:rPr lang="en-US" sz="800" b="0" baseline="0" dirty="0" smtClean="0">
                <a:solidFill>
                  <a:schemeClr val="tx1"/>
                </a:solidFill>
              </a:rPr>
              <a:t> </a:t>
            </a:r>
            <a:r>
              <a:rPr lang="en-US" sz="800" b="0" baseline="0" dirty="0" err="1" smtClean="0">
                <a:solidFill>
                  <a:schemeClr val="tx1"/>
                </a:solidFill>
              </a:rPr>
              <a:t>Tschentscher</a:t>
            </a:r>
            <a:r>
              <a:rPr lang="en-US" sz="800" b="0" baseline="0" dirty="0" smtClean="0">
                <a:solidFill>
                  <a:schemeClr val="tx1"/>
                </a:solidFill>
              </a:rPr>
              <a:t>, European XFEL, </a:t>
            </a:r>
          </a:p>
          <a:p>
            <a:pPr algn="l" eaLnBrk="0" hangingPunct="0">
              <a:lnSpc>
                <a:spcPct val="100000"/>
              </a:lnSpc>
              <a:spcBef>
                <a:spcPts val="0"/>
              </a:spcBef>
              <a:buClrTx/>
              <a:buFontTx/>
              <a:buNone/>
            </a:pPr>
            <a:r>
              <a:rPr lang="en-US" sz="800" b="0" baseline="0" dirty="0" smtClean="0">
                <a:solidFill>
                  <a:schemeClr val="tx1"/>
                </a:solidFill>
              </a:rPr>
              <a:t>European XFEL Collaboration Meeting, Hamburg 07/04/2014</a:t>
            </a:r>
            <a:endParaRPr lang="en-GB" sz="800" b="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492125" indent="-220663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>
          <a:solidFill>
            <a:schemeClr val="hlink"/>
          </a:solidFill>
          <a:latin typeface="+mn-lt"/>
          <a:ea typeface="+mn-ea"/>
        </a:defRPr>
      </a:lvl2pPr>
      <a:lvl3pPr marL="727075" indent="-233363" algn="l" rtl="0" fontAlgn="base">
        <a:spcBef>
          <a:spcPct val="20000"/>
        </a:spcBef>
        <a:spcAft>
          <a:spcPct val="0"/>
        </a:spcAft>
        <a:buClr>
          <a:srgbClr val="FF3300"/>
        </a:buClr>
        <a:buSzPct val="60000"/>
        <a:buFont typeface="Wingdings" pitchFamily="2" charset="2"/>
        <a:buChar char="è"/>
        <a:defRPr sz="1600" b="1">
          <a:solidFill>
            <a:srgbClr val="FF3300"/>
          </a:solidFill>
          <a:latin typeface="+mn-lt"/>
          <a:ea typeface="+mn-ea"/>
        </a:defRPr>
      </a:lvl3pPr>
      <a:lvl4pPr marL="927100" indent="-19843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100F2E"/>
          </a:solidFill>
          <a:latin typeface="+mn-lt"/>
          <a:ea typeface="+mn-ea"/>
        </a:defRPr>
      </a:lvl4pPr>
      <a:lvl5pPr marL="11525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5pPr>
      <a:lvl6pPr marL="16097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6pPr>
      <a:lvl7pPr marL="20669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7pPr>
      <a:lvl8pPr marL="25241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8pPr>
      <a:lvl9pPr marL="29813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fld id="{B010B435-2B77-47B8-A4B0-5A2BDF1237FA}" type="slidenum">
              <a:rPr lang="en-GB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GB" smtClean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algn="l"/>
            <a:r>
              <a:rPr lang="en-GB" b="0" smtClean="0">
                <a:latin typeface="Arial" pitchFamily="34" charset="0"/>
                <a:ea typeface="ＭＳ Ｐゴシック" pitchFamily="34" charset="-128"/>
              </a:rPr>
              <a:t>Delete this text and put in here: Date of the Talk, location, … (max: 1 line)</a:t>
            </a:r>
          </a:p>
          <a:p>
            <a:pPr algn="l"/>
            <a:r>
              <a:rPr lang="en-GB" b="0" smtClean="0">
                <a:latin typeface="Arial" pitchFamily="34" charset="0"/>
                <a:ea typeface="ＭＳ Ｐゴシック" pitchFamily="34" charset="-128"/>
              </a:rPr>
              <a:t>Put in here: Name of the speaker, function, affiliation, … (max. 1 line)</a:t>
            </a:r>
          </a:p>
        </p:txBody>
      </p:sp>
      <p:sp>
        <p:nvSpPr>
          <p:cNvPr id="1029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buFont typeface="Wingdings" pitchFamily="2" charset="2"/>
              <a:buChar char="n"/>
            </a:pPr>
            <a:endParaRPr lang="de-DE" b="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0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GB" sz="2400" b="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b="0" dirty="0" smtClean="0">
                <a:solidFill>
                  <a:srgbClr val="FFFFFF"/>
                </a:solidFill>
              </a:rPr>
              <a:t>TDR_2012 SQS</a:t>
            </a:r>
          </a:p>
        </p:txBody>
      </p:sp>
      <p:pic>
        <p:nvPicPr>
          <p:cNvPr id="1032" name="Picture 127" descr="logo-XFEL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</a:t>
            </a:r>
            <a:r>
              <a:rPr lang="en-GB" altLang="en-GB" smtClean="0"/>
              <a:t>’</a:t>
            </a:r>
            <a:r>
              <a:rPr lang="en-GB" smtClean="0"/>
              <a:t>t edit here!</a:t>
            </a:r>
          </a:p>
        </p:txBody>
      </p:sp>
      <p:sp>
        <p:nvSpPr>
          <p:cNvPr id="1034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</a:t>
            </a:r>
            <a:r>
              <a:rPr lang="en-GB" altLang="en-GB" smtClean="0"/>
              <a:t>’</a:t>
            </a:r>
            <a:r>
              <a:rPr lang="en-GB" smtClean="0"/>
              <a:t>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81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charset="0"/>
          <a:cs typeface="MS PGothic" charset="0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ＭＳ Ｐゴシック" pitchFamily="34" charset="-128"/>
          <a:cs typeface="ＭＳ Ｐゴシック" pitchFamily="34" charset="-128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ＭＳ Ｐゴシック" pitchFamily="34" charset="-128"/>
          <a:cs typeface="ＭＳ Ｐゴシック" pitchFamily="34" charset="-128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ＭＳ Ｐゴシック" pitchFamily="34" charset="-128"/>
          <a:cs typeface="ＭＳ Ｐゴシック" pitchFamily="34" charset="-128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ＭＳ Ｐゴシック" pitchFamily="34" charset="-128"/>
          <a:cs typeface="ＭＳ Ｐゴシック" pitchFamily="34" charset="-128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tiff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400" y="4197350"/>
            <a:ext cx="8280400" cy="1814513"/>
          </a:xfrm>
        </p:spPr>
        <p:txBody>
          <a:bodyPr/>
          <a:lstStyle/>
          <a:p>
            <a:pPr eaLnBrk="1" hangingPunct="1"/>
            <a:endParaRPr lang="en-GB" i="1" dirty="0"/>
          </a:p>
          <a:p>
            <a:pPr eaLnBrk="1" hangingPunct="1"/>
            <a:r>
              <a:rPr lang="en-GB" i="1" dirty="0" smtClean="0"/>
              <a:t>European XFEL Collaboration Meeting</a:t>
            </a:r>
          </a:p>
          <a:p>
            <a:pPr eaLnBrk="1" hangingPunct="1"/>
            <a:r>
              <a:rPr lang="en-GB" dirty="0" smtClean="0"/>
              <a:t>Hamburg, April 7-9, 2014</a:t>
            </a:r>
          </a:p>
          <a:p>
            <a:pPr eaLnBrk="1" hangingPunct="1">
              <a:spcBef>
                <a:spcPct val="60000"/>
              </a:spcBef>
            </a:pPr>
            <a:r>
              <a:rPr lang="en-GB" dirty="0" smtClean="0"/>
              <a:t>Thomas </a:t>
            </a:r>
            <a:r>
              <a:rPr lang="en-GB" dirty="0" err="1" smtClean="0"/>
              <a:t>Tschentscher</a:t>
            </a:r>
            <a:r>
              <a:rPr lang="en-GB" dirty="0" smtClean="0"/>
              <a:t> </a:t>
            </a:r>
          </a:p>
          <a:p>
            <a:pPr eaLnBrk="1" hangingPunct="1"/>
            <a:r>
              <a:rPr lang="en-GB" sz="1600" b="1" i="1" dirty="0" smtClean="0"/>
              <a:t>  thomas.tschentscher@xfel.eu</a:t>
            </a:r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33350" y="1879138"/>
            <a:ext cx="8870950" cy="1844675"/>
          </a:xfrm>
          <a:noFill/>
        </p:spPr>
        <p:txBody>
          <a:bodyPr/>
          <a:lstStyle/>
          <a:p>
            <a:r>
              <a:rPr lang="en-US" sz="3600" b="1" dirty="0" smtClean="0"/>
              <a:t>Update</a:t>
            </a:r>
            <a:br>
              <a:rPr lang="en-US" sz="3600" b="1" dirty="0" smtClean="0"/>
            </a:br>
            <a:r>
              <a:rPr lang="en-US" sz="3600" b="1" dirty="0" smtClean="0"/>
              <a:t>Photon beam systems</a:t>
            </a:r>
            <a:r>
              <a:rPr lang="en-GB" sz="36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8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WP-73 </a:t>
            </a:r>
            <a:r>
              <a:rPr lang="de-DE" dirty="0"/>
              <a:t>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optics</a:t>
            </a:r>
            <a:r>
              <a:rPr lang="de-DE" dirty="0"/>
              <a:t> &amp; beam </a:t>
            </a:r>
            <a:r>
              <a:rPr lang="de-DE" dirty="0" err="1"/>
              <a:t>transport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Offset and distribution 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C957-94BA-44C2-82ED-31D3B96E488F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IMG_15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6" y="3949694"/>
            <a:ext cx="3640661" cy="2730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65" y="1118695"/>
            <a:ext cx="3488268" cy="2732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000" y="1371604"/>
            <a:ext cx="4182533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9 </a:t>
            </a:r>
            <a:r>
              <a:rPr lang="en-US" sz="1800" dirty="0" smtClean="0"/>
              <a:t>flat </a:t>
            </a:r>
            <a:r>
              <a:rPr lang="en-US" sz="1800" dirty="0" smtClean="0"/>
              <a:t>mirrors </a:t>
            </a:r>
            <a:r>
              <a:rPr lang="en-US" sz="1800" dirty="0" smtClean="0"/>
              <a:t>(3 </a:t>
            </a:r>
            <a:r>
              <a:rPr lang="en-US" sz="1800" dirty="0" smtClean="0"/>
              <a:t>adaptive)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 smtClean="0"/>
              <a:t>Key </a:t>
            </a:r>
            <a:r>
              <a:rPr lang="en-US" sz="1800" b="0" dirty="0" smtClean="0"/>
              <a:t>specs: 2 nm </a:t>
            </a:r>
            <a:r>
              <a:rPr lang="en-US" sz="1800" b="0" dirty="0" smtClean="0"/>
              <a:t>PV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 smtClean="0"/>
              <a:t>Prototype tested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 smtClean="0"/>
              <a:t>Delivery </a:t>
            </a:r>
            <a:r>
              <a:rPr lang="en-US" sz="1800" b="0" dirty="0" smtClean="0"/>
              <a:t>end 2014-2016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70934" y="3979333"/>
            <a:ext cx="413173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Mirror </a:t>
            </a:r>
            <a:r>
              <a:rPr lang="en-US" sz="1800" dirty="0" smtClean="0"/>
              <a:t>chambers need to be extremely stable and low-vibration </a:t>
            </a:r>
            <a:endParaRPr lang="en-US" sz="1800" dirty="0" smtClean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 smtClean="0"/>
              <a:t>Key </a:t>
            </a:r>
            <a:r>
              <a:rPr lang="en-US" sz="1800" b="0" dirty="0" smtClean="0"/>
              <a:t>specs: 20 </a:t>
            </a:r>
            <a:r>
              <a:rPr lang="en-US" sz="1800" b="0" dirty="0" err="1" smtClean="0"/>
              <a:t>nrad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rms</a:t>
            </a:r>
            <a:endParaRPr lang="en-US" sz="1800" b="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 smtClean="0"/>
              <a:t>First </a:t>
            </a:r>
            <a:r>
              <a:rPr lang="en-US" sz="1800" b="0" dirty="0" smtClean="0"/>
              <a:t>two chambers arrived 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8878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WP-73 </a:t>
            </a:r>
            <a:r>
              <a:rPr lang="de-DE" dirty="0"/>
              <a:t>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optics</a:t>
            </a:r>
            <a:r>
              <a:rPr lang="de-DE" dirty="0"/>
              <a:t> &amp; beam </a:t>
            </a:r>
            <a:r>
              <a:rPr lang="de-DE" dirty="0" err="1"/>
              <a:t>transport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Slits and Shutters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C957-94BA-44C2-82ED-31D3B96E488F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8434" name="Picture 2" descr="C:\Users\lacivita\Dropbox\WORK\XFEL\Conference_talks\2013_12_PBSmeeting\front-e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12026" r="23160" b="10849"/>
          <a:stretch/>
        </p:blipFill>
        <p:spPr bwMode="auto">
          <a:xfrm>
            <a:off x="5140618" y="1293929"/>
            <a:ext cx="3511604" cy="43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64167" y="5863944"/>
            <a:ext cx="3423237" cy="90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Delivery </a:t>
            </a:r>
            <a:r>
              <a:rPr lang="en-US" sz="1800" dirty="0"/>
              <a:t>June 2014</a:t>
            </a:r>
          </a:p>
          <a:p>
            <a:pPr>
              <a:lnSpc>
                <a:spcPct val="150000"/>
              </a:lnSpc>
            </a:pPr>
            <a:endParaRPr lang="en-US" sz="1800" dirty="0" smtClean="0"/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endParaRPr lang="en-US" sz="1800" dirty="0" smtClean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11" name="Picture 2" descr="C:\Users\lacivita\Dropbox\WORK\XFEL\Conference_talks\2013_12_PBSmeeting\SRA_R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 bwMode="auto">
          <a:xfrm>
            <a:off x="372953" y="1405464"/>
            <a:ext cx="4369091" cy="43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965201" y="5869969"/>
            <a:ext cx="3539066" cy="51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Delivery </a:t>
            </a:r>
            <a:r>
              <a:rPr lang="en-US" sz="1800" dirty="0" smtClean="0"/>
              <a:t>May </a:t>
            </a:r>
            <a:r>
              <a:rPr lang="en-US" sz="1800" dirty="0" smtClean="0"/>
              <a:t>2014</a:t>
            </a: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42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WP-73 </a:t>
            </a:r>
            <a:r>
              <a:rPr lang="de-DE" dirty="0"/>
              <a:t>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optics</a:t>
            </a:r>
            <a:r>
              <a:rPr lang="de-DE" dirty="0"/>
              <a:t> &amp; beam </a:t>
            </a:r>
            <a:r>
              <a:rPr lang="de-DE" dirty="0" err="1"/>
              <a:t>transport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SASE3 Gas Attenuator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C957-94BA-44C2-82ED-31D3B96E488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225425" y="1177925"/>
            <a:ext cx="8918575" cy="51117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 15m long, N</a:t>
            </a:r>
            <a:r>
              <a:rPr lang="en-US" baseline="-25000" dirty="0" smtClean="0"/>
              <a:t>2</a:t>
            </a:r>
            <a:r>
              <a:rPr lang="en-US" dirty="0" smtClean="0"/>
              <a:t> (and </a:t>
            </a:r>
            <a:r>
              <a:rPr lang="en-US" dirty="0" err="1" smtClean="0"/>
              <a:t>Xe</a:t>
            </a:r>
            <a:r>
              <a:rPr lang="en-US" dirty="0" smtClean="0"/>
              <a:t>), gas pressure range 10</a:t>
            </a:r>
            <a:r>
              <a:rPr lang="en-US" baseline="30000" dirty="0" smtClean="0"/>
              <a:t>-4</a:t>
            </a:r>
            <a:r>
              <a:rPr lang="en-US" dirty="0" smtClean="0"/>
              <a:t> - 25mbar, aperture size 25mm, attenuation up to 10</a:t>
            </a:r>
            <a:r>
              <a:rPr lang="en-US" baseline="30000" dirty="0" smtClean="0"/>
              <a:t>-4</a:t>
            </a:r>
            <a:r>
              <a:rPr lang="en-US" dirty="0" smtClean="0"/>
              <a:t>  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l="3435" t="11506" r="1861" b="46106"/>
          <a:stretch/>
        </p:blipFill>
        <p:spPr bwMode="auto">
          <a:xfrm>
            <a:off x="553758" y="1919301"/>
            <a:ext cx="5931339" cy="188258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04599" y="1998479"/>
            <a:ext cx="8244704" cy="4446496"/>
            <a:chOff x="384466" y="2074688"/>
            <a:chExt cx="8244704" cy="4446496"/>
          </a:xfrm>
        </p:grpSpPr>
        <p:pic>
          <p:nvPicPr>
            <p:cNvPr id="12" name="Picture 15" descr="D:\00 - Pictures\2013.11.13 - G.A.+XGM-DP @HERA\PB1304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106" y="2074688"/>
              <a:ext cx="3243064" cy="4324085"/>
            </a:xfrm>
            <a:prstGeom prst="rect">
              <a:avLst/>
            </a:prstGeom>
            <a:ln w="1905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384466" y="6014038"/>
              <a:ext cx="4932484" cy="507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70000" tIns="0" rIns="91440" bIns="45720" numCol="1" anchor="t" anchorCtr="0" compatLnSpc="1">
              <a:prstTxWarp prst="textNoShape">
                <a:avLst/>
              </a:prstTxWarp>
            </a:bodyPr>
            <a:lstStyle>
              <a:lvl1pPr marL="298450" indent="-2984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defRPr sz="24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58800" indent="-2587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2"/>
                  </a:solidFill>
                  <a:latin typeface="+mn-lt"/>
                  <a:ea typeface="+mn-ea"/>
                </a:defRPr>
              </a:lvl2pPr>
              <a:lvl3pPr marL="817563" indent="-25717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"/>
                <a:defRPr sz="2400">
                  <a:solidFill>
                    <a:schemeClr val="tx2"/>
                  </a:solidFill>
                  <a:latin typeface="+mn-lt"/>
                  <a:ea typeface="+mn-ea"/>
                </a:defRPr>
              </a:lvl3pPr>
              <a:lvl4pPr marL="1077913" indent="-2587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4pPr>
              <a:lvl5pPr marL="1312863" indent="-223838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5pPr>
              <a:lvl6pPr marL="1770063" indent="-223838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6pPr>
              <a:lvl7pPr marL="2227263" indent="-223838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7pPr>
              <a:lvl8pPr marL="2684463" indent="-223838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8pPr>
              <a:lvl9pPr marL="3141663" indent="-223838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800" dirty="0" smtClean="0"/>
                <a:t>Prototype (first half) now under testing </a:t>
              </a:r>
            </a:p>
            <a:p>
              <a:pPr>
                <a:lnSpc>
                  <a:spcPct val="150000"/>
                </a:lnSpc>
              </a:pPr>
              <a:endParaRPr lang="en-US" sz="2000" dirty="0" smtClean="0"/>
            </a:p>
            <a:p>
              <a:pPr marL="0" indent="0">
                <a:lnSpc>
                  <a:spcPct val="150000"/>
                </a:lnSpc>
                <a:buFont typeface="Wingdings" pitchFamily="2" charset="2"/>
                <a:buNone/>
              </a:pPr>
              <a:endParaRPr lang="en-US" sz="2000" dirty="0" smtClean="0"/>
            </a:p>
            <a:p>
              <a:pPr>
                <a:lnSpc>
                  <a:spcPct val="150000"/>
                </a:lnSpc>
              </a:pPr>
              <a:endParaRPr lang="en-US" sz="2000" dirty="0"/>
            </a:p>
          </p:txBody>
        </p:sp>
        <p:pic>
          <p:nvPicPr>
            <p:cNvPr id="15" name="Picture 12" descr="D:\00 - Pictures\2013.11.13 - G.A.+XGM-DP @HERA\PB13042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6" b="23052"/>
            <a:stretch/>
          </p:blipFill>
          <p:spPr bwMode="auto">
            <a:xfrm>
              <a:off x="674810" y="3846908"/>
              <a:ext cx="4219919" cy="2268383"/>
            </a:xfrm>
            <a:prstGeom prst="rect">
              <a:avLst/>
            </a:prstGeom>
            <a:ln w="1905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0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WP-73  </a:t>
            </a:r>
            <a:r>
              <a:rPr lang="de-DE" dirty="0"/>
              <a:t>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optics</a:t>
            </a:r>
            <a:r>
              <a:rPr lang="de-DE" dirty="0"/>
              <a:t> &amp; beam </a:t>
            </a:r>
            <a:r>
              <a:rPr lang="de-DE" dirty="0" err="1"/>
              <a:t>transport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Grating Monochromator for SASE3 beamline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C957-94BA-44C2-82ED-31D3B96E488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 descr="FMB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04" y="1180148"/>
            <a:ext cx="3351702" cy="480201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39557" y="5621867"/>
            <a:ext cx="5440902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Delivery March 2015 (FMB Berlin) </a:t>
            </a:r>
          </a:p>
        </p:txBody>
      </p:sp>
      <p:pic>
        <p:nvPicPr>
          <p:cNvPr id="3" name="Picture 2" descr="IMG_15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651003"/>
            <a:ext cx="5317067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WP-74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diagnostics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347788"/>
            <a:ext cx="3981449" cy="5230812"/>
          </a:xfrm>
        </p:spPr>
        <p:txBody>
          <a:bodyPr/>
          <a:lstStyle/>
          <a:p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photon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units</a:t>
            </a:r>
            <a:endParaRPr lang="de-DE" dirty="0" smtClean="0"/>
          </a:p>
          <a:p>
            <a:pPr lvl="1"/>
            <a:r>
              <a:rPr lang="de-DE" dirty="0" smtClean="0"/>
              <a:t>XGM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measurement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x-</a:t>
            </a:r>
            <a:r>
              <a:rPr lang="de-DE" dirty="0" err="1" smtClean="0">
                <a:sym typeface="Wingdings" panose="05000000000000000000" pitchFamily="2" charset="2"/>
              </a:rPr>
              <a:t>ray</a:t>
            </a:r>
            <a:r>
              <a:rPr lang="de-DE" dirty="0" smtClean="0">
                <a:sym typeface="Wingdings" panose="05000000000000000000" pitchFamily="2" charset="2"/>
              </a:rPr>
              <a:t> pulse </a:t>
            </a:r>
            <a:r>
              <a:rPr lang="de-DE" dirty="0" err="1" smtClean="0">
                <a:sym typeface="Wingdings" panose="05000000000000000000" pitchFamily="2" charset="2"/>
              </a:rPr>
              <a:t>intensity</a:t>
            </a:r>
            <a:r>
              <a:rPr lang="de-DE" dirty="0" smtClean="0">
                <a:sym typeface="Wingdings" panose="05000000000000000000" pitchFamily="2" charset="2"/>
              </a:rPr>
              <a:t> &amp; </a:t>
            </a:r>
            <a:r>
              <a:rPr lang="de-DE" dirty="0" err="1" smtClean="0">
                <a:sym typeface="Wingdings" panose="05000000000000000000" pitchFamily="2" charset="2"/>
              </a:rPr>
              <a:t>position</a:t>
            </a:r>
            <a:endParaRPr lang="de-DE" dirty="0" smtClean="0">
              <a:sym typeface="Wingdings" panose="05000000000000000000" pitchFamily="2" charset="2"/>
            </a:endParaRPr>
          </a:p>
          <a:p>
            <a:pPr lvl="2"/>
            <a:r>
              <a:rPr lang="de-DE" dirty="0" smtClean="0">
                <a:sym typeface="Wingdings" panose="05000000000000000000" pitchFamily="2" charset="2"/>
              </a:rPr>
              <a:t>XGMs </a:t>
            </a:r>
            <a:r>
              <a:rPr lang="de-DE" dirty="0" err="1" smtClean="0">
                <a:sym typeface="Wingdings" panose="05000000000000000000" pitchFamily="2" charset="2"/>
              </a:rPr>
              <a:t>from</a:t>
            </a:r>
            <a:r>
              <a:rPr lang="de-DE" dirty="0" smtClean="0">
                <a:sym typeface="Wingdings" panose="05000000000000000000" pitchFamily="2" charset="2"/>
              </a:rPr>
              <a:t> K. Tiedtke (DESY)</a:t>
            </a:r>
          </a:p>
          <a:p>
            <a:pPr lvl="2"/>
            <a:r>
              <a:rPr lang="de-DE" dirty="0" err="1" smtClean="0">
                <a:sym typeface="Wingdings" panose="05000000000000000000" pitchFamily="2" charset="2"/>
              </a:rPr>
              <a:t>Girder</a:t>
            </a:r>
            <a:r>
              <a:rPr lang="de-DE" dirty="0" smtClean="0">
                <a:sym typeface="Wingdings" panose="05000000000000000000" pitchFamily="2" charset="2"/>
              </a:rPr>
              <a:t> design </a:t>
            </a:r>
            <a:r>
              <a:rPr lang="de-DE" dirty="0" err="1" smtClean="0">
                <a:sym typeface="Wingdings" panose="05000000000000000000" pitchFamily="2" charset="2"/>
              </a:rPr>
              <a:t>by</a:t>
            </a:r>
            <a:r>
              <a:rPr lang="de-DE" dirty="0" smtClean="0">
                <a:sym typeface="Wingdings" panose="05000000000000000000" pitchFamily="2" charset="2"/>
              </a:rPr>
              <a:t> xfel.eu 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Tests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new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methods</a:t>
            </a:r>
            <a:endParaRPr lang="de-DE" dirty="0" smtClean="0">
              <a:sym typeface="Wingdings" panose="05000000000000000000" pitchFamily="2" charset="2"/>
            </a:endParaRPr>
          </a:p>
          <a:p>
            <a:pPr lvl="2"/>
            <a:r>
              <a:rPr lang="de-DE" dirty="0" err="1" smtClean="0">
                <a:sym typeface="Wingdings" panose="05000000000000000000" pitchFamily="2" charset="2"/>
              </a:rPr>
              <a:t>Circular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polarization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meas</a:t>
            </a:r>
            <a:r>
              <a:rPr lang="de-DE" dirty="0" smtClean="0">
                <a:sym typeface="Wingdings" panose="05000000000000000000" pitchFamily="2" charset="2"/>
              </a:rPr>
              <a:t>. (</a:t>
            </a:r>
            <a:r>
              <a:rPr lang="de-DE" dirty="0" err="1" smtClean="0">
                <a:sym typeface="Wingdings" panose="05000000000000000000" pitchFamily="2" charset="2"/>
              </a:rPr>
              <a:t>coll</a:t>
            </a:r>
            <a:r>
              <a:rPr lang="de-DE" dirty="0" smtClean="0">
                <a:sym typeface="Wingdings" panose="05000000000000000000" pitchFamily="2" charset="2"/>
              </a:rPr>
              <a:t>.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DESY &amp; </a:t>
            </a:r>
            <a:r>
              <a:rPr lang="de-DE" dirty="0" err="1" smtClean="0">
                <a:sym typeface="Wingdings" panose="05000000000000000000" pitchFamily="2" charset="2"/>
              </a:rPr>
              <a:t>other</a:t>
            </a:r>
            <a:r>
              <a:rPr lang="de-DE" dirty="0" smtClean="0"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de-DE" dirty="0" err="1" smtClean="0">
                <a:sym typeface="Wingdings" panose="05000000000000000000" pitchFamily="2" charset="2"/>
              </a:rPr>
              <a:t>Spectrum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measurement</a:t>
            </a:r>
            <a:r>
              <a:rPr lang="de-DE" dirty="0" smtClean="0">
                <a:sym typeface="Wingdings" panose="05000000000000000000" pitchFamily="2" charset="2"/>
              </a:rPr>
              <a:t>   (</a:t>
            </a:r>
            <a:r>
              <a:rPr lang="de-DE" dirty="0" err="1" smtClean="0">
                <a:sym typeface="Wingdings" panose="05000000000000000000" pitchFamily="2" charset="2"/>
              </a:rPr>
              <a:t>coll</a:t>
            </a:r>
            <a:r>
              <a:rPr lang="de-DE" dirty="0" smtClean="0">
                <a:sym typeface="Wingdings" panose="05000000000000000000" pitchFamily="2" charset="2"/>
              </a:rPr>
              <a:t>. </a:t>
            </a:r>
            <a:r>
              <a:rPr lang="de-DE" dirty="0" err="1">
                <a:sym typeface="Wingdings" panose="05000000000000000000" pitchFamily="2" charset="2"/>
              </a:rPr>
              <a:t>w</a:t>
            </a:r>
            <a:r>
              <a:rPr lang="de-DE" dirty="0" err="1" smtClean="0">
                <a:sym typeface="Wingdings" panose="05000000000000000000" pitchFamily="2" charset="2"/>
              </a:rPr>
              <a:t>ith</a:t>
            </a:r>
            <a:r>
              <a:rPr lang="de-DE" dirty="0" smtClean="0">
                <a:sym typeface="Wingdings" panose="05000000000000000000" pitchFamily="2" charset="2"/>
              </a:rPr>
              <a:t> PSI &amp; SLAC)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Beam </a:t>
            </a:r>
            <a:r>
              <a:rPr lang="de-DE" dirty="0" err="1" smtClean="0">
                <a:sym typeface="Wingdings" panose="05000000000000000000" pitchFamily="2" charset="2"/>
              </a:rPr>
              <a:t>transport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monitors</a:t>
            </a:r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Technical </a:t>
            </a:r>
            <a:r>
              <a:rPr lang="de-DE" dirty="0" err="1" smtClean="0">
                <a:sym typeface="Wingdings" panose="05000000000000000000" pitchFamily="2" charset="2"/>
              </a:rPr>
              <a:t>designs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complete</a:t>
            </a:r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 err="1" smtClean="0">
                <a:sym typeface="Wingdings" panose="05000000000000000000" pitchFamily="2" charset="2"/>
              </a:rPr>
              <a:t>Fabrication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contracted</a:t>
            </a:r>
            <a:endParaRPr lang="de-DE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2" descr="N:\4all\intern\User data\wp74\Devices\11-1_XGMD\Drawings\FEM steel base frame\support_pillar_pictures\XGM on pillars_rendered.pa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5" t="6362" r="16056"/>
          <a:stretch/>
        </p:blipFill>
        <p:spPr bwMode="auto">
          <a:xfrm>
            <a:off x="4622799" y="1104900"/>
            <a:ext cx="4368589" cy="341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725964"/>
            <a:ext cx="608012" cy="608012"/>
          </a:xfrm>
          <a:prstGeom prst="rect">
            <a:avLst/>
          </a:prstGeom>
        </p:spPr>
      </p:pic>
      <p:pic>
        <p:nvPicPr>
          <p:cNvPr id="7" name="Picture 3" descr="N:\4all\intern\User data\wp74\Images - Photos\2013-09-28_PES-at-FERMI\FERMI-small\DSC_37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0" y="4524828"/>
            <a:ext cx="1326635" cy="20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1" t="7032" r="13509"/>
          <a:stretch/>
        </p:blipFill>
        <p:spPr bwMode="auto">
          <a:xfrm>
            <a:off x="6145130" y="4702628"/>
            <a:ext cx="1144670" cy="216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0" t="14209" r="3241" b="15985"/>
          <a:stretch/>
        </p:blipFill>
        <p:spPr bwMode="auto">
          <a:xfrm>
            <a:off x="6527800" y="5727603"/>
            <a:ext cx="2527300" cy="87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WP-75 </a:t>
            </a:r>
            <a:r>
              <a:rPr lang="de-DE" dirty="0" err="1"/>
              <a:t>D</a:t>
            </a:r>
            <a:r>
              <a:rPr lang="de-DE" dirty="0" err="1" smtClean="0"/>
              <a:t>etectors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LPD</a:t>
            </a:r>
          </a:p>
          <a:p>
            <a:pPr lvl="1"/>
            <a:r>
              <a:rPr lang="de-DE" dirty="0" smtClean="0"/>
              <a:t>First </a:t>
            </a:r>
            <a:r>
              <a:rPr lang="de-DE" dirty="0" smtClean="0"/>
              <a:t>beam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2-tile</a:t>
            </a:r>
          </a:p>
          <a:p>
            <a:pPr lvl="1"/>
            <a:r>
              <a:rPr lang="de-DE" dirty="0" smtClean="0"/>
              <a:t>0.25 </a:t>
            </a:r>
            <a:r>
              <a:rPr lang="de-DE" dirty="0" err="1" smtClean="0"/>
              <a:t>MPx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in </a:t>
            </a:r>
            <a:r>
              <a:rPr lang="de-DE" dirty="0" err="1" smtClean="0"/>
              <a:t>test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AGIPD</a:t>
            </a:r>
            <a:endParaRPr lang="de-DE" dirty="0" smtClean="0"/>
          </a:p>
          <a:p>
            <a:pPr lvl="1"/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ASIC </a:t>
            </a:r>
            <a:r>
              <a:rPr lang="de-DE" dirty="0" err="1" smtClean="0"/>
              <a:t>delivered</a:t>
            </a:r>
            <a:endParaRPr lang="de-DE" dirty="0" smtClean="0"/>
          </a:p>
          <a:p>
            <a:pPr lvl="1"/>
            <a:r>
              <a:rPr lang="de-DE" dirty="0" smtClean="0"/>
              <a:t>First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beam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DSSC</a:t>
            </a:r>
          </a:p>
          <a:p>
            <a:pPr lvl="1"/>
            <a:r>
              <a:rPr lang="de-DE" dirty="0" err="1" smtClean="0"/>
              <a:t>Redesign</a:t>
            </a:r>
            <a:r>
              <a:rPr lang="de-DE" dirty="0" smtClean="0"/>
              <a:t> for </a:t>
            </a:r>
            <a:r>
              <a:rPr lang="de-DE" dirty="0" err="1" smtClean="0"/>
              <a:t>phase</a:t>
            </a:r>
            <a:r>
              <a:rPr lang="de-DE" dirty="0" smtClean="0"/>
              <a:t>-I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Other </a:t>
            </a:r>
            <a:r>
              <a:rPr lang="de-DE" dirty="0" err="1" smtClean="0"/>
              <a:t>developments</a:t>
            </a:r>
            <a:endParaRPr lang="de-DE" dirty="0" smtClean="0"/>
          </a:p>
          <a:p>
            <a:pPr lvl="1"/>
            <a:r>
              <a:rPr lang="de-DE" dirty="0" smtClean="0"/>
              <a:t>Gotthard </a:t>
            </a:r>
            <a:r>
              <a:rPr lang="de-DE" dirty="0" smtClean="0"/>
              <a:t>(1D</a:t>
            </a:r>
            <a:r>
              <a:rPr lang="de-DE" dirty="0" smtClean="0"/>
              <a:t>) – MHz </a:t>
            </a:r>
            <a:endParaRPr lang="de-DE" dirty="0" smtClean="0"/>
          </a:p>
          <a:p>
            <a:pPr lvl="1"/>
            <a:r>
              <a:rPr lang="de-DE" dirty="0" smtClean="0"/>
              <a:t>MCP (2D, </a:t>
            </a:r>
            <a:r>
              <a:rPr lang="de-DE" dirty="0" err="1" smtClean="0"/>
              <a:t>sX</a:t>
            </a:r>
            <a:r>
              <a:rPr lang="de-DE" dirty="0" smtClean="0"/>
              <a:t>) – MHz </a:t>
            </a:r>
            <a:endParaRPr lang="de-DE" dirty="0" smtClean="0"/>
          </a:p>
          <a:p>
            <a:pPr lvl="1"/>
            <a:r>
              <a:rPr lang="de-DE" dirty="0" smtClean="0"/>
              <a:t>Fast-CCD </a:t>
            </a:r>
            <a:r>
              <a:rPr lang="de-DE" dirty="0" smtClean="0"/>
              <a:t>not </a:t>
            </a:r>
            <a:r>
              <a:rPr lang="de-DE" dirty="0" err="1" smtClean="0"/>
              <a:t>yet</a:t>
            </a:r>
            <a:r>
              <a:rPr lang="de-DE" dirty="0" smtClean="0"/>
              <a:t> </a:t>
            </a:r>
            <a:r>
              <a:rPr lang="de-DE" dirty="0" err="1" smtClean="0"/>
              <a:t>arrived</a:t>
            </a:r>
            <a:endParaRPr lang="de-DE" dirty="0" smtClean="0"/>
          </a:p>
          <a:p>
            <a:pPr lvl="1"/>
            <a:r>
              <a:rPr lang="de-DE" dirty="0" err="1"/>
              <a:t>p</a:t>
            </a:r>
            <a:r>
              <a:rPr lang="de-DE" dirty="0" err="1" smtClean="0"/>
              <a:t>n</a:t>
            </a:r>
            <a:r>
              <a:rPr lang="de-DE" dirty="0" smtClean="0"/>
              <a:t>-CCD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9"/>
          <a:stretch/>
        </p:blipFill>
        <p:spPr bwMode="auto">
          <a:xfrm>
            <a:off x="4122458" y="1031334"/>
            <a:ext cx="476194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717" y="2806698"/>
            <a:ext cx="1193922" cy="117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579" y="2806698"/>
            <a:ext cx="14097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717" y="5093968"/>
            <a:ext cx="1710837" cy="119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28" y="4631787"/>
            <a:ext cx="1419225" cy="184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23" y="4916657"/>
            <a:ext cx="1395492" cy="155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62814" y="3987800"/>
            <a:ext cx="8025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1.0 ASIC</a:t>
            </a:r>
            <a:endParaRPr lang="de-DE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40803" y="3975100"/>
            <a:ext cx="8691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P-III </a:t>
            </a:r>
            <a:r>
              <a:rPr lang="de-DE" sz="1200" dirty="0" err="1" smtClean="0"/>
              <a:t>tests</a:t>
            </a:r>
            <a:endParaRPr lang="de-DE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385522" y="5119368"/>
            <a:ext cx="3545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v1</a:t>
            </a:r>
            <a:endParaRPr lang="de-DE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5123" y="6172200"/>
            <a:ext cx="5261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MCP</a:t>
            </a:r>
            <a:endParaRPr lang="de-DE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167188" y="6184900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Fast-CCD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395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WP-76 DAQ &amp; </a:t>
            </a:r>
            <a:r>
              <a:rPr lang="de-DE" dirty="0" err="1" smtClean="0"/>
              <a:t>controls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err="1" smtClean="0"/>
              <a:t>Karabo</a:t>
            </a:r>
            <a:r>
              <a:rPr lang="en-US" dirty="0" smtClean="0"/>
              <a:t> 1.0 control and DAQ usage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F7CF3-9ECE-42FE-834C-A66730F86D0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4" name="Rectangle 3"/>
          <p:cNvSpPr txBox="1">
            <a:spLocks noChangeAspect="1" noChangeArrowheads="1"/>
          </p:cNvSpPr>
          <p:nvPr/>
        </p:nvSpPr>
        <p:spPr bwMode="auto">
          <a:xfrm>
            <a:off x="0" y="2906658"/>
            <a:ext cx="4897121" cy="13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effectLst/>
              </a:rPr>
              <a:t>Initial time scans macro for PID characterization</a:t>
            </a:r>
          </a:p>
          <a:p>
            <a:pPr marL="288000" indent="-288000"/>
            <a:r>
              <a:rPr lang="en-US" sz="1400" b="0" dirty="0" smtClean="0">
                <a:effectLst/>
              </a:rPr>
              <a:t>WP83: measurement of PID parameterization of a furnace using Lakeshore heater and Agilent DVMs</a:t>
            </a:r>
          </a:p>
          <a:p>
            <a:pPr marL="288000" indent="-288000"/>
            <a:r>
              <a:rPr lang="en-US" sz="1400" b="0" dirty="0" smtClean="0">
                <a:effectLst/>
              </a:rPr>
              <a:t>Feedback very useful</a:t>
            </a:r>
          </a:p>
          <a:p>
            <a:pPr marL="288000" indent="-288000"/>
            <a:endParaRPr lang="en-US" sz="1400" b="0" dirty="0">
              <a:effectLst/>
            </a:endParaRPr>
          </a:p>
        </p:txBody>
      </p:sp>
      <p:sp>
        <p:nvSpPr>
          <p:cNvPr id="16" name="Rectangle 3"/>
          <p:cNvSpPr txBox="1">
            <a:spLocks noChangeAspect="1" noChangeArrowheads="1"/>
          </p:cNvSpPr>
          <p:nvPr/>
        </p:nvSpPr>
        <p:spPr bwMode="auto">
          <a:xfrm>
            <a:off x="0" y="4472212"/>
            <a:ext cx="8869680" cy="153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effectLst/>
              </a:rPr>
              <a:t>WP75 2D detector integration</a:t>
            </a:r>
          </a:p>
          <a:p>
            <a:pPr marL="288000" indent="-288000"/>
            <a:r>
              <a:rPr lang="en-US" sz="1400" b="0" dirty="0" smtClean="0">
                <a:effectLst/>
              </a:rPr>
              <a:t>Started with LPD 2-Tile system </a:t>
            </a:r>
          </a:p>
          <a:p>
            <a:pPr marL="548350" lvl="1" indent="-288000"/>
            <a:r>
              <a:rPr lang="en-US" sz="1400" b="0" dirty="0" smtClean="0">
                <a:effectLst/>
              </a:rPr>
              <a:t>K0.1 control of </a:t>
            </a:r>
            <a:r>
              <a:rPr lang="en-US" sz="1400" b="0" dirty="0" err="1" smtClean="0">
                <a:effectLst/>
              </a:rPr>
              <a:t>LpdFem</a:t>
            </a:r>
            <a:r>
              <a:rPr lang="en-US" sz="1400" b="0" dirty="0" smtClean="0">
                <a:effectLst/>
              </a:rPr>
              <a:t> and DAQ to standalone Python receiver &amp; image viewer</a:t>
            </a:r>
          </a:p>
          <a:p>
            <a:pPr marL="548350" lvl="1" indent="-288000"/>
            <a:r>
              <a:rPr lang="en-US" sz="1400" b="0" dirty="0" smtClean="0">
                <a:effectLst/>
              </a:rPr>
              <a:t>July: K1.0 control and DAQ to </a:t>
            </a:r>
            <a:r>
              <a:rPr lang="en-US" sz="1400" b="0" dirty="0" err="1" smtClean="0">
                <a:effectLst/>
              </a:rPr>
              <a:t>LpdFemSink</a:t>
            </a:r>
            <a:r>
              <a:rPr lang="en-US" sz="1400" b="0" dirty="0" smtClean="0">
                <a:effectLst/>
              </a:rPr>
              <a:t> with embedded pixel reorganization and output to HDF5 </a:t>
            </a:r>
          </a:p>
          <a:p>
            <a:pPr marL="288000" indent="-288000"/>
            <a:r>
              <a:rPr lang="en-US" sz="1400" b="0" dirty="0" smtClean="0">
                <a:effectLst/>
              </a:rPr>
              <a:t>AGIPD and DSSC test stand setup in progress and ¼ </a:t>
            </a:r>
            <a:r>
              <a:rPr lang="en-US" sz="1400" b="0" dirty="0" err="1" smtClean="0">
                <a:effectLst/>
              </a:rPr>
              <a:t>Mpx</a:t>
            </a:r>
            <a:r>
              <a:rPr lang="en-US" sz="1400" b="0" dirty="0" smtClean="0">
                <a:effectLst/>
              </a:rPr>
              <a:t> test stand coming soon!</a:t>
            </a:r>
          </a:p>
        </p:txBody>
      </p:sp>
      <p:sp>
        <p:nvSpPr>
          <p:cNvPr id="11" name="Rectangle 3"/>
          <p:cNvSpPr txBox="1">
            <a:spLocks noChangeAspect="1" noChangeArrowheads="1"/>
          </p:cNvSpPr>
          <p:nvPr/>
        </p:nvSpPr>
        <p:spPr bwMode="auto">
          <a:xfrm>
            <a:off x="452120" y="6144309"/>
            <a:ext cx="8239760" cy="29338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effectLst/>
              </a:rPr>
              <a:t>Karabo</a:t>
            </a:r>
            <a:r>
              <a:rPr lang="en-US" sz="1600" dirty="0" smtClean="0">
                <a:effectLst/>
              </a:rPr>
              <a:t> is a major effort, it is converging and exposure to use cases is essential</a:t>
            </a:r>
            <a:endParaRPr lang="en-US" sz="1600" b="0" dirty="0">
              <a:effectLst/>
            </a:endParaRPr>
          </a:p>
          <a:p>
            <a:endParaRPr lang="en-US" sz="1600" b="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40" y="3112471"/>
            <a:ext cx="2183070" cy="1637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91" y="3121795"/>
            <a:ext cx="2170639" cy="1627979"/>
          </a:xfrm>
          <a:prstGeom prst="rect">
            <a:avLst/>
          </a:prstGeom>
        </p:spPr>
      </p:pic>
      <p:pic>
        <p:nvPicPr>
          <p:cNvPr id="17" name="Picture 7" descr="C:\Users\gessler\Pictures\Photo Stream\My Photo Stream\IMG_05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-4527"/>
          <a:stretch/>
        </p:blipFill>
        <p:spPr bwMode="auto">
          <a:xfrm>
            <a:off x="2357120" y="1197064"/>
            <a:ext cx="2030168" cy="1503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gessler\Pictures\Photo Stream\My Photo Stream\IMG_0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0" y="1197064"/>
            <a:ext cx="2012433" cy="1503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 txBox="1">
            <a:spLocks noChangeAspect="1" noChangeArrowheads="1"/>
          </p:cNvSpPr>
          <p:nvPr/>
        </p:nvSpPr>
        <p:spPr bwMode="auto">
          <a:xfrm>
            <a:off x="4539374" y="1193432"/>
            <a:ext cx="4477626" cy="14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>
                <a:effectLst/>
              </a:rPr>
              <a:t>D</a:t>
            </a:r>
            <a:r>
              <a:rPr lang="en-US" sz="1600" dirty="0" smtClean="0">
                <a:effectLst/>
              </a:rPr>
              <a:t>igitizer DAQ and control at </a:t>
            </a:r>
            <a:r>
              <a:rPr lang="en-US" sz="1600" dirty="0" err="1" smtClean="0">
                <a:effectLst/>
              </a:rPr>
              <a:t>beamlines</a:t>
            </a:r>
            <a:r>
              <a:rPr lang="en-US" sz="1600" dirty="0" smtClean="0">
                <a:effectLst/>
              </a:rPr>
              <a:t> </a:t>
            </a:r>
          </a:p>
          <a:p>
            <a:pPr marL="288000" indent="-288000"/>
            <a:r>
              <a:rPr lang="en-US" sz="1400" b="0" dirty="0" smtClean="0">
                <a:effectLst/>
              </a:rPr>
              <a:t>WP81-FXE: measurement of fluorescence yield of X-ray hitting liquid jet target (8MHz), with and without laser pump (4MHz), using an APD at PETRA-3</a:t>
            </a:r>
          </a:p>
          <a:p>
            <a:pPr marL="288000" indent="-288000"/>
            <a:r>
              <a:rPr lang="en-US" sz="1400" b="0" dirty="0" smtClean="0">
                <a:effectLst/>
              </a:rPr>
              <a:t>WP74-PES: measurement of multi-channel </a:t>
            </a:r>
            <a:r>
              <a:rPr lang="en-US" sz="1400" b="0" dirty="0" err="1" smtClean="0">
                <a:effectLst/>
              </a:rPr>
              <a:t>eTOF</a:t>
            </a:r>
            <a:r>
              <a:rPr lang="en-US" sz="1400" b="0" dirty="0" smtClean="0">
                <a:effectLst/>
              </a:rPr>
              <a:t> signal digitization at PETRA-3 and FERMI (10Hz) </a:t>
            </a:r>
          </a:p>
          <a:p>
            <a:pPr marL="288000" indent="-288000"/>
            <a:endParaRPr lang="en-US" sz="1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35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WP-76 DAQ &amp; </a:t>
            </a:r>
            <a:r>
              <a:rPr lang="de-DE" dirty="0" err="1" smtClean="0"/>
              <a:t>controls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smtClean="0"/>
              <a:t>Electronics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F7CF3-9ECE-42FE-834C-A66730F86D0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Rectangle 3"/>
          <p:cNvSpPr txBox="1">
            <a:spLocks noChangeAspect="1" noChangeArrowheads="1"/>
          </p:cNvSpPr>
          <p:nvPr/>
        </p:nvSpPr>
        <p:spPr bwMode="auto">
          <a:xfrm>
            <a:off x="105506" y="1168158"/>
            <a:ext cx="9038493" cy="154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effectLst/>
              </a:rPr>
              <a:t>What WP76 gets from the joint WP75/76 electronics group in brief</a:t>
            </a:r>
          </a:p>
          <a:p>
            <a:pPr marL="288000" indent="-288000"/>
            <a:r>
              <a:rPr lang="en-US" sz="1400" b="0" dirty="0" smtClean="0">
                <a:effectLst/>
              </a:rPr>
              <a:t>FPGA framework and implementations – reduce data volume, provide VETO triggers, enable scientists…</a:t>
            </a:r>
            <a:endParaRPr lang="en-US" sz="1400" b="0" dirty="0">
              <a:effectLst/>
            </a:endParaRPr>
          </a:p>
          <a:p>
            <a:r>
              <a:rPr lang="en-US" sz="1400" b="0" dirty="0" smtClean="0">
                <a:effectLst/>
              </a:rPr>
              <a:t>Interface Timing and synchronization – interface machine-instruments, electrical triggers, data tagging...</a:t>
            </a:r>
          </a:p>
          <a:p>
            <a:r>
              <a:rPr lang="en-US" sz="1400" b="0" dirty="0" smtClean="0">
                <a:effectLst/>
              </a:rPr>
              <a:t>Standard solutions – MTCA and ATCA crates, digitizers, CPUs, </a:t>
            </a:r>
            <a:r>
              <a:rPr lang="en-US" sz="1400" b="0" dirty="0">
                <a:effectLst/>
              </a:rPr>
              <a:t>interfaces </a:t>
            </a:r>
            <a:r>
              <a:rPr lang="en-US" sz="1400" b="0" dirty="0" err="1">
                <a:effectLst/>
              </a:rPr>
              <a:t>PCIe</a:t>
            </a:r>
            <a:r>
              <a:rPr lang="en-US" sz="1400" b="0" dirty="0">
                <a:effectLst/>
              </a:rPr>
              <a:t>, </a:t>
            </a:r>
            <a:r>
              <a:rPr lang="en-US" sz="1400" b="0" dirty="0" err="1">
                <a:effectLst/>
              </a:rPr>
              <a:t>GbE</a:t>
            </a:r>
            <a:r>
              <a:rPr lang="en-US" sz="1400" b="0" dirty="0">
                <a:effectLst/>
              </a:rPr>
              <a:t>, 10GbE and VETO</a:t>
            </a:r>
          </a:p>
          <a:p>
            <a:r>
              <a:rPr lang="en-US" sz="1400" b="0" dirty="0" smtClean="0">
                <a:effectLst/>
              </a:rPr>
              <a:t>Detector interfacing electronics – digital and analog, filtering and shaping, level conversion…</a:t>
            </a:r>
          </a:p>
          <a:p>
            <a:r>
              <a:rPr lang="en-US" sz="1400" b="0" dirty="0" smtClean="0">
                <a:effectLst/>
              </a:rPr>
              <a:t>Detector and DAQ electronics coordination with WP75 – documentation, external projects…</a:t>
            </a:r>
            <a:endParaRPr lang="en-US" sz="1400" b="0" dirty="0">
              <a:effectLst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13504"/>
              </p:ext>
            </p:extLst>
          </p:nvPr>
        </p:nvGraphicFramePr>
        <p:xfrm>
          <a:off x="351001" y="3068988"/>
          <a:ext cx="8547501" cy="3330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442"/>
                <a:gridCol w="4525163"/>
                <a:gridCol w="2134896"/>
              </a:tblGrid>
              <a:tr h="261774">
                <a:tc>
                  <a:txBody>
                    <a:bodyPr/>
                    <a:lstStyle/>
                    <a:p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Name </a:t>
                      </a:r>
                      <a:endParaRPr lang="en-GB" sz="1000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Description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Status – since last DAC</a:t>
                      </a:r>
                      <a:endParaRPr lang="en-GB" sz="1000" b="1" baseline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2002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Train</a:t>
                      </a:r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 builder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Build complete trains of pulse ordered data from large-2D detectors, multiplex 10GE in to out links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f/w development and K1.0 integration on-going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79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Clock and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MTCA.4 timing and synchronization board for large-2D detectors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0070C0"/>
                          </a:solidFill>
                        </a:rPr>
                        <a:t>Production</a:t>
                      </a:r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 boards distributed to 2D test stands.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797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VETO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Evaluates fast information and distributes reuse storage cell command to 2D FEE f/w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Setting up test system on DAMC2</a:t>
                      </a:r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 digital board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9767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SP-Devices digitizer family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General purpose MTCA.4 digitizer  (1.6 – 8 GS/s; 14 – 8 bits; 10GE + VETO; user defined algorithms in FPGA)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Passed performance testing, small improvements requested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797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External Timing Adapter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X2 timing board interface adapter distributing 10Hz trigger</a:t>
                      </a:r>
                      <a:r>
                        <a:rPr lang="en-US" sz="1000" b="1" baseline="0" dirty="0" smtClean="0">
                          <a:solidFill>
                            <a:schemeClr val="tx2"/>
                          </a:solidFill>
                        </a:rPr>
                        <a:t>, clocks </a:t>
                      </a:r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and serial metadata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0070C0"/>
                          </a:solidFill>
                        </a:rPr>
                        <a:t>30 boxed versions</a:t>
                      </a:r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 produced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797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Fast</a:t>
                      </a:r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 ADC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General purpose Fast ADC system on MTCA.4 for 0D sensors used for Diagnostics, VETO, etc.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0070C0"/>
                          </a:solidFill>
                        </a:rPr>
                        <a:t>10 channel  delay line shaper RTM sent to</a:t>
                      </a:r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GB" sz="1000" b="1" dirty="0" smtClean="0">
                          <a:solidFill>
                            <a:srgbClr val="0070C0"/>
                          </a:solidFill>
                        </a:rPr>
                        <a:t>manufacture  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797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FPGA</a:t>
                      </a:r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 framework</a:t>
                      </a:r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High-Level FPGA Programming Framework on Simulink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0070C0"/>
                          </a:solidFill>
                        </a:rPr>
                        <a:t>On-going</a:t>
                      </a:r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, see P. </a:t>
                      </a:r>
                      <a:r>
                        <a:rPr lang="en-GB" sz="1000" b="1" baseline="0" dirty="0" err="1" smtClean="0">
                          <a:solidFill>
                            <a:srgbClr val="0070C0"/>
                          </a:solidFill>
                        </a:rPr>
                        <a:t>Gessler</a:t>
                      </a:r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 talk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797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/>
                          </a:solidFill>
                        </a:rPr>
                        <a:t>Laser</a:t>
                      </a:r>
                      <a:r>
                        <a:rPr lang="en-GB" sz="1000" b="1" baseline="0" dirty="0" smtClean="0">
                          <a:solidFill>
                            <a:schemeClr val="tx2"/>
                          </a:solidFill>
                        </a:rPr>
                        <a:t> FEE systems</a:t>
                      </a:r>
                      <a:endParaRPr lang="en-GB" sz="1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2"/>
                          </a:solidFill>
                        </a:rPr>
                        <a:t>Laser timing drift compensation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0070C0"/>
                          </a:solidFill>
                        </a:rPr>
                        <a:t>Test failed</a:t>
                      </a:r>
                      <a:r>
                        <a:rPr lang="en-GB" sz="1000" b="1" baseline="0" dirty="0" smtClean="0">
                          <a:solidFill>
                            <a:srgbClr val="0070C0"/>
                          </a:solidFill>
                        </a:rPr>
                        <a:t> due to motor control, modifying for new  test</a:t>
                      </a:r>
                      <a:endParaRPr lang="en-GB" sz="1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5506" y="2792995"/>
            <a:ext cx="4425950" cy="237068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WP76 projects</a:t>
            </a:r>
          </a:p>
        </p:txBody>
      </p:sp>
    </p:spTree>
    <p:extLst>
      <p:ext uri="{BB962C8B-B14F-4D97-AF65-F5344CB8AC3E}">
        <p14:creationId xmlns:p14="http://schemas.microsoft.com/office/powerpoint/2010/main" val="3165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WP-76 DAQ &amp; </a:t>
            </a:r>
            <a:r>
              <a:rPr lang="de-DE" dirty="0" err="1"/>
              <a:t>controls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smtClean="0"/>
              <a:t>Experiment and beam line </a:t>
            </a:r>
            <a:r>
              <a:rPr lang="en-US" dirty="0"/>
              <a:t>C</a:t>
            </a:r>
            <a:r>
              <a:rPr lang="en-US" dirty="0" smtClean="0"/>
              <a:t>ontrol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F7CF3-9ECE-42FE-834C-A66730F86D0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Rectangle 3"/>
          <p:cNvSpPr txBox="1">
            <a:spLocks noChangeAspect="1" noChangeArrowheads="1"/>
          </p:cNvSpPr>
          <p:nvPr/>
        </p:nvSpPr>
        <p:spPr bwMode="auto">
          <a:xfrm>
            <a:off x="3607903" y="1118890"/>
            <a:ext cx="5536097" cy="529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effectLst/>
              </a:rPr>
              <a:t>Changes made since the last DAC</a:t>
            </a:r>
          </a:p>
          <a:p>
            <a:pPr marL="288000" indent="-288000">
              <a:spcBef>
                <a:spcPts val="1200"/>
              </a:spcBef>
            </a:pPr>
            <a:r>
              <a:rPr lang="en-US" sz="1400" b="0" dirty="0" smtClean="0">
                <a:effectLst/>
              </a:rPr>
              <a:t>Clarification of standards </a:t>
            </a: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err="1" smtClean="0">
                <a:effectLst/>
              </a:rPr>
              <a:t>Beckhoff</a:t>
            </a:r>
            <a:r>
              <a:rPr lang="en-US" sz="1200" b="0" dirty="0" smtClean="0">
                <a:effectLst/>
              </a:rPr>
              <a:t> PLC terminal rail system used to control motor, vacuum.</a:t>
            </a:r>
          </a:p>
          <a:p>
            <a:pPr marL="807113" lvl="2" indent="-288000"/>
            <a:r>
              <a:rPr lang="en-US" sz="1200" b="0" dirty="0">
                <a:effectLst/>
              </a:rPr>
              <a:t>a</a:t>
            </a:r>
            <a:r>
              <a:rPr lang="en-US" sz="1200" b="0" dirty="0" smtClean="0">
                <a:effectLst/>
              </a:rPr>
              <a:t>cceptance test with WP73 as </a:t>
            </a:r>
            <a:r>
              <a:rPr lang="en-US" sz="1200" b="0" dirty="0" err="1" smtClean="0">
                <a:effectLst/>
              </a:rPr>
              <a:t>DeltaTau</a:t>
            </a:r>
            <a:r>
              <a:rPr lang="en-US" sz="1200" b="0" dirty="0" smtClean="0">
                <a:effectLst/>
              </a:rPr>
              <a:t> replacement +</a:t>
            </a:r>
            <a:r>
              <a:rPr lang="en-US" sz="1200" b="0" dirty="0" err="1" smtClean="0">
                <a:effectLst/>
              </a:rPr>
              <a:t>ve</a:t>
            </a:r>
            <a:r>
              <a:rPr lang="en-US" sz="1200" b="0" dirty="0" smtClean="0">
                <a:effectLst/>
              </a:rPr>
              <a:t>. </a:t>
            </a:r>
            <a:endParaRPr lang="en-US" sz="1200" b="0" dirty="0">
              <a:effectLst/>
            </a:endParaRP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>
                <a:effectLst/>
              </a:rPr>
              <a:t>U</a:t>
            </a:r>
            <a:r>
              <a:rPr lang="en-US" sz="1200" b="0" dirty="0" smtClean="0">
                <a:effectLst/>
              </a:rPr>
              <a:t>se of a single f/w framework with</a:t>
            </a:r>
          </a:p>
          <a:p>
            <a:pPr marL="807113" lvl="2" indent="-288000"/>
            <a:r>
              <a:rPr lang="en-US" sz="1200" b="0" dirty="0" smtClean="0">
                <a:effectLst/>
              </a:rPr>
              <a:t>defined safety interlock, pending, etc. design</a:t>
            </a:r>
          </a:p>
          <a:p>
            <a:pPr marL="807113" lvl="2" indent="-288000"/>
            <a:r>
              <a:rPr lang="en-US" sz="1200" b="0" dirty="0" smtClean="0">
                <a:effectLst/>
              </a:rPr>
              <a:t>use and interchangeability of  f/w blocks from different authors</a:t>
            </a:r>
          </a:p>
          <a:p>
            <a:pPr marL="807113" lvl="2" indent="-288000"/>
            <a:r>
              <a:rPr lang="en-US" sz="1200" b="0" dirty="0">
                <a:effectLst/>
              </a:rPr>
              <a:t>s</a:t>
            </a:r>
            <a:r>
              <a:rPr lang="en-US" sz="1200" b="0" dirty="0" smtClean="0">
                <a:effectLst/>
              </a:rPr>
              <a:t>ingle service implementations (communication, messaging, startup initialization, self description)</a:t>
            </a:r>
          </a:p>
          <a:p>
            <a:pPr marL="548350" lvl="1" indent="-288000"/>
            <a:r>
              <a:rPr lang="en-US" sz="1200" b="0" dirty="0" smtClean="0">
                <a:effectLst/>
              </a:rPr>
              <a:t>Connectors and cable standards being defined with WP73, CIE…</a:t>
            </a:r>
          </a:p>
          <a:p>
            <a:pPr marL="548350" lvl="1" indent="-288000"/>
            <a:r>
              <a:rPr lang="en-US" sz="1200" b="0" dirty="0" smtClean="0">
                <a:effectLst/>
              </a:rPr>
              <a:t>Use of E-plan for cable wiring </a:t>
            </a:r>
            <a:r>
              <a:rPr lang="en-US" sz="1200" b="0" dirty="0">
                <a:effectLst/>
              </a:rPr>
              <a:t>(not </a:t>
            </a:r>
            <a:r>
              <a:rPr lang="en-US" sz="1200" b="0" dirty="0" smtClean="0">
                <a:effectLst/>
              </a:rPr>
              <a:t>KDS) with CIE</a:t>
            </a:r>
          </a:p>
          <a:p>
            <a:pPr marL="288000" indent="-288000">
              <a:spcBef>
                <a:spcPts val="1200"/>
              </a:spcBef>
            </a:pPr>
            <a:r>
              <a:rPr lang="en-US" sz="1400" b="0" dirty="0" smtClean="0">
                <a:effectLst/>
              </a:rPr>
              <a:t>Confirmation of roles</a:t>
            </a: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smtClean="0">
                <a:effectLst/>
              </a:rPr>
              <a:t>f/w is written and integrated with control system by WP76</a:t>
            </a: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smtClean="0">
                <a:effectLst/>
              </a:rPr>
              <a:t>WP73 organizes building beam line tunnel crates</a:t>
            </a: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smtClean="0">
                <a:effectLst/>
              </a:rPr>
              <a:t>WP76 builds test stand crates </a:t>
            </a:r>
            <a:endParaRPr lang="en-US" sz="1200" b="0" dirty="0">
              <a:effectLst/>
            </a:endParaRP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smtClean="0">
                <a:effectLst/>
              </a:rPr>
              <a:t>WP76 and CIE organizes experiment crate systems</a:t>
            </a:r>
            <a:endParaRPr lang="en-US" sz="1200" b="0" dirty="0">
              <a:effectLst/>
            </a:endParaRPr>
          </a:p>
          <a:p>
            <a:pPr marL="288000" indent="-288000">
              <a:spcBef>
                <a:spcPts val="1200"/>
              </a:spcBef>
            </a:pPr>
            <a:r>
              <a:rPr lang="en-US" sz="1400" b="0" dirty="0" smtClean="0">
                <a:effectLst/>
              </a:rPr>
              <a:t>More manpower and update of roles</a:t>
            </a: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err="1" smtClean="0">
                <a:effectLst/>
              </a:rPr>
              <a:t>J.Reifschlaeger</a:t>
            </a:r>
            <a:r>
              <a:rPr lang="en-US" sz="1200" b="0" dirty="0" smtClean="0">
                <a:effectLst/>
              </a:rPr>
              <a:t> technician, cable and connector standards, crates, +</a:t>
            </a:r>
          </a:p>
          <a:p>
            <a:pPr marL="548350" lvl="1" indent="-288000">
              <a:buClr>
                <a:schemeClr val="tx2"/>
              </a:buClr>
            </a:pPr>
            <a:r>
              <a:rPr lang="en-US" sz="1200" b="0" dirty="0" err="1" smtClean="0">
                <a:effectLst/>
              </a:rPr>
              <a:t>G.Giambartolemei</a:t>
            </a:r>
            <a:r>
              <a:rPr lang="en-US" sz="1200" b="0" dirty="0" smtClean="0">
                <a:effectLst/>
              </a:rPr>
              <a:t> user-f/w-s/w glue, documentation, worrier</a:t>
            </a:r>
            <a:endParaRPr lang="en-US" sz="1200" b="0" dirty="0">
              <a:effectLst/>
            </a:endParaRPr>
          </a:p>
          <a:p>
            <a:pPr marL="288000" indent="-288000">
              <a:spcBef>
                <a:spcPts val="1200"/>
              </a:spcBef>
            </a:pPr>
            <a:r>
              <a:rPr lang="en-US" sz="1400" b="0" dirty="0" smtClean="0">
                <a:effectLst/>
              </a:rPr>
              <a:t>Overhaul of s/w</a:t>
            </a:r>
            <a:endParaRPr lang="en-US" sz="1400" b="0" dirty="0">
              <a:effectLst/>
            </a:endParaRPr>
          </a:p>
          <a:p>
            <a:pPr marL="548350" lvl="1" indent="-288000">
              <a:buClr>
                <a:schemeClr val="tx2"/>
              </a:buClr>
            </a:pPr>
            <a:endParaRPr lang="en-US" sz="1200" b="0" dirty="0" smtClean="0">
              <a:effectLst/>
            </a:endParaRPr>
          </a:p>
          <a:p>
            <a:pPr marL="260350" lvl="1" indent="0">
              <a:buClr>
                <a:schemeClr val="tx2"/>
              </a:buClr>
              <a:buNone/>
            </a:pPr>
            <a:endParaRPr lang="en-US" sz="1200" b="0" dirty="0" smtClean="0">
              <a:effectLst/>
            </a:endParaRPr>
          </a:p>
          <a:p>
            <a:pPr marL="548350" lvl="1" indent="-288000">
              <a:buClr>
                <a:schemeClr val="tx2"/>
              </a:buClr>
            </a:pPr>
            <a:endParaRPr lang="en-US" sz="1200" b="0" dirty="0">
              <a:effectLst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4563" y="1481493"/>
            <a:ext cx="2108698" cy="4311422"/>
            <a:chOff x="2879406" y="1136482"/>
            <a:chExt cx="2108698" cy="4311422"/>
          </a:xfrm>
        </p:grpSpPr>
        <p:sp>
          <p:nvSpPr>
            <p:cNvPr id="8" name="TextBox 7"/>
            <p:cNvSpPr txBox="1"/>
            <p:nvPr/>
          </p:nvSpPr>
          <p:spPr>
            <a:xfrm>
              <a:off x="2911188" y="1136482"/>
              <a:ext cx="2076916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effectLst/>
                </a:rPr>
                <a:t>    s/w – f/w connectivity</a:t>
              </a:r>
              <a:endParaRPr lang="en-US" sz="1200" dirty="0">
                <a:effectLst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997751" y="1752649"/>
              <a:ext cx="440861" cy="283651"/>
            </a:xfrm>
            <a:prstGeom prst="ellips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endParaRPr kumimoji="0" 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5548" y="1779057"/>
              <a:ext cx="5052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effectLst/>
                </a:rPr>
                <a:t>Motor</a:t>
              </a:r>
              <a:endParaRPr lang="en-US" dirty="0">
                <a:effectLst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716008" y="1745565"/>
              <a:ext cx="440861" cy="283651"/>
            </a:xfrm>
            <a:prstGeom prst="ellips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endParaRPr kumimoji="0" 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08255" y="1771976"/>
              <a:ext cx="5397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effectLst/>
                </a:rPr>
                <a:t>Pump</a:t>
              </a:r>
              <a:endParaRPr lang="en-US" dirty="0">
                <a:effectLst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60536" y="1752649"/>
              <a:ext cx="440861" cy="283651"/>
            </a:xfrm>
            <a:prstGeom prst="ellips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endParaRPr kumimoji="0" 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1100" y="1779059"/>
              <a:ext cx="5397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effectLst/>
                </a:rPr>
                <a:t>Gauge</a:t>
              </a:r>
              <a:endParaRPr lang="en-US" dirty="0">
                <a:effectLst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482696" y="2435410"/>
              <a:ext cx="907487" cy="283651"/>
            </a:xfrm>
            <a:prstGeom prst="ellips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endParaRPr kumimoji="0" 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82696" y="2461819"/>
              <a:ext cx="11110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effectLst/>
                </a:rPr>
                <a:t>BeckhoffCom</a:t>
              </a:r>
              <a:endParaRPr lang="en-US" dirty="0">
                <a:effectLst/>
              </a:endParaRPr>
            </a:p>
          </p:txBody>
        </p:sp>
        <p:cxnSp>
          <p:nvCxnSpPr>
            <p:cNvPr id="17" name="Straight Connector 16"/>
            <p:cNvCxnSpPr>
              <a:stCxn id="9" idx="5"/>
              <a:endCxn id="15" idx="1"/>
            </p:cNvCxnSpPr>
            <p:nvPr/>
          </p:nvCxnSpPr>
          <p:spPr bwMode="auto">
            <a:xfrm>
              <a:off x="3374049" y="1994760"/>
              <a:ext cx="241545" cy="48219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>
              <a:stCxn id="11" idx="4"/>
              <a:endCxn id="15" idx="0"/>
            </p:cNvCxnSpPr>
            <p:nvPr/>
          </p:nvCxnSpPr>
          <p:spPr bwMode="auto">
            <a:xfrm>
              <a:off x="3936439" y="2029216"/>
              <a:ext cx="1" cy="406194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>
              <a:stCxn id="13" idx="3"/>
              <a:endCxn id="15" idx="7"/>
            </p:cNvCxnSpPr>
            <p:nvPr/>
          </p:nvCxnSpPr>
          <p:spPr bwMode="auto">
            <a:xfrm flipH="1">
              <a:off x="4257285" y="1994760"/>
              <a:ext cx="267814" cy="48219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 bwMode="auto">
            <a:xfrm>
              <a:off x="2903294" y="1411915"/>
              <a:ext cx="2079961" cy="1413803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68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00632" y="1411010"/>
              <a:ext cx="12698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0" dirty="0" err="1">
                  <a:effectLst/>
                </a:rPr>
                <a:t>k</a:t>
              </a:r>
              <a:r>
                <a:rPr lang="en-US" sz="1000" b="0" dirty="0" err="1" smtClean="0">
                  <a:effectLst/>
                </a:rPr>
                <a:t>arabo</a:t>
              </a:r>
              <a:r>
                <a:rPr lang="en-US" sz="1000" b="0" dirty="0" smtClean="0">
                  <a:effectLst/>
                </a:rPr>
                <a:t> s/w devices</a:t>
              </a:r>
              <a:endParaRPr lang="en-US" sz="1000" b="0" dirty="0">
                <a:effectLst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3944403" y="2825718"/>
              <a:ext cx="0" cy="337623"/>
            </a:xfrm>
            <a:prstGeom prst="straightConnector1">
              <a:avLst/>
            </a:prstGeom>
            <a:noFill/>
            <a:ln w="15875" cap="flat" cmpd="sng" algn="ctr">
              <a:solidFill>
                <a:schemeClr val="tx2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3945840" y="2874951"/>
              <a:ext cx="5966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0" dirty="0" smtClean="0">
                  <a:effectLst/>
                </a:rPr>
                <a:t>TCP/IP</a:t>
              </a:r>
              <a:endParaRPr lang="en-US" sz="1000" b="0" dirty="0">
                <a:effectLst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879406" y="5142574"/>
              <a:ext cx="2108698" cy="305330"/>
              <a:chOff x="5172687" y="5768396"/>
              <a:chExt cx="2108698" cy="30533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172687" y="5768396"/>
                <a:ext cx="539012" cy="305330"/>
                <a:chOff x="5172687" y="5768396"/>
                <a:chExt cx="539012" cy="305330"/>
              </a:xfrm>
            </p:grpSpPr>
            <p:sp>
              <p:nvSpPr>
                <p:cNvPr id="62" name="Rectangle 61"/>
                <p:cNvSpPr/>
                <p:nvPr/>
              </p:nvSpPr>
              <p:spPr bwMode="auto">
                <a:xfrm>
                  <a:off x="5301656" y="5883812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>
                  <a:off x="5250446" y="5836333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 bwMode="auto">
                <a:xfrm>
                  <a:off x="5199236" y="5788855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5172687" y="5768396"/>
                  <a:ext cx="50526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dirty="0" smtClean="0">
                      <a:effectLst/>
                    </a:rPr>
                    <a:t>Motor</a:t>
                  </a:r>
                  <a:endParaRPr lang="en-US" dirty="0">
                    <a:effectLst/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5881048" y="5768396"/>
                <a:ext cx="539012" cy="305330"/>
                <a:chOff x="5172687" y="5768396"/>
                <a:chExt cx="539012" cy="305330"/>
              </a:xfrm>
            </p:grpSpPr>
            <p:sp>
              <p:nvSpPr>
                <p:cNvPr id="58" name="Rectangle 57"/>
                <p:cNvSpPr/>
                <p:nvPr/>
              </p:nvSpPr>
              <p:spPr bwMode="auto">
                <a:xfrm>
                  <a:off x="5301656" y="5883812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5250446" y="5836333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 bwMode="auto">
                <a:xfrm>
                  <a:off x="5199236" y="5788855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5172687" y="5768396"/>
                  <a:ext cx="50526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dirty="0" smtClean="0">
                      <a:effectLst/>
                    </a:rPr>
                    <a:t>Pump</a:t>
                  </a:r>
                  <a:endParaRPr lang="en-US" dirty="0">
                    <a:effectLst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715005" y="5768396"/>
                <a:ext cx="566380" cy="305330"/>
                <a:chOff x="5145319" y="5768396"/>
                <a:chExt cx="566380" cy="305330"/>
              </a:xfrm>
            </p:grpSpPr>
            <p:sp>
              <p:nvSpPr>
                <p:cNvPr id="54" name="Rectangle 53"/>
                <p:cNvSpPr/>
                <p:nvPr/>
              </p:nvSpPr>
              <p:spPr bwMode="auto">
                <a:xfrm>
                  <a:off x="5301656" y="5883812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 bwMode="auto">
                <a:xfrm>
                  <a:off x="5250446" y="5836333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 bwMode="auto">
                <a:xfrm>
                  <a:off x="5199236" y="5788855"/>
                  <a:ext cx="410043" cy="189914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pitchFamily="68" charset="-128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5145319" y="5768396"/>
                  <a:ext cx="54373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dirty="0" smtClean="0">
                      <a:effectLst/>
                    </a:rPr>
                    <a:t>Gauge</a:t>
                  </a:r>
                  <a:endParaRPr lang="en-US" dirty="0">
                    <a:effectLst/>
                  </a:endParaRPr>
                </a:p>
              </p:txBody>
            </p:sp>
          </p:grpSp>
        </p:grpSp>
        <p:cxnSp>
          <p:nvCxnSpPr>
            <p:cNvPr id="26" name="Elbow Connector 25"/>
            <p:cNvCxnSpPr>
              <a:stCxn id="47" idx="2"/>
              <a:endCxn id="64" idx="0"/>
            </p:cNvCxnSpPr>
            <p:nvPr/>
          </p:nvCxnSpPr>
          <p:spPr bwMode="auto">
            <a:xfrm rot="5400000">
              <a:off x="2871456" y="4726452"/>
              <a:ext cx="676102" cy="197060"/>
            </a:xfrm>
            <a:prstGeom prst="bentConnector3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" name="Elbow Connector 26"/>
            <p:cNvCxnSpPr>
              <a:stCxn id="47" idx="2"/>
              <a:endCxn id="60" idx="0"/>
            </p:cNvCxnSpPr>
            <p:nvPr/>
          </p:nvCxnSpPr>
          <p:spPr bwMode="auto">
            <a:xfrm rot="16200000" flipH="1">
              <a:off x="3225636" y="4569331"/>
              <a:ext cx="676102" cy="511301"/>
            </a:xfrm>
            <a:prstGeom prst="bentConnector3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8" name="Elbow Connector 27"/>
            <p:cNvCxnSpPr>
              <a:stCxn id="43" idx="2"/>
              <a:endCxn id="56" idx="0"/>
            </p:cNvCxnSpPr>
            <p:nvPr/>
          </p:nvCxnSpPr>
          <p:spPr bwMode="auto">
            <a:xfrm rot="16200000" flipH="1">
              <a:off x="4292870" y="4775240"/>
              <a:ext cx="676102" cy="99483"/>
            </a:xfrm>
            <a:prstGeom prst="bentConnector3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3863525" y="4698691"/>
              <a:ext cx="7457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0" dirty="0" err="1" smtClean="0">
                  <a:effectLst/>
                </a:rPr>
                <a:t>EtherCAT</a:t>
              </a:r>
              <a:endParaRPr lang="en-US" sz="1000" b="0" dirty="0">
                <a:effectLst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906340" y="4640450"/>
              <a:ext cx="2076915" cy="346840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68" charset="-128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3944403" y="4645057"/>
              <a:ext cx="0" cy="337623"/>
            </a:xfrm>
            <a:prstGeom prst="straightConnector1">
              <a:avLst/>
            </a:prstGeom>
            <a:noFill/>
            <a:ln w="15875" cap="flat" cmpd="sng" algn="ctr">
              <a:solidFill>
                <a:schemeClr val="tx2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2" name="Rectangle 31"/>
            <p:cNvSpPr/>
            <p:nvPr/>
          </p:nvSpPr>
          <p:spPr bwMode="auto">
            <a:xfrm>
              <a:off x="2903294" y="3163341"/>
              <a:ext cx="2079961" cy="1477109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68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06339" y="3163342"/>
              <a:ext cx="6319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0" dirty="0" smtClean="0">
                  <a:effectLst/>
                </a:rPr>
                <a:t>PLC f/w</a:t>
              </a:r>
              <a:endParaRPr lang="en-US" sz="1000" b="0" dirty="0">
                <a:effectLst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413092" y="3472832"/>
              <a:ext cx="1086487" cy="267286"/>
              <a:chOff x="5714335" y="4346917"/>
              <a:chExt cx="1086487" cy="267286"/>
            </a:xfrm>
          </p:grpSpPr>
          <p:sp>
            <p:nvSpPr>
              <p:cNvPr id="49" name="Rounded Rectangle 48"/>
              <p:cNvSpPr/>
              <p:nvPr/>
            </p:nvSpPr>
            <p:spPr bwMode="auto">
              <a:xfrm>
                <a:off x="5714335" y="4346917"/>
                <a:ext cx="1086487" cy="267286"/>
              </a:xfrm>
              <a:prstGeom prst="roundRect">
                <a:avLst/>
              </a:prstGeom>
              <a:noFill/>
              <a:ln w="158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68" charset="-128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821102" y="4365144"/>
                <a:ext cx="8384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>
                    <a:effectLst/>
                  </a:rPr>
                  <a:t>TCP server</a:t>
                </a:r>
                <a:endParaRPr lang="en-US" dirty="0">
                  <a:effectLst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2957165" y="3873833"/>
              <a:ext cx="1948071" cy="691625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68" charset="-128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09853" y="3873834"/>
              <a:ext cx="10310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0" dirty="0" smtClean="0">
                  <a:effectLst/>
                </a:rPr>
                <a:t> Device drivers</a:t>
              </a:r>
              <a:endParaRPr lang="en-US" sz="1000" b="0" dirty="0">
                <a:effectLst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075013" y="4219645"/>
              <a:ext cx="543243" cy="267286"/>
              <a:chOff x="5376256" y="5339163"/>
              <a:chExt cx="543243" cy="267286"/>
            </a:xfrm>
          </p:grpSpPr>
          <p:sp>
            <p:nvSpPr>
              <p:cNvPr id="47" name="Rounded Rectangle 46"/>
              <p:cNvSpPr/>
              <p:nvPr/>
            </p:nvSpPr>
            <p:spPr bwMode="auto">
              <a:xfrm>
                <a:off x="5376256" y="5339163"/>
                <a:ext cx="466047" cy="267286"/>
              </a:xfrm>
              <a:prstGeom prst="roundRect">
                <a:avLst/>
              </a:prstGeom>
              <a:noFill/>
              <a:ln w="158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68" charset="-128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376256" y="5357390"/>
                <a:ext cx="54324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>
                    <a:effectLst/>
                  </a:rPr>
                  <a:t>Serial</a:t>
                </a:r>
                <a:endParaRPr lang="en-US" dirty="0">
                  <a:effectLst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575902" y="4219645"/>
              <a:ext cx="634363" cy="267286"/>
              <a:chOff x="5877145" y="5339163"/>
              <a:chExt cx="634363" cy="267286"/>
            </a:xfrm>
          </p:grpSpPr>
          <p:sp>
            <p:nvSpPr>
              <p:cNvPr id="45" name="Rounded Rectangle 44"/>
              <p:cNvSpPr/>
              <p:nvPr/>
            </p:nvSpPr>
            <p:spPr bwMode="auto">
              <a:xfrm>
                <a:off x="5917531" y="5339163"/>
                <a:ext cx="466047" cy="267286"/>
              </a:xfrm>
              <a:prstGeom prst="roundRect">
                <a:avLst/>
              </a:prstGeom>
              <a:noFill/>
              <a:ln w="158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68" charset="-128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877145" y="5357390"/>
                <a:ext cx="63436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>
                    <a:effectLst/>
                  </a:rPr>
                  <a:t>Digital</a:t>
                </a:r>
                <a:endParaRPr lang="en-US" dirty="0">
                  <a:effectLst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295982" y="4219645"/>
              <a:ext cx="631452" cy="267286"/>
              <a:chOff x="6597225" y="5339163"/>
              <a:chExt cx="631452" cy="267286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6649399" y="5339163"/>
                <a:ext cx="466047" cy="267286"/>
              </a:xfrm>
              <a:prstGeom prst="roundRect">
                <a:avLst/>
              </a:prstGeom>
              <a:noFill/>
              <a:ln w="158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68" charset="-128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97225" y="5357390"/>
                <a:ext cx="63145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>
                    <a:effectLst/>
                  </a:rPr>
                  <a:t>Analog</a:t>
                </a:r>
                <a:endParaRPr lang="en-US" dirty="0">
                  <a:effectLst/>
                </a:endParaRPr>
              </a:p>
            </p:txBody>
          </p:sp>
        </p:grpSp>
        <p:cxnSp>
          <p:nvCxnSpPr>
            <p:cNvPr id="40" name="Elbow Connector 39"/>
            <p:cNvCxnSpPr>
              <a:stCxn id="49" idx="2"/>
              <a:endCxn id="43" idx="0"/>
            </p:cNvCxnSpPr>
            <p:nvPr/>
          </p:nvCxnSpPr>
          <p:spPr bwMode="auto">
            <a:xfrm rot="16200000" flipH="1">
              <a:off x="4028995" y="3667459"/>
              <a:ext cx="479527" cy="624844"/>
            </a:xfrm>
            <a:prstGeom prst="bentConnector3">
              <a:avLst>
                <a:gd name="adj1" fmla="val 76403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" name="Elbow Connector 40"/>
            <p:cNvCxnSpPr>
              <a:stCxn id="49" idx="2"/>
              <a:endCxn id="45" idx="0"/>
            </p:cNvCxnSpPr>
            <p:nvPr/>
          </p:nvCxnSpPr>
          <p:spPr bwMode="auto">
            <a:xfrm rot="5400000">
              <a:off x="3663061" y="3926369"/>
              <a:ext cx="479527" cy="107024"/>
            </a:xfrm>
            <a:prstGeom prst="bentConnector3">
              <a:avLst>
                <a:gd name="adj1" fmla="val 76403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" name="Elbow Connector 41"/>
            <p:cNvCxnSpPr>
              <a:stCxn id="49" idx="2"/>
              <a:endCxn id="47" idx="0"/>
            </p:cNvCxnSpPr>
            <p:nvPr/>
          </p:nvCxnSpPr>
          <p:spPr bwMode="auto">
            <a:xfrm rot="5400000">
              <a:off x="3392424" y="3655732"/>
              <a:ext cx="479527" cy="648299"/>
            </a:xfrm>
            <a:prstGeom prst="bentConnector3">
              <a:avLst>
                <a:gd name="adj1" fmla="val 76403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68" name="Picture 6" descr="http://www.aeonity.com/images/store/free-desktop-pc-compa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t="17619" r="76630" b="19523"/>
          <a:stretch/>
        </p:blipFill>
        <p:spPr bwMode="auto">
          <a:xfrm flipH="1">
            <a:off x="2770701" y="2081732"/>
            <a:ext cx="476031" cy="125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ttp://www.aeonity.com/images/store/free-desktop-pc-compa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7619" r="13045" b="19523"/>
          <a:stretch/>
        </p:blipFill>
        <p:spPr bwMode="auto">
          <a:xfrm flipH="1">
            <a:off x="2610308" y="1478269"/>
            <a:ext cx="808836" cy="80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www.windowsfordevices.com/files/misc/beckhoff_c692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58478" b="2498"/>
          <a:stretch/>
        </p:blipFill>
        <p:spPr bwMode="auto">
          <a:xfrm>
            <a:off x="2649801" y="3581914"/>
            <a:ext cx="717833" cy="13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/>
          <p:cNvSpPr/>
          <p:nvPr/>
        </p:nvSpPr>
        <p:spPr bwMode="auto">
          <a:xfrm>
            <a:off x="431496" y="1481493"/>
            <a:ext cx="2076916" cy="4432611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68" charset="-128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2567014" y="1481493"/>
            <a:ext cx="883410" cy="1689236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68" charset="-128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73021" y="3502084"/>
            <a:ext cx="883410" cy="1483377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68" charset="-128"/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5" t="28070" r="33697" b="36437"/>
          <a:stretch/>
        </p:blipFill>
        <p:spPr bwMode="auto">
          <a:xfrm>
            <a:off x="2627144" y="5400000"/>
            <a:ext cx="792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Rectangle 72"/>
          <p:cNvSpPr/>
          <p:nvPr/>
        </p:nvSpPr>
        <p:spPr bwMode="auto">
          <a:xfrm>
            <a:off x="2573021" y="5332720"/>
            <a:ext cx="883410" cy="592422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68" charset="-128"/>
            </a:endParaRPr>
          </a:p>
        </p:txBody>
      </p:sp>
      <p:sp>
        <p:nvSpPr>
          <p:cNvPr id="76" name="Rectangle 3"/>
          <p:cNvSpPr txBox="1">
            <a:spLocks noChangeAspect="1" noChangeArrowheads="1"/>
          </p:cNvSpPr>
          <p:nvPr/>
        </p:nvSpPr>
        <p:spPr bwMode="auto">
          <a:xfrm>
            <a:off x="3607903" y="1100157"/>
            <a:ext cx="5449011" cy="296283"/>
          </a:xfrm>
          <a:prstGeom prst="rect">
            <a:avLst/>
          </a:prstGeom>
          <a:solidFill>
            <a:srgbClr val="99CCFF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effectLst/>
              </a:rPr>
              <a:t>Changes in-progress</a:t>
            </a:r>
            <a:endParaRPr lang="en-US" sz="1600" b="0" dirty="0">
              <a:effectLst/>
            </a:endParaRPr>
          </a:p>
        </p:txBody>
      </p:sp>
      <p:sp>
        <p:nvSpPr>
          <p:cNvPr id="74" name="Rectangle 3"/>
          <p:cNvSpPr txBox="1">
            <a:spLocks noChangeAspect="1" noChangeArrowheads="1"/>
          </p:cNvSpPr>
          <p:nvPr/>
        </p:nvSpPr>
        <p:spPr bwMode="auto">
          <a:xfrm>
            <a:off x="580996" y="6210543"/>
            <a:ext cx="8093104" cy="29853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effectLst/>
              </a:rPr>
              <a:t>These changes are being made to ensure that “working” systems are delivered.</a:t>
            </a:r>
            <a:endParaRPr lang="en-US" sz="1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75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99FC7-7725-4F78-9B40-0EF41A76A3B7}" type="slidenum">
              <a:rPr lang="en-GB">
                <a:solidFill>
                  <a:srgbClr val="FFFFFF"/>
                </a:solidFill>
              </a:rPr>
              <a:pPr/>
              <a:t>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622" y="521202"/>
            <a:ext cx="7283450" cy="481012"/>
          </a:xfrm>
        </p:spPr>
        <p:txBody>
          <a:bodyPr/>
          <a:lstStyle/>
          <a:p>
            <a:r>
              <a:rPr lang="de-DE" dirty="0"/>
              <a:t>WP-78 Optical </a:t>
            </a:r>
            <a:r>
              <a:rPr lang="de-DE" dirty="0" err="1" smtClean="0"/>
              <a:t>lasers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dirty="0" smtClean="0"/>
              <a:t>Pump-probe </a:t>
            </a:r>
            <a:r>
              <a:rPr lang="de-DE" sz="1800" dirty="0" err="1"/>
              <a:t>laser</a:t>
            </a:r>
            <a:r>
              <a:rPr lang="de-DE" sz="1800" dirty="0"/>
              <a:t> </a:t>
            </a:r>
            <a:r>
              <a:rPr lang="de-DE" sz="1800" dirty="0" err="1" smtClean="0"/>
              <a:t>concept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status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prototype </a:t>
            </a:r>
            <a:r>
              <a:rPr lang="de-DE" sz="1800" dirty="0" err="1" smtClean="0"/>
              <a:t>development</a:t>
            </a:r>
            <a:r>
              <a:rPr lang="de-DE" sz="1800" dirty="0" smtClean="0"/>
              <a:t> </a:t>
            </a:r>
            <a:endParaRPr lang="en-GB" sz="1800" dirty="0"/>
          </a:p>
        </p:txBody>
      </p:sp>
      <p:sp>
        <p:nvSpPr>
          <p:cNvPr id="154" name="Inhaltsplatzhalter 2"/>
          <p:cNvSpPr>
            <a:spLocks noGrp="1"/>
          </p:cNvSpPr>
          <p:nvPr/>
        </p:nvSpPr>
        <p:spPr bwMode="auto">
          <a:xfrm>
            <a:off x="85726" y="3963980"/>
            <a:ext cx="8848724" cy="237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u="sng" dirty="0" smtClean="0"/>
              <a:t>Burst-mode multi-stage NOPA </a:t>
            </a:r>
            <a:r>
              <a:rPr lang="de-DE" b="1" u="sng" dirty="0" err="1" smtClean="0"/>
              <a:t>with</a:t>
            </a:r>
            <a:r>
              <a:rPr lang="de-DE" b="1" u="sng" dirty="0" smtClean="0"/>
              <a:t> 3 </a:t>
            </a:r>
            <a:r>
              <a:rPr lang="de-DE" b="1" u="sng" dirty="0" err="1" smtClean="0"/>
              <a:t>operating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points</a:t>
            </a:r>
            <a:endParaRPr lang="de-DE" sz="2000" b="1" u="sng" dirty="0" smtClean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DE" sz="500" b="1" i="1" dirty="0" smtClean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300" b="1" i="1" dirty="0" smtClean="0"/>
              <a:t>Burst-mode</a:t>
            </a:r>
            <a:r>
              <a:rPr lang="de-DE" sz="1300" dirty="0" smtClean="0"/>
              <a:t> </a:t>
            </a:r>
            <a:r>
              <a:rPr lang="de-DE" sz="1300" dirty="0" err="1" smtClean="0"/>
              <a:t>output</a:t>
            </a:r>
            <a:r>
              <a:rPr lang="de-DE" sz="1300" dirty="0" smtClean="0"/>
              <a:t> 800nm: 	</a:t>
            </a:r>
            <a:r>
              <a:rPr lang="de-DE" sz="1300" dirty="0"/>
              <a:t>15 - </a:t>
            </a:r>
            <a:r>
              <a:rPr lang="de-DE" sz="1300" dirty="0" smtClean="0"/>
              <a:t>80fs,     4.5MHz ↔ 0.2mJ, </a:t>
            </a:r>
            <a:r>
              <a:rPr lang="de-DE" sz="1300" dirty="0"/>
              <a:t>   1MHz ↔ </a:t>
            </a:r>
            <a:r>
              <a:rPr lang="de-DE" sz="1300" dirty="0" smtClean="0"/>
              <a:t>1mJ, </a:t>
            </a:r>
            <a:r>
              <a:rPr lang="de-DE" sz="1300" dirty="0"/>
              <a:t>   200kHz ↔ </a:t>
            </a:r>
            <a:r>
              <a:rPr lang="de-DE" sz="1300" dirty="0" smtClean="0"/>
              <a:t>&gt;3mJ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300" b="1" i="1" dirty="0" smtClean="0"/>
              <a:t>Burst-mode </a:t>
            </a:r>
            <a:r>
              <a:rPr lang="de-DE" sz="1300" dirty="0" err="1" smtClean="0"/>
              <a:t>output</a:t>
            </a:r>
            <a:r>
              <a:rPr lang="de-DE" sz="1300" dirty="0" smtClean="0"/>
              <a:t> 1030nm</a:t>
            </a:r>
            <a:r>
              <a:rPr lang="de-DE" sz="1300" dirty="0"/>
              <a:t>: </a:t>
            </a:r>
            <a:r>
              <a:rPr lang="de-DE" sz="1300" dirty="0" smtClean="0"/>
              <a:t>	sub-</a:t>
            </a:r>
            <a:r>
              <a:rPr lang="de-DE" sz="1300" dirty="0" err="1" smtClean="0"/>
              <a:t>ns</a:t>
            </a:r>
            <a:r>
              <a:rPr lang="de-DE" sz="1300" dirty="0" smtClean="0"/>
              <a:t> </a:t>
            </a:r>
            <a:r>
              <a:rPr lang="de-DE" sz="1300" dirty="0" err="1" smtClean="0"/>
              <a:t>and</a:t>
            </a:r>
            <a:r>
              <a:rPr lang="de-DE" sz="1300" dirty="0" smtClean="0"/>
              <a:t>/</a:t>
            </a:r>
            <a:r>
              <a:rPr lang="de-DE" sz="1300" dirty="0" err="1" smtClean="0"/>
              <a:t>or</a:t>
            </a:r>
            <a:r>
              <a:rPr lang="de-DE" sz="1300" dirty="0" smtClean="0"/>
              <a:t> sub-</a:t>
            </a:r>
            <a:r>
              <a:rPr lang="de-DE" sz="1300" dirty="0" err="1" smtClean="0"/>
              <a:t>ps</a:t>
            </a:r>
            <a:r>
              <a:rPr lang="de-DE" sz="1300" dirty="0" smtClean="0"/>
              <a:t>, 1030nm, </a:t>
            </a:r>
            <a:r>
              <a:rPr lang="de-DE" sz="1300" dirty="0" err="1" smtClean="0"/>
              <a:t>up</a:t>
            </a:r>
            <a:r>
              <a:rPr lang="de-DE" sz="1300" dirty="0" smtClean="0"/>
              <a:t> </a:t>
            </a:r>
            <a:r>
              <a:rPr lang="de-DE" sz="1300" dirty="0" err="1" smtClean="0"/>
              <a:t>to</a:t>
            </a:r>
            <a:r>
              <a:rPr lang="de-DE" sz="1300" dirty="0" smtClean="0"/>
              <a:t> 100mJ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DE" sz="600" b="1" i="1" u="sng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1" u="sng" dirty="0" err="1" smtClean="0"/>
              <a:t>Current</a:t>
            </a:r>
            <a:r>
              <a:rPr lang="de-DE" sz="1600" b="1" i="1" u="sng" dirty="0" smtClean="0"/>
              <a:t> </a:t>
            </a:r>
            <a:r>
              <a:rPr lang="de-DE" sz="1600" b="1" i="1" u="sng" dirty="0" err="1" smtClean="0"/>
              <a:t>status</a:t>
            </a:r>
            <a:r>
              <a:rPr lang="de-DE" sz="1600" b="1" i="1" u="sng" dirty="0" smtClean="0"/>
              <a:t>: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1" i="1" dirty="0" smtClean="0"/>
              <a:t>400W </a:t>
            </a:r>
            <a:r>
              <a:rPr lang="de-DE" sz="1200" b="1" i="1" dirty="0" err="1" smtClean="0"/>
              <a:t>pumped</a:t>
            </a:r>
            <a:r>
              <a:rPr lang="de-DE" sz="1200" b="1" i="1" dirty="0" smtClean="0"/>
              <a:t> 2-stage NOPA </a:t>
            </a:r>
            <a:r>
              <a:rPr lang="de-DE" sz="1200" b="1" i="1" dirty="0" err="1" smtClean="0"/>
              <a:t>fully</a:t>
            </a:r>
            <a:r>
              <a:rPr lang="de-DE" sz="1200" b="1" i="1" dirty="0" smtClean="0"/>
              <a:t> </a:t>
            </a:r>
            <a:r>
              <a:rPr lang="de-DE" sz="1200" b="1" i="1" dirty="0" err="1" smtClean="0"/>
              <a:t>characterized</a:t>
            </a:r>
            <a:r>
              <a:rPr lang="de-DE" sz="1200" b="1" i="1" dirty="0" smtClean="0"/>
              <a:t>:	15 … 75fs, 	</a:t>
            </a:r>
            <a:r>
              <a:rPr lang="de-DE" sz="1200" b="1" i="1" dirty="0" err="1" smtClean="0"/>
              <a:t>up</a:t>
            </a:r>
            <a:r>
              <a:rPr lang="de-DE" sz="1200" b="1" i="1" dirty="0" smtClean="0"/>
              <a:t> </a:t>
            </a:r>
            <a:r>
              <a:rPr lang="de-DE" sz="1200" b="1" i="1" dirty="0" err="1" smtClean="0"/>
              <a:t>to</a:t>
            </a:r>
            <a:r>
              <a:rPr lang="de-DE" sz="1200" b="1" i="1" dirty="0" smtClean="0"/>
              <a:t> 180µJ,    0 … 4.5MHz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1" i="1" u="sng" dirty="0" smtClean="0"/>
              <a:t>20kW </a:t>
            </a:r>
            <a:r>
              <a:rPr lang="de-DE" sz="1200" b="1" i="1" u="sng" dirty="0" err="1" smtClean="0"/>
              <a:t>boosters</a:t>
            </a:r>
            <a:r>
              <a:rPr lang="de-DE" sz="1200" b="1" i="1" u="sng" dirty="0" smtClean="0"/>
              <a:t> </a:t>
            </a:r>
            <a:r>
              <a:rPr lang="de-DE" sz="1200" b="1" i="1" u="sng" dirty="0" err="1" smtClean="0"/>
              <a:t>installed</a:t>
            </a:r>
            <a:endParaRPr lang="de-DE" sz="1200" b="1" i="1" u="sng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99539" y="1990380"/>
            <a:ext cx="646331" cy="507831"/>
          </a:xfrm>
          <a:prstGeom prst="rect">
            <a:avLst/>
          </a:prstGeom>
          <a:solidFill>
            <a:srgbClr val="F4EE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900" b="1" dirty="0" smtClean="0"/>
              <a:t>1030nm </a:t>
            </a:r>
          </a:p>
          <a:p>
            <a:pPr algn="ctr"/>
            <a:r>
              <a:rPr lang="de-DE" sz="900" b="1" dirty="0" err="1" smtClean="0"/>
              <a:t>Soliton</a:t>
            </a:r>
            <a:r>
              <a:rPr lang="de-DE" sz="900" b="1" dirty="0" smtClean="0"/>
              <a:t> </a:t>
            </a:r>
          </a:p>
          <a:p>
            <a:pPr algn="ctr"/>
            <a:r>
              <a:rPr lang="de-DE" sz="900" b="1" dirty="0" err="1" smtClean="0"/>
              <a:t>seeder</a:t>
            </a:r>
            <a:endParaRPr lang="de-DE" sz="9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218893" y="2048087"/>
            <a:ext cx="486031" cy="392415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50" b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Dt</a:t>
            </a:r>
            <a:r>
              <a:rPr lang="de-DE" sz="900" b="1" dirty="0" smtClean="0">
                <a:solidFill>
                  <a:schemeClr val="bg1"/>
                </a:solidFill>
              </a:rPr>
              <a:t> =</a:t>
            </a:r>
          </a:p>
          <a:p>
            <a:pPr algn="ctr"/>
            <a:r>
              <a:rPr lang="de-DE" sz="900" b="1" dirty="0" smtClean="0">
                <a:solidFill>
                  <a:schemeClr val="bg1"/>
                </a:solidFill>
              </a:rPr>
              <a:t>0-5ns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73293" y="1990380"/>
            <a:ext cx="877163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900" b="1" dirty="0"/>
              <a:t>b</a:t>
            </a:r>
            <a:r>
              <a:rPr lang="de-DE" sz="900" b="1" dirty="0" smtClean="0"/>
              <a:t>urst-mode</a:t>
            </a:r>
          </a:p>
          <a:p>
            <a:pPr algn="ctr"/>
            <a:r>
              <a:rPr lang="de-DE" sz="900" b="1" dirty="0" smtClean="0"/>
              <a:t>all-fiber CPA</a:t>
            </a:r>
          </a:p>
          <a:p>
            <a:pPr algn="ctr"/>
            <a:r>
              <a:rPr lang="de-DE" sz="900" b="1" dirty="0" smtClean="0"/>
              <a:t>front-end </a:t>
            </a:r>
            <a:endParaRPr lang="de-DE" sz="9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941399" y="1544506"/>
            <a:ext cx="774571" cy="36933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  <a:tileRect/>
          </a:gra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900" b="1" dirty="0"/>
              <a:t>s</a:t>
            </a:r>
            <a:r>
              <a:rPr lang="de-DE" sz="900" b="1" dirty="0" smtClean="0"/>
              <a:t>uper-</a:t>
            </a:r>
          </a:p>
          <a:p>
            <a:pPr algn="ctr"/>
            <a:r>
              <a:rPr lang="de-DE" sz="900" b="1" dirty="0" err="1" smtClean="0"/>
              <a:t>continuum</a:t>
            </a:r>
            <a:endParaRPr lang="de-DE" sz="9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954208" y="1544506"/>
            <a:ext cx="659155" cy="369332"/>
          </a:xfrm>
          <a:prstGeom prst="rect">
            <a:avLst/>
          </a:prstGeom>
          <a:solidFill>
            <a:srgbClr val="CC0099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900" b="1" dirty="0" smtClean="0">
                <a:solidFill>
                  <a:schemeClr val="bg1"/>
                </a:solidFill>
              </a:rPr>
              <a:t> </a:t>
            </a:r>
            <a:r>
              <a:rPr lang="de-DE" sz="900" b="1" dirty="0" err="1" smtClean="0">
                <a:solidFill>
                  <a:schemeClr val="bg1"/>
                </a:solidFill>
              </a:rPr>
              <a:t>var</a:t>
            </a:r>
            <a:r>
              <a:rPr lang="de-DE" sz="9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de-DE" sz="900" b="1" dirty="0" err="1" smtClean="0">
                <a:solidFill>
                  <a:schemeClr val="bg1"/>
                </a:solidFill>
              </a:rPr>
              <a:t>prechirp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82699" y="1613756"/>
            <a:ext cx="453970" cy="2308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</a:rPr>
              <a:t>AOM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159" name="Textfeld 158"/>
          <p:cNvSpPr txBox="1"/>
          <p:nvPr/>
        </p:nvSpPr>
        <p:spPr>
          <a:xfrm>
            <a:off x="4815840" y="2946928"/>
            <a:ext cx="344966" cy="2308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</a:rPr>
              <a:t>PC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5882868" y="2310056"/>
            <a:ext cx="434734" cy="230832"/>
          </a:xfrm>
          <a:prstGeom prst="rect">
            <a:avLst/>
          </a:prstGeom>
          <a:solidFill>
            <a:srgbClr val="0099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</a:rPr>
              <a:t>SHG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5793100" y="1609287"/>
            <a:ext cx="614271" cy="23083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/>
              <a:t>NOPA 1</a:t>
            </a:r>
            <a:endParaRPr lang="de-DE" sz="900" b="1" dirty="0"/>
          </a:p>
        </p:txBody>
      </p:sp>
      <p:sp>
        <p:nvSpPr>
          <p:cNvPr id="224" name="Textfeld 223"/>
          <p:cNvSpPr txBox="1"/>
          <p:nvPr/>
        </p:nvSpPr>
        <p:spPr>
          <a:xfrm rot="16200000">
            <a:off x="6222053" y="1612961"/>
            <a:ext cx="614271" cy="23083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/>
              <a:t>NOPA 2</a:t>
            </a:r>
            <a:endParaRPr lang="de-DE" sz="900" b="1" dirty="0"/>
          </a:p>
        </p:txBody>
      </p:sp>
      <p:sp>
        <p:nvSpPr>
          <p:cNvPr id="225" name="Textfeld 224"/>
          <p:cNvSpPr txBox="1"/>
          <p:nvPr/>
        </p:nvSpPr>
        <p:spPr>
          <a:xfrm rot="16200000">
            <a:off x="6599264" y="1609286"/>
            <a:ext cx="678391" cy="23083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/>
              <a:t>NOPA 3a</a:t>
            </a:r>
            <a:endParaRPr lang="de-DE" sz="900" b="1" dirty="0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5177818" y="2945327"/>
            <a:ext cx="864339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err="1" smtClean="0"/>
              <a:t>Compressor</a:t>
            </a:r>
            <a:endParaRPr lang="de-DE" sz="900" b="1" dirty="0"/>
          </a:p>
        </p:txBody>
      </p:sp>
      <p:sp>
        <p:nvSpPr>
          <p:cNvPr id="227" name="Textfeld 226"/>
          <p:cNvSpPr txBox="1"/>
          <p:nvPr/>
        </p:nvSpPr>
        <p:spPr>
          <a:xfrm rot="16200000">
            <a:off x="6311821" y="2312915"/>
            <a:ext cx="434734" cy="230832"/>
          </a:xfrm>
          <a:prstGeom prst="rect">
            <a:avLst/>
          </a:prstGeom>
          <a:solidFill>
            <a:srgbClr val="0099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</a:rPr>
              <a:t>SHG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228" name="Textfeld 227"/>
          <p:cNvSpPr txBox="1"/>
          <p:nvPr/>
        </p:nvSpPr>
        <p:spPr>
          <a:xfrm rot="16200000">
            <a:off x="6721093" y="2312914"/>
            <a:ext cx="434734" cy="230832"/>
          </a:xfrm>
          <a:prstGeom prst="rect">
            <a:avLst/>
          </a:prstGeom>
          <a:solidFill>
            <a:srgbClr val="0099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</a:rPr>
              <a:t>SHG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232" name="Textfeld 231"/>
          <p:cNvSpPr txBox="1"/>
          <p:nvPr/>
        </p:nvSpPr>
        <p:spPr>
          <a:xfrm rot="16200000">
            <a:off x="7127199" y="2312914"/>
            <a:ext cx="434734" cy="230832"/>
          </a:xfrm>
          <a:prstGeom prst="rect">
            <a:avLst/>
          </a:prstGeom>
          <a:solidFill>
            <a:srgbClr val="0099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chemeClr val="bg1"/>
                </a:solidFill>
              </a:rPr>
              <a:t>SHG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284" name="Textfeld 283"/>
          <p:cNvSpPr txBox="1"/>
          <p:nvPr/>
        </p:nvSpPr>
        <p:spPr>
          <a:xfrm rot="16200000">
            <a:off x="7002164" y="1609286"/>
            <a:ext cx="684803" cy="23083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smtClean="0"/>
              <a:t>NOPA 3b</a:t>
            </a:r>
            <a:endParaRPr lang="de-DE" sz="900" b="1" dirty="0"/>
          </a:p>
        </p:txBody>
      </p:sp>
      <p:sp>
        <p:nvSpPr>
          <p:cNvPr id="286" name="Textfeld 4"/>
          <p:cNvSpPr txBox="1"/>
          <p:nvPr/>
        </p:nvSpPr>
        <p:spPr>
          <a:xfrm>
            <a:off x="-15128" y="1116269"/>
            <a:ext cx="12808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err="1" smtClean="0"/>
              <a:t>sync</a:t>
            </a:r>
            <a:r>
              <a:rPr lang="de-DE" sz="900" dirty="0" smtClean="0"/>
              <a:t> via </a:t>
            </a:r>
            <a:r>
              <a:rPr lang="de-DE" sz="900" dirty="0" err="1" smtClean="0"/>
              <a:t>fiber</a:t>
            </a:r>
            <a:endParaRPr lang="de-DE" sz="900" dirty="0"/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err="1"/>
              <a:t>a</a:t>
            </a:r>
            <a:r>
              <a:rPr lang="de-DE" sz="900" dirty="0" err="1" smtClean="0"/>
              <a:t>nd</a:t>
            </a:r>
            <a:r>
              <a:rPr lang="de-DE" sz="900" dirty="0" smtClean="0"/>
              <a:t> OBC</a:t>
            </a:r>
          </a:p>
        </p:txBody>
      </p:sp>
      <p:sp>
        <p:nvSpPr>
          <p:cNvPr id="287" name="Textfeld 11"/>
          <p:cNvSpPr txBox="1"/>
          <p:nvPr/>
        </p:nvSpPr>
        <p:spPr>
          <a:xfrm>
            <a:off x="815808" y="2845671"/>
            <a:ext cx="12808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/>
              <a:t>x</a:t>
            </a:r>
            <a:r>
              <a:rPr lang="de-DE" sz="900" dirty="0" smtClean="0"/>
              <a:t>-</a:t>
            </a:r>
            <a:r>
              <a:rPr lang="de-DE" sz="900" dirty="0" err="1" smtClean="0"/>
              <a:t>ray</a:t>
            </a:r>
            <a:r>
              <a:rPr lang="de-DE" sz="900" dirty="0" smtClean="0"/>
              <a:t> - </a:t>
            </a:r>
            <a:r>
              <a:rPr lang="de-DE" sz="900" dirty="0" err="1" smtClean="0"/>
              <a:t>optical</a:t>
            </a:r>
            <a:r>
              <a:rPr lang="de-DE" sz="900" dirty="0" smtClean="0"/>
              <a:t>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err="1" smtClean="0"/>
              <a:t>laser</a:t>
            </a:r>
            <a:r>
              <a:rPr lang="de-DE" sz="900" dirty="0" smtClean="0"/>
              <a:t> </a:t>
            </a:r>
            <a:r>
              <a:rPr lang="de-DE" sz="900" dirty="0" err="1" smtClean="0"/>
              <a:t>overlap</a:t>
            </a:r>
            <a:endParaRPr lang="de-DE" sz="900" dirty="0" smtClean="0"/>
          </a:p>
        </p:txBody>
      </p:sp>
      <p:sp>
        <p:nvSpPr>
          <p:cNvPr id="289" name="Rechteck 288"/>
          <p:cNvSpPr/>
          <p:nvPr/>
        </p:nvSpPr>
        <p:spPr>
          <a:xfrm>
            <a:off x="7709535" y="1104541"/>
            <a:ext cx="13639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de-DE" sz="1000" b="1" dirty="0" smtClean="0">
                <a:solidFill>
                  <a:srgbClr val="0000FF"/>
                </a:solidFill>
              </a:rPr>
              <a:t>800nm, 0.2 … 3mJ,  </a:t>
            </a:r>
          </a:p>
          <a:p>
            <a:pPr algn="ctr">
              <a:buNone/>
            </a:pPr>
            <a:r>
              <a:rPr lang="de-DE" sz="1000" b="1" dirty="0" smtClean="0">
                <a:solidFill>
                  <a:srgbClr val="0000FF"/>
                </a:solidFill>
              </a:rPr>
              <a:t>4.5 ... 0MHz, </a:t>
            </a:r>
          </a:p>
          <a:p>
            <a:pPr algn="ctr">
              <a:buNone/>
            </a:pPr>
            <a:r>
              <a:rPr lang="de-DE" sz="1000" b="1" dirty="0" smtClean="0">
                <a:solidFill>
                  <a:srgbClr val="0000FF"/>
                </a:solidFill>
              </a:rPr>
              <a:t>15 … 100 </a:t>
            </a:r>
            <a:r>
              <a:rPr lang="de-DE" sz="1000" b="1" dirty="0" err="1" smtClean="0">
                <a:solidFill>
                  <a:srgbClr val="0000FF"/>
                </a:solidFill>
              </a:rPr>
              <a:t>fs</a:t>
            </a:r>
            <a:endParaRPr lang="de-DE" sz="1000" b="1" dirty="0">
              <a:solidFill>
                <a:srgbClr val="0000FF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598499" y="2615750"/>
            <a:ext cx="488019" cy="1128777"/>
            <a:chOff x="4998738" y="2533172"/>
            <a:chExt cx="488019" cy="1128777"/>
          </a:xfrm>
        </p:grpSpPr>
        <p:sp>
          <p:nvSpPr>
            <p:cNvPr id="155" name="Textfeld 154"/>
            <p:cNvSpPr txBox="1"/>
            <p:nvPr/>
          </p:nvSpPr>
          <p:spPr>
            <a:xfrm rot="16200000">
              <a:off x="4765657" y="2793500"/>
              <a:ext cx="889987" cy="369332"/>
            </a:xfrm>
            <a:prstGeom prst="rect">
              <a:avLst/>
            </a:prstGeom>
            <a:solidFill>
              <a:srgbClr val="0060A8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900" b="1" dirty="0" err="1" smtClean="0">
                  <a:solidFill>
                    <a:schemeClr val="bg1"/>
                  </a:solidFill>
                </a:rPr>
                <a:t>Yb-booster</a:t>
              </a:r>
              <a:r>
                <a:rPr lang="de-DE" sz="900" b="1" dirty="0" smtClean="0">
                  <a:solidFill>
                    <a:schemeClr val="bg1"/>
                  </a:solidFill>
                </a:rPr>
                <a:t> 1</a:t>
              </a:r>
            </a:p>
            <a:p>
              <a:r>
                <a:rPr lang="de-DE" sz="900" b="1" dirty="0" smtClean="0">
                  <a:solidFill>
                    <a:schemeClr val="bg1"/>
                  </a:solidFill>
                </a:rPr>
                <a:t>(burst-mode)</a:t>
              </a:r>
              <a:endParaRPr lang="de-DE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90" name="Rechteck 289"/>
            <p:cNvSpPr/>
            <p:nvPr/>
          </p:nvSpPr>
          <p:spPr>
            <a:xfrm>
              <a:off x="4998738" y="3431117"/>
              <a:ext cx="48801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sz="900" b="1" dirty="0" smtClean="0"/>
                <a:t>7 kW</a:t>
              </a:r>
              <a:endParaRPr lang="de-DE" sz="900" b="1" dirty="0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989777" y="2614145"/>
            <a:ext cx="539497" cy="1124016"/>
            <a:chOff x="4048957" y="2579395"/>
            <a:chExt cx="539497" cy="1124016"/>
          </a:xfrm>
        </p:grpSpPr>
        <p:sp>
          <p:nvSpPr>
            <p:cNvPr id="7" name="Textfeld 6"/>
            <p:cNvSpPr txBox="1"/>
            <p:nvPr/>
          </p:nvSpPr>
          <p:spPr>
            <a:xfrm rot="16200000">
              <a:off x="3856528" y="2842929"/>
              <a:ext cx="896400" cy="369332"/>
            </a:xfrm>
            <a:prstGeom prst="rect">
              <a:avLst/>
            </a:prstGeom>
            <a:solidFill>
              <a:srgbClr val="0060A8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900" b="1" dirty="0" err="1" smtClean="0">
                  <a:solidFill>
                    <a:schemeClr val="bg1"/>
                  </a:solidFill>
                </a:rPr>
                <a:t>Yb-pre-amp</a:t>
              </a:r>
              <a:endParaRPr lang="de-DE" sz="9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de-DE" sz="900" b="1" dirty="0" smtClean="0">
                  <a:solidFill>
                    <a:schemeClr val="bg1"/>
                  </a:solidFill>
                </a:rPr>
                <a:t>(burst-mode)</a:t>
              </a:r>
              <a:endParaRPr lang="de-DE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91" name="Rechteck 290"/>
            <p:cNvSpPr/>
            <p:nvPr/>
          </p:nvSpPr>
          <p:spPr>
            <a:xfrm>
              <a:off x="4048957" y="3472579"/>
              <a:ext cx="53949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sz="900" b="1" dirty="0" smtClean="0"/>
                <a:t>400 W</a:t>
              </a:r>
              <a:endParaRPr lang="de-DE" sz="900" b="1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145320" y="2614145"/>
            <a:ext cx="554413" cy="1121157"/>
            <a:chOff x="5945447" y="2533172"/>
            <a:chExt cx="554413" cy="1121157"/>
          </a:xfrm>
        </p:grpSpPr>
        <p:sp>
          <p:nvSpPr>
            <p:cNvPr id="156" name="Textfeld 155"/>
            <p:cNvSpPr txBox="1"/>
            <p:nvPr/>
          </p:nvSpPr>
          <p:spPr>
            <a:xfrm rot="16200000">
              <a:off x="5742075" y="2793500"/>
              <a:ext cx="889987" cy="369332"/>
            </a:xfrm>
            <a:prstGeom prst="rect">
              <a:avLst/>
            </a:prstGeom>
            <a:solidFill>
              <a:srgbClr val="0060A8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900" b="1" dirty="0" err="1" smtClean="0">
                  <a:solidFill>
                    <a:schemeClr val="bg1"/>
                  </a:solidFill>
                </a:rPr>
                <a:t>Yb-booster</a:t>
              </a:r>
              <a:r>
                <a:rPr lang="de-DE" sz="900" b="1" dirty="0" smtClean="0">
                  <a:solidFill>
                    <a:schemeClr val="bg1"/>
                  </a:solidFill>
                </a:rPr>
                <a:t> 2</a:t>
              </a:r>
            </a:p>
            <a:p>
              <a:r>
                <a:rPr lang="de-DE" sz="900" b="1" dirty="0" smtClean="0">
                  <a:solidFill>
                    <a:schemeClr val="bg1"/>
                  </a:solidFill>
                </a:rPr>
                <a:t>(burst-mode)</a:t>
              </a:r>
              <a:endParaRPr lang="de-DE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292" name="Rechteck 291"/>
            <p:cNvSpPr/>
            <p:nvPr/>
          </p:nvSpPr>
          <p:spPr>
            <a:xfrm>
              <a:off x="5945447" y="3423497"/>
              <a:ext cx="5544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sz="900" b="1" dirty="0" smtClean="0"/>
                <a:t>20 kW</a:t>
              </a:r>
              <a:endParaRPr lang="de-DE" sz="900" b="1" dirty="0"/>
            </a:p>
          </p:txBody>
        </p:sp>
      </p:grpSp>
      <p:cxnSp>
        <p:nvCxnSpPr>
          <p:cNvPr id="18" name="Gerade Verbindung mit Pfeil 17"/>
          <p:cNvCxnSpPr>
            <a:stCxn id="3" idx="3"/>
            <a:endCxn id="4" idx="1"/>
          </p:cNvCxnSpPr>
          <p:nvPr/>
        </p:nvCxnSpPr>
        <p:spPr bwMode="auto">
          <a:xfrm flipV="1">
            <a:off x="945870" y="2244295"/>
            <a:ext cx="273023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4" name="Gerade Verbindung mit Pfeil 293"/>
          <p:cNvCxnSpPr/>
          <p:nvPr/>
        </p:nvCxnSpPr>
        <p:spPr bwMode="auto">
          <a:xfrm flipV="1">
            <a:off x="1704617" y="2249777"/>
            <a:ext cx="273023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5" name="Gerade Verbindung mit Pfeil 294"/>
          <p:cNvCxnSpPr/>
          <p:nvPr/>
        </p:nvCxnSpPr>
        <p:spPr bwMode="auto">
          <a:xfrm flipV="1">
            <a:off x="2411555" y="1732321"/>
            <a:ext cx="468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6" name="Gerade Verbindung mit Pfeil 295"/>
          <p:cNvCxnSpPr/>
          <p:nvPr/>
        </p:nvCxnSpPr>
        <p:spPr bwMode="auto">
          <a:xfrm flipV="1">
            <a:off x="3729335" y="1729930"/>
            <a:ext cx="216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7" name="Gerade Verbindung mit Pfeil 296"/>
          <p:cNvCxnSpPr/>
          <p:nvPr/>
        </p:nvCxnSpPr>
        <p:spPr bwMode="auto">
          <a:xfrm flipV="1">
            <a:off x="4714972" y="1729931"/>
            <a:ext cx="252000" cy="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8" name="Gerade Verbindung mit Pfeil 297"/>
          <p:cNvCxnSpPr/>
          <p:nvPr/>
        </p:nvCxnSpPr>
        <p:spPr bwMode="auto">
          <a:xfrm flipV="1">
            <a:off x="5621903" y="1729932"/>
            <a:ext cx="360000" cy="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99" name="Gerade Verbindung mit Pfeil 298"/>
          <p:cNvCxnSpPr/>
          <p:nvPr/>
        </p:nvCxnSpPr>
        <p:spPr bwMode="auto">
          <a:xfrm flipV="1">
            <a:off x="6224569" y="1724700"/>
            <a:ext cx="180000" cy="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0" name="Gerade Verbindung mit Pfeil 299"/>
          <p:cNvCxnSpPr/>
          <p:nvPr/>
        </p:nvCxnSpPr>
        <p:spPr bwMode="auto">
          <a:xfrm flipV="1">
            <a:off x="6649081" y="1729933"/>
            <a:ext cx="180000" cy="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1" name="Gerade Verbindung mit Pfeil 300"/>
          <p:cNvCxnSpPr/>
          <p:nvPr/>
        </p:nvCxnSpPr>
        <p:spPr bwMode="auto">
          <a:xfrm flipV="1">
            <a:off x="7060093" y="1729934"/>
            <a:ext cx="180000" cy="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2" name="Gerade Verbindung mit Pfeil 301"/>
          <p:cNvCxnSpPr/>
          <p:nvPr/>
        </p:nvCxnSpPr>
        <p:spPr bwMode="auto">
          <a:xfrm flipV="1">
            <a:off x="2406232" y="3066758"/>
            <a:ext cx="648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3" name="Gerade Verbindung mit Pfeil 302"/>
          <p:cNvCxnSpPr/>
          <p:nvPr/>
        </p:nvCxnSpPr>
        <p:spPr bwMode="auto">
          <a:xfrm flipV="1">
            <a:off x="3431869" y="3059137"/>
            <a:ext cx="216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4" name="Gerade Verbindung mit Pfeil 303"/>
          <p:cNvCxnSpPr/>
          <p:nvPr/>
        </p:nvCxnSpPr>
        <p:spPr bwMode="auto">
          <a:xfrm flipV="1">
            <a:off x="3997832" y="3059136"/>
            <a:ext cx="216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5" name="Gerade Verbindung mit Pfeil 304"/>
          <p:cNvCxnSpPr/>
          <p:nvPr/>
        </p:nvCxnSpPr>
        <p:spPr bwMode="auto">
          <a:xfrm flipV="1">
            <a:off x="4576547" y="3067571"/>
            <a:ext cx="252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6" name="Gerade Verbindung mit Pfeil 305"/>
          <p:cNvCxnSpPr/>
          <p:nvPr/>
        </p:nvCxnSpPr>
        <p:spPr bwMode="auto">
          <a:xfrm flipV="1">
            <a:off x="5168207" y="3056743"/>
            <a:ext cx="324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7" name="Gerade Verbindung mit Pfeil 306"/>
          <p:cNvCxnSpPr/>
          <p:nvPr/>
        </p:nvCxnSpPr>
        <p:spPr bwMode="auto">
          <a:xfrm flipV="1">
            <a:off x="5726748" y="3067572"/>
            <a:ext cx="2520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Gerade Verbindung 19"/>
          <p:cNvCxnSpPr>
            <a:stCxn id="5" idx="0"/>
          </p:cNvCxnSpPr>
          <p:nvPr/>
        </p:nvCxnSpPr>
        <p:spPr bwMode="auto">
          <a:xfrm flipH="1" flipV="1">
            <a:off x="2411874" y="1732322"/>
            <a:ext cx="1" cy="258058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>
            <a:stCxn id="12" idx="1"/>
            <a:endCxn id="11" idx="3"/>
          </p:cNvCxnSpPr>
          <p:nvPr/>
        </p:nvCxnSpPr>
        <p:spPr bwMode="auto">
          <a:xfrm flipH="1">
            <a:off x="6100235" y="2031839"/>
            <a:ext cx="1" cy="176266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8" name="Gerade Verbindung 307"/>
          <p:cNvCxnSpPr/>
          <p:nvPr/>
        </p:nvCxnSpPr>
        <p:spPr bwMode="auto">
          <a:xfrm flipH="1">
            <a:off x="7341180" y="2031839"/>
            <a:ext cx="1" cy="180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9" name="Gerade Verbindung 308"/>
          <p:cNvCxnSpPr/>
          <p:nvPr/>
        </p:nvCxnSpPr>
        <p:spPr bwMode="auto">
          <a:xfrm flipH="1">
            <a:off x="6938435" y="2039459"/>
            <a:ext cx="1" cy="180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0" name="Gerade Verbindung 309"/>
          <p:cNvCxnSpPr/>
          <p:nvPr/>
        </p:nvCxnSpPr>
        <p:spPr bwMode="auto">
          <a:xfrm flipH="1">
            <a:off x="6534575" y="2031839"/>
            <a:ext cx="1" cy="180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1" name="Gerade Verbindung 310"/>
          <p:cNvCxnSpPr/>
          <p:nvPr/>
        </p:nvCxnSpPr>
        <p:spPr bwMode="auto">
          <a:xfrm flipH="1">
            <a:off x="6100234" y="2641439"/>
            <a:ext cx="0" cy="432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2" name="Gerade Verbindung 311"/>
          <p:cNvCxnSpPr/>
          <p:nvPr/>
        </p:nvCxnSpPr>
        <p:spPr bwMode="auto">
          <a:xfrm flipH="1">
            <a:off x="7341179" y="2641439"/>
            <a:ext cx="0" cy="432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3" name="Gerade Verbindung 312"/>
          <p:cNvCxnSpPr/>
          <p:nvPr/>
        </p:nvCxnSpPr>
        <p:spPr bwMode="auto">
          <a:xfrm flipH="1">
            <a:off x="6938434" y="2641439"/>
            <a:ext cx="0" cy="432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4" name="Gerade Verbindung 313"/>
          <p:cNvCxnSpPr/>
          <p:nvPr/>
        </p:nvCxnSpPr>
        <p:spPr bwMode="auto">
          <a:xfrm flipH="1">
            <a:off x="6534574" y="2641439"/>
            <a:ext cx="0" cy="432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5" name="Gerade Verbindung 314"/>
          <p:cNvCxnSpPr/>
          <p:nvPr/>
        </p:nvCxnSpPr>
        <p:spPr bwMode="auto">
          <a:xfrm flipH="1" flipV="1">
            <a:off x="2411874" y="2494322"/>
            <a:ext cx="1" cy="576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6" name="Gerade Verbindung 315"/>
          <p:cNvCxnSpPr/>
          <p:nvPr/>
        </p:nvCxnSpPr>
        <p:spPr bwMode="auto">
          <a:xfrm flipH="1">
            <a:off x="1456244" y="2440502"/>
            <a:ext cx="0" cy="432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7" name="Gerade Verbindung 316"/>
          <p:cNvCxnSpPr/>
          <p:nvPr/>
        </p:nvCxnSpPr>
        <p:spPr bwMode="auto">
          <a:xfrm flipH="1" flipV="1">
            <a:off x="622704" y="1558380"/>
            <a:ext cx="0" cy="432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8" name="Gerade Verbindung mit Pfeil 317"/>
          <p:cNvCxnSpPr/>
          <p:nvPr/>
        </p:nvCxnSpPr>
        <p:spPr bwMode="auto">
          <a:xfrm flipV="1">
            <a:off x="7459982" y="1737741"/>
            <a:ext cx="756000" cy="1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9" name="Gerade Verbindung mit Pfeil 318"/>
          <p:cNvCxnSpPr/>
          <p:nvPr/>
        </p:nvCxnSpPr>
        <p:spPr bwMode="auto">
          <a:xfrm flipV="1">
            <a:off x="5282951" y="3694654"/>
            <a:ext cx="2988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20" name="Gerade Verbindung 319"/>
          <p:cNvCxnSpPr/>
          <p:nvPr/>
        </p:nvCxnSpPr>
        <p:spPr bwMode="auto">
          <a:xfrm flipH="1" flipV="1">
            <a:off x="5288593" y="3065068"/>
            <a:ext cx="1" cy="63000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22" name="Rechteck 321"/>
          <p:cNvSpPr/>
          <p:nvPr/>
        </p:nvSpPr>
        <p:spPr>
          <a:xfrm>
            <a:off x="6723162" y="1171734"/>
            <a:ext cx="564701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800" b="1" dirty="0"/>
              <a:t>1</a:t>
            </a:r>
            <a:r>
              <a:rPr lang="de-DE" sz="800" b="1" dirty="0" smtClean="0"/>
              <a:t>MHz</a:t>
            </a:r>
            <a:endParaRPr lang="de-DE" sz="800" b="1" dirty="0"/>
          </a:p>
        </p:txBody>
      </p:sp>
      <p:sp>
        <p:nvSpPr>
          <p:cNvPr id="323" name="Rechteck 322"/>
          <p:cNvSpPr/>
          <p:nvPr/>
        </p:nvSpPr>
        <p:spPr>
          <a:xfrm>
            <a:off x="7094298" y="1172730"/>
            <a:ext cx="564701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800" b="1" dirty="0" smtClean="0"/>
              <a:t>200kHz</a:t>
            </a:r>
            <a:endParaRPr lang="de-DE" sz="800" b="1" dirty="0"/>
          </a:p>
        </p:txBody>
      </p:sp>
      <p:sp>
        <p:nvSpPr>
          <p:cNvPr id="67" name="Textfeld 11"/>
          <p:cNvSpPr txBox="1"/>
          <p:nvPr/>
        </p:nvSpPr>
        <p:spPr>
          <a:xfrm>
            <a:off x="1792496" y="2843055"/>
            <a:ext cx="12808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smtClean="0"/>
              <a:t>4W @</a:t>
            </a:r>
          </a:p>
          <a:p>
            <a:pPr algn="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smtClean="0"/>
              <a:t>4.5, 1 </a:t>
            </a:r>
            <a:r>
              <a:rPr lang="de-DE" sz="900" dirty="0" err="1" smtClean="0"/>
              <a:t>or</a:t>
            </a:r>
            <a:r>
              <a:rPr lang="de-DE" sz="900" dirty="0" smtClean="0"/>
              <a:t> 0.2MHz</a:t>
            </a:r>
          </a:p>
        </p:txBody>
      </p:sp>
      <p:sp>
        <p:nvSpPr>
          <p:cNvPr id="68" name="Textfeld 11"/>
          <p:cNvSpPr txBox="1"/>
          <p:nvPr/>
        </p:nvSpPr>
        <p:spPr>
          <a:xfrm>
            <a:off x="2280532" y="1506984"/>
            <a:ext cx="6404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smtClean="0"/>
              <a:t>20W @</a:t>
            </a:r>
          </a:p>
          <a:p>
            <a:pPr algn="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900" dirty="0" smtClean="0"/>
              <a:t>4.5MHz</a:t>
            </a:r>
          </a:p>
        </p:txBody>
      </p:sp>
      <p:sp>
        <p:nvSpPr>
          <p:cNvPr id="69" name="Textfeld 68"/>
          <p:cNvSpPr txBox="1"/>
          <p:nvPr/>
        </p:nvSpPr>
        <p:spPr>
          <a:xfrm rot="16200000">
            <a:off x="3178335" y="1612960"/>
            <a:ext cx="864339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900" b="1" dirty="0" err="1" smtClean="0"/>
              <a:t>Compressor</a:t>
            </a:r>
            <a:endParaRPr lang="de-DE" sz="900" b="1" dirty="0"/>
          </a:p>
        </p:txBody>
      </p:sp>
      <p:cxnSp>
        <p:nvCxnSpPr>
          <p:cNvPr id="70" name="Gerade Verbindung mit Pfeil 69"/>
          <p:cNvCxnSpPr/>
          <p:nvPr/>
        </p:nvCxnSpPr>
        <p:spPr bwMode="auto">
          <a:xfrm flipV="1">
            <a:off x="3348335" y="1737550"/>
            <a:ext cx="144000" cy="1"/>
          </a:xfrm>
          <a:prstGeom prst="straightConnector1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71" name="Gruppieren 18"/>
          <p:cNvGrpSpPr/>
          <p:nvPr/>
        </p:nvGrpSpPr>
        <p:grpSpPr>
          <a:xfrm>
            <a:off x="3628979" y="1046169"/>
            <a:ext cx="3813396" cy="2619097"/>
            <a:chOff x="3628979" y="1136984"/>
            <a:chExt cx="3813396" cy="2619097"/>
          </a:xfrm>
        </p:grpSpPr>
        <p:cxnSp>
          <p:nvCxnSpPr>
            <p:cNvPr id="72" name="Gerade Verbindung 16"/>
            <p:cNvCxnSpPr/>
            <p:nvPr/>
          </p:nvCxnSpPr>
          <p:spPr bwMode="auto">
            <a:xfrm>
              <a:off x="3628979" y="2604081"/>
              <a:ext cx="360000" cy="115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3"/>
            <p:cNvCxnSpPr/>
            <p:nvPr/>
          </p:nvCxnSpPr>
          <p:spPr bwMode="auto">
            <a:xfrm flipH="1">
              <a:off x="3628979" y="2596461"/>
              <a:ext cx="360000" cy="115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4"/>
            <p:cNvCxnSpPr/>
            <p:nvPr/>
          </p:nvCxnSpPr>
          <p:spPr bwMode="auto">
            <a:xfrm>
              <a:off x="4208099" y="2596461"/>
              <a:ext cx="360000" cy="115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5"/>
            <p:cNvCxnSpPr/>
            <p:nvPr/>
          </p:nvCxnSpPr>
          <p:spPr bwMode="auto">
            <a:xfrm flipH="1">
              <a:off x="4208099" y="2588841"/>
              <a:ext cx="360000" cy="115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6"/>
            <p:cNvCxnSpPr/>
            <p:nvPr/>
          </p:nvCxnSpPr>
          <p:spPr bwMode="auto">
            <a:xfrm>
              <a:off x="6858515" y="1311440"/>
              <a:ext cx="180000" cy="151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7"/>
            <p:cNvCxnSpPr/>
            <p:nvPr/>
          </p:nvCxnSpPr>
          <p:spPr bwMode="auto">
            <a:xfrm flipH="1">
              <a:off x="6858515" y="1303820"/>
              <a:ext cx="180000" cy="151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8"/>
            <p:cNvCxnSpPr/>
            <p:nvPr/>
          </p:nvCxnSpPr>
          <p:spPr bwMode="auto">
            <a:xfrm>
              <a:off x="7262375" y="1303820"/>
              <a:ext cx="180000" cy="151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9"/>
            <p:cNvCxnSpPr/>
            <p:nvPr/>
          </p:nvCxnSpPr>
          <p:spPr bwMode="auto">
            <a:xfrm flipH="1">
              <a:off x="7262375" y="1296200"/>
              <a:ext cx="180000" cy="151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80"/>
            <p:cNvCxnSpPr/>
            <p:nvPr/>
          </p:nvCxnSpPr>
          <p:spPr bwMode="auto">
            <a:xfrm>
              <a:off x="6378455" y="1349540"/>
              <a:ext cx="288000" cy="7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1"/>
            <p:cNvCxnSpPr/>
            <p:nvPr/>
          </p:nvCxnSpPr>
          <p:spPr bwMode="auto">
            <a:xfrm flipH="1">
              <a:off x="6378455" y="1341920"/>
              <a:ext cx="288000" cy="72000"/>
            </a:xfrm>
            <a:prstGeom prst="line">
              <a:avLst/>
            </a:prstGeom>
            <a:noFill/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82" name="Rechteck 82"/>
            <p:cNvSpPr/>
            <p:nvPr/>
          </p:nvSpPr>
          <p:spPr>
            <a:xfrm>
              <a:off x="6288822" y="1136984"/>
              <a:ext cx="564701" cy="215444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sz="800" b="1" dirty="0" smtClean="0"/>
                <a:t>188kHz</a:t>
              </a:r>
              <a:endParaRPr lang="de-DE" sz="800" b="1" dirty="0"/>
            </a:p>
          </p:txBody>
        </p:sp>
        <p:sp>
          <p:nvSpPr>
            <p:cNvPr id="83" name="Rechteck 83"/>
            <p:cNvSpPr/>
            <p:nvPr/>
          </p:nvSpPr>
          <p:spPr>
            <a:xfrm>
              <a:off x="5839242" y="1136984"/>
              <a:ext cx="564701" cy="215444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de-DE" sz="800" b="1" dirty="0" smtClean="0"/>
                <a:t>4.5MHz</a:t>
              </a:r>
              <a:endParaRPr lang="de-DE" sz="800" b="1" dirty="0"/>
            </a:p>
          </p:txBody>
        </p:sp>
      </p:grpSp>
      <p:sp>
        <p:nvSpPr>
          <p:cNvPr id="84" name="Rechteck 83"/>
          <p:cNvSpPr/>
          <p:nvPr/>
        </p:nvSpPr>
        <p:spPr>
          <a:xfrm>
            <a:off x="6241580" y="1170527"/>
            <a:ext cx="564701" cy="215444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800" b="1" dirty="0" smtClean="0"/>
              <a:t>4.5MHz</a:t>
            </a:r>
            <a:endParaRPr lang="de-DE" sz="800" b="1" dirty="0"/>
          </a:p>
        </p:txBody>
      </p:sp>
      <p:sp>
        <p:nvSpPr>
          <p:cNvPr id="87" name="Rechteck 86"/>
          <p:cNvSpPr/>
          <p:nvPr/>
        </p:nvSpPr>
        <p:spPr>
          <a:xfrm>
            <a:off x="6904277" y="3107454"/>
            <a:ext cx="21635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/>
              <a:t>s</a:t>
            </a:r>
            <a:r>
              <a:rPr lang="de-DE" sz="1000" b="1" dirty="0" smtClean="0"/>
              <a:t>ub-</a:t>
            </a:r>
            <a:r>
              <a:rPr lang="de-DE" sz="1000" b="1" dirty="0" err="1" smtClean="0"/>
              <a:t>ps</a:t>
            </a:r>
            <a:endParaRPr lang="de-DE" sz="1000" b="1" dirty="0" smtClean="0"/>
          </a:p>
          <a:p>
            <a:pPr algn="ctr">
              <a:buNone/>
            </a:pPr>
            <a:r>
              <a:rPr lang="de-DE" sz="1000" b="1" dirty="0" smtClean="0"/>
              <a:t>1030nm, 4 … 100mJ</a:t>
            </a:r>
            <a:r>
              <a:rPr lang="de-DE" sz="1000" b="1" dirty="0"/>
              <a:t>, 4.5 </a:t>
            </a:r>
            <a:r>
              <a:rPr lang="de-DE" sz="1000" b="1" dirty="0" smtClean="0"/>
              <a:t>… 0MHz</a:t>
            </a:r>
          </a:p>
          <a:p>
            <a:pPr algn="ctr">
              <a:buNone/>
            </a:pPr>
            <a:r>
              <a:rPr lang="de-DE" sz="1000" b="1" dirty="0" smtClean="0"/>
              <a:t>sub-</a:t>
            </a:r>
            <a:r>
              <a:rPr lang="de-DE" sz="1000" b="1" dirty="0" err="1" smtClean="0"/>
              <a:t>ns</a:t>
            </a:r>
            <a:endParaRPr lang="de-DE" sz="10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4553572" y="44899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5" name="Textfeld 94"/>
          <p:cNvSpPr txBox="1"/>
          <p:nvPr/>
        </p:nvSpPr>
        <p:spPr>
          <a:xfrm>
            <a:off x="5936838" y="44872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7300302" y="44927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83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5" name="Picture 4" descr="xfel_lageplan_1702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>
            <a:fillRect/>
          </a:stretch>
        </p:blipFill>
        <p:spPr bwMode="auto">
          <a:xfrm>
            <a:off x="-18218" y="1407014"/>
            <a:ext cx="9263818" cy="472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9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properties in short pulse mode</a:t>
            </a:r>
            <a:endParaRPr lang="en-US" dirty="0"/>
          </a:p>
        </p:txBody>
      </p:sp>
      <p:pic>
        <p:nvPicPr>
          <p:cNvPr id="4098" name="Picture 2" descr="N:\4all\intern\User data\wp78\Laser\Pump-Probe Laser\NOPA\NOPA experiments\LAC2013#2\Short_pulse_dcm\BBO\Pulse_compression\reconstructed_pulse10July14.9f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8" t="5103" r="7898" b="2746"/>
          <a:stretch/>
        </p:blipFill>
        <p:spPr bwMode="auto">
          <a:xfrm>
            <a:off x="1" y="1351280"/>
            <a:ext cx="458216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13"/>
          <p:cNvSpPr txBox="1"/>
          <p:nvPr/>
        </p:nvSpPr>
        <p:spPr>
          <a:xfrm>
            <a:off x="589866" y="4434315"/>
            <a:ext cx="292900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Compressed pulse 14.9 </a:t>
            </a:r>
            <a:r>
              <a:rPr lang="en-US" sz="1800" dirty="0" err="1" smtClean="0">
                <a:solidFill>
                  <a:schemeClr val="accent3"/>
                </a:solidFill>
              </a:rPr>
              <a:t>fs</a:t>
            </a:r>
            <a:r>
              <a:rPr lang="en-US" sz="1800" dirty="0" smtClean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8" name="Textfeld 13"/>
          <p:cNvSpPr txBox="1"/>
          <p:nvPr/>
        </p:nvSpPr>
        <p:spPr>
          <a:xfrm>
            <a:off x="5417097" y="4434315"/>
            <a:ext cx="3018775" cy="7232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Spectrum corresponds to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13.8 </a:t>
            </a:r>
            <a:r>
              <a:rPr lang="en-US" sz="1800" dirty="0" err="1" smtClean="0">
                <a:solidFill>
                  <a:schemeClr val="accent3"/>
                </a:solidFill>
              </a:rPr>
              <a:t>fs</a:t>
            </a:r>
            <a:r>
              <a:rPr lang="en-US" sz="1800" dirty="0" smtClean="0">
                <a:solidFill>
                  <a:schemeClr val="accent3"/>
                </a:solidFill>
              </a:rPr>
              <a:t> Fourier limited pulse</a:t>
            </a:r>
            <a:endParaRPr lang="en-US" sz="18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45" y="5283302"/>
            <a:ext cx="8059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High contrast 14.9 </a:t>
            </a:r>
            <a:r>
              <a:rPr lang="en-US" sz="2000" dirty="0" err="1" smtClean="0">
                <a:cs typeface="Times New Roman" pitchFamily="18" charset="0"/>
              </a:rPr>
              <a:t>fs</a:t>
            </a:r>
            <a:r>
              <a:rPr lang="en-US" sz="2000" dirty="0" smtClean="0">
                <a:cs typeface="Times New Roman" pitchFamily="18" charset="0"/>
              </a:rPr>
              <a:t> compressed pulse (SPIDER)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Pulse energy 180 </a:t>
            </a:r>
            <a:r>
              <a:rPr lang="en-US" sz="2000" dirty="0" err="1" smtClean="0">
                <a:cs typeface="Times New Roman" pitchFamily="18" charset="0"/>
              </a:rPr>
              <a:t>uJ</a:t>
            </a:r>
            <a:r>
              <a:rPr lang="en-US" sz="2000" dirty="0" smtClean="0">
                <a:cs typeface="Times New Roman" pitchFamily="18" charset="0"/>
              </a:rPr>
              <a:t> @ 188 kHz rep. rate</a:t>
            </a:r>
          </a:p>
        </p:txBody>
      </p:sp>
      <p:pic>
        <p:nvPicPr>
          <p:cNvPr id="3" name="Picture 2" descr="N:\4all\intern\User data\wp78\Laser\Pump-Probe Laser\NOPA\NOPA experiments\LAC2013#2\paper\Figures\BBO_short\BBOSpvsphas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5569" r="4456" b="3037"/>
          <a:stretch/>
        </p:blipFill>
        <p:spPr bwMode="auto">
          <a:xfrm>
            <a:off x="4653748" y="1449933"/>
            <a:ext cx="449025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13"/>
          <p:cNvSpPr txBox="1"/>
          <p:nvPr/>
        </p:nvSpPr>
        <p:spPr>
          <a:xfrm>
            <a:off x="940386" y="4883895"/>
            <a:ext cx="215956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Contrast: ca. 20dB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E2999-5E02-457A-81FF-14E6619329AA}" type="slidenum">
              <a:rPr lang="en-GB" smtClean="0">
                <a:solidFill>
                  <a:srgbClr val="FFFFFF"/>
                </a:solidFill>
              </a:rPr>
              <a:pPr/>
              <a:t>20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5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pulse mode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7425" y="4452163"/>
            <a:ext cx="4917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cs typeface="Times New Roman" pitchFamily="18" charset="0"/>
              </a:rPr>
              <a:t>Flexible pulse duration selection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cs typeface="Times New Roman" pitchFamily="18" charset="0"/>
              </a:rPr>
              <a:t>Good compressibility, close to Fourier limit for sech^2 pulses</a:t>
            </a:r>
          </a:p>
        </p:txBody>
      </p:sp>
      <p:pic>
        <p:nvPicPr>
          <p:cNvPr id="2050" name="Picture 2" descr="N:\4all\intern\User data\wp78\Laser\Pump-Probe Laser\NOPA\NOPA experiments\LAC2013#2\paper\Figures\BBO_long\800nm14bn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2174" r="4498" b="2473"/>
          <a:stretch/>
        </p:blipFill>
        <p:spPr bwMode="auto">
          <a:xfrm>
            <a:off x="5328196" y="1054615"/>
            <a:ext cx="362178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:\4all\intern\User data\wp78\Laser\Pump-Probe Laser\NOPA\NOPA experiments\LAC2013#2\paper\Figures\BBO_long\790nm30bn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5873" r="4005" b="1090"/>
          <a:stretch/>
        </p:blipFill>
        <p:spPr bwMode="auto">
          <a:xfrm>
            <a:off x="5328196" y="2854615"/>
            <a:ext cx="36217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:\4all\intern\User data\wp78\Laser\Pump-Probe Laser\NOPA\NOPA experiments\LAC2013#2\paper\Figures\BBO_long\800nm40bn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2777" r="5414" b="2643"/>
          <a:stretch/>
        </p:blipFill>
        <p:spPr bwMode="auto">
          <a:xfrm>
            <a:off x="5328195" y="4654615"/>
            <a:ext cx="36217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2566" y="6097739"/>
            <a:ext cx="3768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>
                <a:solidFill>
                  <a:schemeClr val="tx2"/>
                </a:solidFill>
              </a:rPr>
              <a:t>a</a:t>
            </a:r>
            <a:r>
              <a:rPr lang="en-US" sz="1400" dirty="0" smtClean="0">
                <a:solidFill>
                  <a:schemeClr val="tx2"/>
                </a:solidFill>
              </a:rPr>
              <a:t>ssuming sech</a:t>
            </a:r>
            <a:r>
              <a:rPr lang="en-US" sz="1400" baseline="30000" dirty="0" smtClean="0">
                <a:solidFill>
                  <a:schemeClr val="tx2"/>
                </a:solidFill>
              </a:rPr>
              <a:t>2</a:t>
            </a:r>
            <a:r>
              <a:rPr lang="en-US" sz="1400" dirty="0" smtClean="0">
                <a:solidFill>
                  <a:schemeClr val="tx2"/>
                </a:solidFill>
              </a:rPr>
              <a:t>-deconvolved Autocorrelation</a:t>
            </a:r>
            <a:endParaRPr lang="de-DE" sz="1400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5411" r="6749" b="1832"/>
          <a:stretch/>
        </p:blipFill>
        <p:spPr>
          <a:xfrm>
            <a:off x="91440" y="1318260"/>
            <a:ext cx="5229954" cy="2933700"/>
          </a:xfrm>
          <a:prstGeom prst="rect">
            <a:avLst/>
          </a:prstGeom>
        </p:spPr>
      </p:pic>
      <p:sp>
        <p:nvSpPr>
          <p:cNvPr id="10" name="Textfeld 13"/>
          <p:cNvSpPr txBox="1"/>
          <p:nvPr/>
        </p:nvSpPr>
        <p:spPr>
          <a:xfrm>
            <a:off x="1024206" y="5683995"/>
            <a:ext cx="359585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dirty="0" smtClean="0">
                <a:solidFill>
                  <a:schemeClr val="tx2"/>
                </a:solidFill>
              </a:rPr>
              <a:t>Compressed </a:t>
            </a:r>
            <a:r>
              <a:rPr lang="en-US" sz="1800" dirty="0" smtClean="0">
                <a:solidFill>
                  <a:schemeClr val="tx2"/>
                </a:solidFill>
              </a:rPr>
              <a:t>pulses:  25 … 75fs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E2999-5E02-457A-81FF-14E6619329AA}" type="slidenum">
              <a:rPr lang="en-GB" smtClean="0">
                <a:solidFill>
                  <a:srgbClr val="FFFFFF"/>
                </a:solidFill>
              </a:rPr>
              <a:pPr/>
              <a:t>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86737" y="147775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25fs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8275854" y="332015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50fs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8280318" y="509227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75fs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3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NOPA beam quality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1621475"/>
            <a:ext cx="2059610" cy="211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1" r="21490" b="11667"/>
          <a:stretch/>
        </p:blipFill>
        <p:spPr bwMode="auto">
          <a:xfrm>
            <a:off x="825501" y="3830321"/>
            <a:ext cx="2088492" cy="9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1" r="15732" b="10874"/>
          <a:stretch/>
        </p:blipFill>
        <p:spPr bwMode="auto">
          <a:xfrm rot="5400000">
            <a:off x="2367708" y="2167760"/>
            <a:ext cx="2088495" cy="9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3"/>
          <p:cNvSpPr txBox="1"/>
          <p:nvPr/>
        </p:nvSpPr>
        <p:spPr>
          <a:xfrm>
            <a:off x="1109980" y="1111995"/>
            <a:ext cx="117211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Near field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68" y="1621475"/>
            <a:ext cx="2306460" cy="211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0" r="28482" b="11354"/>
          <a:stretch/>
        </p:blipFill>
        <p:spPr bwMode="auto">
          <a:xfrm>
            <a:off x="5386152" y="3962279"/>
            <a:ext cx="2088491" cy="9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4" r="40009" b="7237"/>
          <a:stretch/>
        </p:blipFill>
        <p:spPr bwMode="auto">
          <a:xfrm rot="5400000">
            <a:off x="7124701" y="2167763"/>
            <a:ext cx="2088491" cy="9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3"/>
          <p:cNvSpPr txBox="1"/>
          <p:nvPr/>
        </p:nvSpPr>
        <p:spPr>
          <a:xfrm>
            <a:off x="5770311" y="1111995"/>
            <a:ext cx="101822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Far field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975360" y="1747305"/>
            <a:ext cx="1574800" cy="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318501" y="3309861"/>
            <a:ext cx="93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2mm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5720080" y="1699650"/>
            <a:ext cx="1574800" cy="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063220" y="3262206"/>
            <a:ext cx="123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180 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49135" y="5096993"/>
            <a:ext cx="69361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>
                <a:cs typeface="Times New Roman" pitchFamily="18" charset="0"/>
              </a:rPr>
              <a:t>Ellipticity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0.9</a:t>
            </a:r>
            <a:endParaRPr lang="en-US" sz="2000" dirty="0"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Very close to diffraction limited Gaussian beam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M</a:t>
            </a:r>
            <a:r>
              <a:rPr lang="en-US" sz="2000" baseline="30000" dirty="0">
                <a:cs typeface="Times New Roman" pitchFamily="18" charset="0"/>
              </a:rPr>
              <a:t>2</a:t>
            </a:r>
            <a:r>
              <a:rPr lang="en-US" sz="2000" dirty="0">
                <a:cs typeface="Times New Roman" pitchFamily="18" charset="0"/>
              </a:rPr>
              <a:t>&lt;1.15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E2999-5E02-457A-81FF-14E6619329AA}" type="slidenum">
              <a:rPr lang="en-GB" smtClean="0">
                <a:solidFill>
                  <a:srgbClr val="FFFFFF"/>
                </a:solidFill>
              </a:rPr>
              <a:pPr/>
              <a:t>22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9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Burst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arbitrary</a:t>
            </a:r>
            <a:r>
              <a:rPr lang="de-DE" dirty="0" smtClean="0"/>
              <a:t> pulse </a:t>
            </a:r>
            <a:r>
              <a:rPr lang="de-DE" dirty="0" err="1" smtClean="0"/>
              <a:t>selection</a:t>
            </a:r>
            <a:endParaRPr lang="de-DE" dirty="0"/>
          </a:p>
        </p:txBody>
      </p:sp>
      <p:pic>
        <p:nvPicPr>
          <p:cNvPr id="1027" name="Picture 3" descr="C:\Users\kellert\Desktop\WP3 meeting\Pulse on demand\experiments AOM pulse picker XF2\4_5MHz\20130725\NOPA1ststageburst_600µ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79" y="2002597"/>
            <a:ext cx="3183418" cy="20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ellert\Desktop\WP3 meeting\Pulse on demand\experiments AOM pulse picker XF2\4_5MHz\20130725\NOPA1ststageburst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2002598"/>
            <a:ext cx="3183416" cy="20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ellert\Desktop\WP3 meeting\Pulse on demand\experiments AOM pulse picker XF2\180kHz\nopa1st_aomon600_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50" y="4195087"/>
            <a:ext cx="3180647" cy="20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359742" y="2949945"/>
            <a:ext cx="324464" cy="58150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684206" y="2107181"/>
            <a:ext cx="2485973" cy="842764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684206" y="3531453"/>
            <a:ext cx="2485973" cy="47313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5775960" y="2949944"/>
            <a:ext cx="175260" cy="58150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5951220" y="3531453"/>
            <a:ext cx="2402377" cy="75698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5172950" y="3531453"/>
            <a:ext cx="603010" cy="663634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7" name="Textfeld 48"/>
          <p:cNvSpPr txBox="1"/>
          <p:nvPr/>
        </p:nvSpPr>
        <p:spPr>
          <a:xfrm>
            <a:off x="5633354" y="2320906"/>
            <a:ext cx="179614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Burst: 10Hz, 600µs.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75645" y="1294826"/>
            <a:ext cx="7062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</a:rPr>
              <a:t>Burst: </a:t>
            </a:r>
            <a:r>
              <a:rPr lang="de-DE" sz="2400" dirty="0" smtClean="0">
                <a:solidFill>
                  <a:srgbClr val="000000"/>
                </a:solidFill>
              </a:rPr>
              <a:t>10Hz, 188kHz intra-burst , 180µJ per pulse.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E2999-5E02-457A-81FF-14E6619329AA}" type="slidenum">
              <a:rPr lang="en-GB" smtClean="0">
                <a:solidFill>
                  <a:srgbClr val="FFFFFF"/>
                </a:solidFill>
              </a:rPr>
              <a:pPr/>
              <a:t>23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extfeld 48"/>
          <p:cNvSpPr txBox="1"/>
          <p:nvPr/>
        </p:nvSpPr>
        <p:spPr>
          <a:xfrm>
            <a:off x="1032413" y="2318188"/>
            <a:ext cx="192937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Amplified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burst</a:t>
            </a:r>
            <a:r>
              <a:rPr lang="de-DE" sz="1400" dirty="0" smtClean="0">
                <a:solidFill>
                  <a:srgbClr val="000000"/>
                </a:solidFill>
              </a:rPr>
              <a:t>: 10Hz, 2.5% dc</a:t>
            </a:r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20" name="Picture 2" descr="C:\Users\kellert\Desktop\WP3 meeting\Pulse on demand\PoD experiments pockels cell\20130814_LG7 R\20130814_2ndNOPA_600_PCrando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8" b="12148"/>
          <a:stretch/>
        </p:blipFill>
        <p:spPr bwMode="auto">
          <a:xfrm>
            <a:off x="514067" y="4212762"/>
            <a:ext cx="3413125" cy="204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48"/>
          <p:cNvSpPr txBox="1"/>
          <p:nvPr/>
        </p:nvSpPr>
        <p:spPr>
          <a:xfrm>
            <a:off x="1175645" y="4506222"/>
            <a:ext cx="2245179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Arbitrarily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selected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pulses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23" name="Textfeld 48"/>
          <p:cNvSpPr txBox="1"/>
          <p:nvPr/>
        </p:nvSpPr>
        <p:spPr>
          <a:xfrm>
            <a:off x="5637428" y="4504733"/>
            <a:ext cx="1808394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Free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transients</a:t>
            </a:r>
            <a:endParaRPr lang="de-D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WP-79 Sample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347788"/>
            <a:ext cx="4019550" cy="5230812"/>
          </a:xfrm>
        </p:spPr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activities</a:t>
            </a:r>
            <a:endParaRPr lang="de-DE" dirty="0" smtClean="0"/>
          </a:p>
          <a:p>
            <a:pPr lvl="1"/>
            <a:r>
              <a:rPr lang="de-DE" dirty="0"/>
              <a:t>Versatile liquid </a:t>
            </a:r>
            <a:r>
              <a:rPr lang="de-DE" dirty="0" err="1"/>
              <a:t>jet</a:t>
            </a:r>
            <a:r>
              <a:rPr lang="de-DE" dirty="0"/>
              <a:t> </a:t>
            </a:r>
            <a:r>
              <a:rPr lang="de-DE" dirty="0" err="1"/>
              <a:t>setup</a:t>
            </a:r>
            <a:endParaRPr lang="de-DE" dirty="0"/>
          </a:p>
          <a:p>
            <a:pPr lvl="2"/>
            <a:r>
              <a:rPr lang="de-DE" dirty="0"/>
              <a:t>5 – 100 µm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nozzles</a:t>
            </a:r>
            <a:endParaRPr lang="de-DE" dirty="0"/>
          </a:p>
          <a:p>
            <a:pPr lvl="2"/>
            <a:r>
              <a:rPr lang="de-DE" dirty="0"/>
              <a:t>&lt;1µm gas </a:t>
            </a:r>
            <a:r>
              <a:rPr lang="de-DE" dirty="0" err="1"/>
              <a:t>dynamic</a:t>
            </a:r>
            <a:r>
              <a:rPr lang="de-DE" dirty="0"/>
              <a:t> </a:t>
            </a:r>
            <a:r>
              <a:rPr lang="de-DE" dirty="0" err="1"/>
              <a:t>jets</a:t>
            </a:r>
            <a:endParaRPr lang="de-DE" dirty="0"/>
          </a:p>
          <a:p>
            <a:pPr lvl="2"/>
            <a:r>
              <a:rPr lang="de-DE" dirty="0" err="1" smtClean="0"/>
              <a:t>microfluidic</a:t>
            </a:r>
            <a:r>
              <a:rPr lang="de-DE" dirty="0" smtClean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smtClean="0"/>
              <a:t>for </a:t>
            </a:r>
            <a:r>
              <a:rPr lang="de-DE" dirty="0" err="1" smtClean="0"/>
              <a:t>reproducibility</a:t>
            </a:r>
            <a:r>
              <a:rPr lang="de-DE" dirty="0" smtClean="0"/>
              <a:t> &amp;                 lab-on-</a:t>
            </a:r>
            <a:r>
              <a:rPr lang="de-DE" dirty="0" err="1" smtClean="0"/>
              <a:t>the</a:t>
            </a:r>
            <a:r>
              <a:rPr lang="de-DE" dirty="0" smtClean="0"/>
              <a:t>-chip </a:t>
            </a:r>
            <a:r>
              <a:rPr lang="de-DE" dirty="0" err="1"/>
              <a:t>approach</a:t>
            </a:r>
            <a:endParaRPr lang="de-DE" dirty="0"/>
          </a:p>
          <a:p>
            <a:pPr lvl="2"/>
            <a:r>
              <a:rPr lang="de-DE" dirty="0"/>
              <a:t>Sample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catcher</a:t>
            </a:r>
            <a:endParaRPr lang="de-DE" dirty="0"/>
          </a:p>
          <a:p>
            <a:pPr lvl="2"/>
            <a:r>
              <a:rPr lang="de-DE" dirty="0"/>
              <a:t>First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showed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 nano-</a:t>
            </a:r>
            <a:r>
              <a:rPr lang="de-DE" dirty="0" err="1"/>
              <a:t>crystals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recovered</a:t>
            </a:r>
            <a:r>
              <a:rPr lang="de-DE" dirty="0"/>
              <a:t> 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Fast sample </a:t>
            </a:r>
            <a:r>
              <a:rPr lang="de-DE" dirty="0" err="1" smtClean="0"/>
              <a:t>scanner</a:t>
            </a:r>
            <a:endParaRPr lang="de-DE" dirty="0" smtClean="0"/>
          </a:p>
          <a:p>
            <a:pPr lvl="2"/>
            <a:r>
              <a:rPr lang="de-DE" dirty="0" smtClean="0"/>
              <a:t>Fast </a:t>
            </a:r>
            <a:r>
              <a:rPr lang="de-DE" dirty="0" err="1" smtClean="0"/>
              <a:t>scanning</a:t>
            </a:r>
            <a:r>
              <a:rPr lang="de-DE" dirty="0" smtClean="0"/>
              <a:t> (10 Hz, ~1mm)</a:t>
            </a:r>
          </a:p>
          <a:p>
            <a:pPr lvl="2"/>
            <a:r>
              <a:rPr lang="de-DE" dirty="0" smtClean="0"/>
              <a:t>µm </a:t>
            </a:r>
            <a:r>
              <a:rPr lang="de-DE" dirty="0" err="1" smtClean="0"/>
              <a:t>accuracy</a:t>
            </a:r>
            <a:endParaRPr lang="de-DE" dirty="0" smtClean="0"/>
          </a:p>
          <a:p>
            <a:pPr lvl="2"/>
            <a:r>
              <a:rPr lang="de-DE" dirty="0" smtClean="0"/>
              <a:t>Add.: </a:t>
            </a:r>
            <a:r>
              <a:rPr lang="de-DE" dirty="0" err="1" smtClean="0"/>
              <a:t>heat</a:t>
            </a:r>
            <a:r>
              <a:rPr lang="de-DE" dirty="0" smtClean="0"/>
              <a:t>, </a:t>
            </a:r>
            <a:r>
              <a:rPr lang="de-DE" dirty="0" err="1" smtClean="0"/>
              <a:t>cold</a:t>
            </a:r>
            <a:r>
              <a:rPr lang="de-DE" dirty="0" smtClean="0"/>
              <a:t>, </a:t>
            </a:r>
            <a:r>
              <a:rPr lang="de-DE" dirty="0" err="1" smtClean="0"/>
              <a:t>contacts</a:t>
            </a:r>
            <a:endParaRPr lang="de-DE" dirty="0" smtClean="0"/>
          </a:p>
          <a:p>
            <a:pPr lvl="2"/>
            <a:r>
              <a:rPr lang="de-DE" dirty="0" smtClean="0"/>
              <a:t>Exchange </a:t>
            </a:r>
            <a:r>
              <a:rPr lang="de-DE" dirty="0" err="1" smtClean="0"/>
              <a:t>of</a:t>
            </a:r>
            <a:r>
              <a:rPr lang="de-DE" dirty="0" smtClean="0"/>
              <a:t> sample holder </a:t>
            </a:r>
          </a:p>
          <a:p>
            <a:pPr lvl="2"/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 smtClean="0"/>
              <a:t>-lock </a:t>
            </a:r>
            <a:r>
              <a:rPr lang="de-DE" dirty="0" err="1" smtClean="0"/>
              <a:t>system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24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299319" y="1193293"/>
            <a:ext cx="4666880" cy="3429508"/>
            <a:chOff x="4058019" y="1193293"/>
            <a:chExt cx="4666880" cy="3429508"/>
          </a:xfrm>
        </p:grpSpPr>
        <p:pic>
          <p:nvPicPr>
            <p:cNvPr id="5" name="Picture 2" descr="\\win.desy.de\home\baris\My Documents\Fotos\LJ\K1600_2014-02-21_004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019" y="1193293"/>
              <a:ext cx="2282534" cy="3429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r="64261"/>
            <a:stretch/>
          </p:blipFill>
          <p:spPr bwMode="auto">
            <a:xfrm>
              <a:off x="6340553" y="1193293"/>
              <a:ext cx="1717089" cy="167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5" t="7493" r="2820" b="44224"/>
            <a:stretch/>
          </p:blipFill>
          <p:spPr bwMode="auto">
            <a:xfrm>
              <a:off x="6340552" y="2788688"/>
              <a:ext cx="2384347" cy="1834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3" y="4506100"/>
            <a:ext cx="4038600" cy="219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5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WP-79 sample preparation laboratories in XHQ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12" y="1128713"/>
            <a:ext cx="6043026" cy="4932362"/>
          </a:xfrm>
        </p:spPr>
      </p:pic>
      <p:sp>
        <p:nvSpPr>
          <p:cNvPr id="5" name="Textfeld 13"/>
          <p:cNvSpPr txBox="1"/>
          <p:nvPr/>
        </p:nvSpPr>
        <p:spPr>
          <a:xfrm>
            <a:off x="719931" y="4098811"/>
            <a:ext cx="4522787" cy="2390889"/>
          </a:xfrm>
          <a:prstGeom prst="rect">
            <a:avLst/>
          </a:prstGeom>
          <a:solidFill>
            <a:srgbClr val="E0E0E0">
              <a:alpha val="85098"/>
            </a:srgbClr>
          </a:solidFill>
          <a:ln w="12700">
            <a:noFill/>
          </a:ln>
        </p:spPr>
        <p:txBody>
          <a:bodyPr wrap="square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3"/>
              </a:buClr>
              <a:buSzPct val="90000"/>
              <a:buNone/>
            </a:pPr>
            <a:r>
              <a:rPr lang="en-GB" sz="2400" b="1" dirty="0" smtClean="0"/>
              <a:t>Room for sample preparation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  <a:buFont typeface="Wingdings" pitchFamily="2" charset="2"/>
              <a:buChar char=""/>
            </a:pPr>
            <a:r>
              <a:rPr lang="en-GB" sz="1800" b="0" dirty="0" smtClean="0"/>
              <a:t>2x23m² chemistry wet labs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  <a:buFont typeface="Wingdings" pitchFamily="2" charset="2"/>
              <a:buChar char=""/>
            </a:pPr>
            <a:r>
              <a:rPr lang="en-GB" sz="1800" b="0" dirty="0" smtClean="0"/>
              <a:t>30m² X-ray lab for crystallography, SAXS, and reflectometry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  <a:buFont typeface="Wingdings" pitchFamily="2" charset="2"/>
              <a:buChar char=""/>
            </a:pPr>
            <a:r>
              <a:rPr lang="en-GB" sz="1800" b="0" dirty="0" smtClean="0"/>
              <a:t>30m² vacuum labs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  <a:buFont typeface="Wingdings" pitchFamily="2" charset="2"/>
              <a:buChar char=""/>
            </a:pPr>
            <a:r>
              <a:rPr lang="en-GB" sz="1800" b="0" dirty="0" smtClean="0"/>
              <a:t>44m² dry sample preparation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100000"/>
              <a:buFont typeface="Wingdings" pitchFamily="2" charset="2"/>
              <a:buChar char=""/>
            </a:pPr>
            <a:r>
              <a:rPr lang="en-GB" sz="1800" b="0" dirty="0" smtClean="0"/>
              <a:t>2x22m² electron microscopy and nano</a:t>
            </a:r>
            <a:r>
              <a:rPr lang="en-GB" sz="1800" b="0" dirty="0"/>
              <a:t>-</a:t>
            </a:r>
            <a:r>
              <a:rPr lang="en-GB" sz="1800" b="0" dirty="0" smtClean="0"/>
              <a:t>fabrication lab</a:t>
            </a:r>
          </a:p>
        </p:txBody>
      </p:sp>
    </p:spTree>
    <p:extLst>
      <p:ext uri="{BB962C8B-B14F-4D97-AF65-F5344CB8AC3E}">
        <p14:creationId xmlns:p14="http://schemas.microsoft.com/office/powerpoint/2010/main" val="18756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WP-81 FXE </a:t>
            </a:r>
            <a:r>
              <a:rPr lang="de-DE" dirty="0" err="1" smtClean="0"/>
              <a:t>instrument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Special, </a:t>
            </a:r>
            <a:r>
              <a:rPr lang="de-DE" dirty="0" err="1" smtClean="0"/>
              <a:t>as</a:t>
            </a:r>
            <a:r>
              <a:rPr lang="de-DE" dirty="0" smtClean="0"/>
              <a:t> large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IKC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Denmark</a:t>
            </a:r>
            <a:endParaRPr lang="de-DE" dirty="0" smtClean="0"/>
          </a:p>
          <a:p>
            <a:pPr lvl="1"/>
            <a:r>
              <a:rPr lang="de-DE" dirty="0" smtClean="0"/>
              <a:t>Design, </a:t>
            </a:r>
            <a:r>
              <a:rPr lang="de-DE" dirty="0" err="1" smtClean="0"/>
              <a:t>manufacture</a:t>
            </a:r>
            <a:r>
              <a:rPr lang="de-DE" dirty="0" smtClean="0"/>
              <a:t>, </a:t>
            </a:r>
            <a:r>
              <a:rPr lang="de-DE" dirty="0" err="1" smtClean="0"/>
              <a:t>installation</a:t>
            </a:r>
            <a:r>
              <a:rPr lang="de-DE" dirty="0" smtClean="0"/>
              <a:t>, techn. </a:t>
            </a:r>
            <a:r>
              <a:rPr lang="de-DE" dirty="0" err="1" smtClean="0"/>
              <a:t>commissioning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087563"/>
            <a:ext cx="6827125" cy="433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0" y="2336800"/>
            <a:ext cx="1983354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64667" y="5651500"/>
            <a:ext cx="25731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Collaboration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DTU, JJ X-</a:t>
            </a:r>
            <a:r>
              <a:rPr lang="de-DE" sz="1200" dirty="0" err="1" smtClean="0"/>
              <a:t>ray</a:t>
            </a:r>
            <a:endParaRPr lang="de-DE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5386774"/>
            <a:ext cx="7334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WP-82 HED </a:t>
            </a:r>
            <a:r>
              <a:rPr lang="de-DE" dirty="0" err="1" smtClean="0"/>
              <a:t>instrument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5841" b="5374"/>
          <a:stretch/>
        </p:blipFill>
        <p:spPr>
          <a:xfrm>
            <a:off x="0" y="1054100"/>
            <a:ext cx="9144000" cy="54737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206062"/>
            <a:ext cx="9213213" cy="5677338"/>
            <a:chOff x="0" y="1206062"/>
            <a:chExt cx="9213213" cy="56773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06062"/>
              <a:ext cx="4013200" cy="181922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337300" y="1206062"/>
              <a:ext cx="2717800" cy="1399749"/>
              <a:chOff x="5022851" y="2758591"/>
              <a:chExt cx="3853408" cy="199395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l="23245" t="29639" r="16318" b="20103"/>
              <a:stretch/>
            </p:blipFill>
            <p:spPr bwMode="auto">
              <a:xfrm>
                <a:off x="5022851" y="2758591"/>
                <a:ext cx="3853408" cy="199314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851" y="4311208"/>
                <a:ext cx="2027936" cy="441341"/>
              </a:xfrm>
              <a:prstGeom prst="rect">
                <a:avLst/>
              </a:prstGeom>
            </p:spPr>
          </p:pic>
        </p:grp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849" y="3852810"/>
              <a:ext cx="3973364" cy="3030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0" r="5290" b="15368"/>
            <a:stretch/>
          </p:blipFill>
          <p:spPr bwMode="auto">
            <a:xfrm>
              <a:off x="3644899" y="4839259"/>
              <a:ext cx="1892301" cy="2031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7849509" y="1244600"/>
            <a:ext cx="115929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DIPOLE </a:t>
            </a:r>
            <a:r>
              <a:rPr lang="de-DE" sz="1200" dirty="0" err="1" smtClean="0"/>
              <a:t>laser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395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WP-83 MID </a:t>
            </a:r>
            <a:r>
              <a:rPr lang="de-DE" dirty="0" err="1" smtClean="0"/>
              <a:t>instrument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28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857500" y="1611313"/>
            <a:ext cx="6202363" cy="4524375"/>
            <a:chOff x="1422400" y="1166813"/>
            <a:chExt cx="6202363" cy="452437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238" y="1166813"/>
              <a:ext cx="6105525" cy="452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422400" y="4749800"/>
              <a:ext cx="1117600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</a:pPr>
              <a:endParaRPr kumimoji="0" lang="de-DE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6" charset="-128"/>
              </a:endParaRP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3" y="1282700"/>
            <a:ext cx="2592123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3" y="4140200"/>
            <a:ext cx="3960870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0045" y="1308914"/>
            <a:ext cx="824265" cy="4985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Sample</a:t>
            </a:r>
          </a:p>
          <a:p>
            <a:r>
              <a:rPr lang="de-DE" sz="1200" dirty="0" err="1" smtClean="0"/>
              <a:t>chamber</a:t>
            </a:r>
            <a:endParaRPr lang="de-DE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2545" y="5637090"/>
            <a:ext cx="824265" cy="4985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Detector</a:t>
            </a:r>
            <a:endParaRPr lang="de-DE" sz="1200" dirty="0" smtClean="0"/>
          </a:p>
          <a:p>
            <a:r>
              <a:rPr lang="de-DE" sz="1200" dirty="0" smtClean="0"/>
              <a:t>arm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169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WP-84 SPB </a:t>
            </a:r>
            <a:r>
              <a:rPr lang="de-DE" dirty="0" err="1" smtClean="0"/>
              <a:t>instrument</a:t>
            </a:r>
            <a:r>
              <a:rPr lang="de-DE" dirty="0" smtClean="0"/>
              <a:t> – Layout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Integration </a:t>
            </a:r>
            <a:r>
              <a:rPr lang="de-DE" dirty="0" err="1" smtClean="0"/>
              <a:t>of</a:t>
            </a:r>
            <a:r>
              <a:rPr lang="de-DE" dirty="0" smtClean="0"/>
              <a:t> SFX User </a:t>
            </a:r>
            <a:r>
              <a:rPr lang="de-DE" dirty="0" err="1" smtClean="0"/>
              <a:t>Consortium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SPB </a:t>
            </a:r>
            <a:r>
              <a:rPr lang="de-DE" dirty="0" err="1" smtClean="0"/>
              <a:t>instrument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4098" name="A4F3FA1F-9839-48B7-BFC7-792C2B0B625F" descr="5D95C1C7-B458-4BED-88FE-C4D9CE7B938D@local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7" y="1841500"/>
            <a:ext cx="448267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EDB38EAE-FB1D-4676-B5CE-BBA1DF9C9455" descr="87B223AB-187B-41F1-BA19-8CF01B56392A@localdoma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16366" r="10676" b="8016"/>
          <a:stretch/>
        </p:blipFill>
        <p:spPr bwMode="auto">
          <a:xfrm>
            <a:off x="520699" y="3581400"/>
            <a:ext cx="4172781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5F63D214-E9DA-49B7-84C5-2CC301F935BA" descr="65424E1E-947F-46B7-A8B8-853E4136D332@localdoma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4" r="24010" b="6746"/>
          <a:stretch/>
        </p:blipFill>
        <p:spPr bwMode="auto">
          <a:xfrm>
            <a:off x="120651" y="1669649"/>
            <a:ext cx="3321549" cy="244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914" y="3647301"/>
            <a:ext cx="17155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4-mirror  </a:t>
            </a:r>
            <a:r>
              <a:rPr lang="de-DE" sz="1200" dirty="0" err="1" smtClean="0"/>
              <a:t>integration</a:t>
            </a:r>
            <a:endParaRPr lang="de-DE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31314" y="5780901"/>
            <a:ext cx="1324401" cy="4985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Detector</a:t>
            </a:r>
            <a:r>
              <a:rPr lang="de-DE" sz="1200" dirty="0" smtClean="0"/>
              <a:t> arm &amp;</a:t>
            </a:r>
          </a:p>
          <a:p>
            <a:r>
              <a:rPr lang="de-DE" sz="1200" dirty="0" smtClean="0"/>
              <a:t>SFX </a:t>
            </a:r>
            <a:r>
              <a:rPr lang="de-DE" sz="1200" dirty="0" err="1" smtClean="0"/>
              <a:t>integration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169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 descr="xfel_lageplan_1702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>
            <a:fillRect/>
          </a:stretch>
        </p:blipFill>
        <p:spPr bwMode="auto">
          <a:xfrm>
            <a:off x="-18218" y="1407014"/>
            <a:ext cx="9263818" cy="472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xfel_lageplan_17020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8923" r="60356" b="59643"/>
          <a:stretch/>
        </p:blipFill>
        <p:spPr bwMode="auto">
          <a:xfrm>
            <a:off x="127000" y="1828800"/>
            <a:ext cx="3213100" cy="1485900"/>
          </a:xfrm>
          <a:prstGeom prst="rect">
            <a:avLst/>
          </a:prstGeom>
          <a:noFill/>
          <a:ln w="2857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0.30278 0.1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7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QS-SAC13-color-f3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2365375"/>
            <a:ext cx="7907337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WP-85 SQS </a:t>
            </a:r>
            <a:r>
              <a:rPr lang="de-DE" dirty="0" err="1" smtClean="0"/>
              <a:t>instrument</a:t>
            </a:r>
            <a:r>
              <a:rPr lang="de-DE" dirty="0" smtClean="0"/>
              <a:t> – Layout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 rot="531558">
            <a:off x="4538663" y="2444750"/>
            <a:ext cx="2312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2000" b="0" smtClean="0">
                <a:solidFill>
                  <a:srgbClr val="261748"/>
                </a:solidFill>
              </a:rPr>
              <a:t>SQS Optical Laser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 rot="603200">
            <a:off x="7491413" y="2800350"/>
            <a:ext cx="1012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2000" b="0" smtClean="0">
                <a:solidFill>
                  <a:srgbClr val="261748"/>
                </a:solidFill>
              </a:rPr>
              <a:t>Control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954213" y="3211513"/>
            <a:ext cx="1236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b="0" smtClean="0">
                <a:solidFill>
                  <a:srgbClr val="261748"/>
                </a:solidFill>
              </a:rPr>
              <a:t>PP Laser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 rot="418536">
            <a:off x="7094538" y="5037138"/>
            <a:ext cx="725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b="0" smtClean="0">
                <a:solidFill>
                  <a:srgbClr val="261748"/>
                </a:solidFill>
              </a:rPr>
              <a:t>SQS</a:t>
            </a:r>
          </a:p>
          <a:p>
            <a:pPr eaLnBrk="1" hangingPunct="1"/>
            <a:r>
              <a:rPr lang="en-GB" sz="2000" b="0" smtClean="0">
                <a:solidFill>
                  <a:srgbClr val="261748"/>
                </a:solidFill>
              </a:rPr>
              <a:t>Exp.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 rot="806381">
            <a:off x="4618038" y="4922838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90"/>
                </a:solidFill>
              </a:rPr>
              <a:t>NQS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883902">
            <a:off x="3560763" y="5430838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90"/>
                </a:solidFill>
              </a:rPr>
              <a:t>AQS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 rot="870587">
            <a:off x="4991100" y="578167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90"/>
                </a:solidFill>
              </a:rPr>
              <a:t>REMI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 rot="686777">
            <a:off x="5705475" y="5011738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90"/>
                </a:solidFill>
              </a:rPr>
              <a:t>Diagn.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 rot="720923">
            <a:off x="2006600" y="4278313"/>
            <a:ext cx="890588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90"/>
                </a:solidFill>
              </a:rPr>
              <a:t>Diagn.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 rot="867447">
            <a:off x="3060700" y="4478338"/>
            <a:ext cx="5175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90"/>
                </a:solidFill>
              </a:rPr>
              <a:t>KB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33338" y="1125538"/>
            <a:ext cx="44958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None/>
              <a:defRPr/>
            </a:pPr>
            <a:r>
              <a:rPr lang="en-GB" sz="1800" dirty="0" smtClean="0">
                <a:solidFill>
                  <a:srgbClr val="0000FF"/>
                </a:solidFill>
              </a:rPr>
              <a:t>Versatile end-station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Exchange of 3 chambers</a:t>
            </a:r>
          </a:p>
          <a:p>
            <a:pPr algn="l" eaLnBrk="1" hangingPunct="1">
              <a:buFont typeface="Wingdings" charset="0"/>
              <a:buNone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      - </a:t>
            </a:r>
            <a:r>
              <a:rPr lang="en-GB" sz="1800" dirty="0" smtClean="0">
                <a:solidFill>
                  <a:srgbClr val="FF0000"/>
                </a:solidFill>
              </a:rPr>
              <a:t>AQS</a:t>
            </a:r>
            <a:r>
              <a:rPr lang="en-GB" sz="1800" b="0" dirty="0" smtClean="0">
                <a:solidFill>
                  <a:srgbClr val="261748"/>
                </a:solidFill>
              </a:rPr>
              <a:t>: Atomic-like Quantum Systems</a:t>
            </a:r>
          </a:p>
          <a:p>
            <a:pPr algn="l" eaLnBrk="1" hangingPunct="1">
              <a:buFont typeface="Wingdings" charset="0"/>
              <a:buNone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      - </a:t>
            </a:r>
            <a:r>
              <a:rPr lang="en-GB" sz="1800" dirty="0" smtClean="0">
                <a:solidFill>
                  <a:srgbClr val="FF0000"/>
                </a:solidFill>
              </a:rPr>
              <a:t>NQS</a:t>
            </a:r>
            <a:r>
              <a:rPr lang="en-GB" sz="1800" b="0" dirty="0" smtClean="0">
                <a:solidFill>
                  <a:srgbClr val="261748"/>
                </a:solidFill>
              </a:rPr>
              <a:t>: Nano-size Quantum Systems</a:t>
            </a:r>
          </a:p>
          <a:p>
            <a:pPr algn="l" eaLnBrk="1" hangingPunct="1">
              <a:buFont typeface="Wingdings" charset="0"/>
              <a:buNone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      - </a:t>
            </a:r>
            <a:r>
              <a:rPr lang="en-GB" sz="1800" dirty="0" smtClean="0">
                <a:solidFill>
                  <a:srgbClr val="FF0000"/>
                </a:solidFill>
              </a:rPr>
              <a:t>REMI</a:t>
            </a:r>
            <a:r>
              <a:rPr lang="en-GB" sz="1800" b="0" dirty="0" smtClean="0">
                <a:solidFill>
                  <a:srgbClr val="261748"/>
                </a:solidFill>
              </a:rPr>
              <a:t>: Reaction Microscope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01600" y="4970463"/>
            <a:ext cx="26717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None/>
              <a:defRPr/>
            </a:pPr>
            <a:r>
              <a:rPr lang="en-GB" sz="1800" dirty="0" smtClean="0">
                <a:solidFill>
                  <a:srgbClr val="0000FF"/>
                </a:solidFill>
              </a:rPr>
              <a:t>SASE 3 beam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Pink beam (1 </a:t>
            </a:r>
            <a:r>
              <a:rPr lang="en-GB" sz="1800" b="0" dirty="0" smtClean="0">
                <a:solidFill>
                  <a:srgbClr val="261748"/>
                </a:solidFill>
                <a:latin typeface="Symbol" charset="2"/>
                <a:cs typeface="Symbol" charset="2"/>
              </a:rPr>
              <a:t>m</a:t>
            </a:r>
            <a:r>
              <a:rPr lang="en-GB" sz="1800" b="0" dirty="0" smtClean="0">
                <a:solidFill>
                  <a:srgbClr val="261748"/>
                </a:solidFill>
              </a:rPr>
              <a:t>m)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Monochromatic beam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Circular polarization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230938" y="1160463"/>
            <a:ext cx="26733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None/>
              <a:defRPr/>
            </a:pPr>
            <a:r>
              <a:rPr lang="en-GB" sz="1800" dirty="0" smtClean="0">
                <a:solidFill>
                  <a:srgbClr val="0000FF"/>
                </a:solidFill>
              </a:rPr>
              <a:t>SQS Instrument Laser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Wavelength tuneable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2</a:t>
            </a:r>
            <a:r>
              <a:rPr lang="en-GB" sz="1800" b="0" baseline="30000" dirty="0" smtClean="0">
                <a:solidFill>
                  <a:srgbClr val="261748"/>
                </a:solidFill>
              </a:rPr>
              <a:t>nd</a:t>
            </a:r>
            <a:r>
              <a:rPr lang="en-GB" sz="1800" b="0" dirty="0" smtClean="0">
                <a:solidFill>
                  <a:srgbClr val="261748"/>
                </a:solidFill>
              </a:rPr>
              <a:t>/3</a:t>
            </a:r>
            <a:r>
              <a:rPr lang="en-GB" sz="1800" b="0" baseline="30000" dirty="0" smtClean="0">
                <a:solidFill>
                  <a:srgbClr val="261748"/>
                </a:solidFill>
              </a:rPr>
              <a:t>rd</a:t>
            </a:r>
            <a:r>
              <a:rPr lang="en-GB" sz="1800" b="0" dirty="0" smtClean="0">
                <a:solidFill>
                  <a:srgbClr val="261748"/>
                </a:solidFill>
              </a:rPr>
              <a:t> harmonic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800" b="0" dirty="0" smtClean="0">
                <a:solidFill>
                  <a:srgbClr val="261748"/>
                </a:solidFill>
              </a:rPr>
              <a:t>THz</a:t>
            </a:r>
          </a:p>
        </p:txBody>
      </p:sp>
    </p:spTree>
    <p:extLst>
      <p:ext uri="{BB962C8B-B14F-4D97-AF65-F5344CB8AC3E}">
        <p14:creationId xmlns:p14="http://schemas.microsoft.com/office/powerpoint/2010/main" val="36169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WP-85 SQS </a:t>
            </a:r>
            <a:r>
              <a:rPr lang="de-DE" dirty="0" err="1" smtClean="0"/>
              <a:t>instrument</a:t>
            </a:r>
            <a:r>
              <a:rPr lang="de-DE" dirty="0" smtClean="0"/>
              <a:t> – </a:t>
            </a:r>
            <a:r>
              <a:rPr lang="en-US" dirty="0" smtClean="0">
                <a:ea typeface="ＭＳ Ｐゴシック" pitchFamily="34" charset="-128"/>
              </a:rPr>
              <a:t>Special </a:t>
            </a:r>
            <a:r>
              <a:rPr lang="en-US" dirty="0">
                <a:ea typeface="ＭＳ Ｐゴシック" pitchFamily="34" charset="-128"/>
              </a:rPr>
              <a:t>developments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21" name="Grafik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11650"/>
            <a:ext cx="30067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5474"/>
          <p:cNvSpPr txBox="1">
            <a:spLocks noChangeArrowheads="1"/>
          </p:cNvSpPr>
          <p:nvPr/>
        </p:nvSpPr>
        <p:spPr bwMode="auto">
          <a:xfrm>
            <a:off x="1262063" y="4445000"/>
            <a:ext cx="2019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261748"/>
                </a:solidFill>
              </a:rPr>
              <a:t>Focus in F1</a:t>
            </a:r>
            <a:endParaRPr lang="de-DE" sz="1200" smtClean="0">
              <a:solidFill>
                <a:srgbClr val="261748"/>
              </a:solidFill>
            </a:endParaRPr>
          </a:p>
        </p:txBody>
      </p:sp>
      <p:sp>
        <p:nvSpPr>
          <p:cNvPr id="23" name="TextBox 15474"/>
          <p:cNvSpPr txBox="1">
            <a:spLocks noChangeArrowheads="1"/>
          </p:cNvSpPr>
          <p:nvPr/>
        </p:nvSpPr>
        <p:spPr bwMode="auto">
          <a:xfrm>
            <a:off x="2122488" y="4989513"/>
            <a:ext cx="16525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100" b="0" i="1" smtClean="0">
                <a:solidFill>
                  <a:srgbClr val="261748"/>
                </a:solidFill>
              </a:rPr>
              <a:t>100nrad slope error</a:t>
            </a:r>
            <a:endParaRPr lang="de-DE" sz="1100" b="0" i="1" smtClean="0">
              <a:solidFill>
                <a:srgbClr val="261748"/>
              </a:solidFill>
            </a:endParaRPr>
          </a:p>
        </p:txBody>
      </p:sp>
      <p:sp>
        <p:nvSpPr>
          <p:cNvPr id="24" name="TextBox 15474"/>
          <p:cNvSpPr txBox="1">
            <a:spLocks noChangeArrowheads="1"/>
          </p:cNvSpPr>
          <p:nvPr/>
        </p:nvSpPr>
        <p:spPr bwMode="auto">
          <a:xfrm>
            <a:off x="2270125" y="5694363"/>
            <a:ext cx="1652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100" b="0" i="1" smtClean="0">
                <a:solidFill>
                  <a:srgbClr val="261748"/>
                </a:solidFill>
              </a:rPr>
              <a:t>50nrad slope error</a:t>
            </a:r>
            <a:endParaRPr lang="de-DE" sz="1100" b="0" i="1" smtClean="0">
              <a:solidFill>
                <a:srgbClr val="261748"/>
              </a:solidFill>
            </a:endParaRPr>
          </a:p>
        </p:txBody>
      </p:sp>
      <p:sp>
        <p:nvSpPr>
          <p:cNvPr id="25" name="TextBox 15474"/>
          <p:cNvSpPr txBox="1">
            <a:spLocks noChangeArrowheads="1"/>
          </p:cNvSpPr>
          <p:nvPr/>
        </p:nvSpPr>
        <p:spPr bwMode="auto">
          <a:xfrm rot="16200000">
            <a:off x="-185737" y="4951413"/>
            <a:ext cx="2019300" cy="260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  <a:defRPr/>
            </a:pPr>
            <a:r>
              <a:rPr lang="en-US" sz="1050" dirty="0" smtClean="0">
                <a:solidFill>
                  <a:srgbClr val="261748"/>
                </a:solidFill>
              </a:rPr>
              <a:t>Focus FWHM (</a:t>
            </a:r>
            <a:r>
              <a:rPr lang="en-US" sz="1050" dirty="0" smtClean="0">
                <a:solidFill>
                  <a:srgbClr val="261748"/>
                </a:solidFill>
                <a:latin typeface="Symbol" charset="0"/>
                <a:cs typeface="Symbol" charset="0"/>
              </a:rPr>
              <a:t>m</a:t>
            </a:r>
            <a:r>
              <a:rPr lang="en-US" sz="1050" dirty="0" smtClean="0">
                <a:solidFill>
                  <a:srgbClr val="261748"/>
                </a:solidFill>
              </a:rPr>
              <a:t>m)</a:t>
            </a:r>
            <a:endParaRPr lang="de-DE" sz="1050" dirty="0" smtClean="0">
              <a:solidFill>
                <a:srgbClr val="261748"/>
              </a:solidFill>
            </a:endParaRPr>
          </a:p>
        </p:txBody>
      </p:sp>
      <p:sp>
        <p:nvSpPr>
          <p:cNvPr id="26" name="TextBox 15474"/>
          <p:cNvSpPr txBox="1">
            <a:spLocks noChangeArrowheads="1"/>
          </p:cNvSpPr>
          <p:nvPr/>
        </p:nvSpPr>
        <p:spPr bwMode="auto">
          <a:xfrm>
            <a:off x="1482725" y="6188075"/>
            <a:ext cx="2019300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261748"/>
                </a:solidFill>
              </a:rPr>
              <a:t>Photon energy (keV)</a:t>
            </a:r>
            <a:endParaRPr lang="de-DE" sz="1200" smtClean="0">
              <a:solidFill>
                <a:srgbClr val="261748"/>
              </a:solidFill>
            </a:endParaRPr>
          </a:p>
        </p:txBody>
      </p:sp>
      <p:pic>
        <p:nvPicPr>
          <p:cNvPr id="28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517775"/>
            <a:ext cx="4135437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220663" y="1143000"/>
            <a:ext cx="381317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None/>
              <a:defRPr/>
            </a:pPr>
            <a:r>
              <a:rPr lang="en-GB" sz="1800" dirty="0" smtClean="0">
                <a:solidFill>
                  <a:srgbClr val="0000FF"/>
                </a:solidFill>
              </a:rPr>
              <a:t>KB focussing optics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600" b="0" dirty="0" err="1" smtClean="0">
                <a:solidFill>
                  <a:srgbClr val="261748"/>
                </a:solidFill>
              </a:rPr>
              <a:t>Piezo</a:t>
            </a:r>
            <a:r>
              <a:rPr lang="en-GB" sz="1600" b="0" dirty="0" smtClean="0">
                <a:solidFill>
                  <a:srgbClr val="261748"/>
                </a:solidFill>
              </a:rPr>
              <a:t> benders (3 interaction regions)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600" b="0" dirty="0" smtClean="0">
                <a:solidFill>
                  <a:srgbClr val="261748"/>
                </a:solidFill>
              </a:rPr>
              <a:t>Small surface errors (1 micron focus)</a:t>
            </a:r>
          </a:p>
          <a:p>
            <a:pPr marL="285750" indent="-285750" algn="l" eaLnBrk="1" hangingPunct="1">
              <a:buFontTx/>
              <a:buChar char="-"/>
              <a:defRPr/>
            </a:pPr>
            <a:r>
              <a:rPr lang="en-GB" sz="1600" b="0" dirty="0" smtClean="0">
                <a:solidFill>
                  <a:srgbClr val="261748"/>
                </a:solidFill>
              </a:rPr>
              <a:t>80 cm length</a:t>
            </a: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4729163" y="1143000"/>
            <a:ext cx="378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1800" smtClean="0">
                <a:solidFill>
                  <a:srgbClr val="0000FF"/>
                </a:solidFill>
              </a:rPr>
              <a:t>Extension to baseline equipment</a:t>
            </a:r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133600"/>
            <a:ext cx="4008437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4876800"/>
            <a:ext cx="229393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329238" y="1501775"/>
            <a:ext cx="28019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u="sng" smtClean="0">
                <a:solidFill>
                  <a:srgbClr val="261748"/>
                </a:solidFill>
                <a:latin typeface="Arial" pitchFamily="34" charset="0"/>
                <a:ea typeface="ＭＳ Ｐゴシック" pitchFamily="34" charset="-128"/>
              </a:rPr>
              <a:t>XUV 1D Imaging spectrometer</a:t>
            </a:r>
          </a:p>
          <a:p>
            <a:pPr algn="l"/>
            <a:r>
              <a:rPr lang="en-US" sz="1400" b="0" smtClean="0">
                <a:solidFill>
                  <a:srgbClr val="261748"/>
                </a:solidFill>
                <a:latin typeface="Calibri" pitchFamily="34" charset="0"/>
                <a:ea typeface="ＭＳ Ｐゴシック" pitchFamily="34" charset="-128"/>
              </a:rPr>
              <a:t>           Non-linear Phenomena</a:t>
            </a:r>
            <a:endParaRPr lang="en-GB" sz="140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4521200" y="19986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smtClean="0">
                <a:solidFill>
                  <a:srgbClr val="008000"/>
                </a:solidFill>
                <a:latin typeface="Calibri" pitchFamily="34" charset="0"/>
                <a:ea typeface="ＭＳ Ｐゴシック" pitchFamily="34" charset="-128"/>
              </a:rPr>
              <a:t>J. Nordgren, J-E. Rubensson, Uppsala University, Sweden</a:t>
            </a:r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4846638" y="4021138"/>
            <a:ext cx="35496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u="sng" smtClean="0">
                <a:solidFill>
                  <a:srgbClr val="261748"/>
                </a:solidFill>
                <a:latin typeface="Arial" pitchFamily="34" charset="0"/>
                <a:ea typeface="ＭＳ Ｐゴシック" pitchFamily="34" charset="-128"/>
              </a:rPr>
              <a:t>Reaction Microscope (REMI)</a:t>
            </a:r>
          </a:p>
          <a:p>
            <a:r>
              <a:rPr lang="en-US" sz="1400" b="0" smtClean="0">
                <a:solidFill>
                  <a:srgbClr val="261748"/>
                </a:solidFill>
                <a:latin typeface="Calibri" pitchFamily="34" charset="0"/>
                <a:ea typeface="ＭＳ Ｐゴシック" pitchFamily="34" charset="-128"/>
              </a:rPr>
              <a:t>Angle-resolved electron-ion multi-coincidence</a:t>
            </a:r>
            <a:endParaRPr lang="en-GB" sz="1400" smtClean="0">
              <a:solidFill>
                <a:srgbClr val="261748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4673600" y="453390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smtClean="0">
                <a:solidFill>
                  <a:srgbClr val="008000"/>
                </a:solidFill>
                <a:latin typeface="Calibri" pitchFamily="34" charset="0"/>
                <a:ea typeface="ＭＳ Ｐゴシック" pitchFamily="34" charset="-128"/>
              </a:rPr>
              <a:t>R. Dörner, R. Moshammer, Uni. Frankfurt, MPI Heidelberg</a:t>
            </a:r>
          </a:p>
        </p:txBody>
      </p:sp>
    </p:spTree>
    <p:extLst>
      <p:ext uri="{BB962C8B-B14F-4D97-AF65-F5344CB8AC3E}">
        <p14:creationId xmlns:p14="http://schemas.microsoft.com/office/powerpoint/2010/main" val="1545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WP-86 SCS </a:t>
            </a:r>
            <a:r>
              <a:rPr lang="de-DE" dirty="0" err="1" smtClean="0"/>
              <a:t>instrument</a:t>
            </a:r>
            <a:r>
              <a:rPr lang="de-DE" dirty="0" smtClean="0"/>
              <a:t> - Layout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32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3759200" y="3580605"/>
            <a:ext cx="5270500" cy="3164682"/>
            <a:chOff x="2716213" y="2551113"/>
            <a:chExt cx="5819775" cy="376237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213" y="2551113"/>
              <a:ext cx="5819775" cy="376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716213" y="2551113"/>
              <a:ext cx="2541587" cy="788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</a:pPr>
              <a:endParaRPr kumimoji="0" lang="de-DE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6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16213" y="3148806"/>
              <a:ext cx="1995487" cy="394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</a:pPr>
              <a:endParaRPr kumimoji="0" lang="de-DE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6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716213" y="3437927"/>
              <a:ext cx="725487" cy="349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None/>
                <a:tabLst/>
              </a:pPr>
              <a:endParaRPr kumimoji="0" lang="de-DE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6" charset="-128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2" y="1035383"/>
            <a:ext cx="4988458" cy="338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 hall </a:t>
            </a:r>
            <a:r>
              <a:rPr lang="de-DE" dirty="0" err="1"/>
              <a:t>installations</a:t>
            </a:r>
            <a:r>
              <a:rPr lang="de-DE" dirty="0"/>
              <a:t> &amp; </a:t>
            </a:r>
            <a:r>
              <a:rPr lang="de-DE" dirty="0" err="1"/>
              <a:t>infrastructure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PSPO(T. Haas, G. </a:t>
            </a:r>
            <a:r>
              <a:rPr lang="de-DE" dirty="0" err="1" smtClean="0"/>
              <a:t>Wellenreuther</a:t>
            </a:r>
            <a:r>
              <a:rPr lang="de-DE" dirty="0" smtClean="0"/>
              <a:t>), TS(B. </a:t>
            </a:r>
            <a:r>
              <a:rPr lang="de-DE" dirty="0"/>
              <a:t>B</a:t>
            </a:r>
            <a:r>
              <a:rPr lang="de-DE" dirty="0" smtClean="0"/>
              <a:t>ecker-de-Moos), ext. </a:t>
            </a:r>
            <a:r>
              <a:rPr lang="de-DE" dirty="0" err="1" smtClean="0"/>
              <a:t>companies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16503" r="3591" b="19154"/>
          <a:stretch/>
        </p:blipFill>
        <p:spPr bwMode="auto">
          <a:xfrm>
            <a:off x="-2714" y="1778000"/>
            <a:ext cx="9159414" cy="473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79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 hall </a:t>
            </a:r>
            <a:r>
              <a:rPr lang="de-DE" dirty="0" err="1"/>
              <a:t>installations</a:t>
            </a:r>
            <a:r>
              <a:rPr lang="de-DE" dirty="0"/>
              <a:t> &amp; </a:t>
            </a:r>
            <a:r>
              <a:rPr lang="de-DE" dirty="0" err="1"/>
              <a:t>infrastructure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PSPO(T. Haas, G. </a:t>
            </a:r>
            <a:r>
              <a:rPr lang="de-DE" dirty="0" err="1" smtClean="0"/>
              <a:t>Wellenreuther</a:t>
            </a:r>
            <a:r>
              <a:rPr lang="de-DE" dirty="0" smtClean="0"/>
              <a:t>), TS(B. </a:t>
            </a:r>
            <a:r>
              <a:rPr lang="de-DE" dirty="0" smtClean="0"/>
              <a:t>Becker-de Mos</a:t>
            </a:r>
            <a:r>
              <a:rPr lang="de-DE" dirty="0" smtClean="0"/>
              <a:t>), ext. </a:t>
            </a:r>
            <a:r>
              <a:rPr lang="de-DE" dirty="0" err="1" smtClean="0"/>
              <a:t>companies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60" y="1645635"/>
            <a:ext cx="6741740" cy="494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1"/>
          <p:cNvSpPr txBox="1"/>
          <p:nvPr/>
        </p:nvSpPr>
        <p:spPr>
          <a:xfrm>
            <a:off x="4709215" y="5090391"/>
            <a:ext cx="1556075" cy="3077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Control</a:t>
            </a:r>
            <a:r>
              <a:rPr lang="de-DE" sz="1400" dirty="0" smtClean="0"/>
              <a:t> </a:t>
            </a:r>
            <a:r>
              <a:rPr lang="de-DE" sz="1400" dirty="0" err="1" smtClean="0"/>
              <a:t>areas</a:t>
            </a:r>
            <a:endParaRPr lang="en-GB" sz="1400" dirty="0"/>
          </a:p>
        </p:txBody>
      </p:sp>
      <p:cxnSp>
        <p:nvCxnSpPr>
          <p:cNvPr id="8" name="Straight Arrow Connector 19"/>
          <p:cNvCxnSpPr/>
          <p:nvPr/>
        </p:nvCxnSpPr>
        <p:spPr>
          <a:xfrm flipH="1">
            <a:off x="2108200" y="5241946"/>
            <a:ext cx="2601014" cy="2334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2"/>
          <p:cNvCxnSpPr/>
          <p:nvPr/>
        </p:nvCxnSpPr>
        <p:spPr>
          <a:xfrm flipH="1" flipV="1">
            <a:off x="2993346" y="4938836"/>
            <a:ext cx="1649380" cy="303110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5"/>
          <p:cNvCxnSpPr>
            <a:stCxn id="7" idx="0"/>
          </p:cNvCxnSpPr>
          <p:nvPr/>
        </p:nvCxnSpPr>
        <p:spPr>
          <a:xfrm flipV="1">
            <a:off x="5487253" y="3670301"/>
            <a:ext cx="778037" cy="1420090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5"/>
          <p:cNvSpPr txBox="1"/>
          <p:nvPr/>
        </p:nvSpPr>
        <p:spPr>
          <a:xfrm>
            <a:off x="2847256" y="2128024"/>
            <a:ext cx="1785757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SPB/SFX Präparationslabor </a:t>
            </a:r>
            <a:endParaRPr lang="en-GB" sz="1400" dirty="0"/>
          </a:p>
        </p:txBody>
      </p:sp>
      <p:cxnSp>
        <p:nvCxnSpPr>
          <p:cNvPr id="12" name="Straight Arrow Connector 56"/>
          <p:cNvCxnSpPr/>
          <p:nvPr/>
        </p:nvCxnSpPr>
        <p:spPr>
          <a:xfrm>
            <a:off x="3751549" y="2600444"/>
            <a:ext cx="132975" cy="1946156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0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XHQ </a:t>
            </a:r>
            <a:r>
              <a:rPr lang="de-DE" dirty="0" err="1" smtClean="0"/>
              <a:t>laboratory</a:t>
            </a:r>
            <a:r>
              <a:rPr lang="de-DE" dirty="0" smtClean="0"/>
              <a:t> </a:t>
            </a:r>
            <a:r>
              <a:rPr lang="de-DE" dirty="0" err="1" smtClean="0"/>
              <a:t>floor</a:t>
            </a:r>
            <a:r>
              <a:rPr lang="de-DE" dirty="0" smtClean="0"/>
              <a:t> </a:t>
            </a:r>
            <a:r>
              <a:rPr lang="de-DE" dirty="0" err="1" smtClean="0"/>
              <a:t>definition</a:t>
            </a:r>
            <a:r>
              <a:rPr lang="de-DE" dirty="0" smtClean="0"/>
              <a:t> &amp; </a:t>
            </a:r>
            <a:r>
              <a:rPr lang="de-DE" dirty="0" err="1" smtClean="0"/>
              <a:t>infrastructure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TS(B. </a:t>
            </a:r>
            <a:r>
              <a:rPr lang="de-DE" smtClean="0"/>
              <a:t>Becker-de </a:t>
            </a:r>
            <a:r>
              <a:rPr lang="de-DE" dirty="0" smtClean="0"/>
              <a:t>Mos</a:t>
            </a:r>
            <a:r>
              <a:rPr lang="de-DE" dirty="0"/>
              <a:t>), ext. </a:t>
            </a:r>
            <a:r>
              <a:rPr lang="de-DE" dirty="0" err="1"/>
              <a:t>companies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1750202"/>
            <a:ext cx="6040120" cy="2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3779400"/>
            <a:ext cx="5257800" cy="270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471" y="4102100"/>
            <a:ext cx="10005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Side </a:t>
            </a:r>
            <a:r>
              <a:rPr lang="de-DE" sz="1400" dirty="0" err="1" smtClean="0"/>
              <a:t>view</a:t>
            </a:r>
            <a:endParaRPr lang="de-DE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54039" y="6112980"/>
            <a:ext cx="93596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Top </a:t>
            </a:r>
            <a:r>
              <a:rPr lang="de-DE" sz="1400" dirty="0" err="1" smtClean="0"/>
              <a:t>view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864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2570204"/>
            <a:ext cx="8501063" cy="2535195"/>
          </a:xfrm>
        </p:spPr>
        <p:txBody>
          <a:bodyPr/>
          <a:lstStyle/>
          <a:p>
            <a:pPr marL="1433513" lvl="1" indent="-358775">
              <a:lnSpc>
                <a:spcPct val="150000"/>
              </a:lnSpc>
            </a:pPr>
            <a:r>
              <a:rPr lang="de-DE" sz="2400" dirty="0" err="1" smtClean="0">
                <a:solidFill>
                  <a:srgbClr val="969696"/>
                </a:solidFill>
              </a:rPr>
              <a:t>Some</a:t>
            </a:r>
            <a:r>
              <a:rPr lang="de-DE" sz="2400" dirty="0" smtClean="0">
                <a:solidFill>
                  <a:srgbClr val="969696"/>
                </a:solidFill>
              </a:rPr>
              <a:t> </a:t>
            </a:r>
            <a:r>
              <a:rPr lang="de-DE" sz="2400" dirty="0" err="1" smtClean="0">
                <a:solidFill>
                  <a:srgbClr val="969696"/>
                </a:solidFill>
              </a:rPr>
              <a:t>general</a:t>
            </a:r>
            <a:r>
              <a:rPr lang="de-DE" sz="2400" dirty="0" smtClean="0">
                <a:solidFill>
                  <a:srgbClr val="969696"/>
                </a:solidFill>
              </a:rPr>
              <a:t> </a:t>
            </a:r>
            <a:r>
              <a:rPr lang="de-DE" sz="2400" dirty="0" err="1" smtClean="0">
                <a:solidFill>
                  <a:srgbClr val="969696"/>
                </a:solidFill>
              </a:rPr>
              <a:t>remarks</a:t>
            </a:r>
            <a:endParaRPr lang="de-DE" sz="2400" dirty="0" smtClean="0">
              <a:solidFill>
                <a:srgbClr val="969696"/>
              </a:solidFill>
            </a:endParaRPr>
          </a:p>
          <a:p>
            <a:pPr marL="1433513" lvl="1" indent="-358775">
              <a:lnSpc>
                <a:spcPct val="150000"/>
              </a:lnSpc>
            </a:pPr>
            <a:r>
              <a:rPr lang="de-DE" sz="2400" dirty="0" smtClean="0">
                <a:solidFill>
                  <a:srgbClr val="969696"/>
                </a:solidFill>
              </a:rPr>
              <a:t>Update </a:t>
            </a:r>
            <a:r>
              <a:rPr lang="de-DE" sz="2400" dirty="0" err="1" smtClean="0">
                <a:solidFill>
                  <a:srgbClr val="969696"/>
                </a:solidFill>
              </a:rPr>
              <a:t>photon</a:t>
            </a:r>
            <a:r>
              <a:rPr lang="de-DE" sz="2400" dirty="0" smtClean="0">
                <a:solidFill>
                  <a:srgbClr val="969696"/>
                </a:solidFill>
              </a:rPr>
              <a:t> beam </a:t>
            </a:r>
            <a:r>
              <a:rPr lang="de-DE" sz="2400" dirty="0" err="1" smtClean="0">
                <a:solidFill>
                  <a:srgbClr val="969696"/>
                </a:solidFill>
              </a:rPr>
              <a:t>system</a:t>
            </a:r>
            <a:r>
              <a:rPr lang="de-DE" sz="2400" dirty="0" smtClean="0">
                <a:solidFill>
                  <a:srgbClr val="969696"/>
                </a:solidFill>
              </a:rPr>
              <a:t> </a:t>
            </a:r>
            <a:r>
              <a:rPr lang="de-DE" sz="2400" dirty="0" err="1" smtClean="0">
                <a:solidFill>
                  <a:srgbClr val="969696"/>
                </a:solidFill>
              </a:rPr>
              <a:t>work</a:t>
            </a:r>
            <a:r>
              <a:rPr lang="de-DE" sz="2400" dirty="0" smtClean="0">
                <a:solidFill>
                  <a:srgbClr val="969696"/>
                </a:solidFill>
              </a:rPr>
              <a:t> </a:t>
            </a:r>
            <a:r>
              <a:rPr lang="de-DE" sz="2400" dirty="0" err="1" smtClean="0">
                <a:solidFill>
                  <a:srgbClr val="969696"/>
                </a:solidFill>
              </a:rPr>
              <a:t>packages</a:t>
            </a:r>
            <a:endParaRPr lang="de-DE" sz="2400" dirty="0" smtClean="0">
              <a:solidFill>
                <a:srgbClr val="969696"/>
              </a:solidFill>
            </a:endParaRPr>
          </a:p>
          <a:p>
            <a:pPr marL="1433513" lvl="1" indent="-358775">
              <a:lnSpc>
                <a:spcPct val="150000"/>
              </a:lnSpc>
            </a:pPr>
            <a:r>
              <a:rPr lang="de-DE" sz="2400" dirty="0" smtClean="0"/>
              <a:t>Time </a:t>
            </a:r>
            <a:r>
              <a:rPr lang="de-DE" sz="2400" dirty="0" err="1" smtClean="0"/>
              <a:t>planning</a:t>
            </a:r>
            <a:endParaRPr lang="de-DE" sz="2400" dirty="0" smtClean="0"/>
          </a:p>
          <a:p>
            <a:pPr marL="1433513" lvl="1" indent="-358775">
              <a:lnSpc>
                <a:spcPct val="150000"/>
              </a:lnSpc>
            </a:pPr>
            <a:endParaRPr lang="de-D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Critical </a:t>
            </a:r>
            <a:r>
              <a:rPr lang="de-DE" dirty="0" err="1" smtClean="0"/>
              <a:t>elements</a:t>
            </a:r>
            <a:r>
              <a:rPr lang="de-DE" dirty="0" smtClean="0"/>
              <a:t> in time </a:t>
            </a:r>
            <a:r>
              <a:rPr lang="de-DE" dirty="0" err="1" smtClean="0"/>
              <a:t>planning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lvl="1"/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, in </a:t>
            </a:r>
            <a:r>
              <a:rPr lang="de-DE" dirty="0" err="1" smtClean="0"/>
              <a:t>particular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, </a:t>
            </a:r>
            <a:r>
              <a:rPr lang="de-DE" dirty="0" err="1" smtClean="0"/>
              <a:t>extremely</a:t>
            </a:r>
            <a:r>
              <a:rPr lang="de-DE" dirty="0" smtClean="0"/>
              <a:t> flat </a:t>
            </a:r>
            <a:r>
              <a:rPr lang="de-DE" dirty="0" err="1" smtClean="0"/>
              <a:t>mirrors</a:t>
            </a:r>
            <a:endParaRPr lang="de-DE" dirty="0" smtClean="0"/>
          </a:p>
          <a:p>
            <a:pPr lvl="2"/>
            <a:r>
              <a:rPr lang="de-DE" dirty="0" smtClean="0"/>
              <a:t>First </a:t>
            </a:r>
            <a:r>
              <a:rPr lang="de-DE" dirty="0" err="1" smtClean="0"/>
              <a:t>mirrors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for </a:t>
            </a:r>
            <a:r>
              <a:rPr lang="de-DE" dirty="0" err="1" smtClean="0"/>
              <a:t>installation</a:t>
            </a:r>
            <a:endParaRPr lang="de-DE" dirty="0" smtClean="0"/>
          </a:p>
          <a:p>
            <a:pPr lvl="2"/>
            <a:r>
              <a:rPr lang="de-DE" dirty="0" err="1" smtClean="0"/>
              <a:t>Mitigate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endParaRPr lang="de-DE" dirty="0" smtClean="0"/>
          </a:p>
          <a:p>
            <a:pPr lvl="1"/>
            <a:r>
              <a:rPr lang="de-DE" dirty="0" smtClean="0"/>
              <a:t>2D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 lvl="2"/>
            <a:r>
              <a:rPr lang="de-DE" dirty="0" smtClean="0"/>
              <a:t>First </a:t>
            </a:r>
            <a:r>
              <a:rPr lang="de-DE" dirty="0" err="1" smtClean="0"/>
              <a:t>detectors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 smtClean="0"/>
          </a:p>
          <a:p>
            <a:pPr lvl="2"/>
            <a:r>
              <a:rPr lang="de-DE" dirty="0" err="1" smtClean="0"/>
              <a:t>Mitigate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‚</a:t>
            </a:r>
            <a:r>
              <a:rPr lang="de-DE" dirty="0" err="1" smtClean="0"/>
              <a:t>standard</a:t>
            </a:r>
            <a:r>
              <a:rPr lang="de-DE" dirty="0" smtClean="0"/>
              <a:t>‘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 lvl="1"/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mechanics</a:t>
            </a:r>
            <a:endParaRPr lang="de-DE" dirty="0" smtClean="0"/>
          </a:p>
          <a:p>
            <a:pPr lvl="2"/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stoppers</a:t>
            </a:r>
            <a:r>
              <a:rPr lang="de-DE" dirty="0" smtClean="0"/>
              <a:t> </a:t>
            </a:r>
            <a:r>
              <a:rPr lang="de-DE" dirty="0" err="1" smtClean="0"/>
              <a:t>identified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Installation </a:t>
            </a:r>
            <a:r>
              <a:rPr lang="de-DE" dirty="0" err="1" smtClean="0"/>
              <a:t>sequence</a:t>
            </a:r>
            <a:endParaRPr lang="de-DE" dirty="0" smtClean="0"/>
          </a:p>
          <a:p>
            <a:pPr lvl="1"/>
            <a:r>
              <a:rPr lang="de-DE" dirty="0" smtClean="0"/>
              <a:t>Need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(</a:t>
            </a:r>
            <a:r>
              <a:rPr lang="de-DE" dirty="0" err="1" smtClean="0"/>
              <a:t>rooms</a:t>
            </a:r>
            <a:r>
              <a:rPr lang="de-DE" dirty="0" smtClean="0"/>
              <a:t>, </a:t>
            </a:r>
            <a:r>
              <a:rPr lang="de-DE" dirty="0" err="1" smtClean="0"/>
              <a:t>media</a:t>
            </a:r>
            <a:r>
              <a:rPr lang="de-DE" dirty="0" smtClean="0"/>
              <a:t>/TGA, </a:t>
            </a:r>
            <a:r>
              <a:rPr lang="de-DE" dirty="0" err="1" smtClean="0"/>
              <a:t>conditioning</a:t>
            </a:r>
            <a:r>
              <a:rPr lang="de-DE" dirty="0" smtClean="0"/>
              <a:t>)</a:t>
            </a:r>
          </a:p>
          <a:p>
            <a:pPr lvl="2"/>
            <a:r>
              <a:rPr lang="de-DE" dirty="0" smtClean="0"/>
              <a:t>In </a:t>
            </a:r>
            <a:r>
              <a:rPr lang="de-DE" dirty="0" err="1" smtClean="0"/>
              <a:t>principle</a:t>
            </a:r>
            <a:r>
              <a:rPr lang="de-DE" dirty="0" smtClean="0"/>
              <a:t> okay, but </a:t>
            </a:r>
            <a:r>
              <a:rPr lang="de-DE" dirty="0" err="1" smtClean="0"/>
              <a:t>complexity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delays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Resources</a:t>
            </a:r>
          </a:p>
          <a:p>
            <a:pPr lvl="1"/>
            <a:r>
              <a:rPr lang="de-DE" dirty="0" smtClean="0"/>
              <a:t>Manpower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advance</a:t>
            </a:r>
            <a:r>
              <a:rPr lang="de-DE" dirty="0" smtClean="0"/>
              <a:t> design, </a:t>
            </a:r>
            <a:r>
              <a:rPr lang="de-DE" dirty="0" err="1" smtClean="0"/>
              <a:t>prepare</a:t>
            </a:r>
            <a:r>
              <a:rPr lang="de-DE" dirty="0" smtClean="0"/>
              <a:t> </a:t>
            </a:r>
            <a:r>
              <a:rPr lang="de-DE" dirty="0" err="1" smtClean="0"/>
              <a:t>procurement</a:t>
            </a:r>
            <a:r>
              <a:rPr lang="de-DE" dirty="0" smtClean="0"/>
              <a:t>, </a:t>
            </a:r>
            <a:r>
              <a:rPr lang="de-DE" dirty="0" err="1" smtClean="0"/>
              <a:t>follow-up</a:t>
            </a:r>
            <a:r>
              <a:rPr lang="de-DE" dirty="0" smtClean="0"/>
              <a:t>, </a:t>
            </a:r>
            <a:r>
              <a:rPr lang="de-DE" dirty="0" err="1" smtClean="0"/>
              <a:t>installation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Stagged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SASE 1 – FXE &amp; SPB </a:t>
            </a:r>
            <a:r>
              <a:rPr lang="de-DE" dirty="0" err="1" smtClean="0"/>
              <a:t>instruments</a:t>
            </a:r>
            <a:r>
              <a:rPr lang="de-DE" dirty="0" smtClean="0"/>
              <a:t> (t</a:t>
            </a:r>
            <a:r>
              <a:rPr lang="de-DE" baseline="-25000" dirty="0" smtClean="0"/>
              <a:t>0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First </a:t>
            </a:r>
            <a:r>
              <a:rPr lang="de-DE" dirty="0" err="1" smtClean="0"/>
              <a:t>hutch</a:t>
            </a:r>
            <a:r>
              <a:rPr lang="de-DE" dirty="0" smtClean="0"/>
              <a:t>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lvl="1"/>
            <a:r>
              <a:rPr lang="de-DE" dirty="0" smtClean="0"/>
              <a:t>First </a:t>
            </a:r>
            <a:r>
              <a:rPr lang="de-DE" dirty="0" err="1" smtClean="0"/>
              <a:t>undulator</a:t>
            </a:r>
            <a:r>
              <a:rPr lang="de-DE" dirty="0" smtClean="0"/>
              <a:t> &amp; x-</a:t>
            </a:r>
            <a:r>
              <a:rPr lang="de-DE" dirty="0" err="1" smtClean="0"/>
              <a:t>ray</a:t>
            </a:r>
            <a:r>
              <a:rPr lang="de-DE" dirty="0" smtClean="0"/>
              <a:t> beam </a:t>
            </a:r>
            <a:r>
              <a:rPr lang="de-DE" dirty="0" err="1" smtClean="0"/>
              <a:t>transport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SASE 3 – SQS &amp; SCS </a:t>
            </a:r>
            <a:r>
              <a:rPr lang="de-DE" dirty="0" err="1" smtClean="0"/>
              <a:t>instruments</a:t>
            </a:r>
            <a:r>
              <a:rPr lang="de-DE" dirty="0" smtClean="0"/>
              <a:t> (</a:t>
            </a:r>
            <a:r>
              <a:rPr lang="de-DE" dirty="0"/>
              <a:t>t</a:t>
            </a:r>
            <a:r>
              <a:rPr lang="de-DE" baseline="-25000" dirty="0"/>
              <a:t>0 </a:t>
            </a:r>
            <a:r>
              <a:rPr lang="de-DE" dirty="0" smtClean="0"/>
              <a:t>+ 1 </a:t>
            </a:r>
            <a:r>
              <a:rPr lang="de-DE" dirty="0" err="1" smtClean="0"/>
              <a:t>month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Next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hutches</a:t>
            </a:r>
            <a:endParaRPr lang="de-DE" dirty="0" smtClean="0"/>
          </a:p>
          <a:p>
            <a:pPr lvl="1"/>
            <a:r>
              <a:rPr lang="de-DE" dirty="0" smtClean="0"/>
              <a:t>Next </a:t>
            </a:r>
            <a:r>
              <a:rPr lang="de-DE" dirty="0" err="1"/>
              <a:t>undulator</a:t>
            </a:r>
            <a:r>
              <a:rPr lang="de-DE" dirty="0"/>
              <a:t> &amp; x-</a:t>
            </a:r>
            <a:r>
              <a:rPr lang="de-DE" dirty="0" err="1"/>
              <a:t>ray</a:t>
            </a:r>
            <a:r>
              <a:rPr lang="de-DE" dirty="0"/>
              <a:t> beam </a:t>
            </a:r>
            <a:r>
              <a:rPr lang="de-DE" dirty="0" err="1" smtClean="0"/>
              <a:t>transport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/>
              <a:t>SASE </a:t>
            </a:r>
            <a:r>
              <a:rPr lang="de-DE" dirty="0" smtClean="0"/>
              <a:t>2 </a:t>
            </a:r>
            <a:r>
              <a:rPr lang="de-DE" dirty="0"/>
              <a:t>– </a:t>
            </a:r>
            <a:r>
              <a:rPr lang="de-DE" dirty="0" smtClean="0"/>
              <a:t>MID</a:t>
            </a:r>
            <a:r>
              <a:rPr lang="de-DE" dirty="0" smtClean="0"/>
              <a:t> </a:t>
            </a:r>
            <a:r>
              <a:rPr lang="de-DE" dirty="0"/>
              <a:t>&amp; </a:t>
            </a:r>
            <a:r>
              <a:rPr lang="de-DE" dirty="0" smtClean="0"/>
              <a:t>HED </a:t>
            </a:r>
            <a:r>
              <a:rPr lang="de-DE" dirty="0" err="1"/>
              <a:t>instruments</a:t>
            </a:r>
            <a:r>
              <a:rPr lang="de-DE" dirty="0"/>
              <a:t> (t</a:t>
            </a:r>
            <a:r>
              <a:rPr lang="de-DE" baseline="-25000" dirty="0"/>
              <a:t>0 </a:t>
            </a:r>
            <a:r>
              <a:rPr lang="de-DE" dirty="0"/>
              <a:t>+ </a:t>
            </a:r>
            <a:r>
              <a:rPr lang="de-DE" dirty="0" smtClean="0"/>
              <a:t>4 </a:t>
            </a:r>
            <a:r>
              <a:rPr lang="de-DE" dirty="0" err="1"/>
              <a:t>month</a:t>
            </a:r>
            <a:r>
              <a:rPr lang="de-DE" dirty="0"/>
              <a:t>)</a:t>
            </a:r>
          </a:p>
          <a:p>
            <a:pPr lvl="1"/>
            <a:r>
              <a:rPr lang="de-DE" dirty="0" smtClean="0"/>
              <a:t>Final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hutches</a:t>
            </a:r>
            <a:endParaRPr lang="de-DE" dirty="0"/>
          </a:p>
          <a:p>
            <a:pPr lvl="1"/>
            <a:r>
              <a:rPr lang="de-DE" dirty="0" smtClean="0"/>
              <a:t>Final </a:t>
            </a:r>
            <a:r>
              <a:rPr lang="de-DE" dirty="0" err="1"/>
              <a:t>undulator</a:t>
            </a:r>
            <a:r>
              <a:rPr lang="de-DE" dirty="0"/>
              <a:t> &amp; x-</a:t>
            </a:r>
            <a:r>
              <a:rPr lang="de-DE" dirty="0" err="1"/>
              <a:t>ray</a:t>
            </a:r>
            <a:r>
              <a:rPr lang="de-DE" dirty="0"/>
              <a:t> beam </a:t>
            </a:r>
            <a:r>
              <a:rPr lang="de-DE" dirty="0" err="1" smtClean="0"/>
              <a:t>transport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Additional </a:t>
            </a:r>
            <a:r>
              <a:rPr lang="de-DE" dirty="0" err="1" smtClean="0"/>
              <a:t>instrumentation</a:t>
            </a:r>
            <a:endParaRPr lang="de-DE" dirty="0"/>
          </a:p>
          <a:p>
            <a:pPr lvl="1"/>
            <a:r>
              <a:rPr lang="de-DE" dirty="0" err="1" smtClean="0"/>
              <a:t>Detectors</a:t>
            </a:r>
            <a:r>
              <a:rPr lang="de-DE" dirty="0" smtClean="0"/>
              <a:t>, DAQ &amp; </a:t>
            </a:r>
            <a:r>
              <a:rPr lang="de-DE" dirty="0" err="1" smtClean="0"/>
              <a:t>control</a:t>
            </a:r>
            <a:r>
              <a:rPr lang="de-DE" dirty="0" smtClean="0"/>
              <a:t>,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lasers</a:t>
            </a:r>
            <a:r>
              <a:rPr lang="de-DE" dirty="0" smtClean="0"/>
              <a:t>, sample </a:t>
            </a:r>
            <a:r>
              <a:rPr lang="de-DE" dirty="0" err="1" smtClean="0"/>
              <a:t>environment</a:t>
            </a:r>
            <a:r>
              <a:rPr lang="de-DE" dirty="0" smtClean="0"/>
              <a:t> </a:t>
            </a:r>
            <a:r>
              <a:rPr lang="de-DE" dirty="0" err="1" smtClean="0"/>
              <a:t>occurs</a:t>
            </a:r>
            <a:r>
              <a:rPr lang="de-DE" dirty="0" smtClean="0"/>
              <a:t> in parallel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listed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0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xfel_lageplan_1702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>
            <a:fillRect/>
          </a:stretch>
        </p:blipFill>
        <p:spPr bwMode="auto">
          <a:xfrm>
            <a:off x="-18218" y="1407014"/>
            <a:ext cx="9263818" cy="472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5" descr="xfel_lageplan_17020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8923" r="60356" b="59643"/>
          <a:stretch/>
        </p:blipFill>
        <p:spPr bwMode="auto">
          <a:xfrm>
            <a:off x="1257300" y="1917699"/>
            <a:ext cx="6794500" cy="3142121"/>
          </a:xfrm>
          <a:prstGeom prst="rect">
            <a:avLst/>
          </a:prstGeom>
          <a:noFill/>
          <a:ln w="2857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4203700" y="1964154"/>
            <a:ext cx="3259923" cy="2268372"/>
            <a:chOff x="4203700" y="1964154"/>
            <a:chExt cx="3259923" cy="2268372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772567" y="2594808"/>
              <a:ext cx="0" cy="16377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6516806" y="2594808"/>
              <a:ext cx="255762" cy="16377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4203700" y="2594808"/>
              <a:ext cx="2559635" cy="5166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6081513" y="1964154"/>
              <a:ext cx="1382110" cy="6340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accent1"/>
                  </a:solidFill>
                </a:rPr>
                <a:t>Undulators</a:t>
              </a:r>
              <a:r>
                <a:rPr lang="de-DE" sz="1600" dirty="0" smtClean="0">
                  <a:solidFill>
                    <a:schemeClr val="accent1"/>
                  </a:solidFill>
                </a:rPr>
                <a:t> /</a:t>
              </a:r>
            </a:p>
            <a:p>
              <a:r>
                <a:rPr lang="de-DE" sz="1600" dirty="0" err="1" smtClean="0">
                  <a:solidFill>
                    <a:schemeClr val="accent1"/>
                  </a:solidFill>
                </a:rPr>
                <a:t>Theory</a:t>
              </a:r>
              <a:endParaRPr lang="de-DE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497540" y="2594808"/>
            <a:ext cx="3295935" cy="3162686"/>
            <a:chOff x="2497540" y="2594808"/>
            <a:chExt cx="3295935" cy="3162686"/>
          </a:xfrm>
        </p:grpSpPr>
        <p:cxnSp>
          <p:nvCxnSpPr>
            <p:cNvPr id="20" name="Straight Arrow Connector 19"/>
            <p:cNvCxnSpPr>
              <a:stCxn id="8" idx="0"/>
            </p:cNvCxnSpPr>
            <p:nvPr/>
          </p:nvCxnSpPr>
          <p:spPr bwMode="auto">
            <a:xfrm flipV="1">
              <a:off x="3546772" y="3971499"/>
              <a:ext cx="2246703" cy="8565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562692" y="3770557"/>
              <a:ext cx="2114777" cy="10597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2497540" y="2853154"/>
              <a:ext cx="1060600" cy="197939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2750024" y="2647666"/>
              <a:ext cx="817213" cy="21803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 flipV="1">
              <a:off x="2920621" y="2594808"/>
              <a:ext cx="669360" cy="22354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569824" y="3657600"/>
              <a:ext cx="1370666" cy="117495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V="1">
              <a:off x="3567237" y="3413667"/>
              <a:ext cx="1052843" cy="143935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3554344" y="2947916"/>
              <a:ext cx="226086" cy="190511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638510" y="4828009"/>
              <a:ext cx="1816523" cy="9294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accent1"/>
                  </a:solidFill>
                </a:rPr>
                <a:t>Optics</a:t>
              </a:r>
              <a:r>
                <a:rPr lang="de-DE" sz="1600" dirty="0" smtClean="0">
                  <a:solidFill>
                    <a:schemeClr val="accent1"/>
                  </a:solidFill>
                </a:rPr>
                <a:t> / </a:t>
              </a:r>
            </a:p>
            <a:p>
              <a:r>
                <a:rPr lang="de-DE" sz="1600" dirty="0" smtClean="0">
                  <a:solidFill>
                    <a:schemeClr val="accent1"/>
                  </a:solidFill>
                </a:rPr>
                <a:t>Beam </a:t>
              </a:r>
              <a:r>
                <a:rPr lang="de-DE" sz="1600" dirty="0" err="1" smtClean="0">
                  <a:solidFill>
                    <a:schemeClr val="accent1"/>
                  </a:solidFill>
                </a:rPr>
                <a:t>transport</a:t>
              </a:r>
              <a:r>
                <a:rPr lang="de-DE" sz="1600" dirty="0" smtClean="0">
                  <a:solidFill>
                    <a:schemeClr val="accent1"/>
                  </a:solidFill>
                </a:rPr>
                <a:t> /</a:t>
              </a:r>
            </a:p>
            <a:p>
              <a:r>
                <a:rPr lang="de-DE" sz="1600" dirty="0" err="1" smtClean="0">
                  <a:solidFill>
                    <a:schemeClr val="accent1"/>
                  </a:solidFill>
                </a:rPr>
                <a:t>Diagnostics</a:t>
              </a:r>
              <a:endParaRPr lang="de-DE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02342" y="2524836"/>
            <a:ext cx="1831174" cy="2763364"/>
            <a:chOff x="202342" y="2524836"/>
            <a:chExt cx="1831174" cy="2763364"/>
          </a:xfrm>
        </p:grpSpPr>
        <p:sp>
          <p:nvSpPr>
            <p:cNvPr id="9" name="TextBox 8"/>
            <p:cNvSpPr txBox="1"/>
            <p:nvPr/>
          </p:nvSpPr>
          <p:spPr>
            <a:xfrm>
              <a:off x="202342" y="3472318"/>
              <a:ext cx="1685077" cy="18158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D930A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accent1"/>
                  </a:solidFill>
                </a:rPr>
                <a:t>Instruments / </a:t>
              </a:r>
            </a:p>
            <a:p>
              <a:r>
                <a:rPr lang="de-DE" sz="1600" dirty="0" err="1" smtClean="0">
                  <a:solidFill>
                    <a:schemeClr val="accent1"/>
                  </a:solidFill>
                </a:rPr>
                <a:t>Detectors</a:t>
              </a:r>
              <a:r>
                <a:rPr lang="de-DE" sz="1600" dirty="0" smtClean="0">
                  <a:solidFill>
                    <a:schemeClr val="accent1"/>
                  </a:solidFill>
                </a:rPr>
                <a:t> / </a:t>
              </a:r>
            </a:p>
            <a:p>
              <a:r>
                <a:rPr lang="de-DE" sz="1600" dirty="0" err="1" smtClean="0">
                  <a:solidFill>
                    <a:schemeClr val="accent1"/>
                  </a:solidFill>
                </a:rPr>
                <a:t>DAQ+controls</a:t>
              </a:r>
              <a:r>
                <a:rPr lang="de-DE" sz="1600" dirty="0" smtClean="0">
                  <a:solidFill>
                    <a:schemeClr val="accent1"/>
                  </a:solidFill>
                </a:rPr>
                <a:t> /</a:t>
              </a:r>
            </a:p>
            <a:p>
              <a:r>
                <a:rPr lang="de-DE" sz="1600" dirty="0" smtClean="0">
                  <a:solidFill>
                    <a:schemeClr val="accent1"/>
                  </a:solidFill>
                </a:rPr>
                <a:t>Lasers /</a:t>
              </a:r>
            </a:p>
            <a:p>
              <a:r>
                <a:rPr lang="de-DE" sz="1600" dirty="0" smtClean="0">
                  <a:solidFill>
                    <a:schemeClr val="accent1"/>
                  </a:solidFill>
                </a:rPr>
                <a:t>Sample </a:t>
              </a:r>
              <a:r>
                <a:rPr lang="de-DE" sz="1600" dirty="0" err="1" smtClean="0">
                  <a:solidFill>
                    <a:schemeClr val="accent1"/>
                  </a:solidFill>
                </a:rPr>
                <a:t>env</a:t>
              </a:r>
              <a:r>
                <a:rPr lang="de-DE" sz="1600" dirty="0" smtClean="0">
                  <a:solidFill>
                    <a:schemeClr val="accent1"/>
                  </a:solidFill>
                </a:rPr>
                <a:t>. /</a:t>
              </a:r>
            </a:p>
            <a:p>
              <a:r>
                <a:rPr lang="de-DE" sz="1600" dirty="0" err="1" smtClean="0">
                  <a:solidFill>
                    <a:schemeClr val="accent1"/>
                  </a:solidFill>
                </a:rPr>
                <a:t>Exp</a:t>
              </a:r>
              <a:r>
                <a:rPr lang="de-DE" sz="1600" dirty="0" smtClean="0">
                  <a:solidFill>
                    <a:schemeClr val="accent1"/>
                  </a:solidFill>
                </a:rPr>
                <a:t>. Hall </a:t>
              </a:r>
              <a:r>
                <a:rPr lang="de-DE" sz="1600" dirty="0" err="1" smtClean="0">
                  <a:solidFill>
                    <a:schemeClr val="accent1"/>
                  </a:solidFill>
                </a:rPr>
                <a:t>Infra</a:t>
              </a:r>
              <a:r>
                <a:rPr lang="de-DE" sz="1600" dirty="0" smtClean="0">
                  <a:solidFill>
                    <a:schemeClr val="accent1"/>
                  </a:solidFill>
                </a:rPr>
                <a:t>.</a:t>
              </a:r>
              <a:endParaRPr lang="de-DE" sz="1600" dirty="0">
                <a:solidFill>
                  <a:schemeClr val="accent1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024598" y="2524836"/>
              <a:ext cx="1008918" cy="9639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D930A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466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2570204"/>
            <a:ext cx="8501063" cy="2535195"/>
          </a:xfrm>
        </p:spPr>
        <p:txBody>
          <a:bodyPr/>
          <a:lstStyle/>
          <a:p>
            <a:pPr marL="1433513" lvl="1" indent="-358775">
              <a:lnSpc>
                <a:spcPct val="150000"/>
              </a:lnSpc>
            </a:pP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general</a:t>
            </a:r>
            <a:r>
              <a:rPr lang="de-DE" sz="2400" dirty="0" smtClean="0"/>
              <a:t> </a:t>
            </a:r>
            <a:r>
              <a:rPr lang="de-DE" sz="2400" dirty="0" err="1" smtClean="0"/>
              <a:t>remarks</a:t>
            </a:r>
            <a:endParaRPr lang="de-DE" sz="2400" dirty="0" smtClean="0"/>
          </a:p>
          <a:p>
            <a:pPr marL="1433513" lvl="1" indent="-358775">
              <a:lnSpc>
                <a:spcPct val="150000"/>
              </a:lnSpc>
            </a:pPr>
            <a:r>
              <a:rPr lang="de-DE" sz="2400" dirty="0" smtClean="0"/>
              <a:t>Update </a:t>
            </a:r>
            <a:r>
              <a:rPr lang="de-DE" sz="2400" dirty="0" err="1" smtClean="0"/>
              <a:t>photon</a:t>
            </a:r>
            <a:r>
              <a:rPr lang="de-DE" sz="2400" dirty="0" smtClean="0"/>
              <a:t> beam </a:t>
            </a:r>
            <a:r>
              <a:rPr lang="de-DE" sz="2400" dirty="0" err="1" smtClean="0"/>
              <a:t>system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</a:t>
            </a:r>
            <a:r>
              <a:rPr lang="de-DE" sz="2400" dirty="0" err="1" smtClean="0"/>
              <a:t>packages</a:t>
            </a:r>
            <a:endParaRPr lang="de-DE" sz="2400" dirty="0" smtClean="0"/>
          </a:p>
          <a:p>
            <a:pPr marL="1433513" lvl="1" indent="-358775">
              <a:lnSpc>
                <a:spcPct val="150000"/>
              </a:lnSpc>
            </a:pPr>
            <a:r>
              <a:rPr lang="de-DE" sz="2400" dirty="0" smtClean="0"/>
              <a:t>Time </a:t>
            </a:r>
            <a:r>
              <a:rPr lang="de-DE" sz="2400" dirty="0" err="1" smtClean="0"/>
              <a:t>planning</a:t>
            </a:r>
            <a:endParaRPr lang="de-DE" sz="2400" dirty="0" smtClean="0"/>
          </a:p>
          <a:p>
            <a:pPr marL="1433513" lvl="1" indent="-358775">
              <a:lnSpc>
                <a:spcPct val="150000"/>
              </a:lnSpc>
            </a:pPr>
            <a:endParaRPr lang="de-D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 smtClean="0"/>
              <a:t>hoton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ranges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CC73E8-DF49-415E-9DE1-C5C18C4338E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H="1">
            <a:off x="6904037" y="2105526"/>
            <a:ext cx="793" cy="386506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7527131" y="2105526"/>
            <a:ext cx="794" cy="3879349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3101975" y="2105526"/>
            <a:ext cx="0" cy="385871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3353966" y="2105526"/>
            <a:ext cx="5184" cy="3838074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796925" y="5966493"/>
            <a:ext cx="79248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-5400000">
            <a:off x="-1475580" y="3666331"/>
            <a:ext cx="4583112" cy="222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806450" y="5878513"/>
            <a:ext cx="7412038" cy="342900"/>
            <a:chOff x="508" y="3703"/>
            <a:chExt cx="4669" cy="216"/>
          </a:xfrm>
        </p:grpSpPr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508" y="3704"/>
              <a:ext cx="1812" cy="59"/>
              <a:chOff x="2426" y="3704"/>
              <a:chExt cx="1812" cy="59"/>
            </a:xfrm>
          </p:grpSpPr>
          <p:sp>
            <p:nvSpPr>
              <p:cNvPr id="36" name="Line 21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22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23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24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25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26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29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30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" name="Group 31"/>
            <p:cNvGrpSpPr>
              <a:grpSpLocks/>
            </p:cNvGrpSpPr>
            <p:nvPr/>
          </p:nvGrpSpPr>
          <p:grpSpPr bwMode="auto">
            <a:xfrm>
              <a:off x="2320" y="3703"/>
              <a:ext cx="1812" cy="59"/>
              <a:chOff x="2426" y="3704"/>
              <a:chExt cx="1812" cy="59"/>
            </a:xfrm>
          </p:grpSpPr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36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Line 38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Line 40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4745" y="3716"/>
              <a:ext cx="0" cy="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>
              <a:off x="4132" y="3703"/>
              <a:ext cx="0" cy="5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>
              <a:off x="5177" y="3716"/>
              <a:ext cx="0" cy="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911" y="3745"/>
              <a:ext cx="4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de-DE" sz="1200">
                  <a:solidFill>
                    <a:schemeClr val="tx2"/>
                  </a:solidFill>
                </a:rPr>
                <a:t>200 eV</a:t>
              </a:r>
              <a:endParaRPr lang="en-GB" sz="1200">
                <a:solidFill>
                  <a:schemeClr val="tx2"/>
                </a:solidFill>
              </a:endParaRPr>
            </a:p>
          </p:txBody>
        </p:sp>
        <p:sp>
          <p:nvSpPr>
            <p:cNvPr id="24" name="Text Box 46"/>
            <p:cNvSpPr txBox="1">
              <a:spLocks noChangeArrowheads="1"/>
            </p:cNvSpPr>
            <p:nvPr/>
          </p:nvSpPr>
          <p:spPr bwMode="auto">
            <a:xfrm>
              <a:off x="2136" y="3746"/>
              <a:ext cx="3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de-DE" sz="1200">
                  <a:solidFill>
                    <a:schemeClr val="tx2"/>
                  </a:solidFill>
                </a:rPr>
                <a:t>1 keV</a:t>
              </a:r>
              <a:endParaRPr lang="en-GB" sz="1200">
                <a:solidFill>
                  <a:schemeClr val="tx2"/>
                </a:solidFill>
              </a:endParaRP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3925" y="3745"/>
              <a:ext cx="4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de-DE" sz="1200">
                  <a:solidFill>
                    <a:schemeClr val="tx2"/>
                  </a:solidFill>
                </a:rPr>
                <a:t>10 keV</a:t>
              </a:r>
              <a:endParaRPr lang="en-GB" sz="1200">
                <a:solidFill>
                  <a:schemeClr val="tx2"/>
                </a:solidFill>
              </a:endParaRPr>
            </a:p>
          </p:txBody>
        </p:sp>
      </p:grp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2411413" y="2105526"/>
            <a:ext cx="0" cy="3857124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 rot="16200000">
            <a:off x="1858806" y="1434650"/>
            <a:ext cx="1120512" cy="2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284 eV - C K     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 rot="16200000">
            <a:off x="2582153" y="1476868"/>
            <a:ext cx="10727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410 eV - N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 rot="16200000">
            <a:off x="2819420" y="1474856"/>
            <a:ext cx="10823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543 eV - O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0" name="Text Box 52"/>
          <p:cNvSpPr txBox="1">
            <a:spLocks noChangeArrowheads="1"/>
          </p:cNvSpPr>
          <p:nvPr/>
        </p:nvSpPr>
        <p:spPr bwMode="auto">
          <a:xfrm rot="16200000">
            <a:off x="6508750" y="1646238"/>
            <a:ext cx="792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1200">
                <a:solidFill>
                  <a:schemeClr val="bg1">
                    <a:lumMod val="65000"/>
                  </a:schemeClr>
                </a:solidFill>
              </a:rPr>
              <a:t>12.4 keV</a:t>
            </a:r>
            <a:endParaRPr lang="en-GB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 rot="-5400000">
            <a:off x="-58027" y="5107218"/>
            <a:ext cx="1178528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de-DE" sz="1400" dirty="0" err="1" smtClean="0"/>
              <a:t>Electron</a:t>
            </a:r>
            <a:endParaRPr lang="de-DE" sz="1400" dirty="0" smtClean="0"/>
          </a:p>
          <a:p>
            <a:pPr marL="342900" indent="-342900"/>
            <a:r>
              <a:rPr lang="de-DE" sz="1400" dirty="0" err="1" smtClean="0"/>
              <a:t>energy</a:t>
            </a:r>
            <a:r>
              <a:rPr lang="de-DE" sz="1400" dirty="0" smtClean="0"/>
              <a:t> </a:t>
            </a:r>
            <a:r>
              <a:rPr lang="de-DE" sz="1400" dirty="0" err="1"/>
              <a:t>sets</a:t>
            </a:r>
            <a:endParaRPr lang="en-GB" sz="1400" dirty="0"/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2985975" y="3522746"/>
            <a:ext cx="1883849" cy="566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2900" indent="-342900"/>
            <a:r>
              <a:rPr lang="de-DE" sz="1400" dirty="0" smtClean="0"/>
              <a:t>Soft x-</a:t>
            </a:r>
            <a:r>
              <a:rPr lang="de-DE" sz="1400" dirty="0" err="1" smtClean="0"/>
              <a:t>ray</a:t>
            </a:r>
            <a:r>
              <a:rPr lang="de-DE" sz="1400" dirty="0" smtClean="0"/>
              <a:t> </a:t>
            </a:r>
            <a:r>
              <a:rPr lang="de-DE" sz="1400" dirty="0" err="1" smtClean="0"/>
              <a:t>undulator</a:t>
            </a:r>
            <a:endParaRPr lang="de-DE" sz="1400" dirty="0"/>
          </a:p>
          <a:p>
            <a:pPr marL="342900" indent="-342900"/>
            <a:r>
              <a:rPr lang="de-DE" sz="1400" dirty="0" smtClean="0"/>
              <a:t>SASE 3 (68 </a:t>
            </a:r>
            <a:r>
              <a:rPr lang="de-DE" sz="1400" dirty="0"/>
              <a:t>mm)</a:t>
            </a:r>
            <a:endParaRPr lang="en-GB" sz="1400" dirty="0"/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 rot="16200000">
            <a:off x="7194550" y="1660525"/>
            <a:ext cx="665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1200">
                <a:solidFill>
                  <a:schemeClr val="bg1">
                    <a:lumMod val="65000"/>
                  </a:schemeClr>
                </a:solidFill>
              </a:rPr>
              <a:t>20 keV</a:t>
            </a:r>
            <a:endParaRPr lang="en-GB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5" name="Line 15"/>
          <p:cNvSpPr>
            <a:spLocks noChangeShapeType="1"/>
          </p:cNvSpPr>
          <p:nvPr/>
        </p:nvSpPr>
        <p:spPr bwMode="auto">
          <a:xfrm>
            <a:off x="6442174" y="2113542"/>
            <a:ext cx="5184" cy="3838074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" name="Text Box 51"/>
          <p:cNvSpPr txBox="1">
            <a:spLocks noChangeArrowheads="1"/>
          </p:cNvSpPr>
          <p:nvPr/>
        </p:nvSpPr>
        <p:spPr bwMode="auto">
          <a:xfrm rot="16200000">
            <a:off x="5839726" y="1458808"/>
            <a:ext cx="12181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7112 eV - </a:t>
            </a:r>
            <a:r>
              <a:rPr lang="de-DE" sz="1200" dirty="0" err="1" smtClean="0">
                <a:solidFill>
                  <a:schemeClr val="bg1">
                    <a:lumMod val="65000"/>
                  </a:schemeClr>
                </a:solidFill>
              </a:rPr>
              <a:t>Fe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7" name="Line 3"/>
          <p:cNvSpPr>
            <a:spLocks noChangeShapeType="1"/>
          </p:cNvSpPr>
          <p:nvPr/>
        </p:nvSpPr>
        <p:spPr bwMode="auto">
          <a:xfrm>
            <a:off x="8004395" y="2101510"/>
            <a:ext cx="794" cy="3879349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Text Box 59"/>
          <p:cNvSpPr txBox="1">
            <a:spLocks noChangeArrowheads="1"/>
          </p:cNvSpPr>
          <p:nvPr/>
        </p:nvSpPr>
        <p:spPr bwMode="auto">
          <a:xfrm rot="16200000">
            <a:off x="7669208" y="1655329"/>
            <a:ext cx="6703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25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keV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0" name="Text Box 51"/>
          <p:cNvSpPr txBox="1">
            <a:spLocks noChangeArrowheads="1"/>
          </p:cNvSpPr>
          <p:nvPr/>
        </p:nvSpPr>
        <p:spPr bwMode="auto">
          <a:xfrm rot="16200000">
            <a:off x="2205025" y="1675384"/>
            <a:ext cx="1196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err="1" smtClean="0">
                <a:solidFill>
                  <a:schemeClr val="bg1">
                    <a:lumMod val="65000"/>
                  </a:schemeClr>
                </a:solidFill>
              </a:rPr>
              <a:t>water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bg1">
                    <a:lumMod val="65000"/>
                  </a:schemeClr>
                </a:solidFill>
              </a:rPr>
              <a:t>window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2" name="Text Box 51"/>
          <p:cNvSpPr txBox="1">
            <a:spLocks noChangeArrowheads="1"/>
          </p:cNvSpPr>
          <p:nvPr/>
        </p:nvSpPr>
        <p:spPr bwMode="auto">
          <a:xfrm rot="16200000">
            <a:off x="7836708" y="1656825"/>
            <a:ext cx="9701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err="1" smtClean="0">
                <a:solidFill>
                  <a:schemeClr val="bg1">
                    <a:lumMod val="65000"/>
                  </a:schemeClr>
                </a:solidFill>
              </a:rPr>
              <a:t>Diffraction</a:t>
            </a: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(DAC, etc.)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3" name="Line 14"/>
          <p:cNvSpPr>
            <a:spLocks noChangeShapeType="1"/>
          </p:cNvSpPr>
          <p:nvPr/>
        </p:nvSpPr>
        <p:spPr bwMode="auto">
          <a:xfrm>
            <a:off x="6130023" y="2113542"/>
            <a:ext cx="0" cy="385871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" name="Text Box 50"/>
          <p:cNvSpPr txBox="1">
            <a:spLocks noChangeArrowheads="1"/>
          </p:cNvSpPr>
          <p:nvPr/>
        </p:nvSpPr>
        <p:spPr bwMode="auto">
          <a:xfrm rot="16200000">
            <a:off x="5555475" y="1460820"/>
            <a:ext cx="11821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4992 eV - </a:t>
            </a:r>
            <a:r>
              <a:rPr lang="de-DE" sz="1200" dirty="0" err="1" smtClean="0">
                <a:solidFill>
                  <a:schemeClr val="bg1">
                    <a:lumMod val="65000"/>
                  </a:schemeClr>
                </a:solidFill>
              </a:rPr>
              <a:t>Ti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5" name="Line 14"/>
          <p:cNvSpPr>
            <a:spLocks noChangeShapeType="1"/>
          </p:cNvSpPr>
          <p:nvPr/>
        </p:nvSpPr>
        <p:spPr bwMode="auto">
          <a:xfrm>
            <a:off x="5825207" y="2109526"/>
            <a:ext cx="0" cy="385871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" name="Text Box 50"/>
          <p:cNvSpPr txBox="1">
            <a:spLocks noChangeArrowheads="1"/>
          </p:cNvSpPr>
          <p:nvPr/>
        </p:nvSpPr>
        <p:spPr bwMode="auto">
          <a:xfrm rot="16200000">
            <a:off x="5220427" y="1456804"/>
            <a:ext cx="12426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4038 eV - </a:t>
            </a:r>
            <a:r>
              <a:rPr lang="de-DE" sz="1200" dirty="0" err="1" smtClean="0">
                <a:solidFill>
                  <a:schemeClr val="bg1">
                    <a:lumMod val="65000"/>
                  </a:schemeClr>
                </a:solidFill>
              </a:rPr>
              <a:t>Ca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" name="Line 15"/>
          <p:cNvSpPr>
            <a:spLocks noChangeShapeType="1"/>
          </p:cNvSpPr>
          <p:nvPr/>
        </p:nvSpPr>
        <p:spPr bwMode="auto">
          <a:xfrm>
            <a:off x="5106622" y="2113542"/>
            <a:ext cx="5184" cy="3838074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" name="Text Box 51"/>
          <p:cNvSpPr txBox="1">
            <a:spLocks noChangeArrowheads="1"/>
          </p:cNvSpPr>
          <p:nvPr/>
        </p:nvSpPr>
        <p:spPr bwMode="auto">
          <a:xfrm rot="16200000">
            <a:off x="4538413" y="1470840"/>
            <a:ext cx="11496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2470 eV - S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1" name="Line 14"/>
          <p:cNvSpPr>
            <a:spLocks noChangeShapeType="1"/>
          </p:cNvSpPr>
          <p:nvPr/>
        </p:nvSpPr>
        <p:spPr bwMode="auto">
          <a:xfrm>
            <a:off x="4858631" y="2117542"/>
            <a:ext cx="0" cy="3858712"/>
          </a:xfrm>
          <a:prstGeom prst="line">
            <a:avLst/>
          </a:prstGeom>
          <a:noFill/>
          <a:ln w="19050">
            <a:solidFill>
              <a:srgbClr val="969696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" name="Text Box 50"/>
          <p:cNvSpPr txBox="1">
            <a:spLocks noChangeArrowheads="1"/>
          </p:cNvSpPr>
          <p:nvPr/>
        </p:nvSpPr>
        <p:spPr bwMode="auto">
          <a:xfrm rot="16200000">
            <a:off x="4301716" y="1452788"/>
            <a:ext cx="11469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2145 eV - P 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5" name="Text Box 51"/>
          <p:cNvSpPr txBox="1">
            <a:spLocks noChangeArrowheads="1"/>
          </p:cNvSpPr>
          <p:nvPr/>
        </p:nvSpPr>
        <p:spPr bwMode="auto">
          <a:xfrm rot="16200000">
            <a:off x="3200428" y="1567096"/>
            <a:ext cx="115288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500-1300 eV</a:t>
            </a:r>
          </a:p>
          <a:p>
            <a:pPr eaLnBrk="1" hangingPunct="1">
              <a:spcBef>
                <a:spcPct val="20000"/>
              </a:spcBef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2p TM, 3d RE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3237605" y="2368134"/>
            <a:ext cx="902665" cy="371057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de-DE" sz="1200" dirty="0" smtClean="0">
                <a:solidFill>
                  <a:schemeClr val="bg1"/>
                </a:solidFill>
              </a:rPr>
              <a:t>500 </a:t>
            </a:r>
            <a:r>
              <a:rPr lang="de-DE" sz="1200" dirty="0">
                <a:solidFill>
                  <a:schemeClr val="bg1"/>
                </a:solidFill>
              </a:rPr>
              <a:t>-</a:t>
            </a:r>
            <a:r>
              <a:rPr lang="de-DE" sz="1200" dirty="0" smtClean="0">
                <a:solidFill>
                  <a:schemeClr val="bg1"/>
                </a:solidFill>
              </a:rPr>
              <a:t>1300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6241589" y="2376150"/>
            <a:ext cx="902665" cy="371057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16" charset="-128"/>
              </a:rPr>
              <a:t>6 -14</a:t>
            </a:r>
            <a:r>
              <a:rPr kumimoji="0" lang="de-DE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16" charset="-128"/>
              </a:rPr>
              <a:t> </a:t>
            </a:r>
            <a:r>
              <a:rPr kumimoji="0" lang="de-DE" sz="12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16" charset="-128"/>
              </a:rPr>
              <a:t>keV</a:t>
            </a:r>
            <a:endParaRPr kumimoji="0" lang="de-DE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109" name="Rectangle 108"/>
          <p:cNvSpPr/>
          <p:nvPr/>
        </p:nvSpPr>
        <p:spPr bwMode="auto">
          <a:xfrm>
            <a:off x="7404677" y="2372134"/>
            <a:ext cx="902665" cy="371057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16" charset="-128"/>
              </a:rPr>
              <a:t>18</a:t>
            </a:r>
            <a:r>
              <a:rPr kumimoji="0" lang="de-DE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16" charset="-128"/>
              </a:rPr>
              <a:t> - &gt;25 </a:t>
            </a:r>
            <a:r>
              <a:rPr kumimoji="0" lang="de-DE" sz="12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16" charset="-128"/>
              </a:rPr>
              <a:t>keV</a:t>
            </a:r>
            <a:endParaRPr kumimoji="0" lang="de-DE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2419062" y="2372779"/>
            <a:ext cx="828907" cy="374436"/>
          </a:xfrm>
          <a:prstGeom prst="rect">
            <a:avLst/>
          </a:prstGeom>
          <a:solidFill>
            <a:srgbClr val="969696">
              <a:alpha val="14902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</a:pPr>
            <a:endParaRPr kumimoji="0" lang="de-DE" sz="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917388" y="5057143"/>
            <a:ext cx="841742" cy="737273"/>
            <a:chOff x="798638" y="5057143"/>
            <a:chExt cx="841742" cy="737273"/>
          </a:xfrm>
        </p:grpSpPr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798638" y="5367704"/>
              <a:ext cx="83388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200" b="0" dirty="0" smtClean="0">
                  <a:solidFill>
                    <a:schemeClr val="tx2"/>
                  </a:solidFill>
                </a:rPr>
                <a:t>12.0 </a:t>
              </a:r>
              <a:r>
                <a:rPr lang="de-DE" sz="1200" b="0" dirty="0" err="1">
                  <a:solidFill>
                    <a:schemeClr val="tx2"/>
                  </a:solidFill>
                </a:rPr>
                <a:t>GeV</a:t>
              </a:r>
              <a:endParaRPr lang="en-GB" sz="1200" b="0" dirty="0">
                <a:solidFill>
                  <a:schemeClr val="tx2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871475" y="5518191"/>
              <a:ext cx="7493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200" b="0" dirty="0">
                  <a:solidFill>
                    <a:schemeClr val="tx2"/>
                  </a:solidFill>
                </a:rPr>
                <a:t>8</a:t>
              </a:r>
              <a:r>
                <a:rPr lang="de-DE" sz="1200" b="0" dirty="0" smtClean="0">
                  <a:solidFill>
                    <a:schemeClr val="tx2"/>
                  </a:solidFill>
                </a:rPr>
                <a:t>.5 </a:t>
              </a:r>
              <a:r>
                <a:rPr lang="de-DE" sz="1200" b="0" dirty="0" err="1">
                  <a:solidFill>
                    <a:schemeClr val="tx2"/>
                  </a:solidFill>
                </a:rPr>
                <a:t>GeV</a:t>
              </a:r>
              <a:endParaRPr lang="en-GB" sz="1200" b="0" dirty="0">
                <a:solidFill>
                  <a:schemeClr val="tx2"/>
                </a:solidFill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812100" y="5057143"/>
              <a:ext cx="8270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200" b="0" dirty="0">
                  <a:solidFill>
                    <a:schemeClr val="tx2"/>
                  </a:solidFill>
                </a:rPr>
                <a:t>17.5 </a:t>
              </a:r>
              <a:r>
                <a:rPr lang="de-DE" sz="1200" b="0" dirty="0" err="1">
                  <a:solidFill>
                    <a:schemeClr val="tx2"/>
                  </a:solidFill>
                </a:rPr>
                <a:t>GeV</a:t>
              </a:r>
              <a:endParaRPr lang="en-GB" sz="1200" b="0" dirty="0">
                <a:solidFill>
                  <a:schemeClr val="tx2"/>
                </a:solidFill>
              </a:endParaRPr>
            </a:p>
          </p:txBody>
        </p:sp>
        <p:sp>
          <p:nvSpPr>
            <p:cNvPr id="99" name="Rectangle 53"/>
            <p:cNvSpPr>
              <a:spLocks noChangeArrowheads="1"/>
            </p:cNvSpPr>
            <p:nvPr/>
          </p:nvSpPr>
          <p:spPr bwMode="auto">
            <a:xfrm>
              <a:off x="806497" y="5204289"/>
              <a:ext cx="83388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200" b="0" dirty="0" smtClean="0">
                  <a:solidFill>
                    <a:schemeClr val="tx2"/>
                  </a:solidFill>
                </a:rPr>
                <a:t>14.0 </a:t>
              </a:r>
              <a:r>
                <a:rPr lang="de-DE" sz="1200" b="0" dirty="0" err="1">
                  <a:solidFill>
                    <a:schemeClr val="tx2"/>
                  </a:solidFill>
                </a:rPr>
                <a:t>GeV</a:t>
              </a:r>
              <a:endParaRPr lang="en-GB" sz="1200" b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367113" y="4088477"/>
            <a:ext cx="3324263" cy="540366"/>
            <a:chOff x="2367113" y="4195352"/>
            <a:chExt cx="3324263" cy="540366"/>
          </a:xfrm>
        </p:grpSpPr>
        <p:grpSp>
          <p:nvGrpSpPr>
            <p:cNvPr id="89" name="Group 88"/>
            <p:cNvGrpSpPr/>
            <p:nvPr/>
          </p:nvGrpSpPr>
          <p:grpSpPr>
            <a:xfrm>
              <a:off x="2367113" y="4195352"/>
              <a:ext cx="3324263" cy="540366"/>
              <a:chOff x="2367113" y="4195352"/>
              <a:chExt cx="3324263" cy="540366"/>
            </a:xfrm>
          </p:grpSpPr>
          <p:sp>
            <p:nvSpPr>
              <p:cNvPr id="118" name="Rectangle 77"/>
              <p:cNvSpPr>
                <a:spLocks noChangeArrowheads="1"/>
              </p:cNvSpPr>
              <p:nvPr/>
            </p:nvSpPr>
            <p:spPr bwMode="auto">
              <a:xfrm>
                <a:off x="5351354" y="4195352"/>
                <a:ext cx="340022" cy="540000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/>
                <a:endParaRPr lang="en-GB" sz="1200"/>
              </a:p>
            </p:txBody>
          </p:sp>
          <p:sp>
            <p:nvSpPr>
              <p:cNvPr id="119" name="Rectangle 78"/>
              <p:cNvSpPr>
                <a:spLocks noChangeArrowheads="1"/>
              </p:cNvSpPr>
              <p:nvPr/>
            </p:nvSpPr>
            <p:spPr bwMode="auto">
              <a:xfrm>
                <a:off x="2367113" y="4195718"/>
                <a:ext cx="2991460" cy="540000"/>
              </a:xfrm>
              <a:prstGeom prst="rect">
                <a:avLst/>
              </a:prstGeom>
              <a:solidFill>
                <a:schemeClr val="accent2"/>
              </a:solidFill>
              <a:ln w="28575" algn="ctr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/>
                <a:endParaRPr lang="en-GB" sz="120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3351502" y="4308237"/>
              <a:ext cx="15413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0.25  –  ≥3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keV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0" name="Rectangle 58"/>
          <p:cNvSpPr>
            <a:spLocks noChangeArrowheads="1"/>
          </p:cNvSpPr>
          <p:nvPr/>
        </p:nvSpPr>
        <p:spPr bwMode="auto">
          <a:xfrm>
            <a:off x="5767828" y="3171967"/>
            <a:ext cx="2044150" cy="566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2900" indent="-342900"/>
            <a:r>
              <a:rPr lang="de-DE" sz="1400" dirty="0" smtClean="0"/>
              <a:t>Hard x-</a:t>
            </a:r>
            <a:r>
              <a:rPr lang="de-DE" sz="1400" dirty="0" err="1" smtClean="0"/>
              <a:t>ray</a:t>
            </a:r>
            <a:r>
              <a:rPr lang="de-DE" sz="1400" dirty="0" smtClean="0"/>
              <a:t> </a:t>
            </a:r>
            <a:r>
              <a:rPr lang="de-DE" sz="1400" dirty="0" err="1" smtClean="0"/>
              <a:t>undulators</a:t>
            </a:r>
            <a:endParaRPr lang="de-DE" sz="1400" dirty="0"/>
          </a:p>
          <a:p>
            <a:pPr marL="342900" indent="-342900"/>
            <a:r>
              <a:rPr lang="de-DE" sz="1400" dirty="0" smtClean="0"/>
              <a:t>SASE 1 &amp; 2 (40 </a:t>
            </a:r>
            <a:r>
              <a:rPr lang="de-DE" sz="1400" dirty="0"/>
              <a:t>mm)</a:t>
            </a:r>
            <a:endParaRPr lang="en-GB" sz="1400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5393263" y="3718377"/>
            <a:ext cx="2809531" cy="540366"/>
            <a:chOff x="5393263" y="3718377"/>
            <a:chExt cx="2809531" cy="540366"/>
          </a:xfrm>
        </p:grpSpPr>
        <p:sp>
          <p:nvSpPr>
            <p:cNvPr id="124" name="Rectangle 77"/>
            <p:cNvSpPr>
              <a:spLocks noChangeArrowheads="1"/>
            </p:cNvSpPr>
            <p:nvPr/>
          </p:nvSpPr>
          <p:spPr bwMode="auto">
            <a:xfrm>
              <a:off x="7915234" y="3718377"/>
              <a:ext cx="287560" cy="540000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80000"/>
                  </a:schemeClr>
                </a:gs>
              </a:gsLst>
              <a:lin ang="0" scaled="1"/>
            </a:gradFill>
            <a:ln w="285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/>
              <a:endParaRPr lang="en-GB" sz="1200"/>
            </a:p>
          </p:txBody>
        </p:sp>
        <p:sp>
          <p:nvSpPr>
            <p:cNvPr id="125" name="Rectangle 78"/>
            <p:cNvSpPr>
              <a:spLocks noChangeArrowheads="1"/>
            </p:cNvSpPr>
            <p:nvPr/>
          </p:nvSpPr>
          <p:spPr bwMode="auto">
            <a:xfrm>
              <a:off x="5393263" y="3718743"/>
              <a:ext cx="2529908" cy="540000"/>
            </a:xfrm>
            <a:prstGeom prst="rect">
              <a:avLst/>
            </a:prstGeom>
            <a:solidFill>
              <a:schemeClr val="accent2"/>
            </a:solidFill>
            <a:ln w="285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/>
              <a:endParaRPr lang="en-GB" sz="120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222881" y="3831262"/>
              <a:ext cx="13093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3.0  –  ~25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keV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 bwMode="auto">
          <a:xfrm>
            <a:off x="2384491" y="5652406"/>
            <a:ext cx="134007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Straight Connector 125"/>
          <p:cNvCxnSpPr/>
          <p:nvPr/>
        </p:nvCxnSpPr>
        <p:spPr bwMode="auto">
          <a:xfrm>
            <a:off x="5339391" y="5650431"/>
            <a:ext cx="1113961" cy="19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Connector 126"/>
          <p:cNvCxnSpPr/>
          <p:nvPr/>
        </p:nvCxnSpPr>
        <p:spPr bwMode="auto">
          <a:xfrm flipV="1">
            <a:off x="3237516" y="5494081"/>
            <a:ext cx="1628991" cy="19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Straight Connector 127"/>
          <p:cNvCxnSpPr/>
          <p:nvPr/>
        </p:nvCxnSpPr>
        <p:spPr bwMode="auto">
          <a:xfrm>
            <a:off x="5836166" y="5494081"/>
            <a:ext cx="1245585" cy="19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3520541" y="5339706"/>
            <a:ext cx="1731209" cy="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>
            <a:off x="6237941" y="5337731"/>
            <a:ext cx="1245585" cy="19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3684816" y="5183356"/>
            <a:ext cx="1731209" cy="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Connector 131"/>
          <p:cNvCxnSpPr/>
          <p:nvPr/>
        </p:nvCxnSpPr>
        <p:spPr bwMode="auto">
          <a:xfrm>
            <a:off x="6563519" y="5181381"/>
            <a:ext cx="1428657" cy="19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68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Update </a:t>
            </a:r>
            <a:r>
              <a:rPr lang="de-DE" dirty="0" err="1" smtClean="0"/>
              <a:t>photon</a:t>
            </a:r>
            <a:r>
              <a:rPr lang="de-DE" dirty="0" smtClean="0"/>
              <a:t> beam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packages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0" y="1435100"/>
            <a:ext cx="8501063" cy="4965700"/>
          </a:xfrm>
        </p:spPr>
        <p:txBody>
          <a:bodyPr/>
          <a:lstStyle/>
          <a:p>
            <a:pPr marL="1433513" lvl="1" indent="-358775"/>
            <a:r>
              <a:rPr lang="de-DE" sz="2400" dirty="0" smtClean="0"/>
              <a:t>WP-71 – </a:t>
            </a:r>
            <a:r>
              <a:rPr lang="de-DE" sz="2400" dirty="0" err="1" smtClean="0"/>
              <a:t>Undulator</a:t>
            </a:r>
            <a:r>
              <a:rPr lang="de-DE" sz="2400" dirty="0" smtClean="0"/>
              <a:t> </a:t>
            </a:r>
            <a:r>
              <a:rPr lang="de-DE" sz="2400" dirty="0" err="1" smtClean="0"/>
              <a:t>systems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WP-72 – FEL </a:t>
            </a:r>
            <a:r>
              <a:rPr lang="de-DE" sz="2400" dirty="0" err="1" smtClean="0"/>
              <a:t>simulations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WP-73 – X-</a:t>
            </a:r>
            <a:r>
              <a:rPr lang="de-DE" sz="2400" dirty="0" err="1" smtClean="0"/>
              <a:t>ray</a:t>
            </a:r>
            <a:r>
              <a:rPr lang="de-DE" sz="2400" dirty="0" smtClean="0"/>
              <a:t> </a:t>
            </a:r>
            <a:r>
              <a:rPr lang="de-DE" sz="2400" dirty="0" err="1" smtClean="0"/>
              <a:t>optics</a:t>
            </a:r>
            <a:r>
              <a:rPr lang="de-DE" sz="2400" dirty="0" smtClean="0"/>
              <a:t> &amp; beam </a:t>
            </a:r>
            <a:r>
              <a:rPr lang="de-DE" sz="2400" dirty="0" err="1" smtClean="0"/>
              <a:t>transport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WP-74 – X-</a:t>
            </a:r>
            <a:r>
              <a:rPr lang="de-DE" sz="2400" dirty="0" err="1" smtClean="0"/>
              <a:t>ray</a:t>
            </a:r>
            <a:r>
              <a:rPr lang="de-DE" sz="2400" dirty="0" smtClean="0"/>
              <a:t> </a:t>
            </a:r>
            <a:r>
              <a:rPr lang="de-DE" sz="2400" dirty="0" err="1" smtClean="0"/>
              <a:t>diagnostics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WP-75 – </a:t>
            </a:r>
            <a:r>
              <a:rPr lang="de-DE" sz="2400" dirty="0" err="1" smtClean="0"/>
              <a:t>Detectors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WP-76 – DAQ &amp; </a:t>
            </a:r>
            <a:r>
              <a:rPr lang="de-DE" sz="2400" dirty="0" err="1" smtClean="0"/>
              <a:t>controls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WP-78 – Optical </a:t>
            </a:r>
            <a:r>
              <a:rPr lang="de-DE" sz="2400" dirty="0" err="1" smtClean="0"/>
              <a:t>lasers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WP-79 – Sample </a:t>
            </a:r>
            <a:r>
              <a:rPr lang="de-DE" sz="2400" dirty="0" err="1" smtClean="0"/>
              <a:t>environment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WP-81-to-86 – Scientific </a:t>
            </a:r>
            <a:r>
              <a:rPr lang="de-DE" sz="2400" dirty="0" err="1" smtClean="0"/>
              <a:t>instruments</a:t>
            </a:r>
            <a:endParaRPr lang="de-DE" sz="2400" dirty="0" smtClean="0"/>
          </a:p>
          <a:p>
            <a:pPr marL="1433513" lvl="1" indent="-358775"/>
            <a:r>
              <a:rPr lang="de-DE" sz="2400" dirty="0" smtClean="0"/>
              <a:t>Experiments hall </a:t>
            </a:r>
            <a:r>
              <a:rPr lang="de-DE" sz="2400" dirty="0" err="1" smtClean="0"/>
              <a:t>installations</a:t>
            </a:r>
            <a:r>
              <a:rPr lang="de-DE" sz="2400" dirty="0" smtClean="0"/>
              <a:t> &amp; </a:t>
            </a:r>
            <a:r>
              <a:rPr lang="de-DE" sz="2400" dirty="0" err="1" smtClean="0"/>
              <a:t>infrastructure</a:t>
            </a:r>
            <a:endParaRPr lang="de-DE" sz="2400" dirty="0" smtClean="0"/>
          </a:p>
          <a:p>
            <a:pPr marL="1074738" lvl="1" indent="0">
              <a:buNone/>
            </a:pPr>
            <a:r>
              <a:rPr lang="de-DE" sz="2400" dirty="0" smtClean="0"/>
              <a:t>(non-exhaustive 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WP-71 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dirty="0" smtClean="0"/>
              <a:t>Design, </a:t>
            </a:r>
            <a:r>
              <a:rPr lang="de-DE" dirty="0" err="1" smtClean="0"/>
              <a:t>construction</a:t>
            </a:r>
            <a:r>
              <a:rPr lang="de-DE" dirty="0" smtClean="0"/>
              <a:t>, </a:t>
            </a:r>
            <a:r>
              <a:rPr lang="de-DE" dirty="0" err="1" smtClean="0"/>
              <a:t>assembly</a:t>
            </a:r>
            <a:r>
              <a:rPr lang="de-DE" dirty="0" smtClean="0"/>
              <a:t>, </a:t>
            </a:r>
            <a:r>
              <a:rPr lang="de-DE" dirty="0" err="1" smtClean="0"/>
              <a:t>measurement</a:t>
            </a:r>
            <a:r>
              <a:rPr lang="de-DE" dirty="0" smtClean="0"/>
              <a:t> ,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SASE </a:t>
            </a:r>
            <a:r>
              <a:rPr lang="de-DE" dirty="0" err="1" smtClean="0"/>
              <a:t>undulators</a:t>
            </a:r>
            <a:r>
              <a:rPr lang="de-DE" dirty="0" smtClean="0"/>
              <a:t>,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shifters</a:t>
            </a:r>
            <a:r>
              <a:rPr lang="de-DE" dirty="0" smtClean="0"/>
              <a:t> &amp; </a:t>
            </a:r>
            <a:r>
              <a:rPr lang="de-DE" dirty="0" err="1" smtClean="0"/>
              <a:t>intersection</a:t>
            </a:r>
            <a:r>
              <a:rPr lang="de-DE" dirty="0" smtClean="0"/>
              <a:t> </a:t>
            </a:r>
            <a:r>
              <a:rPr lang="de-DE" dirty="0" err="1" smtClean="0"/>
              <a:t>units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/>
          <a:stretch/>
        </p:blipFill>
        <p:spPr bwMode="auto">
          <a:xfrm>
            <a:off x="127000" y="2032000"/>
            <a:ext cx="6051822" cy="434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5054"/>
          <a:stretch/>
        </p:blipFill>
        <p:spPr bwMode="auto">
          <a:xfrm>
            <a:off x="6184899" y="2032001"/>
            <a:ext cx="2844801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9107" r="11507" b="4028"/>
          <a:stretch/>
        </p:blipFill>
        <p:spPr bwMode="auto">
          <a:xfrm>
            <a:off x="6197599" y="4648199"/>
            <a:ext cx="2918185" cy="220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888" y="2095500"/>
            <a:ext cx="35509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Undulator</a:t>
            </a:r>
            <a:r>
              <a:rPr lang="de-DE" sz="1200" dirty="0" smtClean="0"/>
              <a:t> </a:t>
            </a:r>
            <a:r>
              <a:rPr lang="de-DE" sz="1200" dirty="0" err="1" smtClean="0"/>
              <a:t>assembly</a:t>
            </a:r>
            <a:r>
              <a:rPr lang="de-DE" sz="1200" dirty="0" smtClean="0"/>
              <a:t> &amp; </a:t>
            </a:r>
            <a:r>
              <a:rPr lang="de-DE" sz="1200" dirty="0" err="1" smtClean="0"/>
              <a:t>measurement</a:t>
            </a:r>
            <a:r>
              <a:rPr lang="de-DE" sz="1200" dirty="0" smtClean="0"/>
              <a:t> (</a:t>
            </a:r>
            <a:r>
              <a:rPr lang="de-DE" sz="1200" dirty="0" err="1" smtClean="0"/>
              <a:t>Bldg</a:t>
            </a:r>
            <a:r>
              <a:rPr lang="de-DE" sz="1200" dirty="0" smtClean="0"/>
              <a:t> 36)</a:t>
            </a:r>
            <a:endParaRPr lang="de-DE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259814" y="2057400"/>
            <a:ext cx="26949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Phase </a:t>
            </a:r>
            <a:r>
              <a:rPr lang="de-DE" sz="1200" dirty="0" err="1" smtClean="0"/>
              <a:t>shifter</a:t>
            </a:r>
            <a:r>
              <a:rPr lang="de-DE" sz="1200" dirty="0" smtClean="0"/>
              <a:t> </a:t>
            </a:r>
            <a:r>
              <a:rPr lang="de-DE" sz="1200" dirty="0" err="1" smtClean="0"/>
              <a:t>measurement</a:t>
            </a:r>
            <a:r>
              <a:rPr lang="de-DE" sz="1200" dirty="0" smtClean="0"/>
              <a:t> (IHEP)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563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WP-72 FEL &amp; SR </a:t>
            </a:r>
            <a:r>
              <a:rPr lang="de-DE" dirty="0" err="1" smtClean="0"/>
              <a:t>simulations</a:t>
            </a:r>
            <a:r>
              <a:rPr lang="de-DE" dirty="0" smtClean="0"/>
              <a:t> / </a:t>
            </a:r>
            <a:r>
              <a:rPr lang="de-DE" dirty="0" err="1" smtClean="0"/>
              <a:t>theory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1" y="1347788"/>
            <a:ext cx="5920580" cy="5230812"/>
          </a:xfrm>
        </p:spPr>
        <p:txBody>
          <a:bodyPr/>
          <a:lstStyle/>
          <a:p>
            <a:r>
              <a:rPr lang="de-DE" dirty="0" err="1" smtClean="0"/>
              <a:t>Seeding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r>
              <a:rPr lang="de-DE" dirty="0" smtClean="0"/>
              <a:t> &amp; </a:t>
            </a:r>
            <a:r>
              <a:rPr lang="de-DE" dirty="0" err="1" smtClean="0"/>
              <a:t>applications</a:t>
            </a:r>
            <a:endParaRPr lang="de-DE" dirty="0" smtClean="0"/>
          </a:p>
          <a:p>
            <a:pPr lvl="1"/>
            <a:r>
              <a:rPr lang="de-DE" dirty="0" smtClean="0"/>
              <a:t>HXRSS (</a:t>
            </a:r>
            <a:r>
              <a:rPr lang="de-DE" sz="1200" dirty="0" err="1" smtClean="0"/>
              <a:t>coll</a:t>
            </a:r>
            <a:r>
              <a:rPr lang="de-DE" sz="1200" dirty="0" smtClean="0"/>
              <a:t>.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en-US" sz="1200" dirty="0" err="1"/>
              <a:t>Kocharyan</a:t>
            </a:r>
            <a:r>
              <a:rPr lang="en-US" sz="1200" dirty="0" smtClean="0"/>
              <a:t>, </a:t>
            </a:r>
            <a:r>
              <a:rPr lang="en-US" sz="1200" dirty="0"/>
              <a:t>Saldin, </a:t>
            </a:r>
            <a:r>
              <a:rPr lang="en-US" sz="1200" dirty="0" err="1"/>
              <a:t>Serkez</a:t>
            </a:r>
            <a:r>
              <a:rPr lang="en-US" sz="1200" dirty="0"/>
              <a:t>, </a:t>
            </a:r>
            <a:r>
              <a:rPr lang="en-US" sz="1200" dirty="0" err="1"/>
              <a:t>Zagorodnov</a:t>
            </a:r>
            <a:r>
              <a:rPr lang="en-US" sz="1200" dirty="0"/>
              <a:t> (DESY), </a:t>
            </a:r>
            <a:r>
              <a:rPr lang="en-US" sz="1200" dirty="0" err="1"/>
              <a:t>Barty</a:t>
            </a:r>
            <a:r>
              <a:rPr lang="en-US" sz="1200" dirty="0"/>
              <a:t> and Yefanov (CFEL)</a:t>
            </a:r>
            <a:r>
              <a:rPr lang="de-DE" dirty="0" smtClean="0"/>
              <a:t>) </a:t>
            </a:r>
          </a:p>
          <a:p>
            <a:pPr lvl="1"/>
            <a:r>
              <a:rPr lang="de-DE" dirty="0" smtClean="0"/>
              <a:t>SXRSS (</a:t>
            </a:r>
            <a:r>
              <a:rPr lang="de-DE" sz="1200" dirty="0" err="1"/>
              <a:t>coll</a:t>
            </a:r>
            <a:r>
              <a:rPr lang="de-DE" sz="1200" dirty="0"/>
              <a:t>.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en-US" sz="1200" dirty="0" err="1"/>
              <a:t>Kocharyan</a:t>
            </a:r>
            <a:r>
              <a:rPr lang="en-US" sz="1200" dirty="0"/>
              <a:t>, Saldin, </a:t>
            </a:r>
            <a:r>
              <a:rPr lang="en-US" sz="1200" dirty="0" err="1" smtClean="0"/>
              <a:t>Serkez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smtClean="0"/>
              <a:t>DESY)</a:t>
            </a:r>
            <a:r>
              <a:rPr lang="de-DE" dirty="0" smtClean="0"/>
              <a:t>)</a:t>
            </a:r>
          </a:p>
          <a:p>
            <a:pPr lvl="1">
              <a:buFont typeface="Wingdings" pitchFamily="2" charset="2"/>
              <a:buChar char="à"/>
            </a:pPr>
            <a:r>
              <a:rPr lang="de-DE" dirty="0" err="1" smtClean="0">
                <a:sym typeface="Wingdings" panose="05000000000000000000" pitchFamily="2" charset="2"/>
              </a:rPr>
              <a:t>Maximize</a:t>
            </a:r>
            <a:r>
              <a:rPr lang="de-DE" dirty="0" smtClean="0">
                <a:sym typeface="Wingdings" panose="05000000000000000000" pitchFamily="2" charset="2"/>
              </a:rPr>
              <a:t> FEL </a:t>
            </a:r>
            <a:r>
              <a:rPr lang="de-DE" dirty="0" err="1" smtClean="0">
                <a:sym typeface="Wingdings" panose="05000000000000000000" pitchFamily="2" charset="2"/>
              </a:rPr>
              <a:t>brilliance</a:t>
            </a:r>
            <a:endParaRPr lang="de-DE" dirty="0" smtClean="0">
              <a:sym typeface="Wingdings" panose="05000000000000000000" pitchFamily="2" charset="2"/>
            </a:endParaRPr>
          </a:p>
          <a:p>
            <a:pPr lvl="1">
              <a:buFont typeface="Wingdings" pitchFamily="2" charset="2"/>
              <a:buChar char="à"/>
            </a:pPr>
            <a:r>
              <a:rPr lang="de-DE" dirty="0" err="1" smtClean="0">
                <a:sym typeface="Wingdings" panose="05000000000000000000" pitchFamily="2" charset="2"/>
              </a:rPr>
              <a:t>Prepare</a:t>
            </a:r>
            <a:r>
              <a:rPr lang="de-DE" dirty="0" smtClean="0">
                <a:sym typeface="Wingdings" panose="05000000000000000000" pitchFamily="2" charset="2"/>
              </a:rPr>
              <a:t> HXRSS/SXRSS </a:t>
            </a:r>
            <a:r>
              <a:rPr lang="de-DE" dirty="0" err="1" smtClean="0">
                <a:sym typeface="Wingdings" panose="05000000000000000000" pitchFamily="2" charset="2"/>
              </a:rPr>
              <a:t>implementation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FEL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endParaRPr lang="de-DE" dirty="0" smtClean="0"/>
          </a:p>
          <a:p>
            <a:pPr lvl="1"/>
            <a:r>
              <a:rPr lang="de-DE" dirty="0" err="1" smtClean="0"/>
              <a:t>Tapering</a:t>
            </a:r>
            <a:r>
              <a:rPr lang="de-DE" dirty="0" smtClean="0"/>
              <a:t> (</a:t>
            </a:r>
            <a:r>
              <a:rPr lang="de-DE" sz="1200" dirty="0" err="1"/>
              <a:t>coll</a:t>
            </a:r>
            <a:r>
              <a:rPr lang="de-DE" sz="1200" dirty="0"/>
              <a:t>.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en-US" sz="1200" dirty="0" err="1"/>
              <a:t>Kocharyan</a:t>
            </a:r>
            <a:r>
              <a:rPr lang="en-US" sz="1200" dirty="0"/>
              <a:t>, Saldin, </a:t>
            </a:r>
            <a:r>
              <a:rPr lang="en-US" sz="1200" dirty="0" err="1"/>
              <a:t>Serkez</a:t>
            </a:r>
            <a:r>
              <a:rPr lang="en-US" sz="1200" dirty="0"/>
              <a:t>, </a:t>
            </a:r>
            <a:r>
              <a:rPr lang="en-US" sz="1200" dirty="0" err="1"/>
              <a:t>Zagorodnov</a:t>
            </a:r>
            <a:r>
              <a:rPr lang="en-US" sz="1200" dirty="0"/>
              <a:t> (DESY</a:t>
            </a:r>
            <a:r>
              <a:rPr lang="en-US" sz="1200" dirty="0" smtClean="0"/>
              <a:t>)</a:t>
            </a:r>
            <a:r>
              <a:rPr lang="de-DE" dirty="0" smtClean="0"/>
              <a:t>)</a:t>
            </a:r>
          </a:p>
          <a:p>
            <a:pPr lvl="1">
              <a:buFont typeface="Wingdings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Maximize</a:t>
            </a:r>
            <a:r>
              <a:rPr lang="de-DE" dirty="0">
                <a:sym typeface="Wingdings" panose="05000000000000000000" pitchFamily="2" charset="2"/>
              </a:rPr>
              <a:t> FEL </a:t>
            </a:r>
            <a:r>
              <a:rPr lang="de-DE" dirty="0" smtClean="0">
                <a:sym typeface="Wingdings" panose="05000000000000000000" pitchFamily="2" charset="2"/>
              </a:rPr>
              <a:t>pulse </a:t>
            </a:r>
            <a:r>
              <a:rPr lang="de-DE" dirty="0" err="1" smtClean="0">
                <a:sym typeface="Wingdings" panose="05000000000000000000" pitchFamily="2" charset="2"/>
              </a:rPr>
              <a:t>energy</a:t>
            </a:r>
            <a:r>
              <a:rPr lang="de-DE" dirty="0" smtClean="0">
                <a:sym typeface="Wingdings" panose="05000000000000000000" pitchFamily="2" charset="2"/>
              </a:rPr>
              <a:t>/</a:t>
            </a:r>
            <a:r>
              <a:rPr lang="de-DE" dirty="0" err="1" smtClean="0">
                <a:sym typeface="Wingdings" panose="05000000000000000000" pitchFamily="2" charset="2"/>
              </a:rPr>
              <a:t>peak</a:t>
            </a:r>
            <a:r>
              <a:rPr lang="de-DE" dirty="0" smtClean="0">
                <a:sym typeface="Wingdings" panose="05000000000000000000" pitchFamily="2" charset="2"/>
              </a:rPr>
              <a:t> power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Software </a:t>
            </a:r>
            <a:r>
              <a:rPr lang="de-DE" dirty="0" err="1" smtClean="0"/>
              <a:t>development</a:t>
            </a:r>
            <a:endParaRPr lang="de-DE" dirty="0" smtClean="0"/>
          </a:p>
          <a:p>
            <a:pPr lvl="1"/>
            <a:r>
              <a:rPr lang="de-DE" dirty="0" smtClean="0"/>
              <a:t>Development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codes</a:t>
            </a:r>
            <a:r>
              <a:rPr lang="de-DE" dirty="0" smtClean="0"/>
              <a:t>                                          (</a:t>
            </a:r>
            <a:r>
              <a:rPr lang="de-DE" sz="1200" dirty="0" err="1" smtClean="0"/>
              <a:t>coll</a:t>
            </a:r>
            <a:r>
              <a:rPr lang="de-DE" sz="1200" dirty="0" smtClean="0"/>
              <a:t>. </a:t>
            </a:r>
            <a:r>
              <a:rPr lang="de-DE" sz="1200" dirty="0" err="1"/>
              <a:t>w</a:t>
            </a:r>
            <a:r>
              <a:rPr lang="de-DE" sz="1200" dirty="0" err="1" smtClean="0"/>
              <a:t>ith</a:t>
            </a:r>
            <a:r>
              <a:rPr lang="de-DE" sz="1200" dirty="0" smtClean="0"/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Dohlus</a:t>
            </a:r>
            <a:r>
              <a:rPr lang="en-GB" sz="1200" dirty="0">
                <a:solidFill>
                  <a:schemeClr val="tx1"/>
                </a:solidFill>
              </a:rPr>
              <a:t>, </a:t>
            </a:r>
            <a:r>
              <a:rPr lang="en-GB" sz="1200" dirty="0" err="1">
                <a:solidFill>
                  <a:schemeClr val="tx1"/>
                </a:solidFill>
              </a:rPr>
              <a:t>Zagorodnov</a:t>
            </a:r>
            <a:r>
              <a:rPr lang="en-GB" sz="1200" dirty="0">
                <a:solidFill>
                  <a:schemeClr val="tx1"/>
                </a:solidFill>
              </a:rPr>
              <a:t> (DESY), Tomin (</a:t>
            </a:r>
            <a:r>
              <a:rPr lang="en-GB" sz="1200" dirty="0" err="1">
                <a:solidFill>
                  <a:schemeClr val="tx1"/>
                </a:solidFill>
              </a:rPr>
              <a:t>Kurchatov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smtClean="0">
                <a:solidFill>
                  <a:schemeClr val="tx1"/>
                </a:solidFill>
              </a:rPr>
              <a:t>Inst.)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49" y="3368006"/>
            <a:ext cx="2290762" cy="172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30" y="5107354"/>
            <a:ext cx="2692401" cy="161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62" y="1135063"/>
            <a:ext cx="2749069" cy="224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5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None/>
          <a:tabLst/>
          <a:defRPr kumimoji="0" lang="de-DE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None/>
          <a:tabLst/>
          <a:defRPr kumimoji="0" lang="de-DE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charset="2"/>
          <a:buChar char="n"/>
          <a:tabLst/>
          <a:defRPr kumimoji="0" lang="de-DE" sz="9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charset="2"/>
          <a:buChar char="n"/>
          <a:tabLst/>
          <a:defRPr kumimoji="0" lang="de-DE" sz="9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2228</Words>
  <Application>Microsoft Office PowerPoint</Application>
  <PresentationFormat>On-screen Show (4:3)</PresentationFormat>
  <Paragraphs>523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DESY European XFEL</vt:lpstr>
      <vt:lpstr>1_DESY European XFEL</vt:lpstr>
      <vt:lpstr>Update Photon beam systems </vt:lpstr>
      <vt:lpstr>Overview</vt:lpstr>
      <vt:lpstr>Overview</vt:lpstr>
      <vt:lpstr>Overview</vt:lpstr>
      <vt:lpstr>Content</vt:lpstr>
      <vt:lpstr>Photon energy ranges</vt:lpstr>
      <vt:lpstr>Update photon beam system work packages</vt:lpstr>
      <vt:lpstr>WP-71 Undulator systems</vt:lpstr>
      <vt:lpstr>WP-72 FEL &amp; SR simulations / theory</vt:lpstr>
      <vt:lpstr>WP-73 X-ray optics &amp; beam transport Offset and distribution mirrors</vt:lpstr>
      <vt:lpstr>WP-73 X-ray optics &amp; beam transport Slits and Shutters</vt:lpstr>
      <vt:lpstr>WP-73 X-ray optics &amp; beam transport SASE3 Gas Attenuator </vt:lpstr>
      <vt:lpstr>WP-73  X-ray optics &amp; beam transport Grating Monochromator for SASE3 beamline </vt:lpstr>
      <vt:lpstr>WP-74 X-ray photon diagnostics</vt:lpstr>
      <vt:lpstr>WP-75 Detectors</vt:lpstr>
      <vt:lpstr>WP-76 DAQ &amp; controls Karabo 1.0 control and DAQ usage examples</vt:lpstr>
      <vt:lpstr>WP-76 DAQ &amp; controls Electronics development</vt:lpstr>
      <vt:lpstr>WP-76 DAQ &amp; controls  Experiment and beam line Control status</vt:lpstr>
      <vt:lpstr>WP-78 Optical lasers Pump-probe laser concept and status of prototype development </vt:lpstr>
      <vt:lpstr>Pulse properties in short pulse mode</vt:lpstr>
      <vt:lpstr>Long pulse mode</vt:lpstr>
      <vt:lpstr>NOPA beam quality</vt:lpstr>
      <vt:lpstr>Burst and arbitrary pulse selection</vt:lpstr>
      <vt:lpstr>WP-79 Sample environment</vt:lpstr>
      <vt:lpstr>WP-79 sample preparation laboratories in XHQ</vt:lpstr>
      <vt:lpstr>WP-81 FXE instrument</vt:lpstr>
      <vt:lpstr>WP-82 HED instrument</vt:lpstr>
      <vt:lpstr>WP-83 MID instrument</vt:lpstr>
      <vt:lpstr>WP-84 SPB instrument – Layout</vt:lpstr>
      <vt:lpstr>WP-85 SQS instrument – Layout </vt:lpstr>
      <vt:lpstr>WP-85 SQS instrument – Special developments  </vt:lpstr>
      <vt:lpstr>WP-86 SCS instrument - Layout</vt:lpstr>
      <vt:lpstr>Experiment hall installations &amp; infrastructure</vt:lpstr>
      <vt:lpstr>Experiment hall installations &amp; infrastructure</vt:lpstr>
      <vt:lpstr>XHQ laboratory floor definition &amp; infrastructure</vt:lpstr>
      <vt:lpstr>Content</vt:lpstr>
      <vt:lpstr>Critical elements in time planning</vt:lpstr>
      <vt:lpstr>Stagged installation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Tschentscher, Thomas</cp:lastModifiedBy>
  <cp:revision>934</cp:revision>
  <cp:lastPrinted>2011-05-23T14:15:15Z</cp:lastPrinted>
  <dcterms:created xsi:type="dcterms:W3CDTF">2008-08-31T12:56:32Z</dcterms:created>
  <dcterms:modified xsi:type="dcterms:W3CDTF">2014-04-08T06:30:52Z</dcterms:modified>
</cp:coreProperties>
</file>