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1" r:id="rId3"/>
    <p:sldId id="328" r:id="rId4"/>
    <p:sldId id="300" r:id="rId5"/>
    <p:sldId id="263" r:id="rId6"/>
    <p:sldId id="273" r:id="rId7"/>
    <p:sldId id="299" r:id="rId8"/>
    <p:sldId id="292" r:id="rId9"/>
    <p:sldId id="309" r:id="rId10"/>
    <p:sldId id="311" r:id="rId11"/>
    <p:sldId id="329" r:id="rId12"/>
    <p:sldId id="297" r:id="rId13"/>
    <p:sldId id="315" r:id="rId14"/>
    <p:sldId id="327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01" r:id="rId24"/>
    <p:sldId id="330" r:id="rId25"/>
    <p:sldId id="314" r:id="rId26"/>
    <p:sldId id="285" r:id="rId27"/>
    <p:sldId id="331" r:id="rId28"/>
    <p:sldId id="286" r:id="rId29"/>
    <p:sldId id="287" r:id="rId30"/>
    <p:sldId id="289" r:id="rId31"/>
    <p:sldId id="316" r:id="rId32"/>
    <p:sldId id="317" r:id="rId33"/>
    <p:sldId id="312" r:id="rId34"/>
    <p:sldId id="313" r:id="rId35"/>
    <p:sldId id="303" r:id="rId3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262"/>
    <a:srgbClr val="FD930A"/>
    <a:srgbClr val="261748"/>
    <a:srgbClr val="E0E0E0"/>
    <a:srgbClr val="251555"/>
    <a:srgbClr val="100F2E"/>
    <a:srgbClr val="23145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84141" autoAdjust="0"/>
  </p:normalViewPr>
  <p:slideViewPr>
    <p:cSldViewPr snapToGrid="0" showGuides="1">
      <p:cViewPr varScale="1">
        <p:scale>
          <a:sx n="103" d="100"/>
          <a:sy n="103" d="100"/>
        </p:scale>
        <p:origin x="-198" y="-84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1494" y="888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win.desy.de\home\brinker\XfelInj\Betrieb\LeistungDec20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pe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4419624652487"/>
          <c:y val="3.9015099150576778E-2"/>
          <c:w val="0.6981599231718445"/>
          <c:h val="0.80417352642595719"/>
        </c:manualLayout>
      </c:layout>
      <c:scatterChart>
        <c:scatterStyle val="lineMarker"/>
        <c:varyColors val="0"/>
        <c:ser>
          <c:idx val="0"/>
          <c:order val="0"/>
          <c:tx>
            <c:v> Dec '14</c:v>
          </c:tx>
          <c:spPr>
            <a:ln w="28575">
              <a:noFill/>
            </a:ln>
          </c:spPr>
          <c:xVal>
            <c:numRef>
              <c:f>Tabelle1!$C$5:$C$33</c:f>
              <c:numCache>
                <c:formatCode>General</c:formatCode>
                <c:ptCount val="29"/>
                <c:pt idx="0">
                  <c:v>5.9166666666666666E-2</c:v>
                </c:pt>
                <c:pt idx="1">
                  <c:v>0.58333333333333337</c:v>
                </c:pt>
                <c:pt idx="2">
                  <c:v>1.25</c:v>
                </c:pt>
                <c:pt idx="3">
                  <c:v>2.916666666666667</c:v>
                </c:pt>
                <c:pt idx="4">
                  <c:v>6.4</c:v>
                </c:pt>
                <c:pt idx="5">
                  <c:v>5.9</c:v>
                </c:pt>
                <c:pt idx="6">
                  <c:v>6.15</c:v>
                </c:pt>
                <c:pt idx="7">
                  <c:v>5.9</c:v>
                </c:pt>
                <c:pt idx="8">
                  <c:v>4.5</c:v>
                </c:pt>
                <c:pt idx="9">
                  <c:v>4.6500000000000004</c:v>
                </c:pt>
                <c:pt idx="10">
                  <c:v>4.58</c:v>
                </c:pt>
                <c:pt idx="11">
                  <c:v>3</c:v>
                </c:pt>
                <c:pt idx="12">
                  <c:v>7</c:v>
                </c:pt>
                <c:pt idx="13">
                  <c:v>4.08</c:v>
                </c:pt>
                <c:pt idx="14">
                  <c:v>4.5</c:v>
                </c:pt>
                <c:pt idx="15">
                  <c:v>7.15</c:v>
                </c:pt>
                <c:pt idx="16">
                  <c:v>5</c:v>
                </c:pt>
                <c:pt idx="17">
                  <c:v>4</c:v>
                </c:pt>
                <c:pt idx="18">
                  <c:v>5.0999999999999996</c:v>
                </c:pt>
                <c:pt idx="19">
                  <c:v>5</c:v>
                </c:pt>
                <c:pt idx="20">
                  <c:v>5.2</c:v>
                </c:pt>
                <c:pt idx="21">
                  <c:v>5.2</c:v>
                </c:pt>
                <c:pt idx="22">
                  <c:v>5.4</c:v>
                </c:pt>
                <c:pt idx="23">
                  <c:v>5.4</c:v>
                </c:pt>
                <c:pt idx="24">
                  <c:v>6.3</c:v>
                </c:pt>
                <c:pt idx="25">
                  <c:v>6.25</c:v>
                </c:pt>
                <c:pt idx="26">
                  <c:v>5.4</c:v>
                </c:pt>
                <c:pt idx="27">
                  <c:v>4.8</c:v>
                </c:pt>
                <c:pt idx="28">
                  <c:v>6.56</c:v>
                </c:pt>
              </c:numCache>
            </c:numRef>
          </c:xVal>
          <c:yVal>
            <c:numRef>
              <c:f>Tabelle1!$D$5:$D$34</c:f>
              <c:numCache>
                <c:formatCode>General</c:formatCode>
                <c:ptCount val="30"/>
                <c:pt idx="0">
                  <c:v>30</c:v>
                </c:pt>
                <c:pt idx="1">
                  <c:v>100</c:v>
                </c:pt>
                <c:pt idx="2">
                  <c:v>300</c:v>
                </c:pt>
                <c:pt idx="4">
                  <c:v>40</c:v>
                </c:pt>
                <c:pt idx="5">
                  <c:v>200</c:v>
                </c:pt>
                <c:pt idx="6">
                  <c:v>100</c:v>
                </c:pt>
                <c:pt idx="7">
                  <c:v>100</c:v>
                </c:pt>
                <c:pt idx="8">
                  <c:v>410</c:v>
                </c:pt>
                <c:pt idx="9">
                  <c:v>325</c:v>
                </c:pt>
                <c:pt idx="10">
                  <c:v>355</c:v>
                </c:pt>
                <c:pt idx="11">
                  <c:v>650</c:v>
                </c:pt>
                <c:pt idx="12">
                  <c:v>55</c:v>
                </c:pt>
                <c:pt idx="13">
                  <c:v>420</c:v>
                </c:pt>
                <c:pt idx="14">
                  <c:v>600</c:v>
                </c:pt>
                <c:pt idx="15">
                  <c:v>50</c:v>
                </c:pt>
                <c:pt idx="16">
                  <c:v>650</c:v>
                </c:pt>
                <c:pt idx="17">
                  <c:v>650</c:v>
                </c:pt>
                <c:pt idx="18">
                  <c:v>650</c:v>
                </c:pt>
                <c:pt idx="19">
                  <c:v>650</c:v>
                </c:pt>
                <c:pt idx="20">
                  <c:v>300</c:v>
                </c:pt>
                <c:pt idx="21">
                  <c:v>650</c:v>
                </c:pt>
                <c:pt idx="22">
                  <c:v>550</c:v>
                </c:pt>
                <c:pt idx="23">
                  <c:v>650</c:v>
                </c:pt>
                <c:pt idx="24">
                  <c:v>400</c:v>
                </c:pt>
                <c:pt idx="25">
                  <c:v>400</c:v>
                </c:pt>
                <c:pt idx="26">
                  <c:v>650</c:v>
                </c:pt>
                <c:pt idx="27">
                  <c:v>650</c:v>
                </c:pt>
                <c:pt idx="28">
                  <c:v>300</c:v>
                </c:pt>
                <c:pt idx="29">
                  <c:v>650</c:v>
                </c:pt>
              </c:numCache>
            </c:numRef>
          </c:yVal>
          <c:smooth val="0"/>
        </c:ser>
        <c:ser>
          <c:idx val="1"/>
          <c:order val="1"/>
          <c:tx>
            <c:v>specification</c:v>
          </c:tx>
          <c:spPr>
            <a:ln w="28575">
              <a:noFill/>
            </a:ln>
          </c:spPr>
          <c:xVal>
            <c:numRef>
              <c:f>Tabelle1!$C$34</c:f>
              <c:numCache>
                <c:formatCode>General</c:formatCode>
                <c:ptCount val="1"/>
                <c:pt idx="0">
                  <c:v>6.5</c:v>
                </c:pt>
              </c:numCache>
            </c:numRef>
          </c:xVal>
          <c:yVal>
            <c:numRef>
              <c:f>Tabelle1!$D$34</c:f>
              <c:numCache>
                <c:formatCode>General</c:formatCode>
                <c:ptCount val="1"/>
                <c:pt idx="0">
                  <c:v>650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286272"/>
        <c:axId val="165288192"/>
      </c:scatterChart>
      <c:valAx>
        <c:axId val="1652862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Forward Power [MW]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5288192"/>
        <c:crosses val="autoZero"/>
        <c:crossBetween val="midCat"/>
      </c:valAx>
      <c:valAx>
        <c:axId val="1652881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Pulse Length [µs]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528627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Tabelle1!$F$3:$F$4</c:f>
              <c:strCache>
                <c:ptCount val="1"/>
                <c:pt idx="0">
                  <c:v>Pulse Energy [J]</c:v>
                </c:pt>
              </c:strCache>
            </c:strRef>
          </c:tx>
          <c:cat>
            <c:strRef>
              <c:f>Tabelle1!$A$5:$A$33</c:f>
              <c:strCache>
                <c:ptCount val="29"/>
                <c:pt idx="0">
                  <c:v>9.12.</c:v>
                </c:pt>
                <c:pt idx="1">
                  <c:v>10.12.</c:v>
                </c:pt>
                <c:pt idx="2">
                  <c:v>11.12.</c:v>
                </c:pt>
                <c:pt idx="3">
                  <c:v>12.12.</c:v>
                </c:pt>
                <c:pt idx="4">
                  <c:v>13.12.</c:v>
                </c:pt>
                <c:pt idx="5">
                  <c:v>14.12.</c:v>
                </c:pt>
                <c:pt idx="6">
                  <c:v>14.12.</c:v>
                </c:pt>
                <c:pt idx="7">
                  <c:v>15.12.</c:v>
                </c:pt>
                <c:pt idx="8">
                  <c:v>16.12.</c:v>
                </c:pt>
                <c:pt idx="9">
                  <c:v>16.12.</c:v>
                </c:pt>
                <c:pt idx="10">
                  <c:v>17.12.</c:v>
                </c:pt>
                <c:pt idx="11">
                  <c:v>17.12.</c:v>
                </c:pt>
                <c:pt idx="12">
                  <c:v>17.12.</c:v>
                </c:pt>
                <c:pt idx="13">
                  <c:v>17.12.</c:v>
                </c:pt>
                <c:pt idx="14">
                  <c:v>18.12.</c:v>
                </c:pt>
                <c:pt idx="15">
                  <c:v>18.12.</c:v>
                </c:pt>
                <c:pt idx="16">
                  <c:v>19.12.</c:v>
                </c:pt>
                <c:pt idx="17">
                  <c:v>19.12.</c:v>
                </c:pt>
                <c:pt idx="18">
                  <c:v>19.12.</c:v>
                </c:pt>
                <c:pt idx="19">
                  <c:v>20.12.</c:v>
                </c:pt>
                <c:pt idx="20">
                  <c:v>20.12.</c:v>
                </c:pt>
                <c:pt idx="21">
                  <c:v>21.12.</c:v>
                </c:pt>
                <c:pt idx="22">
                  <c:v>21.12.</c:v>
                </c:pt>
                <c:pt idx="23">
                  <c:v>22.12.</c:v>
                </c:pt>
                <c:pt idx="24">
                  <c:v>23.12.</c:v>
                </c:pt>
                <c:pt idx="25">
                  <c:v>23.12.</c:v>
                </c:pt>
                <c:pt idx="26">
                  <c:v>23.12.</c:v>
                </c:pt>
                <c:pt idx="27">
                  <c:v>23.12.</c:v>
                </c:pt>
                <c:pt idx="28">
                  <c:v>23.12.</c:v>
                </c:pt>
              </c:strCache>
            </c:strRef>
          </c:cat>
          <c:val>
            <c:numRef>
              <c:f>Tabelle1!$F$5:$F$33</c:f>
              <c:numCache>
                <c:formatCode>General</c:formatCode>
                <c:ptCount val="29"/>
                <c:pt idx="0">
                  <c:v>1.7749999999999999</c:v>
                </c:pt>
                <c:pt idx="1">
                  <c:v>58.333333333333336</c:v>
                </c:pt>
                <c:pt idx="2">
                  <c:v>375</c:v>
                </c:pt>
                <c:pt idx="3">
                  <c:v>0</c:v>
                </c:pt>
                <c:pt idx="4">
                  <c:v>256</c:v>
                </c:pt>
                <c:pt idx="5">
                  <c:v>1180</c:v>
                </c:pt>
                <c:pt idx="6">
                  <c:v>615</c:v>
                </c:pt>
                <c:pt idx="7">
                  <c:v>590</c:v>
                </c:pt>
                <c:pt idx="8">
                  <c:v>1845</c:v>
                </c:pt>
                <c:pt idx="9">
                  <c:v>1511.2500000000002</c:v>
                </c:pt>
                <c:pt idx="10">
                  <c:v>1625.9</c:v>
                </c:pt>
                <c:pt idx="11">
                  <c:v>1950</c:v>
                </c:pt>
                <c:pt idx="12">
                  <c:v>385</c:v>
                </c:pt>
                <c:pt idx="13">
                  <c:v>1713.6000000000001</c:v>
                </c:pt>
                <c:pt idx="14">
                  <c:v>2700</c:v>
                </c:pt>
                <c:pt idx="15">
                  <c:v>357.5</c:v>
                </c:pt>
                <c:pt idx="16">
                  <c:v>3250</c:v>
                </c:pt>
                <c:pt idx="17">
                  <c:v>2600</c:v>
                </c:pt>
                <c:pt idx="18">
                  <c:v>3314.9999999999995</c:v>
                </c:pt>
                <c:pt idx="19">
                  <c:v>3250</c:v>
                </c:pt>
                <c:pt idx="20">
                  <c:v>1560</c:v>
                </c:pt>
                <c:pt idx="21">
                  <c:v>3380</c:v>
                </c:pt>
                <c:pt idx="22">
                  <c:v>2970</c:v>
                </c:pt>
                <c:pt idx="23">
                  <c:v>3510.0000000000005</c:v>
                </c:pt>
                <c:pt idx="24">
                  <c:v>2520</c:v>
                </c:pt>
                <c:pt idx="25">
                  <c:v>2500</c:v>
                </c:pt>
                <c:pt idx="26">
                  <c:v>3510.0000000000005</c:v>
                </c:pt>
                <c:pt idx="27">
                  <c:v>3120</c:v>
                </c:pt>
                <c:pt idx="28">
                  <c:v>1967.9999999999998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643776"/>
        <c:axId val="167650048"/>
      </c:lineChart>
      <c:catAx>
        <c:axId val="16764377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date</a:t>
                </a:r>
                <a:endParaRPr lang="en-US" dirty="0"/>
              </a:p>
            </c:rich>
          </c:tx>
          <c:layout/>
          <c:overlay val="0"/>
        </c:title>
        <c:numFmt formatCode="@" sourceLinked="1"/>
        <c:majorTickMark val="out"/>
        <c:minorTickMark val="none"/>
        <c:tickLblPos val="nextTo"/>
        <c:crossAx val="167650048"/>
        <c:crosses val="autoZero"/>
        <c:auto val="1"/>
        <c:lblAlgn val="ctr"/>
        <c:lblOffset val="100"/>
        <c:noMultiLvlLbl val="0"/>
      </c:catAx>
      <c:valAx>
        <c:axId val="167650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76437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8806931533734059E-2"/>
          <c:y val="2.4480026611358511E-2"/>
          <c:w val="0.275059434998075"/>
          <c:h val="6.7410668555309444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0.77426</cdr:x>
      <cdr:y>0.83199</cdr:y>
    </cdr:from>
    <cdr:to>
      <cdr:x>1</cdr:x>
      <cdr:y>1</cdr:y>
    </cdr:to>
    <cdr:sp macro="" textlink="">
      <cdr:nvSpPr>
        <cdr:cNvPr id="2" name="Line Callout 1 1"/>
        <cdr:cNvSpPr/>
      </cdr:nvSpPr>
      <cdr:spPr bwMode="auto">
        <a:xfrm xmlns:a="http://schemas.openxmlformats.org/drawingml/2006/main">
          <a:off x="4663223" y="2979087"/>
          <a:ext cx="1359569" cy="601577"/>
        </a:xfrm>
        <a:prstGeom xmlns:a="http://schemas.openxmlformats.org/drawingml/2006/main" prst="borderCallout1">
          <a:avLst>
            <a:gd name="adj1" fmla="val 31653"/>
            <a:gd name="adj2" fmla="val -2138"/>
            <a:gd name="adj3" fmla="val -23114"/>
            <a:gd name="adj4" fmla="val -11784"/>
          </a:avLst>
        </a:prstGeom>
        <a:solidFill xmlns:a="http://schemas.openxmlformats.org/drawingml/2006/main">
          <a:schemeClr val="bg1"/>
        </a:solidFill>
        <a:ln xmlns:a="http://schemas.openxmlformats.org/drawingml/2006/main"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rtlCol="0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r>
            <a:rPr lang="de-DE" dirty="0" err="1" smtClean="0"/>
            <a:t>For</a:t>
          </a:r>
          <a:r>
            <a:rPr lang="de-DE" dirty="0" smtClean="0"/>
            <a:t> </a:t>
          </a:r>
          <a:r>
            <a:rPr lang="de-DE" dirty="0" err="1" smtClean="0"/>
            <a:t>short</a:t>
          </a:r>
          <a:r>
            <a:rPr lang="de-DE" dirty="0" smtClean="0"/>
            <a:t> </a:t>
          </a:r>
          <a:r>
            <a:rPr lang="de-DE" dirty="0" err="1" smtClean="0"/>
            <a:t>pulses</a:t>
          </a:r>
          <a:r>
            <a:rPr lang="de-DE" dirty="0" smtClean="0"/>
            <a:t> limited </a:t>
          </a:r>
          <a:r>
            <a:rPr lang="de-DE" dirty="0" err="1" smtClean="0"/>
            <a:t>by</a:t>
          </a:r>
          <a:r>
            <a:rPr lang="de-DE" dirty="0" smtClean="0"/>
            <a:t> RF power – </a:t>
          </a:r>
          <a:r>
            <a:rPr lang="de-DE" dirty="0" err="1" smtClean="0"/>
            <a:t>no</a:t>
          </a:r>
          <a:r>
            <a:rPr lang="de-DE" dirty="0" smtClean="0"/>
            <a:t> IL</a:t>
          </a:r>
          <a:endParaRPr lang="de-DE" dirty="0"/>
        </a:p>
      </cdr:txBody>
    </cdr:sp>
  </cdr:relSizeAnchor>
  <cdr:relSizeAnchor xmlns:cdr="http://schemas.openxmlformats.org/drawingml/2006/chartDrawing">
    <cdr:from>
      <cdr:x>0.78425</cdr:x>
      <cdr:y>0.22381</cdr:y>
    </cdr:from>
    <cdr:to>
      <cdr:x>0.98002</cdr:x>
      <cdr:y>0.33133</cdr:y>
    </cdr:to>
    <cdr:sp macro="" textlink="">
      <cdr:nvSpPr>
        <cdr:cNvPr id="3" name="Line Callout 1 2"/>
        <cdr:cNvSpPr/>
      </cdr:nvSpPr>
      <cdr:spPr bwMode="auto">
        <a:xfrm xmlns:a="http://schemas.openxmlformats.org/drawingml/2006/main">
          <a:off x="4723380" y="801372"/>
          <a:ext cx="1179096" cy="385009"/>
        </a:xfrm>
        <a:prstGeom xmlns:a="http://schemas.openxmlformats.org/drawingml/2006/main" prst="borderCallout1">
          <a:avLst>
            <a:gd name="adj1" fmla="val 77653"/>
            <a:gd name="adj2" fmla="val -3023"/>
            <a:gd name="adj3" fmla="val 227762"/>
            <a:gd name="adj4" fmla="val -45060"/>
          </a:avLst>
        </a:prstGeom>
        <a:solidFill xmlns:a="http://schemas.openxmlformats.org/drawingml/2006/main">
          <a:schemeClr val="bg1"/>
        </a:solidFill>
        <a:ln xmlns:a="http://schemas.openxmlformats.org/drawingml/2006/main"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rtlCol="0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dirty="0" smtClean="0"/>
            <a:t>1h </a:t>
          </a:r>
          <a:r>
            <a:rPr lang="de-DE" dirty="0" err="1" smtClean="0"/>
            <a:t>runs</a:t>
          </a:r>
          <a:endParaRPr lang="de-DE" dirty="0"/>
        </a:p>
      </cdr:txBody>
    </cdr:sp>
  </cdr:relSizeAnchor>
  <cdr:relSizeAnchor xmlns:cdr="http://schemas.openxmlformats.org/drawingml/2006/chartDrawing">
    <cdr:from>
      <cdr:x>0.54853</cdr:x>
      <cdr:y>0.11292</cdr:y>
    </cdr:from>
    <cdr:to>
      <cdr:x>0.78425</cdr:x>
      <cdr:y>0.27757</cdr:y>
    </cdr:to>
    <cdr:cxnSp macro="">
      <cdr:nvCxnSpPr>
        <cdr:cNvPr id="5" name="Straight Connector 4"/>
        <cdr:cNvCxnSpPr>
          <a:endCxn xmlns:a="http://schemas.openxmlformats.org/drawingml/2006/main" id="3" idx="2"/>
        </cdr:cNvCxnSpPr>
      </cdr:nvCxnSpPr>
      <cdr:spPr bwMode="auto">
        <a:xfrm xmlns:a="http://schemas.openxmlformats.org/drawingml/2006/main">
          <a:off x="3303654" y="404330"/>
          <a:ext cx="1419726" cy="58954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08DDF-290B-49BC-9F94-6BC547E80180}" type="slidenum">
              <a:rPr lang="de-DE"/>
              <a:pPr/>
              <a:t>1</a:t>
            </a:fld>
            <a:endParaRPr lang="de-DE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/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dirty="0" smtClean="0"/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Upper area: </a:t>
            </a:r>
            <a:r>
              <a:rPr lang="en-GB" sz="1100" b="1" dirty="0" smtClean="0"/>
              <a:t>Title</a:t>
            </a:r>
            <a:r>
              <a:rPr lang="en-GB" sz="1100" dirty="0" smtClean="0"/>
              <a:t> of your talk, max. 2 rows of the defined size (55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Lower area </a:t>
            </a:r>
            <a:r>
              <a:rPr lang="en-GB" sz="1100" b="1" dirty="0" smtClean="0"/>
              <a:t>(subtitle):</a:t>
            </a:r>
            <a:r>
              <a:rPr lang="en-GB" sz="1100" dirty="0" smtClean="0"/>
              <a:t> Conference/meeting/workshop, location, date, </a:t>
            </a:r>
            <a:br>
              <a:rPr lang="en-GB" sz="1100" dirty="0" smtClean="0"/>
            </a:br>
            <a:r>
              <a:rPr lang="en-GB" sz="1100" dirty="0" smtClean="0"/>
              <a:t>your name and affiliation, max. 4 rows of the defined size (32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Change </a:t>
            </a:r>
            <a:r>
              <a:rPr lang="en-GB" sz="1100" dirty="0"/>
              <a:t>the </a:t>
            </a:r>
            <a:r>
              <a:rPr lang="en-GB" sz="1100" b="1" dirty="0"/>
              <a:t>partner logos</a:t>
            </a:r>
            <a:r>
              <a:rPr lang="en-GB" sz="1100" dirty="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/>
              <a:t>Before you start</a:t>
            </a:r>
            <a:r>
              <a:rPr lang="en-GB" sz="1200" dirty="0" smtClean="0"/>
              <a:t> editing the slides of your talk change to the </a:t>
            </a:r>
            <a:r>
              <a:rPr lang="en-GB" sz="1200" b="1" dirty="0" smtClean="0"/>
              <a:t>Master Slide view</a:t>
            </a:r>
            <a:r>
              <a:rPr lang="en-GB" sz="1200" dirty="0" smtClean="0"/>
              <a:t>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dirty="0" smtClean="0"/>
              <a:t>Menu button “View”</a:t>
            </a:r>
            <a:r>
              <a:rPr lang="en-GB" sz="1200" baseline="0" dirty="0" smtClean="0"/>
              <a:t> &gt; </a:t>
            </a:r>
            <a:r>
              <a:rPr lang="en-GB" sz="1200" dirty="0" smtClean="0">
                <a:sym typeface="Wingdings" pitchFamily="2" charset="2"/>
              </a:rPr>
              <a:t>Slide Master: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2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>
                <a:sym typeface="Wingdings" pitchFamily="2" charset="2"/>
              </a:rPr>
              <a:t>Edit the following items: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b="1" dirty="0" smtClean="0">
                <a:sym typeface="Wingdings" pitchFamily="2" charset="2"/>
              </a:rPr>
              <a:t>1. O</a:t>
            </a:r>
            <a:r>
              <a:rPr lang="en-GB" sz="1200" b="1" dirty="0" smtClean="0">
                <a:sym typeface="Wingdings" pitchFamily="2" charset="2"/>
              </a:rPr>
              <a:t>n the Title slide (second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     </a:t>
            </a:r>
            <a:r>
              <a:rPr lang="en-GB" sz="1200" b="0" baseline="0" dirty="0" smtClean="0">
                <a:sym typeface="Wingdings" pitchFamily="2" charset="2"/>
              </a:rPr>
              <a:t> a) C</a:t>
            </a:r>
            <a:r>
              <a:rPr lang="en-GB" sz="1200" dirty="0" smtClean="0">
                <a:sym typeface="Wingdings" pitchFamily="2" charset="2"/>
              </a:rPr>
              <a:t>lick to add title of your</a:t>
            </a:r>
            <a:r>
              <a:rPr lang="en-GB" sz="1200" baseline="0" dirty="0" smtClean="0">
                <a:sym typeface="Wingdings" pitchFamily="2" charset="2"/>
              </a:rPr>
              <a:t> talk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aseline="0" dirty="0" smtClean="0">
                <a:sym typeface="Wingdings" pitchFamily="2" charset="2"/>
              </a:rPr>
              <a:t>      b) </a:t>
            </a:r>
            <a:r>
              <a:rPr lang="en-GB" sz="1200" dirty="0" smtClean="0">
                <a:sym typeface="Wingdings" pitchFamily="2" charset="2"/>
              </a:rPr>
              <a:t>Click to add subtitle</a:t>
            </a:r>
            <a:r>
              <a:rPr lang="en-GB" sz="1200" baseline="0" dirty="0" smtClean="0">
                <a:sym typeface="Wingdings" pitchFamily="2" charset="2"/>
              </a:rPr>
              <a:t> </a:t>
            </a:r>
            <a:r>
              <a:rPr lang="en-GB" noProof="0" dirty="0" smtClean="0"/>
              <a:t>(conference, location, name of the speaker, date)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ym typeface="Wingdings" pitchFamily="2" charset="2"/>
              </a:rPr>
              <a:t>2. O</a:t>
            </a:r>
            <a:r>
              <a:rPr lang="en-GB" sz="1200" b="1" dirty="0" smtClean="0">
                <a:sym typeface="Wingdings" pitchFamily="2" charset="2"/>
              </a:rPr>
              <a:t>n the Slide Master (first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noProof="0" dirty="0" smtClean="0">
                <a:sym typeface="Wingdings" pitchFamily="2" charset="2"/>
              </a:rPr>
              <a:t>      a) The </a:t>
            </a:r>
            <a:r>
              <a:rPr lang="en-GB" sz="1200" dirty="0" smtClean="0">
                <a:sym typeface="Wingdings" pitchFamily="2" charset="2"/>
              </a:rPr>
              <a:t>1st row in the violet header: </a:t>
            </a:r>
            <a:r>
              <a:rPr lang="de-DE" sz="1200" dirty="0" smtClean="0">
                <a:sym typeface="Wingdings" pitchFamily="2" charset="2"/>
              </a:rPr>
              <a:t>D</a:t>
            </a:r>
            <a:r>
              <a:rPr lang="en-GB" sz="1200" dirty="0" err="1" smtClean="0">
                <a:sym typeface="Wingdings" pitchFamily="2" charset="2"/>
              </a:rPr>
              <a:t>elete</a:t>
            </a:r>
            <a:r>
              <a:rPr lang="en-GB" sz="1200" dirty="0" smtClean="0">
                <a:sym typeface="Wingdings" pitchFamily="2" charset="2"/>
              </a:rPr>
              <a:t> the existent text and write the title of your talk into this text field</a:t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200" dirty="0" smtClean="0">
                <a:sym typeface="Wingdings" pitchFamily="2" charset="2"/>
              </a:rPr>
            </a:br>
            <a:endParaRPr lang="en-GB" sz="1200" b="1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Close Master View</a:t>
            </a:r>
            <a:endParaRPr lang="en-GB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90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/>
              <a:t>Before you start</a:t>
            </a:r>
            <a:r>
              <a:rPr lang="en-GB" sz="1200" dirty="0" smtClean="0"/>
              <a:t> editing the slides of your talk change to the </a:t>
            </a:r>
            <a:r>
              <a:rPr lang="en-GB" sz="1200" b="1" dirty="0" smtClean="0"/>
              <a:t>Master Slide view</a:t>
            </a:r>
            <a:r>
              <a:rPr lang="en-GB" sz="1200" dirty="0" smtClean="0"/>
              <a:t>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dirty="0" smtClean="0"/>
              <a:t>Menu button “View”</a:t>
            </a:r>
            <a:r>
              <a:rPr lang="en-GB" sz="1200" baseline="0" dirty="0" smtClean="0"/>
              <a:t> &gt; </a:t>
            </a:r>
            <a:r>
              <a:rPr lang="en-GB" sz="1200" dirty="0" smtClean="0">
                <a:sym typeface="Wingdings" pitchFamily="2" charset="2"/>
              </a:rPr>
              <a:t>Slide Master: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2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>
                <a:sym typeface="Wingdings" pitchFamily="2" charset="2"/>
              </a:rPr>
              <a:t>Edit the following items: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b="1" dirty="0" smtClean="0">
                <a:sym typeface="Wingdings" pitchFamily="2" charset="2"/>
              </a:rPr>
              <a:t>1. O</a:t>
            </a:r>
            <a:r>
              <a:rPr lang="en-GB" sz="1200" b="1" dirty="0" smtClean="0">
                <a:sym typeface="Wingdings" pitchFamily="2" charset="2"/>
              </a:rPr>
              <a:t>n the Title slide (second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     </a:t>
            </a:r>
            <a:r>
              <a:rPr lang="en-GB" sz="1200" b="0" baseline="0" dirty="0" smtClean="0">
                <a:sym typeface="Wingdings" pitchFamily="2" charset="2"/>
              </a:rPr>
              <a:t> a) C</a:t>
            </a:r>
            <a:r>
              <a:rPr lang="en-GB" sz="1200" dirty="0" smtClean="0">
                <a:sym typeface="Wingdings" pitchFamily="2" charset="2"/>
              </a:rPr>
              <a:t>lick to add title of your</a:t>
            </a:r>
            <a:r>
              <a:rPr lang="en-GB" sz="1200" baseline="0" dirty="0" smtClean="0">
                <a:sym typeface="Wingdings" pitchFamily="2" charset="2"/>
              </a:rPr>
              <a:t> talk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aseline="0" dirty="0" smtClean="0">
                <a:sym typeface="Wingdings" pitchFamily="2" charset="2"/>
              </a:rPr>
              <a:t>      b) </a:t>
            </a:r>
            <a:r>
              <a:rPr lang="en-GB" sz="1200" dirty="0" smtClean="0">
                <a:sym typeface="Wingdings" pitchFamily="2" charset="2"/>
              </a:rPr>
              <a:t>Click to add subtitle</a:t>
            </a:r>
            <a:r>
              <a:rPr lang="en-GB" sz="1200" baseline="0" dirty="0" smtClean="0">
                <a:sym typeface="Wingdings" pitchFamily="2" charset="2"/>
              </a:rPr>
              <a:t> </a:t>
            </a:r>
            <a:r>
              <a:rPr lang="en-GB" noProof="0" dirty="0" smtClean="0"/>
              <a:t>(conference, location, name of the speaker, date)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ym typeface="Wingdings" pitchFamily="2" charset="2"/>
              </a:rPr>
              <a:t>2. O</a:t>
            </a:r>
            <a:r>
              <a:rPr lang="en-GB" sz="1200" b="1" dirty="0" smtClean="0">
                <a:sym typeface="Wingdings" pitchFamily="2" charset="2"/>
              </a:rPr>
              <a:t>n the Slide Master (first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noProof="0" dirty="0" smtClean="0">
                <a:sym typeface="Wingdings" pitchFamily="2" charset="2"/>
              </a:rPr>
              <a:t>      a) The </a:t>
            </a:r>
            <a:r>
              <a:rPr lang="en-GB" sz="1200" dirty="0" smtClean="0">
                <a:sym typeface="Wingdings" pitchFamily="2" charset="2"/>
              </a:rPr>
              <a:t>1st row in the violet header: </a:t>
            </a:r>
            <a:r>
              <a:rPr lang="de-DE" sz="1200" dirty="0" smtClean="0">
                <a:sym typeface="Wingdings" pitchFamily="2" charset="2"/>
              </a:rPr>
              <a:t>D</a:t>
            </a:r>
            <a:r>
              <a:rPr lang="en-GB" sz="1200" dirty="0" err="1" smtClean="0">
                <a:sym typeface="Wingdings" pitchFamily="2" charset="2"/>
              </a:rPr>
              <a:t>elete</a:t>
            </a:r>
            <a:r>
              <a:rPr lang="en-GB" sz="1200" dirty="0" smtClean="0">
                <a:sym typeface="Wingdings" pitchFamily="2" charset="2"/>
              </a:rPr>
              <a:t> the existent text and write the title of your talk into this text field</a:t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200" dirty="0" smtClean="0">
                <a:sym typeface="Wingdings" pitchFamily="2" charset="2"/>
              </a:rPr>
            </a:br>
            <a:endParaRPr lang="en-GB" sz="1200" b="1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Close Master View</a:t>
            </a:r>
            <a:endParaRPr lang="en-GB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90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/>
              <a:t>Before you start</a:t>
            </a:r>
            <a:r>
              <a:rPr lang="en-GB" sz="1200" dirty="0" smtClean="0"/>
              <a:t> editing the slides of your talk change to the </a:t>
            </a:r>
            <a:r>
              <a:rPr lang="en-GB" sz="1200" b="1" dirty="0" smtClean="0"/>
              <a:t>Master Slide view</a:t>
            </a:r>
            <a:r>
              <a:rPr lang="en-GB" sz="1200" dirty="0" smtClean="0"/>
              <a:t>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dirty="0" smtClean="0"/>
              <a:t>Menu button “View”</a:t>
            </a:r>
            <a:r>
              <a:rPr lang="en-GB" sz="1200" baseline="0" dirty="0" smtClean="0"/>
              <a:t> &gt; </a:t>
            </a:r>
            <a:r>
              <a:rPr lang="en-GB" sz="1200" dirty="0" smtClean="0">
                <a:sym typeface="Wingdings" pitchFamily="2" charset="2"/>
              </a:rPr>
              <a:t>Slide Master: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2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>
                <a:sym typeface="Wingdings" pitchFamily="2" charset="2"/>
              </a:rPr>
              <a:t>Edit the following items: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b="1" dirty="0" smtClean="0">
                <a:sym typeface="Wingdings" pitchFamily="2" charset="2"/>
              </a:rPr>
              <a:t>1. O</a:t>
            </a:r>
            <a:r>
              <a:rPr lang="en-GB" sz="1200" b="1" dirty="0" smtClean="0">
                <a:sym typeface="Wingdings" pitchFamily="2" charset="2"/>
              </a:rPr>
              <a:t>n the Title slide (second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     </a:t>
            </a:r>
            <a:r>
              <a:rPr lang="en-GB" sz="1200" b="0" baseline="0" dirty="0" smtClean="0">
                <a:sym typeface="Wingdings" pitchFamily="2" charset="2"/>
              </a:rPr>
              <a:t> a) C</a:t>
            </a:r>
            <a:r>
              <a:rPr lang="en-GB" sz="1200" dirty="0" smtClean="0">
                <a:sym typeface="Wingdings" pitchFamily="2" charset="2"/>
              </a:rPr>
              <a:t>lick to add title of your</a:t>
            </a:r>
            <a:r>
              <a:rPr lang="en-GB" sz="1200" baseline="0" dirty="0" smtClean="0">
                <a:sym typeface="Wingdings" pitchFamily="2" charset="2"/>
              </a:rPr>
              <a:t> talk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aseline="0" dirty="0" smtClean="0">
                <a:sym typeface="Wingdings" pitchFamily="2" charset="2"/>
              </a:rPr>
              <a:t>      b) </a:t>
            </a:r>
            <a:r>
              <a:rPr lang="en-GB" sz="1200" dirty="0" smtClean="0">
                <a:sym typeface="Wingdings" pitchFamily="2" charset="2"/>
              </a:rPr>
              <a:t>Click to add subtitle</a:t>
            </a:r>
            <a:r>
              <a:rPr lang="en-GB" sz="1200" baseline="0" dirty="0" smtClean="0">
                <a:sym typeface="Wingdings" pitchFamily="2" charset="2"/>
              </a:rPr>
              <a:t> </a:t>
            </a:r>
            <a:r>
              <a:rPr lang="en-GB" noProof="0" dirty="0" smtClean="0"/>
              <a:t>(conference, location, name of the speaker, date)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ym typeface="Wingdings" pitchFamily="2" charset="2"/>
              </a:rPr>
              <a:t>2. O</a:t>
            </a:r>
            <a:r>
              <a:rPr lang="en-GB" sz="1200" b="1" dirty="0" smtClean="0">
                <a:sym typeface="Wingdings" pitchFamily="2" charset="2"/>
              </a:rPr>
              <a:t>n the Slide Master (first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noProof="0" dirty="0" smtClean="0">
                <a:sym typeface="Wingdings" pitchFamily="2" charset="2"/>
              </a:rPr>
              <a:t>      a) The </a:t>
            </a:r>
            <a:r>
              <a:rPr lang="en-GB" sz="1200" dirty="0" smtClean="0">
                <a:sym typeface="Wingdings" pitchFamily="2" charset="2"/>
              </a:rPr>
              <a:t>1st row in the violet header: </a:t>
            </a:r>
            <a:r>
              <a:rPr lang="de-DE" sz="1200" dirty="0" smtClean="0">
                <a:sym typeface="Wingdings" pitchFamily="2" charset="2"/>
              </a:rPr>
              <a:t>D</a:t>
            </a:r>
            <a:r>
              <a:rPr lang="en-GB" sz="1200" dirty="0" err="1" smtClean="0">
                <a:sym typeface="Wingdings" pitchFamily="2" charset="2"/>
              </a:rPr>
              <a:t>elete</a:t>
            </a:r>
            <a:r>
              <a:rPr lang="en-GB" sz="1200" dirty="0" smtClean="0">
                <a:sym typeface="Wingdings" pitchFamily="2" charset="2"/>
              </a:rPr>
              <a:t> the existent text and write the title of your talk into this text field</a:t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200" dirty="0" smtClean="0">
                <a:sym typeface="Wingdings" pitchFamily="2" charset="2"/>
              </a:rPr>
            </a:br>
            <a:endParaRPr lang="en-GB" sz="1200" b="1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Close Master View</a:t>
            </a:r>
            <a:endParaRPr lang="en-GB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90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168145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‹Nr.›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smtClean="0"/>
              <a:t>European XFEL Collaboration Meeting April 9th 2014</a:t>
            </a:r>
          </a:p>
          <a:p>
            <a:pPr lvl="0"/>
            <a:r>
              <a:rPr lang="en-GB" noProof="0" dirty="0" err="1" smtClean="0"/>
              <a:t>F.Brinker</a:t>
            </a:r>
            <a:endParaRPr lang="en-GB" noProof="0" dirty="0" smtClean="0"/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/>
          <p:cNvSpPr>
            <a:spLocks noGrp="1"/>
          </p:cNvSpPr>
          <p:nvPr>
            <p:ph type="subTitle" sz="quarter" idx="1"/>
          </p:nvPr>
        </p:nvSpPr>
        <p:spPr>
          <a:xfrm>
            <a:off x="404607" y="3777673"/>
            <a:ext cx="8325262" cy="982813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r>
              <a:rPr lang="en-GB" sz="1800" dirty="0" err="1"/>
              <a:t>F.Brinker</a:t>
            </a:r>
            <a:r>
              <a:rPr lang="en-GB" sz="1800" dirty="0"/>
              <a:t> for the XFEL </a:t>
            </a:r>
            <a:r>
              <a:rPr lang="en-GB" sz="1800" dirty="0" smtClean="0"/>
              <a:t>collaboration</a:t>
            </a: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sz="2800" dirty="0" smtClean="0"/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endParaRPr lang="en-GB" sz="2800" dirty="0" smtClean="0"/>
          </a:p>
          <a:p>
            <a:pPr marL="0" indent="0" algn="ctr">
              <a:buNone/>
            </a:pPr>
            <a:endParaRPr lang="en-GB" sz="2800" dirty="0" smtClean="0"/>
          </a:p>
        </p:txBody>
      </p:sp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395577" y="1711613"/>
            <a:ext cx="8331200" cy="1844675"/>
          </a:xfrm>
        </p:spPr>
        <p:txBody>
          <a:bodyPr/>
          <a:lstStyle/>
          <a:p>
            <a:r>
              <a:rPr lang="en-GB" sz="3600" dirty="0"/>
              <a:t>First operation of the Gun at XFEL</a:t>
            </a:r>
            <a:br>
              <a:rPr lang="en-GB" sz="3600" dirty="0"/>
            </a:br>
            <a:r>
              <a:rPr lang="en-GB" sz="3600" dirty="0"/>
              <a:t>                              … and the next steps </a:t>
            </a:r>
            <a:br>
              <a:rPr lang="en-GB" sz="3600" dirty="0"/>
            </a:b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user\groups\mdi\dnoelle\public\20130820_KlystronsInjektor\images\large\20130820-IMG_8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23950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:\user\groups\mdi\dnoelle\public\20130820_KlystronsInjektor\images\large\20130820-MK3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033463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user\groups\mdi\dnoelle\public\20130820_KlystronsInjektor\images\large\20130820-MK3_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99" y="3552825"/>
            <a:ext cx="4581525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66700" y="4619625"/>
            <a:ext cx="221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>
                <a:solidFill>
                  <a:schemeClr val="accent3"/>
                </a:solidFill>
              </a:rPr>
              <a:t>a</a:t>
            </a:r>
            <a:r>
              <a:rPr lang="en-US" sz="2000" dirty="0" smtClean="0">
                <a:solidFill>
                  <a:schemeClr val="accent3"/>
                </a:solidFill>
              </a:rPr>
              <a:t>nd klystrons</a:t>
            </a:r>
          </a:p>
        </p:txBody>
      </p:sp>
    </p:spTree>
    <p:extLst>
      <p:ext uri="{BB962C8B-B14F-4D97-AF65-F5344CB8AC3E}">
        <p14:creationId xmlns:p14="http://schemas.microsoft.com/office/powerpoint/2010/main" val="54851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os\XFEL\RF\_DSC3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89" y="1962534"/>
            <a:ext cx="6116638" cy="407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80655" y="1052945"/>
            <a:ext cx="6927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Waveguides – the power is distributed over 4 waveguides and recombined before the gun </a:t>
            </a:r>
          </a:p>
        </p:txBody>
      </p:sp>
    </p:spTree>
    <p:extLst>
      <p:ext uri="{BB962C8B-B14F-4D97-AF65-F5344CB8AC3E}">
        <p14:creationId xmlns:p14="http://schemas.microsoft.com/office/powerpoint/2010/main" val="801152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Already getting tight …</a:t>
            </a:r>
            <a:endParaRPr lang="en-US" dirty="0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8" y="1839584"/>
            <a:ext cx="6520006" cy="461708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43709" y="1237673"/>
            <a:ext cx="356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From model …</a:t>
            </a:r>
          </a:p>
        </p:txBody>
      </p:sp>
    </p:spTree>
    <p:extLst>
      <p:ext uri="{BB962C8B-B14F-4D97-AF65-F5344CB8AC3E}">
        <p14:creationId xmlns:p14="http://schemas.microsoft.com/office/powerpoint/2010/main" val="41181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to reality</a:t>
            </a:r>
            <a:endParaRPr lang="en-US" dirty="0"/>
          </a:p>
        </p:txBody>
      </p:sp>
      <p:pic>
        <p:nvPicPr>
          <p:cNvPr id="3074" name="Picture 2" descr="D:\Fotos\XFEL\Fenster_XFEL_Gun4.3_nachTestDez2013\_DSC3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1" y="1038365"/>
            <a:ext cx="7503326" cy="50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/>
          <p:nvPr/>
        </p:nvSpPr>
        <p:spPr>
          <a:xfrm>
            <a:off x="6142182" y="1993694"/>
            <a:ext cx="3001818" cy="1532727"/>
          </a:xfrm>
          <a:prstGeom prst="rect">
            <a:avLst/>
          </a:prstGeom>
          <a:solidFill>
            <a:schemeClr val="bg2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Gun conditioned at DESY-</a:t>
            </a:r>
            <a:r>
              <a:rPr lang="en-US" sz="1800" dirty="0" err="1" smtClean="0"/>
              <a:t>Zeuthen</a:t>
            </a:r>
            <a:r>
              <a:rPr lang="en-US" sz="1800" dirty="0" smtClean="0"/>
              <a:t> with up to 6MW </a:t>
            </a:r>
          </a:p>
          <a:p>
            <a:pPr>
              <a:buNone/>
            </a:pPr>
            <a:r>
              <a:rPr lang="en-US" sz="1800" dirty="0" smtClean="0"/>
              <a:t>Intentionally limited to this value to avoid risk of failures ( RF-window )</a:t>
            </a:r>
          </a:p>
        </p:txBody>
      </p:sp>
    </p:spTree>
    <p:extLst>
      <p:ext uri="{BB962C8B-B14F-4D97-AF65-F5344CB8AC3E}">
        <p14:creationId xmlns:p14="http://schemas.microsoft.com/office/powerpoint/2010/main" val="2536548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experiences – Thanks a lot for the good preparation 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9071" y="1062425"/>
            <a:ext cx="850401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Magnet power supplies : used for solenoids , OK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Cooling water : OK,  </a:t>
            </a:r>
            <a:r>
              <a:rPr lang="en-US" sz="1800" dirty="0">
                <a:solidFill>
                  <a:schemeClr val="accent3"/>
                </a:solidFill>
              </a:rPr>
              <a:t>minor water temperature issues during the first days </a:t>
            </a:r>
            <a:r>
              <a:rPr lang="en-US" sz="1800" dirty="0" smtClean="0">
                <a:solidFill>
                  <a:schemeClr val="accent3"/>
                </a:solidFill>
              </a:rPr>
              <a:t>at pulse transformer ( power too low ) 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Modulator : OK beside a single server failure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Pulse transformer, Klystron : OK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Waveguides, circulators directional couplers … : OK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Personal interlock :  OK, no failures – operation without temporary access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Timing : OK – some reboots necessary ( unstable power ? )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LLRF : ( no feedbacks used ) no failures but some measurements need further checks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Machine protection : OK, no failures observed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Gun cooling : OK – works very stable under steady state or ramping conditions. Further improvements needed ( and foreseen ) for fast power changes like trips.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Control system : OK – operation completely from BKR ( control room bldg. 30 ), no high level applications yet</a:t>
            </a:r>
          </a:p>
        </p:txBody>
      </p:sp>
    </p:spTree>
    <p:extLst>
      <p:ext uri="{BB962C8B-B14F-4D97-AF65-F5344CB8AC3E}">
        <p14:creationId xmlns:p14="http://schemas.microsoft.com/office/powerpoint/2010/main" val="69201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Achieved RF Parameters in December Run</a:t>
            </a:r>
            <a:endParaRPr lang="en-US" dirty="0"/>
          </a:p>
        </p:txBody>
      </p:sp>
      <p:graphicFrame>
        <p:nvGraphicFramePr>
          <p:cNvPr id="3" name="Diagramm 15"/>
          <p:cNvGraphicFramePr/>
          <p:nvPr>
            <p:extLst>
              <p:ext uri="{D42A27DB-BD31-4B8C-83A1-F6EECF244321}">
                <p14:modId xmlns:p14="http://schemas.microsoft.com/office/powerpoint/2010/main" val="4224452400"/>
              </p:ext>
            </p:extLst>
          </p:nvPr>
        </p:nvGraphicFramePr>
        <p:xfrm>
          <a:off x="192503" y="2406315"/>
          <a:ext cx="6220329" cy="380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97053" y="2707106"/>
            <a:ext cx="244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RF Run from 9</a:t>
            </a:r>
            <a:r>
              <a:rPr lang="en-US" sz="2000" baseline="30000" dirty="0" smtClean="0">
                <a:solidFill>
                  <a:schemeClr val="accent3"/>
                </a:solidFill>
              </a:rPr>
              <a:t>th</a:t>
            </a:r>
            <a:r>
              <a:rPr lang="en-US" sz="2000" dirty="0" smtClean="0">
                <a:solidFill>
                  <a:schemeClr val="accent3"/>
                </a:solidFill>
              </a:rPr>
              <a:t> to 23</a:t>
            </a:r>
            <a:r>
              <a:rPr lang="en-US" sz="2000" baseline="30000" dirty="0" smtClean="0">
                <a:solidFill>
                  <a:schemeClr val="accent3"/>
                </a:solidFill>
              </a:rPr>
              <a:t>rd</a:t>
            </a:r>
            <a:r>
              <a:rPr lang="en-US" sz="2000" dirty="0" smtClean="0">
                <a:solidFill>
                  <a:schemeClr val="accent3"/>
                </a:solidFill>
              </a:rPr>
              <a:t> of Dec.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326" y="1311442"/>
            <a:ext cx="767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Gun has been conditioned </a:t>
            </a:r>
            <a:r>
              <a:rPr lang="en-US" sz="2000" dirty="0">
                <a:solidFill>
                  <a:schemeClr val="accent3"/>
                </a:solidFill>
              </a:rPr>
              <a:t>a</a:t>
            </a:r>
            <a:r>
              <a:rPr lang="en-US" sz="2000" dirty="0" smtClean="0">
                <a:solidFill>
                  <a:schemeClr val="accent3"/>
                </a:solidFill>
              </a:rPr>
              <a:t>t </a:t>
            </a:r>
            <a:r>
              <a:rPr lang="en-US" sz="2000" dirty="0" err="1" smtClean="0">
                <a:solidFill>
                  <a:schemeClr val="accent3"/>
                </a:solidFill>
              </a:rPr>
              <a:t>Zeuthen</a:t>
            </a:r>
            <a:r>
              <a:rPr lang="en-US" sz="2000" dirty="0" smtClean="0">
                <a:solidFill>
                  <a:schemeClr val="accent3"/>
                </a:solidFill>
              </a:rPr>
              <a:t> to 6MW – no “Gun” interlocks observed ( no vacuum break out or reflected power ILs )</a:t>
            </a:r>
          </a:p>
        </p:txBody>
      </p:sp>
    </p:spTree>
    <p:extLst>
      <p:ext uri="{BB962C8B-B14F-4D97-AF65-F5344CB8AC3E}">
        <p14:creationId xmlns:p14="http://schemas.microsoft.com/office/powerpoint/2010/main" val="246965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pulse energy over time</a:t>
            </a:r>
            <a:endParaRPr lang="en-US" dirty="0"/>
          </a:p>
        </p:txBody>
      </p:sp>
      <p:graphicFrame>
        <p:nvGraphicFramePr>
          <p:cNvPr id="3" name="Diagramm 20"/>
          <p:cNvGraphicFramePr/>
          <p:nvPr>
            <p:extLst>
              <p:ext uri="{D42A27DB-BD31-4B8C-83A1-F6EECF244321}">
                <p14:modId xmlns:p14="http://schemas.microsoft.com/office/powerpoint/2010/main" val="866160010"/>
              </p:ext>
            </p:extLst>
          </p:nvPr>
        </p:nvGraphicFramePr>
        <p:xfrm>
          <a:off x="553453" y="1842837"/>
          <a:ext cx="6171448" cy="3631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50306" y="1212684"/>
            <a:ext cx="33447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Goal :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6.5MW ∙ 650µs = 4.2 kJ</a:t>
            </a:r>
          </a:p>
        </p:txBody>
      </p:sp>
    </p:spTree>
    <p:extLst>
      <p:ext uri="{BB962C8B-B14F-4D97-AF65-F5344CB8AC3E}">
        <p14:creationId xmlns:p14="http://schemas.microsoft.com/office/powerpoint/2010/main" val="948456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So, what limited the power / pulse length ?</a:t>
            </a:r>
            <a:br>
              <a:rPr lang="en-US" sz="2000" dirty="0" smtClean="0"/>
            </a:br>
            <a:r>
              <a:rPr lang="en-US" sz="2000" dirty="0" smtClean="0"/>
              <a:t>→ Interlocks only from light sensors at RF window</a:t>
            </a:r>
            <a:endParaRPr lang="en-US" sz="2000" dirty="0"/>
          </a:p>
        </p:txBody>
      </p:sp>
      <p:pic>
        <p:nvPicPr>
          <p:cNvPr id="3" name="Grafi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" y="1528009"/>
            <a:ext cx="6378357" cy="45880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498673" y="1236715"/>
            <a:ext cx="24889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Signal from photodiode on air side ( Spark ) increases slowly with pulse energy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Photomultipliers on vacuum side detect only high spikes together with </a:t>
            </a:r>
            <a:r>
              <a:rPr lang="en-US" sz="1800" dirty="0">
                <a:solidFill>
                  <a:schemeClr val="accent3"/>
                </a:solidFill>
              </a:rPr>
              <a:t>s</a:t>
            </a:r>
            <a:r>
              <a:rPr lang="en-US" sz="1800" dirty="0" smtClean="0">
                <a:solidFill>
                  <a:schemeClr val="accent3"/>
                </a:solidFill>
              </a:rPr>
              <a:t>park det.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One exception only after 6:10, Dec 23</a:t>
            </a:r>
            <a:r>
              <a:rPr lang="en-US" sz="1800" baseline="30000" dirty="0" smtClean="0">
                <a:solidFill>
                  <a:schemeClr val="accent3"/>
                </a:solidFill>
              </a:rPr>
              <a:t>rd</a:t>
            </a:r>
            <a:r>
              <a:rPr lang="en-US" sz="1800" dirty="0" smtClean="0">
                <a:solidFill>
                  <a:schemeClr val="accent3"/>
                </a:solidFill>
              </a:rPr>
              <a:t>  for about 1h with light on vacuum side</a:t>
            </a:r>
          </a:p>
        </p:txBody>
      </p:sp>
    </p:spTree>
    <p:extLst>
      <p:ext uri="{BB962C8B-B14F-4D97-AF65-F5344CB8AC3E}">
        <p14:creationId xmlns:p14="http://schemas.microsoft.com/office/powerpoint/2010/main" val="2462066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 to problems with RF spring: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3789" y="1431758"/>
            <a:ext cx="58232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Strong vacuum activity behind the cathode – </a:t>
            </a:r>
            <a:r>
              <a:rPr lang="en-US" sz="2000" dirty="0" smtClean="0">
                <a:solidFill>
                  <a:schemeClr val="accent3"/>
                </a:solidFill>
              </a:rPr>
              <a:t>no activity </a:t>
            </a:r>
            <a:r>
              <a:rPr lang="en-US" sz="2000" dirty="0" smtClean="0">
                <a:solidFill>
                  <a:schemeClr val="accent3"/>
                </a:solidFill>
              </a:rPr>
              <a:t>seen within the gun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Same behavior when changing the magnetic field. Ramping up the solenoids with RF-power without any problems – beside pressure increase in the cathode chamber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No interlocks 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326" y="4042611"/>
            <a:ext cx="780849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After the test the gun was opened to examine the cathode holder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The holder is a new design after damages have been observed at the gun backplane at FLASH </a:t>
            </a:r>
          </a:p>
        </p:txBody>
      </p:sp>
    </p:spTree>
    <p:extLst>
      <p:ext uri="{BB962C8B-B14F-4D97-AF65-F5344CB8AC3E}">
        <p14:creationId xmlns:p14="http://schemas.microsoft.com/office/powerpoint/2010/main" val="2869906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damages of Cathode spring after operation</a:t>
            </a:r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6653" y="1118586"/>
            <a:ext cx="4991968" cy="433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1118586"/>
            <a:ext cx="2983832" cy="22373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10" y="3531437"/>
            <a:ext cx="3435553" cy="26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EA722D-3E0C-4D84-98FC-0E720C5F1DEB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224775"/>
            <a:ext cx="6240000" cy="46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8800" y="216000"/>
            <a:ext cx="62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Injector Tunnel 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( one year ago )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seen at the next gun at </a:t>
            </a:r>
            <a:r>
              <a:rPr lang="en-US" dirty="0" err="1" smtClean="0"/>
              <a:t>Zeuthen</a:t>
            </a:r>
            <a:endParaRPr lang="en-US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66" y="1388137"/>
            <a:ext cx="5562092" cy="4656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1411" y="1515979"/>
            <a:ext cx="31763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The gun 4.4 has been opened after operation at </a:t>
            </a:r>
            <a:r>
              <a:rPr lang="en-US" sz="2000" dirty="0" err="1" smtClean="0">
                <a:solidFill>
                  <a:schemeClr val="accent3"/>
                </a:solidFill>
              </a:rPr>
              <a:t>Zeuthen</a:t>
            </a:r>
            <a:r>
              <a:rPr lang="en-US" sz="2000" dirty="0" smtClean="0">
                <a:solidFill>
                  <a:schemeClr val="accent3"/>
                </a:solidFill>
              </a:rPr>
              <a:t> last week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Cathode spring in much better condition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No melting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Nevertheless 3 broken fingers</a:t>
            </a:r>
          </a:p>
        </p:txBody>
      </p:sp>
    </p:spTree>
    <p:extLst>
      <p:ext uri="{BB962C8B-B14F-4D97-AF65-F5344CB8AC3E}">
        <p14:creationId xmlns:p14="http://schemas.microsoft.com/office/powerpoint/2010/main" val="107199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improvements: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569" y="1134686"/>
            <a:ext cx="788068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Improvement of </a:t>
            </a:r>
            <a:r>
              <a:rPr lang="en-US" sz="2000" dirty="0" smtClean="0">
                <a:solidFill>
                  <a:schemeClr val="accent3"/>
                </a:solidFill>
              </a:rPr>
              <a:t>surfaces (test in </a:t>
            </a:r>
            <a:r>
              <a:rPr lang="en-US" sz="2000" dirty="0" err="1" smtClean="0">
                <a:solidFill>
                  <a:schemeClr val="accent3"/>
                </a:solidFill>
              </a:rPr>
              <a:t>Zeuthen</a:t>
            </a:r>
            <a:r>
              <a:rPr lang="en-US" sz="2000" dirty="0" smtClean="0">
                <a:solidFill>
                  <a:schemeClr val="accent3"/>
                </a:solidFill>
              </a:rPr>
              <a:t> starts now ):</a:t>
            </a:r>
            <a:endParaRPr lang="en-US" sz="2000" dirty="0" smtClean="0">
              <a:solidFill>
                <a:schemeClr val="accent3"/>
              </a:solidFill>
            </a:endParaRPr>
          </a:p>
          <a:p>
            <a:pPr marL="725488" lvl="1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Cathode holder have been gold plated </a:t>
            </a:r>
          </a:p>
          <a:p>
            <a:pPr marL="725488" lvl="1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Spring has been rhodium and gold coated</a:t>
            </a:r>
          </a:p>
          <a:p>
            <a:pPr marL="725488" lvl="1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Cathode plugs have been electro polished</a:t>
            </a:r>
          </a:p>
          <a:p>
            <a:pPr marL="725488" lvl="1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en-US" sz="2000" dirty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In parallel : modification of </a:t>
            </a:r>
            <a:r>
              <a:rPr lang="en-US" sz="2000" dirty="0" smtClean="0">
                <a:solidFill>
                  <a:schemeClr val="accent3"/>
                </a:solidFill>
              </a:rPr>
              <a:t>the geometry</a:t>
            </a:r>
            <a:endParaRPr lang="en-US" sz="2000" dirty="0" smtClean="0">
              <a:solidFill>
                <a:schemeClr val="accent3"/>
              </a:solidFill>
            </a:endParaRPr>
          </a:p>
          <a:p>
            <a:pPr marL="725488" lvl="1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A different spring geometry ( “watchband design” used at FLASH ) is in preparation for this autumn 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91" y="4150895"/>
            <a:ext cx="3058534" cy="2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808991" y="4775199"/>
            <a:ext cx="85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 smtClean="0">
                <a:solidFill>
                  <a:schemeClr val="accent3"/>
                </a:solidFill>
              </a:rPr>
              <a:t>Cathode plug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07350" y="5738756"/>
            <a:ext cx="1106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backplane</a:t>
            </a:r>
          </a:p>
        </p:txBody>
      </p:sp>
    </p:spTree>
    <p:extLst>
      <p:ext uri="{BB962C8B-B14F-4D97-AF65-F5344CB8AC3E}">
        <p14:creationId xmlns:p14="http://schemas.microsoft.com/office/powerpoint/2010/main" val="1927672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Attacking the window problem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484" y="1347537"/>
            <a:ext cx="786865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The light emission seen at the window is a hint for RF-induced discharges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These can be reduced by ultra high vacuum in the waveguides, fillings of SF6 or increasing the air pressure</a:t>
            </a:r>
          </a:p>
          <a:p>
            <a:pPr marL="725488" lvl="1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SF6 is practically excluded due to safety reasons</a:t>
            </a:r>
          </a:p>
          <a:p>
            <a:pPr marL="725488" lvl="1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For UHV operation </a:t>
            </a:r>
            <a:r>
              <a:rPr lang="en-US" sz="2000" dirty="0" smtClean="0">
                <a:solidFill>
                  <a:schemeClr val="accent3"/>
                </a:solidFill>
              </a:rPr>
              <a:t>waveguide </a:t>
            </a:r>
            <a:r>
              <a:rPr lang="en-US" sz="2000" dirty="0" smtClean="0">
                <a:solidFill>
                  <a:schemeClr val="accent3"/>
                </a:solidFill>
              </a:rPr>
              <a:t>components like in-vacuum T-combiner and directional couplers are needed – these are presently under tests at </a:t>
            </a:r>
            <a:r>
              <a:rPr lang="en-US" sz="2000" dirty="0" err="1" smtClean="0">
                <a:solidFill>
                  <a:schemeClr val="accent3"/>
                </a:solidFill>
              </a:rPr>
              <a:t>Zeuthen</a:t>
            </a:r>
            <a:endParaRPr lang="en-US" sz="2000" dirty="0" smtClean="0">
              <a:solidFill>
                <a:schemeClr val="accent3"/>
              </a:solidFill>
            </a:endParaRPr>
          </a:p>
          <a:p>
            <a:pPr marL="725488" lvl="1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At XFEL the waveguides will be prepared for higher air pressure of up to 3 bar for the next run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en-US" sz="20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5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052945" y="104486"/>
            <a:ext cx="7324293" cy="902278"/>
          </a:xfrm>
          <a:prstGeom prst="rect">
            <a:avLst/>
          </a:prstGeom>
        </p:spPr>
        <p:txBody>
          <a:bodyPr/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Further installations until mid ‘14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46545" y="1274618"/>
            <a:ext cx="6225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Add dispersive arm and diagnostics to the gun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Major part of the warm </a:t>
            </a:r>
            <a:r>
              <a:rPr lang="en-US" sz="2000" dirty="0" err="1" smtClean="0">
                <a:solidFill>
                  <a:schemeClr val="accent3"/>
                </a:solidFill>
              </a:rPr>
              <a:t>beamline</a:t>
            </a:r>
            <a:endParaRPr lang="en-US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Injector dump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err="1" smtClean="0">
                <a:solidFill>
                  <a:schemeClr val="accent3"/>
                </a:solidFill>
              </a:rPr>
              <a:t>Cryo</a:t>
            </a:r>
            <a:r>
              <a:rPr lang="en-US" sz="2000" dirty="0" smtClean="0">
                <a:solidFill>
                  <a:schemeClr val="accent3"/>
                </a:solidFill>
              </a:rPr>
              <a:t> installations for injector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chemeClr val="accent3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33003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59345" y="323273"/>
            <a:ext cx="669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Installation of </a:t>
            </a:r>
            <a:r>
              <a:rPr lang="en-US" sz="2000" dirty="0" err="1" smtClean="0">
                <a:solidFill>
                  <a:schemeClr val="bg1"/>
                </a:solidFill>
              </a:rPr>
              <a:t>Cryo</a:t>
            </a:r>
            <a:r>
              <a:rPr lang="en-US" sz="2000" dirty="0" smtClean="0">
                <a:solidFill>
                  <a:schemeClr val="bg1"/>
                </a:solidFill>
              </a:rPr>
              <a:t> transfer lines</a:t>
            </a:r>
          </a:p>
        </p:txBody>
      </p:sp>
      <p:pic>
        <p:nvPicPr>
          <p:cNvPr id="2051" name="Picture 3" descr="D:\Fotos\XFEL\Cryo\Unbenannter Export\_DSC3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2" y="1180214"/>
            <a:ext cx="3405963" cy="51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Fotos\XFEL\Cryo\Unbenannter Export\_DSC3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478" y="3242929"/>
            <a:ext cx="2771522" cy="31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Fotos\XFEL\Cryo\Unbenannter Export\_DSC3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30" y="1074026"/>
            <a:ext cx="3157418" cy="47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9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user\groups\mdi\dnoelle\public\20140306_InjectorFeedEndCapInstallation\images\large\20140306-MK3_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196966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:\user\groups\mdi\dnoelle\public\20140306_InjectorFeedEndCapInstallation\images\large\20140306-MK3_97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1036292"/>
            <a:ext cx="4465003" cy="297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:\user\groups\mdi\dnoelle\public\20140306_InjectorFeedEndCapInstallation\images\large\20140306-MK3_9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6" y="3380635"/>
            <a:ext cx="4582246" cy="30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59345" y="323273"/>
            <a:ext cx="669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Installation of </a:t>
            </a:r>
            <a:r>
              <a:rPr lang="en-US" sz="2000" dirty="0" err="1" smtClean="0">
                <a:solidFill>
                  <a:schemeClr val="bg1"/>
                </a:solidFill>
              </a:rPr>
              <a:t>Cryo</a:t>
            </a:r>
            <a:r>
              <a:rPr lang="en-US" sz="2000" dirty="0" smtClean="0">
                <a:solidFill>
                  <a:schemeClr val="bg1"/>
                </a:solidFill>
              </a:rPr>
              <a:t>-Module supports</a:t>
            </a:r>
          </a:p>
        </p:txBody>
      </p:sp>
    </p:spTree>
    <p:extLst>
      <p:ext uri="{BB962C8B-B14F-4D97-AF65-F5344CB8AC3E}">
        <p14:creationId xmlns:p14="http://schemas.microsoft.com/office/powerpoint/2010/main" val="2346833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oelle\Desktop\XFEL Fotos\FolienFürHans\20121024-IMG_50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56906"/>
            <a:ext cx="1875927" cy="137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noelle\Desktop\XFEL Fotos\FolienFürHans\20100112-IMG_3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4497547"/>
            <a:ext cx="1530174" cy="13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788" y="260350"/>
            <a:ext cx="7283450" cy="714375"/>
          </a:xfrm>
        </p:spPr>
        <p:txBody>
          <a:bodyPr/>
          <a:lstStyle/>
          <a:p>
            <a:r>
              <a:rPr lang="en-GB" dirty="0" smtClean="0"/>
              <a:t>next : Gun Section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6740" y="1347788"/>
            <a:ext cx="3980498" cy="4932362"/>
          </a:xfrm>
        </p:spPr>
        <p:txBody>
          <a:bodyPr/>
          <a:lstStyle/>
          <a:p>
            <a:r>
              <a:rPr lang="en-GB" sz="1800" dirty="0" smtClean="0"/>
              <a:t>Charge</a:t>
            </a:r>
          </a:p>
          <a:p>
            <a:pPr lvl="1"/>
            <a:r>
              <a:rPr lang="en-GB" sz="1800" dirty="0" smtClean="0"/>
              <a:t>Toroid</a:t>
            </a:r>
          </a:p>
          <a:p>
            <a:pPr lvl="1"/>
            <a:r>
              <a:rPr lang="en-GB" sz="1800" dirty="0" smtClean="0"/>
              <a:t>Dark current monitor</a:t>
            </a:r>
          </a:p>
          <a:p>
            <a:pPr lvl="1"/>
            <a:r>
              <a:rPr lang="en-GB" sz="1800" dirty="0" smtClean="0"/>
              <a:t>Faraday Cup</a:t>
            </a:r>
          </a:p>
          <a:p>
            <a:pPr lvl="1"/>
            <a:r>
              <a:rPr lang="en-GB" sz="1800" dirty="0" smtClean="0"/>
              <a:t>Integrated Faraday Cup</a:t>
            </a:r>
          </a:p>
          <a:p>
            <a:r>
              <a:rPr lang="en-GB" sz="1800" dirty="0" smtClean="0"/>
              <a:t>Position</a:t>
            </a:r>
          </a:p>
          <a:p>
            <a:pPr lvl="1"/>
            <a:r>
              <a:rPr lang="en-GB" sz="1800" dirty="0" smtClean="0"/>
              <a:t>BPM</a:t>
            </a:r>
          </a:p>
          <a:p>
            <a:r>
              <a:rPr lang="en-GB" sz="1800" dirty="0" smtClean="0"/>
              <a:t>Beam shape</a:t>
            </a:r>
          </a:p>
          <a:p>
            <a:pPr lvl="1"/>
            <a:r>
              <a:rPr lang="en-GB" sz="1800" dirty="0" smtClean="0"/>
              <a:t>Screens</a:t>
            </a:r>
          </a:p>
          <a:p>
            <a:r>
              <a:rPr lang="en-GB" sz="1800" dirty="0" smtClean="0"/>
              <a:t>Energy</a:t>
            </a:r>
          </a:p>
          <a:p>
            <a:pPr lvl="1"/>
            <a:r>
              <a:rPr lang="en-GB" sz="1800" dirty="0" smtClean="0"/>
              <a:t>Spectrometer magnet </a:t>
            </a:r>
          </a:p>
          <a:p>
            <a:pPr lvl="1"/>
            <a:r>
              <a:rPr lang="en-GB" sz="1800" dirty="0" smtClean="0"/>
              <a:t>Screen</a:t>
            </a:r>
            <a:endParaRPr lang="en-GB" sz="1800" dirty="0"/>
          </a:p>
        </p:txBody>
      </p:sp>
      <p:pic>
        <p:nvPicPr>
          <p:cNvPr id="1026" name="Picture 2" descr="C:\Users\dnoelle\Desktop\XFEL Fotos\201304 FolienKollaborationsMeeting\I1_Abschn1-SE000441406 GunBereich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1371600"/>
            <a:ext cx="3652296" cy="284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noelle\Desktop\XFEL Fotos\FolienFürHans\20120106-IMG_12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26" y="4497546"/>
            <a:ext cx="1344350" cy="133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3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UV-Laser (MBI) installation in UG5 started, </a:t>
            </a:r>
            <a:r>
              <a:rPr lang="en-US" dirty="0" err="1" smtClean="0"/>
              <a:t>beamline</a:t>
            </a:r>
            <a:r>
              <a:rPr lang="en-US" dirty="0" smtClean="0"/>
              <a:t> design ready</a:t>
            </a:r>
            <a:endParaRPr lang="en-US" dirty="0"/>
          </a:p>
        </p:txBody>
      </p:sp>
      <p:pic>
        <p:nvPicPr>
          <p:cNvPr id="3074" name="Picture 2" descr="C:\Users\brinker\Desktop\DSCF82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162" y="1089891"/>
            <a:ext cx="3377159" cy="245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rinker\Desktop\DSCF8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5" y="1089891"/>
            <a:ext cx="4315678" cy="323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3" y="3606219"/>
            <a:ext cx="4867564" cy="28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830945" y="3538100"/>
            <a:ext cx="895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rgbClr val="00B0F0"/>
                </a:solidFill>
              </a:rPr>
              <a:t>(FS-LA)</a:t>
            </a:r>
          </a:p>
        </p:txBody>
      </p:sp>
    </p:spTree>
    <p:extLst>
      <p:ext uri="{BB962C8B-B14F-4D97-AF65-F5344CB8AC3E}">
        <p14:creationId xmlns:p14="http://schemas.microsoft.com/office/powerpoint/2010/main" val="3282173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Diagnostics : Part 1</a:t>
            </a:r>
            <a:endParaRPr lang="en-GB" dirty="0"/>
          </a:p>
        </p:txBody>
      </p:sp>
      <p:pic>
        <p:nvPicPr>
          <p:cNvPr id="2050" name="Picture 2" descr="C:\Users\dnoelle\Desktop\XFEL Fotos\201304 FolienKollaborationsMeeting\I1_Abschn1-SE000441406 Abschnitt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189" y="1092518"/>
            <a:ext cx="4177365" cy="306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noelle\Desktop\XFEL Fotos\FolienFürHans\20120604-IMG_2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78" y="4156337"/>
            <a:ext cx="1708276" cy="11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noelle\Desktop\XFEL Fotos\FolienFürHans\20120106-IMG_1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01" y="4156338"/>
            <a:ext cx="1708278" cy="11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noelle\Desktop\XFEL Fotos\FolienFürHans\20120831-IMG_44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" y="4156338"/>
            <a:ext cx="760730" cy="11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noelle\Desktop\XFEL Fotos\FolienFürHans\20120504-IMG_24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70" y="5295901"/>
            <a:ext cx="1702004" cy="113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noelle\Desktop\XFEL Fotos\FolienFürHans\20091029-IMG_85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" y="5296720"/>
            <a:ext cx="1708358" cy="113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noelle\Desktop\XFEL Fotos\FolienFürHans\20130206-IMG_626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74" y="5295902"/>
            <a:ext cx="1702002" cy="11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5179753" y="1081279"/>
            <a:ext cx="3964247" cy="525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GB" sz="1600" dirty="0" smtClean="0"/>
              <a:t>Charge</a:t>
            </a:r>
          </a:p>
          <a:p>
            <a:pPr lvl="1"/>
            <a:r>
              <a:rPr lang="en-GB" sz="1600" dirty="0" smtClean="0"/>
              <a:t>Toroid: 	</a:t>
            </a:r>
          </a:p>
          <a:p>
            <a:pPr lvl="1"/>
            <a:r>
              <a:rPr lang="en-GB" sz="1600" dirty="0" smtClean="0"/>
              <a:t>DCM:	</a:t>
            </a:r>
          </a:p>
          <a:p>
            <a:r>
              <a:rPr lang="en-GB" sz="1600" dirty="0" smtClean="0"/>
              <a:t>Position</a:t>
            </a:r>
          </a:p>
          <a:p>
            <a:pPr lvl="1"/>
            <a:r>
              <a:rPr lang="en-GB" sz="1600" dirty="0" smtClean="0"/>
              <a:t>BPMC/R:	</a:t>
            </a:r>
          </a:p>
          <a:p>
            <a:pPr lvl="1"/>
            <a:r>
              <a:rPr lang="en-GB" sz="1600" dirty="0" smtClean="0"/>
              <a:t>BPMA: 	</a:t>
            </a:r>
          </a:p>
          <a:p>
            <a:pPr lvl="1"/>
            <a:r>
              <a:rPr lang="en-GB" sz="1600" dirty="0" smtClean="0"/>
              <a:t>BPMF:	</a:t>
            </a:r>
          </a:p>
          <a:p>
            <a:r>
              <a:rPr lang="en-GB" sz="1600" dirty="0" smtClean="0"/>
              <a:t>Beam Shape</a:t>
            </a:r>
          </a:p>
          <a:p>
            <a:pPr lvl="1"/>
            <a:r>
              <a:rPr lang="en-GB" sz="1600" dirty="0" smtClean="0"/>
              <a:t>OTRL:	</a:t>
            </a:r>
            <a:r>
              <a:rPr lang="en-GB" sz="1600" dirty="0"/>
              <a:t> </a:t>
            </a:r>
            <a:endParaRPr lang="en-GB" sz="1600" dirty="0" smtClean="0"/>
          </a:p>
          <a:p>
            <a:pPr lvl="2"/>
            <a:r>
              <a:rPr lang="en-GB" sz="1600" dirty="0" smtClean="0"/>
              <a:t>Mover + Screen: 	</a:t>
            </a:r>
          </a:p>
          <a:p>
            <a:pPr lvl="2"/>
            <a:r>
              <a:rPr lang="en-GB" sz="1600" dirty="0" smtClean="0"/>
              <a:t>Chamber: to be delivered by </a:t>
            </a:r>
            <a:r>
              <a:rPr lang="en-GB" sz="1600" dirty="0" err="1" smtClean="0"/>
              <a:t>Uni</a:t>
            </a:r>
            <a:r>
              <a:rPr lang="en-GB" sz="1600" dirty="0" smtClean="0"/>
              <a:t> </a:t>
            </a:r>
            <a:r>
              <a:rPr lang="en-GB" sz="1600" dirty="0" err="1" smtClean="0"/>
              <a:t>Upsala</a:t>
            </a:r>
            <a:endParaRPr lang="en-GB" sz="1600" dirty="0" smtClean="0"/>
          </a:p>
          <a:p>
            <a:pPr lvl="1"/>
            <a:r>
              <a:rPr lang="en-GB" sz="1600" dirty="0" smtClean="0"/>
              <a:t>Loss monitors:	</a:t>
            </a:r>
          </a:p>
          <a:p>
            <a:pPr lvl="2"/>
            <a:r>
              <a:rPr lang="en-GB" sz="1600" dirty="0" smtClean="0"/>
              <a:t>BLM:	</a:t>
            </a:r>
          </a:p>
          <a:p>
            <a:pPr lvl="2"/>
            <a:endParaRPr lang="en-GB" sz="1600" dirty="0"/>
          </a:p>
          <a:p>
            <a:r>
              <a:rPr lang="en-GB" sz="1600" dirty="0" smtClean="0"/>
              <a:t>TDS will come later in 2014</a:t>
            </a:r>
          </a:p>
        </p:txBody>
      </p:sp>
    </p:spTree>
    <p:extLst>
      <p:ext uri="{BB962C8B-B14F-4D97-AF65-F5344CB8AC3E}">
        <p14:creationId xmlns:p14="http://schemas.microsoft.com/office/powerpoint/2010/main" val="31191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Diagnostics Part 2</a:t>
            </a:r>
            <a:endParaRPr lang="en-GB" dirty="0"/>
          </a:p>
        </p:txBody>
      </p:sp>
      <p:pic>
        <p:nvPicPr>
          <p:cNvPr id="3074" name="Picture 2" descr="C:\Users\dnoelle\Desktop\XFEL Fotos\201304 FolienKollaborationsMeeting\I1_Abschn2-SE000441633 Abschnitt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872" y="1122680"/>
            <a:ext cx="4496753" cy="351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619624" y="1088708"/>
            <a:ext cx="4341495" cy="37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GB" sz="1600" dirty="0"/>
              <a:t>C</a:t>
            </a:r>
            <a:r>
              <a:rPr lang="en-GB" sz="1600" dirty="0" smtClean="0"/>
              <a:t>harge</a:t>
            </a:r>
          </a:p>
          <a:p>
            <a:pPr lvl="1"/>
            <a:r>
              <a:rPr lang="en-GB" sz="1600" dirty="0" smtClean="0"/>
              <a:t>Toroid: 	</a:t>
            </a:r>
          </a:p>
          <a:p>
            <a:r>
              <a:rPr lang="en-GB" sz="1600" dirty="0" smtClean="0"/>
              <a:t>Position</a:t>
            </a:r>
          </a:p>
          <a:p>
            <a:pPr lvl="1"/>
            <a:r>
              <a:rPr lang="en-GB" sz="1600" dirty="0" smtClean="0"/>
              <a:t>BPMA: 	</a:t>
            </a:r>
          </a:p>
          <a:p>
            <a:pPr lvl="1"/>
            <a:r>
              <a:rPr lang="en-GB" sz="1600" dirty="0" smtClean="0"/>
              <a:t>BPMD:</a:t>
            </a:r>
            <a:r>
              <a:rPr lang="en-GB" sz="1600" dirty="0"/>
              <a:t>	</a:t>
            </a:r>
          </a:p>
          <a:p>
            <a:r>
              <a:rPr lang="en-GB" sz="1600" dirty="0" err="1" smtClean="0"/>
              <a:t>Beamshape</a:t>
            </a:r>
            <a:endParaRPr lang="en-GB" sz="1600" dirty="0" smtClean="0"/>
          </a:p>
          <a:p>
            <a:pPr lvl="1"/>
            <a:r>
              <a:rPr lang="en-GB" sz="1600" dirty="0" smtClean="0"/>
              <a:t>OTRC:	</a:t>
            </a:r>
          </a:p>
          <a:p>
            <a:pPr lvl="1"/>
            <a:r>
              <a:rPr lang="en-GB" sz="1600" dirty="0" smtClean="0"/>
              <a:t>OTRD:	</a:t>
            </a:r>
          </a:p>
          <a:p>
            <a:r>
              <a:rPr lang="en-GB" sz="1600" dirty="0" smtClean="0"/>
              <a:t>Losses</a:t>
            </a:r>
          </a:p>
          <a:p>
            <a:pPr lvl="1"/>
            <a:r>
              <a:rPr lang="en-GB" sz="1600" dirty="0" smtClean="0"/>
              <a:t>Loss monitors	</a:t>
            </a:r>
          </a:p>
        </p:txBody>
      </p:sp>
      <p:pic>
        <p:nvPicPr>
          <p:cNvPr id="1026" name="Picture 2" descr="H:\public\FolienFürHans\20130214-IMG_6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" y="4632959"/>
            <a:ext cx="1042474" cy="15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oelle\Desktop\XFEL Fotos\FolienFürHans\20120809-MK3_63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78" y="5006340"/>
            <a:ext cx="1782917" cy="118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noelle\Desktop\XFEL Fotos\FolienFürHans\20120703-IMG_36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85" y="4632959"/>
            <a:ext cx="1058516" cy="158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9625" y="4819650"/>
            <a:ext cx="387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Fast Kicker allow the selection of bunches for diagnostics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3426691" y="3629025"/>
            <a:ext cx="1192935" cy="1276352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9" name="Line Callout 1 8"/>
          <p:cNvSpPr/>
          <p:nvPr/>
        </p:nvSpPr>
        <p:spPr bwMode="auto">
          <a:xfrm>
            <a:off x="3331036" y="1857375"/>
            <a:ext cx="1212389" cy="885825"/>
          </a:xfrm>
          <a:prstGeom prst="borderCallout1">
            <a:avLst>
              <a:gd name="adj1" fmla="val 18750"/>
              <a:gd name="adj2" fmla="val -8333"/>
              <a:gd name="adj3" fmla="val -6243"/>
              <a:gd name="adj4" fmla="val -76503"/>
            </a:avLst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Kontrolle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 des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Strahls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 am Dump</a:t>
            </a:r>
          </a:p>
        </p:txBody>
      </p:sp>
    </p:spTree>
    <p:extLst>
      <p:ext uri="{BB962C8B-B14F-4D97-AF65-F5344CB8AC3E}">
        <p14:creationId xmlns:p14="http://schemas.microsoft.com/office/powerpoint/2010/main" val="2828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operation of an accelerator at XFEL started December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4813" y="1347788"/>
            <a:ext cx="7972425" cy="2845521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To make this happen a huge amount of work had to be done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After finalizing the construction work the infrastructure had to be installed </a:t>
            </a:r>
            <a:r>
              <a:rPr lang="en-US" sz="2000" dirty="0" smtClean="0"/>
              <a:t>in the complete injector building:</a:t>
            </a:r>
            <a:endParaRPr lang="en-US" sz="2000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424873" y="3445163"/>
            <a:ext cx="38792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/>
              <a:t>Light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/>
              <a:t>Electric power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/>
              <a:t>Cooling water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56545" y="3445163"/>
            <a:ext cx="38792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/>
              <a:t>Air conditioning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/>
              <a:t>IT </a:t>
            </a:r>
            <a:r>
              <a:rPr lang="en-US" sz="1800" dirty="0"/>
              <a:t>network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/>
              <a:t>Fire safety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/>
              <a:t>… things I forgot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tha577\Dropbox\Drawings\Niklas uploads\bilder\2013-04-18_LH-tunnel-lvl7-3.JPG"/>
          <p:cNvPicPr>
            <a:picLocks noChangeAspect="1" noChangeArrowheads="1"/>
          </p:cNvPicPr>
          <p:nvPr/>
        </p:nvPicPr>
        <p:blipFill rotWithShape="1">
          <a:blip r:embed="rId2" cstate="print"/>
          <a:srcRect l="3248"/>
          <a:stretch/>
        </p:blipFill>
        <p:spPr bwMode="auto">
          <a:xfrm>
            <a:off x="-1" y="1077323"/>
            <a:ext cx="9144001" cy="5160624"/>
          </a:xfrm>
          <a:prstGeom prst="rect">
            <a:avLst/>
          </a:prstGeom>
          <a:noFill/>
        </p:spPr>
      </p:pic>
      <p:sp>
        <p:nvSpPr>
          <p:cNvPr id="14340" name="Rubrik 1"/>
          <p:cNvSpPr>
            <a:spLocks noGrp="1"/>
          </p:cNvSpPr>
          <p:nvPr>
            <p:ph type="title"/>
          </p:nvPr>
        </p:nvSpPr>
        <p:spPr>
          <a:xfrm>
            <a:off x="1057275" y="123825"/>
            <a:ext cx="7334250" cy="921140"/>
          </a:xfrm>
        </p:spPr>
        <p:txBody>
          <a:bodyPr/>
          <a:lstStyle/>
          <a:p>
            <a:pPr algn="ctr" eaLnBrk="1" hangingPunct="1"/>
            <a:r>
              <a:rPr lang="sv-SE" dirty="0" smtClean="0"/>
              <a:t>Laser Heater system with undulator and infrared Laser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486220" y="4955142"/>
            <a:ext cx="3657780" cy="1936048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marL="391686" indent="-293764" defTabSz="414726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+mn-ea"/>
              </a:rPr>
              <a:t>		  OS0</a:t>
            </a:r>
          </a:p>
          <a:p>
            <a:pPr marL="783372" lvl="1" indent="-293764" defTabSz="414726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  <a:ea typeface="+mn-ea"/>
              </a:rPr>
              <a:t>Telescope</a:t>
            </a:r>
          </a:p>
          <a:p>
            <a:pPr marL="783372" lvl="1" indent="-293764" defTabSz="414726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  <a:ea typeface="+mn-ea"/>
              </a:rPr>
              <a:t>photon waist size and position</a:t>
            </a:r>
          </a:p>
          <a:p>
            <a:pPr marL="783372" lvl="1" indent="-293764" defTabSz="414726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  <a:ea typeface="+mn-ea"/>
              </a:rPr>
              <a:t>4D laser </a:t>
            </a:r>
            <a:r>
              <a:rPr lang="en-US" kern="0" dirty="0" err="1">
                <a:solidFill>
                  <a:srgbClr val="000000"/>
                </a:solidFill>
                <a:latin typeface="+mn-lt"/>
                <a:ea typeface="+mn-ea"/>
              </a:rPr>
              <a:t>stabilisation</a:t>
            </a:r>
            <a:r>
              <a:rPr lang="en-US" kern="0" dirty="0">
                <a:solidFill>
                  <a:srgbClr val="000000"/>
                </a:solidFill>
                <a:latin typeface="+mn-lt"/>
                <a:ea typeface="+mn-ea"/>
              </a:rPr>
              <a:t> system</a:t>
            </a:r>
          </a:p>
          <a:p>
            <a:pPr marL="783372" lvl="1" indent="-293764" defTabSz="414726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</a:rPr>
              <a:t>2 Attenuation systems</a:t>
            </a:r>
            <a:endParaRPr lang="en-US" sz="1800" b="1" kern="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0" y="1077323"/>
            <a:ext cx="3004380" cy="2286352"/>
          </a:xfrm>
          <a:solidFill>
            <a:schemeClr val="bg1">
              <a:alpha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431755" indent="-323817">
              <a:buSzPct val="45000"/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  <a:tab pos="4342950" algn="l"/>
                <a:tab pos="5066775" algn="l"/>
                <a:tab pos="5790600" algn="l"/>
                <a:tab pos="6514425" algn="l"/>
                <a:tab pos="7238250" algn="l"/>
                <a:tab pos="7962075" algn="l"/>
                <a:tab pos="8685900" algn="l"/>
              </a:tabLst>
            </a:pPr>
            <a:r>
              <a:rPr lang="sv-SE" sz="1500" b="1" dirty="0"/>
              <a:t>	</a:t>
            </a:r>
            <a:r>
              <a:rPr lang="en-US" sz="1500" b="1" dirty="0"/>
              <a:t> </a:t>
            </a:r>
            <a:r>
              <a:rPr lang="en-US" sz="1600" b="1" dirty="0"/>
              <a:t>OS1</a:t>
            </a:r>
            <a:endParaRPr lang="sv-SE" sz="1500" b="1" dirty="0"/>
          </a:p>
          <a:p>
            <a:pPr marL="431755" indent="-323817">
              <a:buSzPct val="45000"/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  <a:tab pos="4342950" algn="l"/>
                <a:tab pos="5066775" algn="l"/>
                <a:tab pos="5790600" algn="l"/>
                <a:tab pos="6514425" algn="l"/>
                <a:tab pos="7238250" algn="l"/>
                <a:tab pos="7962075" algn="l"/>
                <a:tab pos="8685900" algn="l"/>
              </a:tabLst>
            </a:pPr>
            <a:r>
              <a:rPr lang="sv-SE" sz="1500" b="1" dirty="0"/>
              <a:t>	</a:t>
            </a:r>
            <a:r>
              <a:rPr lang="sv-SE" sz="1500" b="1" dirty="0" err="1"/>
              <a:t>Diagnostics</a:t>
            </a:r>
            <a:r>
              <a:rPr lang="sv-SE" sz="1500" b="1" dirty="0"/>
              <a:t> after undulator </a:t>
            </a:r>
          </a:p>
          <a:p>
            <a:pPr marL="431755" indent="-323817">
              <a:buSzPct val="45000"/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  <a:tab pos="4342950" algn="l"/>
                <a:tab pos="5066775" algn="l"/>
                <a:tab pos="5790600" algn="l"/>
                <a:tab pos="6514425" algn="l"/>
                <a:tab pos="7238250" algn="l"/>
                <a:tab pos="7962075" algn="l"/>
                <a:tab pos="8685900" algn="l"/>
              </a:tabLst>
            </a:pPr>
            <a:r>
              <a:rPr lang="sv-SE" sz="1500" b="1" dirty="0"/>
              <a:t>	</a:t>
            </a:r>
            <a:r>
              <a:rPr lang="en-US" sz="1500" b="1" dirty="0"/>
              <a:t>Online Monitoring</a:t>
            </a:r>
          </a:p>
          <a:p>
            <a:pPr marL="783372" lvl="1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Power</a:t>
            </a:r>
          </a:p>
          <a:p>
            <a:pPr marL="783372" lvl="1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Position Sensitive Det. (PSD)</a:t>
            </a:r>
          </a:p>
          <a:p>
            <a:pPr marL="783372" lvl="1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photon beam size (camera)</a:t>
            </a:r>
          </a:p>
          <a:p>
            <a:pPr marL="783372" lvl="1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Timing (photo diodes)</a:t>
            </a:r>
          </a:p>
          <a:p>
            <a:pPr marL="863510" lvl="1" indent="-323817">
              <a:buSzPct val="45000"/>
              <a:buFont typeface="Wingdings" pitchFamily="2" charset="2"/>
              <a:buChar char=""/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  <a:tab pos="4342950" algn="l"/>
                <a:tab pos="5066775" algn="l"/>
                <a:tab pos="5790600" algn="l"/>
                <a:tab pos="6514425" algn="l"/>
                <a:tab pos="7238250" algn="l"/>
                <a:tab pos="7962075" algn="l"/>
                <a:tab pos="8685900" algn="l"/>
              </a:tabLst>
            </a:pPr>
            <a:endParaRPr lang="sv-SE" sz="13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5151" y="1315448"/>
            <a:ext cx="1157760" cy="10973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00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 </a:t>
            </a:r>
            <a:r>
              <a:rPr lang="en-US" dirty="0"/>
              <a:t>are in house and RFI</a:t>
            </a:r>
            <a:br>
              <a:rPr lang="en-US" dirty="0"/>
            </a:br>
            <a:r>
              <a:rPr lang="en-US" dirty="0"/>
              <a:t>Girder </a:t>
            </a:r>
            <a:r>
              <a:rPr lang="en-US" dirty="0" smtClean="0"/>
              <a:t>pre-installation started</a:t>
            </a:r>
            <a:endParaRPr lang="en-US" dirty="0"/>
          </a:p>
        </p:txBody>
      </p:sp>
      <p:pic>
        <p:nvPicPr>
          <p:cNvPr id="5122" name="Picture 2" descr="D:\Fotos\XFEL\Halle1\2014\2014-03-19\Unbenannter Export\_DSC4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5" y="1132867"/>
            <a:ext cx="8040111" cy="53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977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Dump vehicles ready and tested</a:t>
            </a:r>
            <a:endParaRPr lang="en-US" dirty="0"/>
          </a:p>
        </p:txBody>
      </p:sp>
      <p:pic>
        <p:nvPicPr>
          <p:cNvPr id="6146" name="Picture 2" descr="D:\Fotos\XFEL\Halle1\2014\2014-03-19\Unbenannter Export\_DSC41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5418" y="2373744"/>
            <a:ext cx="5809673" cy="3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:\user\accounts\schmitz\public\read-write\Bilder für  MAC_may13\INJ\XSE-V232_with support-dump-exchange ohne shield_21feb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036" y="1444606"/>
            <a:ext cx="4110182" cy="235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774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for the next steps</a:t>
            </a:r>
            <a:endParaRPr lang="en-US" dirty="0"/>
          </a:p>
        </p:txBody>
      </p:sp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" y="985284"/>
            <a:ext cx="8895908" cy="58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3024" y="95539"/>
            <a:ext cx="7283450" cy="714375"/>
          </a:xfrm>
        </p:spPr>
        <p:txBody>
          <a:bodyPr/>
          <a:lstStyle/>
          <a:p>
            <a:r>
              <a:rPr lang="en-US" dirty="0" smtClean="0"/>
              <a:t>Longer perspective until mid of 2015</a:t>
            </a:r>
            <a:endParaRPr lang="en-US" dirty="0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6128"/>
            <a:ext cx="9144000" cy="58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670057">
            <a:off x="2530322" y="2967335"/>
            <a:ext cx="4083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Thank You !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20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We did the </a:t>
            </a:r>
            <a:r>
              <a:rPr lang="en-US" sz="2000" dirty="0" smtClean="0"/>
              <a:t>gun test </a:t>
            </a:r>
            <a:r>
              <a:rPr lang="en-US" sz="2000" dirty="0"/>
              <a:t>during 4 weeks in December and learned a lot about the different systems </a:t>
            </a:r>
            <a:r>
              <a:rPr lang="en-US" sz="2000" dirty="0" smtClean="0"/>
              <a:t>involved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50" y="1452995"/>
            <a:ext cx="7972425" cy="3710132"/>
          </a:xfrm>
        </p:spPr>
        <p:txBody>
          <a:bodyPr/>
          <a:lstStyle/>
          <a:p>
            <a:r>
              <a:rPr lang="en-US" sz="1600" dirty="0" smtClean="0"/>
              <a:t>the </a:t>
            </a:r>
            <a:r>
              <a:rPr lang="en-US" sz="1600" dirty="0"/>
              <a:t>operation of the high power RF including modulator, transformer, klystron waveguides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gun with cathode, solenoids, vacuum system, input coupler and window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temperature regulation system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low level RF </a:t>
            </a:r>
            <a:r>
              <a:rPr lang="en-US" sz="1600" dirty="0" smtClean="0"/>
              <a:t>system</a:t>
            </a:r>
            <a:endParaRPr lang="en-US" sz="1600" dirty="0"/>
          </a:p>
          <a:p>
            <a:r>
              <a:rPr lang="en-US" sz="1600" dirty="0" smtClean="0"/>
              <a:t>the </a:t>
            </a:r>
            <a:r>
              <a:rPr lang="en-US" sz="1600" dirty="0"/>
              <a:t>timing system </a:t>
            </a:r>
            <a:r>
              <a:rPr lang="en-US" sz="1600" dirty="0" smtClean="0"/>
              <a:t>the </a:t>
            </a:r>
            <a:r>
              <a:rPr lang="en-US" sz="1600" dirty="0"/>
              <a:t>machine protection system 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personal interlock </a:t>
            </a:r>
            <a:r>
              <a:rPr lang="en-US" sz="1600" dirty="0" smtClean="0"/>
              <a:t>system</a:t>
            </a:r>
            <a:endParaRPr lang="en-US" sz="1600" dirty="0"/>
          </a:p>
          <a:p>
            <a:r>
              <a:rPr lang="en-US" sz="1600" dirty="0" smtClean="0"/>
              <a:t>control </a:t>
            </a:r>
            <a:r>
              <a:rPr lang="en-US" sz="1600" dirty="0"/>
              <a:t>system hard- and </a:t>
            </a:r>
            <a:r>
              <a:rPr lang="en-US" sz="1600" dirty="0" smtClean="0"/>
              <a:t>software</a:t>
            </a:r>
            <a:endParaRPr lang="en-US" sz="1600" dirty="0"/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65595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location</a:t>
            </a:r>
            <a:endParaRPr lang="en-US" dirty="0"/>
          </a:p>
        </p:txBody>
      </p:sp>
      <p:pic>
        <p:nvPicPr>
          <p:cNvPr id="3074" name="Picture 2" descr="C:\Users\brinker\Desktop\JTs,PDFs\Gesamt1_XTINApr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9" y="1173844"/>
            <a:ext cx="6578220" cy="519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gende mit Linie 1 4"/>
          <p:cNvSpPr/>
          <p:nvPr/>
        </p:nvSpPr>
        <p:spPr bwMode="auto">
          <a:xfrm>
            <a:off x="7082949" y="1757239"/>
            <a:ext cx="1950215" cy="349858"/>
          </a:xfrm>
          <a:prstGeom prst="borderCallout1">
            <a:avLst>
              <a:gd name="adj1" fmla="val 18750"/>
              <a:gd name="adj2" fmla="val -8333"/>
              <a:gd name="adj3" fmla="val 187800"/>
              <a:gd name="adj4" fmla="val -120429"/>
            </a:avLst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Magnet power supplies</a:t>
            </a:r>
          </a:p>
        </p:txBody>
      </p:sp>
      <p:sp>
        <p:nvSpPr>
          <p:cNvPr id="7" name="Legende mit Linie 1 6"/>
          <p:cNvSpPr/>
          <p:nvPr/>
        </p:nvSpPr>
        <p:spPr bwMode="auto">
          <a:xfrm>
            <a:off x="7082949" y="2307204"/>
            <a:ext cx="1950215" cy="459850"/>
          </a:xfrm>
          <a:prstGeom prst="borderCallout1">
            <a:avLst>
              <a:gd name="adj1" fmla="val 18750"/>
              <a:gd name="adj2" fmla="val -8333"/>
              <a:gd name="adj3" fmla="val 121348"/>
              <a:gd name="adj4" fmla="val -127853"/>
            </a:avLst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Klystron, </a:t>
            </a:r>
            <a:r>
              <a:rPr lang="en-US" sz="1200" dirty="0" err="1">
                <a:solidFill>
                  <a:schemeClr val="accent3"/>
                </a:solidFill>
              </a:rPr>
              <a:t>p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uls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- transformer, wave guides</a:t>
            </a:r>
          </a:p>
        </p:txBody>
      </p:sp>
      <p:sp>
        <p:nvSpPr>
          <p:cNvPr id="8" name="Legende mit Linie 1 7"/>
          <p:cNvSpPr/>
          <p:nvPr/>
        </p:nvSpPr>
        <p:spPr bwMode="auto">
          <a:xfrm>
            <a:off x="7082949" y="2927405"/>
            <a:ext cx="1950215" cy="459850"/>
          </a:xfrm>
          <a:prstGeom prst="borderCallout1">
            <a:avLst>
              <a:gd name="adj1" fmla="val 18750"/>
              <a:gd name="adj2" fmla="val -8333"/>
              <a:gd name="adj3" fmla="val 72933"/>
              <a:gd name="adj4" fmla="val -127853"/>
            </a:avLst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pitchFamily="112" charset="-128"/>
              </a:rPr>
              <a:t>Diagnostics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, IT, MPS</a:t>
            </a:r>
          </a:p>
        </p:txBody>
      </p:sp>
      <p:sp>
        <p:nvSpPr>
          <p:cNvPr id="9" name="Legende mit Linie 1 8"/>
          <p:cNvSpPr/>
          <p:nvPr/>
        </p:nvSpPr>
        <p:spPr bwMode="auto">
          <a:xfrm>
            <a:off x="7082949" y="3460805"/>
            <a:ext cx="1950215" cy="459850"/>
          </a:xfrm>
          <a:prstGeom prst="borderCallout1">
            <a:avLst>
              <a:gd name="adj1" fmla="val 18750"/>
              <a:gd name="adj2" fmla="val -8333"/>
              <a:gd name="adj3" fmla="val 43538"/>
              <a:gd name="adj4" fmla="val -126106"/>
            </a:avLst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pitchFamily="112" charset="-128"/>
              </a:rPr>
              <a:t>Timing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pitchFamily="112" charset="-128"/>
              </a:rPr>
              <a:t>,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pitchFamily="112" charset="-128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pitchFamily="112" charset="-128"/>
              </a:rPr>
              <a:t>Laser</a:t>
            </a:r>
          </a:p>
        </p:txBody>
      </p:sp>
      <p:sp>
        <p:nvSpPr>
          <p:cNvPr id="10" name="Legende mit Linie 1 9"/>
          <p:cNvSpPr/>
          <p:nvPr/>
        </p:nvSpPr>
        <p:spPr bwMode="auto">
          <a:xfrm>
            <a:off x="7082949" y="4019383"/>
            <a:ext cx="1950215" cy="459850"/>
          </a:xfrm>
          <a:prstGeom prst="borderCallout1">
            <a:avLst>
              <a:gd name="adj1" fmla="val 18750"/>
              <a:gd name="adj2" fmla="val -8333"/>
              <a:gd name="adj3" fmla="val 43538"/>
              <a:gd name="adj4" fmla="val -126106"/>
            </a:avLst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626262"/>
                </a:solidFill>
                <a:effectLst/>
                <a:latin typeface="Arial" charset="0"/>
                <a:ea typeface="ＭＳ Ｐゴシック" pitchFamily="112" charset="-128"/>
              </a:rPr>
              <a:t>Second Injector</a:t>
            </a:r>
          </a:p>
        </p:txBody>
      </p:sp>
      <p:sp>
        <p:nvSpPr>
          <p:cNvPr id="11" name="Legende mit Linie 1 10"/>
          <p:cNvSpPr/>
          <p:nvPr/>
        </p:nvSpPr>
        <p:spPr bwMode="auto">
          <a:xfrm>
            <a:off x="7082949" y="4640912"/>
            <a:ext cx="1950215" cy="459850"/>
          </a:xfrm>
          <a:prstGeom prst="borderCallout1">
            <a:avLst>
              <a:gd name="adj1" fmla="val 18750"/>
              <a:gd name="adj2" fmla="val -8333"/>
              <a:gd name="adj3" fmla="val 43538"/>
              <a:gd name="adj4" fmla="val -126106"/>
            </a:avLst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200" dirty="0" smtClean="0">
                <a:solidFill>
                  <a:schemeClr val="accent3"/>
                </a:solidFill>
              </a:rPr>
              <a:t>Gun, Gun cooling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671638" y="1463040"/>
            <a:ext cx="119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XTIN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30695" y="1757239"/>
            <a:ext cx="119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XSE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671931" y="1262986"/>
            <a:ext cx="119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XSIN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729" y="2619000"/>
            <a:ext cx="6668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3"/>
                </a:solidFill>
              </a:rPr>
              <a:t>UG2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3"/>
                </a:solidFill>
              </a:rPr>
              <a:t>UG3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3"/>
                </a:solidFill>
              </a:rPr>
              <a:t>UG4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3"/>
                </a:solidFill>
              </a:rPr>
              <a:t>UG5</a:t>
            </a:r>
          </a:p>
          <a:p>
            <a:pPr>
              <a:spcBef>
                <a:spcPts val="240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3"/>
                </a:solidFill>
              </a:rPr>
              <a:t>UG6</a:t>
            </a:r>
          </a:p>
          <a:p>
            <a:pPr>
              <a:spcBef>
                <a:spcPts val="240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3"/>
                </a:solidFill>
              </a:rPr>
              <a:t>UG7</a:t>
            </a:r>
          </a:p>
        </p:txBody>
      </p:sp>
      <p:sp>
        <p:nvSpPr>
          <p:cNvPr id="15" name="Legende mit Linie 1 10"/>
          <p:cNvSpPr/>
          <p:nvPr/>
        </p:nvSpPr>
        <p:spPr bwMode="auto">
          <a:xfrm>
            <a:off x="4761506" y="5698187"/>
            <a:ext cx="1820849" cy="459850"/>
          </a:xfrm>
          <a:prstGeom prst="borderCallout1">
            <a:avLst>
              <a:gd name="adj1" fmla="val 18750"/>
              <a:gd name="adj2" fmla="val -8333"/>
              <a:gd name="adj3" fmla="val -416297"/>
              <a:gd name="adj4" fmla="val -145984"/>
            </a:avLst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200" dirty="0" err="1" smtClean="0">
                <a:solidFill>
                  <a:srgbClr val="626262"/>
                </a:solidFill>
              </a:rPr>
              <a:t>Cryo</a:t>
            </a:r>
            <a:r>
              <a:rPr lang="en-US" sz="1200" dirty="0" smtClean="0">
                <a:solidFill>
                  <a:srgbClr val="626262"/>
                </a:solidFill>
              </a:rPr>
              <a:t> installation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62626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28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Interlock</a:t>
            </a:r>
            <a:endParaRPr lang="en-US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" y="2429163"/>
            <a:ext cx="7929316" cy="40467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4299" y="1038225"/>
            <a:ext cx="86582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The 2 injectors and the main </a:t>
            </a:r>
            <a:r>
              <a:rPr lang="en-US" sz="2000" dirty="0" err="1" smtClean="0">
                <a:solidFill>
                  <a:schemeClr val="accent3"/>
                </a:solidFill>
              </a:rPr>
              <a:t>linac</a:t>
            </a:r>
            <a:r>
              <a:rPr lang="en-US" sz="2000" dirty="0" smtClean="0">
                <a:solidFill>
                  <a:schemeClr val="accent3"/>
                </a:solidFill>
              </a:rPr>
              <a:t> have to be independent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-&gt; Separate regions are needed for the injectors, the main </a:t>
            </a:r>
            <a:r>
              <a:rPr lang="en-US" sz="2000" dirty="0" err="1" smtClean="0">
                <a:solidFill>
                  <a:schemeClr val="accent3"/>
                </a:solidFill>
              </a:rPr>
              <a:t>linac</a:t>
            </a:r>
            <a:r>
              <a:rPr lang="en-US" sz="2000" dirty="0" smtClean="0">
                <a:solidFill>
                  <a:schemeClr val="accent3"/>
                </a:solidFill>
              </a:rPr>
              <a:t>, the media shafts and the labyrinths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52945" y="2429163"/>
            <a:ext cx="236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IL-regions needed for the gun test</a:t>
            </a:r>
          </a:p>
        </p:txBody>
      </p:sp>
      <p:cxnSp>
        <p:nvCxnSpPr>
          <p:cNvPr id="7" name="Gerade Verbindung mit Pfeil 6"/>
          <p:cNvCxnSpPr/>
          <p:nvPr/>
        </p:nvCxnSpPr>
        <p:spPr bwMode="auto">
          <a:xfrm>
            <a:off x="3177309" y="2847761"/>
            <a:ext cx="2059709" cy="763657"/>
          </a:xfrm>
          <a:prstGeom prst="straightConnector1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" name="Gerade Verbindung mit Pfeil 8"/>
          <p:cNvCxnSpPr/>
          <p:nvPr/>
        </p:nvCxnSpPr>
        <p:spPr bwMode="auto">
          <a:xfrm>
            <a:off x="2955636" y="2980207"/>
            <a:ext cx="886691" cy="1472320"/>
          </a:xfrm>
          <a:prstGeom prst="straightConnector1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2022764" y="3075494"/>
            <a:ext cx="92363" cy="1865961"/>
          </a:xfrm>
          <a:prstGeom prst="straightConnector1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026" name="Picture 2" descr="D:\Fotos\XFEL\XTIN-UG7\DSCF8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2199" y="2184116"/>
            <a:ext cx="2122909" cy="15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mit Pfeil 14"/>
          <p:cNvCxnSpPr/>
          <p:nvPr/>
        </p:nvCxnSpPr>
        <p:spPr bwMode="auto">
          <a:xfrm flipH="1">
            <a:off x="5237018" y="2847761"/>
            <a:ext cx="2530764" cy="1193901"/>
          </a:xfrm>
          <a:prstGeom prst="straightConnector1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5809673" y="1918752"/>
            <a:ext cx="1782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 smtClean="0">
                <a:solidFill>
                  <a:schemeClr val="accent3"/>
                </a:solidFill>
              </a:rPr>
              <a:t>Concrete shielding door</a:t>
            </a:r>
            <a:endParaRPr lang="en-US" sz="14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0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gun cooling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" y="2677204"/>
            <a:ext cx="8886825" cy="3796683"/>
          </a:xfrm>
          <a:prstGeom prst="rect">
            <a:avLst/>
          </a:prstGeom>
        </p:spPr>
      </p:pic>
      <p:pic>
        <p:nvPicPr>
          <p:cNvPr id="2050" name="Picture 2" descr="D:\Fotos\XFEL\XTIN-UG7\_DSC3090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2078" y="1057196"/>
            <a:ext cx="5613825" cy="30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41746" y="1560945"/>
            <a:ext cx="2752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3 hot water reservoirs</a:t>
            </a: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3020291" y="1856509"/>
            <a:ext cx="3768436" cy="82069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564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RF </a:t>
            </a:r>
            <a:r>
              <a:rPr lang="de-DE" dirty="0" err="1" smtClean="0"/>
              <a:t>Stations</a:t>
            </a:r>
            <a:r>
              <a:rPr lang="de-DE" dirty="0" smtClean="0"/>
              <a:t>  XTIN – UG3 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0" y="1332906"/>
            <a:ext cx="8654847" cy="49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2006" y="4051635"/>
            <a:ext cx="2779928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600000" lon="0" rev="1200000"/>
              </a:camera>
              <a:lightRig rig="threePt" dir="t"/>
            </a:scene3d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dirty="0" smtClean="0">
                <a:solidFill>
                  <a:schemeClr val="accent3"/>
                </a:solidFill>
              </a:rPr>
              <a:t>1. Modul    </a:t>
            </a:r>
            <a:r>
              <a:rPr lang="de-DE" sz="1600" dirty="0" err="1" smtClean="0">
                <a:solidFill>
                  <a:schemeClr val="accent3"/>
                </a:solidFill>
              </a:rPr>
              <a:t>Injector</a:t>
            </a:r>
            <a:r>
              <a:rPr lang="de-DE" sz="1600" dirty="0" smtClean="0">
                <a:solidFill>
                  <a:schemeClr val="accent3"/>
                </a:solidFill>
              </a:rPr>
              <a:t> #1    </a:t>
            </a:r>
            <a:r>
              <a:rPr lang="de-DE" sz="1600" dirty="0" err="1" smtClean="0">
                <a:solidFill>
                  <a:schemeClr val="accent3"/>
                </a:solidFill>
              </a:rPr>
              <a:t>Gun</a:t>
            </a:r>
            <a:endParaRPr lang="de-DE" sz="1600" dirty="0" smtClean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6281" y="2714859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600000" lon="0" rev="1200000"/>
              </a:camera>
              <a:lightRig rig="threePt" dir="t"/>
            </a:scene3d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dirty="0" err="1" smtClean="0">
                <a:solidFill>
                  <a:schemeClr val="accent3"/>
                </a:solidFill>
              </a:rPr>
              <a:t>Injector</a:t>
            </a:r>
            <a:r>
              <a:rPr lang="de-DE" sz="1600" dirty="0" smtClean="0">
                <a:solidFill>
                  <a:schemeClr val="accent3"/>
                </a:solidFill>
              </a:rPr>
              <a:t> #2 /  </a:t>
            </a:r>
            <a:r>
              <a:rPr lang="de-DE" sz="1600" dirty="0" err="1" smtClean="0">
                <a:solidFill>
                  <a:schemeClr val="accent3"/>
                </a:solidFill>
              </a:rPr>
              <a:t>option</a:t>
            </a:r>
            <a:endParaRPr lang="de-DE" sz="1600" dirty="0" smtClean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4334" y="3100776"/>
            <a:ext cx="2148345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600000" lon="0" rev="1200000"/>
              </a:camera>
              <a:lightRig rig="threePt" dir="t"/>
            </a:scene3d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dirty="0" smtClean="0">
                <a:solidFill>
                  <a:schemeClr val="accent3"/>
                </a:solidFill>
              </a:rPr>
              <a:t>3rd </a:t>
            </a:r>
            <a:r>
              <a:rPr lang="de-DE" sz="1600" dirty="0" err="1" smtClean="0">
                <a:solidFill>
                  <a:schemeClr val="accent3"/>
                </a:solidFill>
              </a:rPr>
              <a:t>floor</a:t>
            </a:r>
            <a:r>
              <a:rPr lang="de-DE" sz="1600" dirty="0" smtClean="0">
                <a:solidFill>
                  <a:schemeClr val="accent3"/>
                </a:solidFill>
              </a:rPr>
              <a:t> / RF </a:t>
            </a:r>
            <a:r>
              <a:rPr lang="de-DE" sz="1600" dirty="0" err="1" smtClean="0">
                <a:solidFill>
                  <a:schemeClr val="accent3"/>
                </a:solidFill>
              </a:rPr>
              <a:t>stations</a:t>
            </a:r>
            <a:endParaRPr lang="de-DE" sz="1600" dirty="0" smtClean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5510" y="3860968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600000" lon="0" rev="1200000"/>
              </a:camera>
              <a:lightRig rig="threePt" dir="t"/>
            </a:scene3d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dirty="0" smtClean="0">
                <a:solidFill>
                  <a:schemeClr val="accent3"/>
                </a:solidFill>
              </a:rPr>
              <a:t>6th </a:t>
            </a:r>
            <a:r>
              <a:rPr lang="de-DE" sz="1600" dirty="0" err="1" smtClean="0">
                <a:solidFill>
                  <a:schemeClr val="accent3"/>
                </a:solidFill>
              </a:rPr>
              <a:t>floor</a:t>
            </a:r>
            <a:r>
              <a:rPr lang="de-DE" sz="1600" dirty="0" smtClean="0">
                <a:solidFill>
                  <a:schemeClr val="accent3"/>
                </a:solidFill>
              </a:rPr>
              <a:t> / </a:t>
            </a:r>
            <a:r>
              <a:rPr lang="de-DE" sz="1600" dirty="0" err="1" smtClean="0">
                <a:solidFill>
                  <a:schemeClr val="accent3"/>
                </a:solidFill>
              </a:rPr>
              <a:t>Inj</a:t>
            </a:r>
            <a:r>
              <a:rPr lang="de-DE" sz="1600" dirty="0" smtClean="0">
                <a:solidFill>
                  <a:schemeClr val="accent3"/>
                </a:solidFill>
              </a:rPr>
              <a:t>. #2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5510" y="4644088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600000" lon="0" rev="1200000"/>
              </a:camera>
              <a:lightRig rig="threePt" dir="t"/>
            </a:scene3d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dirty="0" smtClean="0">
                <a:solidFill>
                  <a:schemeClr val="accent3"/>
                </a:solidFill>
              </a:rPr>
              <a:t>7th </a:t>
            </a:r>
            <a:r>
              <a:rPr lang="de-DE" sz="1600" dirty="0" err="1" smtClean="0">
                <a:solidFill>
                  <a:schemeClr val="accent3"/>
                </a:solidFill>
              </a:rPr>
              <a:t>floor</a:t>
            </a:r>
            <a:r>
              <a:rPr lang="de-DE" sz="1600" dirty="0" smtClean="0">
                <a:solidFill>
                  <a:schemeClr val="accent3"/>
                </a:solidFill>
              </a:rPr>
              <a:t> / </a:t>
            </a:r>
            <a:r>
              <a:rPr lang="de-DE" sz="1600" dirty="0" err="1" smtClean="0">
                <a:solidFill>
                  <a:schemeClr val="accent3"/>
                </a:solidFill>
              </a:rPr>
              <a:t>Inj</a:t>
            </a:r>
            <a:r>
              <a:rPr lang="de-DE" sz="1600" dirty="0" smtClean="0">
                <a:solidFill>
                  <a:schemeClr val="accent3"/>
                </a:solidFill>
              </a:rPr>
              <a:t>. #1</a:t>
            </a:r>
          </a:p>
        </p:txBody>
      </p:sp>
      <p:sp>
        <p:nvSpPr>
          <p:cNvPr id="3" name="Rectangle 2"/>
          <p:cNvSpPr/>
          <p:nvPr/>
        </p:nvSpPr>
        <p:spPr bwMode="auto">
          <a:xfrm rot="20445749">
            <a:off x="4715560" y="2868729"/>
            <a:ext cx="3690452" cy="71970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52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user\groups\mdi\dnoelle\public\20130815_XFEL_Injector_PulseTrafos_ShortStory\images\large\20130815-MK3_9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88" y="229754"/>
            <a:ext cx="2168525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:\user\groups\mdi\dnoelle\public\20130815_XFEL_Injector_PulseTrafos_ShortStory\images\large\20130815-MK3_9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3119438"/>
            <a:ext cx="48355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:\user\groups\mdi\dnoelle\public\20130815_XFEL_Injector_PulseTrafos_ShortStory\images\large\20130815-IMG_86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249613"/>
            <a:ext cx="46482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7091" y="1447306"/>
            <a:ext cx="41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Arrival of the pulse transformers</a:t>
            </a:r>
          </a:p>
        </p:txBody>
      </p:sp>
    </p:spTree>
    <p:extLst>
      <p:ext uri="{BB962C8B-B14F-4D97-AF65-F5344CB8AC3E}">
        <p14:creationId xmlns:p14="http://schemas.microsoft.com/office/powerpoint/2010/main" val="2678238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template-european-xfel-gmbh_presentation-with-partner-logos</Template>
  <TotalTime>0</TotalTime>
  <Words>1380</Words>
  <Application>Microsoft Office PowerPoint</Application>
  <PresentationFormat>Bildschirmpräsentation (4:3)</PresentationFormat>
  <Paragraphs>230</Paragraphs>
  <Slides>35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template-european-xfel-gmbh_presentation-with-partner-logos</vt:lpstr>
      <vt:lpstr>First operation of the Gun at XFEL                               … and the next steps  </vt:lpstr>
      <vt:lpstr>PowerPoint-Präsentation</vt:lpstr>
      <vt:lpstr>First operation of an accelerator at XFEL started December 2013</vt:lpstr>
      <vt:lpstr>We did the gun test during 4 weeks in December and learned a lot about the different systems involved</vt:lpstr>
      <vt:lpstr>The location</vt:lpstr>
      <vt:lpstr>Personal Interlock</vt:lpstr>
      <vt:lpstr>The gun cooling</vt:lpstr>
      <vt:lpstr>RF Stations  XTIN – UG3 </vt:lpstr>
      <vt:lpstr>PowerPoint-Präsentation</vt:lpstr>
      <vt:lpstr>PowerPoint-Präsentation</vt:lpstr>
      <vt:lpstr>PowerPoint-Präsentation</vt:lpstr>
      <vt:lpstr>Already getting tight …</vt:lpstr>
      <vt:lpstr>… to reality</vt:lpstr>
      <vt:lpstr>Operational experiences – Thanks a lot for the good preparation !</vt:lpstr>
      <vt:lpstr>Achieved RF Parameters in December Run</vt:lpstr>
      <vt:lpstr>Development of pulse energy over time</vt:lpstr>
      <vt:lpstr>So, what limited the power / pulse length ? → Interlocks only from light sensors at RF window</vt:lpstr>
      <vt:lpstr>Hint to problems with RF spring:</vt:lpstr>
      <vt:lpstr>Massive damages of Cathode spring after operation</vt:lpstr>
      <vt:lpstr>Improvement seen at the next gun at Zeuthen</vt:lpstr>
      <vt:lpstr>Plan for improvements:</vt:lpstr>
      <vt:lpstr>Attacking the window problem</vt:lpstr>
      <vt:lpstr>PowerPoint-Präsentation</vt:lpstr>
      <vt:lpstr>PowerPoint-Präsentation</vt:lpstr>
      <vt:lpstr>PowerPoint-Präsentation</vt:lpstr>
      <vt:lpstr>next : Gun Section</vt:lpstr>
      <vt:lpstr>UV-Laser (MBI) installation in UG5 started, beamline design ready</vt:lpstr>
      <vt:lpstr>Diagnostics : Part 1</vt:lpstr>
      <vt:lpstr>Diagnostics Part 2</vt:lpstr>
      <vt:lpstr>Laser Heater system with undulator and infrared Laser</vt:lpstr>
      <vt:lpstr>Magnets are in house and RFI Girder pre-installation started</vt:lpstr>
      <vt:lpstr>Dump vehicles ready and tested</vt:lpstr>
      <vt:lpstr>Schedule for the next steps</vt:lpstr>
      <vt:lpstr>Longer perspective until mid of 2015</vt:lpstr>
      <vt:lpstr>PowerPoint-Präsentation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brinker</cp:lastModifiedBy>
  <cp:revision>109</cp:revision>
  <cp:lastPrinted>2008-09-01T15:04:16Z</cp:lastPrinted>
  <dcterms:created xsi:type="dcterms:W3CDTF">2012-08-22T12:02:11Z</dcterms:created>
  <dcterms:modified xsi:type="dcterms:W3CDTF">2014-04-09T11:09:40Z</dcterms:modified>
</cp:coreProperties>
</file>