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6" r:id="rId2"/>
    <p:sldMasterId id="2147483670" r:id="rId3"/>
    <p:sldMasterId id="2147483675" r:id="rId4"/>
    <p:sldMasterId id="2147483689" r:id="rId5"/>
  </p:sldMasterIdLst>
  <p:notesMasterIdLst>
    <p:notesMasterId r:id="rId33"/>
  </p:notesMasterIdLst>
  <p:handoutMasterIdLst>
    <p:handoutMasterId r:id="rId34"/>
  </p:handoutMasterIdLst>
  <p:sldIdLst>
    <p:sldId id="256" r:id="rId6"/>
    <p:sldId id="261" r:id="rId7"/>
    <p:sldId id="262" r:id="rId8"/>
    <p:sldId id="291" r:id="rId9"/>
    <p:sldId id="263" r:id="rId10"/>
    <p:sldId id="268" r:id="rId11"/>
    <p:sldId id="269" r:id="rId12"/>
    <p:sldId id="270" r:id="rId13"/>
    <p:sldId id="299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93" r:id="rId22"/>
    <p:sldId id="292" r:id="rId23"/>
    <p:sldId id="283" r:id="rId24"/>
    <p:sldId id="284" r:id="rId25"/>
    <p:sldId id="285" r:id="rId26"/>
    <p:sldId id="286" r:id="rId27"/>
    <p:sldId id="294" r:id="rId28"/>
    <p:sldId id="295" r:id="rId29"/>
    <p:sldId id="296" r:id="rId30"/>
    <p:sldId id="298" r:id="rId31"/>
    <p:sldId id="290" r:id="rId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748"/>
    <a:srgbClr val="E0E0E0"/>
    <a:srgbClr val="FD930A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7" autoAdjust="0"/>
    <p:restoredTop sz="98501" autoAdjust="0"/>
  </p:normalViewPr>
  <p:slideViewPr>
    <p:cSldViewPr snapToGrid="0" showGuides="1">
      <p:cViewPr>
        <p:scale>
          <a:sx n="80" d="100"/>
          <a:sy n="80" d="100"/>
        </p:scale>
        <p:origin x="-2514" y="-1224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494" y="888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 smtClean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Upper area: </a:t>
            </a:r>
            <a:r>
              <a:rPr lang="en-GB" sz="1100" b="1" dirty="0" smtClean="0"/>
              <a:t>Title</a:t>
            </a:r>
            <a:r>
              <a:rPr lang="en-GB" sz="1100" dirty="0" smtClean="0"/>
              <a:t> of your talk, max. 2 rows of the defined size (55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Lower area </a:t>
            </a:r>
            <a:r>
              <a:rPr lang="en-GB" sz="1100" b="1" dirty="0" smtClean="0"/>
              <a:t>(subtitle):</a:t>
            </a:r>
            <a:r>
              <a:rPr lang="en-GB" sz="1100" dirty="0" smtClean="0"/>
              <a:t> Conference/meeting/workshop, location, date, </a:t>
            </a:r>
            <a:br>
              <a:rPr lang="en-GB" sz="1100" dirty="0" smtClean="0"/>
            </a:br>
            <a:r>
              <a:rPr lang="en-GB" sz="1100" dirty="0" smtClean="0"/>
              <a:t>your name and affiliation, max. 4 rows of the defined size (32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Change </a:t>
            </a:r>
            <a:r>
              <a:rPr lang="en-GB" sz="1100" dirty="0"/>
              <a:t>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23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24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310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dirty="0" smtClean="0">
                <a:sym typeface="Wingdings" pitchFamily="2" charset="2"/>
              </a:rPr>
              <a:t>If you want to use more </a:t>
            </a:r>
            <a:r>
              <a:rPr lang="en-GB" sz="1200" b="1" dirty="0" smtClean="0">
                <a:sym typeface="Wingdings" pitchFamily="2" charset="2"/>
              </a:rPr>
              <a:t>partner logos</a:t>
            </a:r>
            <a:r>
              <a:rPr lang="en-GB" sz="1200" dirty="0" smtClean="0">
                <a:sym typeface="Wingdings" pitchFamily="2" charset="2"/>
              </a:rPr>
              <a:t> position them left beside the DESY logo in the footer area.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37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16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17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18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19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20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21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CAA6-4933-4BF4-94F2-917FAB0D683A}" type="slidenum">
              <a:rPr lang="de-DE" sz="1200" smtClean="0">
                <a:solidFill>
                  <a:prstClr val="black"/>
                </a:solidFill>
              </a:rPr>
              <a:pPr/>
              <a:t>22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5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9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15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42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F8A561-F9CC-4AA4-9EBB-DC2CB5E0DB16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5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E4EC8C-A7AB-4B75-B20E-05901C28328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7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18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062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0273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703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4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4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73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83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37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54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57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4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56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24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18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F8A561-F9CC-4AA4-9EBB-DC2CB5E0DB16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37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E4EC8C-A7AB-4B75-B20E-05901C28328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03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13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278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3248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41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6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5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noProof="0" dirty="0" smtClean="0">
                <a:solidFill>
                  <a:schemeClr val="bg1"/>
                </a:solidFill>
              </a:rPr>
              <a:t>Commissioning of XFEL </a:t>
            </a:r>
            <a:r>
              <a:rPr lang="en-GB" sz="1000" noProof="0" dirty="0" err="1" smtClean="0">
                <a:solidFill>
                  <a:schemeClr val="bg1"/>
                </a:solidFill>
              </a:rPr>
              <a:t>Cryo</a:t>
            </a:r>
            <a:r>
              <a:rPr lang="en-GB" sz="1000" noProof="0" dirty="0" smtClean="0">
                <a:solidFill>
                  <a:schemeClr val="bg1"/>
                </a:solidFill>
              </a:rPr>
              <a:t> Installation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‹#›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smtClean="0"/>
              <a:t>3</a:t>
            </a:r>
            <a:r>
              <a:rPr lang="en-GB" baseline="30000" noProof="0" dirty="0" smtClean="0"/>
              <a:t>rd</a:t>
            </a:r>
            <a:r>
              <a:rPr lang="en-GB" noProof="0" dirty="0" smtClean="0"/>
              <a:t> Collaboration Meeting of the European XFEL 08.04.2014</a:t>
            </a:r>
          </a:p>
          <a:p>
            <a:pPr lvl="0"/>
            <a:r>
              <a:rPr lang="en-GB" noProof="0" dirty="0" smtClean="0"/>
              <a:t>Tobias </a:t>
            </a:r>
            <a:r>
              <a:rPr lang="en-GB" noProof="0" dirty="0" err="1" smtClean="0"/>
              <a:t>Schnautz</a:t>
            </a:r>
            <a:r>
              <a:rPr lang="en-GB" noProof="0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07.04.2014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92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Commissioning of XFEL Cryogenic Equipment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10.04.2014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DBE520EF-3739-4E36-989C-1D360EFD5FD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07.04.2014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F1CC487-ED20-4E34-8133-CFE0BCE1D35F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56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Commissioning of XFEL Cryogenic Equipment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10.04.2014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3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tiff"/><Relationship Id="rId4" Type="http://schemas.openxmlformats.org/officeDocument/2006/relationships/image" Target="../media/image24.jpeg"/><Relationship Id="rId9" Type="http://schemas.openxmlformats.org/officeDocument/2006/relationships/image" Target="../media/image29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Commissioning of XFEL Cryogenic Installation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2K </a:t>
            </a:r>
            <a:r>
              <a:rPr lang="de-DE" dirty="0" err="1"/>
              <a:t>operation</a:t>
            </a:r>
            <a:r>
              <a:rPr lang="de-DE" dirty="0"/>
              <a:t> – </a:t>
            </a:r>
            <a:br>
              <a:rPr lang="de-DE" dirty="0"/>
            </a:br>
            <a:r>
              <a:rPr lang="de-DE" dirty="0"/>
              <a:t>Warm Pumps vs. 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Compressors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258416" y="1198085"/>
            <a:ext cx="7203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latin typeface="Calibri"/>
              </a:rPr>
              <a:t>Some facts about cold </a:t>
            </a:r>
            <a:r>
              <a:rPr lang="en-US" sz="1800" b="1" u="sng" dirty="0">
                <a:latin typeface="Calibri"/>
              </a:rPr>
              <a:t>c</a:t>
            </a:r>
            <a:r>
              <a:rPr lang="en-US" sz="1800" b="1" u="sng" dirty="0" smtClean="0">
                <a:latin typeface="Calibri"/>
              </a:rPr>
              <a:t>ompressors (in contrast to warm He-pumps)</a:t>
            </a:r>
            <a:endParaRPr lang="en-US" sz="1800" b="1" u="sng" dirty="0"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600" y="17929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Small dynamic range</a:t>
            </a:r>
            <a:endParaRPr lang="en-US" sz="1800" b="1" dirty="0"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417" y="21149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Sensitive towards </a:t>
            </a:r>
            <a:r>
              <a:rPr lang="en-US" sz="1800" b="1" dirty="0" err="1" smtClean="0">
                <a:latin typeface="Calibri"/>
              </a:rPr>
              <a:t>massflow</a:t>
            </a:r>
            <a:r>
              <a:rPr lang="en-US" sz="1800" b="1" dirty="0" smtClean="0">
                <a:latin typeface="Calibri"/>
              </a:rPr>
              <a:t>-, pressure-, temperature changes</a:t>
            </a:r>
            <a:endParaRPr lang="en-US" sz="1800" b="1" dirty="0"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796" y="27003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Each system is unique 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251796" y="2237755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6032" y="2084270"/>
            <a:ext cx="4422086" cy="33165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685612" y="3678943"/>
            <a:ext cx="7336289" cy="3310256"/>
            <a:chOff x="3005593" y="1359673"/>
            <a:chExt cx="5451437" cy="294198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804" y="1497195"/>
              <a:ext cx="5130226" cy="257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005593" y="1359673"/>
              <a:ext cx="2886324" cy="294198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891917" y="3783408"/>
              <a:ext cx="492980" cy="28928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1078" y="3003777"/>
            <a:ext cx="4859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(Re-)start of cold </a:t>
            </a:r>
            <a:r>
              <a:rPr lang="en-US" sz="1800" b="1" dirty="0">
                <a:latin typeface="Calibri"/>
              </a:rPr>
              <a:t>c</a:t>
            </a:r>
            <a:r>
              <a:rPr lang="en-US" sz="1800" b="1" dirty="0" smtClean="0">
                <a:latin typeface="Calibri"/>
              </a:rPr>
              <a:t>ompressors is time intensive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698" y="3557521"/>
            <a:ext cx="4859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DESY has no operational experience with </a:t>
            </a:r>
            <a:r>
              <a:rPr lang="en-US" sz="1800" b="1" dirty="0">
                <a:latin typeface="Calibri"/>
              </a:rPr>
              <a:t>c</a:t>
            </a:r>
            <a:r>
              <a:rPr lang="en-US" sz="1800" b="1" dirty="0" smtClean="0">
                <a:latin typeface="Calibri"/>
              </a:rPr>
              <a:t>old </a:t>
            </a:r>
            <a:r>
              <a:rPr lang="en-US" sz="1800" b="1" dirty="0">
                <a:latin typeface="Calibri"/>
              </a:rPr>
              <a:t>c</a:t>
            </a:r>
            <a:r>
              <a:rPr lang="en-US" sz="1800" b="1" dirty="0" smtClean="0">
                <a:latin typeface="Calibri"/>
              </a:rPr>
              <a:t>ompressors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80993" y="4645761"/>
            <a:ext cx="2978086" cy="885749"/>
            <a:chOff x="2580993" y="4645761"/>
            <a:chExt cx="2978086" cy="885749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2580993" y="4645761"/>
              <a:ext cx="658368" cy="59253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4855600" y="4945075"/>
              <a:ext cx="703479" cy="5864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12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2K </a:t>
            </a:r>
            <a:r>
              <a:rPr lang="de-DE" dirty="0" err="1"/>
              <a:t>operation</a:t>
            </a:r>
            <a:r>
              <a:rPr lang="de-DE" dirty="0"/>
              <a:t> – </a:t>
            </a:r>
            <a:br>
              <a:rPr lang="de-DE" dirty="0"/>
            </a:br>
            <a:r>
              <a:rPr lang="de-DE" dirty="0"/>
              <a:t>Warm Pumps vs. 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Compressors</a:t>
            </a:r>
            <a:endParaRPr lang="de-DE" dirty="0"/>
          </a:p>
        </p:txBody>
      </p:sp>
      <p:sp>
        <p:nvSpPr>
          <p:cNvPr id="5" name="Rectangle 3"/>
          <p:cNvSpPr txBox="1">
            <a:spLocks noChangeAspect="1" noChangeArrowheads="1"/>
          </p:cNvSpPr>
          <p:nvPr/>
        </p:nvSpPr>
        <p:spPr>
          <a:xfrm>
            <a:off x="251520" y="1088060"/>
            <a:ext cx="7776864" cy="41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Why using sensitive cold compressors instead of robust warm He-pumps?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3"/>
          <p:cNvSpPr txBox="1">
            <a:spLocks noChangeAspect="1" noChangeArrowheads="1"/>
          </p:cNvSpPr>
          <p:nvPr/>
        </p:nvSpPr>
        <p:spPr>
          <a:xfrm>
            <a:off x="2619778" y="2489950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Cold compressors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3"/>
          <p:cNvSpPr txBox="1">
            <a:spLocks noChangeAspect="1" noChangeArrowheads="1"/>
          </p:cNvSpPr>
          <p:nvPr/>
        </p:nvSpPr>
        <p:spPr>
          <a:xfrm>
            <a:off x="-109764" y="2885489"/>
            <a:ext cx="3009911" cy="409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Investment</a:t>
            </a:r>
            <a:r>
              <a:rPr kumimoji="0" lang="en-US" sz="2000" b="1" i="0" u="sng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costs: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3"/>
          <p:cNvSpPr txBox="1">
            <a:spLocks noChangeAspect="1" noChangeArrowheads="1"/>
          </p:cNvSpPr>
          <p:nvPr/>
        </p:nvSpPr>
        <p:spPr>
          <a:xfrm>
            <a:off x="159342" y="3393190"/>
            <a:ext cx="2848873" cy="409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Energy</a:t>
            </a:r>
            <a:r>
              <a:rPr kumimoji="0" lang="en-US" sz="2000" b="1" i="0" u="sng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consumption: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3"/>
          <p:cNvSpPr txBox="1">
            <a:spLocks noChangeAspect="1" noChangeArrowheads="1"/>
          </p:cNvSpPr>
          <p:nvPr/>
        </p:nvSpPr>
        <p:spPr>
          <a:xfrm>
            <a:off x="5060750" y="2483459"/>
            <a:ext cx="2321689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defRPr/>
            </a:pPr>
            <a:r>
              <a:rPr lang="en-US" sz="2000" b="1" u="sng" dirty="0" smtClean="0">
                <a:solidFill>
                  <a:sysClr val="windowText" lastClr="000000"/>
                </a:solidFill>
                <a:latin typeface="Calibri"/>
              </a:rPr>
              <a:t>Warm pumps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5" name="Rectangle 3"/>
          <p:cNvSpPr txBox="1">
            <a:spLocks noChangeAspect="1" noChangeArrowheads="1"/>
          </p:cNvSpPr>
          <p:nvPr/>
        </p:nvSpPr>
        <p:spPr>
          <a:xfrm>
            <a:off x="-55172" y="3876246"/>
            <a:ext cx="3371579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b="1" u="sng" dirty="0">
                <a:solidFill>
                  <a:sysClr val="windowText" lastClr="000000"/>
                </a:solidFill>
                <a:latin typeface="Calibri"/>
              </a:rPr>
              <a:t>O</a:t>
            </a:r>
            <a:r>
              <a:rPr lang="en-US" sz="2000" b="1" u="sng" dirty="0" err="1" smtClean="0">
                <a:solidFill>
                  <a:sysClr val="windowText" lastClr="000000"/>
                </a:solidFill>
                <a:latin typeface="Calibri"/>
              </a:rPr>
              <a:t>perating</a:t>
            </a:r>
            <a:r>
              <a:rPr lang="en-US" sz="2000" b="1" u="sng" dirty="0" smtClean="0">
                <a:solidFill>
                  <a:sysClr val="windowText" lastClr="000000"/>
                </a:solidFill>
                <a:latin typeface="Calibri"/>
              </a:rPr>
              <a:t> costs/year: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6" name="Rectangle 3"/>
          <p:cNvSpPr txBox="1">
            <a:spLocks noChangeAspect="1" noChangeArrowheads="1"/>
          </p:cNvSpPr>
          <p:nvPr/>
        </p:nvSpPr>
        <p:spPr>
          <a:xfrm>
            <a:off x="2117074" y="2922134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3"/>
          <p:cNvSpPr txBox="1">
            <a:spLocks noChangeAspect="1" noChangeArrowheads="1"/>
          </p:cNvSpPr>
          <p:nvPr/>
        </p:nvSpPr>
        <p:spPr>
          <a:xfrm>
            <a:off x="2342136" y="3416334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35 KW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3"/>
          <p:cNvSpPr txBox="1">
            <a:spLocks noChangeAspect="1" noChangeArrowheads="1"/>
          </p:cNvSpPr>
          <p:nvPr/>
        </p:nvSpPr>
        <p:spPr>
          <a:xfrm>
            <a:off x="2585673" y="3902510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42000 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3"/>
          <p:cNvSpPr txBox="1">
            <a:spLocks noChangeAspect="1" noChangeArrowheads="1"/>
          </p:cNvSpPr>
          <p:nvPr/>
        </p:nvSpPr>
        <p:spPr>
          <a:xfrm>
            <a:off x="4825466" y="2935350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>
                <a:solidFill>
                  <a:sysClr val="windowText" lastClr="000000"/>
                </a:solidFill>
                <a:latin typeface="Calibri"/>
              </a:rPr>
              <a:t>x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+ 2 Mio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EUR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" name="Rectangle 3"/>
          <p:cNvSpPr txBox="1">
            <a:spLocks noChangeAspect="1" noChangeArrowheads="1"/>
          </p:cNvSpPr>
          <p:nvPr/>
        </p:nvSpPr>
        <p:spPr>
          <a:xfrm>
            <a:off x="4571438" y="3413662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1650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KW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Rectangle 3"/>
          <p:cNvSpPr txBox="1">
            <a:spLocks noChangeAspect="1" noChangeArrowheads="1"/>
          </p:cNvSpPr>
          <p:nvPr/>
        </p:nvSpPr>
        <p:spPr>
          <a:xfrm>
            <a:off x="4802430" y="3908998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1.98 Mio 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2" name="Rectangle 3"/>
          <p:cNvSpPr txBox="1">
            <a:spLocks noChangeAspect="1" noChangeArrowheads="1"/>
          </p:cNvSpPr>
          <p:nvPr/>
        </p:nvSpPr>
        <p:spPr>
          <a:xfrm>
            <a:off x="2954738" y="4161463"/>
            <a:ext cx="2139132" cy="36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(</a:t>
            </a:r>
            <a:r>
              <a:rPr lang="en-US" sz="1200" dirty="0" smtClean="0">
                <a:solidFill>
                  <a:sysClr val="windowText" lastClr="000000"/>
                </a:solidFill>
                <a:latin typeface="Calibri"/>
              </a:rPr>
              <a:t> 4K </a:t>
            </a:r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→</a:t>
            </a:r>
            <a:r>
              <a:rPr lang="en-US" sz="1200" dirty="0" smtClean="0">
                <a:solidFill>
                  <a:sysClr val="windowText" lastClr="000000"/>
                </a:solidFill>
                <a:latin typeface="Calibri"/>
              </a:rPr>
              <a:t> 2K)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3" name="Rectangle 3"/>
          <p:cNvSpPr txBox="1">
            <a:spLocks noChangeAspect="1" noChangeArrowheads="1"/>
          </p:cNvSpPr>
          <p:nvPr/>
        </p:nvSpPr>
        <p:spPr>
          <a:xfrm>
            <a:off x="207110" y="4168821"/>
            <a:ext cx="3207224" cy="54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Calibri"/>
              </a:rPr>
              <a:t>(8000 h/year, 0.15 EUR/KWh)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186906" y="5609653"/>
            <a:ext cx="6841478" cy="514977"/>
            <a:chOff x="1362270" y="4778359"/>
            <a:chExt cx="6841478" cy="514977"/>
          </a:xfrm>
        </p:grpSpPr>
        <p:sp>
          <p:nvSpPr>
            <p:cNvPr id="35" name="Right Arrow 34"/>
            <p:cNvSpPr>
              <a:spLocks noChangeArrowheads="1"/>
            </p:cNvSpPr>
            <p:nvPr/>
          </p:nvSpPr>
          <p:spPr bwMode="auto">
            <a:xfrm>
              <a:off x="1362270" y="4889577"/>
              <a:ext cx="333822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6" name="Rectangle 3"/>
            <p:cNvSpPr txBox="1">
              <a:spLocks noChangeAspect="1" noChangeArrowheads="1"/>
            </p:cNvSpPr>
            <p:nvPr/>
          </p:nvSpPr>
          <p:spPr>
            <a:xfrm>
              <a:off x="1566449" y="4778359"/>
              <a:ext cx="6637299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1800" b="1" dirty="0" smtClean="0">
                  <a:solidFill>
                    <a:sysClr val="windowText" lastClr="000000"/>
                  </a:solidFill>
                  <a:latin typeface="Calibri"/>
                </a:rPr>
                <a:t>~ 2.5 Mio EUR more energy costs for warm He-pumps (per year)</a:t>
              </a:r>
              <a:endParaRPr lang="en-US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8" name="Rectangle 3"/>
          <p:cNvSpPr txBox="1">
            <a:spLocks noChangeAspect="1" noChangeArrowheads="1"/>
          </p:cNvSpPr>
          <p:nvPr/>
        </p:nvSpPr>
        <p:spPr>
          <a:xfrm>
            <a:off x="5103949" y="4157257"/>
            <a:ext cx="2139132" cy="36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defRPr/>
            </a:pPr>
            <a:r>
              <a:rPr lang="en-US" sz="1200" dirty="0" smtClean="0">
                <a:solidFill>
                  <a:sysClr val="windowText" lastClr="000000"/>
                </a:solidFill>
                <a:latin typeface="Calibri"/>
              </a:rPr>
              <a:t>(4K </a:t>
            </a:r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→</a:t>
            </a:r>
            <a:r>
              <a:rPr lang="en-US" sz="1200" dirty="0" smtClean="0">
                <a:solidFill>
                  <a:sysClr val="windowText" lastClr="000000"/>
                </a:solidFill>
                <a:latin typeface="Calibri"/>
              </a:rPr>
              <a:t> 2K)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9" name="Rectangle 3"/>
          <p:cNvSpPr txBox="1">
            <a:spLocks noChangeAspect="1" noChangeArrowheads="1"/>
          </p:cNvSpPr>
          <p:nvPr/>
        </p:nvSpPr>
        <p:spPr>
          <a:xfrm>
            <a:off x="4736462" y="4423070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+ 1.39 Mio 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Rectangle 3"/>
          <p:cNvSpPr txBox="1">
            <a:spLocks noChangeAspect="1" noChangeArrowheads="1"/>
          </p:cNvSpPr>
          <p:nvPr/>
        </p:nvSpPr>
        <p:spPr>
          <a:xfrm>
            <a:off x="5113045" y="4664505"/>
            <a:ext cx="2139132" cy="36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defRPr/>
            </a:pPr>
            <a:r>
              <a:rPr lang="en-US" sz="1200" dirty="0" smtClean="0">
                <a:solidFill>
                  <a:sysClr val="windowText" lastClr="000000"/>
                </a:solidFill>
                <a:latin typeface="Calibri"/>
              </a:rPr>
              <a:t>(liquefaction costs)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1" name="Rectangle 3"/>
          <p:cNvSpPr txBox="1">
            <a:spLocks noChangeAspect="1" noChangeArrowheads="1"/>
          </p:cNvSpPr>
          <p:nvPr/>
        </p:nvSpPr>
        <p:spPr>
          <a:xfrm>
            <a:off x="2582350" y="4432166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+ 871000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2" name="Rectangle 3"/>
          <p:cNvSpPr txBox="1">
            <a:spLocks noChangeAspect="1" noChangeArrowheads="1"/>
          </p:cNvSpPr>
          <p:nvPr/>
        </p:nvSpPr>
        <p:spPr>
          <a:xfrm>
            <a:off x="3006701" y="4673601"/>
            <a:ext cx="2139132" cy="36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defRPr/>
            </a:pPr>
            <a:r>
              <a:rPr lang="en-US" sz="1200" dirty="0" smtClean="0">
                <a:solidFill>
                  <a:sysClr val="windowText" lastClr="000000"/>
                </a:solidFill>
                <a:latin typeface="Calibri"/>
              </a:rPr>
              <a:t>(re-cooling costs)</a:t>
            </a:r>
          </a:p>
          <a:p>
            <a:pPr fontAlgn="auto">
              <a:spcAft>
                <a:spcPts val="0"/>
              </a:spcAft>
              <a:buClrTx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309583" y="5009994"/>
            <a:ext cx="1420055" cy="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5516007" y="5005442"/>
            <a:ext cx="1420055" cy="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4" name="Rectangle 3"/>
          <p:cNvSpPr txBox="1">
            <a:spLocks noChangeAspect="1" noChangeArrowheads="1"/>
          </p:cNvSpPr>
          <p:nvPr/>
        </p:nvSpPr>
        <p:spPr>
          <a:xfrm>
            <a:off x="4825174" y="4955342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.37 Mio 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5" name="Rectangle 3"/>
          <p:cNvSpPr txBox="1">
            <a:spLocks noChangeAspect="1" noChangeArrowheads="1"/>
          </p:cNvSpPr>
          <p:nvPr/>
        </p:nvSpPr>
        <p:spPr>
          <a:xfrm>
            <a:off x="2591446" y="4973534"/>
            <a:ext cx="2734404" cy="4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0.9 Mio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5625" y="1517459"/>
            <a:ext cx="8214588" cy="876708"/>
            <a:chOff x="1001325" y="5339200"/>
            <a:chExt cx="8214588" cy="876708"/>
          </a:xfrm>
        </p:grpSpPr>
        <p:sp>
          <p:nvSpPr>
            <p:cNvPr id="46" name="Rectangle 3"/>
            <p:cNvSpPr txBox="1">
              <a:spLocks noChangeAspect="1" noChangeArrowheads="1"/>
            </p:cNvSpPr>
            <p:nvPr/>
          </p:nvSpPr>
          <p:spPr>
            <a:xfrm>
              <a:off x="1001325" y="5339200"/>
              <a:ext cx="4851817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2200" dirty="0" smtClean="0">
                  <a:solidFill>
                    <a:sysClr val="windowText" lastClr="000000"/>
                  </a:solidFill>
                  <a:latin typeface="Calibri"/>
                </a:rPr>
                <a:t>Two reasons for the use of cold </a:t>
              </a:r>
              <a:r>
                <a:rPr lang="en-US" sz="2200" dirty="0">
                  <a:solidFill>
                    <a:sysClr val="windowText" lastClr="000000"/>
                  </a:solidFill>
                  <a:latin typeface="Calibri"/>
                </a:rPr>
                <a:t>c</a:t>
              </a:r>
              <a:r>
                <a:rPr lang="en-US" sz="2200" dirty="0" smtClean="0">
                  <a:solidFill>
                    <a:sysClr val="windowText" lastClr="000000"/>
                  </a:solidFill>
                  <a:latin typeface="Calibri"/>
                </a:rPr>
                <a:t>ompressors</a:t>
              </a:r>
              <a:r>
                <a:rPr lang="en-US" sz="2000" dirty="0" smtClean="0">
                  <a:solidFill>
                    <a:sysClr val="windowText" lastClr="000000"/>
                  </a:solidFill>
                  <a:latin typeface="Calibri"/>
                </a:rPr>
                <a:t>:</a:t>
              </a:r>
              <a:endParaRPr lang="en-US" sz="200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Rectangle 3"/>
            <p:cNvSpPr txBox="1">
              <a:spLocks noChangeAspect="1" noChangeArrowheads="1"/>
            </p:cNvSpPr>
            <p:nvPr/>
          </p:nvSpPr>
          <p:spPr>
            <a:xfrm>
              <a:off x="4447724" y="5700931"/>
              <a:ext cx="4623381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2000" dirty="0">
                  <a:solidFill>
                    <a:sysClr val="windowText" lastClr="000000"/>
                  </a:solidFill>
                  <a:latin typeface="Calibri"/>
                </a:rPr>
                <a:t>2</a:t>
              </a:r>
              <a:r>
                <a:rPr lang="en-US" sz="2000" dirty="0" smtClean="0">
                  <a:solidFill>
                    <a:sysClr val="windowText" lastClr="000000"/>
                  </a:solidFill>
                  <a:latin typeface="Calibri"/>
                </a:rPr>
                <a:t>. Plant efficiency</a:t>
              </a:r>
              <a:endParaRPr lang="en-US" sz="20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8" name="Rectangle 3"/>
            <p:cNvSpPr txBox="1">
              <a:spLocks noChangeAspect="1" noChangeArrowheads="1"/>
            </p:cNvSpPr>
            <p:nvPr/>
          </p:nvSpPr>
          <p:spPr>
            <a:xfrm>
              <a:off x="4592532" y="5345092"/>
              <a:ext cx="4623381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2000" b="1" dirty="0" smtClean="0">
                  <a:solidFill>
                    <a:sysClr val="windowText" lastClr="000000"/>
                  </a:solidFill>
                  <a:latin typeface="Calibri"/>
                </a:rPr>
                <a:t>1. Operational costs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7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8" grpId="0"/>
      <p:bldP spid="39" grpId="0"/>
      <p:bldP spid="40" grpId="0"/>
      <p:bldP spid="41" grpId="0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Warm </a:t>
            </a:r>
            <a:r>
              <a:rPr lang="de-DE" dirty="0" err="1"/>
              <a:t>pumps</a:t>
            </a:r>
            <a:r>
              <a:rPr lang="de-DE" dirty="0"/>
              <a:t> vs. 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compressors</a:t>
            </a:r>
            <a:endParaRPr lang="de-DE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4" y="2590146"/>
            <a:ext cx="4589961" cy="307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817189" y="4646404"/>
            <a:ext cx="3259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Start-up: 17.5 </a:t>
            </a:r>
            <a:r>
              <a:rPr lang="en-US" sz="1800" b="1" dirty="0" err="1">
                <a:solidFill>
                  <a:schemeClr val="tx2"/>
                </a:solidFill>
              </a:rPr>
              <a:t>GeV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version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982225" y="4384558"/>
            <a:ext cx="1060450" cy="9477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de-DE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73005" y="2933461"/>
            <a:ext cx="302577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u="sng" dirty="0">
                <a:solidFill>
                  <a:schemeClr val="tx2"/>
                </a:solidFill>
              </a:rPr>
              <a:t>Spec</a:t>
            </a:r>
            <a:r>
              <a:rPr lang="en-US" sz="1800" b="1" dirty="0">
                <a:solidFill>
                  <a:schemeClr val="tx2"/>
                </a:solidFill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2K: 1896 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5K:  3593 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40K: 23923 W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2042675" y="3978322"/>
            <a:ext cx="2804920" cy="7711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79384" y="2227087"/>
            <a:ext cx="4785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sz="1600" b="1" u="sng" dirty="0" smtClean="0">
                <a:solidFill>
                  <a:schemeClr val="tx2"/>
                </a:solidFill>
              </a:rPr>
              <a:t>DESY specification for XFEL refrigerating </a:t>
            </a:r>
            <a:r>
              <a:rPr lang="en-US" sz="1600" b="1" u="sng" dirty="0">
                <a:solidFill>
                  <a:schemeClr val="tx2"/>
                </a:solidFill>
              </a:rPr>
              <a:t>p</a:t>
            </a:r>
            <a:r>
              <a:rPr lang="en-US" sz="1600" b="1" u="sng" dirty="0" smtClean="0">
                <a:solidFill>
                  <a:schemeClr val="tx2"/>
                </a:solidFill>
              </a:rPr>
              <a:t>lant</a:t>
            </a:r>
            <a:endParaRPr lang="en-US" sz="1600" b="1" u="sng" dirty="0">
              <a:solidFill>
                <a:schemeClr val="tx2"/>
              </a:solidFill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>
            <a:off x="699465" y="5666957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172273" y="5547725"/>
            <a:ext cx="65469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dirty="0" smtClean="0">
                <a:solidFill>
                  <a:schemeClr val="tx2"/>
                </a:solidFill>
              </a:rPr>
              <a:t>Operating 17.5 </a:t>
            </a:r>
            <a:r>
              <a:rPr lang="en-US" sz="1800" b="1" dirty="0" err="1" smtClean="0">
                <a:solidFill>
                  <a:schemeClr val="tx2"/>
                </a:solidFill>
              </a:rPr>
              <a:t>GeV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</a:rPr>
              <a:t>Linac</a:t>
            </a:r>
            <a:r>
              <a:rPr lang="en-US" sz="1800" b="1" dirty="0" smtClean="0">
                <a:solidFill>
                  <a:schemeClr val="tx2"/>
                </a:solidFill>
              </a:rPr>
              <a:t> with one refrigerator (</a:t>
            </a:r>
            <a:r>
              <a:rPr lang="en-US" sz="1800" b="1" dirty="0" err="1" smtClean="0">
                <a:solidFill>
                  <a:schemeClr val="tx2"/>
                </a:solidFill>
              </a:rPr>
              <a:t>subplant</a:t>
            </a:r>
            <a:r>
              <a:rPr lang="en-US" sz="1800" b="1" dirty="0" smtClean="0">
                <a:solidFill>
                  <a:schemeClr val="tx2"/>
                </a:solidFill>
              </a:rPr>
              <a:t>) would save &gt; 500.000 EUR primary energy costs (only possible with cold compressors)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9385" y="1120409"/>
            <a:ext cx="8413107" cy="876708"/>
            <a:chOff x="684056" y="5339200"/>
            <a:chExt cx="8413107" cy="876708"/>
          </a:xfrm>
        </p:grpSpPr>
        <p:sp>
          <p:nvSpPr>
            <p:cNvPr id="14" name="Rectangle 3"/>
            <p:cNvSpPr txBox="1">
              <a:spLocks noChangeAspect="1" noChangeArrowheads="1"/>
            </p:cNvSpPr>
            <p:nvPr/>
          </p:nvSpPr>
          <p:spPr>
            <a:xfrm>
              <a:off x="684056" y="5339200"/>
              <a:ext cx="4943462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2000" dirty="0" smtClean="0">
                  <a:solidFill>
                    <a:sysClr val="windowText" lastClr="000000"/>
                  </a:solidFill>
                  <a:latin typeface="Calibri"/>
                </a:rPr>
                <a:t>Two reasons for the use of cold </a:t>
              </a:r>
              <a:r>
                <a:rPr lang="en-US" sz="2000" dirty="0">
                  <a:solidFill>
                    <a:sysClr val="windowText" lastClr="000000"/>
                  </a:solidFill>
                  <a:latin typeface="Calibri"/>
                </a:rPr>
                <a:t>c</a:t>
              </a:r>
              <a:r>
                <a:rPr lang="en-US" sz="2000" dirty="0" smtClean="0">
                  <a:solidFill>
                    <a:sysClr val="windowText" lastClr="000000"/>
                  </a:solidFill>
                  <a:latin typeface="Calibri"/>
                </a:rPr>
                <a:t>ompressors:</a:t>
              </a:r>
              <a:endParaRPr lang="en-US" sz="200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Rectangle 3"/>
            <p:cNvSpPr txBox="1">
              <a:spLocks noChangeAspect="1" noChangeArrowheads="1"/>
            </p:cNvSpPr>
            <p:nvPr/>
          </p:nvSpPr>
          <p:spPr>
            <a:xfrm>
              <a:off x="4400224" y="5700931"/>
              <a:ext cx="4623381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2000" b="1" dirty="0">
                  <a:solidFill>
                    <a:sysClr val="windowText" lastClr="000000"/>
                  </a:solidFill>
                  <a:latin typeface="Calibri"/>
                </a:rPr>
                <a:t>2</a:t>
              </a:r>
              <a:r>
                <a:rPr lang="en-US" sz="2000" b="1" dirty="0" smtClean="0">
                  <a:solidFill>
                    <a:sysClr val="windowText" lastClr="000000"/>
                  </a:solidFill>
                  <a:latin typeface="Calibri"/>
                </a:rPr>
                <a:t>. Plant efficiency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6" name="Rectangle 3"/>
            <p:cNvSpPr txBox="1">
              <a:spLocks noChangeAspect="1" noChangeArrowheads="1"/>
            </p:cNvSpPr>
            <p:nvPr/>
          </p:nvSpPr>
          <p:spPr>
            <a:xfrm>
              <a:off x="4473782" y="5345092"/>
              <a:ext cx="4623381" cy="5149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Tx/>
                <a:defRPr/>
              </a:pPr>
              <a:r>
                <a:rPr lang="en-US" sz="2000" dirty="0" smtClean="0">
                  <a:solidFill>
                    <a:sysClr val="windowText" lastClr="000000"/>
                  </a:solidFill>
                  <a:latin typeface="Calibri"/>
                </a:rPr>
                <a:t>1. Operational costs</a:t>
              </a:r>
              <a:endParaRPr lang="en-US" sz="20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6480801" y="2929008"/>
            <a:ext cx="302577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u="sng" dirty="0" smtClean="0">
                <a:solidFill>
                  <a:srgbClr val="0070C0"/>
                </a:solidFill>
              </a:rPr>
              <a:t>Offer (</a:t>
            </a:r>
            <a:r>
              <a:rPr lang="en-US" sz="1800" b="1" u="sng" dirty="0">
                <a:solidFill>
                  <a:srgbClr val="FF0000"/>
                </a:solidFill>
              </a:rPr>
              <a:t>o</a:t>
            </a:r>
            <a:r>
              <a:rPr lang="en-US" sz="1800" b="1" u="sng" dirty="0" smtClean="0">
                <a:solidFill>
                  <a:srgbClr val="FF0000"/>
                </a:solidFill>
              </a:rPr>
              <a:t>ne </a:t>
            </a:r>
            <a:r>
              <a:rPr lang="en-US" sz="1800" b="1" u="sng" dirty="0" err="1">
                <a:solidFill>
                  <a:srgbClr val="FF0000"/>
                </a:solidFill>
              </a:rPr>
              <a:t>c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oldbox</a:t>
            </a:r>
            <a:r>
              <a:rPr lang="en-US" sz="1800" b="1" u="sng" dirty="0" smtClean="0">
                <a:solidFill>
                  <a:srgbClr val="0070C0"/>
                </a:solidFill>
              </a:rPr>
              <a:t>)</a:t>
            </a:r>
            <a:r>
              <a:rPr lang="en-US" sz="1800" b="1" dirty="0" smtClean="0">
                <a:solidFill>
                  <a:srgbClr val="0070C0"/>
                </a:solidFill>
              </a:rPr>
              <a:t>: </a:t>
            </a:r>
            <a:endParaRPr lang="en-US" sz="1800" b="1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2K: </a:t>
            </a:r>
            <a:r>
              <a:rPr lang="en-US" sz="1800" b="1" dirty="0" smtClean="0">
                <a:solidFill>
                  <a:srgbClr val="0070C0"/>
                </a:solidFill>
              </a:rPr>
              <a:t>2010 </a:t>
            </a:r>
            <a:r>
              <a:rPr lang="en-US" sz="1800" b="1" dirty="0">
                <a:solidFill>
                  <a:srgbClr val="0070C0"/>
                </a:solidFill>
              </a:rPr>
              <a:t>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5K:  </a:t>
            </a:r>
            <a:r>
              <a:rPr lang="en-US" sz="1800" b="1" dirty="0" smtClean="0">
                <a:solidFill>
                  <a:srgbClr val="0070C0"/>
                </a:solidFill>
              </a:rPr>
              <a:t>3030 </a:t>
            </a:r>
            <a:r>
              <a:rPr lang="en-US" sz="1800" b="1" dirty="0">
                <a:solidFill>
                  <a:srgbClr val="0070C0"/>
                </a:solidFill>
              </a:rPr>
              <a:t>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40K: </a:t>
            </a:r>
            <a:r>
              <a:rPr lang="en-US" sz="1800" b="1" dirty="0" smtClean="0">
                <a:solidFill>
                  <a:srgbClr val="0070C0"/>
                </a:solidFill>
              </a:rPr>
              <a:t>20175 </a:t>
            </a:r>
            <a:r>
              <a:rPr lang="en-US" sz="1800" b="1" dirty="0">
                <a:solidFill>
                  <a:srgbClr val="0070C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81193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1" grpId="0" animBg="1"/>
      <p:bldP spid="1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228" y="307975"/>
            <a:ext cx="7461815" cy="714375"/>
          </a:xfrm>
        </p:spPr>
        <p:txBody>
          <a:bodyPr/>
          <a:lstStyle/>
          <a:p>
            <a:r>
              <a:rPr lang="de-DE" sz="2300" dirty="0"/>
              <a:t>HERA </a:t>
            </a:r>
            <a:r>
              <a:rPr lang="de-DE" sz="2300" dirty="0" err="1" smtClean="0"/>
              <a:t>refrigerating</a:t>
            </a:r>
            <a:r>
              <a:rPr lang="de-DE" sz="2300" dirty="0" smtClean="0"/>
              <a:t> plant  -&gt; XFEL </a:t>
            </a:r>
            <a:r>
              <a:rPr lang="de-DE" sz="2300" dirty="0" err="1" smtClean="0"/>
              <a:t>refrigerating</a:t>
            </a:r>
            <a:r>
              <a:rPr lang="de-DE" sz="2300" dirty="0" smtClean="0"/>
              <a:t> </a:t>
            </a:r>
            <a:r>
              <a:rPr lang="en-US" sz="2300" dirty="0"/>
              <a:t>plant</a:t>
            </a:r>
            <a:r>
              <a:rPr lang="de-DE" sz="2300" dirty="0"/>
              <a:t> </a:t>
            </a:r>
          </a:p>
        </p:txBody>
      </p:sp>
      <p:pic>
        <p:nvPicPr>
          <p:cNvPr id="5" name="Picture 3" descr="Kälteanlage Flowschema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41434"/>
            <a:ext cx="4025900" cy="4713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850" y="6061021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Redundancy: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0" y="2028771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Distribution Box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9627" y="1595662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Coldbox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92275" y="1381071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Compressors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27538" y="5484759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Dewars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80063" y="2820934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HERA North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80063" y="3535309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HERA South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80063" y="4333821"/>
            <a:ext cx="267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FLASH, CMTB, MTH …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750" y="2093859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(1)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3606746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(2)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9750" y="4910084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(3)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987675" y="1812871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Filters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87675" y="2814584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LTP 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795963" y="5197421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LTP: Low Temp. Purifier </a:t>
            </a: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246188" y="1446159"/>
            <a:ext cx="3187700" cy="2955925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892550" y="1104846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XFEL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300191" y="2349719"/>
            <a:ext cx="168275" cy="39925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V="1">
            <a:off x="4403725" y="2421876"/>
            <a:ext cx="168275" cy="39925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 flipV="1">
            <a:off x="4355976" y="3501847"/>
            <a:ext cx="168275" cy="39925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 flipV="1">
            <a:off x="4459510" y="3574004"/>
            <a:ext cx="168275" cy="39925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Straight Connector 26"/>
          <p:cNvCxnSpPr/>
          <p:nvPr/>
        </p:nvCxnSpPr>
        <p:spPr>
          <a:xfrm>
            <a:off x="4520791" y="5132632"/>
            <a:ext cx="446212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8" name="Straight Connector 27"/>
          <p:cNvCxnSpPr/>
          <p:nvPr/>
        </p:nvCxnSpPr>
        <p:spPr>
          <a:xfrm>
            <a:off x="4512407" y="5197421"/>
            <a:ext cx="446212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40627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228" y="307975"/>
            <a:ext cx="7461815" cy="714375"/>
          </a:xfrm>
        </p:spPr>
        <p:txBody>
          <a:bodyPr/>
          <a:lstStyle/>
          <a:p>
            <a:r>
              <a:rPr lang="de-DE" sz="2300" dirty="0"/>
              <a:t>HERA </a:t>
            </a:r>
            <a:r>
              <a:rPr lang="de-DE" sz="2300" dirty="0" err="1"/>
              <a:t>refrigerating</a:t>
            </a:r>
            <a:r>
              <a:rPr lang="de-DE" sz="2300" dirty="0"/>
              <a:t> plant  -&gt; XFEL </a:t>
            </a:r>
            <a:r>
              <a:rPr lang="de-DE" sz="2300" dirty="0" err="1"/>
              <a:t>refrigerating</a:t>
            </a:r>
            <a:r>
              <a:rPr lang="de-DE" sz="2300" dirty="0"/>
              <a:t> </a:t>
            </a:r>
            <a:r>
              <a:rPr lang="en-US" sz="2300" dirty="0"/>
              <a:t>plant</a:t>
            </a:r>
            <a:r>
              <a:rPr lang="de-DE" sz="2300" dirty="0"/>
              <a:t> </a:t>
            </a:r>
          </a:p>
        </p:txBody>
      </p:sp>
      <p:pic>
        <p:nvPicPr>
          <p:cNvPr id="85" name="Picture 3" descr="XFEL_Kälteanlage Flowschem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" y="2046288"/>
            <a:ext cx="5292725" cy="334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677121" y="5453341"/>
            <a:ext cx="2582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FLASH-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Redundancy </a:t>
            </a:r>
          </a:p>
        </p:txBody>
      </p:sp>
      <p:sp>
        <p:nvSpPr>
          <p:cNvPr id="87" name="Rectangle 7"/>
          <p:cNvSpPr>
            <a:spLocks noChangeArrowheads="1"/>
          </p:cNvSpPr>
          <p:nvPr/>
        </p:nvSpPr>
        <p:spPr bwMode="auto">
          <a:xfrm>
            <a:off x="3394075" y="4419600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Distribution Box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Rectangle 8"/>
          <p:cNvSpPr>
            <a:spLocks noChangeArrowheads="1"/>
          </p:cNvSpPr>
          <p:nvPr/>
        </p:nvSpPr>
        <p:spPr bwMode="auto">
          <a:xfrm>
            <a:off x="2495652" y="1873528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Coldbox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Rectangle 9"/>
          <p:cNvSpPr>
            <a:spLocks noChangeArrowheads="1"/>
          </p:cNvSpPr>
          <p:nvPr/>
        </p:nvSpPr>
        <p:spPr bwMode="auto">
          <a:xfrm>
            <a:off x="438150" y="1582738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Compressors </a:t>
            </a:r>
          </a:p>
        </p:txBody>
      </p:sp>
      <p:sp>
        <p:nvSpPr>
          <p:cNvPr id="90" name="Rectangle 10"/>
          <p:cNvSpPr>
            <a:spLocks noChangeArrowheads="1"/>
          </p:cNvSpPr>
          <p:nvPr/>
        </p:nvSpPr>
        <p:spPr bwMode="auto">
          <a:xfrm>
            <a:off x="3805238" y="1789113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Dewar </a:t>
            </a:r>
          </a:p>
        </p:txBody>
      </p:sp>
      <p:sp>
        <p:nvSpPr>
          <p:cNvPr id="91" name="Rectangle 11"/>
          <p:cNvSpPr>
            <a:spLocks noChangeArrowheads="1"/>
          </p:cNvSpPr>
          <p:nvPr/>
        </p:nvSpPr>
        <p:spPr bwMode="auto">
          <a:xfrm>
            <a:off x="8137525" y="3800475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XFEL </a:t>
            </a:r>
          </a:p>
        </p:txBody>
      </p:sp>
      <p:grpSp>
        <p:nvGrpSpPr>
          <p:cNvPr id="92" name="Group 32"/>
          <p:cNvGrpSpPr>
            <a:grpSpLocks/>
          </p:cNvGrpSpPr>
          <p:nvPr/>
        </p:nvGrpSpPr>
        <p:grpSpPr bwMode="auto">
          <a:xfrm>
            <a:off x="5514975" y="3430588"/>
            <a:ext cx="2016125" cy="1101725"/>
            <a:chOff x="4094" y="2707"/>
            <a:chExt cx="1270" cy="694"/>
          </a:xfrm>
        </p:grpSpPr>
        <p:sp>
          <p:nvSpPr>
            <p:cNvPr id="93" name="Rectangle 16"/>
            <p:cNvSpPr>
              <a:spLocks noChangeArrowheads="1"/>
            </p:cNvSpPr>
            <p:nvPr/>
          </p:nvSpPr>
          <p:spPr bwMode="auto">
            <a:xfrm>
              <a:off x="4094" y="2707"/>
              <a:ext cx="1270" cy="694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4" name="Picture 27" descr="kompressor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" y="2860"/>
              <a:ext cx="243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28" descr="kompressor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" y="2857"/>
              <a:ext cx="243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29" descr="kompressor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2862"/>
              <a:ext cx="243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30" descr="kompressor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" y="2861"/>
              <a:ext cx="243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8" name="Line 35"/>
          <p:cNvSpPr>
            <a:spLocks noChangeShapeType="1"/>
          </p:cNvSpPr>
          <p:nvPr/>
        </p:nvSpPr>
        <p:spPr bwMode="auto">
          <a:xfrm flipV="1">
            <a:off x="7521575" y="3990975"/>
            <a:ext cx="649288" cy="11113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Rectangle 36"/>
          <p:cNvSpPr>
            <a:spLocks noChangeArrowheads="1"/>
          </p:cNvSpPr>
          <p:nvPr/>
        </p:nvSpPr>
        <p:spPr bwMode="auto">
          <a:xfrm>
            <a:off x="5283200" y="4579938"/>
            <a:ext cx="241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 Compressor Box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Line 38"/>
          <p:cNvSpPr>
            <a:spLocks noChangeShapeType="1"/>
          </p:cNvSpPr>
          <p:nvPr/>
        </p:nvSpPr>
        <p:spPr bwMode="auto">
          <a:xfrm flipV="1">
            <a:off x="7745413" y="2170113"/>
            <a:ext cx="0" cy="18288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Line 48"/>
          <p:cNvSpPr>
            <a:spLocks noChangeShapeType="1"/>
          </p:cNvSpPr>
          <p:nvPr/>
        </p:nvSpPr>
        <p:spPr bwMode="auto">
          <a:xfrm flipV="1">
            <a:off x="5280025" y="1789113"/>
            <a:ext cx="22225" cy="1265237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Line 49"/>
          <p:cNvSpPr>
            <a:spLocks noChangeShapeType="1"/>
          </p:cNvSpPr>
          <p:nvPr/>
        </p:nvSpPr>
        <p:spPr bwMode="auto">
          <a:xfrm flipH="1">
            <a:off x="4830763" y="3054350"/>
            <a:ext cx="461962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Rectangle 50"/>
          <p:cNvSpPr>
            <a:spLocks noChangeArrowheads="1"/>
          </p:cNvSpPr>
          <p:nvPr/>
        </p:nvSpPr>
        <p:spPr bwMode="auto">
          <a:xfrm>
            <a:off x="5376863" y="2590800"/>
            <a:ext cx="221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Warm Compressors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4" name="Group 62"/>
          <p:cNvGrpSpPr>
            <a:grpSpLocks/>
          </p:cNvGrpSpPr>
          <p:nvPr/>
        </p:nvGrpSpPr>
        <p:grpSpPr bwMode="auto">
          <a:xfrm>
            <a:off x="5287963" y="1933575"/>
            <a:ext cx="2446337" cy="682625"/>
            <a:chOff x="3331" y="1218"/>
            <a:chExt cx="1541" cy="430"/>
          </a:xfrm>
        </p:grpSpPr>
        <p:grpSp>
          <p:nvGrpSpPr>
            <p:cNvPr id="105" name="Group 39"/>
            <p:cNvGrpSpPr>
              <a:grpSpLocks/>
            </p:cNvGrpSpPr>
            <p:nvPr/>
          </p:nvGrpSpPr>
          <p:grpSpPr bwMode="auto">
            <a:xfrm>
              <a:off x="3469" y="1218"/>
              <a:ext cx="1270" cy="430"/>
              <a:chOff x="4094" y="2707"/>
              <a:chExt cx="1270" cy="694"/>
            </a:xfrm>
          </p:grpSpPr>
          <p:sp>
            <p:nvSpPr>
              <p:cNvPr id="116" name="Rectangle 40"/>
              <p:cNvSpPr>
                <a:spLocks noChangeArrowheads="1"/>
              </p:cNvSpPr>
              <p:nvPr/>
            </p:nvSpPr>
            <p:spPr bwMode="auto">
              <a:xfrm>
                <a:off x="4094" y="2707"/>
                <a:ext cx="1270" cy="694"/>
              </a:xfrm>
              <a:prstGeom prst="rect">
                <a:avLst/>
              </a:prstGeom>
              <a:solidFill>
                <a:sysClr val="window" lastClr="FFFFFF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17" name="Picture 41" descr="kompressorsymbo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7" y="2860"/>
                <a:ext cx="243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42" descr="kompressorsymbo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1" y="2857"/>
                <a:ext cx="243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43" descr="kompressorsymbo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862"/>
                <a:ext cx="243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44" descr="kompressorsymbo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4" y="2861"/>
                <a:ext cx="243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6" name="Line 46"/>
            <p:cNvSpPr>
              <a:spLocks noChangeShapeType="1"/>
            </p:cNvSpPr>
            <p:nvPr/>
          </p:nvSpPr>
          <p:spPr bwMode="auto">
            <a:xfrm flipH="1">
              <a:off x="4740" y="1381"/>
              <a:ext cx="132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47"/>
            <p:cNvSpPr>
              <a:spLocks noChangeShapeType="1"/>
            </p:cNvSpPr>
            <p:nvPr/>
          </p:nvSpPr>
          <p:spPr bwMode="auto">
            <a:xfrm flipH="1">
              <a:off x="3331" y="1473"/>
              <a:ext cx="132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51"/>
            <p:cNvSpPr>
              <a:spLocks noChangeArrowheads="1"/>
            </p:cNvSpPr>
            <p:nvPr/>
          </p:nvSpPr>
          <p:spPr bwMode="auto">
            <a:xfrm>
              <a:off x="3838" y="1284"/>
              <a:ext cx="548" cy="298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Oval 52"/>
            <p:cNvSpPr>
              <a:spLocks noChangeArrowheads="1"/>
            </p:cNvSpPr>
            <p:nvPr/>
          </p:nvSpPr>
          <p:spPr bwMode="auto">
            <a:xfrm>
              <a:off x="4012" y="1444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Oval 56"/>
            <p:cNvSpPr>
              <a:spLocks noChangeArrowheads="1"/>
            </p:cNvSpPr>
            <p:nvPr/>
          </p:nvSpPr>
          <p:spPr bwMode="auto">
            <a:xfrm>
              <a:off x="4091" y="1446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Oval 57"/>
            <p:cNvSpPr>
              <a:spLocks noChangeArrowheads="1"/>
            </p:cNvSpPr>
            <p:nvPr/>
          </p:nvSpPr>
          <p:spPr bwMode="auto">
            <a:xfrm>
              <a:off x="4334" y="1440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val 58"/>
            <p:cNvSpPr>
              <a:spLocks noChangeArrowheads="1"/>
            </p:cNvSpPr>
            <p:nvPr/>
          </p:nvSpPr>
          <p:spPr bwMode="auto">
            <a:xfrm>
              <a:off x="4255" y="1442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Oval 59"/>
            <p:cNvSpPr>
              <a:spLocks noChangeArrowheads="1"/>
            </p:cNvSpPr>
            <p:nvPr/>
          </p:nvSpPr>
          <p:spPr bwMode="auto">
            <a:xfrm>
              <a:off x="4172" y="1443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Oval 60"/>
            <p:cNvSpPr>
              <a:spLocks noChangeArrowheads="1"/>
            </p:cNvSpPr>
            <p:nvPr/>
          </p:nvSpPr>
          <p:spPr bwMode="auto">
            <a:xfrm>
              <a:off x="3943" y="1445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Oval 61"/>
            <p:cNvSpPr>
              <a:spLocks noChangeArrowheads="1"/>
            </p:cNvSpPr>
            <p:nvPr/>
          </p:nvSpPr>
          <p:spPr bwMode="auto">
            <a:xfrm>
              <a:off x="3867" y="1446"/>
              <a:ext cx="27" cy="27"/>
            </a:xfrm>
            <a:prstGeom prst="ellipse">
              <a:avLst/>
            </a:prstGeom>
            <a:solidFill>
              <a:srgbClr val="4F81BD"/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21" name="Straight Arrow Connector 120"/>
          <p:cNvCxnSpPr>
            <a:stCxn id="101" idx="1"/>
          </p:cNvCxnSpPr>
          <p:nvPr/>
        </p:nvCxnSpPr>
        <p:spPr bwMode="auto">
          <a:xfrm flipH="1">
            <a:off x="1968500" y="1789113"/>
            <a:ext cx="3333750" cy="6350"/>
          </a:xfrm>
          <a:prstGeom prst="straightConnector1">
            <a:avLst/>
          </a:prstGeom>
          <a:noFill/>
          <a:ln w="28575" cap="flat" cmpd="sng" algn="ctr">
            <a:solidFill>
              <a:srgbClr val="231455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2" name="Rectangle 1"/>
          <p:cNvSpPr>
            <a:spLocks noChangeArrowheads="1"/>
          </p:cNvSpPr>
          <p:nvPr/>
        </p:nvSpPr>
        <p:spPr bwMode="auto">
          <a:xfrm>
            <a:off x="3489325" y="1582738"/>
            <a:ext cx="5467350" cy="40544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Rectangle 2"/>
          <p:cNvSpPr>
            <a:spLocks noChangeArrowheads="1"/>
          </p:cNvSpPr>
          <p:nvPr/>
        </p:nvSpPr>
        <p:spPr bwMode="auto">
          <a:xfrm>
            <a:off x="1968500" y="1563688"/>
            <a:ext cx="1836738" cy="36988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Rectangle 6"/>
          <p:cNvSpPr>
            <a:spLocks noChangeArrowheads="1"/>
          </p:cNvSpPr>
          <p:nvPr/>
        </p:nvSpPr>
        <p:spPr bwMode="auto">
          <a:xfrm>
            <a:off x="4483100" y="3084513"/>
            <a:ext cx="1566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Overhauling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H="1" flipV="1">
            <a:off x="3805238" y="2778125"/>
            <a:ext cx="722312" cy="27622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6" name="Straight Arrow Connector 125"/>
          <p:cNvCxnSpPr/>
          <p:nvPr/>
        </p:nvCxnSpPr>
        <p:spPr bwMode="auto">
          <a:xfrm flipH="1">
            <a:off x="3805238" y="3484563"/>
            <a:ext cx="722312" cy="3159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7" name="Rectangle 46"/>
          <p:cNvSpPr/>
          <p:nvPr/>
        </p:nvSpPr>
        <p:spPr>
          <a:xfrm>
            <a:off x="3746585" y="5284063"/>
            <a:ext cx="5069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</a:rPr>
              <a:t>Commissioning of both XFEL </a:t>
            </a:r>
            <a:r>
              <a:rPr lang="en-US" sz="2000" kern="0" dirty="0" err="1" smtClean="0">
                <a:solidFill>
                  <a:srgbClr val="FF0000"/>
                </a:solidFill>
              </a:rPr>
              <a:t>subplants</a:t>
            </a:r>
            <a:r>
              <a:rPr lang="en-US" sz="2000" kern="0" dirty="0" smtClean="0">
                <a:solidFill>
                  <a:srgbClr val="FF0000"/>
                </a:solidFill>
              </a:rPr>
              <a:t> is finished.</a:t>
            </a:r>
            <a:endParaRPr lang="en-US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228" y="307975"/>
            <a:ext cx="7461815" cy="714375"/>
          </a:xfrm>
        </p:spPr>
        <p:txBody>
          <a:bodyPr/>
          <a:lstStyle/>
          <a:p>
            <a:r>
              <a:rPr lang="de-DE" sz="2300" dirty="0"/>
              <a:t>HERA </a:t>
            </a:r>
            <a:r>
              <a:rPr lang="de-DE" sz="2300" dirty="0" err="1"/>
              <a:t>refrigerating</a:t>
            </a:r>
            <a:r>
              <a:rPr lang="de-DE" sz="2300" dirty="0"/>
              <a:t> plant  -&gt; XFEL </a:t>
            </a:r>
            <a:r>
              <a:rPr lang="de-DE" sz="2300" dirty="0" err="1"/>
              <a:t>refrigerating</a:t>
            </a:r>
            <a:r>
              <a:rPr lang="de-DE" sz="2300" dirty="0"/>
              <a:t> </a:t>
            </a:r>
            <a:r>
              <a:rPr lang="en-US" sz="2300" dirty="0"/>
              <a:t>plant</a:t>
            </a:r>
            <a:r>
              <a:rPr lang="de-DE" sz="2300" dirty="0"/>
              <a:t> </a:t>
            </a:r>
          </a:p>
        </p:txBody>
      </p:sp>
      <p:pic>
        <p:nvPicPr>
          <p:cNvPr id="3" name="Picture 3" descr="XFEL_Kälteanlage Flowschem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" y="2029941"/>
            <a:ext cx="5292725" cy="334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77121" y="5453341"/>
            <a:ext cx="2582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FLASH-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Redundancy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562338" y="4300241"/>
            <a:ext cx="1678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Distribution Box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495652" y="1873528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Coldbox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38150" y="1582738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Compressors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805238" y="1789113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Dewar 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3873500" y="3382205"/>
            <a:ext cx="825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DB54 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313184" y="1168152"/>
            <a:ext cx="3466728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The XFEL 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refrigerating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plant:</a:t>
            </a:r>
            <a:endParaRPr kumimoji="0" lang="de-DE" sz="18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7394" y="5339277"/>
            <a:ext cx="5764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</a:rPr>
              <a:t>Commissioning of both XFEL </a:t>
            </a:r>
            <a:r>
              <a:rPr lang="en-US" sz="2000" kern="0" dirty="0" err="1">
                <a:solidFill>
                  <a:srgbClr val="FF0000"/>
                </a:solidFill>
              </a:rPr>
              <a:t>subplants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</a:rPr>
              <a:t>together with DB54 is finished, but operation parameters are still being optimized.</a:t>
            </a:r>
            <a:endParaRPr lang="en-US" sz="2000" kern="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892722" y="3377821"/>
            <a:ext cx="1119117" cy="37531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2754" y="1588945"/>
            <a:ext cx="4300709" cy="32255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5" y="1063231"/>
            <a:ext cx="3973695" cy="2980271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47" idx="1"/>
          </p:cNvCxnSpPr>
          <p:nvPr/>
        </p:nvCxnSpPr>
        <p:spPr bwMode="auto">
          <a:xfrm>
            <a:off x="4892722" y="3565478"/>
            <a:ext cx="859809" cy="18765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61" name="Group 60"/>
          <p:cNvGrpSpPr/>
          <p:nvPr/>
        </p:nvGrpSpPr>
        <p:grpSpPr>
          <a:xfrm>
            <a:off x="3507475" y="2183120"/>
            <a:ext cx="2961564" cy="1808850"/>
            <a:chOff x="3507475" y="2183120"/>
            <a:chExt cx="2961564" cy="180885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H="1">
              <a:off x="3507475" y="2886501"/>
              <a:ext cx="2961564" cy="110546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H="1">
              <a:off x="3507475" y="2183120"/>
              <a:ext cx="2431577" cy="65561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492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6510" y="208452"/>
            <a:ext cx="8775970" cy="48101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 </a:t>
            </a:r>
            <a:r>
              <a:rPr lang="de-DE" sz="2700" dirty="0" err="1"/>
              <a:t>Overview</a:t>
            </a:r>
            <a:r>
              <a:rPr lang="de-DE" sz="2700" dirty="0"/>
              <a:t> </a:t>
            </a:r>
            <a:r>
              <a:rPr lang="de-DE" sz="2700" dirty="0" err="1"/>
              <a:t>of</a:t>
            </a:r>
            <a:r>
              <a:rPr lang="de-DE" sz="2700" dirty="0"/>
              <a:t> XFEL </a:t>
            </a:r>
            <a:r>
              <a:rPr lang="de-DE" sz="2700" dirty="0" err="1"/>
              <a:t>Cryogenic</a:t>
            </a:r>
            <a:r>
              <a:rPr lang="de-DE" sz="2700" dirty="0"/>
              <a:t> Equipment</a:t>
            </a:r>
            <a:endParaRPr lang="en-GB" sz="2700" dirty="0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4751388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7" name="Freeform 48"/>
          <p:cNvSpPr>
            <a:spLocks/>
          </p:cNvSpPr>
          <p:nvPr/>
        </p:nvSpPr>
        <p:spPr bwMode="auto">
          <a:xfrm>
            <a:off x="2216150" y="3971925"/>
            <a:ext cx="350838" cy="327025"/>
          </a:xfrm>
          <a:custGeom>
            <a:avLst/>
            <a:gdLst>
              <a:gd name="T0" fmla="*/ 2147483647 w 221"/>
              <a:gd name="T1" fmla="*/ 0 h 206"/>
              <a:gd name="T2" fmla="*/ 2147483647 w 221"/>
              <a:gd name="T3" fmla="*/ 0 h 206"/>
              <a:gd name="T4" fmla="*/ 2147483647 w 221"/>
              <a:gd name="T5" fmla="*/ 2147483647 h 206"/>
              <a:gd name="T6" fmla="*/ 2147483647 w 221"/>
              <a:gd name="T7" fmla="*/ 2147483647 h 206"/>
              <a:gd name="T8" fmla="*/ 2147483647 w 221"/>
              <a:gd name="T9" fmla="*/ 2147483647 h 206"/>
              <a:gd name="T10" fmla="*/ 2147483647 w 221"/>
              <a:gd name="T11" fmla="*/ 2147483647 h 206"/>
              <a:gd name="T12" fmla="*/ 2147483647 w 221"/>
              <a:gd name="T13" fmla="*/ 2147483647 h 206"/>
              <a:gd name="T14" fmla="*/ 0 w 221"/>
              <a:gd name="T15" fmla="*/ 2147483647 h 206"/>
              <a:gd name="T16" fmla="*/ 0 w 221"/>
              <a:gd name="T17" fmla="*/ 2147483647 h 206"/>
              <a:gd name="T18" fmla="*/ 2147483647 w 221"/>
              <a:gd name="T19" fmla="*/ 2147483647 h 206"/>
              <a:gd name="T20" fmla="*/ 2147483647 w 221"/>
              <a:gd name="T21" fmla="*/ 2147483647 h 206"/>
              <a:gd name="T22" fmla="*/ 2147483647 w 221"/>
              <a:gd name="T23" fmla="*/ 2147483647 h 206"/>
              <a:gd name="T24" fmla="*/ 2147483647 w 221"/>
              <a:gd name="T25" fmla="*/ 2147483647 h 206"/>
              <a:gd name="T26" fmla="*/ 2147483647 w 221"/>
              <a:gd name="T27" fmla="*/ 2147483647 h 206"/>
              <a:gd name="T28" fmla="*/ 2147483647 w 221"/>
              <a:gd name="T29" fmla="*/ 2147483647 h 206"/>
              <a:gd name="T30" fmla="*/ 2147483647 w 221"/>
              <a:gd name="T31" fmla="*/ 2147483647 h 206"/>
              <a:gd name="T32" fmla="*/ 2147483647 w 221"/>
              <a:gd name="T33" fmla="*/ 2147483647 h 206"/>
              <a:gd name="T34" fmla="*/ 2147483647 w 221"/>
              <a:gd name="T35" fmla="*/ 2147483647 h 206"/>
              <a:gd name="T36" fmla="*/ 2147483647 w 221"/>
              <a:gd name="T37" fmla="*/ 2147483647 h 206"/>
              <a:gd name="T38" fmla="*/ 2147483647 w 221"/>
              <a:gd name="T39" fmla="*/ 2147483647 h 206"/>
              <a:gd name="T40" fmla="*/ 2147483647 w 221"/>
              <a:gd name="T41" fmla="*/ 2147483647 h 206"/>
              <a:gd name="T42" fmla="*/ 2147483647 w 221"/>
              <a:gd name="T43" fmla="*/ 2147483647 h 206"/>
              <a:gd name="T44" fmla="*/ 2147483647 w 221"/>
              <a:gd name="T45" fmla="*/ 2147483647 h 206"/>
              <a:gd name="T46" fmla="*/ 2147483647 w 221"/>
              <a:gd name="T47" fmla="*/ 2147483647 h 206"/>
              <a:gd name="T48" fmla="*/ 2147483647 w 221"/>
              <a:gd name="T49" fmla="*/ 2147483647 h 206"/>
              <a:gd name="T50" fmla="*/ 2147483647 w 221"/>
              <a:gd name="T51" fmla="*/ 2147483647 h 206"/>
              <a:gd name="T52" fmla="*/ 2147483647 w 221"/>
              <a:gd name="T53" fmla="*/ 2147483647 h 206"/>
              <a:gd name="T54" fmla="*/ 2147483647 w 221"/>
              <a:gd name="T55" fmla="*/ 2147483647 h 206"/>
              <a:gd name="T56" fmla="*/ 2147483647 w 221"/>
              <a:gd name="T57" fmla="*/ 2147483647 h 206"/>
              <a:gd name="T58" fmla="*/ 2147483647 w 221"/>
              <a:gd name="T59" fmla="*/ 2147483647 h 206"/>
              <a:gd name="T60" fmla="*/ 2147483647 w 221"/>
              <a:gd name="T61" fmla="*/ 0 h 206"/>
              <a:gd name="T62" fmla="*/ 2147483647 w 221"/>
              <a:gd name="T63" fmla="*/ 0 h 20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1" h="206">
                <a:moveTo>
                  <a:pt x="107" y="0"/>
                </a:moveTo>
                <a:lnTo>
                  <a:pt x="100" y="0"/>
                </a:lnTo>
                <a:lnTo>
                  <a:pt x="94" y="0"/>
                </a:lnTo>
                <a:lnTo>
                  <a:pt x="80" y="0"/>
                </a:lnTo>
                <a:lnTo>
                  <a:pt x="67" y="6"/>
                </a:lnTo>
                <a:lnTo>
                  <a:pt x="60" y="6"/>
                </a:lnTo>
                <a:lnTo>
                  <a:pt x="47" y="13"/>
                </a:lnTo>
                <a:lnTo>
                  <a:pt x="40" y="20"/>
                </a:lnTo>
                <a:lnTo>
                  <a:pt x="33" y="20"/>
                </a:lnTo>
                <a:lnTo>
                  <a:pt x="20" y="33"/>
                </a:lnTo>
                <a:lnTo>
                  <a:pt x="20" y="40"/>
                </a:lnTo>
                <a:lnTo>
                  <a:pt x="13" y="46"/>
                </a:lnTo>
                <a:lnTo>
                  <a:pt x="7" y="60"/>
                </a:lnTo>
                <a:lnTo>
                  <a:pt x="7" y="73"/>
                </a:lnTo>
                <a:lnTo>
                  <a:pt x="7" y="80"/>
                </a:lnTo>
                <a:lnTo>
                  <a:pt x="0" y="93"/>
                </a:lnTo>
                <a:lnTo>
                  <a:pt x="0" y="100"/>
                </a:lnTo>
                <a:lnTo>
                  <a:pt x="0" y="113"/>
                </a:lnTo>
                <a:lnTo>
                  <a:pt x="7" y="126"/>
                </a:lnTo>
                <a:lnTo>
                  <a:pt x="7" y="133"/>
                </a:lnTo>
                <a:lnTo>
                  <a:pt x="7" y="140"/>
                </a:lnTo>
                <a:lnTo>
                  <a:pt x="13" y="153"/>
                </a:lnTo>
                <a:lnTo>
                  <a:pt x="20" y="160"/>
                </a:lnTo>
                <a:lnTo>
                  <a:pt x="20" y="166"/>
                </a:lnTo>
                <a:lnTo>
                  <a:pt x="33" y="173"/>
                </a:lnTo>
                <a:lnTo>
                  <a:pt x="40" y="186"/>
                </a:lnTo>
                <a:lnTo>
                  <a:pt x="47" y="193"/>
                </a:lnTo>
                <a:lnTo>
                  <a:pt x="60" y="200"/>
                </a:lnTo>
                <a:lnTo>
                  <a:pt x="67" y="200"/>
                </a:lnTo>
                <a:lnTo>
                  <a:pt x="80" y="206"/>
                </a:lnTo>
                <a:lnTo>
                  <a:pt x="94" y="206"/>
                </a:lnTo>
                <a:lnTo>
                  <a:pt x="100" y="206"/>
                </a:lnTo>
                <a:lnTo>
                  <a:pt x="107" y="206"/>
                </a:lnTo>
                <a:lnTo>
                  <a:pt x="127" y="206"/>
                </a:lnTo>
                <a:lnTo>
                  <a:pt x="134" y="206"/>
                </a:lnTo>
                <a:lnTo>
                  <a:pt x="141" y="206"/>
                </a:lnTo>
                <a:lnTo>
                  <a:pt x="154" y="200"/>
                </a:lnTo>
                <a:lnTo>
                  <a:pt x="168" y="200"/>
                </a:lnTo>
                <a:lnTo>
                  <a:pt x="174" y="193"/>
                </a:lnTo>
                <a:lnTo>
                  <a:pt x="188" y="186"/>
                </a:lnTo>
                <a:lnTo>
                  <a:pt x="194" y="173"/>
                </a:lnTo>
                <a:lnTo>
                  <a:pt x="194" y="166"/>
                </a:lnTo>
                <a:lnTo>
                  <a:pt x="201" y="160"/>
                </a:lnTo>
                <a:lnTo>
                  <a:pt x="208" y="153"/>
                </a:lnTo>
                <a:lnTo>
                  <a:pt x="208" y="140"/>
                </a:lnTo>
                <a:lnTo>
                  <a:pt x="221" y="133"/>
                </a:lnTo>
                <a:lnTo>
                  <a:pt x="221" y="126"/>
                </a:lnTo>
                <a:lnTo>
                  <a:pt x="221" y="113"/>
                </a:lnTo>
                <a:lnTo>
                  <a:pt x="221" y="100"/>
                </a:lnTo>
                <a:lnTo>
                  <a:pt x="221" y="93"/>
                </a:lnTo>
                <a:lnTo>
                  <a:pt x="221" y="80"/>
                </a:lnTo>
                <a:lnTo>
                  <a:pt x="221" y="73"/>
                </a:lnTo>
                <a:lnTo>
                  <a:pt x="208" y="60"/>
                </a:lnTo>
                <a:lnTo>
                  <a:pt x="208" y="46"/>
                </a:lnTo>
                <a:lnTo>
                  <a:pt x="201" y="40"/>
                </a:lnTo>
                <a:lnTo>
                  <a:pt x="194" y="33"/>
                </a:lnTo>
                <a:lnTo>
                  <a:pt x="194" y="20"/>
                </a:lnTo>
                <a:lnTo>
                  <a:pt x="188" y="20"/>
                </a:lnTo>
                <a:lnTo>
                  <a:pt x="174" y="13"/>
                </a:lnTo>
                <a:lnTo>
                  <a:pt x="168" y="6"/>
                </a:lnTo>
                <a:lnTo>
                  <a:pt x="154" y="6"/>
                </a:lnTo>
                <a:lnTo>
                  <a:pt x="141" y="0"/>
                </a:lnTo>
                <a:lnTo>
                  <a:pt x="134" y="0"/>
                </a:lnTo>
                <a:lnTo>
                  <a:pt x="127" y="0"/>
                </a:lnTo>
                <a:lnTo>
                  <a:pt x="1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3" name="Group 492"/>
          <p:cNvGrpSpPr/>
          <p:nvPr/>
        </p:nvGrpSpPr>
        <p:grpSpPr>
          <a:xfrm>
            <a:off x="1515153" y="1340768"/>
            <a:ext cx="1400936" cy="915078"/>
            <a:chOff x="1054183" y="1519010"/>
            <a:chExt cx="1400936" cy="915078"/>
          </a:xfrm>
        </p:grpSpPr>
        <p:sp>
          <p:nvSpPr>
            <p:cNvPr id="738474" name="Rectangle 170"/>
            <p:cNvSpPr>
              <a:spLocks noChangeArrowheads="1"/>
            </p:cNvSpPr>
            <p:nvPr/>
          </p:nvSpPr>
          <p:spPr bwMode="auto">
            <a:xfrm>
              <a:off x="1086694" y="1527176"/>
              <a:ext cx="1368425" cy="906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8475" name="Text Box 171"/>
            <p:cNvSpPr txBox="1">
              <a:spLocks noChangeArrowheads="1"/>
            </p:cNvSpPr>
            <p:nvPr/>
          </p:nvSpPr>
          <p:spPr bwMode="auto">
            <a:xfrm>
              <a:off x="1054183" y="1519010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AMTF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643" name="Group 17642"/>
          <p:cNvGrpSpPr/>
          <p:nvPr/>
        </p:nvGrpSpPr>
        <p:grpSpPr>
          <a:xfrm>
            <a:off x="3329987" y="5539035"/>
            <a:ext cx="2704035" cy="975670"/>
            <a:chOff x="3329987" y="5539035"/>
            <a:chExt cx="2704035" cy="975670"/>
          </a:xfrm>
        </p:grpSpPr>
        <p:grpSp>
          <p:nvGrpSpPr>
            <p:cNvPr id="414" name="Group 413"/>
            <p:cNvGrpSpPr/>
            <p:nvPr/>
          </p:nvGrpSpPr>
          <p:grpSpPr>
            <a:xfrm>
              <a:off x="3329987" y="6237706"/>
              <a:ext cx="2704035" cy="276999"/>
              <a:chOff x="4892301" y="6237312"/>
              <a:chExt cx="2704035" cy="276999"/>
            </a:xfrm>
          </p:grpSpPr>
          <p:sp>
            <p:nvSpPr>
              <p:cNvPr id="17592" name="Rectangle 59"/>
              <p:cNvSpPr>
                <a:spLocks noChangeArrowheads="1"/>
              </p:cNvSpPr>
              <p:nvPr/>
            </p:nvSpPr>
            <p:spPr bwMode="auto">
              <a:xfrm>
                <a:off x="4948386" y="6237312"/>
                <a:ext cx="26479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800" dirty="0">
                    <a:solidFill>
                      <a:prstClr val="black"/>
                    </a:solidFill>
                    <a:latin typeface="Calibri"/>
                  </a:rPr>
                  <a:t>CMS = </a:t>
                </a:r>
                <a:r>
                  <a:rPr lang="en-GB" sz="1800" dirty="0" err="1">
                    <a:solidFill>
                      <a:prstClr val="black"/>
                    </a:solidFill>
                    <a:latin typeface="Calibri"/>
                  </a:rPr>
                  <a:t>Cryomodule</a:t>
                </a:r>
                <a:r>
                  <a:rPr lang="en-GB" sz="1800" dirty="0">
                    <a:solidFill>
                      <a:prstClr val="black"/>
                    </a:solidFill>
                    <a:latin typeface="Calibri"/>
                  </a:rPr>
                  <a:t> string</a:t>
                </a: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892301" y="6237312"/>
                <a:ext cx="246576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359" name="Straight Arrow Connector 358"/>
            <p:cNvCxnSpPr>
              <a:stCxn id="348" idx="0"/>
              <a:endCxn id="17503" idx="2"/>
            </p:cNvCxnSpPr>
            <p:nvPr/>
          </p:nvCxnSpPr>
          <p:spPr>
            <a:xfrm flipV="1">
              <a:off x="4562868" y="5539035"/>
              <a:ext cx="159997" cy="6986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44" name="Group 17643"/>
          <p:cNvGrpSpPr/>
          <p:nvPr/>
        </p:nvGrpSpPr>
        <p:grpSpPr>
          <a:xfrm>
            <a:off x="5076056" y="5539035"/>
            <a:ext cx="1635680" cy="525141"/>
            <a:chOff x="5076056" y="5539035"/>
            <a:chExt cx="1635680" cy="525141"/>
          </a:xfrm>
        </p:grpSpPr>
        <p:grpSp>
          <p:nvGrpSpPr>
            <p:cNvPr id="7" name="Group 6"/>
            <p:cNvGrpSpPr/>
            <p:nvPr/>
          </p:nvGrpSpPr>
          <p:grpSpPr>
            <a:xfrm>
              <a:off x="5375854" y="5733828"/>
              <a:ext cx="1335882" cy="330348"/>
              <a:chOff x="7488163" y="6122988"/>
              <a:chExt cx="1335882" cy="330348"/>
            </a:xfrm>
          </p:grpSpPr>
          <p:sp>
            <p:nvSpPr>
              <p:cNvPr id="17413" name="Rectangle 4"/>
              <p:cNvSpPr>
                <a:spLocks noChangeArrowheads="1"/>
              </p:cNvSpPr>
              <p:nvPr/>
            </p:nvSpPr>
            <p:spPr bwMode="auto">
              <a:xfrm>
                <a:off x="7956550" y="6122988"/>
                <a:ext cx="4445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60" name="Group 459"/>
              <p:cNvGrpSpPr/>
              <p:nvPr/>
            </p:nvGrpSpPr>
            <p:grpSpPr>
              <a:xfrm>
                <a:off x="7488163" y="6173324"/>
                <a:ext cx="1335882" cy="280012"/>
                <a:chOff x="7524328" y="6237312"/>
                <a:chExt cx="1335882" cy="280012"/>
              </a:xfrm>
            </p:grpSpPr>
            <p:sp>
              <p:nvSpPr>
                <p:cNvPr id="345" name="Rectangle 59"/>
                <p:cNvSpPr>
                  <a:spLocks noChangeArrowheads="1"/>
                </p:cNvSpPr>
                <p:nvPr/>
              </p:nvSpPr>
              <p:spPr bwMode="auto">
                <a:xfrm>
                  <a:off x="7601677" y="6237312"/>
                  <a:ext cx="1218795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800" dirty="0">
                      <a:solidFill>
                        <a:srgbClr val="000000"/>
                      </a:solidFill>
                      <a:latin typeface="Calibri"/>
                    </a:rPr>
                    <a:t>E</a:t>
                  </a:r>
                  <a:r>
                    <a:rPr lang="en-GB" sz="1800" dirty="0" smtClean="0">
                      <a:solidFill>
                        <a:srgbClr val="000000"/>
                      </a:solidFill>
                      <a:latin typeface="Calibri"/>
                    </a:rPr>
                    <a:t>C = End Cap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7524328" y="6240325"/>
                  <a:ext cx="1335882" cy="2769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de-DE" sz="1800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371" name="Straight Arrow Connector 370"/>
            <p:cNvCxnSpPr>
              <a:stCxn id="347" idx="1"/>
            </p:cNvCxnSpPr>
            <p:nvPr/>
          </p:nvCxnSpPr>
          <p:spPr>
            <a:xfrm flipH="1" flipV="1">
              <a:off x="5076056" y="5539035"/>
              <a:ext cx="299798" cy="3866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Straight Arrow Connector 263"/>
          <p:cNvCxnSpPr>
            <a:stCxn id="17468" idx="2"/>
          </p:cNvCxnSpPr>
          <p:nvPr/>
        </p:nvCxnSpPr>
        <p:spPr>
          <a:xfrm>
            <a:off x="7508682" y="4736693"/>
            <a:ext cx="35141" cy="3713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0" name="Group 489"/>
          <p:cNvGrpSpPr/>
          <p:nvPr/>
        </p:nvGrpSpPr>
        <p:grpSpPr>
          <a:xfrm>
            <a:off x="6948264" y="4450169"/>
            <a:ext cx="1234478" cy="286524"/>
            <a:chOff x="6796856" y="4450169"/>
            <a:chExt cx="1234478" cy="286524"/>
          </a:xfrm>
        </p:grpSpPr>
        <p:sp>
          <p:nvSpPr>
            <p:cNvPr id="17468" name="Rectangle 59"/>
            <p:cNvSpPr>
              <a:spLocks noChangeArrowheads="1"/>
            </p:cNvSpPr>
            <p:nvPr/>
          </p:nvSpPr>
          <p:spPr bwMode="auto">
            <a:xfrm>
              <a:off x="6849122" y="4459694"/>
              <a:ext cx="10163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800" dirty="0" smtClean="0">
                  <a:solidFill>
                    <a:srgbClr val="000000"/>
                  </a:solidFill>
                  <a:latin typeface="Calibri"/>
                </a:rPr>
                <a:t>Main </a:t>
              </a:r>
              <a:r>
                <a:rPr lang="en-GB" sz="1800" dirty="0" err="1" smtClean="0">
                  <a:solidFill>
                    <a:srgbClr val="000000"/>
                  </a:solidFill>
                  <a:latin typeface="Calibri"/>
                </a:rPr>
                <a:t>Linac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6796856" y="4450169"/>
              <a:ext cx="1234478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</p:grp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787237" y="2938216"/>
            <a:ext cx="3199087" cy="2684634"/>
            <a:chOff x="787237" y="2913635"/>
            <a:chExt cx="3199087" cy="2684634"/>
          </a:xfrm>
        </p:grpSpPr>
        <p:sp>
          <p:nvSpPr>
            <p:cNvPr id="17481" name="Line 72"/>
            <p:cNvSpPr>
              <a:spLocks noChangeShapeType="1"/>
            </p:cNvSpPr>
            <p:nvPr/>
          </p:nvSpPr>
          <p:spPr bwMode="auto">
            <a:xfrm>
              <a:off x="2368551" y="4248150"/>
              <a:ext cx="103188" cy="211138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787237" y="2913635"/>
              <a:ext cx="3199087" cy="2684634"/>
              <a:chOff x="787237" y="2913635"/>
              <a:chExt cx="3199087" cy="2684634"/>
            </a:xfrm>
          </p:grpSpPr>
          <p:sp>
            <p:nvSpPr>
              <p:cNvPr id="456" name="Line 73"/>
              <p:cNvSpPr>
                <a:spLocks noChangeShapeType="1"/>
              </p:cNvSpPr>
              <p:nvPr/>
            </p:nvSpPr>
            <p:spPr bwMode="auto">
              <a:xfrm flipH="1">
                <a:off x="2460623" y="4860925"/>
                <a:ext cx="352426" cy="17780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2" name="Line 73"/>
              <p:cNvSpPr>
                <a:spLocks noChangeShapeType="1"/>
              </p:cNvSpPr>
              <p:nvPr/>
            </p:nvSpPr>
            <p:spPr bwMode="auto">
              <a:xfrm flipH="1" flipV="1">
                <a:off x="2386012" y="5126037"/>
                <a:ext cx="69849" cy="18176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1" name="Group 380"/>
              <p:cNvGrpSpPr/>
              <p:nvPr/>
            </p:nvGrpSpPr>
            <p:grpSpPr>
              <a:xfrm>
                <a:off x="787237" y="2913635"/>
                <a:ext cx="3199087" cy="2684634"/>
                <a:chOff x="808197" y="2913635"/>
                <a:chExt cx="3199087" cy="2684634"/>
              </a:xfrm>
            </p:grpSpPr>
            <p:sp>
              <p:nvSpPr>
                <p:cNvPr id="466" name="Rectangle 131"/>
                <p:cNvSpPr>
                  <a:spLocks noChangeArrowheads="1"/>
                </p:cNvSpPr>
                <p:nvPr/>
              </p:nvSpPr>
              <p:spPr bwMode="auto">
                <a:xfrm>
                  <a:off x="2382837" y="5310188"/>
                  <a:ext cx="188913" cy="2873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9" name="Group 378"/>
                <p:cNvGrpSpPr/>
                <p:nvPr/>
              </p:nvGrpSpPr>
              <p:grpSpPr>
                <a:xfrm>
                  <a:off x="808197" y="2913635"/>
                  <a:ext cx="3199087" cy="2684634"/>
                  <a:chOff x="808197" y="2913635"/>
                  <a:chExt cx="3199087" cy="2684634"/>
                </a:xfrm>
              </p:grpSpPr>
              <p:sp>
                <p:nvSpPr>
                  <p:cNvPr id="46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1951037" y="5310188"/>
                    <a:ext cx="431800" cy="28733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67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5372238"/>
                    <a:ext cx="503237" cy="212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Calibri"/>
                      </a:rPr>
                      <a:t>CM</a:t>
                    </a:r>
                    <a:endParaRPr lang="en-GB" sz="1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378" name="Group 377"/>
                  <p:cNvGrpSpPr/>
                  <p:nvPr/>
                </p:nvGrpSpPr>
                <p:grpSpPr>
                  <a:xfrm>
                    <a:off x="808197" y="2913635"/>
                    <a:ext cx="3199087" cy="2684634"/>
                    <a:chOff x="808197" y="2913635"/>
                    <a:chExt cx="3199087" cy="2684634"/>
                  </a:xfrm>
                </p:grpSpPr>
                <p:sp>
                  <p:nvSpPr>
                    <p:cNvPr id="17477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9147" y="2913635"/>
                      <a:ext cx="0" cy="49078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74C0E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9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8874" y="4141787"/>
                      <a:ext cx="423167" cy="32940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6750" y="3833813"/>
                      <a:ext cx="1588" cy="582612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5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1322" y="3404419"/>
                      <a:ext cx="1275962" cy="67786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7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3350" y="4416425"/>
                      <a:ext cx="1267148" cy="45561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9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64271" y="3521311"/>
                      <a:ext cx="1243013" cy="42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XLVB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35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135" y="4436630"/>
                      <a:ext cx="1279845" cy="4308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 </a:t>
                      </a:r>
                      <a:r>
                        <a:rPr lang="en-GB" sz="1400" dirty="0">
                          <a:solidFill>
                            <a:prstClr val="white"/>
                          </a:solidFill>
                          <a:latin typeface="Calibri"/>
                        </a:rPr>
                        <a:t>XIVB</a:t>
                      </a:r>
                    </a:p>
                  </p:txBody>
                </p:sp>
                <p:sp>
                  <p:nvSpPr>
                    <p:cNvPr id="17451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4488" y="4867999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3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3405" y="4797425"/>
                      <a:ext cx="360363" cy="36036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4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5513" y="3933825"/>
                      <a:ext cx="360362" cy="360363"/>
                    </a:xfrm>
                    <a:prstGeom prst="ellipse">
                      <a:avLst/>
                    </a:prstGeom>
                    <a:solidFill>
                      <a:srgbClr val="0099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5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245" y="4015183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0" name="Group 259"/>
                    <p:cNvGrpSpPr/>
                    <p:nvPr/>
                  </p:nvGrpSpPr>
                  <p:grpSpPr>
                    <a:xfrm>
                      <a:off x="1200943" y="4341813"/>
                      <a:ext cx="1361283" cy="427037"/>
                      <a:chOff x="1200943" y="4341813"/>
                      <a:chExt cx="1361283" cy="427037"/>
                    </a:xfrm>
                  </p:grpSpPr>
                  <p:sp>
                    <p:nvSpPr>
                      <p:cNvPr id="17484" name="Rectangle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93925" y="4341813"/>
                        <a:ext cx="889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28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en-GB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04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2" y="4437945"/>
                        <a:ext cx="494667" cy="287199"/>
                      </a:xfrm>
                      <a:prstGeom prst="rect">
                        <a:avLst/>
                      </a:prstGeom>
                      <a:solidFill>
                        <a:srgbClr val="FF33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8" name="Rectangle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08175" y="4437063"/>
                        <a:ext cx="431800" cy="2873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9" name="Rectangle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39975" y="4437063"/>
                        <a:ext cx="188913" cy="287337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40" name="Rectangle 1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79613" y="4494213"/>
                        <a:ext cx="503237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CM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7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43150" y="4490472"/>
                        <a:ext cx="219076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FC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9" name="Group 258"/>
                      <p:cNvGrpSpPr/>
                      <p:nvPr/>
                    </p:nvGrpSpPr>
                    <p:grpSpPr>
                      <a:xfrm>
                        <a:off x="1200943" y="4439691"/>
                        <a:ext cx="227013" cy="284709"/>
                        <a:chOff x="1193006" y="4439691"/>
                        <a:chExt cx="227013" cy="284709"/>
                      </a:xfrm>
                    </p:grpSpPr>
                    <p:sp>
                      <p:nvSpPr>
                        <p:cNvPr id="17541" name="Rectangl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93006" y="4439691"/>
                          <a:ext cx="207963" cy="284709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58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00943" y="4480946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E</a:t>
                          </a: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59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3" y="4481332"/>
                        <a:ext cx="496888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3,9 </a:t>
                        </a:r>
                        <a:r>
                          <a:rPr lang="en-GB" sz="10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GHz</a:t>
                        </a:r>
                        <a:endParaRPr lang="en-GB" sz="10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64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4" y="5311070"/>
                      <a:ext cx="494667" cy="28719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2837" y="536359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69" name="Group 468"/>
                    <p:cNvGrpSpPr/>
                    <p:nvPr/>
                  </p:nvGrpSpPr>
                  <p:grpSpPr>
                    <a:xfrm>
                      <a:off x="1247775" y="5308798"/>
                      <a:ext cx="223043" cy="284709"/>
                      <a:chOff x="1196976" y="4435673"/>
                      <a:chExt cx="223043" cy="284709"/>
                    </a:xfrm>
                    <a:noFill/>
                  </p:grpSpPr>
                  <p:sp>
                    <p:nvSpPr>
                      <p:cNvPr id="471" name="Rectangle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6976" y="4435673"/>
                        <a:ext cx="207963" cy="284709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2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0943" y="4480946"/>
                        <a:ext cx="219076" cy="21544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E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7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5" y="5354457"/>
                      <a:ext cx="496888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3,9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GHz</a:t>
                      </a:r>
                      <a:endParaRPr lang="en-GB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1" name="Group 260"/>
                    <p:cNvGrpSpPr/>
                    <p:nvPr/>
                  </p:nvGrpSpPr>
                  <p:grpSpPr>
                    <a:xfrm>
                      <a:off x="808197" y="4863728"/>
                      <a:ext cx="1100932" cy="277813"/>
                      <a:chOff x="1477168" y="5762625"/>
                      <a:chExt cx="1100932" cy="277813"/>
                    </a:xfrm>
                  </p:grpSpPr>
                  <p:sp>
                    <p:nvSpPr>
                      <p:cNvPr id="1747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4638" y="5762625"/>
                        <a:ext cx="809709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8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Injectors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3" name="Rectangle 472"/>
                      <p:cNvSpPr/>
                      <p:nvPr/>
                    </p:nvSpPr>
                    <p:spPr>
                      <a:xfrm>
                        <a:off x="1477168" y="5763439"/>
                        <a:ext cx="1100932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de-DE" sz="18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95" name="Group 494"/>
          <p:cNvGrpSpPr/>
          <p:nvPr/>
        </p:nvGrpSpPr>
        <p:grpSpPr>
          <a:xfrm>
            <a:off x="4065587" y="1195106"/>
            <a:ext cx="5002660" cy="2829840"/>
            <a:chOff x="4065587" y="1195106"/>
            <a:chExt cx="5002660" cy="2829840"/>
          </a:xfrm>
        </p:grpSpPr>
        <p:grpSp>
          <p:nvGrpSpPr>
            <p:cNvPr id="309" name="Group 308"/>
            <p:cNvGrpSpPr/>
            <p:nvPr/>
          </p:nvGrpSpPr>
          <p:grpSpPr>
            <a:xfrm>
              <a:off x="4065587" y="1195106"/>
              <a:ext cx="5002660" cy="2829840"/>
              <a:chOff x="4065587" y="1195106"/>
              <a:chExt cx="5002660" cy="2829840"/>
            </a:xfrm>
          </p:grpSpPr>
          <p:cxnSp>
            <p:nvCxnSpPr>
              <p:cNvPr id="271" name="Straight Connector 270"/>
              <p:cNvCxnSpPr/>
              <p:nvPr/>
            </p:nvCxnSpPr>
            <p:spPr>
              <a:xfrm>
                <a:off x="4075981" y="1196752"/>
                <a:ext cx="49605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/>
              <p:nvPr/>
            </p:nvCxnSpPr>
            <p:spPr>
              <a:xfrm>
                <a:off x="4065587" y="1199822"/>
                <a:ext cx="34108" cy="130892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>
                <a:off x="9036496" y="1195106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>
                <a:off x="5469463" y="4024313"/>
                <a:ext cx="3598784" cy="63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>
                <a:off x="5453063" y="2502399"/>
                <a:ext cx="19656" cy="152254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flipV="1">
                <a:off x="4105275" y="2492896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2" name="Text Box 171"/>
            <p:cNvSpPr txBox="1">
              <a:spLocks noChangeArrowheads="1"/>
            </p:cNvSpPr>
            <p:nvPr/>
          </p:nvSpPr>
          <p:spPr bwMode="auto">
            <a:xfrm>
              <a:off x="4065587" y="1211164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96" name="Group 495"/>
          <p:cNvGrpSpPr/>
          <p:nvPr/>
        </p:nvGrpSpPr>
        <p:grpSpPr>
          <a:xfrm>
            <a:off x="683568" y="2631657"/>
            <a:ext cx="8410204" cy="4037703"/>
            <a:chOff x="683568" y="2631657"/>
            <a:chExt cx="8410204" cy="4037703"/>
          </a:xfrm>
        </p:grpSpPr>
        <p:grpSp>
          <p:nvGrpSpPr>
            <p:cNvPr id="361" name="Group 360"/>
            <p:cNvGrpSpPr/>
            <p:nvPr/>
          </p:nvGrpSpPr>
          <p:grpSpPr>
            <a:xfrm>
              <a:off x="683568" y="2631657"/>
              <a:ext cx="8410204" cy="4037703"/>
              <a:chOff x="683568" y="2631657"/>
              <a:chExt cx="8410204" cy="4037703"/>
            </a:xfrm>
          </p:grpSpPr>
          <p:cxnSp>
            <p:nvCxnSpPr>
              <p:cNvPr id="515" name="Straight Connector 514"/>
              <p:cNvCxnSpPr/>
              <p:nvPr/>
            </p:nvCxnSpPr>
            <p:spPr>
              <a:xfrm>
                <a:off x="2580953" y="2641600"/>
                <a:ext cx="6574" cy="11999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flipV="1">
                <a:off x="2571750" y="2631657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>
                <a:off x="3919538" y="2649290"/>
                <a:ext cx="11112" cy="69597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flipV="1">
                <a:off x="3919538" y="3351736"/>
                <a:ext cx="364430" cy="525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>
                <a:off x="4273074" y="3346450"/>
                <a:ext cx="25181" cy="8746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>
              <a:xfrm>
                <a:off x="4298255" y="4221088"/>
                <a:ext cx="4754116" cy="1829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>
                <a:off x="9042847" y="4247694"/>
                <a:ext cx="11112" cy="242166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>
              <a:xfrm>
                <a:off x="683568" y="6658248"/>
                <a:ext cx="8410204" cy="1111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/>
              <p:nvPr/>
            </p:nvCxnSpPr>
            <p:spPr>
              <a:xfrm>
                <a:off x="683568" y="3841598"/>
                <a:ext cx="3077" cy="281343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>
              <a:xfrm flipV="1">
                <a:off x="685106" y="3841598"/>
                <a:ext cx="1916807" cy="516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9" name="Text Box 171"/>
            <p:cNvSpPr txBox="1">
              <a:spLocks noChangeArrowheads="1"/>
            </p:cNvSpPr>
            <p:nvPr/>
          </p:nvSpPr>
          <p:spPr bwMode="auto">
            <a:xfrm>
              <a:off x="713197" y="6309558"/>
              <a:ext cx="2702368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&amp; Tunnel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645" name="Group 17644"/>
          <p:cNvGrpSpPr/>
          <p:nvPr/>
        </p:nvGrpSpPr>
        <p:grpSpPr>
          <a:xfrm>
            <a:off x="6012160" y="5534240"/>
            <a:ext cx="2827165" cy="983319"/>
            <a:chOff x="5992288" y="5534240"/>
            <a:chExt cx="2827165" cy="983319"/>
          </a:xfrm>
        </p:grpSpPr>
        <p:grpSp>
          <p:nvGrpSpPr>
            <p:cNvPr id="288" name="Group 287"/>
            <p:cNvGrpSpPr/>
            <p:nvPr/>
          </p:nvGrpSpPr>
          <p:grpSpPr>
            <a:xfrm>
              <a:off x="5992288" y="6187211"/>
              <a:ext cx="2827165" cy="330348"/>
              <a:chOff x="7488163" y="6122988"/>
              <a:chExt cx="1817948" cy="330348"/>
            </a:xfrm>
          </p:grpSpPr>
          <p:sp>
            <p:nvSpPr>
              <p:cNvPr id="289" name="Rectangle 4"/>
              <p:cNvSpPr>
                <a:spLocks noChangeArrowheads="1"/>
              </p:cNvSpPr>
              <p:nvPr/>
            </p:nvSpPr>
            <p:spPr bwMode="auto">
              <a:xfrm>
                <a:off x="7956550" y="6122988"/>
                <a:ext cx="4445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90" name="Group 289"/>
              <p:cNvGrpSpPr/>
              <p:nvPr/>
            </p:nvGrpSpPr>
            <p:grpSpPr>
              <a:xfrm>
                <a:off x="7488163" y="6173324"/>
                <a:ext cx="1817948" cy="280012"/>
                <a:chOff x="7524328" y="6237312"/>
                <a:chExt cx="1817948" cy="280012"/>
              </a:xfrm>
            </p:grpSpPr>
            <p:sp>
              <p:nvSpPr>
                <p:cNvPr id="291" name="Rectangle 59"/>
                <p:cNvSpPr>
                  <a:spLocks noChangeArrowheads="1"/>
                </p:cNvSpPr>
                <p:nvPr/>
              </p:nvSpPr>
              <p:spPr bwMode="auto">
                <a:xfrm>
                  <a:off x="7601677" y="6237312"/>
                  <a:ext cx="168119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800" dirty="0" smtClean="0">
                      <a:solidFill>
                        <a:srgbClr val="000000"/>
                      </a:solidFill>
                      <a:latin typeface="Calibri"/>
                    </a:rPr>
                    <a:t>SCB = String connection box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7524328" y="6240325"/>
                  <a:ext cx="1817948" cy="2769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de-DE" sz="1800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293" name="Straight Arrow Connector 292"/>
            <p:cNvCxnSpPr>
              <a:stCxn id="291" idx="0"/>
              <a:endCxn id="590" idx="2"/>
            </p:cNvCxnSpPr>
            <p:nvPr/>
          </p:nvCxnSpPr>
          <p:spPr>
            <a:xfrm flipH="1" flipV="1">
              <a:off x="7117223" y="5534240"/>
              <a:ext cx="302603" cy="7033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995936" y="3861048"/>
            <a:ext cx="4767662" cy="1799977"/>
            <a:chOff x="3980802" y="3861048"/>
            <a:chExt cx="4767662" cy="1799977"/>
          </a:xfrm>
        </p:grpSpPr>
        <p:sp>
          <p:nvSpPr>
            <p:cNvPr id="300" name="Line 67"/>
            <p:cNvSpPr>
              <a:spLocks noChangeShapeType="1"/>
            </p:cNvSpPr>
            <p:nvPr/>
          </p:nvSpPr>
          <p:spPr bwMode="auto">
            <a:xfrm flipH="1" flipV="1">
              <a:off x="3980802" y="3878674"/>
              <a:ext cx="131762" cy="0"/>
            </a:xfrm>
            <a:prstGeom prst="line">
              <a:avLst/>
            </a:prstGeom>
            <a:noFill/>
            <a:ln w="31750">
              <a:solidFill>
                <a:srgbClr val="FD93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06862" y="3861048"/>
              <a:ext cx="4641602" cy="1799977"/>
              <a:chOff x="4106862" y="3861048"/>
              <a:chExt cx="4641602" cy="1799977"/>
            </a:xfrm>
          </p:grpSpPr>
          <p:sp>
            <p:nvSpPr>
              <p:cNvPr id="301" name="Line 67"/>
              <p:cNvSpPr>
                <a:spLocks noChangeShapeType="1"/>
              </p:cNvSpPr>
              <p:nvPr/>
            </p:nvSpPr>
            <p:spPr bwMode="auto">
              <a:xfrm flipH="1" flipV="1">
                <a:off x="4112563" y="5409405"/>
                <a:ext cx="172341" cy="5347"/>
              </a:xfrm>
              <a:prstGeom prst="line">
                <a:avLst/>
              </a:prstGeom>
              <a:noFill/>
              <a:ln w="31750">
                <a:solidFill>
                  <a:srgbClr val="FD930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4106862" y="3861048"/>
                <a:ext cx="4641602" cy="1799977"/>
                <a:chOff x="4106862" y="3861048"/>
                <a:chExt cx="4641602" cy="1799977"/>
              </a:xfrm>
            </p:grpSpPr>
            <p:sp>
              <p:nvSpPr>
                <p:cNvPr id="17523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7380312" y="5148263"/>
                  <a:ext cx="121443" cy="512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24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7451750" y="5157787"/>
                  <a:ext cx="122238" cy="5032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4106862" y="3861048"/>
                  <a:ext cx="4641602" cy="1678689"/>
                  <a:chOff x="4106862" y="3843338"/>
                  <a:chExt cx="4641602" cy="1678689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4106862" y="3843338"/>
                    <a:ext cx="2309961" cy="1553704"/>
                    <a:chOff x="4106862" y="3843338"/>
                    <a:chExt cx="2309961" cy="1553704"/>
                  </a:xfrm>
                </p:grpSpPr>
                <p:grpSp>
                  <p:nvGrpSpPr>
                    <p:cNvPr id="384" name="Group 383"/>
                    <p:cNvGrpSpPr/>
                    <p:nvPr/>
                  </p:nvGrpSpPr>
                  <p:grpSpPr>
                    <a:xfrm>
                      <a:off x="4145140" y="4696371"/>
                      <a:ext cx="2271683" cy="239167"/>
                      <a:chOff x="4145140" y="4696371"/>
                      <a:chExt cx="2271683" cy="239167"/>
                    </a:xfrm>
                  </p:grpSpPr>
                  <p:sp>
                    <p:nvSpPr>
                      <p:cNvPr id="17465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45140" y="4696371"/>
                        <a:ext cx="417727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XLTL1</a:t>
                        </a:r>
                        <a:endParaRPr lang="en-GB" sz="1400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19" name="Rectangl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6774" y="4720094"/>
                        <a:ext cx="410049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XLTL3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93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3537" y="4711362"/>
                        <a:ext cx="410049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XLTL2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386" name="Group 385"/>
                    <p:cNvGrpSpPr/>
                    <p:nvPr/>
                  </p:nvGrpSpPr>
                  <p:grpSpPr>
                    <a:xfrm>
                      <a:off x="4106862" y="3843338"/>
                      <a:ext cx="2269308" cy="1553704"/>
                      <a:chOff x="4111749" y="3843338"/>
                      <a:chExt cx="2269308" cy="1553704"/>
                    </a:xfrm>
                  </p:grpSpPr>
                  <p:sp>
                    <p:nvSpPr>
                      <p:cNvPr id="17476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111749" y="3843338"/>
                        <a:ext cx="5702" cy="1553704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rgbClr val="FD930A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7633" name="Group 17632"/>
                      <p:cNvGrpSpPr/>
                      <p:nvPr/>
                    </p:nvGrpSpPr>
                    <p:grpSpPr>
                      <a:xfrm>
                        <a:off x="5004048" y="4945063"/>
                        <a:ext cx="368897" cy="287337"/>
                        <a:chOff x="4995266" y="4945063"/>
                        <a:chExt cx="368897" cy="287337"/>
                      </a:xfrm>
                    </p:grpSpPr>
                    <p:sp>
                      <p:nvSpPr>
                        <p:cNvPr id="17513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06192" y="4945063"/>
                          <a:ext cx="0" cy="287337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14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4163" y="4945063"/>
                          <a:ext cx="0" cy="284161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17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95266" y="4967005"/>
                          <a:ext cx="3577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310" name="Group 309"/>
                      <p:cNvGrpSpPr/>
                      <p:nvPr/>
                    </p:nvGrpSpPr>
                    <p:grpSpPr>
                      <a:xfrm>
                        <a:off x="6012160" y="4950619"/>
                        <a:ext cx="368897" cy="287337"/>
                        <a:chOff x="4995266" y="4945063"/>
                        <a:chExt cx="368897" cy="287337"/>
                      </a:xfrm>
                    </p:grpSpPr>
                    <p:sp>
                      <p:nvSpPr>
                        <p:cNvPr id="311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06192" y="4945063"/>
                          <a:ext cx="0" cy="287337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12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4163" y="4945063"/>
                          <a:ext cx="0" cy="284161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13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95266" y="4967005"/>
                          <a:ext cx="3577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283968" y="5233987"/>
                    <a:ext cx="867148" cy="288040"/>
                    <a:chOff x="4283968" y="5233987"/>
                    <a:chExt cx="867148" cy="288040"/>
                  </a:xfrm>
                </p:grpSpPr>
                <p:sp>
                  <p:nvSpPr>
                    <p:cNvPr id="17502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362" y="5233987"/>
                      <a:ext cx="215701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03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1831" y="5233987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C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0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3968" y="5234689"/>
                      <a:ext cx="199926" cy="287338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25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2312" y="5265966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1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3968" y="527333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2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040" y="5275263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92080" y="5229192"/>
                    <a:ext cx="867148" cy="288040"/>
                    <a:chOff x="5292080" y="5232537"/>
                    <a:chExt cx="867148" cy="288040"/>
                  </a:xfrm>
                </p:grpSpPr>
                <p:sp>
                  <p:nvSpPr>
                    <p:cNvPr id="325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0474" y="5232537"/>
                      <a:ext cx="215701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6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9943" y="5232537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7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080" y="5233239"/>
                      <a:ext cx="199926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40424" y="5264516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080" y="527188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3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0152" y="5273813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7677151" y="5229200"/>
                    <a:ext cx="1071313" cy="288040"/>
                    <a:chOff x="7677151" y="5229200"/>
                    <a:chExt cx="1071313" cy="288040"/>
                  </a:xfrm>
                </p:grpSpPr>
                <p:sp>
                  <p:nvSpPr>
                    <p:cNvPr id="594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29622" y="5229200"/>
                      <a:ext cx="216333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5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9091" y="5229200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6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151" y="5229902"/>
                      <a:ext cx="304004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29572" y="5261179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151" y="5268550"/>
                      <a:ext cx="32315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29300" y="5270476"/>
                      <a:ext cx="319164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6297140" y="5229192"/>
                    <a:ext cx="1385947" cy="288040"/>
                    <a:chOff x="6297140" y="5229192"/>
                    <a:chExt cx="1385947" cy="288040"/>
                  </a:xfrm>
                </p:grpSpPr>
                <p:sp>
                  <p:nvSpPr>
                    <p:cNvPr id="17532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67173" y="5494746"/>
                      <a:ext cx="515914" cy="159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6297140" y="5229192"/>
                      <a:ext cx="1380009" cy="288040"/>
                      <a:chOff x="6297140" y="5234689"/>
                      <a:chExt cx="1380009" cy="288040"/>
                    </a:xfrm>
                  </p:grpSpPr>
                  <p:sp>
                    <p:nvSpPr>
                      <p:cNvPr id="590" name="Rectangle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45534" y="5234689"/>
                        <a:ext cx="313110" cy="287338"/>
                      </a:xfrm>
                      <a:prstGeom prst="rect">
                        <a:avLst/>
                      </a:prstGeom>
                      <a:solidFill>
                        <a:srgbClr val="FD930A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srgbClr val="FF3300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7" name="Group 16"/>
                      <p:cNvGrpSpPr/>
                      <p:nvPr/>
                    </p:nvGrpSpPr>
                    <p:grpSpPr>
                      <a:xfrm>
                        <a:off x="6297140" y="5234689"/>
                        <a:ext cx="1380009" cy="288040"/>
                        <a:chOff x="6297140" y="5234689"/>
                        <a:chExt cx="1380009" cy="288040"/>
                      </a:xfrm>
                    </p:grpSpPr>
                    <p:sp>
                      <p:nvSpPr>
                        <p:cNvPr id="17533" name="Line 1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68855" y="5256419"/>
                          <a:ext cx="408294" cy="89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3" name="Rect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05003" y="5234689"/>
                          <a:ext cx="431800" cy="28733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4" name="Rect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7140" y="5235391"/>
                          <a:ext cx="199926" cy="287338"/>
                        </a:xfrm>
                        <a:prstGeom prst="rect">
                          <a:avLst/>
                        </a:prstGeom>
                        <a:solidFill>
                          <a:srgbClr val="FD930A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5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5484" y="5266668"/>
                          <a:ext cx="379413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CMS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6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7140" y="5274039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FC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7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45212" y="5275965"/>
                          <a:ext cx="319164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SCB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7641" name="Group 17640"/>
          <p:cNvGrpSpPr/>
          <p:nvPr/>
        </p:nvGrpSpPr>
        <p:grpSpPr>
          <a:xfrm>
            <a:off x="1779835" y="1108075"/>
            <a:ext cx="6866120" cy="2536703"/>
            <a:chOff x="1779835" y="1108075"/>
            <a:chExt cx="6866120" cy="2536703"/>
          </a:xfrm>
        </p:grpSpPr>
        <p:sp>
          <p:nvSpPr>
            <p:cNvPr id="316" name="Line 169"/>
            <p:cNvSpPr>
              <a:spLocks noChangeShapeType="1"/>
            </p:cNvSpPr>
            <p:nvPr/>
          </p:nvSpPr>
          <p:spPr bwMode="auto">
            <a:xfrm>
              <a:off x="2489199" y="3638703"/>
              <a:ext cx="211140" cy="1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5" name="Group 504"/>
            <p:cNvGrpSpPr/>
            <p:nvPr/>
          </p:nvGrpSpPr>
          <p:grpSpPr>
            <a:xfrm>
              <a:off x="1779835" y="1108075"/>
              <a:ext cx="6866120" cy="1063302"/>
              <a:chOff x="1779835" y="1108075"/>
              <a:chExt cx="6866120" cy="1063302"/>
            </a:xfrm>
          </p:grpSpPr>
          <p:grpSp>
            <p:nvGrpSpPr>
              <p:cNvPr id="498" name="Group 497"/>
              <p:cNvGrpSpPr/>
              <p:nvPr/>
            </p:nvGrpSpPr>
            <p:grpSpPr>
              <a:xfrm>
                <a:off x="2272506" y="1108075"/>
                <a:ext cx="6373449" cy="981075"/>
                <a:chOff x="2272506" y="1108075"/>
                <a:chExt cx="6373449" cy="981075"/>
              </a:xfrm>
            </p:grpSpPr>
            <p:sp>
              <p:nvSpPr>
                <p:cNvPr id="477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260989" y="1119981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6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841951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497" name="Group 496"/>
                <p:cNvGrpSpPr/>
                <p:nvPr/>
              </p:nvGrpSpPr>
              <p:grpSpPr>
                <a:xfrm>
                  <a:off x="2272506" y="1108075"/>
                  <a:ext cx="6373448" cy="981075"/>
                  <a:chOff x="2272506" y="1113855"/>
                  <a:chExt cx="6373448" cy="981075"/>
                </a:xfrm>
              </p:grpSpPr>
              <p:sp>
                <p:nvSpPr>
                  <p:cNvPr id="738471" name="Line 1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279649" y="1113855"/>
                    <a:ext cx="6366305" cy="61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8472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2506" y="1113855"/>
                    <a:ext cx="7938" cy="98107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5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643100" y="1126624"/>
                  <a:ext cx="2855" cy="1463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091415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3" name="Group 502"/>
              <p:cNvGrpSpPr/>
              <p:nvPr/>
            </p:nvGrpSpPr>
            <p:grpSpPr>
              <a:xfrm>
                <a:off x="1779835" y="1628800"/>
                <a:ext cx="922884" cy="542577"/>
                <a:chOff x="1779835" y="1589732"/>
                <a:chExt cx="922884" cy="542577"/>
              </a:xfrm>
            </p:grpSpPr>
            <p:sp>
              <p:nvSpPr>
                <p:cNvPr id="580" name="Rectangle 95"/>
                <p:cNvSpPr>
                  <a:spLocks noChangeArrowheads="1"/>
                </p:cNvSpPr>
                <p:nvPr/>
              </p:nvSpPr>
              <p:spPr bwMode="auto">
                <a:xfrm>
                  <a:off x="1779835" y="1589732"/>
                  <a:ext cx="919957" cy="542577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01019" y="1632394"/>
                  <a:ext cx="901700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Warm</a:t>
                  </a:r>
                </a:p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He-Pumps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15" name="Line 168"/>
            <p:cNvSpPr>
              <a:spLocks noChangeShapeType="1"/>
            </p:cNvSpPr>
            <p:nvPr/>
          </p:nvSpPr>
          <p:spPr bwMode="auto">
            <a:xfrm>
              <a:off x="2484437" y="2171377"/>
              <a:ext cx="9525" cy="14734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grpSp>
        <p:nvGrpSpPr>
          <p:cNvPr id="17642" name="Group 17641"/>
          <p:cNvGrpSpPr/>
          <p:nvPr/>
        </p:nvGrpSpPr>
        <p:grpSpPr>
          <a:xfrm>
            <a:off x="2603501" y="5539737"/>
            <a:ext cx="1795564" cy="543307"/>
            <a:chOff x="2603501" y="5539737"/>
            <a:chExt cx="1795564" cy="543307"/>
          </a:xfrm>
        </p:grpSpPr>
        <p:cxnSp>
          <p:nvCxnSpPr>
            <p:cNvPr id="278" name="Straight Arrow Connector 277"/>
            <p:cNvCxnSpPr>
              <a:stCxn id="225" idx="3"/>
              <a:endCxn id="17505" idx="2"/>
            </p:cNvCxnSpPr>
            <p:nvPr/>
          </p:nvCxnSpPr>
          <p:spPr>
            <a:xfrm flipV="1">
              <a:off x="3975101" y="5539737"/>
              <a:ext cx="423964" cy="4048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2603501" y="5806045"/>
              <a:ext cx="13716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331" name="Rectangle 59"/>
            <p:cNvSpPr>
              <a:spLocks noChangeArrowheads="1"/>
            </p:cNvSpPr>
            <p:nvPr/>
          </p:nvSpPr>
          <p:spPr bwMode="auto">
            <a:xfrm>
              <a:off x="2627784" y="5805264"/>
              <a:ext cx="1312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800" dirty="0">
                  <a:solidFill>
                    <a:srgbClr val="000000"/>
                  </a:solidFill>
                  <a:latin typeface="Calibri"/>
                </a:rPr>
                <a:t>F</a:t>
              </a:r>
              <a:r>
                <a:rPr lang="en-GB" sz="1800" dirty="0" smtClean="0">
                  <a:solidFill>
                    <a:srgbClr val="000000"/>
                  </a:solidFill>
                  <a:latin typeface="Calibri"/>
                </a:rPr>
                <a:t>C = Feed Cap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1331640" y="1999972"/>
            <a:ext cx="5608167" cy="3244613"/>
            <a:chOff x="1763688" y="1268760"/>
            <a:chExt cx="5184576" cy="2952328"/>
          </a:xfrm>
        </p:grpSpPr>
        <p:sp>
          <p:nvSpPr>
            <p:cNvPr id="343" name="Rectangle 342"/>
            <p:cNvSpPr/>
            <p:nvPr/>
          </p:nvSpPr>
          <p:spPr>
            <a:xfrm>
              <a:off x="1763688" y="1268760"/>
              <a:ext cx="5184576" cy="2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grpSp>
          <p:nvGrpSpPr>
            <p:cNvPr id="344" name="Group 343"/>
            <p:cNvGrpSpPr/>
            <p:nvPr/>
          </p:nvGrpSpPr>
          <p:grpSpPr>
            <a:xfrm>
              <a:off x="1907705" y="1844824"/>
              <a:ext cx="4968551" cy="1847981"/>
              <a:chOff x="99308" y="4005261"/>
              <a:chExt cx="6937502" cy="2271714"/>
            </a:xfrm>
          </p:grpSpPr>
          <p:pic>
            <p:nvPicPr>
              <p:cNvPr id="346" name="Picture 4" descr="3D_XFEL_Feed_BC_Box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975" y="4005263"/>
                <a:ext cx="3752850" cy="2271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9" name="Text Box 5"/>
              <p:cNvSpPr txBox="1">
                <a:spLocks noChangeArrowheads="1"/>
              </p:cNvSpPr>
              <p:nvPr/>
            </p:nvSpPr>
            <p:spPr bwMode="auto">
              <a:xfrm>
                <a:off x="99308" y="4863910"/>
                <a:ext cx="3226836" cy="7325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dirty="0" err="1">
                    <a:solidFill>
                      <a:prstClr val="black"/>
                    </a:solidFill>
                    <a:latin typeface="Calibri"/>
                  </a:rPr>
                  <a:t>Bunch</a:t>
                </a:r>
                <a:r>
                  <a:rPr lang="de-DE" sz="1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DE" sz="1800" dirty="0" err="1">
                    <a:solidFill>
                      <a:prstClr val="black"/>
                    </a:solidFill>
                    <a:latin typeface="Calibri"/>
                  </a:rPr>
                  <a:t>Compressor</a:t>
                </a:r>
                <a:r>
                  <a:rPr lang="de-DE" sz="1800" dirty="0">
                    <a:solidFill>
                      <a:prstClr val="black"/>
                    </a:solidFill>
                    <a:latin typeface="Calibri"/>
                  </a:rPr>
                  <a:t> Bypass </a:t>
                </a:r>
                <a:r>
                  <a:rPr lang="de-DE" sz="1800" dirty="0" err="1" smtClean="0">
                    <a:solidFill>
                      <a:prstClr val="black"/>
                    </a:solidFill>
                    <a:latin typeface="Calibri"/>
                  </a:rPr>
                  <a:t>Transferline</a:t>
                </a:r>
                <a:endParaRPr lang="de-DE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Text Box 6"/>
              <p:cNvSpPr txBox="1">
                <a:spLocks noChangeArrowheads="1"/>
              </p:cNvSpPr>
              <p:nvPr/>
            </p:nvSpPr>
            <p:spPr bwMode="auto">
              <a:xfrm>
                <a:off x="4843548" y="4005261"/>
                <a:ext cx="2193262" cy="721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dirty="0" smtClean="0">
                    <a:solidFill>
                      <a:prstClr val="black"/>
                    </a:solidFill>
                    <a:latin typeface="Calibri"/>
                  </a:rPr>
                  <a:t>Feed Cap</a:t>
                </a:r>
                <a:endParaRPr lang="en-GB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57" name="Group 356"/>
          <p:cNvGrpSpPr/>
          <p:nvPr/>
        </p:nvGrpSpPr>
        <p:grpSpPr>
          <a:xfrm>
            <a:off x="1030133" y="1666393"/>
            <a:ext cx="7380312" cy="3645863"/>
            <a:chOff x="288032" y="287193"/>
            <a:chExt cx="7380312" cy="3645863"/>
          </a:xfrm>
        </p:grpSpPr>
        <p:grpSp>
          <p:nvGrpSpPr>
            <p:cNvPr id="358" name="Group 357"/>
            <p:cNvGrpSpPr/>
            <p:nvPr/>
          </p:nvGrpSpPr>
          <p:grpSpPr>
            <a:xfrm>
              <a:off x="288032" y="287193"/>
              <a:ext cx="7380312" cy="3645863"/>
              <a:chOff x="0" y="116632"/>
              <a:chExt cx="7380312" cy="3645863"/>
            </a:xfrm>
          </p:grpSpPr>
          <p:sp>
            <p:nvSpPr>
              <p:cNvPr id="362" name="Rectangle 361"/>
              <p:cNvSpPr/>
              <p:nvPr/>
            </p:nvSpPr>
            <p:spPr>
              <a:xfrm>
                <a:off x="0" y="116632"/>
                <a:ext cx="7380312" cy="3645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63" name="Group 362"/>
              <p:cNvGrpSpPr/>
              <p:nvPr/>
            </p:nvGrpSpPr>
            <p:grpSpPr>
              <a:xfrm>
                <a:off x="324693" y="492123"/>
                <a:ext cx="6695579" cy="2894880"/>
                <a:chOff x="900113" y="2636838"/>
                <a:chExt cx="6695579" cy="2894880"/>
              </a:xfrm>
            </p:grpSpPr>
            <p:pic>
              <p:nvPicPr>
                <p:cNvPr id="364" name="Picture 2" descr="Modul Model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7904" y="2636912"/>
                  <a:ext cx="3887788" cy="28273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5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900113" y="2636838"/>
                  <a:ext cx="3887787" cy="2185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 err="1" smtClean="0">
                      <a:solidFill>
                        <a:srgbClr val="C0504D"/>
                      </a:solidFill>
                      <a:latin typeface="Calibri"/>
                    </a:rPr>
                    <a:t>each</a:t>
                  </a:r>
                  <a:r>
                    <a:rPr lang="de-DE" sz="1600" b="1" dirty="0" smtClean="0">
                      <a:solidFill>
                        <a:srgbClr val="C0504D"/>
                      </a:solidFill>
                      <a:latin typeface="Calibri"/>
                    </a:rPr>
                    <a:t>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cryomodule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</a:t>
                  </a:r>
                  <a:r>
                    <a:rPr lang="de-DE" sz="1600" b="1" dirty="0" err="1" smtClean="0">
                      <a:solidFill>
                        <a:srgbClr val="C0504D"/>
                      </a:solidFill>
                      <a:latin typeface="Calibri"/>
                    </a:rPr>
                    <a:t>consists</a:t>
                  </a:r>
                  <a:r>
                    <a:rPr lang="de-DE" sz="1600" b="1" dirty="0" smtClean="0">
                      <a:solidFill>
                        <a:srgbClr val="C0504D"/>
                      </a:solidFill>
                      <a:latin typeface="Calibri"/>
                    </a:rPr>
                    <a:t>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of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:</a:t>
                  </a:r>
                </a:p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8 1.3 GHz 9-cell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Nb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cavities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(2K)</a:t>
                  </a:r>
                </a:p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1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magnet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package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(2K)</a:t>
                  </a:r>
                </a:p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2 thermal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shields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(5-8K;40-80K)</a:t>
                  </a:r>
                </a:p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8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main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RF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couplers</a:t>
                  </a:r>
                  <a:endParaRPr lang="de-DE" sz="1600" b="1" dirty="0">
                    <a:solidFill>
                      <a:srgbClr val="C0504D"/>
                    </a:solidFill>
                    <a:latin typeface="Calibri"/>
                  </a:endParaRPr>
                </a:p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8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cold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tuners</a:t>
                  </a:r>
                  <a:endParaRPr lang="en-GB" sz="1600" b="1" dirty="0">
                    <a:solidFill>
                      <a:srgbClr val="C0504D"/>
                    </a:solidFill>
                    <a:latin typeface="Calibri"/>
                  </a:endParaRPr>
                </a:p>
              </p:txBody>
            </p:sp>
            <p:sp>
              <p:nvSpPr>
                <p:cNvPr id="36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976313" y="4941168"/>
                  <a:ext cx="2374900" cy="590550"/>
                </a:xfrm>
                <a:prstGeom prst="rect">
                  <a:avLst/>
                </a:prstGeom>
                <a:noFill/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XFEL </a:t>
                  </a:r>
                  <a:r>
                    <a:rPr lang="de-DE" sz="1600" b="1" dirty="0" err="1">
                      <a:solidFill>
                        <a:srgbClr val="C0504D"/>
                      </a:solidFill>
                      <a:latin typeface="Calibri"/>
                    </a:rPr>
                    <a:t>requirement</a:t>
                  </a:r>
                  <a:r>
                    <a:rPr lang="de-DE" sz="1600" b="1" dirty="0">
                      <a:solidFill>
                        <a:srgbClr val="C0504D"/>
                      </a:solidFill>
                      <a:latin typeface="Calibri"/>
                    </a:rPr>
                    <a:t>: 23.6 MV/m </a:t>
                  </a:r>
                  <a:endParaRPr lang="en-GB" sz="1600" b="1" dirty="0">
                    <a:solidFill>
                      <a:srgbClr val="C0504D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60" name="Text Box 5"/>
            <p:cNvSpPr txBox="1">
              <a:spLocks noChangeArrowheads="1"/>
            </p:cNvSpPr>
            <p:nvPr/>
          </p:nvSpPr>
          <p:spPr bwMode="auto">
            <a:xfrm>
              <a:off x="4303221" y="3487216"/>
              <a:ext cx="270150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800" dirty="0" err="1">
                  <a:solidFill>
                    <a:prstClr val="black"/>
                  </a:solidFill>
                  <a:latin typeface="Calibri"/>
                </a:rPr>
                <a:t>Cryomodule</a:t>
              </a:r>
              <a:r>
                <a:rPr lang="de-DE" sz="1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latin typeface="Calibri"/>
                </a:rPr>
                <a:t>cross-section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9" name="Group 478"/>
          <p:cNvGrpSpPr/>
          <p:nvPr/>
        </p:nvGrpSpPr>
        <p:grpSpPr>
          <a:xfrm>
            <a:off x="1877399" y="1253695"/>
            <a:ext cx="6404661" cy="4734786"/>
            <a:chOff x="288032" y="287193"/>
            <a:chExt cx="7380312" cy="5230039"/>
          </a:xfrm>
        </p:grpSpPr>
        <p:sp>
          <p:nvSpPr>
            <p:cNvPr id="482" name="Rectangle 481"/>
            <p:cNvSpPr/>
            <p:nvPr/>
          </p:nvSpPr>
          <p:spPr>
            <a:xfrm>
              <a:off x="288032" y="287193"/>
              <a:ext cx="7380312" cy="5230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pic>
          <p:nvPicPr>
            <p:cNvPr id="486" name="Picture 2" descr="Cryo_mit_Verb_3plus1002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2" t="14375" r="19820" b="13663"/>
            <a:stretch>
              <a:fillRect/>
            </a:stretch>
          </p:blipFill>
          <p:spPr bwMode="auto">
            <a:xfrm>
              <a:off x="1542001" y="563563"/>
              <a:ext cx="4757737" cy="453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7" name="Group 486"/>
            <p:cNvGrpSpPr/>
            <p:nvPr/>
          </p:nvGrpSpPr>
          <p:grpSpPr>
            <a:xfrm>
              <a:off x="1542001" y="595313"/>
              <a:ext cx="4759361" cy="4352925"/>
              <a:chOff x="2046511" y="1630363"/>
              <a:chExt cx="4759361" cy="4352925"/>
            </a:xfrm>
          </p:grpSpPr>
          <p:sp>
            <p:nvSpPr>
              <p:cNvPr id="488" name="Freeform 3"/>
              <p:cNvSpPr>
                <a:spLocks/>
              </p:cNvSpPr>
              <p:nvPr/>
            </p:nvSpPr>
            <p:spPr bwMode="auto">
              <a:xfrm>
                <a:off x="2947988" y="1630363"/>
                <a:ext cx="3014662" cy="4352925"/>
              </a:xfrm>
              <a:custGeom>
                <a:avLst/>
                <a:gdLst>
                  <a:gd name="T0" fmla="*/ 245 w 1899"/>
                  <a:gd name="T1" fmla="*/ 1263 h 2742"/>
                  <a:gd name="T2" fmla="*/ 522 w 1899"/>
                  <a:gd name="T3" fmla="*/ 1396 h 2742"/>
                  <a:gd name="T4" fmla="*/ 450 w 1899"/>
                  <a:gd name="T5" fmla="*/ 1449 h 2742"/>
                  <a:gd name="T6" fmla="*/ 521 w 1899"/>
                  <a:gd name="T7" fmla="*/ 1507 h 2742"/>
                  <a:gd name="T8" fmla="*/ 597 w 1899"/>
                  <a:gd name="T9" fmla="*/ 1443 h 2742"/>
                  <a:gd name="T10" fmla="*/ 525 w 1899"/>
                  <a:gd name="T11" fmla="*/ 1398 h 2742"/>
                  <a:gd name="T12" fmla="*/ 329 w 1899"/>
                  <a:gd name="T13" fmla="*/ 1194 h 2742"/>
                  <a:gd name="T14" fmla="*/ 237 w 1899"/>
                  <a:gd name="T15" fmla="*/ 1231 h 2742"/>
                  <a:gd name="T16" fmla="*/ 231 w 1899"/>
                  <a:gd name="T17" fmla="*/ 972 h 2742"/>
                  <a:gd name="T18" fmla="*/ 495 w 1899"/>
                  <a:gd name="T19" fmla="*/ 592 h 2742"/>
                  <a:gd name="T20" fmla="*/ 1381 w 1899"/>
                  <a:gd name="T21" fmla="*/ 906 h 2742"/>
                  <a:gd name="T22" fmla="*/ 1254 w 1899"/>
                  <a:gd name="T23" fmla="*/ 1086 h 2742"/>
                  <a:gd name="T24" fmla="*/ 1106 w 1899"/>
                  <a:gd name="T25" fmla="*/ 927 h 2742"/>
                  <a:gd name="T26" fmla="*/ 726 w 1899"/>
                  <a:gd name="T27" fmla="*/ 1035 h 2742"/>
                  <a:gd name="T28" fmla="*/ 818 w 1899"/>
                  <a:gd name="T29" fmla="*/ 1423 h 2742"/>
                  <a:gd name="T30" fmla="*/ 1125 w 1899"/>
                  <a:gd name="T31" fmla="*/ 1429 h 2742"/>
                  <a:gd name="T32" fmla="*/ 1248 w 1899"/>
                  <a:gd name="T33" fmla="*/ 1087 h 2742"/>
                  <a:gd name="T34" fmla="*/ 1424 w 1899"/>
                  <a:gd name="T35" fmla="*/ 934 h 2742"/>
                  <a:gd name="T36" fmla="*/ 1754 w 1899"/>
                  <a:gd name="T37" fmla="*/ 861 h 2742"/>
                  <a:gd name="T38" fmla="*/ 1503 w 1899"/>
                  <a:gd name="T39" fmla="*/ 1315 h 2742"/>
                  <a:gd name="T40" fmla="*/ 1685 w 1899"/>
                  <a:gd name="T41" fmla="*/ 1213 h 2742"/>
                  <a:gd name="T42" fmla="*/ 1502 w 1899"/>
                  <a:gd name="T43" fmla="*/ 1561 h 2742"/>
                  <a:gd name="T44" fmla="*/ 1359 w 1899"/>
                  <a:gd name="T45" fmla="*/ 1440 h 2742"/>
                  <a:gd name="T46" fmla="*/ 1449 w 1899"/>
                  <a:gd name="T47" fmla="*/ 1167 h 2742"/>
                  <a:gd name="T48" fmla="*/ 1317 w 1899"/>
                  <a:gd name="T49" fmla="*/ 1155 h 2742"/>
                  <a:gd name="T50" fmla="*/ 1361 w 1899"/>
                  <a:gd name="T51" fmla="*/ 1440 h 2742"/>
                  <a:gd name="T52" fmla="*/ 1259 w 1899"/>
                  <a:gd name="T53" fmla="*/ 1432 h 2742"/>
                  <a:gd name="T54" fmla="*/ 1203 w 1899"/>
                  <a:gd name="T55" fmla="*/ 1522 h 2742"/>
                  <a:gd name="T56" fmla="*/ 1281 w 1899"/>
                  <a:gd name="T57" fmla="*/ 1582 h 2742"/>
                  <a:gd name="T58" fmla="*/ 1413 w 1899"/>
                  <a:gd name="T59" fmla="*/ 1600 h 2742"/>
                  <a:gd name="T60" fmla="*/ 1505 w 1899"/>
                  <a:gd name="T61" fmla="*/ 1563 h 2742"/>
                  <a:gd name="T62" fmla="*/ 1689 w 1899"/>
                  <a:gd name="T63" fmla="*/ 2742 h 2742"/>
                  <a:gd name="T64" fmla="*/ 131 w 1899"/>
                  <a:gd name="T65" fmla="*/ 2110 h 2742"/>
                  <a:gd name="T66" fmla="*/ 231 w 1899"/>
                  <a:gd name="T67" fmla="*/ 1902 h 2742"/>
                  <a:gd name="T68" fmla="*/ 293 w 1899"/>
                  <a:gd name="T69" fmla="*/ 1938 h 2742"/>
                  <a:gd name="T70" fmla="*/ 327 w 1899"/>
                  <a:gd name="T71" fmla="*/ 1933 h 2742"/>
                  <a:gd name="T72" fmla="*/ 450 w 1899"/>
                  <a:gd name="T73" fmla="*/ 1929 h 2742"/>
                  <a:gd name="T74" fmla="*/ 563 w 1899"/>
                  <a:gd name="T75" fmla="*/ 1882 h 2742"/>
                  <a:gd name="T76" fmla="*/ 576 w 1899"/>
                  <a:gd name="T77" fmla="*/ 1944 h 2742"/>
                  <a:gd name="T78" fmla="*/ 614 w 1899"/>
                  <a:gd name="T79" fmla="*/ 1909 h 2742"/>
                  <a:gd name="T80" fmla="*/ 711 w 1899"/>
                  <a:gd name="T81" fmla="*/ 1887 h 2742"/>
                  <a:gd name="T82" fmla="*/ 867 w 1899"/>
                  <a:gd name="T83" fmla="*/ 2049 h 2742"/>
                  <a:gd name="T84" fmla="*/ 1095 w 1899"/>
                  <a:gd name="T85" fmla="*/ 2040 h 2742"/>
                  <a:gd name="T86" fmla="*/ 1201 w 1899"/>
                  <a:gd name="T87" fmla="*/ 1866 h 2742"/>
                  <a:gd name="T88" fmla="*/ 1107 w 1899"/>
                  <a:gd name="T89" fmla="*/ 1650 h 2742"/>
                  <a:gd name="T90" fmla="*/ 849 w 1899"/>
                  <a:gd name="T91" fmla="*/ 1648 h 2742"/>
                  <a:gd name="T92" fmla="*/ 749 w 1899"/>
                  <a:gd name="T93" fmla="*/ 1798 h 2742"/>
                  <a:gd name="T94" fmla="*/ 609 w 1899"/>
                  <a:gd name="T95" fmla="*/ 1798 h 2742"/>
                  <a:gd name="T96" fmla="*/ 447 w 1899"/>
                  <a:gd name="T97" fmla="*/ 1756 h 2742"/>
                  <a:gd name="T98" fmla="*/ 211 w 1899"/>
                  <a:gd name="T99" fmla="*/ 1774 h 2742"/>
                  <a:gd name="T100" fmla="*/ 141 w 1899"/>
                  <a:gd name="T101" fmla="*/ 1578 h 2742"/>
                  <a:gd name="T102" fmla="*/ 59 w 1899"/>
                  <a:gd name="T103" fmla="*/ 1645 h 2742"/>
                  <a:gd name="T104" fmla="*/ 63 w 1899"/>
                  <a:gd name="T105" fmla="*/ 1264 h 2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99" h="2742">
                    <a:moveTo>
                      <a:pt x="81" y="1222"/>
                    </a:moveTo>
                    <a:lnTo>
                      <a:pt x="129" y="1238"/>
                    </a:lnTo>
                    <a:lnTo>
                      <a:pt x="239" y="1233"/>
                    </a:lnTo>
                    <a:lnTo>
                      <a:pt x="245" y="1263"/>
                    </a:lnTo>
                    <a:lnTo>
                      <a:pt x="270" y="1290"/>
                    </a:lnTo>
                    <a:lnTo>
                      <a:pt x="302" y="1297"/>
                    </a:lnTo>
                    <a:lnTo>
                      <a:pt x="374" y="1329"/>
                    </a:lnTo>
                    <a:lnTo>
                      <a:pt x="522" y="1396"/>
                    </a:lnTo>
                    <a:lnTo>
                      <a:pt x="492" y="1395"/>
                    </a:lnTo>
                    <a:lnTo>
                      <a:pt x="473" y="1404"/>
                    </a:lnTo>
                    <a:lnTo>
                      <a:pt x="456" y="1426"/>
                    </a:lnTo>
                    <a:lnTo>
                      <a:pt x="450" y="1449"/>
                    </a:lnTo>
                    <a:lnTo>
                      <a:pt x="453" y="1473"/>
                    </a:lnTo>
                    <a:lnTo>
                      <a:pt x="468" y="1492"/>
                    </a:lnTo>
                    <a:lnTo>
                      <a:pt x="491" y="1506"/>
                    </a:lnTo>
                    <a:lnTo>
                      <a:pt x="521" y="1507"/>
                    </a:lnTo>
                    <a:lnTo>
                      <a:pt x="551" y="1495"/>
                    </a:lnTo>
                    <a:lnTo>
                      <a:pt x="575" y="1488"/>
                    </a:lnTo>
                    <a:lnTo>
                      <a:pt x="600" y="1479"/>
                    </a:lnTo>
                    <a:lnTo>
                      <a:pt x="597" y="1443"/>
                    </a:lnTo>
                    <a:lnTo>
                      <a:pt x="626" y="1416"/>
                    </a:lnTo>
                    <a:lnTo>
                      <a:pt x="744" y="1402"/>
                    </a:lnTo>
                    <a:lnTo>
                      <a:pt x="711" y="1392"/>
                    </a:lnTo>
                    <a:lnTo>
                      <a:pt x="525" y="1398"/>
                    </a:lnTo>
                    <a:lnTo>
                      <a:pt x="303" y="1297"/>
                    </a:lnTo>
                    <a:lnTo>
                      <a:pt x="716" y="1374"/>
                    </a:lnTo>
                    <a:lnTo>
                      <a:pt x="714" y="1356"/>
                    </a:lnTo>
                    <a:lnTo>
                      <a:pt x="329" y="1194"/>
                    </a:lnTo>
                    <a:lnTo>
                      <a:pt x="293" y="1182"/>
                    </a:lnTo>
                    <a:lnTo>
                      <a:pt x="258" y="1192"/>
                    </a:lnTo>
                    <a:lnTo>
                      <a:pt x="246" y="1210"/>
                    </a:lnTo>
                    <a:lnTo>
                      <a:pt x="237" y="1231"/>
                    </a:lnTo>
                    <a:lnTo>
                      <a:pt x="131" y="1237"/>
                    </a:lnTo>
                    <a:lnTo>
                      <a:pt x="201" y="1070"/>
                    </a:lnTo>
                    <a:lnTo>
                      <a:pt x="219" y="1020"/>
                    </a:lnTo>
                    <a:lnTo>
                      <a:pt x="231" y="972"/>
                    </a:lnTo>
                    <a:lnTo>
                      <a:pt x="233" y="954"/>
                    </a:lnTo>
                    <a:lnTo>
                      <a:pt x="193" y="938"/>
                    </a:lnTo>
                    <a:lnTo>
                      <a:pt x="293" y="746"/>
                    </a:lnTo>
                    <a:lnTo>
                      <a:pt x="495" y="592"/>
                    </a:lnTo>
                    <a:lnTo>
                      <a:pt x="693" y="48"/>
                    </a:lnTo>
                    <a:lnTo>
                      <a:pt x="1241" y="0"/>
                    </a:lnTo>
                    <a:lnTo>
                      <a:pt x="1409" y="602"/>
                    </a:lnTo>
                    <a:lnTo>
                      <a:pt x="1381" y="906"/>
                    </a:lnTo>
                    <a:lnTo>
                      <a:pt x="1359" y="910"/>
                    </a:lnTo>
                    <a:lnTo>
                      <a:pt x="1314" y="952"/>
                    </a:lnTo>
                    <a:lnTo>
                      <a:pt x="1314" y="1053"/>
                    </a:lnTo>
                    <a:lnTo>
                      <a:pt x="1254" y="1086"/>
                    </a:lnTo>
                    <a:lnTo>
                      <a:pt x="1253" y="1006"/>
                    </a:lnTo>
                    <a:lnTo>
                      <a:pt x="1224" y="1029"/>
                    </a:lnTo>
                    <a:cubicBezTo>
                      <a:pt x="1211" y="1023"/>
                      <a:pt x="1193" y="989"/>
                      <a:pt x="1173" y="972"/>
                    </a:cubicBezTo>
                    <a:cubicBezTo>
                      <a:pt x="1153" y="955"/>
                      <a:pt x="1139" y="940"/>
                      <a:pt x="1106" y="927"/>
                    </a:cubicBezTo>
                    <a:cubicBezTo>
                      <a:pt x="1073" y="914"/>
                      <a:pt x="1018" y="895"/>
                      <a:pt x="974" y="895"/>
                    </a:cubicBezTo>
                    <a:cubicBezTo>
                      <a:pt x="930" y="895"/>
                      <a:pt x="875" y="912"/>
                      <a:pt x="842" y="925"/>
                    </a:cubicBezTo>
                    <a:cubicBezTo>
                      <a:pt x="809" y="938"/>
                      <a:pt x="793" y="957"/>
                      <a:pt x="774" y="975"/>
                    </a:cubicBezTo>
                    <a:cubicBezTo>
                      <a:pt x="755" y="993"/>
                      <a:pt x="739" y="1012"/>
                      <a:pt x="726" y="1035"/>
                    </a:cubicBezTo>
                    <a:cubicBezTo>
                      <a:pt x="713" y="1058"/>
                      <a:pt x="703" y="1088"/>
                      <a:pt x="696" y="1114"/>
                    </a:cubicBezTo>
                    <a:lnTo>
                      <a:pt x="684" y="1191"/>
                    </a:lnTo>
                    <a:cubicBezTo>
                      <a:pt x="689" y="1226"/>
                      <a:pt x="703" y="1288"/>
                      <a:pt x="725" y="1327"/>
                    </a:cubicBezTo>
                    <a:cubicBezTo>
                      <a:pt x="747" y="1366"/>
                      <a:pt x="789" y="1401"/>
                      <a:pt x="818" y="1423"/>
                    </a:cubicBezTo>
                    <a:cubicBezTo>
                      <a:pt x="847" y="1445"/>
                      <a:pt x="869" y="1453"/>
                      <a:pt x="896" y="1461"/>
                    </a:cubicBezTo>
                    <a:cubicBezTo>
                      <a:pt x="923" y="1469"/>
                      <a:pt x="951" y="1471"/>
                      <a:pt x="978" y="1471"/>
                    </a:cubicBezTo>
                    <a:cubicBezTo>
                      <a:pt x="1005" y="1471"/>
                      <a:pt x="1037" y="1466"/>
                      <a:pt x="1061" y="1459"/>
                    </a:cubicBezTo>
                    <a:cubicBezTo>
                      <a:pt x="1085" y="1452"/>
                      <a:pt x="1098" y="1450"/>
                      <a:pt x="1125" y="1429"/>
                    </a:cubicBezTo>
                    <a:cubicBezTo>
                      <a:pt x="1152" y="1408"/>
                      <a:pt x="1198" y="1369"/>
                      <a:pt x="1221" y="1330"/>
                    </a:cubicBezTo>
                    <a:cubicBezTo>
                      <a:pt x="1244" y="1291"/>
                      <a:pt x="1257" y="1227"/>
                      <a:pt x="1263" y="1192"/>
                    </a:cubicBezTo>
                    <a:cubicBezTo>
                      <a:pt x="1269" y="1157"/>
                      <a:pt x="1259" y="1139"/>
                      <a:pt x="1257" y="1122"/>
                    </a:cubicBezTo>
                    <a:lnTo>
                      <a:pt x="1248" y="1087"/>
                    </a:lnTo>
                    <a:lnTo>
                      <a:pt x="1314" y="1053"/>
                    </a:lnTo>
                    <a:lnTo>
                      <a:pt x="1409" y="984"/>
                    </a:lnTo>
                    <a:lnTo>
                      <a:pt x="1424" y="964"/>
                    </a:lnTo>
                    <a:lnTo>
                      <a:pt x="1424" y="934"/>
                    </a:lnTo>
                    <a:lnTo>
                      <a:pt x="1403" y="913"/>
                    </a:lnTo>
                    <a:lnTo>
                      <a:pt x="1382" y="904"/>
                    </a:lnTo>
                    <a:lnTo>
                      <a:pt x="1410" y="576"/>
                    </a:lnTo>
                    <a:lnTo>
                      <a:pt x="1754" y="861"/>
                    </a:lnTo>
                    <a:lnTo>
                      <a:pt x="1871" y="1252"/>
                    </a:lnTo>
                    <a:lnTo>
                      <a:pt x="1854" y="1621"/>
                    </a:lnTo>
                    <a:lnTo>
                      <a:pt x="1502" y="1882"/>
                    </a:lnTo>
                    <a:lnTo>
                      <a:pt x="1503" y="1315"/>
                    </a:lnTo>
                    <a:lnTo>
                      <a:pt x="1622" y="1299"/>
                    </a:lnTo>
                    <a:lnTo>
                      <a:pt x="1668" y="1290"/>
                    </a:lnTo>
                    <a:lnTo>
                      <a:pt x="1686" y="1257"/>
                    </a:lnTo>
                    <a:lnTo>
                      <a:pt x="1685" y="1213"/>
                    </a:lnTo>
                    <a:lnTo>
                      <a:pt x="1647" y="1189"/>
                    </a:lnTo>
                    <a:lnTo>
                      <a:pt x="1610" y="1189"/>
                    </a:lnTo>
                    <a:lnTo>
                      <a:pt x="1503" y="1216"/>
                    </a:lnTo>
                    <a:lnTo>
                      <a:pt x="1502" y="1561"/>
                    </a:lnTo>
                    <a:lnTo>
                      <a:pt x="1451" y="1515"/>
                    </a:lnTo>
                    <a:lnTo>
                      <a:pt x="1431" y="1480"/>
                    </a:lnTo>
                    <a:lnTo>
                      <a:pt x="1401" y="1450"/>
                    </a:lnTo>
                    <a:lnTo>
                      <a:pt x="1359" y="1440"/>
                    </a:lnTo>
                    <a:lnTo>
                      <a:pt x="1395" y="1228"/>
                    </a:lnTo>
                    <a:lnTo>
                      <a:pt x="1419" y="1222"/>
                    </a:lnTo>
                    <a:lnTo>
                      <a:pt x="1440" y="1206"/>
                    </a:lnTo>
                    <a:lnTo>
                      <a:pt x="1449" y="1167"/>
                    </a:lnTo>
                    <a:lnTo>
                      <a:pt x="1428" y="1126"/>
                    </a:lnTo>
                    <a:lnTo>
                      <a:pt x="1393" y="1114"/>
                    </a:lnTo>
                    <a:lnTo>
                      <a:pt x="1361" y="1126"/>
                    </a:lnTo>
                    <a:lnTo>
                      <a:pt x="1317" y="1155"/>
                    </a:lnTo>
                    <a:lnTo>
                      <a:pt x="1316" y="1239"/>
                    </a:lnTo>
                    <a:lnTo>
                      <a:pt x="1352" y="1237"/>
                    </a:lnTo>
                    <a:lnTo>
                      <a:pt x="1395" y="1228"/>
                    </a:lnTo>
                    <a:lnTo>
                      <a:pt x="1361" y="1440"/>
                    </a:lnTo>
                    <a:lnTo>
                      <a:pt x="1329" y="1444"/>
                    </a:lnTo>
                    <a:lnTo>
                      <a:pt x="1307" y="1452"/>
                    </a:lnTo>
                    <a:lnTo>
                      <a:pt x="1283" y="1446"/>
                    </a:lnTo>
                    <a:lnTo>
                      <a:pt x="1259" y="1432"/>
                    </a:lnTo>
                    <a:lnTo>
                      <a:pt x="1235" y="1426"/>
                    </a:lnTo>
                    <a:lnTo>
                      <a:pt x="1213" y="1432"/>
                    </a:lnTo>
                    <a:lnTo>
                      <a:pt x="1197" y="1460"/>
                    </a:lnTo>
                    <a:lnTo>
                      <a:pt x="1203" y="1522"/>
                    </a:lnTo>
                    <a:lnTo>
                      <a:pt x="1215" y="1516"/>
                    </a:lnTo>
                    <a:lnTo>
                      <a:pt x="1255" y="1564"/>
                    </a:lnTo>
                    <a:lnTo>
                      <a:pt x="1265" y="1556"/>
                    </a:lnTo>
                    <a:lnTo>
                      <a:pt x="1281" y="1582"/>
                    </a:lnTo>
                    <a:lnTo>
                      <a:pt x="1317" y="1606"/>
                    </a:lnTo>
                    <a:lnTo>
                      <a:pt x="1353" y="1614"/>
                    </a:lnTo>
                    <a:lnTo>
                      <a:pt x="1377" y="1614"/>
                    </a:lnTo>
                    <a:lnTo>
                      <a:pt x="1413" y="1600"/>
                    </a:lnTo>
                    <a:lnTo>
                      <a:pt x="1437" y="1579"/>
                    </a:lnTo>
                    <a:lnTo>
                      <a:pt x="1449" y="1546"/>
                    </a:lnTo>
                    <a:lnTo>
                      <a:pt x="1449" y="1515"/>
                    </a:lnTo>
                    <a:lnTo>
                      <a:pt x="1505" y="1563"/>
                    </a:lnTo>
                    <a:lnTo>
                      <a:pt x="1502" y="1882"/>
                    </a:lnTo>
                    <a:lnTo>
                      <a:pt x="1899" y="1585"/>
                    </a:lnTo>
                    <a:lnTo>
                      <a:pt x="1790" y="2377"/>
                    </a:lnTo>
                    <a:lnTo>
                      <a:pt x="1689" y="2742"/>
                    </a:lnTo>
                    <a:lnTo>
                      <a:pt x="852" y="2742"/>
                    </a:lnTo>
                    <a:lnTo>
                      <a:pt x="23" y="2730"/>
                    </a:lnTo>
                    <a:lnTo>
                      <a:pt x="3" y="2212"/>
                    </a:lnTo>
                    <a:lnTo>
                      <a:pt x="131" y="2110"/>
                    </a:lnTo>
                    <a:lnTo>
                      <a:pt x="153" y="2104"/>
                    </a:lnTo>
                    <a:lnTo>
                      <a:pt x="161" y="1923"/>
                    </a:lnTo>
                    <a:lnTo>
                      <a:pt x="198" y="1914"/>
                    </a:lnTo>
                    <a:lnTo>
                      <a:pt x="231" y="1902"/>
                    </a:lnTo>
                    <a:lnTo>
                      <a:pt x="284" y="1900"/>
                    </a:lnTo>
                    <a:lnTo>
                      <a:pt x="270" y="1915"/>
                    </a:lnTo>
                    <a:lnTo>
                      <a:pt x="270" y="1935"/>
                    </a:lnTo>
                    <a:lnTo>
                      <a:pt x="293" y="1938"/>
                    </a:lnTo>
                    <a:lnTo>
                      <a:pt x="296" y="1965"/>
                    </a:lnTo>
                    <a:lnTo>
                      <a:pt x="308" y="1962"/>
                    </a:lnTo>
                    <a:lnTo>
                      <a:pt x="311" y="1941"/>
                    </a:lnTo>
                    <a:lnTo>
                      <a:pt x="327" y="1933"/>
                    </a:lnTo>
                    <a:lnTo>
                      <a:pt x="318" y="1903"/>
                    </a:lnTo>
                    <a:lnTo>
                      <a:pt x="347" y="1902"/>
                    </a:lnTo>
                    <a:lnTo>
                      <a:pt x="390" y="1929"/>
                    </a:lnTo>
                    <a:lnTo>
                      <a:pt x="450" y="1929"/>
                    </a:lnTo>
                    <a:lnTo>
                      <a:pt x="449" y="1981"/>
                    </a:lnTo>
                    <a:lnTo>
                      <a:pt x="525" y="1983"/>
                    </a:lnTo>
                    <a:lnTo>
                      <a:pt x="528" y="1885"/>
                    </a:lnTo>
                    <a:lnTo>
                      <a:pt x="563" y="1882"/>
                    </a:lnTo>
                    <a:lnTo>
                      <a:pt x="546" y="1896"/>
                    </a:lnTo>
                    <a:lnTo>
                      <a:pt x="551" y="1920"/>
                    </a:lnTo>
                    <a:lnTo>
                      <a:pt x="569" y="1923"/>
                    </a:lnTo>
                    <a:lnTo>
                      <a:pt x="576" y="1944"/>
                    </a:lnTo>
                    <a:lnTo>
                      <a:pt x="587" y="1942"/>
                    </a:lnTo>
                    <a:lnTo>
                      <a:pt x="588" y="1923"/>
                    </a:lnTo>
                    <a:lnTo>
                      <a:pt x="608" y="1920"/>
                    </a:lnTo>
                    <a:lnTo>
                      <a:pt x="614" y="1909"/>
                    </a:lnTo>
                    <a:lnTo>
                      <a:pt x="624" y="1909"/>
                    </a:lnTo>
                    <a:lnTo>
                      <a:pt x="647" y="1900"/>
                    </a:lnTo>
                    <a:lnTo>
                      <a:pt x="701" y="1900"/>
                    </a:lnTo>
                    <a:lnTo>
                      <a:pt x="711" y="1887"/>
                    </a:lnTo>
                    <a:lnTo>
                      <a:pt x="750" y="1888"/>
                    </a:lnTo>
                    <a:lnTo>
                      <a:pt x="764" y="1938"/>
                    </a:lnTo>
                    <a:lnTo>
                      <a:pt x="803" y="1998"/>
                    </a:lnTo>
                    <a:lnTo>
                      <a:pt x="867" y="2049"/>
                    </a:lnTo>
                    <a:lnTo>
                      <a:pt x="947" y="2074"/>
                    </a:lnTo>
                    <a:lnTo>
                      <a:pt x="1025" y="2066"/>
                    </a:lnTo>
                    <a:lnTo>
                      <a:pt x="1067" y="2054"/>
                    </a:lnTo>
                    <a:lnTo>
                      <a:pt x="1095" y="2040"/>
                    </a:lnTo>
                    <a:lnTo>
                      <a:pt x="1133" y="2012"/>
                    </a:lnTo>
                    <a:lnTo>
                      <a:pt x="1163" y="1970"/>
                    </a:lnTo>
                    <a:lnTo>
                      <a:pt x="1185" y="1928"/>
                    </a:lnTo>
                    <a:lnTo>
                      <a:pt x="1201" y="1866"/>
                    </a:lnTo>
                    <a:lnTo>
                      <a:pt x="1201" y="1796"/>
                    </a:lnTo>
                    <a:lnTo>
                      <a:pt x="1185" y="1744"/>
                    </a:lnTo>
                    <a:lnTo>
                      <a:pt x="1149" y="1692"/>
                    </a:lnTo>
                    <a:lnTo>
                      <a:pt x="1107" y="1650"/>
                    </a:lnTo>
                    <a:lnTo>
                      <a:pt x="1043" y="1618"/>
                    </a:lnTo>
                    <a:lnTo>
                      <a:pt x="975" y="1608"/>
                    </a:lnTo>
                    <a:lnTo>
                      <a:pt x="913" y="1616"/>
                    </a:lnTo>
                    <a:lnTo>
                      <a:pt x="849" y="1648"/>
                    </a:lnTo>
                    <a:lnTo>
                      <a:pt x="811" y="1678"/>
                    </a:lnTo>
                    <a:lnTo>
                      <a:pt x="783" y="1716"/>
                    </a:lnTo>
                    <a:lnTo>
                      <a:pt x="759" y="1756"/>
                    </a:lnTo>
                    <a:lnTo>
                      <a:pt x="749" y="1798"/>
                    </a:lnTo>
                    <a:lnTo>
                      <a:pt x="711" y="1800"/>
                    </a:lnTo>
                    <a:lnTo>
                      <a:pt x="695" y="1782"/>
                    </a:lnTo>
                    <a:lnTo>
                      <a:pt x="619" y="1780"/>
                    </a:lnTo>
                    <a:lnTo>
                      <a:pt x="609" y="1798"/>
                    </a:lnTo>
                    <a:lnTo>
                      <a:pt x="531" y="1800"/>
                    </a:lnTo>
                    <a:lnTo>
                      <a:pt x="525" y="1700"/>
                    </a:lnTo>
                    <a:lnTo>
                      <a:pt x="453" y="1702"/>
                    </a:lnTo>
                    <a:lnTo>
                      <a:pt x="447" y="1756"/>
                    </a:lnTo>
                    <a:lnTo>
                      <a:pt x="383" y="1758"/>
                    </a:lnTo>
                    <a:lnTo>
                      <a:pt x="349" y="1782"/>
                    </a:lnTo>
                    <a:lnTo>
                      <a:pt x="229" y="1784"/>
                    </a:lnTo>
                    <a:lnTo>
                      <a:pt x="211" y="1774"/>
                    </a:lnTo>
                    <a:lnTo>
                      <a:pt x="197" y="1774"/>
                    </a:lnTo>
                    <a:lnTo>
                      <a:pt x="159" y="1756"/>
                    </a:lnTo>
                    <a:lnTo>
                      <a:pt x="147" y="1632"/>
                    </a:lnTo>
                    <a:lnTo>
                      <a:pt x="141" y="1578"/>
                    </a:lnTo>
                    <a:lnTo>
                      <a:pt x="89" y="1570"/>
                    </a:lnTo>
                    <a:lnTo>
                      <a:pt x="92" y="1606"/>
                    </a:lnTo>
                    <a:lnTo>
                      <a:pt x="71" y="1627"/>
                    </a:lnTo>
                    <a:lnTo>
                      <a:pt x="59" y="1645"/>
                    </a:lnTo>
                    <a:lnTo>
                      <a:pt x="32" y="1626"/>
                    </a:lnTo>
                    <a:lnTo>
                      <a:pt x="0" y="1600"/>
                    </a:lnTo>
                    <a:lnTo>
                      <a:pt x="3" y="1411"/>
                    </a:lnTo>
                    <a:lnTo>
                      <a:pt x="63" y="1264"/>
                    </a:lnTo>
                    <a:lnTo>
                      <a:pt x="99" y="1230"/>
                    </a:lnTo>
                  </a:path>
                </a:pathLst>
              </a:custGeom>
              <a:solidFill>
                <a:srgbClr val="F0F0F4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Text Box 4"/>
              <p:cNvSpPr txBox="1">
                <a:spLocks noChangeArrowheads="1"/>
              </p:cNvSpPr>
              <p:nvPr/>
            </p:nvSpPr>
            <p:spPr bwMode="auto">
              <a:xfrm>
                <a:off x="5378710" y="2544763"/>
                <a:ext cx="1427162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>
                    <a:solidFill>
                      <a:prstClr val="black"/>
                    </a:solidFill>
                    <a:latin typeface="Calibri"/>
                  </a:rPr>
                  <a:t>2.2 K forward</a:t>
                </a:r>
              </a:p>
            </p:txBody>
          </p:sp>
          <p:sp>
            <p:nvSpPr>
              <p:cNvPr id="491" name="Text Box 5"/>
              <p:cNvSpPr txBox="1">
                <a:spLocks noChangeArrowheads="1"/>
              </p:cNvSpPr>
              <p:nvPr/>
            </p:nvSpPr>
            <p:spPr bwMode="auto">
              <a:xfrm>
                <a:off x="5850197" y="3475037"/>
                <a:ext cx="955675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40 K forward</a:t>
                </a:r>
              </a:p>
            </p:txBody>
          </p:sp>
          <p:sp>
            <p:nvSpPr>
              <p:cNvPr id="499" name="Text Box 6"/>
              <p:cNvSpPr txBox="1">
                <a:spLocks noChangeArrowheads="1"/>
              </p:cNvSpPr>
              <p:nvPr/>
            </p:nvSpPr>
            <p:spPr bwMode="auto">
              <a:xfrm>
                <a:off x="5753100" y="4337050"/>
                <a:ext cx="1027112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2 K   2-phase</a:t>
                </a:r>
              </a:p>
            </p:txBody>
          </p:sp>
          <p:sp>
            <p:nvSpPr>
              <p:cNvPr id="501" name="Text Box 7"/>
              <p:cNvSpPr txBox="1">
                <a:spLocks noChangeArrowheads="1"/>
              </p:cNvSpPr>
              <p:nvPr/>
            </p:nvSpPr>
            <p:spPr bwMode="auto">
              <a:xfrm>
                <a:off x="5722938" y="4816475"/>
                <a:ext cx="712787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>
                    <a:solidFill>
                      <a:prstClr val="black"/>
                    </a:solidFill>
                    <a:latin typeface="Calibri"/>
                  </a:rPr>
                  <a:t>cavity</a:t>
                </a:r>
              </a:p>
            </p:txBody>
          </p:sp>
          <p:sp>
            <p:nvSpPr>
              <p:cNvPr id="507" name="Text Box 8"/>
              <p:cNvSpPr txBox="1">
                <a:spLocks noChangeArrowheads="1"/>
              </p:cNvSpPr>
              <p:nvPr/>
            </p:nvSpPr>
            <p:spPr bwMode="auto">
              <a:xfrm>
                <a:off x="5033963" y="2052638"/>
                <a:ext cx="1427162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2 K return</a:t>
                </a:r>
              </a:p>
            </p:txBody>
          </p:sp>
          <p:sp>
            <p:nvSpPr>
              <p:cNvPr id="508" name="Text Box 9"/>
              <p:cNvSpPr txBox="1">
                <a:spLocks noChangeArrowheads="1"/>
              </p:cNvSpPr>
              <p:nvPr/>
            </p:nvSpPr>
            <p:spPr bwMode="auto">
              <a:xfrm>
                <a:off x="2100949" y="3548531"/>
                <a:ext cx="990873" cy="246221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80 K return</a:t>
                </a:r>
              </a:p>
            </p:txBody>
          </p:sp>
          <p:sp>
            <p:nvSpPr>
              <p:cNvPr id="509" name="Text Box 10"/>
              <p:cNvSpPr txBox="1">
                <a:spLocks noChangeArrowheads="1"/>
              </p:cNvSpPr>
              <p:nvPr/>
            </p:nvSpPr>
            <p:spPr bwMode="auto">
              <a:xfrm>
                <a:off x="2236788" y="3864689"/>
                <a:ext cx="756627" cy="246221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8 K return</a:t>
                </a:r>
              </a:p>
            </p:txBody>
          </p:sp>
          <p:sp>
            <p:nvSpPr>
              <p:cNvPr id="510" name="Text Box 11"/>
              <p:cNvSpPr txBox="1">
                <a:spLocks noChangeArrowheads="1"/>
              </p:cNvSpPr>
              <p:nvPr/>
            </p:nvSpPr>
            <p:spPr bwMode="auto">
              <a:xfrm>
                <a:off x="2046511" y="5301208"/>
                <a:ext cx="1427163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RF main coupler</a:t>
                </a:r>
              </a:p>
            </p:txBody>
          </p:sp>
          <p:sp>
            <p:nvSpPr>
              <p:cNvPr id="511" name="Line 12"/>
              <p:cNvSpPr>
                <a:spLocks noChangeShapeType="1"/>
              </p:cNvSpPr>
              <p:nvPr/>
            </p:nvSpPr>
            <p:spPr bwMode="auto">
              <a:xfrm flipV="1">
                <a:off x="5153025" y="2735263"/>
                <a:ext cx="600075" cy="392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Line 13"/>
              <p:cNvSpPr>
                <a:spLocks noChangeShapeType="1"/>
              </p:cNvSpPr>
              <p:nvPr/>
            </p:nvSpPr>
            <p:spPr bwMode="auto">
              <a:xfrm>
                <a:off x="5527675" y="3597275"/>
                <a:ext cx="495300" cy="539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Line 14"/>
              <p:cNvSpPr>
                <a:spLocks noChangeShapeType="1"/>
              </p:cNvSpPr>
              <p:nvPr/>
            </p:nvSpPr>
            <p:spPr bwMode="auto">
              <a:xfrm>
                <a:off x="5108575" y="4059238"/>
                <a:ext cx="828675" cy="2778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Line 15"/>
              <p:cNvSpPr>
                <a:spLocks noChangeShapeType="1"/>
              </p:cNvSpPr>
              <p:nvPr/>
            </p:nvSpPr>
            <p:spPr bwMode="auto">
              <a:xfrm>
                <a:off x="4630738" y="4459288"/>
                <a:ext cx="1062037" cy="444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Line 16"/>
              <p:cNvSpPr>
                <a:spLocks noChangeShapeType="1"/>
              </p:cNvSpPr>
              <p:nvPr/>
            </p:nvSpPr>
            <p:spPr bwMode="auto">
              <a:xfrm flipV="1">
                <a:off x="4595813" y="2255838"/>
                <a:ext cx="757237" cy="9413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Line 17"/>
              <p:cNvSpPr>
                <a:spLocks noChangeShapeType="1"/>
              </p:cNvSpPr>
              <p:nvPr/>
            </p:nvSpPr>
            <p:spPr bwMode="auto">
              <a:xfrm flipH="1">
                <a:off x="2947985" y="3606800"/>
                <a:ext cx="428628" cy="17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Line 18"/>
              <p:cNvSpPr>
                <a:spLocks noChangeShapeType="1"/>
              </p:cNvSpPr>
              <p:nvPr/>
            </p:nvSpPr>
            <p:spPr bwMode="auto">
              <a:xfrm flipH="1">
                <a:off x="2947985" y="3936997"/>
                <a:ext cx="785811" cy="174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Line 19"/>
              <p:cNvSpPr>
                <a:spLocks noChangeShapeType="1"/>
              </p:cNvSpPr>
              <p:nvPr/>
            </p:nvSpPr>
            <p:spPr bwMode="auto">
              <a:xfrm flipH="1">
                <a:off x="2662237" y="4546600"/>
                <a:ext cx="0" cy="7546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Text Box 20"/>
              <p:cNvSpPr txBox="1">
                <a:spLocks noChangeArrowheads="1"/>
              </p:cNvSpPr>
              <p:nvPr/>
            </p:nvSpPr>
            <p:spPr bwMode="auto">
              <a:xfrm>
                <a:off x="2100948" y="2590800"/>
                <a:ext cx="1271927" cy="3968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magnet current </a:t>
                </a:r>
                <a:r>
                  <a:rPr lang="en-US" sz="1000" b="1" dirty="0" err="1">
                    <a:solidFill>
                      <a:prstClr val="black"/>
                    </a:solidFill>
                    <a:latin typeface="Calibri"/>
                  </a:rPr>
                  <a:t>feedthrough</a:t>
                </a: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526" name="Line 21"/>
              <p:cNvSpPr>
                <a:spLocks noChangeShapeType="1"/>
              </p:cNvSpPr>
              <p:nvPr/>
            </p:nvSpPr>
            <p:spPr bwMode="auto">
              <a:xfrm flipH="1" flipV="1">
                <a:off x="2596385" y="2987675"/>
                <a:ext cx="196028" cy="217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8" name="Text Box 22"/>
              <p:cNvSpPr txBox="1">
                <a:spLocks noChangeArrowheads="1"/>
              </p:cNvSpPr>
              <p:nvPr/>
            </p:nvSpPr>
            <p:spPr bwMode="auto">
              <a:xfrm>
                <a:off x="5832734" y="3074987"/>
                <a:ext cx="973138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prstClr val="black"/>
                    </a:solidFill>
                    <a:latin typeface="Calibri"/>
                  </a:rPr>
                  <a:t>5 K forward</a:t>
                </a:r>
              </a:p>
            </p:txBody>
          </p:sp>
          <p:sp>
            <p:nvSpPr>
              <p:cNvPr id="530" name="Line 23"/>
              <p:cNvSpPr>
                <a:spLocks noChangeShapeType="1"/>
              </p:cNvSpPr>
              <p:nvPr/>
            </p:nvSpPr>
            <p:spPr bwMode="auto">
              <a:xfrm flipV="1">
                <a:off x="5160963" y="3259138"/>
                <a:ext cx="79375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 24"/>
              <p:cNvSpPr>
                <a:spLocks/>
              </p:cNvSpPr>
              <p:nvPr/>
            </p:nvSpPr>
            <p:spPr bwMode="auto">
              <a:xfrm>
                <a:off x="3679825" y="3987800"/>
                <a:ext cx="1588" cy="138113"/>
              </a:xfrm>
              <a:custGeom>
                <a:avLst/>
                <a:gdLst>
                  <a:gd name="T0" fmla="*/ 0 w 1"/>
                  <a:gd name="T1" fmla="*/ 87 h 87"/>
                  <a:gd name="T2" fmla="*/ 0 w 1"/>
                  <a:gd name="T3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87">
                    <a:moveTo>
                      <a:pt x="0" y="87"/>
                    </a:moveTo>
                    <a:cubicBezTo>
                      <a:pt x="0" y="50"/>
                      <a:pt x="0" y="14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4" name="Freeform 25"/>
              <p:cNvSpPr>
                <a:spLocks/>
              </p:cNvSpPr>
              <p:nvPr/>
            </p:nvSpPr>
            <p:spPr bwMode="auto">
              <a:xfrm>
                <a:off x="3657600" y="2873375"/>
                <a:ext cx="1679575" cy="2162175"/>
              </a:xfrm>
              <a:custGeom>
                <a:avLst/>
                <a:gdLst>
                  <a:gd name="T0" fmla="*/ 14 w 1058"/>
                  <a:gd name="T1" fmla="*/ 633 h 1362"/>
                  <a:gd name="T2" fmla="*/ 14 w 1058"/>
                  <a:gd name="T3" fmla="*/ 544 h 1362"/>
                  <a:gd name="T4" fmla="*/ 12 w 1058"/>
                  <a:gd name="T5" fmla="*/ 567 h 1362"/>
                  <a:gd name="T6" fmla="*/ 2 w 1058"/>
                  <a:gd name="T7" fmla="*/ 565 h 1362"/>
                  <a:gd name="T8" fmla="*/ 2 w 1058"/>
                  <a:gd name="T9" fmla="*/ 202 h 1362"/>
                  <a:gd name="T10" fmla="*/ 11 w 1058"/>
                  <a:gd name="T11" fmla="*/ 169 h 1362"/>
                  <a:gd name="T12" fmla="*/ 38 w 1058"/>
                  <a:gd name="T13" fmla="*/ 97 h 1362"/>
                  <a:gd name="T14" fmla="*/ 83 w 1058"/>
                  <a:gd name="T15" fmla="*/ 12 h 1362"/>
                  <a:gd name="T16" fmla="*/ 93 w 1058"/>
                  <a:gd name="T17" fmla="*/ 3 h 1362"/>
                  <a:gd name="T18" fmla="*/ 108 w 1058"/>
                  <a:gd name="T19" fmla="*/ 3 h 1362"/>
                  <a:gd name="T20" fmla="*/ 957 w 1058"/>
                  <a:gd name="T21" fmla="*/ 1 h 1362"/>
                  <a:gd name="T22" fmla="*/ 969 w 1058"/>
                  <a:gd name="T23" fmla="*/ 10 h 1362"/>
                  <a:gd name="T24" fmla="*/ 1049 w 1058"/>
                  <a:gd name="T25" fmla="*/ 178 h 1362"/>
                  <a:gd name="T26" fmla="*/ 1050 w 1058"/>
                  <a:gd name="T27" fmla="*/ 195 h 1362"/>
                  <a:gd name="T28" fmla="*/ 1053 w 1058"/>
                  <a:gd name="T29" fmla="*/ 720 h 1362"/>
                  <a:gd name="T30" fmla="*/ 1058 w 1058"/>
                  <a:gd name="T31" fmla="*/ 870 h 1362"/>
                  <a:gd name="T32" fmla="*/ 1052 w 1058"/>
                  <a:gd name="T33" fmla="*/ 927 h 1362"/>
                  <a:gd name="T34" fmla="*/ 1031 w 1058"/>
                  <a:gd name="T35" fmla="*/ 1005 h 1362"/>
                  <a:gd name="T36" fmla="*/ 996 w 1058"/>
                  <a:gd name="T37" fmla="*/ 1084 h 1362"/>
                  <a:gd name="T38" fmla="*/ 963 w 1058"/>
                  <a:gd name="T39" fmla="*/ 1135 h 1362"/>
                  <a:gd name="T40" fmla="*/ 923 w 1058"/>
                  <a:gd name="T41" fmla="*/ 1186 h 1362"/>
                  <a:gd name="T42" fmla="*/ 867 w 1058"/>
                  <a:gd name="T43" fmla="*/ 1246 h 1362"/>
                  <a:gd name="T44" fmla="*/ 783 w 1058"/>
                  <a:gd name="T45" fmla="*/ 1300 h 1362"/>
                  <a:gd name="T46" fmla="*/ 680 w 1058"/>
                  <a:gd name="T47" fmla="*/ 1342 h 1362"/>
                  <a:gd name="T48" fmla="*/ 572 w 1058"/>
                  <a:gd name="T49" fmla="*/ 1359 h 1362"/>
                  <a:gd name="T50" fmla="*/ 476 w 1058"/>
                  <a:gd name="T51" fmla="*/ 1359 h 1362"/>
                  <a:gd name="T52" fmla="*/ 369 w 1058"/>
                  <a:gd name="T53" fmla="*/ 1338 h 1362"/>
                  <a:gd name="T54" fmla="*/ 260 w 1058"/>
                  <a:gd name="T55" fmla="*/ 1287 h 1362"/>
                  <a:gd name="T56" fmla="*/ 182 w 1058"/>
                  <a:gd name="T57" fmla="*/ 1228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58" h="1362">
                    <a:moveTo>
                      <a:pt x="14" y="633"/>
                    </a:moveTo>
                    <a:cubicBezTo>
                      <a:pt x="14" y="594"/>
                      <a:pt x="14" y="555"/>
                      <a:pt x="14" y="544"/>
                    </a:cubicBezTo>
                    <a:cubicBezTo>
                      <a:pt x="14" y="533"/>
                      <a:pt x="14" y="564"/>
                      <a:pt x="12" y="567"/>
                    </a:cubicBezTo>
                    <a:lnTo>
                      <a:pt x="2" y="565"/>
                    </a:lnTo>
                    <a:cubicBezTo>
                      <a:pt x="0" y="504"/>
                      <a:pt x="0" y="268"/>
                      <a:pt x="2" y="202"/>
                    </a:cubicBezTo>
                    <a:lnTo>
                      <a:pt x="11" y="169"/>
                    </a:lnTo>
                    <a:cubicBezTo>
                      <a:pt x="17" y="152"/>
                      <a:pt x="26" y="123"/>
                      <a:pt x="38" y="97"/>
                    </a:cubicBezTo>
                    <a:cubicBezTo>
                      <a:pt x="50" y="71"/>
                      <a:pt x="74" y="28"/>
                      <a:pt x="83" y="12"/>
                    </a:cubicBezTo>
                    <a:lnTo>
                      <a:pt x="93" y="3"/>
                    </a:lnTo>
                    <a:lnTo>
                      <a:pt x="108" y="3"/>
                    </a:lnTo>
                    <a:cubicBezTo>
                      <a:pt x="252" y="3"/>
                      <a:pt x="814" y="0"/>
                      <a:pt x="957" y="1"/>
                    </a:cubicBezTo>
                    <a:lnTo>
                      <a:pt x="969" y="10"/>
                    </a:lnTo>
                    <a:cubicBezTo>
                      <a:pt x="984" y="39"/>
                      <a:pt x="1036" y="147"/>
                      <a:pt x="1049" y="178"/>
                    </a:cubicBezTo>
                    <a:lnTo>
                      <a:pt x="1050" y="195"/>
                    </a:lnTo>
                    <a:lnTo>
                      <a:pt x="1053" y="720"/>
                    </a:lnTo>
                    <a:lnTo>
                      <a:pt x="1058" y="870"/>
                    </a:lnTo>
                    <a:cubicBezTo>
                      <a:pt x="1058" y="904"/>
                      <a:pt x="1056" y="905"/>
                      <a:pt x="1052" y="927"/>
                    </a:cubicBezTo>
                    <a:cubicBezTo>
                      <a:pt x="1048" y="949"/>
                      <a:pt x="1040" y="979"/>
                      <a:pt x="1031" y="1005"/>
                    </a:cubicBezTo>
                    <a:cubicBezTo>
                      <a:pt x="1022" y="1031"/>
                      <a:pt x="1007" y="1062"/>
                      <a:pt x="996" y="1084"/>
                    </a:cubicBezTo>
                    <a:cubicBezTo>
                      <a:pt x="985" y="1106"/>
                      <a:pt x="975" y="1118"/>
                      <a:pt x="963" y="1135"/>
                    </a:cubicBezTo>
                    <a:cubicBezTo>
                      <a:pt x="951" y="1152"/>
                      <a:pt x="939" y="1168"/>
                      <a:pt x="923" y="1186"/>
                    </a:cubicBezTo>
                    <a:cubicBezTo>
                      <a:pt x="907" y="1204"/>
                      <a:pt x="890" y="1227"/>
                      <a:pt x="867" y="1246"/>
                    </a:cubicBezTo>
                    <a:cubicBezTo>
                      <a:pt x="844" y="1265"/>
                      <a:pt x="814" y="1284"/>
                      <a:pt x="783" y="1300"/>
                    </a:cubicBezTo>
                    <a:cubicBezTo>
                      <a:pt x="752" y="1316"/>
                      <a:pt x="715" y="1332"/>
                      <a:pt x="680" y="1342"/>
                    </a:cubicBezTo>
                    <a:cubicBezTo>
                      <a:pt x="645" y="1352"/>
                      <a:pt x="606" y="1356"/>
                      <a:pt x="572" y="1359"/>
                    </a:cubicBezTo>
                    <a:cubicBezTo>
                      <a:pt x="538" y="1362"/>
                      <a:pt x="510" y="1362"/>
                      <a:pt x="476" y="1359"/>
                    </a:cubicBezTo>
                    <a:cubicBezTo>
                      <a:pt x="442" y="1356"/>
                      <a:pt x="405" y="1350"/>
                      <a:pt x="369" y="1338"/>
                    </a:cubicBezTo>
                    <a:cubicBezTo>
                      <a:pt x="333" y="1326"/>
                      <a:pt x="291" y="1305"/>
                      <a:pt x="260" y="1287"/>
                    </a:cubicBezTo>
                    <a:cubicBezTo>
                      <a:pt x="229" y="1269"/>
                      <a:pt x="198" y="1240"/>
                      <a:pt x="182" y="1228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6" name="Freeform 26"/>
              <p:cNvSpPr>
                <a:spLocks/>
              </p:cNvSpPr>
              <p:nvPr/>
            </p:nvSpPr>
            <p:spPr bwMode="auto">
              <a:xfrm>
                <a:off x="3322638" y="2720975"/>
                <a:ext cx="2354262" cy="2376488"/>
              </a:xfrm>
              <a:custGeom>
                <a:avLst/>
                <a:gdLst>
                  <a:gd name="T0" fmla="*/ 97 w 1483"/>
                  <a:gd name="T1" fmla="*/ 1093 h 1497"/>
                  <a:gd name="T2" fmla="*/ 43 w 1483"/>
                  <a:gd name="T3" fmla="*/ 985 h 1497"/>
                  <a:gd name="T4" fmla="*/ 13 w 1483"/>
                  <a:gd name="T5" fmla="*/ 882 h 1497"/>
                  <a:gd name="T6" fmla="*/ 4 w 1483"/>
                  <a:gd name="T7" fmla="*/ 724 h 1497"/>
                  <a:gd name="T8" fmla="*/ 4 w 1483"/>
                  <a:gd name="T9" fmla="*/ 661 h 1497"/>
                  <a:gd name="T10" fmla="*/ 1 w 1483"/>
                  <a:gd name="T11" fmla="*/ 411 h 1497"/>
                  <a:gd name="T12" fmla="*/ 9 w 1483"/>
                  <a:gd name="T13" fmla="*/ 385 h 1497"/>
                  <a:gd name="T14" fmla="*/ 45 w 1483"/>
                  <a:gd name="T15" fmla="*/ 337 h 1497"/>
                  <a:gd name="T16" fmla="*/ 189 w 1483"/>
                  <a:gd name="T17" fmla="*/ 130 h 1497"/>
                  <a:gd name="T18" fmla="*/ 276 w 1483"/>
                  <a:gd name="T19" fmla="*/ 63 h 1497"/>
                  <a:gd name="T20" fmla="*/ 354 w 1483"/>
                  <a:gd name="T21" fmla="*/ 1 h 1497"/>
                  <a:gd name="T22" fmla="*/ 697 w 1483"/>
                  <a:gd name="T23" fmla="*/ 1 h 1497"/>
                  <a:gd name="T24" fmla="*/ 1122 w 1483"/>
                  <a:gd name="T25" fmla="*/ 0 h 1497"/>
                  <a:gd name="T26" fmla="*/ 1291 w 1483"/>
                  <a:gd name="T27" fmla="*/ 130 h 1497"/>
                  <a:gd name="T28" fmla="*/ 1465 w 1483"/>
                  <a:gd name="T29" fmla="*/ 384 h 1497"/>
                  <a:gd name="T30" fmla="*/ 1477 w 1483"/>
                  <a:gd name="T31" fmla="*/ 411 h 1497"/>
                  <a:gd name="T32" fmla="*/ 1483 w 1483"/>
                  <a:gd name="T33" fmla="*/ 661 h 1497"/>
                  <a:gd name="T34" fmla="*/ 1479 w 1483"/>
                  <a:gd name="T35" fmla="*/ 811 h 1497"/>
                  <a:gd name="T36" fmla="*/ 1464 w 1483"/>
                  <a:gd name="T37" fmla="*/ 922 h 1497"/>
                  <a:gd name="T38" fmla="*/ 1420 w 1483"/>
                  <a:gd name="T39" fmla="*/ 1053 h 1497"/>
                  <a:gd name="T40" fmla="*/ 1338 w 1483"/>
                  <a:gd name="T41" fmla="*/ 1197 h 1497"/>
                  <a:gd name="T42" fmla="*/ 1248 w 1483"/>
                  <a:gd name="T43" fmla="*/ 1300 h 1497"/>
                  <a:gd name="T44" fmla="*/ 1120 w 1483"/>
                  <a:gd name="T45" fmla="*/ 1392 h 1497"/>
                  <a:gd name="T46" fmla="*/ 1009 w 1483"/>
                  <a:gd name="T47" fmla="*/ 1447 h 1497"/>
                  <a:gd name="T48" fmla="*/ 900 w 1483"/>
                  <a:gd name="T49" fmla="*/ 1479 h 1497"/>
                  <a:gd name="T50" fmla="*/ 775 w 1483"/>
                  <a:gd name="T51" fmla="*/ 1495 h 1497"/>
                  <a:gd name="T52" fmla="*/ 675 w 1483"/>
                  <a:gd name="T53" fmla="*/ 1492 h 1497"/>
                  <a:gd name="T54" fmla="*/ 577 w 1483"/>
                  <a:gd name="T55" fmla="*/ 1476 h 1497"/>
                  <a:gd name="T56" fmla="*/ 459 w 1483"/>
                  <a:gd name="T57" fmla="*/ 1441 h 1497"/>
                  <a:gd name="T58" fmla="*/ 283 w 1483"/>
                  <a:gd name="T59" fmla="*/ 1338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83" h="1497">
                    <a:moveTo>
                      <a:pt x="97" y="1093"/>
                    </a:moveTo>
                    <a:cubicBezTo>
                      <a:pt x="77" y="1056"/>
                      <a:pt x="57" y="1020"/>
                      <a:pt x="43" y="985"/>
                    </a:cubicBezTo>
                    <a:cubicBezTo>
                      <a:pt x="29" y="950"/>
                      <a:pt x="19" y="925"/>
                      <a:pt x="13" y="882"/>
                    </a:cubicBezTo>
                    <a:cubicBezTo>
                      <a:pt x="7" y="839"/>
                      <a:pt x="5" y="761"/>
                      <a:pt x="4" y="724"/>
                    </a:cubicBezTo>
                    <a:cubicBezTo>
                      <a:pt x="3" y="687"/>
                      <a:pt x="4" y="713"/>
                      <a:pt x="4" y="661"/>
                    </a:cubicBezTo>
                    <a:cubicBezTo>
                      <a:pt x="4" y="609"/>
                      <a:pt x="0" y="457"/>
                      <a:pt x="1" y="411"/>
                    </a:cubicBezTo>
                    <a:lnTo>
                      <a:pt x="9" y="385"/>
                    </a:lnTo>
                    <a:cubicBezTo>
                      <a:pt x="16" y="373"/>
                      <a:pt x="15" y="379"/>
                      <a:pt x="45" y="337"/>
                    </a:cubicBezTo>
                    <a:cubicBezTo>
                      <a:pt x="75" y="295"/>
                      <a:pt x="151" y="176"/>
                      <a:pt x="189" y="130"/>
                    </a:cubicBezTo>
                    <a:lnTo>
                      <a:pt x="276" y="63"/>
                    </a:lnTo>
                    <a:lnTo>
                      <a:pt x="354" y="1"/>
                    </a:lnTo>
                    <a:lnTo>
                      <a:pt x="697" y="1"/>
                    </a:lnTo>
                    <a:lnTo>
                      <a:pt x="1122" y="0"/>
                    </a:lnTo>
                    <a:lnTo>
                      <a:pt x="1291" y="130"/>
                    </a:lnTo>
                    <a:lnTo>
                      <a:pt x="1465" y="384"/>
                    </a:lnTo>
                    <a:lnTo>
                      <a:pt x="1477" y="411"/>
                    </a:lnTo>
                    <a:lnTo>
                      <a:pt x="1483" y="661"/>
                    </a:lnTo>
                    <a:lnTo>
                      <a:pt x="1479" y="811"/>
                    </a:lnTo>
                    <a:cubicBezTo>
                      <a:pt x="1476" y="854"/>
                      <a:pt x="1474" y="882"/>
                      <a:pt x="1464" y="922"/>
                    </a:cubicBezTo>
                    <a:cubicBezTo>
                      <a:pt x="1454" y="962"/>
                      <a:pt x="1441" y="1007"/>
                      <a:pt x="1420" y="1053"/>
                    </a:cubicBezTo>
                    <a:cubicBezTo>
                      <a:pt x="1399" y="1099"/>
                      <a:pt x="1367" y="1156"/>
                      <a:pt x="1338" y="1197"/>
                    </a:cubicBezTo>
                    <a:cubicBezTo>
                      <a:pt x="1309" y="1238"/>
                      <a:pt x="1284" y="1268"/>
                      <a:pt x="1248" y="1300"/>
                    </a:cubicBezTo>
                    <a:cubicBezTo>
                      <a:pt x="1212" y="1332"/>
                      <a:pt x="1160" y="1368"/>
                      <a:pt x="1120" y="1392"/>
                    </a:cubicBezTo>
                    <a:cubicBezTo>
                      <a:pt x="1080" y="1416"/>
                      <a:pt x="1046" y="1433"/>
                      <a:pt x="1009" y="1447"/>
                    </a:cubicBezTo>
                    <a:cubicBezTo>
                      <a:pt x="972" y="1461"/>
                      <a:pt x="939" y="1471"/>
                      <a:pt x="900" y="1479"/>
                    </a:cubicBezTo>
                    <a:cubicBezTo>
                      <a:pt x="861" y="1487"/>
                      <a:pt x="812" y="1493"/>
                      <a:pt x="775" y="1495"/>
                    </a:cubicBezTo>
                    <a:cubicBezTo>
                      <a:pt x="738" y="1497"/>
                      <a:pt x="708" y="1495"/>
                      <a:pt x="675" y="1492"/>
                    </a:cubicBezTo>
                    <a:cubicBezTo>
                      <a:pt x="642" y="1489"/>
                      <a:pt x="613" y="1485"/>
                      <a:pt x="577" y="1476"/>
                    </a:cubicBezTo>
                    <a:cubicBezTo>
                      <a:pt x="541" y="1467"/>
                      <a:pt x="508" y="1464"/>
                      <a:pt x="459" y="1441"/>
                    </a:cubicBezTo>
                    <a:cubicBezTo>
                      <a:pt x="410" y="1418"/>
                      <a:pt x="320" y="1360"/>
                      <a:pt x="283" y="1338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7" name="Text Box 27"/>
              <p:cNvSpPr txBox="1">
                <a:spLocks noChangeArrowheads="1"/>
              </p:cNvSpPr>
              <p:nvPr/>
            </p:nvSpPr>
            <p:spPr bwMode="auto">
              <a:xfrm>
                <a:off x="5824970" y="3884391"/>
                <a:ext cx="955675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 dirty="0">
                    <a:solidFill>
                      <a:srgbClr val="0000FF"/>
                    </a:solidFill>
                    <a:latin typeface="Calibri"/>
                  </a:rPr>
                  <a:t>4 K shield</a:t>
                </a:r>
              </a:p>
            </p:txBody>
          </p:sp>
          <p:sp>
            <p:nvSpPr>
              <p:cNvPr id="538" name="Line 28"/>
              <p:cNvSpPr>
                <a:spLocks noChangeShapeType="1"/>
              </p:cNvSpPr>
              <p:nvPr/>
            </p:nvSpPr>
            <p:spPr bwMode="auto">
              <a:xfrm>
                <a:off x="5318125" y="3902075"/>
                <a:ext cx="714375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Text Box 29"/>
              <p:cNvSpPr txBox="1">
                <a:spLocks noChangeArrowheads="1"/>
              </p:cNvSpPr>
              <p:nvPr/>
            </p:nvSpPr>
            <p:spPr bwMode="auto">
              <a:xfrm>
                <a:off x="2236788" y="2147888"/>
                <a:ext cx="955675" cy="244475"/>
              </a:xfrm>
              <a:prstGeom prst="rect">
                <a:avLst/>
              </a:prstGeom>
              <a:solidFill>
                <a:srgbClr val="F0F0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US" sz="1000" b="1">
                    <a:solidFill>
                      <a:srgbClr val="FF0000"/>
                    </a:solidFill>
                    <a:latin typeface="Calibri"/>
                  </a:rPr>
                  <a:t>70 K shield</a:t>
                </a:r>
              </a:p>
            </p:txBody>
          </p:sp>
          <p:sp>
            <p:nvSpPr>
              <p:cNvPr id="541" name="Line 30"/>
              <p:cNvSpPr>
                <a:spLocks noChangeShapeType="1"/>
              </p:cNvSpPr>
              <p:nvPr/>
            </p:nvSpPr>
            <p:spPr bwMode="auto">
              <a:xfrm flipH="1" flipV="1">
                <a:off x="3141663" y="2378075"/>
                <a:ext cx="522287" cy="479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42" name="Group 541"/>
          <p:cNvGrpSpPr/>
          <p:nvPr/>
        </p:nvGrpSpPr>
        <p:grpSpPr>
          <a:xfrm>
            <a:off x="2022476" y="1491101"/>
            <a:ext cx="5140324" cy="3127131"/>
            <a:chOff x="1026732" y="4437112"/>
            <a:chExt cx="3600400" cy="1987425"/>
          </a:xfrm>
        </p:grpSpPr>
        <p:sp>
          <p:nvSpPr>
            <p:cNvPr id="543" name="Rectangle 542"/>
            <p:cNvSpPr/>
            <p:nvPr/>
          </p:nvSpPr>
          <p:spPr>
            <a:xfrm>
              <a:off x="1026732" y="4437112"/>
              <a:ext cx="3600400" cy="1987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1504165" y="4566889"/>
              <a:ext cx="2481062" cy="1727869"/>
              <a:chOff x="4787900" y="1268413"/>
              <a:chExt cx="4103688" cy="2652712"/>
            </a:xfrm>
          </p:grpSpPr>
          <p:pic>
            <p:nvPicPr>
              <p:cNvPr id="545" name="Picture 3" descr="3D_XFEL_End_Box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7900" y="1268413"/>
                <a:ext cx="4103688" cy="265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6" name="Text Box 11"/>
              <p:cNvSpPr txBox="1">
                <a:spLocks noChangeArrowheads="1"/>
              </p:cNvSpPr>
              <p:nvPr/>
            </p:nvSpPr>
            <p:spPr bwMode="auto">
              <a:xfrm>
                <a:off x="6877050" y="1989138"/>
                <a:ext cx="19431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dirty="0" smtClean="0">
                    <a:solidFill>
                      <a:prstClr val="black"/>
                    </a:solidFill>
                    <a:latin typeface="Calibri"/>
                  </a:rPr>
                  <a:t>End Cap</a:t>
                </a:r>
                <a:endParaRPr lang="en-GB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47" name="Group 546"/>
          <p:cNvGrpSpPr/>
          <p:nvPr/>
        </p:nvGrpSpPr>
        <p:grpSpPr>
          <a:xfrm>
            <a:off x="2035354" y="1477421"/>
            <a:ext cx="5114567" cy="3293558"/>
            <a:chOff x="5148064" y="4520606"/>
            <a:chExt cx="3600400" cy="1987425"/>
          </a:xfrm>
        </p:grpSpPr>
        <p:sp>
          <p:nvSpPr>
            <p:cNvPr id="548" name="Rectangle 547"/>
            <p:cNvSpPr/>
            <p:nvPr/>
          </p:nvSpPr>
          <p:spPr>
            <a:xfrm>
              <a:off x="5148064" y="4520606"/>
              <a:ext cx="3600400" cy="1987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grpSp>
          <p:nvGrpSpPr>
            <p:cNvPr id="549" name="Group 548"/>
            <p:cNvGrpSpPr/>
            <p:nvPr/>
          </p:nvGrpSpPr>
          <p:grpSpPr>
            <a:xfrm>
              <a:off x="5221388" y="4613631"/>
              <a:ext cx="3343029" cy="1335649"/>
              <a:chOff x="-1566879" y="1580087"/>
              <a:chExt cx="6000812" cy="2205037"/>
            </a:xfrm>
          </p:grpSpPr>
          <p:pic>
            <p:nvPicPr>
              <p:cNvPr id="551" name="Picture 2" descr="3D_XFEL_SCB_EAS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158" y="1580087"/>
                <a:ext cx="2771775" cy="2205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2" name="Text Box 12"/>
              <p:cNvSpPr txBox="1">
                <a:spLocks noChangeArrowheads="1"/>
              </p:cNvSpPr>
              <p:nvPr/>
            </p:nvSpPr>
            <p:spPr bwMode="auto">
              <a:xfrm>
                <a:off x="-1566879" y="1624380"/>
                <a:ext cx="4521597" cy="609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dirty="0" err="1" smtClean="0">
                    <a:solidFill>
                      <a:prstClr val="black"/>
                    </a:solidFill>
                    <a:latin typeface="Calibri"/>
                  </a:rPr>
                  <a:t>string</a:t>
                </a:r>
                <a:r>
                  <a:rPr lang="de-DE" sz="1800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DE" sz="1800" dirty="0" err="1">
                    <a:solidFill>
                      <a:prstClr val="black"/>
                    </a:solidFill>
                    <a:latin typeface="Calibri"/>
                  </a:rPr>
                  <a:t>connection</a:t>
                </a:r>
                <a:r>
                  <a:rPr lang="de-DE" sz="1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DE" sz="1800" dirty="0" smtClean="0">
                    <a:solidFill>
                      <a:prstClr val="black"/>
                    </a:solidFill>
                    <a:latin typeface="Calibri"/>
                  </a:rPr>
                  <a:t>box</a:t>
                </a:r>
                <a:endParaRPr lang="en-GB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550" name="Picture 3" descr="String-con-box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90947" y="5157192"/>
              <a:ext cx="1557317" cy="125428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998995" y="2612446"/>
            <a:ext cx="5411450" cy="4011572"/>
            <a:chOff x="3283893" y="2502399"/>
            <a:chExt cx="5998130" cy="4424612"/>
          </a:xfrm>
        </p:grpSpPr>
        <p:sp>
          <p:nvSpPr>
            <p:cNvPr id="4" name="Rectangle 3"/>
            <p:cNvSpPr/>
            <p:nvPr/>
          </p:nvSpPr>
          <p:spPr>
            <a:xfrm>
              <a:off x="3283893" y="2502399"/>
              <a:ext cx="5998130" cy="4424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134" y="2631657"/>
              <a:ext cx="5699866" cy="402950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571386" y="993606"/>
            <a:ext cx="6662865" cy="4903679"/>
            <a:chOff x="2627784" y="1954321"/>
            <a:chExt cx="6662865" cy="4903679"/>
          </a:xfrm>
        </p:grpSpPr>
        <p:sp>
          <p:nvSpPr>
            <p:cNvPr id="8" name="Rectangle 7"/>
            <p:cNvSpPr/>
            <p:nvPr/>
          </p:nvSpPr>
          <p:spPr>
            <a:xfrm>
              <a:off x="2627784" y="1954321"/>
              <a:ext cx="6662865" cy="4903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310" y="2136009"/>
              <a:ext cx="6400689" cy="4525664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>
            <a:off x="3482746" y="2060848"/>
            <a:ext cx="1824468" cy="2519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8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869350" y="287031"/>
            <a:ext cx="7591081" cy="48101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XFEL </a:t>
            </a:r>
            <a:r>
              <a:rPr lang="de-DE" sz="2400" dirty="0" err="1"/>
              <a:t>Cryogenic</a:t>
            </a:r>
            <a:r>
              <a:rPr lang="de-DE" sz="2400" dirty="0"/>
              <a:t> Equipment</a:t>
            </a:r>
            <a:endParaRPr lang="en-GB" sz="2400" dirty="0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grpSp>
        <p:nvGrpSpPr>
          <p:cNvPr id="367" name="Group 366"/>
          <p:cNvGrpSpPr/>
          <p:nvPr/>
        </p:nvGrpSpPr>
        <p:grpSpPr>
          <a:xfrm>
            <a:off x="4065587" y="1175224"/>
            <a:ext cx="5002660" cy="2829840"/>
            <a:chOff x="4065587" y="1195106"/>
            <a:chExt cx="5002660" cy="2829840"/>
          </a:xfrm>
        </p:grpSpPr>
        <p:grpSp>
          <p:nvGrpSpPr>
            <p:cNvPr id="368" name="Group 367"/>
            <p:cNvGrpSpPr/>
            <p:nvPr/>
          </p:nvGrpSpPr>
          <p:grpSpPr>
            <a:xfrm>
              <a:off x="4065587" y="1195106"/>
              <a:ext cx="5002660" cy="2829840"/>
              <a:chOff x="4065587" y="1195106"/>
              <a:chExt cx="5002660" cy="2829840"/>
            </a:xfrm>
          </p:grpSpPr>
          <p:cxnSp>
            <p:nvCxnSpPr>
              <p:cNvPr id="370" name="Straight Connector 369"/>
              <p:cNvCxnSpPr/>
              <p:nvPr/>
            </p:nvCxnSpPr>
            <p:spPr>
              <a:xfrm>
                <a:off x="4075981" y="1196752"/>
                <a:ext cx="49605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4065587" y="1199822"/>
                <a:ext cx="34108" cy="130892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9036496" y="1195106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5469463" y="4024313"/>
                <a:ext cx="3598784" cy="63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5453063" y="2502399"/>
                <a:ext cx="19656" cy="152254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V="1">
                <a:off x="4105275" y="2492896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 Box 171"/>
            <p:cNvSpPr txBox="1">
              <a:spLocks noChangeArrowheads="1"/>
            </p:cNvSpPr>
            <p:nvPr/>
          </p:nvSpPr>
          <p:spPr bwMode="auto">
            <a:xfrm>
              <a:off x="4065587" y="1211164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55" name="Text Box 171"/>
          <p:cNvSpPr txBox="1">
            <a:spLocks noChangeArrowheads="1"/>
          </p:cNvSpPr>
          <p:nvPr/>
        </p:nvSpPr>
        <p:spPr bwMode="auto">
          <a:xfrm>
            <a:off x="2078182" y="4274356"/>
            <a:ext cx="69900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  </a:t>
            </a:r>
            <a:r>
              <a:rPr lang="de-DE" sz="1600" b="1" dirty="0" err="1" smtClean="0">
                <a:solidFill>
                  <a:prstClr val="black"/>
                </a:solidFill>
              </a:rPr>
              <a:t>Commissioning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cryo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equipment</a:t>
            </a:r>
            <a:r>
              <a:rPr lang="de-DE" sz="1600" b="1" dirty="0" smtClean="0">
                <a:solidFill>
                  <a:prstClr val="black"/>
                </a:solidFill>
              </a:rPr>
              <a:t> in </a:t>
            </a:r>
            <a:r>
              <a:rPr lang="de-DE" sz="1600" b="1" dirty="0" err="1" smtClean="0">
                <a:solidFill>
                  <a:prstClr val="black"/>
                </a:solidFill>
              </a:rPr>
              <a:t>building</a:t>
            </a:r>
            <a:r>
              <a:rPr lang="de-DE" sz="1600" b="1" dirty="0" smtClean="0">
                <a:solidFill>
                  <a:prstClr val="black"/>
                </a:solidFill>
              </a:rPr>
              <a:t> 54 </a:t>
            </a:r>
            <a:r>
              <a:rPr lang="de-DE" sz="1600" b="1" dirty="0" err="1" smtClean="0">
                <a:solidFill>
                  <a:prstClr val="black"/>
                </a:solidFill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almost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finished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1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869350" y="287031"/>
            <a:ext cx="7591081" cy="48101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XFEL </a:t>
            </a:r>
            <a:r>
              <a:rPr lang="de-DE" sz="2400" dirty="0" err="1"/>
              <a:t>Cryogenic</a:t>
            </a:r>
            <a:r>
              <a:rPr lang="de-DE" sz="2400" dirty="0"/>
              <a:t> Equipment</a:t>
            </a:r>
            <a:endParaRPr lang="en-GB" sz="2400" dirty="0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2511050" y="420418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914025" y="4596300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1031500" y="4596300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3747713" y="4235938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3481013" y="5232888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4631950" y="52440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1255338" y="5264638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1255338" y="54233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1307725" y="52757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5559050" y="5320200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3001588" y="478838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4512888" y="4912213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4114425" y="47645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5520950" y="4912213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3492125" y="49471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871162" y="47280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grpSp>
        <p:nvGrpSpPr>
          <p:cNvPr id="367" name="Group 366"/>
          <p:cNvGrpSpPr/>
          <p:nvPr/>
        </p:nvGrpSpPr>
        <p:grpSpPr>
          <a:xfrm>
            <a:off x="4065587" y="1175224"/>
            <a:ext cx="5002660" cy="2829840"/>
            <a:chOff x="4065587" y="1195106"/>
            <a:chExt cx="5002660" cy="2829840"/>
          </a:xfrm>
        </p:grpSpPr>
        <p:grpSp>
          <p:nvGrpSpPr>
            <p:cNvPr id="368" name="Group 367"/>
            <p:cNvGrpSpPr/>
            <p:nvPr/>
          </p:nvGrpSpPr>
          <p:grpSpPr>
            <a:xfrm>
              <a:off x="4065587" y="1195106"/>
              <a:ext cx="5002660" cy="2829840"/>
              <a:chOff x="4065587" y="1195106"/>
              <a:chExt cx="5002660" cy="2829840"/>
            </a:xfrm>
          </p:grpSpPr>
          <p:cxnSp>
            <p:nvCxnSpPr>
              <p:cNvPr id="370" name="Straight Connector 369"/>
              <p:cNvCxnSpPr/>
              <p:nvPr/>
            </p:nvCxnSpPr>
            <p:spPr>
              <a:xfrm>
                <a:off x="4075981" y="1196752"/>
                <a:ext cx="49605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4065587" y="1199822"/>
                <a:ext cx="34108" cy="130892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9036496" y="1195106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5469463" y="4024313"/>
                <a:ext cx="3598784" cy="63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5453063" y="2502399"/>
                <a:ext cx="19656" cy="152254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V="1">
                <a:off x="4105275" y="2492896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 Box 171"/>
            <p:cNvSpPr txBox="1">
              <a:spLocks noChangeArrowheads="1"/>
            </p:cNvSpPr>
            <p:nvPr/>
          </p:nvSpPr>
          <p:spPr bwMode="auto">
            <a:xfrm>
              <a:off x="4065587" y="1211164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9" name="Text Box 171"/>
          <p:cNvSpPr txBox="1">
            <a:spLocks noChangeArrowheads="1"/>
          </p:cNvSpPr>
          <p:nvPr/>
        </p:nvSpPr>
        <p:spPr bwMode="auto">
          <a:xfrm>
            <a:off x="169820" y="4483588"/>
            <a:ext cx="6135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smtClean="0">
                <a:solidFill>
                  <a:prstClr val="black"/>
                </a:solidFill>
              </a:rPr>
              <a:t>Problem:</a:t>
            </a:r>
            <a:r>
              <a:rPr lang="de-DE" sz="1600" b="1" dirty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Transferline</a:t>
            </a:r>
            <a:r>
              <a:rPr lang="de-DE" sz="1600" b="1" dirty="0" smtClean="0">
                <a:solidFill>
                  <a:prstClr val="black"/>
                </a:solidFill>
              </a:rPr>
              <a:t> XRTL </a:t>
            </a:r>
            <a:r>
              <a:rPr lang="de-DE" sz="1600" b="1" dirty="0" err="1" smtClean="0">
                <a:solidFill>
                  <a:prstClr val="black"/>
                </a:solidFill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delayed</a:t>
            </a:r>
            <a:r>
              <a:rPr lang="de-DE" sz="1600" b="1" dirty="0" smtClean="0">
                <a:solidFill>
                  <a:prstClr val="black"/>
                </a:solidFill>
              </a:rPr>
              <a:t> (</a:t>
            </a:r>
            <a:r>
              <a:rPr lang="de-DE" sz="1600" b="1" dirty="0">
                <a:solidFill>
                  <a:prstClr val="black"/>
                </a:solidFill>
              </a:rPr>
              <a:t>~</a:t>
            </a:r>
            <a:r>
              <a:rPr lang="de-DE" sz="1600" b="1" dirty="0" smtClean="0">
                <a:solidFill>
                  <a:prstClr val="black"/>
                </a:solidFill>
              </a:rPr>
              <a:t>1 </a:t>
            </a:r>
            <a:r>
              <a:rPr lang="de-DE" sz="1600" b="1" dirty="0" err="1" smtClean="0">
                <a:solidFill>
                  <a:prstClr val="black"/>
                </a:solidFill>
              </a:rPr>
              <a:t>year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6168" y="4955661"/>
            <a:ext cx="7070663" cy="338554"/>
            <a:chOff x="1621793" y="5442536"/>
            <a:chExt cx="7070663" cy="33855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621793" y="5608417"/>
              <a:ext cx="360040" cy="31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 Box 171"/>
            <p:cNvSpPr txBox="1">
              <a:spLocks noChangeArrowheads="1"/>
            </p:cNvSpPr>
            <p:nvPr/>
          </p:nvSpPr>
          <p:spPr bwMode="auto">
            <a:xfrm>
              <a:off x="2031207" y="5442536"/>
              <a:ext cx="66612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Cold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c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ompressor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>
                  <a:solidFill>
                    <a:prstClr val="black"/>
                  </a:solidFill>
                </a:rPr>
                <a:t>b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ox CB44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cannot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be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commissioned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‚in time‘</a:t>
              </a:r>
            </a:p>
          </p:txBody>
        </p:sp>
      </p:grpSp>
      <p:sp>
        <p:nvSpPr>
          <p:cNvPr id="154" name="Text Box 171"/>
          <p:cNvSpPr txBox="1">
            <a:spLocks noChangeArrowheads="1"/>
          </p:cNvSpPr>
          <p:nvPr/>
        </p:nvSpPr>
        <p:spPr bwMode="auto">
          <a:xfrm>
            <a:off x="145526" y="5318389"/>
            <a:ext cx="6661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Time </a:t>
            </a:r>
            <a:r>
              <a:rPr lang="de-DE" sz="1600" b="1" dirty="0" err="1" smtClean="0">
                <a:solidFill>
                  <a:prstClr val="black"/>
                </a:solidFill>
              </a:rPr>
              <a:t>loss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</a:rPr>
              <a:t> not </a:t>
            </a:r>
            <a:r>
              <a:rPr lang="de-DE" sz="1600" b="1" dirty="0" err="1" smtClean="0">
                <a:solidFill>
                  <a:prstClr val="black"/>
                </a:solidFill>
              </a:rPr>
              <a:t>acceptable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2981" y="5678429"/>
            <a:ext cx="6983834" cy="584775"/>
            <a:chOff x="1548606" y="6165304"/>
            <a:chExt cx="6983834" cy="584775"/>
          </a:xfrm>
        </p:grpSpPr>
        <p:cxnSp>
          <p:nvCxnSpPr>
            <p:cNvPr id="153" name="Straight Arrow Connector 152"/>
            <p:cNvCxnSpPr/>
            <p:nvPr/>
          </p:nvCxnSpPr>
          <p:spPr>
            <a:xfrm flipV="1">
              <a:off x="1548606" y="6335620"/>
              <a:ext cx="360040" cy="31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 Box 171"/>
            <p:cNvSpPr txBox="1">
              <a:spLocks noChangeArrowheads="1"/>
            </p:cNvSpPr>
            <p:nvPr/>
          </p:nvSpPr>
          <p:spPr bwMode="auto">
            <a:xfrm>
              <a:off x="1871191" y="6165304"/>
              <a:ext cx="666124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  CB44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is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temporarily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installed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in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with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‚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transferline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CXRTL‘ </a:t>
              </a:r>
            </a:p>
          </p:txBody>
        </p:sp>
      </p:grpSp>
      <p:cxnSp>
        <p:nvCxnSpPr>
          <p:cNvPr id="158" name="Straight Arrow Connector 157"/>
          <p:cNvCxnSpPr/>
          <p:nvPr/>
        </p:nvCxnSpPr>
        <p:spPr>
          <a:xfrm>
            <a:off x="3914296" y="3014092"/>
            <a:ext cx="992667" cy="10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219174" y="1931460"/>
            <a:ext cx="389784" cy="324876"/>
            <a:chOff x="1934316" y="1679048"/>
            <a:chExt cx="389784" cy="32487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34316" y="1727866"/>
              <a:ext cx="389784" cy="231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981833" y="1679048"/>
              <a:ext cx="294642" cy="3248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Text Box 171"/>
          <p:cNvSpPr txBox="1">
            <a:spLocks noChangeArrowheads="1"/>
          </p:cNvSpPr>
          <p:nvPr/>
        </p:nvSpPr>
        <p:spPr bwMode="auto">
          <a:xfrm>
            <a:off x="87889" y="4007800"/>
            <a:ext cx="6135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err="1" smtClean="0">
                <a:solidFill>
                  <a:prstClr val="black"/>
                </a:solidFill>
              </a:rPr>
              <a:t>Commissioning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of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Cold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Compressor</a:t>
            </a:r>
            <a:r>
              <a:rPr lang="de-DE" sz="1600" b="1" u="sng" dirty="0" smtClean="0">
                <a:solidFill>
                  <a:prstClr val="black"/>
                </a:solidFill>
              </a:rPr>
              <a:t> Box (CB44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16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 241"/>
          <p:cNvSpPr>
            <a:spLocks noChangeShapeType="1"/>
          </p:cNvSpPr>
          <p:nvPr/>
        </p:nvSpPr>
        <p:spPr bwMode="auto">
          <a:xfrm flipV="1">
            <a:off x="5148064" y="2397491"/>
            <a:ext cx="0" cy="7434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09156" y="1268760"/>
            <a:ext cx="5483324" cy="2621412"/>
            <a:chOff x="3409156" y="1268760"/>
            <a:chExt cx="5483324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3409156" y="1268760"/>
              <a:ext cx="5483324" cy="2621412"/>
              <a:chOff x="3409156" y="1268760"/>
              <a:chExt cx="5483324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4172173" y="1268760"/>
                <a:ext cx="4720307" cy="2621412"/>
                <a:chOff x="4172173" y="1239636"/>
                <a:chExt cx="4720307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4172173" y="1239636"/>
                  <a:ext cx="4720307" cy="2621412"/>
                  <a:chOff x="4172173" y="1239636"/>
                  <a:chExt cx="4720307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4172173" y="1239636"/>
                    <a:ext cx="4720307" cy="2621412"/>
                    <a:chOff x="4172173" y="1253676"/>
                    <a:chExt cx="4720307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4172173" y="1253676"/>
                      <a:ext cx="4720307" cy="2304256"/>
                      <a:chOff x="4172173" y="1262409"/>
                      <a:chExt cx="4720307" cy="230425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4172173" y="1893837"/>
                        <a:ext cx="1335931" cy="1672828"/>
                        <a:chOff x="4172173" y="1921395"/>
                        <a:chExt cx="1335931" cy="1672828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35376" y="3057648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28010" y="3112940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grpSp>
        <p:nvGrpSpPr>
          <p:cNvPr id="367" name="Group 366"/>
          <p:cNvGrpSpPr/>
          <p:nvPr/>
        </p:nvGrpSpPr>
        <p:grpSpPr>
          <a:xfrm>
            <a:off x="4065587" y="1175224"/>
            <a:ext cx="5002660" cy="2835095"/>
            <a:chOff x="4065587" y="1195106"/>
            <a:chExt cx="5002660" cy="2835095"/>
          </a:xfrm>
        </p:grpSpPr>
        <p:grpSp>
          <p:nvGrpSpPr>
            <p:cNvPr id="368" name="Group 367"/>
            <p:cNvGrpSpPr/>
            <p:nvPr/>
          </p:nvGrpSpPr>
          <p:grpSpPr>
            <a:xfrm>
              <a:off x="4065587" y="1195106"/>
              <a:ext cx="5002660" cy="2835095"/>
              <a:chOff x="4065587" y="1195106"/>
              <a:chExt cx="5002660" cy="2835095"/>
            </a:xfrm>
          </p:grpSpPr>
          <p:cxnSp>
            <p:nvCxnSpPr>
              <p:cNvPr id="370" name="Straight Connector 369"/>
              <p:cNvCxnSpPr/>
              <p:nvPr/>
            </p:nvCxnSpPr>
            <p:spPr>
              <a:xfrm>
                <a:off x="4075981" y="1196752"/>
                <a:ext cx="49605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4065587" y="1199822"/>
                <a:ext cx="39688" cy="282775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9036496" y="1195106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5469463" y="4024313"/>
                <a:ext cx="3598784" cy="63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V="1">
                <a:off x="4105275" y="4024946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 Box 171"/>
            <p:cNvSpPr txBox="1">
              <a:spLocks noChangeArrowheads="1"/>
            </p:cNvSpPr>
            <p:nvPr/>
          </p:nvSpPr>
          <p:spPr bwMode="auto">
            <a:xfrm>
              <a:off x="4065587" y="1211164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19174" y="1931460"/>
            <a:ext cx="389784" cy="324876"/>
            <a:chOff x="1934316" y="1679048"/>
            <a:chExt cx="389784" cy="32487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34316" y="1727866"/>
              <a:ext cx="389784" cy="231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981833" y="1679048"/>
              <a:ext cx="294642" cy="3248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Rectangle 56"/>
          <p:cNvSpPr>
            <a:spLocks noChangeArrowheads="1"/>
          </p:cNvSpPr>
          <p:nvPr/>
        </p:nvSpPr>
        <p:spPr bwMode="auto">
          <a:xfrm>
            <a:off x="4611113" y="2550774"/>
            <a:ext cx="50507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CXRTL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869350" y="287031"/>
            <a:ext cx="7591081" cy="48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XFEL </a:t>
            </a:r>
            <a:r>
              <a:rPr lang="de-DE" sz="2400" dirty="0" err="1" smtClean="0"/>
              <a:t>Cryogenic</a:t>
            </a:r>
            <a:r>
              <a:rPr lang="de-DE" sz="2400" dirty="0" smtClean="0"/>
              <a:t> Equipment</a:t>
            </a:r>
            <a:endParaRPr lang="en-GB" sz="240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66216" y="2928938"/>
            <a:ext cx="5036009" cy="3880963"/>
            <a:chOff x="66216" y="2928938"/>
            <a:chExt cx="5036009" cy="3880963"/>
          </a:xfrm>
        </p:grpSpPr>
        <p:grpSp>
          <p:nvGrpSpPr>
            <p:cNvPr id="4" name="Group 3"/>
            <p:cNvGrpSpPr/>
            <p:nvPr/>
          </p:nvGrpSpPr>
          <p:grpSpPr>
            <a:xfrm>
              <a:off x="66216" y="3783013"/>
              <a:ext cx="4105957" cy="3026888"/>
              <a:chOff x="1863725" y="1175224"/>
              <a:chExt cx="4925343" cy="368570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863725" y="1175224"/>
                <a:ext cx="4925343" cy="36857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3620" y="1234280"/>
                <a:ext cx="4676612" cy="3507459"/>
              </a:xfrm>
              <a:prstGeom prst="rect">
                <a:avLst/>
              </a:prstGeom>
            </p:spPr>
          </p:pic>
        </p:grpSp>
        <p:cxnSp>
          <p:nvCxnSpPr>
            <p:cNvPr id="6" name="Straight Connector 5"/>
            <p:cNvCxnSpPr/>
            <p:nvPr/>
          </p:nvCxnSpPr>
          <p:spPr>
            <a:xfrm flipV="1">
              <a:off x="3195638" y="2928939"/>
              <a:ext cx="0" cy="8739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195638" y="2928938"/>
              <a:ext cx="190658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502621" y="4163596"/>
            <a:ext cx="4447481" cy="911642"/>
            <a:chOff x="4502621" y="4163596"/>
            <a:chExt cx="4447481" cy="911642"/>
          </a:xfrm>
        </p:grpSpPr>
        <p:sp>
          <p:nvSpPr>
            <p:cNvPr id="149" name="Text Box 171"/>
            <p:cNvSpPr txBox="1">
              <a:spLocks noChangeArrowheads="1"/>
            </p:cNvSpPr>
            <p:nvPr/>
          </p:nvSpPr>
          <p:spPr bwMode="auto">
            <a:xfrm>
              <a:off x="4502621" y="4490463"/>
              <a:ext cx="443001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Pre-commissioning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XFEL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refrigerator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with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CB44 in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 </a:t>
              </a:r>
            </a:p>
          </p:txBody>
        </p:sp>
        <p:sp>
          <p:nvSpPr>
            <p:cNvPr id="165" name="Text Box 171"/>
            <p:cNvSpPr txBox="1">
              <a:spLocks noChangeArrowheads="1"/>
            </p:cNvSpPr>
            <p:nvPr/>
          </p:nvSpPr>
          <p:spPr bwMode="auto">
            <a:xfrm>
              <a:off x="4520084" y="4163596"/>
              <a:ext cx="443001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err="1" smtClean="0">
                  <a:solidFill>
                    <a:prstClr val="black"/>
                  </a:solidFill>
                </a:rPr>
                <a:t>Now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 – </a:t>
              </a:r>
              <a:r>
                <a:rPr lang="de-DE" sz="1600" b="1" u="sng" dirty="0">
                  <a:solidFill>
                    <a:prstClr val="black"/>
                  </a:solidFill>
                </a:rPr>
                <a:t>S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eptember 2014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8188" y="5248370"/>
            <a:ext cx="4447364" cy="338554"/>
            <a:chOff x="4548188" y="5248370"/>
            <a:chExt cx="4447364" cy="338554"/>
          </a:xfrm>
        </p:grpSpPr>
        <p:cxnSp>
          <p:nvCxnSpPr>
            <p:cNvPr id="162" name="Straight Arrow Connector 161"/>
            <p:cNvCxnSpPr/>
            <p:nvPr/>
          </p:nvCxnSpPr>
          <p:spPr>
            <a:xfrm flipV="1">
              <a:off x="4548188" y="5430839"/>
              <a:ext cx="360040" cy="31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 Box 171"/>
            <p:cNvSpPr txBox="1">
              <a:spLocks noChangeArrowheads="1"/>
            </p:cNvSpPr>
            <p:nvPr/>
          </p:nvSpPr>
          <p:spPr bwMode="auto">
            <a:xfrm>
              <a:off x="4900944" y="5248370"/>
              <a:ext cx="409460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Partial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compensation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delayed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XRTL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5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7312" y="1280192"/>
            <a:ext cx="3806546" cy="460648"/>
          </a:xfrm>
        </p:spPr>
        <p:txBody>
          <a:bodyPr>
            <a:normAutofit/>
          </a:bodyPr>
          <a:lstStyle>
            <a:lvl1pPr marL="285750" indent="-285750">
              <a:buClrTx/>
              <a:buSzPct val="100000"/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 sz="1800" b="1" dirty="0" smtClean="0"/>
              <a:t>The HERA </a:t>
            </a:r>
            <a:r>
              <a:rPr lang="de-DE" sz="1800" b="1" dirty="0" err="1"/>
              <a:t>r</a:t>
            </a:r>
            <a:r>
              <a:rPr lang="de-DE" sz="1800" b="1" dirty="0" err="1" smtClean="0"/>
              <a:t>efrigeration</a:t>
            </a:r>
            <a:r>
              <a:rPr lang="de-DE" sz="1800" b="1" dirty="0" smtClean="0"/>
              <a:t> </a:t>
            </a:r>
            <a:r>
              <a:rPr lang="de-DE" sz="1800" b="1" dirty="0"/>
              <a:t>p</a:t>
            </a:r>
            <a:r>
              <a:rPr lang="de-DE" sz="1800" b="1" dirty="0" smtClean="0"/>
              <a:t>lant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9970" y="2843296"/>
            <a:ext cx="6049331" cy="46064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800" b="1" dirty="0" err="1" smtClean="0"/>
              <a:t>Overview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XFEL </a:t>
            </a:r>
            <a:r>
              <a:rPr lang="en-US" sz="1800" b="1" dirty="0" smtClean="0"/>
              <a:t>cryogenic</a:t>
            </a:r>
            <a:r>
              <a:rPr lang="de-DE" sz="1800" b="1" dirty="0" smtClean="0"/>
              <a:t> </a:t>
            </a:r>
            <a:r>
              <a:rPr lang="de-DE" sz="1800" b="1" dirty="0" err="1"/>
              <a:t>e</a:t>
            </a:r>
            <a:r>
              <a:rPr lang="de-DE" sz="1800" b="1" dirty="0" err="1" smtClean="0"/>
              <a:t>quipment</a:t>
            </a:r>
            <a:endParaRPr lang="de-DE" sz="1800" b="1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5422" y="3262344"/>
            <a:ext cx="6049331" cy="46064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800" b="1" dirty="0" err="1" smtClean="0"/>
              <a:t>Commissioning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XFEL </a:t>
            </a:r>
            <a:r>
              <a:rPr lang="de-DE" sz="1800" b="1" dirty="0" err="1"/>
              <a:t>c</a:t>
            </a:r>
            <a:r>
              <a:rPr lang="de-DE" sz="1800" b="1" dirty="0" err="1" smtClean="0"/>
              <a:t>ryogenic</a:t>
            </a:r>
            <a:r>
              <a:rPr lang="de-DE" sz="1800" b="1" dirty="0" smtClean="0"/>
              <a:t> </a:t>
            </a:r>
            <a:r>
              <a:rPr lang="de-DE" sz="1800" b="1" dirty="0" err="1"/>
              <a:t>e</a:t>
            </a:r>
            <a:r>
              <a:rPr lang="de-DE" sz="1800" b="1" dirty="0" err="1" smtClean="0"/>
              <a:t>quipment</a:t>
            </a:r>
            <a:endParaRPr lang="de-DE" sz="1800" b="1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6794" y="3650314"/>
            <a:ext cx="6049331" cy="46064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800" b="1" dirty="0" smtClean="0"/>
              <a:t>Summary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65032" y="1668557"/>
            <a:ext cx="5451103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800" b="1" dirty="0" err="1" smtClean="0"/>
              <a:t>Requirements</a:t>
            </a:r>
            <a:r>
              <a:rPr lang="de-DE" sz="1800" b="1" dirty="0" smtClean="0"/>
              <a:t> on XFEL </a:t>
            </a:r>
            <a:r>
              <a:rPr lang="de-DE" sz="1800" b="1" dirty="0" err="1"/>
              <a:t>r</a:t>
            </a:r>
            <a:r>
              <a:rPr lang="de-DE" sz="1800" b="1" dirty="0" err="1" smtClean="0"/>
              <a:t>efrigerating</a:t>
            </a:r>
            <a:r>
              <a:rPr lang="de-DE" sz="1800" b="1" dirty="0" smtClean="0"/>
              <a:t> </a:t>
            </a:r>
            <a:r>
              <a:rPr lang="de-DE" sz="1800" b="1" dirty="0"/>
              <a:t>p</a:t>
            </a:r>
            <a:r>
              <a:rPr lang="de-DE" sz="1800" b="1" dirty="0" smtClean="0"/>
              <a:t>lant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917063" y="2079276"/>
            <a:ext cx="7967432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800" b="1" dirty="0" smtClean="0"/>
              <a:t>Warm </a:t>
            </a:r>
            <a:r>
              <a:rPr lang="de-DE" sz="1800" b="1" dirty="0" err="1" smtClean="0"/>
              <a:t>pumps</a:t>
            </a:r>
            <a:r>
              <a:rPr lang="de-DE" sz="1800" b="1" dirty="0" smtClean="0"/>
              <a:t> vs. </a:t>
            </a:r>
            <a:r>
              <a:rPr lang="de-DE" sz="1800" b="1" dirty="0" err="1"/>
              <a:t>c</a:t>
            </a:r>
            <a:r>
              <a:rPr lang="de-DE" sz="1800" b="1" dirty="0" err="1" smtClean="0"/>
              <a:t>old</a:t>
            </a:r>
            <a:r>
              <a:rPr lang="de-DE" sz="1800" b="1" dirty="0" smtClean="0"/>
              <a:t> </a:t>
            </a:r>
            <a:r>
              <a:rPr lang="de-DE" sz="1800" b="1" dirty="0" err="1"/>
              <a:t>c</a:t>
            </a:r>
            <a:r>
              <a:rPr lang="de-DE" sz="1800" b="1" dirty="0" err="1" smtClean="0"/>
              <a:t>ompressors</a:t>
            </a:r>
            <a:endParaRPr lang="de-DE" sz="1800" b="1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176322" y="2452306"/>
            <a:ext cx="7489171" cy="460648"/>
            <a:chOff x="176322" y="3711775"/>
            <a:chExt cx="7489171" cy="460648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176322" y="3711775"/>
              <a:ext cx="7489171" cy="4606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85750" indent="-285750" algn="l" rtl="0" eaLnBrk="1" fontAlgn="base" hangingPunct="1">
                <a:spcBef>
                  <a:spcPts val="60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Char char="•"/>
                <a:defRPr sz="24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58800" indent="-25876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2"/>
                  </a:solidFill>
                  <a:latin typeface="+mn-lt"/>
                  <a:ea typeface="+mn-ea"/>
                </a:defRPr>
              </a:lvl2pPr>
              <a:lvl3pPr marL="817563" indent="-25717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"/>
                <a:defRPr sz="2400">
                  <a:solidFill>
                    <a:schemeClr val="tx2"/>
                  </a:solidFill>
                  <a:latin typeface="+mn-lt"/>
                  <a:ea typeface="+mn-ea"/>
                </a:defRPr>
              </a:lvl3pPr>
              <a:lvl4pPr marL="1077913" indent="-25876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4pPr>
              <a:lvl5pPr marL="1312863" indent="-22383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5pPr>
              <a:lvl6pPr marL="1770063" indent="-2238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6pPr>
              <a:lvl7pPr marL="2227263" indent="-2238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7pPr>
              <a:lvl8pPr marL="2684463" indent="-2238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8pPr>
              <a:lvl9pPr marL="3141663" indent="-2238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9pPr>
            </a:lstStyle>
            <a:p>
              <a:r>
                <a:rPr lang="de-DE" sz="1800" b="1" dirty="0" smtClean="0"/>
                <a:t>HERA </a:t>
              </a:r>
              <a:r>
                <a:rPr lang="de-DE" sz="1800" b="1" dirty="0" err="1" smtClean="0"/>
                <a:t>refrigerating</a:t>
              </a:r>
              <a:r>
                <a:rPr lang="de-DE" sz="1800" b="1" dirty="0" smtClean="0"/>
                <a:t> </a:t>
              </a:r>
              <a:r>
                <a:rPr lang="de-DE" sz="1800" b="1" dirty="0"/>
                <a:t>p</a:t>
              </a:r>
              <a:r>
                <a:rPr lang="de-DE" sz="1800" b="1" dirty="0" smtClean="0"/>
                <a:t>lant          XFEL </a:t>
              </a:r>
              <a:r>
                <a:rPr lang="de-DE" sz="1800" b="1" dirty="0" err="1" smtClean="0"/>
                <a:t>refrigerating</a:t>
              </a:r>
              <a:r>
                <a:rPr lang="de-DE" sz="1800" b="1" dirty="0" smtClean="0"/>
                <a:t> </a:t>
              </a:r>
              <a:r>
                <a:rPr lang="en-US" sz="1800" b="1" dirty="0" smtClean="0"/>
                <a:t>plant</a:t>
              </a:r>
              <a:r>
                <a:rPr lang="de-DE" sz="1800" b="1" dirty="0" smtClean="0"/>
                <a:t> 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3381131" y="3910082"/>
              <a:ext cx="322998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9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 241"/>
          <p:cNvSpPr>
            <a:spLocks noChangeShapeType="1"/>
          </p:cNvSpPr>
          <p:nvPr/>
        </p:nvSpPr>
        <p:spPr bwMode="auto">
          <a:xfrm flipV="1">
            <a:off x="5148064" y="2397491"/>
            <a:ext cx="0" cy="7434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09156" y="1268760"/>
            <a:ext cx="5483324" cy="2621412"/>
            <a:chOff x="3409156" y="1268760"/>
            <a:chExt cx="5483324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3409156" y="1268760"/>
              <a:ext cx="5483324" cy="2621412"/>
              <a:chOff x="3409156" y="1268760"/>
              <a:chExt cx="5483324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4172173" y="1268760"/>
                <a:ext cx="4720307" cy="2621412"/>
                <a:chOff x="4172173" y="1239636"/>
                <a:chExt cx="4720307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4172173" y="1239636"/>
                  <a:ext cx="4720307" cy="2621412"/>
                  <a:chOff x="4172173" y="1239636"/>
                  <a:chExt cx="4720307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4172173" y="1239636"/>
                    <a:ext cx="4720307" cy="2621412"/>
                    <a:chOff x="4172173" y="1253676"/>
                    <a:chExt cx="4720307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4172173" y="1253676"/>
                      <a:ext cx="4720307" cy="2304256"/>
                      <a:chOff x="4172173" y="1262409"/>
                      <a:chExt cx="4720307" cy="230425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4172173" y="1893837"/>
                        <a:ext cx="1335931" cy="1672828"/>
                        <a:chOff x="4172173" y="1921395"/>
                        <a:chExt cx="1335931" cy="1672828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35376" y="3057648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28010" y="3112940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grpSp>
        <p:nvGrpSpPr>
          <p:cNvPr id="367" name="Group 366"/>
          <p:cNvGrpSpPr/>
          <p:nvPr/>
        </p:nvGrpSpPr>
        <p:grpSpPr>
          <a:xfrm>
            <a:off x="4065587" y="1175224"/>
            <a:ext cx="5002660" cy="2835095"/>
            <a:chOff x="4065587" y="1195106"/>
            <a:chExt cx="5002660" cy="2835095"/>
          </a:xfrm>
        </p:grpSpPr>
        <p:grpSp>
          <p:nvGrpSpPr>
            <p:cNvPr id="368" name="Group 367"/>
            <p:cNvGrpSpPr/>
            <p:nvPr/>
          </p:nvGrpSpPr>
          <p:grpSpPr>
            <a:xfrm>
              <a:off x="4065587" y="1195106"/>
              <a:ext cx="5002660" cy="2835095"/>
              <a:chOff x="4065587" y="1195106"/>
              <a:chExt cx="5002660" cy="2835095"/>
            </a:xfrm>
          </p:grpSpPr>
          <p:cxnSp>
            <p:nvCxnSpPr>
              <p:cNvPr id="370" name="Straight Connector 369"/>
              <p:cNvCxnSpPr/>
              <p:nvPr/>
            </p:nvCxnSpPr>
            <p:spPr>
              <a:xfrm>
                <a:off x="4075981" y="1196752"/>
                <a:ext cx="49605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4065587" y="1199822"/>
                <a:ext cx="39688" cy="282775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9036496" y="1195106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5469463" y="4024313"/>
                <a:ext cx="3598784" cy="63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V="1">
                <a:off x="4105275" y="4024946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 Box 171"/>
            <p:cNvSpPr txBox="1">
              <a:spLocks noChangeArrowheads="1"/>
            </p:cNvSpPr>
            <p:nvPr/>
          </p:nvSpPr>
          <p:spPr bwMode="auto">
            <a:xfrm>
              <a:off x="4065587" y="1211164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19174" y="1931460"/>
            <a:ext cx="389784" cy="324876"/>
            <a:chOff x="1934316" y="1679048"/>
            <a:chExt cx="389784" cy="32487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34316" y="1727866"/>
              <a:ext cx="389784" cy="231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981833" y="1679048"/>
              <a:ext cx="294642" cy="3248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Rectangle 56"/>
          <p:cNvSpPr>
            <a:spLocks noChangeArrowheads="1"/>
          </p:cNvSpPr>
          <p:nvPr/>
        </p:nvSpPr>
        <p:spPr bwMode="auto">
          <a:xfrm>
            <a:off x="4498975" y="2637034"/>
            <a:ext cx="50507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CXRTL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Text Box 171"/>
          <p:cNvSpPr txBox="1">
            <a:spLocks noChangeArrowheads="1"/>
          </p:cNvSpPr>
          <p:nvPr/>
        </p:nvSpPr>
        <p:spPr bwMode="auto">
          <a:xfrm>
            <a:off x="200762" y="4257675"/>
            <a:ext cx="6534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Transport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CB44 </a:t>
            </a:r>
            <a:r>
              <a:rPr lang="de-DE" sz="1600" b="1" dirty="0" err="1" smtClean="0">
                <a:solidFill>
                  <a:prstClr val="black"/>
                </a:solidFill>
              </a:rPr>
              <a:t>from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building</a:t>
            </a:r>
            <a:r>
              <a:rPr lang="de-DE" sz="1600" b="1" dirty="0" smtClean="0">
                <a:solidFill>
                  <a:prstClr val="black"/>
                </a:solidFill>
              </a:rPr>
              <a:t> 54 </a:t>
            </a:r>
            <a:r>
              <a:rPr lang="de-DE" sz="1600" b="1" dirty="0" err="1" smtClean="0">
                <a:solidFill>
                  <a:prstClr val="black"/>
                </a:solidFill>
              </a:rPr>
              <a:t>to</a:t>
            </a:r>
            <a:r>
              <a:rPr lang="de-DE" sz="1600" b="1" dirty="0" smtClean="0">
                <a:solidFill>
                  <a:prstClr val="black"/>
                </a:solidFill>
              </a:rPr>
              <a:t> final </a:t>
            </a:r>
            <a:r>
              <a:rPr lang="de-DE" sz="1600" b="1" dirty="0" err="1" smtClean="0">
                <a:solidFill>
                  <a:prstClr val="black"/>
                </a:solidFill>
              </a:rPr>
              <a:t>location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installation</a:t>
            </a:r>
            <a:r>
              <a:rPr lang="de-DE" sz="1600" b="1" dirty="0" smtClean="0">
                <a:solidFill>
                  <a:prstClr val="black"/>
                </a:solidFill>
              </a:rPr>
              <a:t> in XSE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H="1">
            <a:off x="3287529" y="3355975"/>
            <a:ext cx="8846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869350" y="287031"/>
            <a:ext cx="7591081" cy="48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XFEL </a:t>
            </a:r>
            <a:r>
              <a:rPr lang="de-DE" sz="2400" dirty="0" err="1" smtClean="0"/>
              <a:t>Cryogenic</a:t>
            </a:r>
            <a:r>
              <a:rPr lang="de-DE" sz="2400" dirty="0" smtClean="0"/>
              <a:t> Equipment</a:t>
            </a:r>
            <a:endParaRPr lang="en-GB" sz="2400" dirty="0" smtClean="0"/>
          </a:p>
        </p:txBody>
      </p:sp>
      <p:sp>
        <p:nvSpPr>
          <p:cNvPr id="160" name="Text Box 171"/>
          <p:cNvSpPr txBox="1">
            <a:spLocks noChangeArrowheads="1"/>
          </p:cNvSpPr>
          <p:nvPr/>
        </p:nvSpPr>
        <p:spPr bwMode="auto">
          <a:xfrm>
            <a:off x="283691" y="3930442"/>
            <a:ext cx="44300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>
                <a:solidFill>
                  <a:prstClr val="black"/>
                </a:solidFill>
              </a:rPr>
              <a:t>S</a:t>
            </a:r>
            <a:r>
              <a:rPr lang="de-DE" sz="1600" b="1" u="sng" dirty="0" smtClean="0">
                <a:solidFill>
                  <a:prstClr val="black"/>
                </a:solidFill>
              </a:rPr>
              <a:t>eptember 2014</a:t>
            </a:r>
          </a:p>
        </p:txBody>
      </p:sp>
      <p:sp>
        <p:nvSpPr>
          <p:cNvPr id="151" name="Text Box 171"/>
          <p:cNvSpPr txBox="1">
            <a:spLocks noChangeArrowheads="1"/>
          </p:cNvSpPr>
          <p:nvPr/>
        </p:nvSpPr>
        <p:spPr bwMode="auto">
          <a:xfrm>
            <a:off x="222537" y="4801950"/>
            <a:ext cx="6534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Time </a:t>
            </a:r>
            <a:r>
              <a:rPr lang="de-DE" sz="1600" b="1" dirty="0" err="1" smtClean="0">
                <a:solidFill>
                  <a:prstClr val="black"/>
                </a:solidFill>
              </a:rPr>
              <a:t>can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be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used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for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further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tests</a:t>
            </a:r>
            <a:r>
              <a:rPr lang="de-DE" sz="1600" b="1" dirty="0" smtClean="0">
                <a:solidFill>
                  <a:prstClr val="black"/>
                </a:solidFill>
              </a:rPr>
              <a:t> (</a:t>
            </a:r>
            <a:r>
              <a:rPr lang="de-DE" sz="1600" b="1" dirty="0" err="1" smtClean="0">
                <a:solidFill>
                  <a:prstClr val="black"/>
                </a:solidFill>
              </a:rPr>
              <a:t>symmetrical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operation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both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subplants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381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60" grpId="0"/>
      <p:bldP spid="1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grpSp>
        <p:nvGrpSpPr>
          <p:cNvPr id="367" name="Group 366"/>
          <p:cNvGrpSpPr/>
          <p:nvPr/>
        </p:nvGrpSpPr>
        <p:grpSpPr>
          <a:xfrm>
            <a:off x="4065587" y="1175224"/>
            <a:ext cx="5002660" cy="2829840"/>
            <a:chOff x="4065587" y="1195106"/>
            <a:chExt cx="5002660" cy="2829840"/>
          </a:xfrm>
        </p:grpSpPr>
        <p:grpSp>
          <p:nvGrpSpPr>
            <p:cNvPr id="368" name="Group 367"/>
            <p:cNvGrpSpPr/>
            <p:nvPr/>
          </p:nvGrpSpPr>
          <p:grpSpPr>
            <a:xfrm>
              <a:off x="4065587" y="1195106"/>
              <a:ext cx="5002660" cy="2829840"/>
              <a:chOff x="4065587" y="1195106"/>
              <a:chExt cx="5002660" cy="2829840"/>
            </a:xfrm>
          </p:grpSpPr>
          <p:cxnSp>
            <p:nvCxnSpPr>
              <p:cNvPr id="370" name="Straight Connector 369"/>
              <p:cNvCxnSpPr/>
              <p:nvPr/>
            </p:nvCxnSpPr>
            <p:spPr>
              <a:xfrm>
                <a:off x="4075981" y="1196752"/>
                <a:ext cx="49605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4065587" y="1199822"/>
                <a:ext cx="34108" cy="130892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9036496" y="1195106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5469463" y="4024313"/>
                <a:ext cx="3598784" cy="63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5453063" y="2502399"/>
                <a:ext cx="19656" cy="152254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 flipV="1">
                <a:off x="4105275" y="2492896"/>
                <a:ext cx="1347788" cy="52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 Box 171"/>
            <p:cNvSpPr txBox="1">
              <a:spLocks noChangeArrowheads="1"/>
            </p:cNvSpPr>
            <p:nvPr/>
          </p:nvSpPr>
          <p:spPr bwMode="auto">
            <a:xfrm>
              <a:off x="4065587" y="1211164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8" name="Rectangle 2"/>
          <p:cNvSpPr txBox="1">
            <a:spLocks noChangeArrowheads="1"/>
          </p:cNvSpPr>
          <p:nvPr/>
        </p:nvSpPr>
        <p:spPr>
          <a:xfrm>
            <a:off x="869350" y="287031"/>
            <a:ext cx="7591081" cy="48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XFEL </a:t>
            </a:r>
            <a:r>
              <a:rPr lang="de-DE" sz="2400" dirty="0" err="1" smtClean="0"/>
              <a:t>Cryogenic</a:t>
            </a:r>
            <a:r>
              <a:rPr lang="de-DE" sz="2400" dirty="0" smtClean="0"/>
              <a:t> Equipment</a:t>
            </a:r>
            <a:endParaRPr lang="en-GB" sz="2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51811" y="4222334"/>
            <a:ext cx="6700776" cy="670470"/>
            <a:chOff x="151811" y="4222334"/>
            <a:chExt cx="6700776" cy="670470"/>
          </a:xfrm>
        </p:grpSpPr>
        <p:sp>
          <p:nvSpPr>
            <p:cNvPr id="157" name="Text Box 171"/>
            <p:cNvSpPr txBox="1">
              <a:spLocks noChangeArrowheads="1"/>
            </p:cNvSpPr>
            <p:nvPr/>
          </p:nvSpPr>
          <p:spPr bwMode="auto">
            <a:xfrm>
              <a:off x="318256" y="4222334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prstClr val="black"/>
                  </a:solidFill>
                </a:rPr>
                <a:t>November 2014  </a:t>
              </a:r>
            </a:p>
          </p:txBody>
        </p:sp>
        <p:sp>
          <p:nvSpPr>
            <p:cNvPr id="149" name="Text Box 171"/>
            <p:cNvSpPr txBox="1">
              <a:spLocks noChangeArrowheads="1"/>
            </p:cNvSpPr>
            <p:nvPr/>
          </p:nvSpPr>
          <p:spPr bwMode="auto">
            <a:xfrm>
              <a:off x="151811" y="4554250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Installation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transferline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XRTL 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1811" y="5041484"/>
            <a:ext cx="6719826" cy="670470"/>
            <a:chOff x="151811" y="5041484"/>
            <a:chExt cx="6719826" cy="670470"/>
          </a:xfrm>
        </p:grpSpPr>
        <p:sp>
          <p:nvSpPr>
            <p:cNvPr id="150" name="Text Box 171"/>
            <p:cNvSpPr txBox="1">
              <a:spLocks noChangeArrowheads="1"/>
            </p:cNvSpPr>
            <p:nvPr/>
          </p:nvSpPr>
          <p:spPr bwMode="auto">
            <a:xfrm>
              <a:off x="337306" y="5041484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prstClr val="black"/>
                  </a:solidFill>
                </a:rPr>
                <a:t>November 2014 – </a:t>
              </a:r>
              <a:r>
                <a:rPr lang="de-DE" sz="1600" b="1" u="sng" dirty="0" err="1" smtClean="0">
                  <a:solidFill>
                    <a:prstClr val="black"/>
                  </a:solidFill>
                </a:rPr>
                <a:t>December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 2014 </a:t>
              </a:r>
            </a:p>
          </p:txBody>
        </p:sp>
        <p:sp>
          <p:nvSpPr>
            <p:cNvPr id="151" name="Text Box 171"/>
            <p:cNvSpPr txBox="1">
              <a:spLocks noChangeArrowheads="1"/>
            </p:cNvSpPr>
            <p:nvPr/>
          </p:nvSpPr>
          <p:spPr bwMode="auto">
            <a:xfrm>
              <a:off x="151811" y="5373400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</a:rPr>
                <a:t>Final </a:t>
              </a:r>
              <a:r>
                <a:rPr lang="de-DE" sz="1600" b="1" dirty="0" err="1">
                  <a:solidFill>
                    <a:prstClr val="black"/>
                  </a:solidFill>
                </a:rPr>
                <a:t>c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of</a:t>
              </a:r>
              <a:r>
                <a:rPr lang="de-DE" sz="1600" b="1" dirty="0">
                  <a:solidFill>
                    <a:prstClr val="black"/>
                  </a:solidFill>
                </a:rPr>
                <a:t> XFEL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refrigerator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with</a:t>
              </a:r>
              <a:r>
                <a:rPr lang="de-DE" sz="1600" b="1" dirty="0">
                  <a:solidFill>
                    <a:prstClr val="black"/>
                  </a:solidFill>
                </a:rPr>
                <a:t> CB44 in 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XSE 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0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4751388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7" name="Freeform 48"/>
          <p:cNvSpPr>
            <a:spLocks/>
          </p:cNvSpPr>
          <p:nvPr/>
        </p:nvSpPr>
        <p:spPr bwMode="auto">
          <a:xfrm>
            <a:off x="2216150" y="3971925"/>
            <a:ext cx="350838" cy="327025"/>
          </a:xfrm>
          <a:custGeom>
            <a:avLst/>
            <a:gdLst>
              <a:gd name="T0" fmla="*/ 2147483647 w 221"/>
              <a:gd name="T1" fmla="*/ 0 h 206"/>
              <a:gd name="T2" fmla="*/ 2147483647 w 221"/>
              <a:gd name="T3" fmla="*/ 0 h 206"/>
              <a:gd name="T4" fmla="*/ 2147483647 w 221"/>
              <a:gd name="T5" fmla="*/ 2147483647 h 206"/>
              <a:gd name="T6" fmla="*/ 2147483647 w 221"/>
              <a:gd name="T7" fmla="*/ 2147483647 h 206"/>
              <a:gd name="T8" fmla="*/ 2147483647 w 221"/>
              <a:gd name="T9" fmla="*/ 2147483647 h 206"/>
              <a:gd name="T10" fmla="*/ 2147483647 w 221"/>
              <a:gd name="T11" fmla="*/ 2147483647 h 206"/>
              <a:gd name="T12" fmla="*/ 2147483647 w 221"/>
              <a:gd name="T13" fmla="*/ 2147483647 h 206"/>
              <a:gd name="T14" fmla="*/ 0 w 221"/>
              <a:gd name="T15" fmla="*/ 2147483647 h 206"/>
              <a:gd name="T16" fmla="*/ 0 w 221"/>
              <a:gd name="T17" fmla="*/ 2147483647 h 206"/>
              <a:gd name="T18" fmla="*/ 2147483647 w 221"/>
              <a:gd name="T19" fmla="*/ 2147483647 h 206"/>
              <a:gd name="T20" fmla="*/ 2147483647 w 221"/>
              <a:gd name="T21" fmla="*/ 2147483647 h 206"/>
              <a:gd name="T22" fmla="*/ 2147483647 w 221"/>
              <a:gd name="T23" fmla="*/ 2147483647 h 206"/>
              <a:gd name="T24" fmla="*/ 2147483647 w 221"/>
              <a:gd name="T25" fmla="*/ 2147483647 h 206"/>
              <a:gd name="T26" fmla="*/ 2147483647 w 221"/>
              <a:gd name="T27" fmla="*/ 2147483647 h 206"/>
              <a:gd name="T28" fmla="*/ 2147483647 w 221"/>
              <a:gd name="T29" fmla="*/ 2147483647 h 206"/>
              <a:gd name="T30" fmla="*/ 2147483647 w 221"/>
              <a:gd name="T31" fmla="*/ 2147483647 h 206"/>
              <a:gd name="T32" fmla="*/ 2147483647 w 221"/>
              <a:gd name="T33" fmla="*/ 2147483647 h 206"/>
              <a:gd name="T34" fmla="*/ 2147483647 w 221"/>
              <a:gd name="T35" fmla="*/ 2147483647 h 206"/>
              <a:gd name="T36" fmla="*/ 2147483647 w 221"/>
              <a:gd name="T37" fmla="*/ 2147483647 h 206"/>
              <a:gd name="T38" fmla="*/ 2147483647 w 221"/>
              <a:gd name="T39" fmla="*/ 2147483647 h 206"/>
              <a:gd name="T40" fmla="*/ 2147483647 w 221"/>
              <a:gd name="T41" fmla="*/ 2147483647 h 206"/>
              <a:gd name="T42" fmla="*/ 2147483647 w 221"/>
              <a:gd name="T43" fmla="*/ 2147483647 h 206"/>
              <a:gd name="T44" fmla="*/ 2147483647 w 221"/>
              <a:gd name="T45" fmla="*/ 2147483647 h 206"/>
              <a:gd name="T46" fmla="*/ 2147483647 w 221"/>
              <a:gd name="T47" fmla="*/ 2147483647 h 206"/>
              <a:gd name="T48" fmla="*/ 2147483647 w 221"/>
              <a:gd name="T49" fmla="*/ 2147483647 h 206"/>
              <a:gd name="T50" fmla="*/ 2147483647 w 221"/>
              <a:gd name="T51" fmla="*/ 2147483647 h 206"/>
              <a:gd name="T52" fmla="*/ 2147483647 w 221"/>
              <a:gd name="T53" fmla="*/ 2147483647 h 206"/>
              <a:gd name="T54" fmla="*/ 2147483647 w 221"/>
              <a:gd name="T55" fmla="*/ 2147483647 h 206"/>
              <a:gd name="T56" fmla="*/ 2147483647 w 221"/>
              <a:gd name="T57" fmla="*/ 2147483647 h 206"/>
              <a:gd name="T58" fmla="*/ 2147483647 w 221"/>
              <a:gd name="T59" fmla="*/ 2147483647 h 206"/>
              <a:gd name="T60" fmla="*/ 2147483647 w 221"/>
              <a:gd name="T61" fmla="*/ 0 h 206"/>
              <a:gd name="T62" fmla="*/ 2147483647 w 221"/>
              <a:gd name="T63" fmla="*/ 0 h 20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1" h="206">
                <a:moveTo>
                  <a:pt x="107" y="0"/>
                </a:moveTo>
                <a:lnTo>
                  <a:pt x="100" y="0"/>
                </a:lnTo>
                <a:lnTo>
                  <a:pt x="94" y="0"/>
                </a:lnTo>
                <a:lnTo>
                  <a:pt x="80" y="0"/>
                </a:lnTo>
                <a:lnTo>
                  <a:pt x="67" y="6"/>
                </a:lnTo>
                <a:lnTo>
                  <a:pt x="60" y="6"/>
                </a:lnTo>
                <a:lnTo>
                  <a:pt x="47" y="13"/>
                </a:lnTo>
                <a:lnTo>
                  <a:pt x="40" y="20"/>
                </a:lnTo>
                <a:lnTo>
                  <a:pt x="33" y="20"/>
                </a:lnTo>
                <a:lnTo>
                  <a:pt x="20" y="33"/>
                </a:lnTo>
                <a:lnTo>
                  <a:pt x="20" y="40"/>
                </a:lnTo>
                <a:lnTo>
                  <a:pt x="13" y="46"/>
                </a:lnTo>
                <a:lnTo>
                  <a:pt x="7" y="60"/>
                </a:lnTo>
                <a:lnTo>
                  <a:pt x="7" y="73"/>
                </a:lnTo>
                <a:lnTo>
                  <a:pt x="7" y="80"/>
                </a:lnTo>
                <a:lnTo>
                  <a:pt x="0" y="93"/>
                </a:lnTo>
                <a:lnTo>
                  <a:pt x="0" y="100"/>
                </a:lnTo>
                <a:lnTo>
                  <a:pt x="0" y="113"/>
                </a:lnTo>
                <a:lnTo>
                  <a:pt x="7" y="126"/>
                </a:lnTo>
                <a:lnTo>
                  <a:pt x="7" y="133"/>
                </a:lnTo>
                <a:lnTo>
                  <a:pt x="7" y="140"/>
                </a:lnTo>
                <a:lnTo>
                  <a:pt x="13" y="153"/>
                </a:lnTo>
                <a:lnTo>
                  <a:pt x="20" y="160"/>
                </a:lnTo>
                <a:lnTo>
                  <a:pt x="20" y="166"/>
                </a:lnTo>
                <a:lnTo>
                  <a:pt x="33" y="173"/>
                </a:lnTo>
                <a:lnTo>
                  <a:pt x="40" y="186"/>
                </a:lnTo>
                <a:lnTo>
                  <a:pt x="47" y="193"/>
                </a:lnTo>
                <a:lnTo>
                  <a:pt x="60" y="200"/>
                </a:lnTo>
                <a:lnTo>
                  <a:pt x="67" y="200"/>
                </a:lnTo>
                <a:lnTo>
                  <a:pt x="80" y="206"/>
                </a:lnTo>
                <a:lnTo>
                  <a:pt x="94" y="206"/>
                </a:lnTo>
                <a:lnTo>
                  <a:pt x="100" y="206"/>
                </a:lnTo>
                <a:lnTo>
                  <a:pt x="107" y="206"/>
                </a:lnTo>
                <a:lnTo>
                  <a:pt x="127" y="206"/>
                </a:lnTo>
                <a:lnTo>
                  <a:pt x="134" y="206"/>
                </a:lnTo>
                <a:lnTo>
                  <a:pt x="141" y="206"/>
                </a:lnTo>
                <a:lnTo>
                  <a:pt x="154" y="200"/>
                </a:lnTo>
                <a:lnTo>
                  <a:pt x="168" y="200"/>
                </a:lnTo>
                <a:lnTo>
                  <a:pt x="174" y="193"/>
                </a:lnTo>
                <a:lnTo>
                  <a:pt x="188" y="186"/>
                </a:lnTo>
                <a:lnTo>
                  <a:pt x="194" y="173"/>
                </a:lnTo>
                <a:lnTo>
                  <a:pt x="194" y="166"/>
                </a:lnTo>
                <a:lnTo>
                  <a:pt x="201" y="160"/>
                </a:lnTo>
                <a:lnTo>
                  <a:pt x="208" y="153"/>
                </a:lnTo>
                <a:lnTo>
                  <a:pt x="208" y="140"/>
                </a:lnTo>
                <a:lnTo>
                  <a:pt x="221" y="133"/>
                </a:lnTo>
                <a:lnTo>
                  <a:pt x="221" y="126"/>
                </a:lnTo>
                <a:lnTo>
                  <a:pt x="221" y="113"/>
                </a:lnTo>
                <a:lnTo>
                  <a:pt x="221" y="100"/>
                </a:lnTo>
                <a:lnTo>
                  <a:pt x="221" y="93"/>
                </a:lnTo>
                <a:lnTo>
                  <a:pt x="221" y="80"/>
                </a:lnTo>
                <a:lnTo>
                  <a:pt x="221" y="73"/>
                </a:lnTo>
                <a:lnTo>
                  <a:pt x="208" y="60"/>
                </a:lnTo>
                <a:lnTo>
                  <a:pt x="208" y="46"/>
                </a:lnTo>
                <a:lnTo>
                  <a:pt x="201" y="40"/>
                </a:lnTo>
                <a:lnTo>
                  <a:pt x="194" y="33"/>
                </a:lnTo>
                <a:lnTo>
                  <a:pt x="194" y="20"/>
                </a:lnTo>
                <a:lnTo>
                  <a:pt x="188" y="20"/>
                </a:lnTo>
                <a:lnTo>
                  <a:pt x="174" y="13"/>
                </a:lnTo>
                <a:lnTo>
                  <a:pt x="168" y="6"/>
                </a:lnTo>
                <a:lnTo>
                  <a:pt x="154" y="6"/>
                </a:lnTo>
                <a:lnTo>
                  <a:pt x="141" y="0"/>
                </a:lnTo>
                <a:lnTo>
                  <a:pt x="134" y="0"/>
                </a:lnTo>
                <a:lnTo>
                  <a:pt x="127" y="0"/>
                </a:lnTo>
                <a:lnTo>
                  <a:pt x="1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787237" y="2938216"/>
            <a:ext cx="3199087" cy="2684634"/>
            <a:chOff x="787237" y="2913635"/>
            <a:chExt cx="3199087" cy="2684634"/>
          </a:xfrm>
        </p:grpSpPr>
        <p:sp>
          <p:nvSpPr>
            <p:cNvPr id="17481" name="Line 72"/>
            <p:cNvSpPr>
              <a:spLocks noChangeShapeType="1"/>
            </p:cNvSpPr>
            <p:nvPr/>
          </p:nvSpPr>
          <p:spPr bwMode="auto">
            <a:xfrm>
              <a:off x="2368551" y="4248150"/>
              <a:ext cx="103188" cy="211138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787237" y="2913635"/>
              <a:ext cx="3199087" cy="2684634"/>
              <a:chOff x="787237" y="2913635"/>
              <a:chExt cx="3199087" cy="2684634"/>
            </a:xfrm>
          </p:grpSpPr>
          <p:sp>
            <p:nvSpPr>
              <p:cNvPr id="456" name="Line 73"/>
              <p:cNvSpPr>
                <a:spLocks noChangeShapeType="1"/>
              </p:cNvSpPr>
              <p:nvPr/>
            </p:nvSpPr>
            <p:spPr bwMode="auto">
              <a:xfrm flipH="1">
                <a:off x="2460623" y="4860925"/>
                <a:ext cx="352426" cy="17780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2" name="Line 73"/>
              <p:cNvSpPr>
                <a:spLocks noChangeShapeType="1"/>
              </p:cNvSpPr>
              <p:nvPr/>
            </p:nvSpPr>
            <p:spPr bwMode="auto">
              <a:xfrm flipH="1" flipV="1">
                <a:off x="2386012" y="5126037"/>
                <a:ext cx="69849" cy="18176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1" name="Group 380"/>
              <p:cNvGrpSpPr/>
              <p:nvPr/>
            </p:nvGrpSpPr>
            <p:grpSpPr>
              <a:xfrm>
                <a:off x="787237" y="2913635"/>
                <a:ext cx="3199087" cy="2684634"/>
                <a:chOff x="808197" y="2913635"/>
                <a:chExt cx="3199087" cy="2684634"/>
              </a:xfrm>
            </p:grpSpPr>
            <p:sp>
              <p:nvSpPr>
                <p:cNvPr id="466" name="Rectangle 131"/>
                <p:cNvSpPr>
                  <a:spLocks noChangeArrowheads="1"/>
                </p:cNvSpPr>
                <p:nvPr/>
              </p:nvSpPr>
              <p:spPr bwMode="auto">
                <a:xfrm>
                  <a:off x="2382837" y="5310188"/>
                  <a:ext cx="188913" cy="2873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9" name="Group 378"/>
                <p:cNvGrpSpPr/>
                <p:nvPr/>
              </p:nvGrpSpPr>
              <p:grpSpPr>
                <a:xfrm>
                  <a:off x="808197" y="2913635"/>
                  <a:ext cx="3199087" cy="2684634"/>
                  <a:chOff x="808197" y="2913635"/>
                  <a:chExt cx="3199087" cy="2684634"/>
                </a:xfrm>
              </p:grpSpPr>
              <p:sp>
                <p:nvSpPr>
                  <p:cNvPr id="46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1951037" y="5310188"/>
                    <a:ext cx="431800" cy="28733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67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5372238"/>
                    <a:ext cx="503237" cy="212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Calibri"/>
                      </a:rPr>
                      <a:t>CM</a:t>
                    </a:r>
                    <a:endParaRPr lang="en-GB" sz="1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378" name="Group 377"/>
                  <p:cNvGrpSpPr/>
                  <p:nvPr/>
                </p:nvGrpSpPr>
                <p:grpSpPr>
                  <a:xfrm>
                    <a:off x="808197" y="2913635"/>
                    <a:ext cx="3199087" cy="2684634"/>
                    <a:chOff x="808197" y="2913635"/>
                    <a:chExt cx="3199087" cy="2684634"/>
                  </a:xfrm>
                </p:grpSpPr>
                <p:sp>
                  <p:nvSpPr>
                    <p:cNvPr id="17477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9147" y="2913635"/>
                      <a:ext cx="0" cy="49078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74C0E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9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8874" y="4141787"/>
                      <a:ext cx="423167" cy="32940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6750" y="3833813"/>
                      <a:ext cx="1588" cy="582612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5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1322" y="3404419"/>
                      <a:ext cx="1275962" cy="67786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7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3350" y="4416425"/>
                      <a:ext cx="1267148" cy="45561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9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64271" y="3521311"/>
                      <a:ext cx="1243013" cy="42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XLVB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35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135" y="4436630"/>
                      <a:ext cx="1279845" cy="4308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 </a:t>
                      </a:r>
                      <a:r>
                        <a:rPr lang="en-GB" sz="1400" dirty="0">
                          <a:solidFill>
                            <a:prstClr val="white"/>
                          </a:solidFill>
                          <a:latin typeface="Calibri"/>
                        </a:rPr>
                        <a:t>XIVB</a:t>
                      </a:r>
                    </a:p>
                  </p:txBody>
                </p:sp>
                <p:sp>
                  <p:nvSpPr>
                    <p:cNvPr id="17451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4488" y="4867999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3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3405" y="4797425"/>
                      <a:ext cx="360363" cy="36036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4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5513" y="3933825"/>
                      <a:ext cx="360362" cy="360363"/>
                    </a:xfrm>
                    <a:prstGeom prst="ellipse">
                      <a:avLst/>
                    </a:prstGeom>
                    <a:solidFill>
                      <a:srgbClr val="0099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5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245" y="4015183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0" name="Group 259"/>
                    <p:cNvGrpSpPr/>
                    <p:nvPr/>
                  </p:nvGrpSpPr>
                  <p:grpSpPr>
                    <a:xfrm>
                      <a:off x="1200943" y="4341813"/>
                      <a:ext cx="1361283" cy="427037"/>
                      <a:chOff x="1200943" y="4341813"/>
                      <a:chExt cx="1361283" cy="427037"/>
                    </a:xfrm>
                  </p:grpSpPr>
                  <p:sp>
                    <p:nvSpPr>
                      <p:cNvPr id="17484" name="Rectangle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93925" y="4341813"/>
                        <a:ext cx="889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28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en-GB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04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2" y="4437945"/>
                        <a:ext cx="494667" cy="287199"/>
                      </a:xfrm>
                      <a:prstGeom prst="rect">
                        <a:avLst/>
                      </a:prstGeom>
                      <a:solidFill>
                        <a:srgbClr val="FF33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8" name="Rectangle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08175" y="4437063"/>
                        <a:ext cx="431800" cy="2873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9" name="Rectangle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39975" y="4437063"/>
                        <a:ext cx="188913" cy="287337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40" name="Rectangle 1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79613" y="4494213"/>
                        <a:ext cx="503237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CM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7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43150" y="4490472"/>
                        <a:ext cx="219076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FC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9" name="Group 258"/>
                      <p:cNvGrpSpPr/>
                      <p:nvPr/>
                    </p:nvGrpSpPr>
                    <p:grpSpPr>
                      <a:xfrm>
                        <a:off x="1200943" y="4439691"/>
                        <a:ext cx="227013" cy="284709"/>
                        <a:chOff x="1193006" y="4439691"/>
                        <a:chExt cx="227013" cy="284709"/>
                      </a:xfrm>
                    </p:grpSpPr>
                    <p:sp>
                      <p:nvSpPr>
                        <p:cNvPr id="17541" name="Rectangl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93006" y="4439691"/>
                          <a:ext cx="207963" cy="284709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58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00943" y="4480946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E</a:t>
                          </a: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59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3" y="4481332"/>
                        <a:ext cx="496888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3,9 </a:t>
                        </a:r>
                        <a:r>
                          <a:rPr lang="en-GB" sz="10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GHz</a:t>
                        </a:r>
                        <a:endParaRPr lang="en-GB" sz="10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64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4" y="5311070"/>
                      <a:ext cx="494667" cy="28719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2837" y="536359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69" name="Group 468"/>
                    <p:cNvGrpSpPr/>
                    <p:nvPr/>
                  </p:nvGrpSpPr>
                  <p:grpSpPr>
                    <a:xfrm>
                      <a:off x="1247775" y="5308798"/>
                      <a:ext cx="223043" cy="284709"/>
                      <a:chOff x="1196976" y="4435673"/>
                      <a:chExt cx="223043" cy="284709"/>
                    </a:xfrm>
                    <a:noFill/>
                  </p:grpSpPr>
                  <p:sp>
                    <p:nvSpPr>
                      <p:cNvPr id="471" name="Rectangle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6976" y="4435673"/>
                        <a:ext cx="207963" cy="284709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2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0943" y="4480946"/>
                        <a:ext cx="219076" cy="21544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E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7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5" y="5354457"/>
                      <a:ext cx="496888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3,9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GHz</a:t>
                      </a:r>
                      <a:endParaRPr lang="en-GB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1" name="Group 260"/>
                    <p:cNvGrpSpPr/>
                    <p:nvPr/>
                  </p:nvGrpSpPr>
                  <p:grpSpPr>
                    <a:xfrm>
                      <a:off x="808197" y="4863728"/>
                      <a:ext cx="1100932" cy="277813"/>
                      <a:chOff x="1477168" y="5762625"/>
                      <a:chExt cx="1100932" cy="277813"/>
                    </a:xfrm>
                  </p:grpSpPr>
                  <p:sp>
                    <p:nvSpPr>
                      <p:cNvPr id="1747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4638" y="5762625"/>
                        <a:ext cx="809709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8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Injectors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3" name="Rectangle 472"/>
                      <p:cNvSpPr/>
                      <p:nvPr/>
                    </p:nvSpPr>
                    <p:spPr>
                      <a:xfrm>
                        <a:off x="1477168" y="5763439"/>
                        <a:ext cx="1100932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de-DE" sz="18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641" name="Group 17640"/>
          <p:cNvGrpSpPr/>
          <p:nvPr/>
        </p:nvGrpSpPr>
        <p:grpSpPr>
          <a:xfrm>
            <a:off x="1779835" y="1108075"/>
            <a:ext cx="6866120" cy="2536703"/>
            <a:chOff x="1779835" y="1108075"/>
            <a:chExt cx="6866120" cy="2536703"/>
          </a:xfrm>
        </p:grpSpPr>
        <p:sp>
          <p:nvSpPr>
            <p:cNvPr id="316" name="Line 169"/>
            <p:cNvSpPr>
              <a:spLocks noChangeShapeType="1"/>
            </p:cNvSpPr>
            <p:nvPr/>
          </p:nvSpPr>
          <p:spPr bwMode="auto">
            <a:xfrm>
              <a:off x="2489199" y="3638703"/>
              <a:ext cx="211140" cy="1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5" name="Group 504"/>
            <p:cNvGrpSpPr/>
            <p:nvPr/>
          </p:nvGrpSpPr>
          <p:grpSpPr>
            <a:xfrm>
              <a:off x="1779835" y="1108075"/>
              <a:ext cx="6866120" cy="1063302"/>
              <a:chOff x="1779835" y="1108075"/>
              <a:chExt cx="6866120" cy="1063302"/>
            </a:xfrm>
          </p:grpSpPr>
          <p:grpSp>
            <p:nvGrpSpPr>
              <p:cNvPr id="498" name="Group 497"/>
              <p:cNvGrpSpPr/>
              <p:nvPr/>
            </p:nvGrpSpPr>
            <p:grpSpPr>
              <a:xfrm>
                <a:off x="2272506" y="1108075"/>
                <a:ext cx="6373449" cy="981075"/>
                <a:chOff x="2272506" y="1108075"/>
                <a:chExt cx="6373449" cy="981075"/>
              </a:xfrm>
            </p:grpSpPr>
            <p:sp>
              <p:nvSpPr>
                <p:cNvPr id="477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260989" y="1119981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6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841951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497" name="Group 496"/>
                <p:cNvGrpSpPr/>
                <p:nvPr/>
              </p:nvGrpSpPr>
              <p:grpSpPr>
                <a:xfrm>
                  <a:off x="2272506" y="1108075"/>
                  <a:ext cx="6373448" cy="981075"/>
                  <a:chOff x="2272506" y="1113855"/>
                  <a:chExt cx="6373448" cy="981075"/>
                </a:xfrm>
              </p:grpSpPr>
              <p:sp>
                <p:nvSpPr>
                  <p:cNvPr id="738471" name="Line 1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279649" y="1113855"/>
                    <a:ext cx="6366305" cy="61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8472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2506" y="1113855"/>
                    <a:ext cx="7938" cy="98107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5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643100" y="1126624"/>
                  <a:ext cx="2855" cy="1463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091415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3" name="Group 502"/>
              <p:cNvGrpSpPr/>
              <p:nvPr/>
            </p:nvGrpSpPr>
            <p:grpSpPr>
              <a:xfrm>
                <a:off x="1779835" y="1628800"/>
                <a:ext cx="922884" cy="542577"/>
                <a:chOff x="1779835" y="1589732"/>
                <a:chExt cx="922884" cy="542577"/>
              </a:xfrm>
            </p:grpSpPr>
            <p:sp>
              <p:nvSpPr>
                <p:cNvPr id="580" name="Rectangle 95"/>
                <p:cNvSpPr>
                  <a:spLocks noChangeArrowheads="1"/>
                </p:cNvSpPr>
                <p:nvPr/>
              </p:nvSpPr>
              <p:spPr bwMode="auto">
                <a:xfrm>
                  <a:off x="1779835" y="1589732"/>
                  <a:ext cx="919957" cy="542577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01019" y="1632394"/>
                  <a:ext cx="901700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Warm</a:t>
                  </a:r>
                </a:p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He-Pumps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15" name="Line 168"/>
            <p:cNvSpPr>
              <a:spLocks noChangeShapeType="1"/>
            </p:cNvSpPr>
            <p:nvPr/>
          </p:nvSpPr>
          <p:spPr bwMode="auto">
            <a:xfrm>
              <a:off x="2484437" y="2171377"/>
              <a:ext cx="9525" cy="14734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sp>
        <p:nvSpPr>
          <p:cNvPr id="198" name="Rectangle 2"/>
          <p:cNvSpPr txBox="1">
            <a:spLocks noChangeArrowheads="1"/>
          </p:cNvSpPr>
          <p:nvPr/>
        </p:nvSpPr>
        <p:spPr>
          <a:xfrm>
            <a:off x="869350" y="287031"/>
            <a:ext cx="7591081" cy="48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XFEL </a:t>
            </a:r>
            <a:r>
              <a:rPr lang="de-DE" sz="2400" dirty="0" err="1" smtClean="0"/>
              <a:t>Cryogenic</a:t>
            </a:r>
            <a:r>
              <a:rPr lang="de-DE" sz="2400" dirty="0" smtClean="0"/>
              <a:t> Equipment</a:t>
            </a:r>
            <a:endParaRPr lang="en-GB" sz="2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318914" y="5039896"/>
            <a:ext cx="6700776" cy="916691"/>
            <a:chOff x="2661564" y="5039896"/>
            <a:chExt cx="6700776" cy="916691"/>
          </a:xfrm>
        </p:grpSpPr>
        <p:sp>
          <p:nvSpPr>
            <p:cNvPr id="197" name="Text Box 171"/>
            <p:cNvSpPr txBox="1">
              <a:spLocks noChangeArrowheads="1"/>
            </p:cNvSpPr>
            <p:nvPr/>
          </p:nvSpPr>
          <p:spPr bwMode="auto">
            <a:xfrm>
              <a:off x="2828009" y="5039896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err="1">
                  <a:solidFill>
                    <a:prstClr val="black"/>
                  </a:solidFill>
                </a:rPr>
                <a:t>J</a:t>
              </a:r>
              <a:r>
                <a:rPr lang="de-DE" sz="1600" b="1" u="sng" dirty="0" err="1" smtClean="0">
                  <a:solidFill>
                    <a:prstClr val="black"/>
                  </a:solidFill>
                </a:rPr>
                <a:t>anuary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 2015 – </a:t>
              </a:r>
              <a:r>
                <a:rPr lang="de-DE" sz="1600" b="1" u="sng" dirty="0" err="1" smtClean="0">
                  <a:solidFill>
                    <a:prstClr val="black"/>
                  </a:solidFill>
                </a:rPr>
                <a:t>February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 2015 </a:t>
              </a:r>
            </a:p>
          </p:txBody>
        </p:sp>
        <p:sp>
          <p:nvSpPr>
            <p:cNvPr id="199" name="Text Box 171"/>
            <p:cNvSpPr txBox="1">
              <a:spLocks noChangeArrowheads="1"/>
            </p:cNvSpPr>
            <p:nvPr/>
          </p:nvSpPr>
          <p:spPr bwMode="auto">
            <a:xfrm>
              <a:off x="2661564" y="5371812"/>
              <a:ext cx="343126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err="1">
                  <a:solidFill>
                    <a:prstClr val="black"/>
                  </a:solidFill>
                </a:rPr>
                <a:t>C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equipment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i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njector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57014" y="5977660"/>
            <a:ext cx="6662676" cy="613320"/>
            <a:chOff x="2699664" y="5897146"/>
            <a:chExt cx="6662676" cy="613320"/>
          </a:xfrm>
        </p:grpSpPr>
        <p:sp>
          <p:nvSpPr>
            <p:cNvPr id="200" name="Text Box 171"/>
            <p:cNvSpPr txBox="1">
              <a:spLocks noChangeArrowheads="1"/>
            </p:cNvSpPr>
            <p:nvPr/>
          </p:nvSpPr>
          <p:spPr bwMode="auto">
            <a:xfrm>
              <a:off x="2699664" y="6171912"/>
              <a:ext cx="34312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First cool-down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injector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01" name="Text Box 171"/>
            <p:cNvSpPr txBox="1">
              <a:spLocks noChangeArrowheads="1"/>
            </p:cNvSpPr>
            <p:nvPr/>
          </p:nvSpPr>
          <p:spPr bwMode="auto">
            <a:xfrm>
              <a:off x="2828009" y="5897146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prstClr val="black"/>
                  </a:solidFill>
                </a:rPr>
                <a:t>March 2015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64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4751388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7" name="Freeform 48"/>
          <p:cNvSpPr>
            <a:spLocks/>
          </p:cNvSpPr>
          <p:nvPr/>
        </p:nvSpPr>
        <p:spPr bwMode="auto">
          <a:xfrm>
            <a:off x="2216150" y="3971925"/>
            <a:ext cx="350838" cy="327025"/>
          </a:xfrm>
          <a:custGeom>
            <a:avLst/>
            <a:gdLst>
              <a:gd name="T0" fmla="*/ 2147483647 w 221"/>
              <a:gd name="T1" fmla="*/ 0 h 206"/>
              <a:gd name="T2" fmla="*/ 2147483647 w 221"/>
              <a:gd name="T3" fmla="*/ 0 h 206"/>
              <a:gd name="T4" fmla="*/ 2147483647 w 221"/>
              <a:gd name="T5" fmla="*/ 2147483647 h 206"/>
              <a:gd name="T6" fmla="*/ 2147483647 w 221"/>
              <a:gd name="T7" fmla="*/ 2147483647 h 206"/>
              <a:gd name="T8" fmla="*/ 2147483647 w 221"/>
              <a:gd name="T9" fmla="*/ 2147483647 h 206"/>
              <a:gd name="T10" fmla="*/ 2147483647 w 221"/>
              <a:gd name="T11" fmla="*/ 2147483647 h 206"/>
              <a:gd name="T12" fmla="*/ 2147483647 w 221"/>
              <a:gd name="T13" fmla="*/ 2147483647 h 206"/>
              <a:gd name="T14" fmla="*/ 0 w 221"/>
              <a:gd name="T15" fmla="*/ 2147483647 h 206"/>
              <a:gd name="T16" fmla="*/ 0 w 221"/>
              <a:gd name="T17" fmla="*/ 2147483647 h 206"/>
              <a:gd name="T18" fmla="*/ 2147483647 w 221"/>
              <a:gd name="T19" fmla="*/ 2147483647 h 206"/>
              <a:gd name="T20" fmla="*/ 2147483647 w 221"/>
              <a:gd name="T21" fmla="*/ 2147483647 h 206"/>
              <a:gd name="T22" fmla="*/ 2147483647 w 221"/>
              <a:gd name="T23" fmla="*/ 2147483647 h 206"/>
              <a:gd name="T24" fmla="*/ 2147483647 w 221"/>
              <a:gd name="T25" fmla="*/ 2147483647 h 206"/>
              <a:gd name="T26" fmla="*/ 2147483647 w 221"/>
              <a:gd name="T27" fmla="*/ 2147483647 h 206"/>
              <a:gd name="T28" fmla="*/ 2147483647 w 221"/>
              <a:gd name="T29" fmla="*/ 2147483647 h 206"/>
              <a:gd name="T30" fmla="*/ 2147483647 w 221"/>
              <a:gd name="T31" fmla="*/ 2147483647 h 206"/>
              <a:gd name="T32" fmla="*/ 2147483647 w 221"/>
              <a:gd name="T33" fmla="*/ 2147483647 h 206"/>
              <a:gd name="T34" fmla="*/ 2147483647 w 221"/>
              <a:gd name="T35" fmla="*/ 2147483647 h 206"/>
              <a:gd name="T36" fmla="*/ 2147483647 w 221"/>
              <a:gd name="T37" fmla="*/ 2147483647 h 206"/>
              <a:gd name="T38" fmla="*/ 2147483647 w 221"/>
              <a:gd name="T39" fmla="*/ 2147483647 h 206"/>
              <a:gd name="T40" fmla="*/ 2147483647 w 221"/>
              <a:gd name="T41" fmla="*/ 2147483647 h 206"/>
              <a:gd name="T42" fmla="*/ 2147483647 w 221"/>
              <a:gd name="T43" fmla="*/ 2147483647 h 206"/>
              <a:gd name="T44" fmla="*/ 2147483647 w 221"/>
              <a:gd name="T45" fmla="*/ 2147483647 h 206"/>
              <a:gd name="T46" fmla="*/ 2147483647 w 221"/>
              <a:gd name="T47" fmla="*/ 2147483647 h 206"/>
              <a:gd name="T48" fmla="*/ 2147483647 w 221"/>
              <a:gd name="T49" fmla="*/ 2147483647 h 206"/>
              <a:gd name="T50" fmla="*/ 2147483647 w 221"/>
              <a:gd name="T51" fmla="*/ 2147483647 h 206"/>
              <a:gd name="T52" fmla="*/ 2147483647 w 221"/>
              <a:gd name="T53" fmla="*/ 2147483647 h 206"/>
              <a:gd name="T54" fmla="*/ 2147483647 w 221"/>
              <a:gd name="T55" fmla="*/ 2147483647 h 206"/>
              <a:gd name="T56" fmla="*/ 2147483647 w 221"/>
              <a:gd name="T57" fmla="*/ 2147483647 h 206"/>
              <a:gd name="T58" fmla="*/ 2147483647 w 221"/>
              <a:gd name="T59" fmla="*/ 2147483647 h 206"/>
              <a:gd name="T60" fmla="*/ 2147483647 w 221"/>
              <a:gd name="T61" fmla="*/ 0 h 206"/>
              <a:gd name="T62" fmla="*/ 2147483647 w 221"/>
              <a:gd name="T63" fmla="*/ 0 h 20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1" h="206">
                <a:moveTo>
                  <a:pt x="107" y="0"/>
                </a:moveTo>
                <a:lnTo>
                  <a:pt x="100" y="0"/>
                </a:lnTo>
                <a:lnTo>
                  <a:pt x="94" y="0"/>
                </a:lnTo>
                <a:lnTo>
                  <a:pt x="80" y="0"/>
                </a:lnTo>
                <a:lnTo>
                  <a:pt x="67" y="6"/>
                </a:lnTo>
                <a:lnTo>
                  <a:pt x="60" y="6"/>
                </a:lnTo>
                <a:lnTo>
                  <a:pt x="47" y="13"/>
                </a:lnTo>
                <a:lnTo>
                  <a:pt x="40" y="20"/>
                </a:lnTo>
                <a:lnTo>
                  <a:pt x="33" y="20"/>
                </a:lnTo>
                <a:lnTo>
                  <a:pt x="20" y="33"/>
                </a:lnTo>
                <a:lnTo>
                  <a:pt x="20" y="40"/>
                </a:lnTo>
                <a:lnTo>
                  <a:pt x="13" y="46"/>
                </a:lnTo>
                <a:lnTo>
                  <a:pt x="7" y="60"/>
                </a:lnTo>
                <a:lnTo>
                  <a:pt x="7" y="73"/>
                </a:lnTo>
                <a:lnTo>
                  <a:pt x="7" y="80"/>
                </a:lnTo>
                <a:lnTo>
                  <a:pt x="0" y="93"/>
                </a:lnTo>
                <a:lnTo>
                  <a:pt x="0" y="100"/>
                </a:lnTo>
                <a:lnTo>
                  <a:pt x="0" y="113"/>
                </a:lnTo>
                <a:lnTo>
                  <a:pt x="7" y="126"/>
                </a:lnTo>
                <a:lnTo>
                  <a:pt x="7" y="133"/>
                </a:lnTo>
                <a:lnTo>
                  <a:pt x="7" y="140"/>
                </a:lnTo>
                <a:lnTo>
                  <a:pt x="13" y="153"/>
                </a:lnTo>
                <a:lnTo>
                  <a:pt x="20" y="160"/>
                </a:lnTo>
                <a:lnTo>
                  <a:pt x="20" y="166"/>
                </a:lnTo>
                <a:lnTo>
                  <a:pt x="33" y="173"/>
                </a:lnTo>
                <a:lnTo>
                  <a:pt x="40" y="186"/>
                </a:lnTo>
                <a:lnTo>
                  <a:pt x="47" y="193"/>
                </a:lnTo>
                <a:lnTo>
                  <a:pt x="60" y="200"/>
                </a:lnTo>
                <a:lnTo>
                  <a:pt x="67" y="200"/>
                </a:lnTo>
                <a:lnTo>
                  <a:pt x="80" y="206"/>
                </a:lnTo>
                <a:lnTo>
                  <a:pt x="94" y="206"/>
                </a:lnTo>
                <a:lnTo>
                  <a:pt x="100" y="206"/>
                </a:lnTo>
                <a:lnTo>
                  <a:pt x="107" y="206"/>
                </a:lnTo>
                <a:lnTo>
                  <a:pt x="127" y="206"/>
                </a:lnTo>
                <a:lnTo>
                  <a:pt x="134" y="206"/>
                </a:lnTo>
                <a:lnTo>
                  <a:pt x="141" y="206"/>
                </a:lnTo>
                <a:lnTo>
                  <a:pt x="154" y="200"/>
                </a:lnTo>
                <a:lnTo>
                  <a:pt x="168" y="200"/>
                </a:lnTo>
                <a:lnTo>
                  <a:pt x="174" y="193"/>
                </a:lnTo>
                <a:lnTo>
                  <a:pt x="188" y="186"/>
                </a:lnTo>
                <a:lnTo>
                  <a:pt x="194" y="173"/>
                </a:lnTo>
                <a:lnTo>
                  <a:pt x="194" y="166"/>
                </a:lnTo>
                <a:lnTo>
                  <a:pt x="201" y="160"/>
                </a:lnTo>
                <a:lnTo>
                  <a:pt x="208" y="153"/>
                </a:lnTo>
                <a:lnTo>
                  <a:pt x="208" y="140"/>
                </a:lnTo>
                <a:lnTo>
                  <a:pt x="221" y="133"/>
                </a:lnTo>
                <a:lnTo>
                  <a:pt x="221" y="126"/>
                </a:lnTo>
                <a:lnTo>
                  <a:pt x="221" y="113"/>
                </a:lnTo>
                <a:lnTo>
                  <a:pt x="221" y="100"/>
                </a:lnTo>
                <a:lnTo>
                  <a:pt x="221" y="93"/>
                </a:lnTo>
                <a:lnTo>
                  <a:pt x="221" y="80"/>
                </a:lnTo>
                <a:lnTo>
                  <a:pt x="221" y="73"/>
                </a:lnTo>
                <a:lnTo>
                  <a:pt x="208" y="60"/>
                </a:lnTo>
                <a:lnTo>
                  <a:pt x="208" y="46"/>
                </a:lnTo>
                <a:lnTo>
                  <a:pt x="201" y="40"/>
                </a:lnTo>
                <a:lnTo>
                  <a:pt x="194" y="33"/>
                </a:lnTo>
                <a:lnTo>
                  <a:pt x="194" y="20"/>
                </a:lnTo>
                <a:lnTo>
                  <a:pt x="188" y="20"/>
                </a:lnTo>
                <a:lnTo>
                  <a:pt x="174" y="13"/>
                </a:lnTo>
                <a:lnTo>
                  <a:pt x="168" y="6"/>
                </a:lnTo>
                <a:lnTo>
                  <a:pt x="154" y="6"/>
                </a:lnTo>
                <a:lnTo>
                  <a:pt x="141" y="0"/>
                </a:lnTo>
                <a:lnTo>
                  <a:pt x="134" y="0"/>
                </a:lnTo>
                <a:lnTo>
                  <a:pt x="127" y="0"/>
                </a:lnTo>
                <a:lnTo>
                  <a:pt x="1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787237" y="2938216"/>
            <a:ext cx="3199087" cy="2684634"/>
            <a:chOff x="787237" y="2913635"/>
            <a:chExt cx="3199087" cy="2684634"/>
          </a:xfrm>
        </p:grpSpPr>
        <p:sp>
          <p:nvSpPr>
            <p:cNvPr id="17481" name="Line 72"/>
            <p:cNvSpPr>
              <a:spLocks noChangeShapeType="1"/>
            </p:cNvSpPr>
            <p:nvPr/>
          </p:nvSpPr>
          <p:spPr bwMode="auto">
            <a:xfrm>
              <a:off x="2368551" y="4248150"/>
              <a:ext cx="103188" cy="211138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787237" y="2913635"/>
              <a:ext cx="3199087" cy="2684634"/>
              <a:chOff x="787237" y="2913635"/>
              <a:chExt cx="3199087" cy="2684634"/>
            </a:xfrm>
          </p:grpSpPr>
          <p:sp>
            <p:nvSpPr>
              <p:cNvPr id="456" name="Line 73"/>
              <p:cNvSpPr>
                <a:spLocks noChangeShapeType="1"/>
              </p:cNvSpPr>
              <p:nvPr/>
            </p:nvSpPr>
            <p:spPr bwMode="auto">
              <a:xfrm flipH="1">
                <a:off x="2460623" y="4860925"/>
                <a:ext cx="352426" cy="17780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2" name="Line 73"/>
              <p:cNvSpPr>
                <a:spLocks noChangeShapeType="1"/>
              </p:cNvSpPr>
              <p:nvPr/>
            </p:nvSpPr>
            <p:spPr bwMode="auto">
              <a:xfrm flipH="1" flipV="1">
                <a:off x="2386012" y="5126037"/>
                <a:ext cx="69849" cy="18176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1" name="Group 380"/>
              <p:cNvGrpSpPr/>
              <p:nvPr/>
            </p:nvGrpSpPr>
            <p:grpSpPr>
              <a:xfrm>
                <a:off x="787237" y="2913635"/>
                <a:ext cx="3199087" cy="2684634"/>
                <a:chOff x="808197" y="2913635"/>
                <a:chExt cx="3199087" cy="2684634"/>
              </a:xfrm>
            </p:grpSpPr>
            <p:sp>
              <p:nvSpPr>
                <p:cNvPr id="466" name="Rectangle 131"/>
                <p:cNvSpPr>
                  <a:spLocks noChangeArrowheads="1"/>
                </p:cNvSpPr>
                <p:nvPr/>
              </p:nvSpPr>
              <p:spPr bwMode="auto">
                <a:xfrm>
                  <a:off x="2382837" y="5310188"/>
                  <a:ext cx="188913" cy="2873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9" name="Group 378"/>
                <p:cNvGrpSpPr/>
                <p:nvPr/>
              </p:nvGrpSpPr>
              <p:grpSpPr>
                <a:xfrm>
                  <a:off x="808197" y="2913635"/>
                  <a:ext cx="3199087" cy="2684634"/>
                  <a:chOff x="808197" y="2913635"/>
                  <a:chExt cx="3199087" cy="2684634"/>
                </a:xfrm>
              </p:grpSpPr>
              <p:sp>
                <p:nvSpPr>
                  <p:cNvPr id="46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1951037" y="5310188"/>
                    <a:ext cx="431800" cy="28733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67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5372238"/>
                    <a:ext cx="503237" cy="212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Calibri"/>
                      </a:rPr>
                      <a:t>CM</a:t>
                    </a:r>
                    <a:endParaRPr lang="en-GB" sz="1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378" name="Group 377"/>
                  <p:cNvGrpSpPr/>
                  <p:nvPr/>
                </p:nvGrpSpPr>
                <p:grpSpPr>
                  <a:xfrm>
                    <a:off x="808197" y="2913635"/>
                    <a:ext cx="3199087" cy="2684634"/>
                    <a:chOff x="808197" y="2913635"/>
                    <a:chExt cx="3199087" cy="2684634"/>
                  </a:xfrm>
                </p:grpSpPr>
                <p:sp>
                  <p:nvSpPr>
                    <p:cNvPr id="17477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9147" y="2913635"/>
                      <a:ext cx="0" cy="49078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74C0E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9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8874" y="4141787"/>
                      <a:ext cx="423167" cy="32940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6750" y="3833813"/>
                      <a:ext cx="1588" cy="582612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5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1322" y="3404419"/>
                      <a:ext cx="1275962" cy="67786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7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3350" y="4416425"/>
                      <a:ext cx="1267148" cy="45561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9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64271" y="3521311"/>
                      <a:ext cx="1243013" cy="42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XLVB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35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135" y="4436630"/>
                      <a:ext cx="1279845" cy="4308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 </a:t>
                      </a:r>
                      <a:r>
                        <a:rPr lang="en-GB" sz="1400" dirty="0">
                          <a:solidFill>
                            <a:prstClr val="white"/>
                          </a:solidFill>
                          <a:latin typeface="Calibri"/>
                        </a:rPr>
                        <a:t>XIVB</a:t>
                      </a:r>
                    </a:p>
                  </p:txBody>
                </p:sp>
                <p:sp>
                  <p:nvSpPr>
                    <p:cNvPr id="17451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4488" y="4867999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3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3405" y="4797425"/>
                      <a:ext cx="360363" cy="36036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4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5513" y="3933825"/>
                      <a:ext cx="360362" cy="360363"/>
                    </a:xfrm>
                    <a:prstGeom prst="ellipse">
                      <a:avLst/>
                    </a:prstGeom>
                    <a:solidFill>
                      <a:srgbClr val="0099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5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245" y="4015183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0" name="Group 259"/>
                    <p:cNvGrpSpPr/>
                    <p:nvPr/>
                  </p:nvGrpSpPr>
                  <p:grpSpPr>
                    <a:xfrm>
                      <a:off x="1200943" y="4341813"/>
                      <a:ext cx="1361283" cy="427037"/>
                      <a:chOff x="1200943" y="4341813"/>
                      <a:chExt cx="1361283" cy="427037"/>
                    </a:xfrm>
                  </p:grpSpPr>
                  <p:sp>
                    <p:nvSpPr>
                      <p:cNvPr id="17484" name="Rectangle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93925" y="4341813"/>
                        <a:ext cx="889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28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en-GB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04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2" y="4437945"/>
                        <a:ext cx="494667" cy="287199"/>
                      </a:xfrm>
                      <a:prstGeom prst="rect">
                        <a:avLst/>
                      </a:prstGeom>
                      <a:solidFill>
                        <a:srgbClr val="FF33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8" name="Rectangle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08175" y="4437063"/>
                        <a:ext cx="431800" cy="2873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9" name="Rectangle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39975" y="4437063"/>
                        <a:ext cx="188913" cy="287337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40" name="Rectangle 1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79613" y="4494213"/>
                        <a:ext cx="503237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CM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7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43150" y="4490472"/>
                        <a:ext cx="219076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FC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9" name="Group 258"/>
                      <p:cNvGrpSpPr/>
                      <p:nvPr/>
                    </p:nvGrpSpPr>
                    <p:grpSpPr>
                      <a:xfrm>
                        <a:off x="1200943" y="4439691"/>
                        <a:ext cx="227013" cy="284709"/>
                        <a:chOff x="1193006" y="4439691"/>
                        <a:chExt cx="227013" cy="284709"/>
                      </a:xfrm>
                    </p:grpSpPr>
                    <p:sp>
                      <p:nvSpPr>
                        <p:cNvPr id="17541" name="Rectangl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93006" y="4439691"/>
                          <a:ext cx="207963" cy="284709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58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00943" y="4480946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E</a:t>
                          </a: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59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3" y="4481332"/>
                        <a:ext cx="496888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3,9 </a:t>
                        </a:r>
                        <a:r>
                          <a:rPr lang="en-GB" sz="10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GHz</a:t>
                        </a:r>
                        <a:endParaRPr lang="en-GB" sz="10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64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4" y="5311070"/>
                      <a:ext cx="494667" cy="28719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2837" y="536359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69" name="Group 468"/>
                    <p:cNvGrpSpPr/>
                    <p:nvPr/>
                  </p:nvGrpSpPr>
                  <p:grpSpPr>
                    <a:xfrm>
                      <a:off x="1247775" y="5308798"/>
                      <a:ext cx="223043" cy="284709"/>
                      <a:chOff x="1196976" y="4435673"/>
                      <a:chExt cx="223043" cy="284709"/>
                    </a:xfrm>
                    <a:noFill/>
                  </p:grpSpPr>
                  <p:sp>
                    <p:nvSpPr>
                      <p:cNvPr id="471" name="Rectangle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6976" y="4435673"/>
                        <a:ext cx="207963" cy="284709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2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0943" y="4480946"/>
                        <a:ext cx="219076" cy="21544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E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7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5" y="5354457"/>
                      <a:ext cx="496888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3,9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GHz</a:t>
                      </a:r>
                      <a:endParaRPr lang="en-GB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1" name="Group 260"/>
                    <p:cNvGrpSpPr/>
                    <p:nvPr/>
                  </p:nvGrpSpPr>
                  <p:grpSpPr>
                    <a:xfrm>
                      <a:off x="808197" y="4863728"/>
                      <a:ext cx="1100932" cy="277813"/>
                      <a:chOff x="1477168" y="5762625"/>
                      <a:chExt cx="1100932" cy="277813"/>
                    </a:xfrm>
                  </p:grpSpPr>
                  <p:sp>
                    <p:nvSpPr>
                      <p:cNvPr id="1747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4638" y="5762625"/>
                        <a:ext cx="809709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8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Injectors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3" name="Rectangle 472"/>
                      <p:cNvSpPr/>
                      <p:nvPr/>
                    </p:nvSpPr>
                    <p:spPr>
                      <a:xfrm>
                        <a:off x="1477168" y="5763439"/>
                        <a:ext cx="1100932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de-DE" sz="18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95936" y="3861048"/>
            <a:ext cx="4767662" cy="1799977"/>
            <a:chOff x="3980802" y="3861048"/>
            <a:chExt cx="4767662" cy="1799977"/>
          </a:xfrm>
        </p:grpSpPr>
        <p:sp>
          <p:nvSpPr>
            <p:cNvPr id="300" name="Line 67"/>
            <p:cNvSpPr>
              <a:spLocks noChangeShapeType="1"/>
            </p:cNvSpPr>
            <p:nvPr/>
          </p:nvSpPr>
          <p:spPr bwMode="auto">
            <a:xfrm flipH="1" flipV="1">
              <a:off x="3980802" y="3878674"/>
              <a:ext cx="131762" cy="0"/>
            </a:xfrm>
            <a:prstGeom prst="line">
              <a:avLst/>
            </a:prstGeom>
            <a:noFill/>
            <a:ln w="31750">
              <a:solidFill>
                <a:srgbClr val="FD93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06862" y="3861048"/>
              <a:ext cx="4641602" cy="1799977"/>
              <a:chOff x="4106862" y="3861048"/>
              <a:chExt cx="4641602" cy="1799977"/>
            </a:xfrm>
          </p:grpSpPr>
          <p:sp>
            <p:nvSpPr>
              <p:cNvPr id="301" name="Line 67"/>
              <p:cNvSpPr>
                <a:spLocks noChangeShapeType="1"/>
              </p:cNvSpPr>
              <p:nvPr/>
            </p:nvSpPr>
            <p:spPr bwMode="auto">
              <a:xfrm flipH="1" flipV="1">
                <a:off x="4112563" y="5409405"/>
                <a:ext cx="172341" cy="5347"/>
              </a:xfrm>
              <a:prstGeom prst="line">
                <a:avLst/>
              </a:prstGeom>
              <a:noFill/>
              <a:ln w="31750">
                <a:solidFill>
                  <a:srgbClr val="FD930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4106862" y="3861048"/>
                <a:ext cx="4641602" cy="1799977"/>
                <a:chOff x="4106862" y="3861048"/>
                <a:chExt cx="4641602" cy="1799977"/>
              </a:xfrm>
            </p:grpSpPr>
            <p:sp>
              <p:nvSpPr>
                <p:cNvPr id="17523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7380312" y="5148263"/>
                  <a:ext cx="121443" cy="512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24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7451750" y="5157787"/>
                  <a:ext cx="122238" cy="5032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4106862" y="3861048"/>
                  <a:ext cx="4641602" cy="1678689"/>
                  <a:chOff x="4106862" y="3843338"/>
                  <a:chExt cx="4641602" cy="1678689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4106862" y="3843338"/>
                    <a:ext cx="2309961" cy="1553704"/>
                    <a:chOff x="4106862" y="3843338"/>
                    <a:chExt cx="2309961" cy="1553704"/>
                  </a:xfrm>
                </p:grpSpPr>
                <p:grpSp>
                  <p:nvGrpSpPr>
                    <p:cNvPr id="384" name="Group 383"/>
                    <p:cNvGrpSpPr/>
                    <p:nvPr/>
                  </p:nvGrpSpPr>
                  <p:grpSpPr>
                    <a:xfrm>
                      <a:off x="4145140" y="4696371"/>
                      <a:ext cx="2271683" cy="239167"/>
                      <a:chOff x="4145140" y="4696371"/>
                      <a:chExt cx="2271683" cy="239167"/>
                    </a:xfrm>
                  </p:grpSpPr>
                  <p:sp>
                    <p:nvSpPr>
                      <p:cNvPr id="17465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45140" y="4696371"/>
                        <a:ext cx="417727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XLTL1</a:t>
                        </a:r>
                        <a:endParaRPr lang="en-GB" sz="1400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19" name="Rectangl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6774" y="4720094"/>
                        <a:ext cx="410049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XLTL3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93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3537" y="4711362"/>
                        <a:ext cx="410049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XLTL2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386" name="Group 385"/>
                    <p:cNvGrpSpPr/>
                    <p:nvPr/>
                  </p:nvGrpSpPr>
                  <p:grpSpPr>
                    <a:xfrm>
                      <a:off x="4106862" y="3843338"/>
                      <a:ext cx="2269308" cy="1553704"/>
                      <a:chOff x="4111749" y="3843338"/>
                      <a:chExt cx="2269308" cy="1553704"/>
                    </a:xfrm>
                  </p:grpSpPr>
                  <p:sp>
                    <p:nvSpPr>
                      <p:cNvPr id="17476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111749" y="3843338"/>
                        <a:ext cx="5702" cy="1553704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rgbClr val="FD930A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7633" name="Group 17632"/>
                      <p:cNvGrpSpPr/>
                      <p:nvPr/>
                    </p:nvGrpSpPr>
                    <p:grpSpPr>
                      <a:xfrm>
                        <a:off x="5004048" y="4945063"/>
                        <a:ext cx="368897" cy="287337"/>
                        <a:chOff x="4995266" y="4945063"/>
                        <a:chExt cx="368897" cy="287337"/>
                      </a:xfrm>
                    </p:grpSpPr>
                    <p:sp>
                      <p:nvSpPr>
                        <p:cNvPr id="17513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06192" y="4945063"/>
                          <a:ext cx="0" cy="287337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14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4163" y="4945063"/>
                          <a:ext cx="0" cy="284161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17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95266" y="4967005"/>
                          <a:ext cx="3577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310" name="Group 309"/>
                      <p:cNvGrpSpPr/>
                      <p:nvPr/>
                    </p:nvGrpSpPr>
                    <p:grpSpPr>
                      <a:xfrm>
                        <a:off x="6012160" y="4950619"/>
                        <a:ext cx="368897" cy="287337"/>
                        <a:chOff x="4995266" y="4945063"/>
                        <a:chExt cx="368897" cy="287337"/>
                      </a:xfrm>
                    </p:grpSpPr>
                    <p:sp>
                      <p:nvSpPr>
                        <p:cNvPr id="311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06192" y="4945063"/>
                          <a:ext cx="0" cy="287337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12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4163" y="4945063"/>
                          <a:ext cx="0" cy="284161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13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95266" y="4967005"/>
                          <a:ext cx="3577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283968" y="5233987"/>
                    <a:ext cx="867148" cy="288040"/>
                    <a:chOff x="4283968" y="5233987"/>
                    <a:chExt cx="867148" cy="288040"/>
                  </a:xfrm>
                </p:grpSpPr>
                <p:sp>
                  <p:nvSpPr>
                    <p:cNvPr id="17502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362" y="5233987"/>
                      <a:ext cx="215701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03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1831" y="5233987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C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0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3968" y="5234689"/>
                      <a:ext cx="199926" cy="287338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25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2312" y="5265966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1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3968" y="527333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2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040" y="5275263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92080" y="5229192"/>
                    <a:ext cx="867148" cy="288040"/>
                    <a:chOff x="5292080" y="5232537"/>
                    <a:chExt cx="867148" cy="288040"/>
                  </a:xfrm>
                </p:grpSpPr>
                <p:sp>
                  <p:nvSpPr>
                    <p:cNvPr id="325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0474" y="5232537"/>
                      <a:ext cx="215701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6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9943" y="5232537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7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080" y="5233239"/>
                      <a:ext cx="199926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40424" y="5264516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080" y="527188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3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0152" y="5273813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7677151" y="5229200"/>
                    <a:ext cx="1071313" cy="288040"/>
                    <a:chOff x="7677151" y="5229200"/>
                    <a:chExt cx="1071313" cy="288040"/>
                  </a:xfrm>
                </p:grpSpPr>
                <p:sp>
                  <p:nvSpPr>
                    <p:cNvPr id="594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29622" y="5229200"/>
                      <a:ext cx="216333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5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9091" y="5229200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6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151" y="5229902"/>
                      <a:ext cx="304004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29572" y="5261179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151" y="5268550"/>
                      <a:ext cx="32315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29300" y="5270476"/>
                      <a:ext cx="319164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6297140" y="5229192"/>
                    <a:ext cx="1385947" cy="288040"/>
                    <a:chOff x="6297140" y="5229192"/>
                    <a:chExt cx="1385947" cy="288040"/>
                  </a:xfrm>
                </p:grpSpPr>
                <p:sp>
                  <p:nvSpPr>
                    <p:cNvPr id="17532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67173" y="5494746"/>
                      <a:ext cx="515914" cy="159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6297140" y="5229192"/>
                      <a:ext cx="1380009" cy="288040"/>
                      <a:chOff x="6297140" y="5234689"/>
                      <a:chExt cx="1380009" cy="288040"/>
                    </a:xfrm>
                  </p:grpSpPr>
                  <p:sp>
                    <p:nvSpPr>
                      <p:cNvPr id="590" name="Rectangle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45534" y="5234689"/>
                        <a:ext cx="313110" cy="287338"/>
                      </a:xfrm>
                      <a:prstGeom prst="rect">
                        <a:avLst/>
                      </a:prstGeom>
                      <a:solidFill>
                        <a:srgbClr val="FD930A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srgbClr val="FF3300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7" name="Group 16"/>
                      <p:cNvGrpSpPr/>
                      <p:nvPr/>
                    </p:nvGrpSpPr>
                    <p:grpSpPr>
                      <a:xfrm>
                        <a:off x="6297140" y="5234689"/>
                        <a:ext cx="1380009" cy="288040"/>
                        <a:chOff x="6297140" y="5234689"/>
                        <a:chExt cx="1380009" cy="288040"/>
                      </a:xfrm>
                    </p:grpSpPr>
                    <p:sp>
                      <p:nvSpPr>
                        <p:cNvPr id="17533" name="Line 1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68855" y="5256419"/>
                          <a:ext cx="408294" cy="89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3" name="Rect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05003" y="5234689"/>
                          <a:ext cx="431800" cy="28733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4" name="Rect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7140" y="5235391"/>
                          <a:ext cx="199926" cy="287338"/>
                        </a:xfrm>
                        <a:prstGeom prst="rect">
                          <a:avLst/>
                        </a:prstGeom>
                        <a:solidFill>
                          <a:srgbClr val="FD930A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5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5484" y="5266668"/>
                          <a:ext cx="379413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CMS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6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7140" y="5274039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FC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7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45212" y="5275965"/>
                          <a:ext cx="319164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SCB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7641" name="Group 17640"/>
          <p:cNvGrpSpPr/>
          <p:nvPr/>
        </p:nvGrpSpPr>
        <p:grpSpPr>
          <a:xfrm>
            <a:off x="1779835" y="1108075"/>
            <a:ext cx="6866120" cy="2536703"/>
            <a:chOff x="1779835" y="1108075"/>
            <a:chExt cx="6866120" cy="2536703"/>
          </a:xfrm>
        </p:grpSpPr>
        <p:sp>
          <p:nvSpPr>
            <p:cNvPr id="316" name="Line 169"/>
            <p:cNvSpPr>
              <a:spLocks noChangeShapeType="1"/>
            </p:cNvSpPr>
            <p:nvPr/>
          </p:nvSpPr>
          <p:spPr bwMode="auto">
            <a:xfrm>
              <a:off x="2489199" y="3638703"/>
              <a:ext cx="211140" cy="1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5" name="Group 504"/>
            <p:cNvGrpSpPr/>
            <p:nvPr/>
          </p:nvGrpSpPr>
          <p:grpSpPr>
            <a:xfrm>
              <a:off x="1779835" y="1108075"/>
              <a:ext cx="6866120" cy="1063302"/>
              <a:chOff x="1779835" y="1108075"/>
              <a:chExt cx="6866120" cy="1063302"/>
            </a:xfrm>
          </p:grpSpPr>
          <p:grpSp>
            <p:nvGrpSpPr>
              <p:cNvPr id="498" name="Group 497"/>
              <p:cNvGrpSpPr/>
              <p:nvPr/>
            </p:nvGrpSpPr>
            <p:grpSpPr>
              <a:xfrm>
                <a:off x="2272506" y="1108075"/>
                <a:ext cx="6373449" cy="981075"/>
                <a:chOff x="2272506" y="1108075"/>
                <a:chExt cx="6373449" cy="981075"/>
              </a:xfrm>
            </p:grpSpPr>
            <p:sp>
              <p:nvSpPr>
                <p:cNvPr id="477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260989" y="1119981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6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841951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497" name="Group 496"/>
                <p:cNvGrpSpPr/>
                <p:nvPr/>
              </p:nvGrpSpPr>
              <p:grpSpPr>
                <a:xfrm>
                  <a:off x="2272506" y="1108075"/>
                  <a:ext cx="6373448" cy="981075"/>
                  <a:chOff x="2272506" y="1113855"/>
                  <a:chExt cx="6373448" cy="981075"/>
                </a:xfrm>
              </p:grpSpPr>
              <p:sp>
                <p:nvSpPr>
                  <p:cNvPr id="738471" name="Line 1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279649" y="1113855"/>
                    <a:ext cx="6366305" cy="61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8472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2506" y="1113855"/>
                    <a:ext cx="7938" cy="98107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5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643100" y="1126624"/>
                  <a:ext cx="2855" cy="1463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091415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3" name="Group 502"/>
              <p:cNvGrpSpPr/>
              <p:nvPr/>
            </p:nvGrpSpPr>
            <p:grpSpPr>
              <a:xfrm>
                <a:off x="1779835" y="1628800"/>
                <a:ext cx="922884" cy="542577"/>
                <a:chOff x="1779835" y="1589732"/>
                <a:chExt cx="922884" cy="542577"/>
              </a:xfrm>
            </p:grpSpPr>
            <p:sp>
              <p:nvSpPr>
                <p:cNvPr id="580" name="Rectangle 95"/>
                <p:cNvSpPr>
                  <a:spLocks noChangeArrowheads="1"/>
                </p:cNvSpPr>
                <p:nvPr/>
              </p:nvSpPr>
              <p:spPr bwMode="auto">
                <a:xfrm>
                  <a:off x="1779835" y="1589732"/>
                  <a:ext cx="919957" cy="542577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01019" y="1632394"/>
                  <a:ext cx="901700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Warm</a:t>
                  </a:r>
                </a:p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He-Pumps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15" name="Line 168"/>
            <p:cNvSpPr>
              <a:spLocks noChangeShapeType="1"/>
            </p:cNvSpPr>
            <p:nvPr/>
          </p:nvSpPr>
          <p:spPr bwMode="auto">
            <a:xfrm>
              <a:off x="2484437" y="2171377"/>
              <a:ext cx="9525" cy="14734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sp>
        <p:nvSpPr>
          <p:cNvPr id="276" name="Rectangle 2"/>
          <p:cNvSpPr txBox="1">
            <a:spLocks noChangeArrowheads="1"/>
          </p:cNvSpPr>
          <p:nvPr/>
        </p:nvSpPr>
        <p:spPr>
          <a:xfrm>
            <a:off x="869350" y="287031"/>
            <a:ext cx="7591081" cy="48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XFEL </a:t>
            </a:r>
            <a:r>
              <a:rPr lang="de-DE" sz="2400" dirty="0" err="1" smtClean="0"/>
              <a:t>Cryogenic</a:t>
            </a:r>
            <a:r>
              <a:rPr lang="de-DE" sz="2400" dirty="0" smtClean="0"/>
              <a:t> Equipment</a:t>
            </a:r>
            <a:endParaRPr lang="en-GB" sz="2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851939" y="5702300"/>
            <a:ext cx="6584086" cy="1025098"/>
            <a:chOff x="1851939" y="5702300"/>
            <a:chExt cx="6584086" cy="1025098"/>
          </a:xfrm>
        </p:grpSpPr>
        <p:sp>
          <p:nvSpPr>
            <p:cNvPr id="367" name="Text Box 171"/>
            <p:cNvSpPr txBox="1">
              <a:spLocks noChangeArrowheads="1"/>
            </p:cNvSpPr>
            <p:nvPr/>
          </p:nvSpPr>
          <p:spPr bwMode="auto">
            <a:xfrm>
              <a:off x="2111832" y="5702300"/>
              <a:ext cx="289309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srgbClr val="FF0000"/>
                  </a:solidFill>
                </a:rPr>
                <a:t> 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– June 2016</a:t>
              </a:r>
              <a:endParaRPr lang="de-DE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77" name="Text Box 171"/>
            <p:cNvSpPr txBox="1">
              <a:spLocks noChangeArrowheads="1"/>
            </p:cNvSpPr>
            <p:nvPr/>
          </p:nvSpPr>
          <p:spPr bwMode="auto">
            <a:xfrm>
              <a:off x="1851939" y="6019512"/>
              <a:ext cx="658408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Installation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cryogenic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equipment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in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tunnel</a:t>
              </a:r>
              <a:endParaRPr lang="de-DE" sz="1600" b="1" dirty="0" smtClean="0">
                <a:solidFill>
                  <a:prstClr val="black"/>
                </a:solidFill>
              </a:endParaRPr>
            </a:p>
            <a:p>
              <a:pPr lvl="1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</a:rPr>
                <a:t> 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   XLTL1-3, FCs, CMSs,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Ecs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, SCBs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7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31913" y="17462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663825" y="3165475"/>
            <a:ext cx="22780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727325" y="4416425"/>
            <a:ext cx="1277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2887663" y="3346450"/>
            <a:ext cx="1958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4548188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4697413" y="3346450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697413" y="3505200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4751388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1524000" y="2646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3035300" y="2649290"/>
            <a:ext cx="16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1524000" y="3017838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2813050" y="4532313"/>
            <a:ext cx="11922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802063" y="4384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3876675" y="4532313"/>
            <a:ext cx="160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3876675" y="469106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3930650" y="45434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4467225" y="2635002"/>
            <a:ext cx="404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4722813" y="2476252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4745038" y="2635002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6" name="Rectangle 37"/>
          <p:cNvSpPr>
            <a:spLocks noChangeArrowheads="1"/>
          </p:cNvSpPr>
          <p:nvPr/>
        </p:nvSpPr>
        <p:spPr bwMode="auto">
          <a:xfrm>
            <a:off x="4745038" y="2784227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2" name="Rectangle 43"/>
          <p:cNvSpPr>
            <a:spLocks noChangeArrowheads="1"/>
          </p:cNvSpPr>
          <p:nvPr/>
        </p:nvSpPr>
        <p:spPr bwMode="auto">
          <a:xfrm>
            <a:off x="2386013" y="47228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3" name="Rectangle 44"/>
          <p:cNvSpPr>
            <a:spLocks noChangeArrowheads="1"/>
          </p:cNvSpPr>
          <p:nvPr/>
        </p:nvSpPr>
        <p:spPr bwMode="auto">
          <a:xfrm>
            <a:off x="2279650" y="5083175"/>
            <a:ext cx="244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5" name="Rectangle 46"/>
          <p:cNvSpPr>
            <a:spLocks noChangeArrowheads="1"/>
          </p:cNvSpPr>
          <p:nvPr/>
        </p:nvSpPr>
        <p:spPr bwMode="auto">
          <a:xfrm>
            <a:off x="2397125" y="5083175"/>
            <a:ext cx="1603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7" name="Freeform 48"/>
          <p:cNvSpPr>
            <a:spLocks/>
          </p:cNvSpPr>
          <p:nvPr/>
        </p:nvSpPr>
        <p:spPr bwMode="auto">
          <a:xfrm>
            <a:off x="2216150" y="3971925"/>
            <a:ext cx="350838" cy="327025"/>
          </a:xfrm>
          <a:custGeom>
            <a:avLst/>
            <a:gdLst>
              <a:gd name="T0" fmla="*/ 2147483647 w 221"/>
              <a:gd name="T1" fmla="*/ 0 h 206"/>
              <a:gd name="T2" fmla="*/ 2147483647 w 221"/>
              <a:gd name="T3" fmla="*/ 0 h 206"/>
              <a:gd name="T4" fmla="*/ 2147483647 w 221"/>
              <a:gd name="T5" fmla="*/ 2147483647 h 206"/>
              <a:gd name="T6" fmla="*/ 2147483647 w 221"/>
              <a:gd name="T7" fmla="*/ 2147483647 h 206"/>
              <a:gd name="T8" fmla="*/ 2147483647 w 221"/>
              <a:gd name="T9" fmla="*/ 2147483647 h 206"/>
              <a:gd name="T10" fmla="*/ 2147483647 w 221"/>
              <a:gd name="T11" fmla="*/ 2147483647 h 206"/>
              <a:gd name="T12" fmla="*/ 2147483647 w 221"/>
              <a:gd name="T13" fmla="*/ 2147483647 h 206"/>
              <a:gd name="T14" fmla="*/ 0 w 221"/>
              <a:gd name="T15" fmla="*/ 2147483647 h 206"/>
              <a:gd name="T16" fmla="*/ 0 w 221"/>
              <a:gd name="T17" fmla="*/ 2147483647 h 206"/>
              <a:gd name="T18" fmla="*/ 2147483647 w 221"/>
              <a:gd name="T19" fmla="*/ 2147483647 h 206"/>
              <a:gd name="T20" fmla="*/ 2147483647 w 221"/>
              <a:gd name="T21" fmla="*/ 2147483647 h 206"/>
              <a:gd name="T22" fmla="*/ 2147483647 w 221"/>
              <a:gd name="T23" fmla="*/ 2147483647 h 206"/>
              <a:gd name="T24" fmla="*/ 2147483647 w 221"/>
              <a:gd name="T25" fmla="*/ 2147483647 h 206"/>
              <a:gd name="T26" fmla="*/ 2147483647 w 221"/>
              <a:gd name="T27" fmla="*/ 2147483647 h 206"/>
              <a:gd name="T28" fmla="*/ 2147483647 w 221"/>
              <a:gd name="T29" fmla="*/ 2147483647 h 206"/>
              <a:gd name="T30" fmla="*/ 2147483647 w 221"/>
              <a:gd name="T31" fmla="*/ 2147483647 h 206"/>
              <a:gd name="T32" fmla="*/ 2147483647 w 221"/>
              <a:gd name="T33" fmla="*/ 2147483647 h 206"/>
              <a:gd name="T34" fmla="*/ 2147483647 w 221"/>
              <a:gd name="T35" fmla="*/ 2147483647 h 206"/>
              <a:gd name="T36" fmla="*/ 2147483647 w 221"/>
              <a:gd name="T37" fmla="*/ 2147483647 h 206"/>
              <a:gd name="T38" fmla="*/ 2147483647 w 221"/>
              <a:gd name="T39" fmla="*/ 2147483647 h 206"/>
              <a:gd name="T40" fmla="*/ 2147483647 w 221"/>
              <a:gd name="T41" fmla="*/ 2147483647 h 206"/>
              <a:gd name="T42" fmla="*/ 2147483647 w 221"/>
              <a:gd name="T43" fmla="*/ 2147483647 h 206"/>
              <a:gd name="T44" fmla="*/ 2147483647 w 221"/>
              <a:gd name="T45" fmla="*/ 2147483647 h 206"/>
              <a:gd name="T46" fmla="*/ 2147483647 w 221"/>
              <a:gd name="T47" fmla="*/ 2147483647 h 206"/>
              <a:gd name="T48" fmla="*/ 2147483647 w 221"/>
              <a:gd name="T49" fmla="*/ 2147483647 h 206"/>
              <a:gd name="T50" fmla="*/ 2147483647 w 221"/>
              <a:gd name="T51" fmla="*/ 2147483647 h 206"/>
              <a:gd name="T52" fmla="*/ 2147483647 w 221"/>
              <a:gd name="T53" fmla="*/ 2147483647 h 206"/>
              <a:gd name="T54" fmla="*/ 2147483647 w 221"/>
              <a:gd name="T55" fmla="*/ 2147483647 h 206"/>
              <a:gd name="T56" fmla="*/ 2147483647 w 221"/>
              <a:gd name="T57" fmla="*/ 2147483647 h 206"/>
              <a:gd name="T58" fmla="*/ 2147483647 w 221"/>
              <a:gd name="T59" fmla="*/ 2147483647 h 206"/>
              <a:gd name="T60" fmla="*/ 2147483647 w 221"/>
              <a:gd name="T61" fmla="*/ 0 h 206"/>
              <a:gd name="T62" fmla="*/ 2147483647 w 221"/>
              <a:gd name="T63" fmla="*/ 0 h 20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1" h="206">
                <a:moveTo>
                  <a:pt x="107" y="0"/>
                </a:moveTo>
                <a:lnTo>
                  <a:pt x="100" y="0"/>
                </a:lnTo>
                <a:lnTo>
                  <a:pt x="94" y="0"/>
                </a:lnTo>
                <a:lnTo>
                  <a:pt x="80" y="0"/>
                </a:lnTo>
                <a:lnTo>
                  <a:pt x="67" y="6"/>
                </a:lnTo>
                <a:lnTo>
                  <a:pt x="60" y="6"/>
                </a:lnTo>
                <a:lnTo>
                  <a:pt x="47" y="13"/>
                </a:lnTo>
                <a:lnTo>
                  <a:pt x="40" y="20"/>
                </a:lnTo>
                <a:lnTo>
                  <a:pt x="33" y="20"/>
                </a:lnTo>
                <a:lnTo>
                  <a:pt x="20" y="33"/>
                </a:lnTo>
                <a:lnTo>
                  <a:pt x="20" y="40"/>
                </a:lnTo>
                <a:lnTo>
                  <a:pt x="13" y="46"/>
                </a:lnTo>
                <a:lnTo>
                  <a:pt x="7" y="60"/>
                </a:lnTo>
                <a:lnTo>
                  <a:pt x="7" y="73"/>
                </a:lnTo>
                <a:lnTo>
                  <a:pt x="7" y="80"/>
                </a:lnTo>
                <a:lnTo>
                  <a:pt x="0" y="93"/>
                </a:lnTo>
                <a:lnTo>
                  <a:pt x="0" y="100"/>
                </a:lnTo>
                <a:lnTo>
                  <a:pt x="0" y="113"/>
                </a:lnTo>
                <a:lnTo>
                  <a:pt x="7" y="126"/>
                </a:lnTo>
                <a:lnTo>
                  <a:pt x="7" y="133"/>
                </a:lnTo>
                <a:lnTo>
                  <a:pt x="7" y="140"/>
                </a:lnTo>
                <a:lnTo>
                  <a:pt x="13" y="153"/>
                </a:lnTo>
                <a:lnTo>
                  <a:pt x="20" y="160"/>
                </a:lnTo>
                <a:lnTo>
                  <a:pt x="20" y="166"/>
                </a:lnTo>
                <a:lnTo>
                  <a:pt x="33" y="173"/>
                </a:lnTo>
                <a:lnTo>
                  <a:pt x="40" y="186"/>
                </a:lnTo>
                <a:lnTo>
                  <a:pt x="47" y="193"/>
                </a:lnTo>
                <a:lnTo>
                  <a:pt x="60" y="200"/>
                </a:lnTo>
                <a:lnTo>
                  <a:pt x="67" y="200"/>
                </a:lnTo>
                <a:lnTo>
                  <a:pt x="80" y="206"/>
                </a:lnTo>
                <a:lnTo>
                  <a:pt x="94" y="206"/>
                </a:lnTo>
                <a:lnTo>
                  <a:pt x="100" y="206"/>
                </a:lnTo>
                <a:lnTo>
                  <a:pt x="107" y="206"/>
                </a:lnTo>
                <a:lnTo>
                  <a:pt x="127" y="206"/>
                </a:lnTo>
                <a:lnTo>
                  <a:pt x="134" y="206"/>
                </a:lnTo>
                <a:lnTo>
                  <a:pt x="141" y="206"/>
                </a:lnTo>
                <a:lnTo>
                  <a:pt x="154" y="200"/>
                </a:lnTo>
                <a:lnTo>
                  <a:pt x="168" y="200"/>
                </a:lnTo>
                <a:lnTo>
                  <a:pt x="174" y="193"/>
                </a:lnTo>
                <a:lnTo>
                  <a:pt x="188" y="186"/>
                </a:lnTo>
                <a:lnTo>
                  <a:pt x="194" y="173"/>
                </a:lnTo>
                <a:lnTo>
                  <a:pt x="194" y="166"/>
                </a:lnTo>
                <a:lnTo>
                  <a:pt x="201" y="160"/>
                </a:lnTo>
                <a:lnTo>
                  <a:pt x="208" y="153"/>
                </a:lnTo>
                <a:lnTo>
                  <a:pt x="208" y="140"/>
                </a:lnTo>
                <a:lnTo>
                  <a:pt x="221" y="133"/>
                </a:lnTo>
                <a:lnTo>
                  <a:pt x="221" y="126"/>
                </a:lnTo>
                <a:lnTo>
                  <a:pt x="221" y="113"/>
                </a:lnTo>
                <a:lnTo>
                  <a:pt x="221" y="100"/>
                </a:lnTo>
                <a:lnTo>
                  <a:pt x="221" y="93"/>
                </a:lnTo>
                <a:lnTo>
                  <a:pt x="221" y="80"/>
                </a:lnTo>
                <a:lnTo>
                  <a:pt x="221" y="73"/>
                </a:lnTo>
                <a:lnTo>
                  <a:pt x="208" y="60"/>
                </a:lnTo>
                <a:lnTo>
                  <a:pt x="208" y="46"/>
                </a:lnTo>
                <a:lnTo>
                  <a:pt x="201" y="40"/>
                </a:lnTo>
                <a:lnTo>
                  <a:pt x="194" y="33"/>
                </a:lnTo>
                <a:lnTo>
                  <a:pt x="194" y="20"/>
                </a:lnTo>
                <a:lnTo>
                  <a:pt x="188" y="20"/>
                </a:lnTo>
                <a:lnTo>
                  <a:pt x="174" y="13"/>
                </a:lnTo>
                <a:lnTo>
                  <a:pt x="168" y="6"/>
                </a:lnTo>
                <a:lnTo>
                  <a:pt x="154" y="6"/>
                </a:lnTo>
                <a:lnTo>
                  <a:pt x="141" y="0"/>
                </a:lnTo>
                <a:lnTo>
                  <a:pt x="134" y="0"/>
                </a:lnTo>
                <a:lnTo>
                  <a:pt x="127" y="0"/>
                </a:lnTo>
                <a:lnTo>
                  <a:pt x="1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8" name="Rectangle 49"/>
          <p:cNvSpPr>
            <a:spLocks noChangeArrowheads="1"/>
          </p:cNvSpPr>
          <p:nvPr/>
        </p:nvSpPr>
        <p:spPr bwMode="auto">
          <a:xfrm>
            <a:off x="2333625" y="4024313"/>
            <a:ext cx="223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59" name="Rectangle 50"/>
          <p:cNvSpPr>
            <a:spLocks noChangeArrowheads="1"/>
          </p:cNvSpPr>
          <p:nvPr/>
        </p:nvSpPr>
        <p:spPr bwMode="auto">
          <a:xfrm>
            <a:off x="2439988" y="388620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0" name="Rectangle 51"/>
          <p:cNvSpPr>
            <a:spLocks noChangeArrowheads="1"/>
          </p:cNvSpPr>
          <p:nvPr/>
        </p:nvSpPr>
        <p:spPr bwMode="auto">
          <a:xfrm>
            <a:off x="2333625" y="4246563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1" name="Rectangle 52"/>
          <p:cNvSpPr>
            <a:spLocks noChangeArrowheads="1"/>
          </p:cNvSpPr>
          <p:nvPr/>
        </p:nvSpPr>
        <p:spPr bwMode="auto">
          <a:xfrm>
            <a:off x="2449513" y="40989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2" name="Rectangle 53"/>
          <p:cNvSpPr>
            <a:spLocks noChangeArrowheads="1"/>
          </p:cNvSpPr>
          <p:nvPr/>
        </p:nvSpPr>
        <p:spPr bwMode="auto">
          <a:xfrm>
            <a:off x="2460625" y="4246563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3" name="Rectangle 54"/>
          <p:cNvSpPr>
            <a:spLocks noChangeArrowheads="1"/>
          </p:cNvSpPr>
          <p:nvPr/>
        </p:nvSpPr>
        <p:spPr bwMode="auto">
          <a:xfrm>
            <a:off x="2514600" y="42576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4" name="Rectangle 55"/>
          <p:cNvSpPr>
            <a:spLocks noChangeArrowheads="1"/>
          </p:cNvSpPr>
          <p:nvPr/>
        </p:nvSpPr>
        <p:spPr bwMode="auto">
          <a:xfrm>
            <a:off x="5113338" y="4722813"/>
            <a:ext cx="766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7" name="Rectangle 58"/>
          <p:cNvSpPr>
            <a:spLocks noChangeArrowheads="1"/>
          </p:cNvSpPr>
          <p:nvPr/>
        </p:nvSpPr>
        <p:spPr bwMode="auto">
          <a:xfrm>
            <a:off x="4846638" y="5719763"/>
            <a:ext cx="116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69" name="Rectangle 60"/>
          <p:cNvSpPr>
            <a:spLocks noChangeArrowheads="1"/>
          </p:cNvSpPr>
          <p:nvPr/>
        </p:nvSpPr>
        <p:spPr bwMode="auto">
          <a:xfrm>
            <a:off x="5997575" y="57308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3" name="Rectangle 64"/>
          <p:cNvSpPr>
            <a:spLocks noChangeArrowheads="1"/>
          </p:cNvSpPr>
          <p:nvPr/>
        </p:nvSpPr>
        <p:spPr bwMode="auto">
          <a:xfrm>
            <a:off x="2620963" y="5751513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4" name="Rectangle 65"/>
          <p:cNvSpPr>
            <a:spLocks noChangeArrowheads="1"/>
          </p:cNvSpPr>
          <p:nvPr/>
        </p:nvSpPr>
        <p:spPr bwMode="auto">
          <a:xfrm>
            <a:off x="2620963" y="591026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75" name="Rectangle 66"/>
          <p:cNvSpPr>
            <a:spLocks noChangeArrowheads="1"/>
          </p:cNvSpPr>
          <p:nvPr/>
        </p:nvSpPr>
        <p:spPr bwMode="auto">
          <a:xfrm>
            <a:off x="2673350" y="576262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5" name="Rectangle 76"/>
          <p:cNvSpPr>
            <a:spLocks noChangeArrowheads="1"/>
          </p:cNvSpPr>
          <p:nvPr/>
        </p:nvSpPr>
        <p:spPr bwMode="auto">
          <a:xfrm>
            <a:off x="2227263" y="4649788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6" name="Rectangle 77"/>
          <p:cNvSpPr>
            <a:spLocks noChangeArrowheads="1"/>
          </p:cNvSpPr>
          <p:nvPr/>
        </p:nvSpPr>
        <p:spPr bwMode="auto">
          <a:xfrm>
            <a:off x="2279650" y="45005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8" name="Rectangle 79"/>
          <p:cNvSpPr>
            <a:spLocks noChangeArrowheads="1"/>
          </p:cNvSpPr>
          <p:nvPr/>
        </p:nvSpPr>
        <p:spPr bwMode="auto">
          <a:xfrm>
            <a:off x="6924675" y="5807075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9" name="Rectangle 80"/>
          <p:cNvSpPr>
            <a:spLocks noChangeArrowheads="1"/>
          </p:cNvSpPr>
          <p:nvPr/>
        </p:nvSpPr>
        <p:spPr bwMode="auto">
          <a:xfrm>
            <a:off x="5102225" y="3621088"/>
            <a:ext cx="11176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0" name="Rectangle 81"/>
          <p:cNvSpPr>
            <a:spLocks noChangeArrowheads="1"/>
          </p:cNvSpPr>
          <p:nvPr/>
        </p:nvSpPr>
        <p:spPr bwMode="auto">
          <a:xfrm>
            <a:off x="5453063" y="3727450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1" name="Rectangle 82"/>
          <p:cNvSpPr>
            <a:spLocks noChangeArrowheads="1"/>
          </p:cNvSpPr>
          <p:nvPr/>
        </p:nvSpPr>
        <p:spPr bwMode="auto">
          <a:xfrm>
            <a:off x="5708650" y="3589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2" name="Rectangle 83"/>
          <p:cNvSpPr>
            <a:spLocks noChangeArrowheads="1"/>
          </p:cNvSpPr>
          <p:nvPr/>
        </p:nvSpPr>
        <p:spPr bwMode="auto">
          <a:xfrm>
            <a:off x="5730875" y="3727450"/>
            <a:ext cx="15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3" name="Rectangle 84"/>
          <p:cNvSpPr>
            <a:spLocks noChangeArrowheads="1"/>
          </p:cNvSpPr>
          <p:nvPr/>
        </p:nvSpPr>
        <p:spPr bwMode="auto">
          <a:xfrm>
            <a:off x="5730875" y="3886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1693863" y="32083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7" name="Rectangle 89"/>
          <p:cNvSpPr>
            <a:spLocks noChangeArrowheads="1"/>
          </p:cNvSpPr>
          <p:nvPr/>
        </p:nvSpPr>
        <p:spPr bwMode="auto">
          <a:xfrm>
            <a:off x="1704975" y="3346450"/>
            <a:ext cx="15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8" name="Rectangle 90"/>
          <p:cNvSpPr>
            <a:spLocks noChangeArrowheads="1"/>
          </p:cNvSpPr>
          <p:nvPr/>
        </p:nvSpPr>
        <p:spPr bwMode="auto">
          <a:xfrm>
            <a:off x="1704975" y="350520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99" name="Rectangle 91"/>
          <p:cNvSpPr>
            <a:spLocks noChangeArrowheads="1"/>
          </p:cNvSpPr>
          <p:nvPr/>
        </p:nvSpPr>
        <p:spPr bwMode="auto">
          <a:xfrm>
            <a:off x="1757363" y="33559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4" name="Rectangle 149"/>
          <p:cNvSpPr>
            <a:spLocks noChangeArrowheads="1"/>
          </p:cNvSpPr>
          <p:nvPr/>
        </p:nvSpPr>
        <p:spPr bwMode="auto">
          <a:xfrm>
            <a:off x="5827713" y="2422525"/>
            <a:ext cx="65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5" name="Rectangle 150"/>
          <p:cNvSpPr>
            <a:spLocks noChangeArrowheads="1"/>
          </p:cNvSpPr>
          <p:nvPr/>
        </p:nvSpPr>
        <p:spPr bwMode="auto">
          <a:xfrm>
            <a:off x="6318250" y="2263775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6" name="Rectangle 151"/>
          <p:cNvSpPr>
            <a:spLocks noChangeArrowheads="1"/>
          </p:cNvSpPr>
          <p:nvPr/>
        </p:nvSpPr>
        <p:spPr bwMode="auto">
          <a:xfrm>
            <a:off x="6291217" y="2022475"/>
            <a:ext cx="16938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7" name="Rectangle 152"/>
          <p:cNvSpPr>
            <a:spLocks noChangeArrowheads="1"/>
          </p:cNvSpPr>
          <p:nvPr/>
        </p:nvSpPr>
        <p:spPr bwMode="auto">
          <a:xfrm>
            <a:off x="7518400" y="2641600"/>
            <a:ext cx="1587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58" name="Rectangle 153"/>
          <p:cNvSpPr>
            <a:spLocks noChangeArrowheads="1"/>
          </p:cNvSpPr>
          <p:nvPr/>
        </p:nvSpPr>
        <p:spPr bwMode="auto">
          <a:xfrm>
            <a:off x="7570788" y="265271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48" name="Rectangle 39"/>
          <p:cNvSpPr>
            <a:spLocks noChangeArrowheads="1"/>
          </p:cNvSpPr>
          <p:nvPr/>
        </p:nvSpPr>
        <p:spPr bwMode="auto">
          <a:xfrm>
            <a:off x="4367213" y="5275263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0" name="Rectangle 92"/>
          <p:cNvSpPr>
            <a:spLocks noChangeArrowheads="1"/>
          </p:cNvSpPr>
          <p:nvPr/>
        </p:nvSpPr>
        <p:spPr bwMode="auto">
          <a:xfrm>
            <a:off x="5878513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1" name="Rectangle 93"/>
          <p:cNvSpPr>
            <a:spLocks noChangeArrowheads="1"/>
          </p:cNvSpPr>
          <p:nvPr/>
        </p:nvSpPr>
        <p:spPr bwMode="auto">
          <a:xfrm>
            <a:off x="5480050" y="5251450"/>
            <a:ext cx="8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09" name="Rectangle 101"/>
          <p:cNvSpPr>
            <a:spLocks noChangeArrowheads="1"/>
          </p:cNvSpPr>
          <p:nvPr/>
        </p:nvSpPr>
        <p:spPr bwMode="auto">
          <a:xfrm>
            <a:off x="6886575" y="5399088"/>
            <a:ext cx="47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FF33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87" name="Rectangle 78"/>
          <p:cNvSpPr>
            <a:spLocks noChangeArrowheads="1"/>
          </p:cNvSpPr>
          <p:nvPr/>
        </p:nvSpPr>
        <p:spPr bwMode="auto">
          <a:xfrm>
            <a:off x="4857750" y="5434013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>
                <a:solidFill>
                  <a:srgbClr val="000000"/>
                </a:solidFill>
                <a:latin typeface="Calibri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Rectangle 75"/>
          <p:cNvSpPr>
            <a:spLocks noChangeArrowheads="1"/>
          </p:cNvSpPr>
          <p:nvPr/>
        </p:nvSpPr>
        <p:spPr bwMode="auto">
          <a:xfrm>
            <a:off x="2236787" y="5214938"/>
            <a:ext cx="889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787237" y="2938216"/>
            <a:ext cx="3199087" cy="2684634"/>
            <a:chOff x="787237" y="2913635"/>
            <a:chExt cx="3199087" cy="2684634"/>
          </a:xfrm>
        </p:grpSpPr>
        <p:sp>
          <p:nvSpPr>
            <p:cNvPr id="17481" name="Line 72"/>
            <p:cNvSpPr>
              <a:spLocks noChangeShapeType="1"/>
            </p:cNvSpPr>
            <p:nvPr/>
          </p:nvSpPr>
          <p:spPr bwMode="auto">
            <a:xfrm>
              <a:off x="2368551" y="4248150"/>
              <a:ext cx="103188" cy="211138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787237" y="2913635"/>
              <a:ext cx="3199087" cy="2684634"/>
              <a:chOff x="787237" y="2913635"/>
              <a:chExt cx="3199087" cy="2684634"/>
            </a:xfrm>
          </p:grpSpPr>
          <p:sp>
            <p:nvSpPr>
              <p:cNvPr id="456" name="Line 73"/>
              <p:cNvSpPr>
                <a:spLocks noChangeShapeType="1"/>
              </p:cNvSpPr>
              <p:nvPr/>
            </p:nvSpPr>
            <p:spPr bwMode="auto">
              <a:xfrm flipH="1">
                <a:off x="2460623" y="4860925"/>
                <a:ext cx="352426" cy="17780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2" name="Line 73"/>
              <p:cNvSpPr>
                <a:spLocks noChangeShapeType="1"/>
              </p:cNvSpPr>
              <p:nvPr/>
            </p:nvSpPr>
            <p:spPr bwMode="auto">
              <a:xfrm flipH="1" flipV="1">
                <a:off x="2386012" y="5126037"/>
                <a:ext cx="69849" cy="18176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1" name="Group 380"/>
              <p:cNvGrpSpPr/>
              <p:nvPr/>
            </p:nvGrpSpPr>
            <p:grpSpPr>
              <a:xfrm>
                <a:off x="787237" y="2913635"/>
                <a:ext cx="3199087" cy="2684634"/>
                <a:chOff x="808197" y="2913635"/>
                <a:chExt cx="3199087" cy="2684634"/>
              </a:xfrm>
            </p:grpSpPr>
            <p:sp>
              <p:nvSpPr>
                <p:cNvPr id="466" name="Rectangle 131"/>
                <p:cNvSpPr>
                  <a:spLocks noChangeArrowheads="1"/>
                </p:cNvSpPr>
                <p:nvPr/>
              </p:nvSpPr>
              <p:spPr bwMode="auto">
                <a:xfrm>
                  <a:off x="2382837" y="5310188"/>
                  <a:ext cx="188913" cy="2873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9" name="Group 378"/>
                <p:cNvGrpSpPr/>
                <p:nvPr/>
              </p:nvGrpSpPr>
              <p:grpSpPr>
                <a:xfrm>
                  <a:off x="808197" y="2913635"/>
                  <a:ext cx="3199087" cy="2684634"/>
                  <a:chOff x="808197" y="2913635"/>
                  <a:chExt cx="3199087" cy="2684634"/>
                </a:xfrm>
              </p:grpSpPr>
              <p:sp>
                <p:nvSpPr>
                  <p:cNvPr id="46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1951037" y="5310188"/>
                    <a:ext cx="431800" cy="28733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67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5372238"/>
                    <a:ext cx="503237" cy="212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/>
                  <a:p>
                    <a:pPr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Calibri"/>
                      </a:rPr>
                      <a:t>CM</a:t>
                    </a:r>
                    <a:endParaRPr lang="en-GB" sz="1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378" name="Group 377"/>
                  <p:cNvGrpSpPr/>
                  <p:nvPr/>
                </p:nvGrpSpPr>
                <p:grpSpPr>
                  <a:xfrm>
                    <a:off x="808197" y="2913635"/>
                    <a:ext cx="3199087" cy="2684634"/>
                    <a:chOff x="808197" y="2913635"/>
                    <a:chExt cx="3199087" cy="2684634"/>
                  </a:xfrm>
                </p:grpSpPr>
                <p:sp>
                  <p:nvSpPr>
                    <p:cNvPr id="17477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9147" y="2913635"/>
                      <a:ext cx="0" cy="49078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74C0E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9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8874" y="4141787"/>
                      <a:ext cx="423167" cy="32940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7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6750" y="3833813"/>
                      <a:ext cx="1588" cy="582612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99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5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1322" y="3404419"/>
                      <a:ext cx="1275962" cy="67786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7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3350" y="4416425"/>
                      <a:ext cx="1267148" cy="455613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1113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19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64271" y="3521311"/>
                      <a:ext cx="1243013" cy="42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de-DE" sz="1400" dirty="0">
                          <a:solidFill>
                            <a:prstClr val="white"/>
                          </a:solidFill>
                          <a:latin typeface="Calibri"/>
                        </a:rPr>
                        <a:t>XLVB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435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135" y="4436630"/>
                      <a:ext cx="1279845" cy="4308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Distribution Box</a:t>
                      </a:r>
                    </a:p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 </a:t>
                      </a:r>
                      <a:r>
                        <a:rPr lang="en-GB" sz="1400" dirty="0">
                          <a:solidFill>
                            <a:prstClr val="white"/>
                          </a:solidFill>
                          <a:latin typeface="Calibri"/>
                        </a:rPr>
                        <a:t>XIVB</a:t>
                      </a:r>
                    </a:p>
                  </p:txBody>
                </p:sp>
                <p:sp>
                  <p:nvSpPr>
                    <p:cNvPr id="17451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4488" y="4867999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3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3405" y="4797425"/>
                      <a:ext cx="360363" cy="36036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4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5513" y="3933825"/>
                      <a:ext cx="360362" cy="360363"/>
                    </a:xfrm>
                    <a:prstGeom prst="ellipse">
                      <a:avLst/>
                    </a:prstGeom>
                    <a:solidFill>
                      <a:srgbClr val="0099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45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245" y="4015183"/>
                      <a:ext cx="17953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prstClr val="white"/>
                          </a:solidFill>
                          <a:latin typeface="Calibri"/>
                        </a:rPr>
                        <a:t>FB</a:t>
                      </a:r>
                      <a:endParaRPr lang="en-GB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0" name="Group 259"/>
                    <p:cNvGrpSpPr/>
                    <p:nvPr/>
                  </p:nvGrpSpPr>
                  <p:grpSpPr>
                    <a:xfrm>
                      <a:off x="1200943" y="4341813"/>
                      <a:ext cx="1361283" cy="427037"/>
                      <a:chOff x="1200943" y="4341813"/>
                      <a:chExt cx="1361283" cy="427037"/>
                    </a:xfrm>
                  </p:grpSpPr>
                  <p:sp>
                    <p:nvSpPr>
                      <p:cNvPr id="17484" name="Rectangle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93925" y="4341813"/>
                        <a:ext cx="889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28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en-GB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04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2" y="4437945"/>
                        <a:ext cx="494667" cy="287199"/>
                      </a:xfrm>
                      <a:prstGeom prst="rect">
                        <a:avLst/>
                      </a:prstGeom>
                      <a:solidFill>
                        <a:srgbClr val="FF33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8" name="Rectangle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08175" y="4437063"/>
                        <a:ext cx="431800" cy="2873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39" name="Rectangle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39975" y="4437063"/>
                        <a:ext cx="188913" cy="287337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40" name="Rectangle 1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79613" y="4494213"/>
                        <a:ext cx="503237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CM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7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43150" y="4490472"/>
                        <a:ext cx="219076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FC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9" name="Group 258"/>
                      <p:cNvGrpSpPr/>
                      <p:nvPr/>
                    </p:nvGrpSpPr>
                    <p:grpSpPr>
                      <a:xfrm>
                        <a:off x="1200943" y="4439691"/>
                        <a:ext cx="227013" cy="284709"/>
                        <a:chOff x="1193006" y="4439691"/>
                        <a:chExt cx="227013" cy="284709"/>
                      </a:xfrm>
                    </p:grpSpPr>
                    <p:sp>
                      <p:nvSpPr>
                        <p:cNvPr id="17541" name="Rectangl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93006" y="4439691"/>
                          <a:ext cx="207963" cy="284709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58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00943" y="4480946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E</a:t>
                          </a: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59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14463" y="4481332"/>
                        <a:ext cx="496888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3,9 </a:t>
                        </a:r>
                        <a:r>
                          <a:rPr lang="en-GB" sz="10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GHz</a:t>
                        </a:r>
                        <a:endParaRPr lang="en-GB" sz="10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64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4" y="5311070"/>
                      <a:ext cx="494667" cy="28719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2837" y="536359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69" name="Group 468"/>
                    <p:cNvGrpSpPr/>
                    <p:nvPr/>
                  </p:nvGrpSpPr>
                  <p:grpSpPr>
                    <a:xfrm>
                      <a:off x="1247775" y="5308798"/>
                      <a:ext cx="223043" cy="284709"/>
                      <a:chOff x="1196976" y="4435673"/>
                      <a:chExt cx="223043" cy="284709"/>
                    </a:xfrm>
                    <a:noFill/>
                  </p:grpSpPr>
                  <p:sp>
                    <p:nvSpPr>
                      <p:cNvPr id="471" name="Rectangle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6976" y="4435673"/>
                        <a:ext cx="207963" cy="284709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2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0943" y="4480946"/>
                        <a:ext cx="219076" cy="21544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E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C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7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7325" y="5354457"/>
                      <a:ext cx="496888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3,9 </a:t>
                      </a:r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GHz</a:t>
                      </a:r>
                      <a:endParaRPr lang="en-GB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61" name="Group 260"/>
                    <p:cNvGrpSpPr/>
                    <p:nvPr/>
                  </p:nvGrpSpPr>
                  <p:grpSpPr>
                    <a:xfrm>
                      <a:off x="808197" y="4863728"/>
                      <a:ext cx="1100932" cy="277813"/>
                      <a:chOff x="1477168" y="5762625"/>
                      <a:chExt cx="1100932" cy="277813"/>
                    </a:xfrm>
                  </p:grpSpPr>
                  <p:sp>
                    <p:nvSpPr>
                      <p:cNvPr id="1747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4638" y="5762625"/>
                        <a:ext cx="809709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8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Injectors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73" name="Rectangle 472"/>
                      <p:cNvSpPr/>
                      <p:nvPr/>
                    </p:nvSpPr>
                    <p:spPr>
                      <a:xfrm>
                        <a:off x="1477168" y="5763439"/>
                        <a:ext cx="1100932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de-DE" sz="18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9" name="Group 18"/>
          <p:cNvGrpSpPr/>
          <p:nvPr/>
        </p:nvGrpSpPr>
        <p:grpSpPr>
          <a:xfrm>
            <a:off x="2699792" y="1268760"/>
            <a:ext cx="6192688" cy="2621412"/>
            <a:chOff x="2699792" y="1268760"/>
            <a:chExt cx="6192688" cy="262141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9792" y="1268760"/>
              <a:ext cx="6192688" cy="2621412"/>
              <a:chOff x="2699792" y="1268760"/>
              <a:chExt cx="6192688" cy="262141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09156" y="1679046"/>
                <a:ext cx="1183482" cy="1108354"/>
                <a:chOff x="3409156" y="1679046"/>
                <a:chExt cx="1183482" cy="1108354"/>
              </a:xfrm>
            </p:grpSpPr>
            <p:sp>
              <p:nvSpPr>
                <p:cNvPr id="307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409156" y="1679047"/>
                  <a:ext cx="9821" cy="1108353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4592638" y="1679046"/>
                  <a:ext cx="0" cy="74347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545" name="Line 241"/>
                <p:cNvSpPr>
                  <a:spLocks noChangeShapeType="1"/>
                </p:cNvSpPr>
                <p:nvPr/>
              </p:nvSpPr>
              <p:spPr bwMode="auto">
                <a:xfrm>
                  <a:off x="3409156" y="1679048"/>
                  <a:ext cx="1183482" cy="0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2699792" y="1268760"/>
                <a:ext cx="6192688" cy="2621412"/>
                <a:chOff x="2699792" y="1239636"/>
                <a:chExt cx="6192688" cy="2621412"/>
              </a:xfrm>
            </p:grpSpPr>
            <p:sp>
              <p:nvSpPr>
                <p:cNvPr id="485" name="Line 166"/>
                <p:cNvSpPr>
                  <a:spLocks noChangeShapeType="1"/>
                </p:cNvSpPr>
                <p:nvPr/>
              </p:nvSpPr>
              <p:spPr bwMode="auto">
                <a:xfrm>
                  <a:off x="8082582" y="1738111"/>
                  <a:ext cx="0" cy="1227339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4" name="Line 166"/>
                <p:cNvSpPr>
                  <a:spLocks noChangeShapeType="1"/>
                </p:cNvSpPr>
                <p:nvPr/>
              </p:nvSpPr>
              <p:spPr bwMode="auto">
                <a:xfrm>
                  <a:off x="6272361" y="1738111"/>
                  <a:ext cx="4763" cy="1206702"/>
                </a:xfrm>
                <a:prstGeom prst="line">
                  <a:avLst/>
                </a:prstGeom>
                <a:noFill/>
                <a:ln w="28575">
                  <a:solidFill>
                    <a:srgbClr val="F63B0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5" name="Group 374"/>
                <p:cNvGrpSpPr/>
                <p:nvPr/>
              </p:nvGrpSpPr>
              <p:grpSpPr>
                <a:xfrm>
                  <a:off x="2699792" y="1239636"/>
                  <a:ext cx="6192688" cy="2621412"/>
                  <a:chOff x="2699792" y="1239636"/>
                  <a:chExt cx="6192688" cy="2621412"/>
                </a:xfrm>
              </p:grpSpPr>
              <p:sp>
                <p:nvSpPr>
                  <p:cNvPr id="478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08649" y="1703389"/>
                    <a:ext cx="0" cy="183358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28916" y="1703389"/>
                    <a:ext cx="0" cy="178891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18400" y="1738112"/>
                    <a:ext cx="1588" cy="159246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9115" y="1738112"/>
                    <a:ext cx="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63B0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4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08649" y="1878013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38" name="Line 1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8849" y="1886746"/>
                    <a:ext cx="112185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B321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65" name="Group 264"/>
                  <p:cNvGrpSpPr/>
                  <p:nvPr/>
                </p:nvGrpSpPr>
                <p:grpSpPr>
                  <a:xfrm>
                    <a:off x="2699792" y="1239636"/>
                    <a:ext cx="6192688" cy="2621412"/>
                    <a:chOff x="2699792" y="1253676"/>
                    <a:chExt cx="6192688" cy="2621412"/>
                  </a:xfrm>
                </p:grpSpPr>
                <p:sp>
                  <p:nvSpPr>
                    <p:cNvPr id="73847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80796" y="3330178"/>
                      <a:ext cx="0" cy="3159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1450" y="2261788"/>
                      <a:ext cx="327075" cy="45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81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6684" y="2042589"/>
                      <a:ext cx="581028" cy="31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EB321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8525" y="2266303"/>
                      <a:ext cx="1587" cy="160878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6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88561" y="3367881"/>
                      <a:ext cx="0" cy="48577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9776" y="2042589"/>
                      <a:ext cx="4761" cy="158961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4350" y="3853655"/>
                      <a:ext cx="2497066" cy="396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8478" name="Line 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27713" y="3624262"/>
                      <a:ext cx="458661" cy="5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63B08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de-DE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88" name="Textfeld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82137" y="3258563"/>
                      <a:ext cx="1396637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Font typeface="Wingdings" pitchFamily="2" charset="2"/>
                        <a:buChar char="n"/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XFEL</a:t>
                      </a:r>
                    </a:p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Wingdings" pitchFamily="2" charset="2"/>
                        <a:buNone/>
                      </a:pPr>
                      <a:r>
                        <a:rPr lang="de-DE" sz="1600" b="1" dirty="0" smtClean="0">
                          <a:solidFill>
                            <a:srgbClr val="FF0000"/>
                          </a:solidFill>
                        </a:rPr>
                        <a:t>Refrigerator</a:t>
                      </a:r>
                      <a:endParaRPr lang="de-DE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2699792" y="1253676"/>
                      <a:ext cx="6192688" cy="2103316"/>
                      <a:chOff x="2699792" y="1262409"/>
                      <a:chExt cx="6192688" cy="2103316"/>
                    </a:xfrm>
                  </p:grpSpPr>
                  <p:grpSp>
                    <p:nvGrpSpPr>
                      <p:cNvPr id="262" name="Group 261"/>
                      <p:cNvGrpSpPr/>
                      <p:nvPr/>
                    </p:nvGrpSpPr>
                    <p:grpSpPr>
                      <a:xfrm>
                        <a:off x="2699792" y="1893837"/>
                        <a:ext cx="2808312" cy="1384796"/>
                        <a:chOff x="2699792" y="1921395"/>
                        <a:chExt cx="2808312" cy="1384796"/>
                      </a:xfrm>
                    </p:grpSpPr>
                    <p:sp>
                      <p:nvSpPr>
                        <p:cNvPr id="17561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2173" y="1921395"/>
                          <a:ext cx="1335931" cy="520700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62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40435" y="1981998"/>
                          <a:ext cx="1174296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Distribution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DB54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9792" y="2769616"/>
                          <a:ext cx="1128712" cy="53657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1113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44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426" y="2824908"/>
                          <a:ext cx="499817" cy="43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CC Box</a:t>
                          </a:r>
                        </a:p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CB44 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391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64175" y="1273021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753100" y="1353984"/>
                        <a:ext cx="142875" cy="4238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2913" y="1371446"/>
                        <a:ext cx="142875" cy="400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9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11813" y="1338109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258" name="Group 257"/>
                      <p:cNvGrpSpPr/>
                      <p:nvPr/>
                    </p:nvGrpSpPr>
                    <p:grpSpPr>
                      <a:xfrm>
                        <a:off x="6033146" y="1262409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39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9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414"/>
                      <p:cNvGrpSpPr/>
                      <p:nvPr/>
                    </p:nvGrpSpPr>
                    <p:grpSpPr>
                      <a:xfrm>
                        <a:off x="6587455" y="126876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16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7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8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19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20" name="Group 419"/>
                      <p:cNvGrpSpPr/>
                      <p:nvPr/>
                    </p:nvGrpSpPr>
                    <p:grpSpPr>
                      <a:xfrm>
                        <a:off x="6032352" y="1988840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21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2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3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3846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12519" y="2652142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64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2914" y="2879338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41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2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64375" y="1281754"/>
                        <a:ext cx="504825" cy="504825"/>
                      </a:xfrm>
                      <a:prstGeom prst="ellipse">
                        <a:avLst/>
                      </a:prstGeom>
                      <a:solidFill>
                        <a:srgbClr val="EB321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433" name="Group 432"/>
                      <p:cNvGrpSpPr/>
                      <p:nvPr/>
                    </p:nvGrpSpPr>
                    <p:grpSpPr>
                      <a:xfrm>
                        <a:off x="7833346" y="1271142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34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5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6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37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438"/>
                      <p:cNvGrpSpPr/>
                      <p:nvPr/>
                    </p:nvGrpSpPr>
                    <p:grpSpPr>
                      <a:xfrm>
                        <a:off x="8387655" y="127749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0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1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2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3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4" name="Group 443"/>
                      <p:cNvGrpSpPr/>
                      <p:nvPr/>
                    </p:nvGrpSpPr>
                    <p:grpSpPr>
                      <a:xfrm>
                        <a:off x="7832552" y="1997573"/>
                        <a:ext cx="504825" cy="504826"/>
                        <a:chOff x="6397103" y="1258888"/>
                        <a:chExt cx="504825" cy="504826"/>
                      </a:xfrm>
                    </p:grpSpPr>
                    <p:sp>
                      <p:nvSpPr>
                        <p:cNvPr id="445" name="Oval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7103" y="1258888"/>
                          <a:ext cx="504825" cy="504825"/>
                        </a:xfrm>
                        <a:prstGeom prst="ellipse">
                          <a:avLst/>
                        </a:prstGeom>
                        <a:solidFill>
                          <a:srgbClr val="EB321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6" name="Line 1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86028" y="1339851"/>
                          <a:ext cx="142875" cy="4238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7" name="Line 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5841" y="1357313"/>
                          <a:ext cx="142875" cy="4000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448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4741" y="1323976"/>
                          <a:ext cx="207963" cy="215900"/>
                        </a:xfrm>
                        <a:prstGeom prst="rect">
                          <a:avLst/>
                        </a:prstGeom>
                        <a:solidFill>
                          <a:srgbClr val="EB321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prstClr val="white"/>
                              </a:solidFill>
                              <a:latin typeface="Calibri"/>
                            </a:rPr>
                            <a:t>SC</a:t>
                          </a:r>
                          <a:endParaRPr lang="en-GB" sz="1800" dirty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49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12719" y="2660875"/>
                        <a:ext cx="747713" cy="704850"/>
                      </a:xfrm>
                      <a:prstGeom prst="ellipse">
                        <a:avLst/>
                      </a:prstGeom>
                      <a:solidFill>
                        <a:srgbClr val="F63B08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  <a:defRPr/>
                        </a:pPr>
                        <a:endParaRPr lang="de-DE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1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93210" y="2901584"/>
                        <a:ext cx="592137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de-DE" sz="1800" dirty="0">
                            <a:solidFill>
                              <a:prstClr val="white"/>
                            </a:solidFill>
                            <a:latin typeface="Calibri"/>
                          </a:rPr>
                          <a:t>CB </a:t>
                        </a:r>
                        <a:r>
                          <a:rPr lang="de-DE" sz="1800" dirty="0" smtClean="0">
                            <a:solidFill>
                              <a:prstClr val="white"/>
                            </a:solidFill>
                            <a:latin typeface="Calibri"/>
                          </a:rPr>
                          <a:t>43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2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570787" y="1371654"/>
                        <a:ext cx="142873" cy="4061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3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30083" y="1375918"/>
                        <a:ext cx="153392" cy="41324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54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9499" y="1355778"/>
                        <a:ext cx="207963" cy="215900"/>
                      </a:xfrm>
                      <a:prstGeom prst="rect">
                        <a:avLst/>
                      </a:prstGeom>
                      <a:solidFill>
                        <a:srgbClr val="EB321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prstClr val="white"/>
                            </a:solidFill>
                            <a:latin typeface="Calibri"/>
                          </a:rPr>
                          <a:t>SC</a:t>
                        </a:r>
                        <a:endParaRPr lang="en-GB" sz="180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7594" name="Rectangle 56"/>
            <p:cNvSpPr>
              <a:spLocks noChangeArrowheads="1"/>
            </p:cNvSpPr>
            <p:nvPr/>
          </p:nvSpPr>
          <p:spPr bwMode="auto">
            <a:xfrm>
              <a:off x="3409156" y="1412776"/>
              <a:ext cx="352532" cy="215444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XRTL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95936" y="3861048"/>
            <a:ext cx="4767662" cy="1799977"/>
            <a:chOff x="3980802" y="3861048"/>
            <a:chExt cx="4767662" cy="1799977"/>
          </a:xfrm>
        </p:grpSpPr>
        <p:sp>
          <p:nvSpPr>
            <p:cNvPr id="300" name="Line 67"/>
            <p:cNvSpPr>
              <a:spLocks noChangeShapeType="1"/>
            </p:cNvSpPr>
            <p:nvPr/>
          </p:nvSpPr>
          <p:spPr bwMode="auto">
            <a:xfrm flipH="1" flipV="1">
              <a:off x="3980802" y="3878674"/>
              <a:ext cx="131762" cy="0"/>
            </a:xfrm>
            <a:prstGeom prst="line">
              <a:avLst/>
            </a:prstGeom>
            <a:noFill/>
            <a:ln w="31750">
              <a:solidFill>
                <a:srgbClr val="FD93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06862" y="3861048"/>
              <a:ext cx="4641602" cy="1799977"/>
              <a:chOff x="4106862" y="3861048"/>
              <a:chExt cx="4641602" cy="1799977"/>
            </a:xfrm>
          </p:grpSpPr>
          <p:sp>
            <p:nvSpPr>
              <p:cNvPr id="301" name="Line 67"/>
              <p:cNvSpPr>
                <a:spLocks noChangeShapeType="1"/>
              </p:cNvSpPr>
              <p:nvPr/>
            </p:nvSpPr>
            <p:spPr bwMode="auto">
              <a:xfrm flipH="1" flipV="1">
                <a:off x="4112563" y="5409405"/>
                <a:ext cx="172341" cy="5347"/>
              </a:xfrm>
              <a:prstGeom prst="line">
                <a:avLst/>
              </a:prstGeom>
              <a:noFill/>
              <a:ln w="31750">
                <a:solidFill>
                  <a:srgbClr val="FD930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4106862" y="3861048"/>
                <a:ext cx="4641602" cy="1799977"/>
                <a:chOff x="4106862" y="3861048"/>
                <a:chExt cx="4641602" cy="1799977"/>
              </a:xfrm>
            </p:grpSpPr>
            <p:sp>
              <p:nvSpPr>
                <p:cNvPr id="17523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7380312" y="5148263"/>
                  <a:ext cx="121443" cy="512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24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7451750" y="5157787"/>
                  <a:ext cx="122238" cy="5032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4106862" y="3861048"/>
                  <a:ext cx="4641602" cy="1678689"/>
                  <a:chOff x="4106862" y="3843338"/>
                  <a:chExt cx="4641602" cy="1678689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4106862" y="3843338"/>
                    <a:ext cx="2309961" cy="1553704"/>
                    <a:chOff x="4106862" y="3843338"/>
                    <a:chExt cx="2309961" cy="1553704"/>
                  </a:xfrm>
                </p:grpSpPr>
                <p:grpSp>
                  <p:nvGrpSpPr>
                    <p:cNvPr id="384" name="Group 383"/>
                    <p:cNvGrpSpPr/>
                    <p:nvPr/>
                  </p:nvGrpSpPr>
                  <p:grpSpPr>
                    <a:xfrm>
                      <a:off x="4145140" y="4696371"/>
                      <a:ext cx="2271683" cy="239167"/>
                      <a:chOff x="4145140" y="4696371"/>
                      <a:chExt cx="2271683" cy="239167"/>
                    </a:xfrm>
                  </p:grpSpPr>
                  <p:sp>
                    <p:nvSpPr>
                      <p:cNvPr id="17465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45140" y="4696371"/>
                        <a:ext cx="417727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squar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Calibri"/>
                          </a:rPr>
                          <a:t>XLTL1</a:t>
                        </a:r>
                        <a:endParaRPr lang="en-GB" sz="1400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19" name="Rectangl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06774" y="4720094"/>
                        <a:ext cx="410049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XLTL3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7593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3537" y="4711362"/>
                        <a:ext cx="410049" cy="2154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D93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just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r>
                          <a:rPr lang="en-GB" sz="1400" dirty="0">
                            <a:solidFill>
                              <a:srgbClr val="000000"/>
                            </a:solidFill>
                            <a:latin typeface="Calibri"/>
                          </a:rPr>
                          <a:t>XLTL2</a:t>
                        </a:r>
                        <a:endParaRPr lang="en-GB" sz="1800" dirty="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386" name="Group 385"/>
                    <p:cNvGrpSpPr/>
                    <p:nvPr/>
                  </p:nvGrpSpPr>
                  <p:grpSpPr>
                    <a:xfrm>
                      <a:off x="4106862" y="3843338"/>
                      <a:ext cx="2269308" cy="1553704"/>
                      <a:chOff x="4111749" y="3843338"/>
                      <a:chExt cx="2269308" cy="1553704"/>
                    </a:xfrm>
                  </p:grpSpPr>
                  <p:sp>
                    <p:nvSpPr>
                      <p:cNvPr id="17476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111749" y="3843338"/>
                        <a:ext cx="5702" cy="1553704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rgbClr val="FD930A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7633" name="Group 17632"/>
                      <p:cNvGrpSpPr/>
                      <p:nvPr/>
                    </p:nvGrpSpPr>
                    <p:grpSpPr>
                      <a:xfrm>
                        <a:off x="5004048" y="4945063"/>
                        <a:ext cx="368897" cy="287337"/>
                        <a:chOff x="4995266" y="4945063"/>
                        <a:chExt cx="368897" cy="287337"/>
                      </a:xfrm>
                    </p:grpSpPr>
                    <p:sp>
                      <p:nvSpPr>
                        <p:cNvPr id="17513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06192" y="4945063"/>
                          <a:ext cx="0" cy="287337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14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4163" y="4945063"/>
                          <a:ext cx="0" cy="284161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7517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95266" y="4967005"/>
                          <a:ext cx="3577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310" name="Group 309"/>
                      <p:cNvGrpSpPr/>
                      <p:nvPr/>
                    </p:nvGrpSpPr>
                    <p:grpSpPr>
                      <a:xfrm>
                        <a:off x="6012160" y="4950619"/>
                        <a:ext cx="368897" cy="287337"/>
                        <a:chOff x="4995266" y="4945063"/>
                        <a:chExt cx="368897" cy="287337"/>
                      </a:xfrm>
                    </p:grpSpPr>
                    <p:sp>
                      <p:nvSpPr>
                        <p:cNvPr id="311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06192" y="4945063"/>
                          <a:ext cx="0" cy="287337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12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4163" y="4945063"/>
                          <a:ext cx="0" cy="284161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13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95266" y="4967005"/>
                          <a:ext cx="3577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D930A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283968" y="5233987"/>
                    <a:ext cx="867148" cy="288040"/>
                    <a:chOff x="4283968" y="5233987"/>
                    <a:chExt cx="867148" cy="288040"/>
                  </a:xfrm>
                </p:grpSpPr>
                <p:sp>
                  <p:nvSpPr>
                    <p:cNvPr id="17502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362" y="5233987"/>
                      <a:ext cx="215701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03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1831" y="5233987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C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0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3968" y="5234689"/>
                      <a:ext cx="199926" cy="287338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525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2312" y="5265966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1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3968" y="527333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2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040" y="5275263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92080" y="5229192"/>
                    <a:ext cx="867148" cy="288040"/>
                    <a:chOff x="5292080" y="5232537"/>
                    <a:chExt cx="867148" cy="288040"/>
                  </a:xfrm>
                </p:grpSpPr>
                <p:sp>
                  <p:nvSpPr>
                    <p:cNvPr id="325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0474" y="5232537"/>
                      <a:ext cx="215701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6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9943" y="5232537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7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080" y="5233239"/>
                      <a:ext cx="199926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40424" y="5264516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080" y="5271887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3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0152" y="5273813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7677151" y="5229200"/>
                    <a:ext cx="1071313" cy="288040"/>
                    <a:chOff x="7677151" y="5229200"/>
                    <a:chExt cx="1071313" cy="288040"/>
                  </a:xfrm>
                </p:grpSpPr>
                <p:sp>
                  <p:nvSpPr>
                    <p:cNvPr id="594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29622" y="5229200"/>
                      <a:ext cx="216333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srgbClr val="FF3300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5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9091" y="5229200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6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151" y="5229902"/>
                      <a:ext cx="304004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29572" y="5261179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151" y="5268550"/>
                      <a:ext cx="32315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9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29300" y="5270476"/>
                      <a:ext cx="319164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6297140" y="5229192"/>
                    <a:ext cx="1385947" cy="288040"/>
                    <a:chOff x="6297140" y="5229192"/>
                    <a:chExt cx="1385947" cy="288040"/>
                  </a:xfrm>
                </p:grpSpPr>
                <p:sp>
                  <p:nvSpPr>
                    <p:cNvPr id="17532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67173" y="5494746"/>
                      <a:ext cx="515914" cy="159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6297140" y="5229192"/>
                      <a:ext cx="1380009" cy="288040"/>
                      <a:chOff x="6297140" y="5234689"/>
                      <a:chExt cx="1380009" cy="288040"/>
                    </a:xfrm>
                  </p:grpSpPr>
                  <p:sp>
                    <p:nvSpPr>
                      <p:cNvPr id="590" name="Rectangle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45534" y="5234689"/>
                        <a:ext cx="313110" cy="287338"/>
                      </a:xfrm>
                      <a:prstGeom prst="rect">
                        <a:avLst/>
                      </a:prstGeom>
                      <a:solidFill>
                        <a:srgbClr val="FD930A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auto"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FontTx/>
                          <a:buNone/>
                        </a:pPr>
                        <a:endParaRPr lang="en-US" sz="1800">
                          <a:solidFill>
                            <a:srgbClr val="FF3300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7" name="Group 16"/>
                      <p:cNvGrpSpPr/>
                      <p:nvPr/>
                    </p:nvGrpSpPr>
                    <p:grpSpPr>
                      <a:xfrm>
                        <a:off x="6297140" y="5234689"/>
                        <a:ext cx="1380009" cy="288040"/>
                        <a:chOff x="6297140" y="5234689"/>
                        <a:chExt cx="1380009" cy="288040"/>
                      </a:xfrm>
                    </p:grpSpPr>
                    <p:sp>
                      <p:nvSpPr>
                        <p:cNvPr id="17533" name="Line 1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68855" y="5256419"/>
                          <a:ext cx="408294" cy="89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3" name="Rect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05003" y="5234689"/>
                          <a:ext cx="431800" cy="28733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4" name="Rect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7140" y="5235391"/>
                          <a:ext cx="199926" cy="287338"/>
                        </a:xfrm>
                        <a:prstGeom prst="rect">
                          <a:avLst/>
                        </a:prstGeom>
                        <a:solidFill>
                          <a:srgbClr val="FD930A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endParaRPr lang="en-US" sz="180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5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5484" y="5266668"/>
                          <a:ext cx="379413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CMS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6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7140" y="5274039"/>
                          <a:ext cx="219076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FC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337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45212" y="5275965"/>
                          <a:ext cx="319164" cy="21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fontAlgn="auto"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FontTx/>
                            <a:buNone/>
                          </a:pPr>
                          <a:r>
                            <a:rPr lang="en-GB" sz="1400" dirty="0" smtClean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SCB</a:t>
                          </a:r>
                          <a:endParaRPr lang="en-GB" sz="1800" dirty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7641" name="Group 17640"/>
          <p:cNvGrpSpPr/>
          <p:nvPr/>
        </p:nvGrpSpPr>
        <p:grpSpPr>
          <a:xfrm>
            <a:off x="1779835" y="1108075"/>
            <a:ext cx="6866120" cy="2536703"/>
            <a:chOff x="1779835" y="1108075"/>
            <a:chExt cx="6866120" cy="2536703"/>
          </a:xfrm>
        </p:grpSpPr>
        <p:sp>
          <p:nvSpPr>
            <p:cNvPr id="316" name="Line 169"/>
            <p:cNvSpPr>
              <a:spLocks noChangeShapeType="1"/>
            </p:cNvSpPr>
            <p:nvPr/>
          </p:nvSpPr>
          <p:spPr bwMode="auto">
            <a:xfrm>
              <a:off x="2489199" y="3638703"/>
              <a:ext cx="211140" cy="1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5" name="Group 504"/>
            <p:cNvGrpSpPr/>
            <p:nvPr/>
          </p:nvGrpSpPr>
          <p:grpSpPr>
            <a:xfrm>
              <a:off x="1779835" y="1108075"/>
              <a:ext cx="6866120" cy="1063302"/>
              <a:chOff x="1779835" y="1108075"/>
              <a:chExt cx="6866120" cy="1063302"/>
            </a:xfrm>
          </p:grpSpPr>
          <p:grpSp>
            <p:nvGrpSpPr>
              <p:cNvPr id="498" name="Group 497"/>
              <p:cNvGrpSpPr/>
              <p:nvPr/>
            </p:nvGrpSpPr>
            <p:grpSpPr>
              <a:xfrm>
                <a:off x="2272506" y="1108075"/>
                <a:ext cx="6373449" cy="981075"/>
                <a:chOff x="2272506" y="1108075"/>
                <a:chExt cx="6373449" cy="981075"/>
              </a:xfrm>
            </p:grpSpPr>
            <p:sp>
              <p:nvSpPr>
                <p:cNvPr id="477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260989" y="1119981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6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6841951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497" name="Group 496"/>
                <p:cNvGrpSpPr/>
                <p:nvPr/>
              </p:nvGrpSpPr>
              <p:grpSpPr>
                <a:xfrm>
                  <a:off x="2272506" y="1108075"/>
                  <a:ext cx="6373448" cy="981075"/>
                  <a:chOff x="2272506" y="1113855"/>
                  <a:chExt cx="6373448" cy="981075"/>
                </a:xfrm>
              </p:grpSpPr>
              <p:sp>
                <p:nvSpPr>
                  <p:cNvPr id="738471" name="Line 1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279649" y="1113855"/>
                    <a:ext cx="6366305" cy="61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8472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2506" y="1113855"/>
                    <a:ext cx="7938" cy="98107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5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643100" y="1126624"/>
                  <a:ext cx="2855" cy="1463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5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8091415" y="1108075"/>
                  <a:ext cx="7171" cy="1740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3" name="Group 502"/>
              <p:cNvGrpSpPr/>
              <p:nvPr/>
            </p:nvGrpSpPr>
            <p:grpSpPr>
              <a:xfrm>
                <a:off x="1779835" y="1628800"/>
                <a:ext cx="922884" cy="542577"/>
                <a:chOff x="1779835" y="1589732"/>
                <a:chExt cx="922884" cy="542577"/>
              </a:xfrm>
            </p:grpSpPr>
            <p:sp>
              <p:nvSpPr>
                <p:cNvPr id="580" name="Rectangle 95"/>
                <p:cNvSpPr>
                  <a:spLocks noChangeArrowheads="1"/>
                </p:cNvSpPr>
                <p:nvPr/>
              </p:nvSpPr>
              <p:spPr bwMode="auto">
                <a:xfrm>
                  <a:off x="1779835" y="1589732"/>
                  <a:ext cx="919957" cy="542577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01019" y="1632394"/>
                  <a:ext cx="901700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Warm</a:t>
                  </a:r>
                </a:p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He-Pumps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15" name="Line 168"/>
            <p:cNvSpPr>
              <a:spLocks noChangeShapeType="1"/>
            </p:cNvSpPr>
            <p:nvPr/>
          </p:nvSpPr>
          <p:spPr bwMode="auto">
            <a:xfrm>
              <a:off x="2484437" y="2171377"/>
              <a:ext cx="9525" cy="14734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4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215265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r>
              <a:rPr lang="de-DE" sz="1200" b="1" u="sng" dirty="0" smtClean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smtClean="0">
                <a:solidFill>
                  <a:srgbClr val="EB3213"/>
                </a:solidFill>
              </a:rPr>
              <a:t>LINDE KRYOTECHNIK</a:t>
            </a:r>
            <a:endParaRPr lang="de-DE" sz="1200" b="1" dirty="0" smtClean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0099FF"/>
                </a:solidFill>
              </a:rPr>
              <a:t>BINP </a:t>
            </a:r>
            <a:endParaRPr lang="de-DE" sz="1200" b="1" dirty="0">
              <a:solidFill>
                <a:srgbClr val="0099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 </a:t>
            </a:r>
          </a:p>
        </p:txBody>
      </p:sp>
      <p:sp>
        <p:nvSpPr>
          <p:cNvPr id="367" name="Text Box 171"/>
          <p:cNvSpPr txBox="1">
            <a:spLocks noChangeArrowheads="1"/>
          </p:cNvSpPr>
          <p:nvPr/>
        </p:nvSpPr>
        <p:spPr bwMode="auto">
          <a:xfrm>
            <a:off x="2111832" y="5702300"/>
            <a:ext cx="2893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smtClean="0">
                <a:solidFill>
                  <a:prstClr val="black"/>
                </a:solidFill>
              </a:rPr>
              <a:t>June 2016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276" name="Rectangle 2"/>
          <p:cNvSpPr txBox="1">
            <a:spLocks noChangeArrowheads="1"/>
          </p:cNvSpPr>
          <p:nvPr/>
        </p:nvSpPr>
        <p:spPr>
          <a:xfrm>
            <a:off x="869350" y="287031"/>
            <a:ext cx="7591081" cy="48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 smtClean="0"/>
              <a:t>Commissioning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XFEL </a:t>
            </a:r>
            <a:r>
              <a:rPr lang="de-DE" sz="2400" dirty="0" err="1" smtClean="0"/>
              <a:t>Cryogenic</a:t>
            </a:r>
            <a:r>
              <a:rPr lang="de-DE" sz="2400" dirty="0" smtClean="0"/>
              <a:t> Equipment</a:t>
            </a:r>
            <a:endParaRPr lang="en-GB" sz="2400" dirty="0" smtClean="0"/>
          </a:p>
        </p:txBody>
      </p:sp>
      <p:sp>
        <p:nvSpPr>
          <p:cNvPr id="277" name="Text Box 171"/>
          <p:cNvSpPr txBox="1">
            <a:spLocks noChangeArrowheads="1"/>
          </p:cNvSpPr>
          <p:nvPr/>
        </p:nvSpPr>
        <p:spPr bwMode="auto">
          <a:xfrm>
            <a:off x="1851939" y="6019512"/>
            <a:ext cx="65840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First cool-down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XFEL-</a:t>
            </a:r>
            <a:r>
              <a:rPr lang="de-DE" sz="1600" b="1" dirty="0" err="1" smtClean="0">
                <a:solidFill>
                  <a:prstClr val="black"/>
                </a:solidFill>
              </a:rPr>
              <a:t>Linac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XFEL </a:t>
            </a:r>
            <a:r>
              <a:rPr lang="de-DE" dirty="0" err="1"/>
              <a:t>Cryogenic</a:t>
            </a:r>
            <a:r>
              <a:rPr lang="de-DE" dirty="0"/>
              <a:t> Equipment</a:t>
            </a:r>
          </a:p>
        </p:txBody>
      </p:sp>
      <p:sp>
        <p:nvSpPr>
          <p:cNvPr id="22" name="Text Box 171"/>
          <p:cNvSpPr txBox="1">
            <a:spLocks noChangeArrowheads="1"/>
          </p:cNvSpPr>
          <p:nvPr/>
        </p:nvSpPr>
        <p:spPr bwMode="auto">
          <a:xfrm>
            <a:off x="175539" y="1104612"/>
            <a:ext cx="76825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Why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the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commissioning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the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cryogenic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equipment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that</a:t>
            </a:r>
            <a:r>
              <a:rPr lang="de-DE" sz="1600" b="1" dirty="0" smtClean="0">
                <a:solidFill>
                  <a:prstClr val="black"/>
                </a:solidFill>
              </a:rPr>
              <a:t> time </a:t>
            </a:r>
            <a:r>
              <a:rPr lang="de-DE" sz="1600" b="1" dirty="0" err="1" smtClean="0">
                <a:solidFill>
                  <a:prstClr val="black"/>
                </a:solidFill>
              </a:rPr>
              <a:t>consuming</a:t>
            </a:r>
            <a:r>
              <a:rPr lang="de-DE" sz="1600" b="1" dirty="0" smtClean="0">
                <a:solidFill>
                  <a:prstClr val="black"/>
                </a:solidFill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50163" y="4232479"/>
            <a:ext cx="1002737" cy="924501"/>
            <a:chOff x="2008468" y="2333049"/>
            <a:chExt cx="1002737" cy="92450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24100" y="2647950"/>
              <a:ext cx="371475" cy="609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" name="Text Box 171"/>
            <p:cNvSpPr txBox="1">
              <a:spLocks noChangeArrowheads="1"/>
            </p:cNvSpPr>
            <p:nvPr/>
          </p:nvSpPr>
          <p:spPr bwMode="auto">
            <a:xfrm>
              <a:off x="2008468" y="2333049"/>
              <a:ext cx="100273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Coldbox</a:t>
              </a:r>
              <a:endParaRPr lang="de-DE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6" name="Text Box 171"/>
          <p:cNvSpPr txBox="1">
            <a:spLocks noChangeArrowheads="1"/>
          </p:cNvSpPr>
          <p:nvPr/>
        </p:nvSpPr>
        <p:spPr bwMode="auto">
          <a:xfrm>
            <a:off x="1347113" y="2599453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Operation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‚</a:t>
            </a:r>
            <a:r>
              <a:rPr lang="de-DE" sz="1600" b="1" dirty="0" err="1" smtClean="0">
                <a:solidFill>
                  <a:prstClr val="black"/>
                </a:solidFill>
              </a:rPr>
              <a:t>new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machines</a:t>
            </a:r>
            <a:r>
              <a:rPr lang="de-DE" sz="1600" b="1" smtClean="0">
                <a:solidFill>
                  <a:prstClr val="black"/>
                </a:solidFill>
              </a:rPr>
              <a:t>‘ </a:t>
            </a:r>
            <a:r>
              <a:rPr lang="de-DE" sz="1600" b="1" dirty="0" err="1" smtClean="0">
                <a:solidFill>
                  <a:prstClr val="black"/>
                </a:solidFill>
              </a:rPr>
              <a:t>like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>
                <a:solidFill>
                  <a:prstClr val="black"/>
                </a:solidFill>
              </a:rPr>
              <a:t>c</a:t>
            </a:r>
            <a:r>
              <a:rPr lang="de-DE" sz="1600" b="1" dirty="0" err="1" smtClean="0">
                <a:solidFill>
                  <a:prstClr val="black"/>
                </a:solidFill>
              </a:rPr>
              <a:t>old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>
                <a:solidFill>
                  <a:prstClr val="black"/>
                </a:solidFill>
              </a:rPr>
              <a:t>c</a:t>
            </a:r>
            <a:r>
              <a:rPr lang="de-DE" sz="1600" b="1" dirty="0" err="1" smtClean="0">
                <a:solidFill>
                  <a:prstClr val="black"/>
                </a:solidFill>
              </a:rPr>
              <a:t>ompressors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27" name="Text Box 171"/>
          <p:cNvSpPr txBox="1">
            <a:spLocks noChangeArrowheads="1"/>
          </p:cNvSpPr>
          <p:nvPr/>
        </p:nvSpPr>
        <p:spPr bwMode="auto">
          <a:xfrm>
            <a:off x="623213" y="1593105"/>
            <a:ext cx="2253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600" b="1" u="sng" dirty="0" smtClean="0">
                <a:solidFill>
                  <a:prstClr val="black"/>
                </a:solidFill>
              </a:rPr>
              <a:t>Just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some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examples</a:t>
            </a:r>
            <a:r>
              <a:rPr lang="de-DE" sz="1600" b="1" u="sng" dirty="0" smtClean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28" name="Text Box 171"/>
          <p:cNvSpPr txBox="1">
            <a:spLocks noChangeArrowheads="1"/>
          </p:cNvSpPr>
          <p:nvPr/>
        </p:nvSpPr>
        <p:spPr bwMode="auto">
          <a:xfrm>
            <a:off x="1347112" y="2921130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Complexity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cryogenic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system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64011" y="3763418"/>
            <a:ext cx="7707467" cy="2601567"/>
            <a:chOff x="1364011" y="3095624"/>
            <a:chExt cx="7707467" cy="26015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125" y="3095624"/>
              <a:ext cx="7188353" cy="2601567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364011" y="4127236"/>
              <a:ext cx="475295" cy="123825"/>
              <a:chOff x="835025" y="5697191"/>
              <a:chExt cx="475295" cy="123825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>
                <a:off x="838200" y="5697191"/>
                <a:ext cx="47212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835025" y="5821016"/>
                <a:ext cx="47212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" name="Text Box 171"/>
          <p:cNvSpPr txBox="1">
            <a:spLocks noChangeArrowheads="1"/>
          </p:cNvSpPr>
          <p:nvPr/>
        </p:nvSpPr>
        <p:spPr bwMode="auto">
          <a:xfrm>
            <a:off x="1349385" y="2287821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Leak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tests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1347410" y="1988971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Damaged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components</a:t>
            </a:r>
            <a:r>
              <a:rPr lang="de-DE" sz="1600" b="1" dirty="0" smtClean="0">
                <a:solidFill>
                  <a:prstClr val="black"/>
                </a:solidFill>
              </a:rPr>
              <a:t> (e.g. </a:t>
            </a:r>
            <a:r>
              <a:rPr lang="de-DE" sz="1600" b="1" dirty="0" err="1" smtClean="0">
                <a:solidFill>
                  <a:prstClr val="black"/>
                </a:solidFill>
              </a:rPr>
              <a:t>turbines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87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XFEL </a:t>
            </a:r>
            <a:r>
              <a:rPr lang="de-DE" dirty="0" err="1"/>
              <a:t>Cryogenic</a:t>
            </a:r>
            <a:r>
              <a:rPr lang="de-DE" dirty="0"/>
              <a:t> Equipment</a:t>
            </a:r>
          </a:p>
        </p:txBody>
      </p:sp>
      <p:sp>
        <p:nvSpPr>
          <p:cNvPr id="22" name="Text Box 171"/>
          <p:cNvSpPr txBox="1">
            <a:spLocks noChangeArrowheads="1"/>
          </p:cNvSpPr>
          <p:nvPr/>
        </p:nvSpPr>
        <p:spPr bwMode="auto">
          <a:xfrm>
            <a:off x="175539" y="1104612"/>
            <a:ext cx="76825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Why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the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commissioning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smtClean="0">
                <a:solidFill>
                  <a:prstClr val="black"/>
                </a:solidFill>
              </a:rPr>
              <a:t>the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crygenic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equipment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that</a:t>
            </a:r>
            <a:r>
              <a:rPr lang="de-DE" sz="1600" b="1" dirty="0" smtClean="0">
                <a:solidFill>
                  <a:prstClr val="black"/>
                </a:solidFill>
              </a:rPr>
              <a:t> time </a:t>
            </a:r>
            <a:r>
              <a:rPr lang="de-DE" sz="1600" b="1" dirty="0" err="1" smtClean="0">
                <a:solidFill>
                  <a:prstClr val="black"/>
                </a:solidFill>
              </a:rPr>
              <a:t>consuming</a:t>
            </a:r>
            <a:r>
              <a:rPr lang="de-DE" sz="1600" b="1" dirty="0" smtClean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6" name="Text Box 171"/>
          <p:cNvSpPr txBox="1">
            <a:spLocks noChangeArrowheads="1"/>
          </p:cNvSpPr>
          <p:nvPr/>
        </p:nvSpPr>
        <p:spPr bwMode="auto">
          <a:xfrm>
            <a:off x="1347113" y="2599453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Operation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‚</a:t>
            </a:r>
            <a:r>
              <a:rPr lang="de-DE" sz="1600" b="1" dirty="0" err="1" smtClean="0">
                <a:solidFill>
                  <a:prstClr val="black"/>
                </a:solidFill>
              </a:rPr>
              <a:t>new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machines</a:t>
            </a:r>
            <a:r>
              <a:rPr lang="de-DE" sz="1600" b="1" dirty="0" smtClean="0">
                <a:solidFill>
                  <a:prstClr val="black"/>
                </a:solidFill>
              </a:rPr>
              <a:t>‘ </a:t>
            </a:r>
            <a:r>
              <a:rPr lang="de-DE" sz="1600" b="1" dirty="0" err="1" smtClean="0">
                <a:solidFill>
                  <a:prstClr val="black"/>
                </a:solidFill>
              </a:rPr>
              <a:t>like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>
                <a:solidFill>
                  <a:prstClr val="black"/>
                </a:solidFill>
              </a:rPr>
              <a:t>c</a:t>
            </a:r>
            <a:r>
              <a:rPr lang="de-DE" sz="1600" b="1" dirty="0" err="1" smtClean="0">
                <a:solidFill>
                  <a:prstClr val="black"/>
                </a:solidFill>
              </a:rPr>
              <a:t>old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>
                <a:solidFill>
                  <a:prstClr val="black"/>
                </a:solidFill>
              </a:rPr>
              <a:t>c</a:t>
            </a:r>
            <a:r>
              <a:rPr lang="de-DE" sz="1600" b="1" dirty="0" err="1" smtClean="0">
                <a:solidFill>
                  <a:prstClr val="black"/>
                </a:solidFill>
              </a:rPr>
              <a:t>ompressors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27" name="Text Box 171"/>
          <p:cNvSpPr txBox="1">
            <a:spLocks noChangeArrowheads="1"/>
          </p:cNvSpPr>
          <p:nvPr/>
        </p:nvSpPr>
        <p:spPr bwMode="auto">
          <a:xfrm>
            <a:off x="623213" y="1593105"/>
            <a:ext cx="2253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600" b="1" u="sng" dirty="0" smtClean="0">
                <a:solidFill>
                  <a:prstClr val="black"/>
                </a:solidFill>
              </a:rPr>
              <a:t>Just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some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examples</a:t>
            </a:r>
            <a:r>
              <a:rPr lang="de-DE" sz="1600" b="1" u="sng" dirty="0" smtClean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28" name="Text Box 171"/>
          <p:cNvSpPr txBox="1">
            <a:spLocks noChangeArrowheads="1"/>
          </p:cNvSpPr>
          <p:nvPr/>
        </p:nvSpPr>
        <p:spPr bwMode="auto">
          <a:xfrm>
            <a:off x="1347112" y="2921130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Complexity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cryogenic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system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15" name="Text Box 171"/>
          <p:cNvSpPr txBox="1">
            <a:spLocks noChangeArrowheads="1"/>
          </p:cNvSpPr>
          <p:nvPr/>
        </p:nvSpPr>
        <p:spPr bwMode="auto">
          <a:xfrm>
            <a:off x="1349385" y="2287821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Leak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tests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1765648" y="3230482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671 </a:t>
            </a:r>
            <a:r>
              <a:rPr lang="de-DE" sz="1600" b="1" dirty="0" err="1" smtClean="0">
                <a:solidFill>
                  <a:prstClr val="black"/>
                </a:solidFill>
              </a:rPr>
              <a:t>control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valves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17" name="Text Box 171"/>
          <p:cNvSpPr txBox="1">
            <a:spLocks noChangeArrowheads="1"/>
          </p:cNvSpPr>
          <p:nvPr/>
        </p:nvSpPr>
        <p:spPr bwMode="auto">
          <a:xfrm>
            <a:off x="1765648" y="3505712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2647 </a:t>
            </a:r>
            <a:r>
              <a:rPr lang="de-DE" sz="1600" b="1" dirty="0" err="1" smtClean="0">
                <a:solidFill>
                  <a:prstClr val="black"/>
                </a:solidFill>
              </a:rPr>
              <a:t>temperature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sensors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18" name="Text Box 171"/>
          <p:cNvSpPr txBox="1">
            <a:spLocks noChangeArrowheads="1"/>
          </p:cNvSpPr>
          <p:nvPr/>
        </p:nvSpPr>
        <p:spPr bwMode="auto">
          <a:xfrm>
            <a:off x="1754272" y="3767296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800 </a:t>
            </a:r>
            <a:r>
              <a:rPr lang="de-DE" sz="1600" b="1" dirty="0" err="1" smtClean="0">
                <a:solidFill>
                  <a:prstClr val="black"/>
                </a:solidFill>
              </a:rPr>
              <a:t>pressure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sensors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19" name="Text Box 171"/>
          <p:cNvSpPr txBox="1">
            <a:spLocks noChangeArrowheads="1"/>
          </p:cNvSpPr>
          <p:nvPr/>
        </p:nvSpPr>
        <p:spPr bwMode="auto">
          <a:xfrm>
            <a:off x="1763368" y="4049352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212 </a:t>
            </a:r>
            <a:r>
              <a:rPr lang="de-DE" sz="1600" b="1" dirty="0" err="1" smtClean="0">
                <a:solidFill>
                  <a:prstClr val="black"/>
                </a:solidFill>
              </a:rPr>
              <a:t>flow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sensors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sp>
        <p:nvSpPr>
          <p:cNvPr id="20" name="Text Box 171"/>
          <p:cNvSpPr txBox="1">
            <a:spLocks noChangeArrowheads="1"/>
          </p:cNvSpPr>
          <p:nvPr/>
        </p:nvSpPr>
        <p:spPr bwMode="auto">
          <a:xfrm>
            <a:off x="1765640" y="4338232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207 </a:t>
            </a:r>
            <a:r>
              <a:rPr lang="de-DE" sz="1600" b="1" dirty="0" err="1" smtClean="0">
                <a:solidFill>
                  <a:prstClr val="black"/>
                </a:solidFill>
              </a:rPr>
              <a:t>level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sensors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21" name="Text Box 171"/>
          <p:cNvSpPr txBox="1">
            <a:spLocks noChangeArrowheads="1"/>
          </p:cNvSpPr>
          <p:nvPr/>
        </p:nvSpPr>
        <p:spPr bwMode="auto">
          <a:xfrm>
            <a:off x="1767912" y="4606640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433 </a:t>
            </a:r>
            <a:r>
              <a:rPr lang="de-DE" sz="1600" b="1" dirty="0" err="1" smtClean="0">
                <a:solidFill>
                  <a:prstClr val="black"/>
                </a:solidFill>
              </a:rPr>
              <a:t>regulation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loops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23" name="Text Box 171"/>
          <p:cNvSpPr txBox="1">
            <a:spLocks noChangeArrowheads="1"/>
          </p:cNvSpPr>
          <p:nvPr/>
        </p:nvSpPr>
        <p:spPr bwMode="auto">
          <a:xfrm>
            <a:off x="1777008" y="4895520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&gt; 22000 </a:t>
            </a:r>
            <a:r>
              <a:rPr lang="de-DE" sz="1600" b="1" dirty="0" err="1" smtClean="0">
                <a:solidFill>
                  <a:prstClr val="black"/>
                </a:solidFill>
              </a:rPr>
              <a:t>records</a:t>
            </a:r>
            <a:r>
              <a:rPr lang="de-DE" sz="1600" b="1" dirty="0" smtClean="0">
                <a:solidFill>
                  <a:prstClr val="black"/>
                </a:solidFill>
              </a:rPr>
              <a:t> (</a:t>
            </a:r>
            <a:r>
              <a:rPr lang="de-DE" sz="1600" b="1" dirty="0" err="1" smtClean="0">
                <a:solidFill>
                  <a:prstClr val="black"/>
                </a:solidFill>
              </a:rPr>
              <a:t>description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process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parameters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786103" y="5177576"/>
            <a:ext cx="75011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solidFill>
                  <a:prstClr val="black"/>
                </a:solidFill>
              </a:rPr>
              <a:t>&gt; 220000 </a:t>
            </a:r>
            <a:r>
              <a:rPr lang="de-DE" sz="1600" b="1" dirty="0" err="1" smtClean="0">
                <a:solidFill>
                  <a:prstClr val="black"/>
                </a:solidFill>
              </a:rPr>
              <a:t>properties</a:t>
            </a:r>
            <a:r>
              <a:rPr lang="de-DE" sz="1600" b="1" dirty="0" smtClean="0">
                <a:solidFill>
                  <a:prstClr val="black"/>
                </a:solidFill>
              </a:rPr>
              <a:t> (</a:t>
            </a:r>
            <a:r>
              <a:rPr lang="de-DE" sz="1600" b="1" dirty="0" err="1" smtClean="0">
                <a:solidFill>
                  <a:prstClr val="black"/>
                </a:solidFill>
              </a:rPr>
              <a:t>set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values</a:t>
            </a:r>
            <a:r>
              <a:rPr lang="de-DE" sz="1600" b="1" dirty="0" smtClean="0">
                <a:solidFill>
                  <a:prstClr val="black"/>
                </a:solidFill>
              </a:rPr>
              <a:t>, </a:t>
            </a:r>
            <a:r>
              <a:rPr lang="de-DE" sz="1600" b="1" dirty="0" err="1" smtClean="0">
                <a:solidFill>
                  <a:prstClr val="black"/>
                </a:solidFill>
              </a:rPr>
              <a:t>critical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values</a:t>
            </a:r>
            <a:r>
              <a:rPr lang="de-DE" sz="1600" b="1" dirty="0" smtClean="0">
                <a:solidFill>
                  <a:prstClr val="black"/>
                </a:solidFill>
              </a:rPr>
              <a:t>, </a:t>
            </a:r>
            <a:r>
              <a:rPr lang="de-DE" sz="1600" b="1" dirty="0" err="1" smtClean="0">
                <a:solidFill>
                  <a:prstClr val="black"/>
                </a:solidFill>
              </a:rPr>
              <a:t>scanrates</a:t>
            </a:r>
            <a:r>
              <a:rPr lang="de-DE" sz="1600" b="1" dirty="0" smtClean="0">
                <a:solidFill>
                  <a:prstClr val="black"/>
                </a:solidFill>
              </a:rPr>
              <a:t>, </a:t>
            </a:r>
            <a:r>
              <a:rPr lang="de-DE" sz="1600" b="1" dirty="0" err="1" smtClean="0">
                <a:solidFill>
                  <a:prstClr val="black"/>
                </a:solidFill>
              </a:rPr>
              <a:t>calculation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codes</a:t>
            </a:r>
            <a:r>
              <a:rPr lang="de-DE" sz="1600" b="1" dirty="0" smtClean="0">
                <a:solidFill>
                  <a:prstClr val="black"/>
                </a:solidFill>
              </a:rPr>
              <a:t>, etc.)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25" name="Text Box 171"/>
          <p:cNvSpPr txBox="1">
            <a:spLocks noChangeArrowheads="1"/>
          </p:cNvSpPr>
          <p:nvPr/>
        </p:nvSpPr>
        <p:spPr bwMode="auto">
          <a:xfrm>
            <a:off x="1347410" y="1988971"/>
            <a:ext cx="59204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prstClr val="black"/>
                </a:solidFill>
              </a:rPr>
              <a:t>Damaged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components</a:t>
            </a:r>
            <a:r>
              <a:rPr lang="de-DE" sz="1600" b="1" dirty="0" smtClean="0">
                <a:solidFill>
                  <a:prstClr val="black"/>
                </a:solidFill>
              </a:rPr>
              <a:t> (e.g. </a:t>
            </a:r>
            <a:r>
              <a:rPr lang="de-DE" sz="1600" b="1" dirty="0" err="1" smtClean="0">
                <a:solidFill>
                  <a:prstClr val="black"/>
                </a:solidFill>
              </a:rPr>
              <a:t>turbines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51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228" y="307975"/>
            <a:ext cx="7461815" cy="714375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Foliennummernplatzhalter 3"/>
          <p:cNvSpPr txBox="1">
            <a:spLocks/>
          </p:cNvSpPr>
          <p:nvPr/>
        </p:nvSpPr>
        <p:spPr>
          <a:xfrm>
            <a:off x="457200" y="6229134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E7AF17E9-E8FA-431E-8150-C5B726AE9A02}" type="slidenum">
              <a:rPr lang="en-GB" sz="1000" smtClean="0">
                <a:solidFill>
                  <a:sysClr val="window" lastClr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27</a:t>
            </a:fld>
            <a:endParaRPr lang="en-GB" sz="1000" dirty="0" smtClean="0">
              <a:solidFill>
                <a:sysClr val="window" lastClr="FFFFFF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544" y="1280192"/>
            <a:ext cx="6747638" cy="460648"/>
          </a:xfrm>
        </p:spPr>
        <p:txBody>
          <a:bodyPr>
            <a:normAutofit fontScale="92500" lnSpcReduction="20000"/>
          </a:bodyPr>
          <a:lstStyle>
            <a:lvl1pPr marL="285750" indent="-285750">
              <a:buClrTx/>
              <a:buSzPct val="100000"/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 sz="1800" b="1" dirty="0" smtClean="0"/>
              <a:t>The HERA </a:t>
            </a:r>
            <a:r>
              <a:rPr lang="de-DE" sz="1800" b="1" dirty="0" err="1"/>
              <a:t>c</a:t>
            </a:r>
            <a:r>
              <a:rPr lang="de-DE" sz="1800" b="1" dirty="0" err="1" smtClean="0"/>
              <a:t>ryo</a:t>
            </a:r>
            <a:r>
              <a:rPr lang="de-DE" sz="1800" b="1" dirty="0" smtClean="0"/>
              <a:t> plant </a:t>
            </a:r>
            <a:r>
              <a:rPr lang="de-DE" sz="1800" b="1" dirty="0" err="1" smtClean="0"/>
              <a:t>is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modified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upgraded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with</a:t>
            </a:r>
            <a:r>
              <a:rPr lang="de-DE" sz="1800" b="1" dirty="0" smtClean="0"/>
              <a:t> a </a:t>
            </a:r>
            <a:r>
              <a:rPr lang="de-DE" sz="1800" b="1" dirty="0" err="1" smtClean="0"/>
              <a:t>cold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compressor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system</a:t>
            </a:r>
            <a:r>
              <a:rPr lang="de-DE" sz="1800" b="1" dirty="0" smtClean="0"/>
              <a:t> (→ XFEL </a:t>
            </a:r>
            <a:r>
              <a:rPr lang="de-DE" sz="1800" b="1" dirty="0" err="1"/>
              <a:t>c</a:t>
            </a:r>
            <a:r>
              <a:rPr lang="de-DE" sz="1800" b="1" dirty="0" err="1" smtClean="0"/>
              <a:t>ryo</a:t>
            </a:r>
            <a:r>
              <a:rPr lang="de-DE" sz="1800" b="1" dirty="0" smtClean="0"/>
              <a:t> </a:t>
            </a:r>
            <a:r>
              <a:rPr lang="de-DE" sz="1800" b="1" dirty="0"/>
              <a:t>p</a:t>
            </a:r>
            <a:r>
              <a:rPr lang="de-DE" sz="1800" b="1" dirty="0" smtClean="0"/>
              <a:t>lant)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operate</a:t>
            </a:r>
            <a:r>
              <a:rPr lang="de-DE" sz="1800" b="1" dirty="0" smtClean="0"/>
              <a:t> XFEL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1344" y="1780616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700" b="1" dirty="0" err="1" smtClean="0"/>
              <a:t>Commissioning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of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complete</a:t>
            </a:r>
            <a:r>
              <a:rPr lang="de-DE" sz="1700" b="1" dirty="0" smtClean="0"/>
              <a:t> </a:t>
            </a:r>
            <a:r>
              <a:rPr lang="de-DE" sz="1700" b="1" dirty="0" err="1"/>
              <a:t>c</a:t>
            </a:r>
            <a:r>
              <a:rPr lang="de-DE" sz="1700" b="1" dirty="0" err="1" smtClean="0"/>
              <a:t>ryo</a:t>
            </a:r>
            <a:r>
              <a:rPr lang="de-DE" sz="1700" b="1" dirty="0" smtClean="0"/>
              <a:t> </a:t>
            </a:r>
            <a:r>
              <a:rPr lang="de-DE" sz="1700" b="1" dirty="0" err="1"/>
              <a:t>i</a:t>
            </a:r>
            <a:r>
              <a:rPr lang="de-DE" sz="1700" b="1" dirty="0" err="1" smtClean="0"/>
              <a:t>nstallation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is</a:t>
            </a:r>
            <a:r>
              <a:rPr lang="de-DE" sz="1700" b="1" dirty="0" smtClean="0"/>
              <a:t> time </a:t>
            </a:r>
            <a:r>
              <a:rPr lang="de-DE" sz="1700" b="1" dirty="0" err="1" smtClean="0"/>
              <a:t>consuming</a:t>
            </a:r>
            <a:r>
              <a:rPr lang="de-DE" sz="1700" b="1" dirty="0" smtClean="0"/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138490" y="2168646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700" b="1" dirty="0" smtClean="0"/>
              <a:t>Operation </a:t>
            </a:r>
            <a:r>
              <a:rPr lang="de-DE" sz="1700" b="1" dirty="0" err="1" smtClean="0"/>
              <a:t>of</a:t>
            </a:r>
            <a:r>
              <a:rPr lang="de-DE" sz="1700" b="1" dirty="0" smtClean="0"/>
              <a:t> ‚</a:t>
            </a:r>
            <a:r>
              <a:rPr lang="de-DE" sz="1700" b="1" dirty="0" err="1" smtClean="0"/>
              <a:t>new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components</a:t>
            </a:r>
            <a:r>
              <a:rPr lang="de-DE" sz="1700" b="1" dirty="0" smtClean="0"/>
              <a:t>‘ (</a:t>
            </a:r>
            <a:r>
              <a:rPr lang="de-DE" sz="1700" b="1" dirty="0" err="1"/>
              <a:t>c</a:t>
            </a:r>
            <a:r>
              <a:rPr lang="de-DE" sz="1700" b="1" dirty="0" err="1" smtClean="0"/>
              <a:t>old</a:t>
            </a:r>
            <a:r>
              <a:rPr lang="de-DE" sz="1700" b="1" dirty="0" smtClean="0"/>
              <a:t> </a:t>
            </a:r>
            <a:r>
              <a:rPr lang="de-DE" sz="1700" b="1" dirty="0" err="1"/>
              <a:t>c</a:t>
            </a:r>
            <a:r>
              <a:rPr lang="de-DE" sz="1700" b="1" dirty="0" err="1" smtClean="0"/>
              <a:t>ompressors</a:t>
            </a:r>
            <a:r>
              <a:rPr lang="de-DE" sz="1700" b="1" dirty="0" smtClean="0"/>
              <a:t>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33938" y="2864925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700" b="1" dirty="0" err="1" smtClean="0"/>
              <a:t>Complexity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of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cryogenic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system</a:t>
            </a:r>
            <a:r>
              <a:rPr lang="de-DE" sz="1700" b="1" dirty="0" smtClean="0"/>
              <a:t> (e.g. </a:t>
            </a:r>
            <a:r>
              <a:rPr lang="en-US" sz="1700" b="1" dirty="0" smtClean="0"/>
              <a:t>number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of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properties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to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be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defined</a:t>
            </a:r>
            <a:r>
              <a:rPr lang="de-DE" sz="1700" b="1" dirty="0" smtClean="0"/>
              <a:t>, </a:t>
            </a:r>
            <a:r>
              <a:rPr lang="de-DE" sz="1700" b="1" dirty="0" err="1" smtClean="0"/>
              <a:t>calculated</a:t>
            </a:r>
            <a:r>
              <a:rPr lang="de-DE" sz="1700" b="1" dirty="0" smtClean="0"/>
              <a:t>, </a:t>
            </a:r>
            <a:r>
              <a:rPr lang="de-DE" sz="1700" b="1" dirty="0" err="1" smtClean="0"/>
              <a:t>checked</a:t>
            </a:r>
            <a:r>
              <a:rPr lang="de-DE" sz="1700" b="1" dirty="0" smtClean="0"/>
              <a:t>, etc.)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138490" y="2529543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z="1700" b="1" dirty="0" smtClean="0"/>
              <a:t>Dependency on </a:t>
            </a:r>
            <a:r>
              <a:rPr lang="de-DE" sz="1700" b="1" dirty="0" err="1" smtClean="0"/>
              <a:t>delivery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of</a:t>
            </a:r>
            <a:r>
              <a:rPr lang="de-DE" sz="1700" b="1" dirty="0" smtClean="0"/>
              <a:t> ‚</a:t>
            </a:r>
            <a:r>
              <a:rPr lang="de-DE" sz="1700" b="1" dirty="0" err="1" smtClean="0"/>
              <a:t>critical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components</a:t>
            </a:r>
            <a:r>
              <a:rPr lang="de-DE" sz="1700" b="1" dirty="0" smtClean="0"/>
              <a:t>‘ (e.g. XRTL)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3616" y="3588135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700" b="1" dirty="0" smtClean="0"/>
              <a:t>Target time </a:t>
            </a:r>
            <a:r>
              <a:rPr lang="de-DE" sz="1700" b="1" dirty="0" err="1" smtClean="0"/>
              <a:t>for</a:t>
            </a:r>
            <a:r>
              <a:rPr lang="de-DE" sz="1700" b="1" dirty="0" smtClean="0"/>
              <a:t> </a:t>
            </a:r>
            <a:r>
              <a:rPr lang="de-DE" sz="1700" b="1" dirty="0" err="1" smtClean="0"/>
              <a:t>first</a:t>
            </a:r>
            <a:r>
              <a:rPr lang="de-DE" sz="1700" b="1" dirty="0" smtClean="0"/>
              <a:t> cool-down </a:t>
            </a:r>
            <a:r>
              <a:rPr lang="de-DE" sz="1700" b="1" dirty="0" err="1" smtClean="0"/>
              <a:t>of</a:t>
            </a:r>
            <a:endParaRPr lang="de-DE" sz="1700" b="1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129386" y="3882901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700" b="1" dirty="0" err="1" smtClean="0"/>
              <a:t>Injector</a:t>
            </a:r>
            <a:r>
              <a:rPr lang="de-DE" sz="1700" b="1" dirty="0" smtClean="0"/>
              <a:t>: March 2015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31658" y="4199077"/>
            <a:ext cx="7079737" cy="4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1700" b="1" dirty="0" smtClean="0"/>
              <a:t>XFEL-</a:t>
            </a:r>
            <a:r>
              <a:rPr lang="de-DE" sz="1700" b="1" dirty="0" err="1" smtClean="0"/>
              <a:t>Linac</a:t>
            </a:r>
            <a:r>
              <a:rPr lang="de-DE" sz="1700" b="1" dirty="0" smtClean="0"/>
              <a:t>: June 2016</a:t>
            </a:r>
          </a:p>
        </p:txBody>
      </p:sp>
    </p:spTree>
    <p:extLst>
      <p:ext uri="{BB962C8B-B14F-4D97-AF65-F5344CB8AC3E}">
        <p14:creationId xmlns:p14="http://schemas.microsoft.com/office/powerpoint/2010/main" val="26245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HERA </a:t>
            </a:r>
            <a:r>
              <a:rPr lang="de-DE" dirty="0" err="1" smtClean="0"/>
              <a:t>Refrigerating</a:t>
            </a:r>
            <a:r>
              <a:rPr lang="de-DE" dirty="0" smtClean="0"/>
              <a:t> Plant</a:t>
            </a:r>
            <a:endParaRPr lang="de-DE" dirty="0"/>
          </a:p>
        </p:txBody>
      </p:sp>
      <p:pic>
        <p:nvPicPr>
          <p:cNvPr id="4" name="Picture 4" descr="Halle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72009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smtClean="0"/>
              <a:t>(</a:t>
            </a:r>
            <a:r>
              <a:rPr lang="de-DE" dirty="0" err="1" smtClean="0"/>
              <a:t>former</a:t>
            </a:r>
            <a:r>
              <a:rPr lang="de-DE" dirty="0" smtClean="0"/>
              <a:t>) HERA </a:t>
            </a:r>
            <a:r>
              <a:rPr lang="de-DE" dirty="0" err="1"/>
              <a:t>Refrigerating</a:t>
            </a:r>
            <a:r>
              <a:rPr lang="de-DE" dirty="0"/>
              <a:t> Plant</a:t>
            </a:r>
          </a:p>
        </p:txBody>
      </p:sp>
      <p:pic>
        <p:nvPicPr>
          <p:cNvPr id="16" name="Picture 13" descr="Eine Kälteanlage Flowschem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24095"/>
            <a:ext cx="8229600" cy="398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11188" y="4516483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LP-Compressors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462213" y="2284458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HP-Compressor</a:t>
            </a: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4211638" y="350842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3708400" y="3508420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Purify-Units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4643438" y="2213020"/>
            <a:ext cx="1212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Cryogenic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Purifier</a:t>
            </a: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5795963" y="394022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 Box</a:t>
            </a:r>
          </a:p>
        </p:txBody>
      </p:sp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6845300" y="2062208"/>
            <a:ext cx="178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Distribution Box</a:t>
            </a: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7740650" y="408468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Consumer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6948488" y="1492295"/>
            <a:ext cx="2016125" cy="482441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5867400" y="1636758"/>
            <a:ext cx="2016125" cy="482441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4716463" y="1852658"/>
            <a:ext cx="2016125" cy="1727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>
            <a:off x="3779838" y="2573383"/>
            <a:ext cx="2016125" cy="1727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2411413" y="2355895"/>
            <a:ext cx="2016125" cy="1727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539750" y="1779633"/>
            <a:ext cx="2016125" cy="309721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7806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smtClean="0"/>
              <a:t>(</a:t>
            </a:r>
            <a:r>
              <a:rPr lang="de-DE" dirty="0" err="1" smtClean="0"/>
              <a:t>former</a:t>
            </a:r>
            <a:r>
              <a:rPr lang="de-DE" dirty="0" smtClean="0"/>
              <a:t>) HERA </a:t>
            </a:r>
            <a:r>
              <a:rPr lang="de-DE" dirty="0" err="1"/>
              <a:t>Refrigerating</a:t>
            </a:r>
            <a:r>
              <a:rPr lang="de-DE" dirty="0"/>
              <a:t> Plant</a:t>
            </a:r>
          </a:p>
        </p:txBody>
      </p:sp>
      <p:pic>
        <p:nvPicPr>
          <p:cNvPr id="17" name="Picture 11" descr="Kälteanlage Flowschema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73238"/>
            <a:ext cx="3948112" cy="46222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23850" y="6092825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Redundancy: 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572000" y="2060575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Distribution Box 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819627" y="1627466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Coldbox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692275" y="1412875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Compressors </a:t>
            </a: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4427538" y="5516563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Dewars </a:t>
            </a: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573356" y="2851428"/>
            <a:ext cx="1518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HERA </a:t>
            </a:r>
            <a:r>
              <a:rPr lang="en-US" sz="1800" kern="0" dirty="0">
                <a:solidFill>
                  <a:sysClr val="windowText" lastClr="000000"/>
                </a:solidFill>
              </a:rPr>
              <a:t>N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orth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5580063" y="3567113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HERA South </a:t>
            </a: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5580063" y="4365625"/>
            <a:ext cx="267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FLASH, CMTB, MTH … </a:t>
            </a: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39750" y="21256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(1)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39750" y="36385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(2)</a:t>
            </a: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539750" y="494188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9206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Requirements</a:t>
            </a:r>
            <a:r>
              <a:rPr lang="de-DE" dirty="0" smtClean="0"/>
              <a:t> on XFEL </a:t>
            </a:r>
            <a:r>
              <a:rPr lang="de-DE" dirty="0" err="1" smtClean="0"/>
              <a:t>Refrigerating</a:t>
            </a:r>
            <a:r>
              <a:rPr lang="de-DE" dirty="0" smtClean="0"/>
              <a:t> Plant</a:t>
            </a:r>
            <a:endParaRPr lang="de-DE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7700" y="1732806"/>
            <a:ext cx="8377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100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cryomodules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,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10 Hz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,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Qo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=10**10, 23.6 MV/m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055899" y="1300758"/>
            <a:ext cx="6096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Requirements 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 XFEL</a:t>
            </a:r>
            <a:r>
              <a:rPr kumimoji="0" lang="en-US" sz="1800" b="1" i="0" u="sng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refrigerating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plant 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(17.5 </a:t>
            </a:r>
            <a:r>
              <a:rPr kumimoji="0" lang="en-US" sz="1800" b="1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GeV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42938" y="2082998"/>
            <a:ext cx="837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de-DE" sz="1800" b="1" kern="0" dirty="0">
                <a:solidFill>
                  <a:schemeClr val="tx2"/>
                </a:solidFill>
              </a:rPr>
              <a:t>1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injector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,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3.9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GHz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cryomodule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59259" y="2452886"/>
            <a:ext cx="837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2K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: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1869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9259" y="2812926"/>
            <a:ext cx="837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5/8K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: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3593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                              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59259" y="3163118"/>
            <a:ext cx="837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40/80K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: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23923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59258" y="3524746"/>
            <a:ext cx="8377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Operation:  24 h/d,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7 d/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week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  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59258" y="3893046"/>
            <a:ext cx="8377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Run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periods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of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2-3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years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without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scheduled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break      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9259" y="4253086"/>
            <a:ext cx="837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Refrigerator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availability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&gt; 99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%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35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on XFEL </a:t>
            </a:r>
            <a:r>
              <a:rPr lang="de-DE" dirty="0" err="1"/>
              <a:t>Refrigerating</a:t>
            </a:r>
            <a:r>
              <a:rPr lang="de-DE" dirty="0"/>
              <a:t> Plant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403745" y="1829321"/>
            <a:ext cx="7840662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Study was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conducted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2006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511" y="1340252"/>
            <a:ext cx="5788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Industrial Study </a:t>
            </a: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Linde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Kryotechnik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its 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Results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3746" y="2196734"/>
            <a:ext cx="78406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Based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on TDR XFEL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refrigerator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requirements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298450" marR="0" lvl="0" indent="-298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3746" y="2593156"/>
            <a:ext cx="784066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Subject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re-use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of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HERA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refrigerator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for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XFEL</a:t>
            </a:r>
          </a:p>
          <a:p>
            <a:pPr marL="298450" marR="0" lvl="0" indent="-298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3745" y="2996952"/>
            <a:ext cx="78406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Process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investigation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including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CC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operation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(</a:t>
            </a:r>
            <a:r>
              <a:rPr lang="de-DE" sz="1800" b="1" kern="0" dirty="0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old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ompressors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)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298450" marR="0" lvl="0" indent="-298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3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on XFEL </a:t>
            </a:r>
            <a:r>
              <a:rPr lang="de-DE" dirty="0" err="1"/>
              <a:t>Refrigerating</a:t>
            </a:r>
            <a:r>
              <a:rPr lang="de-DE" dirty="0"/>
              <a:t> Plant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fld id="{FC6397E6-1DA1-4D91-8EFF-8F785E2FCC7E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8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5" name="Rectangle 3"/>
          <p:cNvSpPr txBox="1">
            <a:spLocks noChangeAspect="1" noChangeArrowheads="1"/>
          </p:cNvSpPr>
          <p:nvPr/>
        </p:nvSpPr>
        <p:spPr bwMode="auto">
          <a:xfrm>
            <a:off x="398463" y="1461380"/>
            <a:ext cx="85344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8450" indent="-298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lvl="1" eaLnBrk="1" hangingPunct="1">
              <a:buSzPct val="80000"/>
              <a:buFont typeface="Arial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2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HERA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refrigerators (</a:t>
            </a:r>
            <a:r>
              <a:rPr lang="en-US" sz="1800" b="1" dirty="0" err="1" smtClean="0">
                <a:solidFill>
                  <a:schemeClr val="tx2"/>
                </a:solidFill>
                <a:latin typeface="+mn-lt"/>
              </a:rPr>
              <a:t>subplants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)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+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2K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system (cold compressors)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 could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be modified to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XFEL-refrigerator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32980" y="1084091"/>
            <a:ext cx="5788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sz="1800" b="1" u="sng" dirty="0">
                <a:solidFill>
                  <a:schemeClr val="tx2"/>
                </a:solidFill>
              </a:rPr>
              <a:t>Industrial Study </a:t>
            </a:r>
            <a:r>
              <a:rPr lang="en-US" sz="1800" b="1" u="sng" dirty="0" err="1">
                <a:solidFill>
                  <a:schemeClr val="tx2"/>
                </a:solidFill>
              </a:rPr>
              <a:t>Linde</a:t>
            </a:r>
            <a:r>
              <a:rPr lang="en-US" sz="1800" b="1" u="sng" dirty="0">
                <a:solidFill>
                  <a:schemeClr val="tx2"/>
                </a:solidFill>
              </a:rPr>
              <a:t> </a:t>
            </a:r>
            <a:r>
              <a:rPr lang="en-US" sz="1800" b="1" u="sng" dirty="0" err="1">
                <a:solidFill>
                  <a:schemeClr val="tx2"/>
                </a:solidFill>
              </a:rPr>
              <a:t>Kryotechnik</a:t>
            </a:r>
            <a:r>
              <a:rPr lang="en-US" sz="1800" b="1" u="sng" dirty="0">
                <a:solidFill>
                  <a:schemeClr val="tx2"/>
                </a:solidFill>
              </a:rPr>
              <a:t> and its </a:t>
            </a:r>
            <a:r>
              <a:rPr lang="en-US" sz="1800" b="1" u="sng" dirty="0" smtClean="0">
                <a:solidFill>
                  <a:schemeClr val="tx2"/>
                </a:solidFill>
              </a:rPr>
              <a:t>Results</a:t>
            </a:r>
            <a:r>
              <a:rPr lang="en-US" sz="1800" b="1" u="sng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781794" y="1610033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74650" y="2111761"/>
            <a:ext cx="78406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sz="1800" b="1" u="sng" dirty="0" smtClean="0"/>
              <a:t>Advantages: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Only ½ of investment costs compared to new refrigerator (fixed price for 2006)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No extra civil engineering effort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Utilities exist</a:t>
            </a:r>
          </a:p>
          <a:p>
            <a:pPr marL="0" indent="0">
              <a:buFont typeface="Wingdings" pitchFamily="2" charset="2"/>
              <a:buNone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5288" y="3740591"/>
            <a:ext cx="78406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sz="1800" b="1" u="sng" dirty="0" smtClean="0"/>
              <a:t>Disadvantages: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Lower efficiency compared to new plant 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Re-use of worn equipment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Parallel operation of 2 cold boxes challenging (symmetrical operation)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0447" y="5324621"/>
            <a:ext cx="7958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Tx/>
              <a:buFont typeface="Arial" charset="0"/>
              <a:buChar char="•"/>
            </a:pPr>
            <a:r>
              <a:rPr lang="de-DE" sz="1800" b="1" dirty="0" err="1">
                <a:solidFill>
                  <a:schemeClr val="tx2"/>
                </a:solidFill>
              </a:rPr>
              <a:t>Use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of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existing</a:t>
            </a:r>
            <a:r>
              <a:rPr lang="de-DE" sz="1800" b="1" dirty="0">
                <a:solidFill>
                  <a:schemeClr val="tx2"/>
                </a:solidFill>
              </a:rPr>
              <a:t> HERA </a:t>
            </a:r>
            <a:r>
              <a:rPr lang="de-DE" sz="1800" b="1" dirty="0" err="1">
                <a:solidFill>
                  <a:schemeClr val="tx2"/>
                </a:solidFill>
              </a:rPr>
              <a:t>helium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refrigerator</a:t>
            </a:r>
            <a:r>
              <a:rPr lang="de-DE" sz="1800" b="1" dirty="0">
                <a:solidFill>
                  <a:schemeClr val="tx2"/>
                </a:solidFill>
              </a:rPr>
              <a:t>  = </a:t>
            </a:r>
            <a:r>
              <a:rPr lang="de-DE" sz="1800" b="1" dirty="0" err="1">
                <a:solidFill>
                  <a:schemeClr val="tx2"/>
                </a:solidFill>
              </a:rPr>
              <a:t>cheapest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solution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smtClean="0">
                <a:solidFill>
                  <a:schemeClr val="tx2"/>
                </a:solidFill>
              </a:rPr>
              <a:t>(</a:t>
            </a:r>
            <a:r>
              <a:rPr lang="de-DE" sz="1800" b="1" dirty="0" err="1" smtClean="0">
                <a:solidFill>
                  <a:schemeClr val="tx2"/>
                </a:solidFill>
              </a:rPr>
              <a:t>decreasing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investment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costs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for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the</a:t>
            </a:r>
            <a:r>
              <a:rPr lang="de-DE" sz="1800" b="1" dirty="0">
                <a:solidFill>
                  <a:schemeClr val="tx2"/>
                </a:solidFill>
              </a:rPr>
              <a:t> XFEL </a:t>
            </a:r>
            <a:r>
              <a:rPr lang="de-DE" sz="1800" b="1" dirty="0" err="1">
                <a:solidFill>
                  <a:schemeClr val="tx2"/>
                </a:solidFill>
              </a:rPr>
              <a:t>refrigerator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</a:rPr>
              <a:t>about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factor</a:t>
            </a:r>
            <a:r>
              <a:rPr lang="de-DE" sz="1800" b="1" dirty="0">
                <a:solidFill>
                  <a:schemeClr val="tx2"/>
                </a:solidFill>
              </a:rPr>
              <a:t> 2) </a:t>
            </a:r>
            <a:r>
              <a:rPr lang="de-DE" sz="1800" b="1" dirty="0" smtClean="0">
                <a:solidFill>
                  <a:schemeClr val="tx2"/>
                </a:solidFill>
              </a:rPr>
              <a:t>	 </a:t>
            </a:r>
            <a:r>
              <a:rPr lang="de-DE" sz="1800" b="1" dirty="0" err="1" smtClean="0">
                <a:solidFill>
                  <a:schemeClr val="tx2"/>
                </a:solidFill>
              </a:rPr>
              <a:t>reason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to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realize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this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solution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>
            <a:off x="614883" y="5412082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1357089" y="5985901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03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1" grpId="0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307975"/>
            <a:ext cx="7565230" cy="714375"/>
          </a:xfrm>
        </p:spPr>
        <p:txBody>
          <a:bodyPr/>
          <a:lstStyle/>
          <a:p>
            <a:r>
              <a:rPr lang="de-DE" dirty="0"/>
              <a:t>2K O</a:t>
            </a:r>
            <a:r>
              <a:rPr lang="de-DE" dirty="0" smtClean="0"/>
              <a:t>peration </a:t>
            </a:r>
            <a:r>
              <a:rPr lang="de-DE" dirty="0"/>
              <a:t>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Warm </a:t>
            </a:r>
            <a:r>
              <a:rPr lang="de-DE" dirty="0"/>
              <a:t>Pumps vs.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/>
              <a:t>Compressors</a:t>
            </a:r>
            <a:endParaRPr lang="de-DE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8313" y="5786807"/>
            <a:ext cx="71294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→ 2K return gas cannot be used for cooling process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coldbox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(precooling of high pressure warm gas flow)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7544" y="5142941"/>
            <a:ext cx="71294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Cold He-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vapour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needs to be warmed up before entering the warm He-pump (heat-exchanger and/or ambient air)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7506" y="1410432"/>
            <a:ext cx="3811219" cy="1013966"/>
            <a:chOff x="1320339" y="1628800"/>
            <a:chExt cx="3218324" cy="1013966"/>
          </a:xfrm>
        </p:grpSpPr>
        <p:sp>
          <p:nvSpPr>
            <p:cNvPr id="7" name="Rectangle 6"/>
            <p:cNvSpPr/>
            <p:nvPr/>
          </p:nvSpPr>
          <p:spPr>
            <a:xfrm>
              <a:off x="1331639" y="1628800"/>
              <a:ext cx="3207023" cy="528079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sng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320339" y="1723562"/>
              <a:ext cx="321832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Refrigerating plant / Cooling process</a:t>
              </a:r>
              <a:endPara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07704" y="2156879"/>
              <a:ext cx="0" cy="48588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2069703" y="2156879"/>
              <a:ext cx="1657" cy="48588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1763713" y="2353997"/>
            <a:ext cx="7238219" cy="2643187"/>
            <a:chOff x="1763713" y="1916832"/>
            <a:chExt cx="7238219" cy="2643187"/>
          </a:xfrm>
        </p:grpSpPr>
        <p:pic>
          <p:nvPicPr>
            <p:cNvPr id="12" name="Picture 7" descr="Modul-2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1916832"/>
              <a:ext cx="5549900" cy="264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177849" y="1922686"/>
              <a:ext cx="22878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(Warm) He – pump 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7425860" y="3130424"/>
              <a:ext cx="15760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30 </a:t>
              </a:r>
              <a:r>
                <a:rPr kumimoji="0" lang="en-US" sz="18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mbar = </a:t>
              </a:r>
              <a:r>
                <a:rPr kumimoji="0" lang="en-US" sz="1800" b="0" i="0" u="sng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2K</a:t>
              </a:r>
              <a:endPara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1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292257"/>
                </p:ext>
              </p:extLst>
            </p:nvPr>
          </p:nvGraphicFramePr>
          <p:xfrm>
            <a:off x="8372792" y="3080468"/>
            <a:ext cx="214313" cy="620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Equation" r:id="rId4" imgW="139680" imgH="406080" progId="Equation.3">
                    <p:embed/>
                  </p:oleObj>
                </mc:Choice>
                <mc:Fallback>
                  <p:oleObj name="Equation" r:id="rId4" imgW="139680" imgH="406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2792" y="3080468"/>
                          <a:ext cx="214313" cy="620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Rectangle 16"/>
          <p:cNvSpPr/>
          <p:nvPr/>
        </p:nvSpPr>
        <p:spPr>
          <a:xfrm>
            <a:off x="1763713" y="2930160"/>
            <a:ext cx="432023" cy="57596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sng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65655" y="1332211"/>
            <a:ext cx="4193363" cy="2103437"/>
            <a:chOff x="4465655" y="1332211"/>
            <a:chExt cx="4193363" cy="2103437"/>
          </a:xfrm>
        </p:grpSpPr>
        <p:pic>
          <p:nvPicPr>
            <p:cNvPr id="2114" name="Picture 6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131" y="1332211"/>
              <a:ext cx="3163887" cy="2103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 bwMode="auto">
            <a:xfrm>
              <a:off x="4465655" y="2544517"/>
              <a:ext cx="877870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20" name="Straight Arrow Connector 19"/>
          <p:cNvCxnSpPr>
            <a:stCxn id="14" idx="1"/>
          </p:cNvCxnSpPr>
          <p:nvPr/>
        </p:nvCxnSpPr>
        <p:spPr bwMode="auto">
          <a:xfrm flipH="1">
            <a:off x="7077074" y="3752255"/>
            <a:ext cx="348786" cy="0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8" name="Group 27"/>
          <p:cNvGrpSpPr/>
          <p:nvPr/>
        </p:nvGrpSpPr>
        <p:grpSpPr>
          <a:xfrm>
            <a:off x="53433" y="3953006"/>
            <a:ext cx="1989121" cy="369332"/>
            <a:chOff x="53433" y="3953006"/>
            <a:chExt cx="1989121" cy="369332"/>
          </a:xfrm>
        </p:grpSpPr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53433" y="3953006"/>
              <a:ext cx="150554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</a:rPr>
                <a:t>2 phase pipe</a:t>
              </a:r>
              <a:endParaRPr kumimoji="0" lang="en-US" sz="1800" b="0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520040" y="4137672"/>
              <a:ext cx="522514" cy="54318"/>
            </a:xfrm>
            <a:prstGeom prst="straightConnector1">
              <a:avLst/>
            </a:prstGeom>
            <a:noFill/>
            <a:ln w="28575" cap="flat" cmpd="sng" algn="ctr">
              <a:solidFill>
                <a:srgbClr val="261748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 2"/>
          <p:cNvSpPr/>
          <p:nvPr/>
        </p:nvSpPr>
        <p:spPr bwMode="auto">
          <a:xfrm>
            <a:off x="1558973" y="2268187"/>
            <a:ext cx="2787396" cy="57001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679545" y="3621025"/>
            <a:ext cx="1887321" cy="27753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965316" y="2930160"/>
            <a:ext cx="2133918" cy="822095"/>
            <a:chOff x="2965316" y="2930160"/>
            <a:chExt cx="2133918" cy="822095"/>
          </a:xfrm>
        </p:grpSpPr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2965316" y="2930160"/>
              <a:ext cx="213391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</a:rPr>
                <a:t>2K gas return pipe</a:t>
              </a:r>
              <a:endParaRPr kumimoji="0" lang="en-US" sz="1800" b="0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3618284" y="3299492"/>
              <a:ext cx="345553" cy="452763"/>
            </a:xfrm>
            <a:prstGeom prst="straightConnector1">
              <a:avLst/>
            </a:prstGeom>
            <a:noFill/>
            <a:ln w="28575" cap="flat" cmpd="sng" algn="ctr">
              <a:solidFill>
                <a:srgbClr val="261748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316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 animBg="1"/>
      <p:bldP spid="17" grpId="1" animBg="1"/>
      <p:bldP spid="3" grpId="0" animBg="1"/>
    </p:bld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2114</Words>
  <Application>Microsoft Office PowerPoint</Application>
  <PresentationFormat>On-screen Show (4:3)</PresentationFormat>
  <Paragraphs>886</Paragraphs>
  <Slides>27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template-european-xfel-gmbh_presentation-with-partner-logos</vt:lpstr>
      <vt:lpstr>Office Theme</vt:lpstr>
      <vt:lpstr>1_template-european-xfel-gmbh_presentation-with-partner-logos</vt:lpstr>
      <vt:lpstr>1_Office Theme</vt:lpstr>
      <vt:lpstr>2_template-european-xfel-gmbh_presentation-with-partner-logos</vt:lpstr>
      <vt:lpstr>Equation</vt:lpstr>
      <vt:lpstr>Commissioning of XFEL Cryogenic Installation</vt:lpstr>
      <vt:lpstr>Overview</vt:lpstr>
      <vt:lpstr>The HERA Refrigerating Plant</vt:lpstr>
      <vt:lpstr>The (former) HERA Refrigerating Plant</vt:lpstr>
      <vt:lpstr>The (former) HERA Refrigerating Plant</vt:lpstr>
      <vt:lpstr>Requirements on XFEL Refrigerating Plant</vt:lpstr>
      <vt:lpstr>Requirements on XFEL Refrigerating Plant</vt:lpstr>
      <vt:lpstr>Requirements on XFEL Refrigerating Plant</vt:lpstr>
      <vt:lpstr>2K Operation –  Warm Pumps vs. Cold Compressors</vt:lpstr>
      <vt:lpstr>2K operation –  Warm Pumps vs. Cold Compressors</vt:lpstr>
      <vt:lpstr>2K operation –  Warm Pumps vs. Cold Compressors</vt:lpstr>
      <vt:lpstr>Warm pumps vs. cold compressors</vt:lpstr>
      <vt:lpstr>HERA refrigerating plant  -&gt; XFEL refrigerating plant </vt:lpstr>
      <vt:lpstr>HERA refrigerating plant  -&gt; XFEL refrigerating plant </vt:lpstr>
      <vt:lpstr>HERA refrigerating plant  -&gt; XFEL refrigerating plant </vt:lpstr>
      <vt:lpstr> Overview of XFEL Cryogenic Equipment</vt:lpstr>
      <vt:lpstr>Commissioning of XFEL Cryogenic Equipment</vt:lpstr>
      <vt:lpstr>Commissioning of XFEL Cryogenic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Commissioning of XFEL Cryogenic Equipment</vt:lpstr>
      <vt:lpstr>Commissioning of XFEL Cryogenic Equipment</vt:lpstr>
      <vt:lpstr>Summary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Schnautz, Tobias</cp:lastModifiedBy>
  <cp:revision>172</cp:revision>
  <cp:lastPrinted>2014-03-27T09:46:40Z</cp:lastPrinted>
  <dcterms:created xsi:type="dcterms:W3CDTF">2012-08-22T12:02:11Z</dcterms:created>
  <dcterms:modified xsi:type="dcterms:W3CDTF">2014-04-07T08:57:27Z</dcterms:modified>
</cp:coreProperties>
</file>