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5" r:id="rId2"/>
    <p:sldMasterId id="2147483696" r:id="rId3"/>
    <p:sldMasterId id="2147483708" r:id="rId4"/>
  </p:sldMasterIdLst>
  <p:notesMasterIdLst>
    <p:notesMasterId r:id="rId33"/>
  </p:notesMasterIdLst>
  <p:handoutMasterIdLst>
    <p:handoutMasterId r:id="rId34"/>
  </p:handoutMasterIdLst>
  <p:sldIdLst>
    <p:sldId id="573" r:id="rId5"/>
    <p:sldId id="256" r:id="rId6"/>
    <p:sldId id="491" r:id="rId7"/>
    <p:sldId id="566" r:id="rId8"/>
    <p:sldId id="535" r:id="rId9"/>
    <p:sldId id="536" r:id="rId10"/>
    <p:sldId id="539" r:id="rId11"/>
    <p:sldId id="509" r:id="rId12"/>
    <p:sldId id="548" r:id="rId13"/>
    <p:sldId id="574" r:id="rId14"/>
    <p:sldId id="555" r:id="rId15"/>
    <p:sldId id="557" r:id="rId16"/>
    <p:sldId id="545" r:id="rId17"/>
    <p:sldId id="571" r:id="rId18"/>
    <p:sldId id="565" r:id="rId19"/>
    <p:sldId id="552" r:id="rId20"/>
    <p:sldId id="522" r:id="rId21"/>
    <p:sldId id="560" r:id="rId22"/>
    <p:sldId id="516" r:id="rId23"/>
    <p:sldId id="572" r:id="rId24"/>
    <p:sldId id="551" r:id="rId25"/>
    <p:sldId id="562" r:id="rId26"/>
    <p:sldId id="515" r:id="rId27"/>
    <p:sldId id="532" r:id="rId28"/>
    <p:sldId id="567" r:id="rId29"/>
    <p:sldId id="569" r:id="rId30"/>
    <p:sldId id="568" r:id="rId31"/>
    <p:sldId id="540" r:id="rId3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1748"/>
    <a:srgbClr val="FD930A"/>
    <a:srgbClr val="100F2E"/>
    <a:srgbClr val="231455"/>
    <a:srgbClr val="E0E0E0"/>
    <a:srgbClr val="251555"/>
    <a:srgbClr val="626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9975" autoAdjust="0"/>
    <p:restoredTop sz="95752" autoAdjust="0"/>
  </p:normalViewPr>
  <p:slideViewPr>
    <p:cSldViewPr snapToGrid="0">
      <p:cViewPr varScale="1">
        <p:scale>
          <a:sx n="65" d="100"/>
          <a:sy n="65" d="100"/>
        </p:scale>
        <p:origin x="-1632" y="-82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494" y="468"/>
      </p:cViewPr>
      <p:guideLst>
        <p:guide orient="horz" pos="2880"/>
        <p:guide pos="215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280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F035CA18-3BB8-4B0E-90A0-E53A41CDF4AD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4364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8DEB5-212A-4CAF-9880-70E92CE7410A}" type="slidenum">
              <a:rPr lang="de-DE"/>
              <a:pPr/>
              <a:t>2</a:t>
            </a:fld>
            <a:endParaRPr lang="de-DE" dirty="0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r>
              <a:rPr lang="en-GB" sz="1100" b="1" dirty="0"/>
              <a:t>How to edit the title slide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 dirty="0"/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/>
              <a:t>  Upper area: </a:t>
            </a:r>
            <a:r>
              <a:rPr lang="en-GB" sz="1100" b="1" dirty="0"/>
              <a:t>Title</a:t>
            </a:r>
            <a:r>
              <a:rPr lang="en-GB" sz="1100" dirty="0"/>
              <a:t> of your talk, max. 2 rows of the defined size (55 </a:t>
            </a:r>
            <a:r>
              <a:rPr lang="en-GB" sz="1100" dirty="0" err="1"/>
              <a:t>pt</a:t>
            </a:r>
            <a:r>
              <a:rPr lang="en-GB" sz="1100"/>
              <a:t>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 Lower area </a:t>
            </a:r>
            <a:r>
              <a:rPr lang="en-GB" sz="1100" b="1"/>
              <a:t>(subtitle):</a:t>
            </a:r>
            <a:r>
              <a:rPr lang="en-GB" sz="1100"/>
              <a:t> Conference/meeting/workshop, location, date, </a:t>
            </a:r>
            <a:br>
              <a:rPr lang="en-GB" sz="1100"/>
            </a:br>
            <a:r>
              <a:rPr lang="en-GB" sz="1100"/>
              <a:t>  your name and affiliation, </a:t>
            </a:r>
            <a:br>
              <a:rPr lang="en-GB" sz="1100"/>
            </a:br>
            <a:r>
              <a:rPr lang="en-GB" sz="1100"/>
              <a:t>  max. 4 rows of the defined size (32 pt)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Change the </a:t>
            </a:r>
            <a:r>
              <a:rPr lang="en-GB" sz="1100" b="1"/>
              <a:t>partner logos</a:t>
            </a:r>
            <a:r>
              <a:rPr lang="en-GB" sz="1100"/>
              <a:t> or add others in the last row.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172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pic>
        <p:nvPicPr>
          <p:cNvPr id="8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827463"/>
            <a:ext cx="7258050" cy="1704975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 anchor="ctr" anchorCtr="1"/>
          <a:lstStyle>
            <a:lvl1pPr marL="0" indent="0" algn="ctr">
              <a:defRPr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Thomas Tschentscher</a:t>
            </a:r>
          </a:p>
          <a:p>
            <a:pPr lvl="0"/>
            <a:r>
              <a:rPr lang="en-GB" noProof="0" smtClean="0"/>
              <a:t>conference, location, date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</p:spTree>
    <p:extLst>
      <p:ext uri="{BB962C8B-B14F-4D97-AF65-F5344CB8AC3E}">
        <p14:creationId xmlns:p14="http://schemas.microsoft.com/office/powerpoint/2010/main" val="1077068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CC73E8-DF49-415E-9DE1-C5C18C4338E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dirty="0"/>
              <a:t>Thomas </a:t>
            </a:r>
            <a:r>
              <a:rPr lang="en-GB" dirty="0" err="1"/>
              <a:t>Tschentscher</a:t>
            </a:r>
            <a:r>
              <a:rPr lang="en-GB" dirty="0"/>
              <a:t>, European XFEL, </a:t>
            </a:r>
          </a:p>
          <a:p>
            <a:pPr>
              <a:defRPr/>
            </a:pPr>
            <a:r>
              <a:rPr lang="en-GB" dirty="0"/>
              <a:t>17 Apr 2012</a:t>
            </a:r>
          </a:p>
        </p:txBody>
      </p:sp>
    </p:spTree>
    <p:extLst>
      <p:ext uri="{BB962C8B-B14F-4D97-AF65-F5344CB8AC3E}">
        <p14:creationId xmlns:p14="http://schemas.microsoft.com/office/powerpoint/2010/main" val="965700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3CBA89-A3B9-42C2-8787-6A7E3DCA761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3696243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4650" y="1347788"/>
            <a:ext cx="4173538" cy="490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588" y="1347788"/>
            <a:ext cx="4175125" cy="490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1C6B4E-1970-422D-8E37-E8BA0A14B22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3453451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05420B-603E-4069-88B0-3AB804DB6C3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940182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FA5BFE-8FA8-4B3B-A2C0-4661196824F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3778806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C12AE6-8E6F-4EE2-816E-3725B0CE439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2463189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B6A0AB-4675-49C6-8294-FD7DC65AAF3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22572285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B69FD9-5E89-4917-B52F-42870252359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2984371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518E81-CA98-483E-BA30-586BB5DF922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Click</a:t>
            </a:r>
            <a:r>
              <a:rPr lang="en-US" dirty="0" smtClean="0"/>
              <a:t>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56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06D739-989B-4942-BA15-EF5A8D068A2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841750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541338"/>
            <a:ext cx="2124075" cy="5708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4650" y="541338"/>
            <a:ext cx="6224588" cy="5708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F3856D-CF21-46E3-B73B-C878B37192C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2878488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solidFill>
                <a:srgbClr val="261748"/>
              </a:solidFill>
            </a:endParaRPr>
          </a:p>
        </p:txBody>
      </p:sp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261748"/>
              </a:solidFill>
            </a:endParaRPr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solidFill>
                <a:srgbClr val="261748"/>
              </a:solidFill>
            </a:endParaRPr>
          </a:p>
        </p:txBody>
      </p:sp>
      <p:pic>
        <p:nvPicPr>
          <p:cNvPr id="8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ln w="28575"/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r>
              <a:rPr lang="en-GB"/>
              <a:t>Subtitle format (max. 4 lines)</a:t>
            </a:r>
          </a:p>
          <a:p>
            <a:r>
              <a:rPr lang="en-GB"/>
              <a:t>(conference, location, name of the speaker, date)</a:t>
            </a:r>
          </a:p>
          <a:p>
            <a:r>
              <a:rPr lang="en-GB"/>
              <a:t>You are in the slide master view: Don’t edit here!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r>
              <a:rPr lang="en-GB"/>
              <a:t>Title format (max. 2 lines), don’t edit here</a:t>
            </a:r>
          </a:p>
        </p:txBody>
      </p:sp>
    </p:spTree>
    <p:extLst>
      <p:ext uri="{BB962C8B-B14F-4D97-AF65-F5344CB8AC3E}">
        <p14:creationId xmlns:p14="http://schemas.microsoft.com/office/powerpoint/2010/main" val="2705370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buFont typeface="Arial" pitchFamily="34" charset="0"/>
              <a:buChar char="•"/>
              <a:defRPr sz="1600"/>
            </a:lvl2pPr>
            <a:lvl3pPr>
              <a:buFont typeface="Arial" pitchFamily="34" charset="0"/>
              <a:buChar char="•"/>
              <a:defRPr sz="1600"/>
            </a:lvl3pPr>
            <a:lvl4pPr>
              <a:buFont typeface="Arial" pitchFamily="34" charset="0"/>
              <a:buChar char="•"/>
              <a:defRPr sz="1600"/>
            </a:lvl4pPr>
            <a:lvl5pPr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8EE16-07B0-443F-BE2C-70FE5F3E133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European XFEL MAC January 2010</a:t>
            </a:r>
          </a:p>
          <a:p>
            <a:pPr>
              <a:defRPr/>
            </a:pPr>
            <a:r>
              <a:rPr lang="en-GB"/>
              <a:t>T. Limberg</a:t>
            </a:r>
          </a:p>
        </p:txBody>
      </p:sp>
    </p:spTree>
    <p:extLst>
      <p:ext uri="{BB962C8B-B14F-4D97-AF65-F5344CB8AC3E}">
        <p14:creationId xmlns:p14="http://schemas.microsoft.com/office/powerpoint/2010/main" val="544227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40962-9ED5-4D8C-9A70-2506C32B90A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3124308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75C5E-FBA6-46C6-99FB-45BD41C8878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25310520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B4612-04FE-4C13-960E-C9FA9D5C37C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6760196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DE286-FAD9-4A25-8B4A-9C4BA0629E4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1012777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A291E-42B6-477D-BF9A-3F4DB88782E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37076218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A320E-27D4-4499-A949-9ED7167D1E5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421998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17DB07-F910-4CAF-9890-D556C9E9502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7211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C6256-5C1B-4D67-A99F-DFEDAD34327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30679668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F21C8-10C3-48C4-90EC-08FC346A9CC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9777009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78711-52B7-4D87-8D2B-A36000CB0C1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377857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10322" name="Rectangle 82"/>
          <p:cNvSpPr>
            <a:spLocks noChangeArrowheads="1"/>
          </p:cNvSpPr>
          <p:nvPr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827463"/>
            <a:ext cx="7258050" cy="1704975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 anchor="ctr" anchorCtr="1"/>
          <a:lstStyle>
            <a:lvl1pPr marL="0" indent="0" algn="ctr">
              <a:defRPr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Thomas Tschentscher</a:t>
            </a:r>
          </a:p>
          <a:p>
            <a:pPr lvl="0"/>
            <a:r>
              <a:rPr lang="en-GB" noProof="0" smtClean="0"/>
              <a:t>conference, location, date</a:t>
            </a:r>
          </a:p>
        </p:txBody>
      </p:sp>
      <p:sp>
        <p:nvSpPr>
          <p:cNvPr id="10325" name="Line 85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9991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/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ltGray"/>
        <p:txBody>
          <a:bodyPr/>
          <a:lstStyle>
            <a:lvl1pPr>
              <a:defRPr/>
            </a:lvl1pPr>
          </a:lstStyle>
          <a:p>
            <a:fld id="{F4FDF152-CCDD-45D2-A883-C8FA0039B151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51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A67E70-BF59-4BB7-B294-AE2BA67D4E8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56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19C896-DA6A-4400-8C14-50907EB4EF5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63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01219B-1E0C-4AD5-9BA5-31ADD49287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445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53F5AD-B768-4BD1-BFC6-9F80796D57F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795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640F77-37AB-4F36-92C1-08296952260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519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02240"/>
            <a:ext cx="8569325" cy="525557"/>
          </a:xfrm>
        </p:spPr>
        <p:txBody>
          <a:bodyPr/>
          <a:lstStyle>
            <a:lvl1pPr>
              <a:defRPr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50824" y="6359857"/>
            <a:ext cx="6149975" cy="4708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Accelerator Challenges at the European XFEL – Winfried Decking, DESY LBNL, May 5 2011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18913" y="6526213"/>
            <a:ext cx="2645700" cy="331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13898" y="805218"/>
            <a:ext cx="8584441" cy="5554639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553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fld id="{BA1EBF86-6A8F-4A06-BB51-46337A5CF2A5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61" name="Picture 37" descr="Helmholtz_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45" name="Picture 121" descr="DESY-Logo-cyan-RGB_Hintergrund weis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baseline="0" dirty="0" smtClean="0">
                <a:solidFill>
                  <a:schemeClr val="bg1"/>
                </a:solidFill>
              </a:rPr>
              <a:t>European XFEL Commissioning</a:t>
            </a:r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Slide title: </a:t>
            </a:r>
            <a:r>
              <a:rPr lang="de-DE" noProof="0" dirty="0" err="1" smtClean="0"/>
              <a:t>Don’t</a:t>
            </a:r>
            <a:r>
              <a:rPr lang="en-GB" dirty="0" smtClean="0"/>
              <a:t>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text format – don’t edit!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20" name="Text Box 123"/>
          <p:cNvSpPr txBox="1">
            <a:spLocks noChangeArrowheads="1"/>
          </p:cNvSpPr>
          <p:nvPr/>
        </p:nvSpPr>
        <p:spPr bwMode="auto">
          <a:xfrm>
            <a:off x="82762" y="6385251"/>
            <a:ext cx="2556266" cy="458443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9200" tIns="0" rIns="46800" bIns="0" anchor="b"/>
          <a:lstStyle/>
          <a:p>
            <a:pPr eaLnBrk="0" hangingPunct="0">
              <a:lnSpc>
                <a:spcPct val="100000"/>
              </a:lnSpc>
              <a:spcBef>
                <a:spcPts val="0"/>
              </a:spcBef>
              <a:buClrTx/>
              <a:buFontTx/>
              <a:buNone/>
            </a:pPr>
            <a:r>
              <a:rPr lang="en-US" sz="1000" baseline="0" noProof="0" dirty="0" smtClean="0">
                <a:solidFill>
                  <a:schemeClr val="tx1"/>
                </a:solidFill>
              </a:rPr>
              <a:t>XFEL Collaboration Meeting, 08.04.2014 </a:t>
            </a:r>
          </a:p>
          <a:p>
            <a:pPr eaLnBrk="0" hangingPunct="0">
              <a:lnSpc>
                <a:spcPct val="100000"/>
              </a:lnSpc>
              <a:spcBef>
                <a:spcPts val="0"/>
              </a:spcBef>
              <a:buClrTx/>
              <a:buFontTx/>
              <a:buNone/>
            </a:pPr>
            <a:r>
              <a:rPr lang="en-US" sz="1000" baseline="0" noProof="0" dirty="0" smtClean="0">
                <a:solidFill>
                  <a:schemeClr val="tx1"/>
                </a:solidFill>
              </a:rPr>
              <a:t>Winfried Decking, DESY</a:t>
            </a:r>
            <a:endParaRPr lang="en-US" sz="1000" noProof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72" r:id="rId9"/>
    <p:sldLayoutId id="2147483695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000" smtClean="0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pPr algn="ctr">
              <a:defRPr/>
            </a:pPr>
            <a:fld id="{CCAC5BE7-5012-4A6A-ADAB-C7BF11551168}" type="slidenum">
              <a:rPr lang="en-GB" b="1"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GB" b="1">
              <a:solidFill>
                <a:srgbClr val="FFFFFF"/>
              </a:solidFill>
            </a:endParaRPr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 b="0" dirty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>
                <a:ea typeface="ＭＳ Ｐゴシック" pitchFamily="116" charset="-128"/>
              </a:rPr>
              <a:t>Thomas </a:t>
            </a:r>
            <a:r>
              <a:rPr lang="en-GB" err="1">
                <a:ea typeface="ＭＳ Ｐゴシック" pitchFamily="116" charset="-128"/>
              </a:rPr>
              <a:t>Tschentscher</a:t>
            </a:r>
            <a:r>
              <a:rPr lang="en-GB">
                <a:ea typeface="ＭＳ Ｐゴシック" pitchFamily="116" charset="-128"/>
              </a:rPr>
              <a:t>, European XFEL, </a:t>
            </a:r>
          </a:p>
          <a:p>
            <a:pPr>
              <a:defRPr/>
            </a:pPr>
            <a:r>
              <a:rPr lang="en-GB">
                <a:ea typeface="ＭＳ Ｐゴシック" pitchFamily="116" charset="-128"/>
              </a:rPr>
              <a:t>16 Apr 2012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1030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1031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sz="1000" b="0">
                <a:solidFill>
                  <a:srgbClr val="FFFFFF"/>
                </a:solidFill>
              </a:rPr>
              <a:t>Instruments x-ray delivery requests</a:t>
            </a:r>
            <a:endParaRPr lang="en-GB" sz="1000" b="0">
              <a:solidFill>
                <a:srgbClr val="FFFFFF"/>
              </a:solidFill>
            </a:endParaRPr>
          </a:p>
        </p:txBody>
      </p:sp>
      <p:pic>
        <p:nvPicPr>
          <p:cNvPr id="1032" name="Picture 127" descr="logo-XFEL_rg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034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374650" y="1347788"/>
            <a:ext cx="8501063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Fith level</a:t>
            </a:r>
          </a:p>
        </p:txBody>
      </p:sp>
    </p:spTree>
    <p:extLst>
      <p:ext uri="{BB962C8B-B14F-4D97-AF65-F5344CB8AC3E}">
        <p14:creationId xmlns:p14="http://schemas.microsoft.com/office/powerpoint/2010/main" val="2275847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defRPr b="1">
          <a:solidFill>
            <a:schemeClr val="tx2"/>
          </a:solidFill>
          <a:latin typeface="+mn-lt"/>
          <a:ea typeface="+mn-ea"/>
          <a:cs typeface="+mn-cs"/>
        </a:defRPr>
      </a:lvl1pPr>
      <a:lvl2pPr marL="492125" indent="-22066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n"/>
        <a:defRPr>
          <a:solidFill>
            <a:schemeClr val="hlink"/>
          </a:solidFill>
          <a:latin typeface="+mn-lt"/>
          <a:ea typeface="+mn-ea"/>
        </a:defRPr>
      </a:lvl2pPr>
      <a:lvl3pPr marL="727075" indent="-233363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60000"/>
        <a:buFont typeface="Wingdings" pitchFamily="2" charset="2"/>
        <a:buChar char="è"/>
        <a:defRPr sz="1600" b="1">
          <a:solidFill>
            <a:srgbClr val="FF3300"/>
          </a:solidFill>
          <a:latin typeface="+mn-lt"/>
          <a:ea typeface="+mn-ea"/>
        </a:defRPr>
      </a:lvl3pPr>
      <a:lvl4pPr marL="927100" indent="-1984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rgbClr val="100F2E"/>
          </a:solidFill>
          <a:latin typeface="+mn-lt"/>
          <a:ea typeface="+mn-ea"/>
        </a:defRPr>
      </a:lvl4pPr>
      <a:lvl5pPr marL="1152525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5pPr>
      <a:lvl6pPr marL="16097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6pPr>
      <a:lvl7pPr marL="20669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7pPr>
      <a:lvl8pPr marL="25241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8pPr>
      <a:lvl9pPr marL="29813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pPr>
              <a:defRPr/>
            </a:pPr>
            <a:fld id="{943158A3-EB01-4506-9919-59F4E875CCE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5124" name="Picture 37" descr="Helmholtz_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  <a:ea typeface="ＭＳ Ｐゴシック" pitchFamily="112" charset="-128"/>
              </a:defRPr>
            </a:lvl1pPr>
          </a:lstStyle>
          <a:p>
            <a:pPr>
              <a:defRPr/>
            </a:pPr>
            <a:r>
              <a:rPr lang="en-US" dirty="0" smtClean="0"/>
              <a:t>European XFEL SAC September 2012</a:t>
            </a:r>
          </a:p>
          <a:p>
            <a:pPr>
              <a:defRPr/>
            </a:pPr>
            <a:r>
              <a:rPr lang="en-GB" dirty="0" smtClean="0"/>
              <a:t>T. Limberg</a:t>
            </a:r>
            <a:endParaRPr lang="en-GB" dirty="0"/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solidFill>
                <a:srgbClr val="261748"/>
              </a:solidFill>
            </a:endParaRPr>
          </a:p>
        </p:txBody>
      </p:sp>
      <p:pic>
        <p:nvPicPr>
          <p:cNvPr id="5127" name="Picture 121" descr="DESY-Logo-cyan-RGB_Hintergrund weis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  <a:defRPr/>
            </a:pPr>
            <a:endParaRPr lang="en-GB" sz="2400">
              <a:solidFill>
                <a:srgbClr val="261748"/>
              </a:solidFill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 userDrawn="1"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200" tIns="0" rIns="46800" bIns="0" anchor="b"/>
          <a:lstStyle/>
          <a:p>
            <a:pPr>
              <a:defRPr/>
            </a:pPr>
            <a:endParaRPr lang="de-DE" sz="1000" dirty="0">
              <a:solidFill>
                <a:srgbClr val="000000"/>
              </a:solidFill>
              <a:latin typeface="Arial"/>
              <a:ea typeface="ＭＳ Ｐゴシック" charset="-128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FFFF"/>
                </a:solidFill>
                <a:latin typeface="Arial"/>
                <a:ea typeface="ＭＳ Ｐゴシック" charset="-128"/>
              </a:rPr>
              <a:t>Report Commissioning Group</a:t>
            </a:r>
            <a:endParaRPr lang="en-GB" sz="1000" dirty="0">
              <a:solidFill>
                <a:srgbClr val="FFFFFF"/>
              </a:solidFill>
            </a:endParaRPr>
          </a:p>
        </p:txBody>
      </p:sp>
      <p:pic>
        <p:nvPicPr>
          <p:cNvPr id="5130" name="Picture 127" descr="logo-XFEL_rgb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5132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777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000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pPr algn="ctr"/>
            <a:fld id="{B6FDC833-1C4A-45EC-94C3-6462BED2F35D}" type="slidenum">
              <a:rPr lang="en-GB" b="1">
                <a:solidFill>
                  <a:srgbClr val="FFFFFF"/>
                </a:solidFill>
              </a:rPr>
              <a:pPr algn="ctr"/>
              <a:t>‹#›</a:t>
            </a:fld>
            <a:endParaRPr lang="en-GB" b="1">
              <a:solidFill>
                <a:srgbClr val="FFFFFF"/>
              </a:solidFill>
            </a:endParaRP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5786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00" dirty="0" smtClean="0">
                <a:solidFill>
                  <a:srgbClr val="FFFFFF"/>
                </a:solidFill>
                <a:ea typeface="ＭＳ Ｐゴシック" pitchFamily="116" charset="-128"/>
              </a:rPr>
              <a:t>Operation modes</a:t>
            </a:r>
            <a:endParaRPr lang="en-GB" sz="1000" dirty="0">
              <a:solidFill>
                <a:srgbClr val="FFFFFF"/>
              </a:solidFill>
              <a:ea typeface="ＭＳ Ｐゴシック" pitchFamily="116" charset="-128"/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374650" y="1347788"/>
            <a:ext cx="8501063" cy="523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Text format – don’t edit!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err="1" smtClean="0"/>
              <a:t>Fith</a:t>
            </a:r>
            <a:r>
              <a:rPr lang="en-GB" dirty="0" smtClean="0"/>
              <a:t> level</a:t>
            </a:r>
          </a:p>
        </p:txBody>
      </p:sp>
      <p:sp>
        <p:nvSpPr>
          <p:cNvPr id="11" name="Text Box 123"/>
          <p:cNvSpPr txBox="1">
            <a:spLocks noChangeArrowheads="1"/>
          </p:cNvSpPr>
          <p:nvPr userDrawn="1"/>
        </p:nvSpPr>
        <p:spPr bwMode="auto">
          <a:xfrm>
            <a:off x="57468" y="6568440"/>
            <a:ext cx="4819332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spcBef>
                <a:spcPts val="0"/>
              </a:spcBef>
              <a:buClrTx/>
              <a:buFontTx/>
              <a:buNone/>
            </a:pPr>
            <a:r>
              <a:rPr lang="en-US" sz="800" dirty="0" smtClean="0">
                <a:solidFill>
                  <a:srgbClr val="261748"/>
                </a:solidFill>
                <a:ea typeface="ＭＳ Ｐゴシック" pitchFamily="116" charset="-128"/>
              </a:rPr>
              <a:t>Thomas </a:t>
            </a:r>
            <a:r>
              <a:rPr lang="en-US" sz="800" dirty="0" err="1" smtClean="0">
                <a:solidFill>
                  <a:srgbClr val="261748"/>
                </a:solidFill>
                <a:ea typeface="ＭＳ Ｐゴシック" pitchFamily="116" charset="-128"/>
              </a:rPr>
              <a:t>Tschentscher</a:t>
            </a:r>
            <a:r>
              <a:rPr lang="en-US" sz="800" dirty="0" smtClean="0">
                <a:solidFill>
                  <a:srgbClr val="261748"/>
                </a:solidFill>
                <a:ea typeface="ＭＳ Ｐゴシック" pitchFamily="116" charset="-128"/>
              </a:rPr>
              <a:t>, European XFEL, </a:t>
            </a:r>
          </a:p>
          <a:p>
            <a:pPr eaLnBrk="0" hangingPunct="0">
              <a:spcBef>
                <a:spcPts val="0"/>
              </a:spcBef>
              <a:buClrTx/>
              <a:buFontTx/>
              <a:buNone/>
            </a:pPr>
            <a:r>
              <a:rPr lang="en-US" sz="800" dirty="0" smtClean="0">
                <a:solidFill>
                  <a:srgbClr val="261748"/>
                </a:solidFill>
                <a:ea typeface="ＭＳ Ｐゴシック" pitchFamily="116" charset="-128"/>
              </a:rPr>
              <a:t>European XFEL Users’ Meeting, Hamburg 29/01/2014</a:t>
            </a:r>
            <a:endParaRPr lang="en-GB" sz="800" dirty="0">
              <a:solidFill>
                <a:srgbClr val="261748"/>
              </a:solidFill>
              <a:ea typeface="ＭＳ Ｐゴシック" pitchFamily="1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373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defRPr b="1">
          <a:solidFill>
            <a:schemeClr val="tx2"/>
          </a:solidFill>
          <a:latin typeface="+mn-lt"/>
          <a:ea typeface="+mn-ea"/>
          <a:cs typeface="+mn-cs"/>
        </a:defRPr>
      </a:lvl1pPr>
      <a:lvl2pPr marL="492125" indent="-220663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n"/>
        <a:defRPr>
          <a:solidFill>
            <a:schemeClr val="hlink"/>
          </a:solidFill>
          <a:latin typeface="+mn-lt"/>
          <a:ea typeface="+mn-ea"/>
        </a:defRPr>
      </a:lvl2pPr>
      <a:lvl3pPr marL="727075" indent="-233363" algn="l" rtl="0" fontAlgn="base">
        <a:spcBef>
          <a:spcPct val="20000"/>
        </a:spcBef>
        <a:spcAft>
          <a:spcPct val="0"/>
        </a:spcAft>
        <a:buClr>
          <a:srgbClr val="FF3300"/>
        </a:buClr>
        <a:buSzPct val="60000"/>
        <a:buFont typeface="Wingdings" pitchFamily="2" charset="2"/>
        <a:buChar char="è"/>
        <a:defRPr sz="1600" b="1">
          <a:solidFill>
            <a:srgbClr val="FF3300"/>
          </a:solidFill>
          <a:latin typeface="+mn-lt"/>
          <a:ea typeface="+mn-ea"/>
        </a:defRPr>
      </a:lvl3pPr>
      <a:lvl4pPr marL="927100" indent="-198438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rgbClr val="100F2E"/>
          </a:solidFill>
          <a:latin typeface="+mn-lt"/>
          <a:ea typeface="+mn-ea"/>
        </a:defRPr>
      </a:lvl4pPr>
      <a:lvl5pPr marL="11525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5pPr>
      <a:lvl6pPr marL="16097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6pPr>
      <a:lvl7pPr marL="20669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7pPr>
      <a:lvl8pPr marL="25241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8pPr>
      <a:lvl9pPr marL="29813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XFEL Commissioning WG - Welcome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6" y="1100146"/>
            <a:ext cx="6866084" cy="528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995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475" y="1347788"/>
            <a:ext cx="8264525" cy="484199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System integration </a:t>
            </a:r>
            <a:r>
              <a:rPr lang="en-US" sz="2000" dirty="0" smtClean="0"/>
              <a:t>(WP/TC </a:t>
            </a:r>
            <a:r>
              <a:rPr lang="en-US" sz="2000" dirty="0"/>
              <a:t>responsibility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Technical commissioning of sub-systems (WP responsibility)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Beam commissioning</a:t>
            </a:r>
          </a:p>
          <a:p>
            <a:r>
              <a:rPr lang="en-US" sz="2000" dirty="0" smtClean="0"/>
              <a:t>Pre-beam check out</a:t>
            </a:r>
          </a:p>
          <a:p>
            <a:r>
              <a:rPr lang="en-US" sz="2000" dirty="0"/>
              <a:t>Beam </a:t>
            </a:r>
            <a:r>
              <a:rPr lang="en-US" sz="2000" dirty="0" smtClean="0"/>
              <a:t>transport</a:t>
            </a:r>
            <a:endParaRPr lang="en-US" sz="2000" dirty="0" smtClean="0"/>
          </a:p>
          <a:p>
            <a:r>
              <a:rPr lang="en-US" sz="2000" dirty="0" smtClean="0"/>
              <a:t>Sub-systems commissioning to target parameters</a:t>
            </a:r>
          </a:p>
          <a:p>
            <a:r>
              <a:rPr lang="en-US" sz="2000" dirty="0" smtClean="0"/>
              <a:t>Commissioning of section to target parameters</a:t>
            </a:r>
          </a:p>
          <a:p>
            <a:r>
              <a:rPr lang="en-US" sz="2000" dirty="0" smtClean="0"/>
              <a:t>Consolidate operation, implement procedures, …</a:t>
            </a:r>
          </a:p>
          <a:p>
            <a:r>
              <a:rPr lang="en-US" sz="2000" dirty="0" smtClean="0"/>
              <a:t>Continue to next section</a:t>
            </a:r>
          </a:p>
          <a:p>
            <a:r>
              <a:rPr lang="en-US" sz="2000" dirty="0" smtClean="0"/>
              <a:t>Achieve final target parameters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Commissioning Sequence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5400000">
            <a:off x="6797401" y="4675223"/>
            <a:ext cx="2917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FD930A"/>
              </a:buClr>
              <a:buSzPct val="80000"/>
              <a:buNone/>
            </a:pPr>
            <a:r>
              <a:rPr lang="en-US" sz="2400" kern="0" dirty="0">
                <a:solidFill>
                  <a:srgbClr val="000000"/>
                </a:solidFill>
                <a:latin typeface="Arial"/>
                <a:ea typeface="ＭＳ Ｐゴシック"/>
              </a:rPr>
              <a:t>(Re)-define goal</a:t>
            </a:r>
          </a:p>
        </p:txBody>
      </p:sp>
      <p:sp>
        <p:nvSpPr>
          <p:cNvPr id="5" name="Circular Arrow 4"/>
          <p:cNvSpPr/>
          <p:nvPr/>
        </p:nvSpPr>
        <p:spPr bwMode="auto">
          <a:xfrm rot="16200000" flipV="1">
            <a:off x="5336333" y="2042146"/>
            <a:ext cx="1723293" cy="5399676"/>
          </a:xfrm>
          <a:prstGeom prst="circularArrow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22738" y="2672862"/>
            <a:ext cx="8675080" cy="3446584"/>
          </a:xfrm>
          <a:prstGeom prst="rect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222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Injector</a:t>
            </a:r>
            <a:endParaRPr lang="en-US" dirty="0"/>
          </a:p>
        </p:txBody>
      </p:sp>
      <p:sp>
        <p:nvSpPr>
          <p:cNvPr id="7" name="Rectangle 20"/>
          <p:cNvSpPr>
            <a:spLocks noChangeAspect="1" noChangeArrowheads="1"/>
          </p:cNvSpPr>
          <p:nvPr/>
        </p:nvSpPr>
        <p:spPr bwMode="auto">
          <a:xfrm>
            <a:off x="152401" y="3532012"/>
            <a:ext cx="8669336" cy="202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70000" tIns="0"/>
          <a:lstStyle/>
          <a:p>
            <a:pPr marL="266700" indent="-266700" defTabSz="593725">
              <a:buClr>
                <a:schemeClr val="accent2"/>
              </a:buClr>
              <a:buSzPct val="90000"/>
            </a:pPr>
            <a:endParaRPr lang="en-GB" sz="2000" dirty="0">
              <a:solidFill>
                <a:schemeClr val="tx2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8" t="26040" r="14743" b="22997"/>
          <a:stretch/>
        </p:blipFill>
        <p:spPr bwMode="auto">
          <a:xfrm>
            <a:off x="578445" y="1042434"/>
            <a:ext cx="7519075" cy="2830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2" y="3930510"/>
            <a:ext cx="4334668" cy="11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Trimetric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62" b="23360"/>
          <a:stretch>
            <a:fillRect/>
          </a:stretch>
        </p:blipFill>
        <p:spPr bwMode="auto">
          <a:xfrm>
            <a:off x="4952448" y="3543580"/>
            <a:ext cx="4191552" cy="1531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3" y="5236787"/>
            <a:ext cx="1874368" cy="117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9" t="17944" b="3589"/>
          <a:stretch>
            <a:fillRect/>
          </a:stretch>
        </p:blipFill>
        <p:spPr>
          <a:xfrm>
            <a:off x="6573521" y="5021755"/>
            <a:ext cx="1960878" cy="13752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84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Injector Commissioning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7314" y="1144588"/>
            <a:ext cx="8914766" cy="4459287"/>
          </a:xfrm>
        </p:spPr>
        <p:txBody>
          <a:bodyPr/>
          <a:lstStyle/>
          <a:p>
            <a:r>
              <a:rPr lang="en-GB" sz="2000" dirty="0" smtClean="0"/>
              <a:t>Achieve all XFEL parameters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sz="2000" dirty="0" smtClean="0"/>
          </a:p>
          <a:p>
            <a:r>
              <a:rPr lang="en-GB" sz="2000" dirty="0" smtClean="0"/>
              <a:t>Commission sub-components like</a:t>
            </a:r>
          </a:p>
          <a:p>
            <a:r>
              <a:rPr lang="en-GB" sz="2000" dirty="0" smtClean="0"/>
              <a:t>Establish </a:t>
            </a:r>
            <a:r>
              <a:rPr lang="en-GB" sz="2000" dirty="0"/>
              <a:t>routine operation</a:t>
            </a:r>
          </a:p>
          <a:p>
            <a:r>
              <a:rPr lang="en-GB" sz="2000" dirty="0"/>
              <a:t>‘Teambuilding’ </a:t>
            </a:r>
          </a:p>
          <a:p>
            <a:r>
              <a:rPr lang="en-GB" sz="2000" dirty="0" smtClean="0"/>
              <a:t>Sufficient time foreseen for tests, detours, </a:t>
            </a:r>
            <a:r>
              <a:rPr lang="en-GB" sz="2000" dirty="0"/>
              <a:t>„trial and error“, …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28922"/>
              </p:ext>
            </p:extLst>
          </p:nvPr>
        </p:nvGraphicFramePr>
        <p:xfrm>
          <a:off x="288328" y="1521400"/>
          <a:ext cx="8682142" cy="21600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303084"/>
                <a:gridCol w="2379058"/>
              </a:tblGrid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 smtClean="0">
                          <a:effectLst/>
                        </a:rPr>
                        <a:t>Quantity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Value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macro pulse repetition rate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>
                          <a:effectLst/>
                        </a:rPr>
                        <a:t>10 Hz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RF pulse length (flat top)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600 </a:t>
                      </a:r>
                      <a:r>
                        <a:rPr lang="en-GB" sz="2000" kern="800" dirty="0" err="1"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lang="en-GB" sz="2000" kern="800" dirty="0" err="1">
                          <a:effectLst/>
                        </a:rPr>
                        <a:t>s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bunch repetition frequency within pulse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>
                          <a:effectLst/>
                        </a:rPr>
                        <a:t>4.5 MHz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bunch charge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0.02 – 1 </a:t>
                      </a:r>
                      <a:r>
                        <a:rPr lang="en-GB" sz="2000" kern="800" dirty="0" err="1">
                          <a:effectLst/>
                        </a:rPr>
                        <a:t>nC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</a:rPr>
                        <a:t>Slice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Times New Roman"/>
                        </a:rPr>
                        <a:t> emittance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0.4 - 1.0 mm mrad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37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decking\Desktop\Commissioning Schedu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0" y="1303651"/>
            <a:ext cx="8934198" cy="41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Detailed (sequential) plan - Injector</a:t>
            </a:r>
            <a:endParaRPr lang="en-US" dirty="0"/>
          </a:p>
        </p:txBody>
      </p:sp>
      <p:sp>
        <p:nvSpPr>
          <p:cNvPr id="5" name="Up Arrow 4"/>
          <p:cNvSpPr/>
          <p:nvPr/>
        </p:nvSpPr>
        <p:spPr bwMode="auto">
          <a:xfrm rot="1523843">
            <a:off x="7314494" y="4199866"/>
            <a:ext cx="250092" cy="625231"/>
          </a:xfrm>
          <a:prstGeom prst="upArrow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908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 – Injector	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5084"/>
            <a:ext cx="8999537" cy="291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356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" t="30391" r="754" b="30028"/>
          <a:stretch>
            <a:fillRect/>
          </a:stretch>
        </p:blipFill>
        <p:spPr>
          <a:xfrm>
            <a:off x="471680" y="2353698"/>
            <a:ext cx="8499475" cy="20716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Commissioning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>
                <a:solidFill>
                  <a:srgbClr val="FFFFFF"/>
                </a:solidFill>
              </a:rPr>
              <a:pPr/>
              <a:t>15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03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" t="30391" r="754" b="30028"/>
          <a:stretch>
            <a:fillRect/>
          </a:stretch>
        </p:blipFill>
        <p:spPr>
          <a:xfrm>
            <a:off x="471680" y="2353698"/>
            <a:ext cx="8499475" cy="2071687"/>
          </a:xfrm>
          <a:prstGeom prst="rect">
            <a:avLst/>
          </a:prstGeom>
        </p:spPr>
      </p:pic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7653460" y="2323216"/>
            <a:ext cx="841863" cy="15922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6668416" y="1170964"/>
            <a:ext cx="1970088" cy="1152252"/>
          </a:xfrm>
          <a:prstGeom prst="rect">
            <a:avLst/>
          </a:prstGeom>
          <a:noFill/>
          <a:ln w="9525" algn="ctr">
            <a:solidFill>
              <a:srgbClr val="66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r>
              <a:rPr lang="en-US" sz="1600" dirty="0">
                <a:solidFill>
                  <a:srgbClr val="261748"/>
                </a:solidFill>
              </a:rPr>
              <a:t>injector dumps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r>
              <a:rPr lang="en-US" sz="1600" dirty="0">
                <a:solidFill>
                  <a:srgbClr val="261748"/>
                </a:solidFill>
              </a:rPr>
              <a:t>130 MeV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r>
              <a:rPr lang="en-US" sz="1600" dirty="0">
                <a:solidFill>
                  <a:srgbClr val="261748"/>
                </a:solidFill>
              </a:rPr>
              <a:t>P</a:t>
            </a:r>
            <a:r>
              <a:rPr lang="en-US" sz="1600" baseline="-25000" dirty="0">
                <a:solidFill>
                  <a:srgbClr val="261748"/>
                </a:solidFill>
              </a:rPr>
              <a:t>ave</a:t>
            </a:r>
            <a:r>
              <a:rPr lang="en-US" sz="1600" dirty="0">
                <a:solidFill>
                  <a:srgbClr val="261748"/>
                </a:solidFill>
              </a:rPr>
              <a:t>= 12 kW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r>
              <a:rPr lang="en-US" sz="1600" dirty="0">
                <a:solidFill>
                  <a:srgbClr val="261748"/>
                </a:solidFill>
              </a:rPr>
              <a:t>max. beam power</a:t>
            </a:r>
            <a:endParaRPr lang="en-GB" sz="1600" dirty="0">
              <a:solidFill>
                <a:srgbClr val="26174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Commissioning Sequence</a:t>
            </a:r>
            <a:endParaRPr lang="en-US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H="1" flipV="1">
            <a:off x="1087944" y="3103034"/>
            <a:ext cx="561102" cy="12492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1649047" y="2891691"/>
            <a:ext cx="617416" cy="14606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1649047" y="3498277"/>
            <a:ext cx="2391507" cy="8540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32521" y="4352319"/>
            <a:ext cx="2972289" cy="181588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r>
              <a:rPr lang="en-US" sz="1600" dirty="0">
                <a:solidFill>
                  <a:srgbClr val="261748"/>
                </a:solidFill>
              </a:rPr>
              <a:t>main beam dumps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r>
              <a:rPr lang="en-US" sz="1600" dirty="0">
                <a:solidFill>
                  <a:srgbClr val="261748"/>
                </a:solidFill>
              </a:rPr>
              <a:t>up to 25 GeV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r>
              <a:rPr lang="en-US" sz="1600" dirty="0">
                <a:solidFill>
                  <a:srgbClr val="261748"/>
                </a:solidFill>
              </a:rPr>
              <a:t>P</a:t>
            </a:r>
            <a:r>
              <a:rPr lang="en-US" sz="1600" baseline="-25000" dirty="0">
                <a:solidFill>
                  <a:srgbClr val="261748"/>
                </a:solidFill>
              </a:rPr>
              <a:t>ave</a:t>
            </a:r>
            <a:r>
              <a:rPr lang="en-US" sz="1600" dirty="0">
                <a:solidFill>
                  <a:srgbClr val="261748"/>
                </a:solidFill>
              </a:rPr>
              <a:t>= 300 kW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r>
              <a:rPr lang="en-US" sz="1600" dirty="0">
                <a:solidFill>
                  <a:srgbClr val="261748"/>
                </a:solidFill>
              </a:rPr>
              <a:t>1/2 max beam power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r>
              <a:rPr lang="en-US" sz="1600" dirty="0">
                <a:solidFill>
                  <a:srgbClr val="261748"/>
                </a:solidFill>
              </a:rPr>
              <a:t>beam magnified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r>
              <a:rPr lang="en-US" sz="1600" dirty="0">
                <a:solidFill>
                  <a:srgbClr val="261748"/>
                </a:solidFill>
              </a:rPr>
              <a:t>slow sweep to distribute heat</a:t>
            </a:r>
            <a:endParaRPr lang="en-GB" sz="1600" dirty="0">
              <a:solidFill>
                <a:srgbClr val="261748"/>
              </a:solidFill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V="1">
            <a:off x="6635263" y="3727676"/>
            <a:ext cx="1547445" cy="15325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4921627" y="5224435"/>
            <a:ext cx="3679212" cy="929485"/>
          </a:xfrm>
          <a:prstGeom prst="rect">
            <a:avLst/>
          </a:prstGeom>
          <a:noFill/>
          <a:ln w="9525" algn="ctr">
            <a:solidFill>
              <a:srgbClr val="66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r>
              <a:rPr lang="en-US" sz="1600" dirty="0">
                <a:solidFill>
                  <a:srgbClr val="261748"/>
                </a:solidFill>
              </a:rPr>
              <a:t>bunch compressor diagnostic dumps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r>
              <a:rPr lang="en-US" sz="1600" dirty="0">
                <a:solidFill>
                  <a:srgbClr val="261748"/>
                </a:solidFill>
              </a:rPr>
              <a:t>0.5 and 2.5 GeV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r>
              <a:rPr lang="en-US" sz="1600" dirty="0">
                <a:solidFill>
                  <a:srgbClr val="261748"/>
                </a:solidFill>
              </a:rPr>
              <a:t>small fraction of max. beam power</a:t>
            </a:r>
            <a:endParaRPr lang="en-GB" sz="1600" dirty="0">
              <a:solidFill>
                <a:srgbClr val="261748"/>
              </a:solidFill>
            </a:endParaRP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V="1">
            <a:off x="6635263" y="3626337"/>
            <a:ext cx="1039446" cy="15980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>
                <a:solidFill>
                  <a:srgbClr val="FFFFFF"/>
                </a:solidFill>
              </a:rPr>
              <a:pPr/>
              <a:t>16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53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318692" cy="481012"/>
          </a:xfrm>
        </p:spPr>
        <p:txBody>
          <a:bodyPr/>
          <a:lstStyle/>
          <a:p>
            <a:r>
              <a:rPr lang="en-US" sz="1800" dirty="0" smtClean="0"/>
              <a:t>‘Start of Operation’ as defined in the European XFEL Convention</a:t>
            </a:r>
            <a:endParaRPr lang="de-DE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8EE16-07B0-443F-BE2C-70FE5F3E1338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63" y="1071563"/>
            <a:ext cx="8399841" cy="94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63" y="2242577"/>
            <a:ext cx="8009028" cy="341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6" r="14155" b="65050"/>
          <a:stretch/>
        </p:blipFill>
        <p:spPr bwMode="auto">
          <a:xfrm>
            <a:off x="5728447" y="5702225"/>
            <a:ext cx="3257282" cy="63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88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E-beam </a:t>
            </a:r>
            <a:r>
              <a:rPr lang="en-US" dirty="0"/>
              <a:t>parameters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8EE16-07B0-443F-BE2C-70FE5F3E1338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8140075"/>
              </p:ext>
            </p:extLst>
          </p:nvPr>
        </p:nvGraphicFramePr>
        <p:xfrm>
          <a:off x="186728" y="1064200"/>
          <a:ext cx="8682142" cy="325176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303084"/>
                <a:gridCol w="2379058"/>
              </a:tblGrid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 smtClean="0">
                          <a:effectLst/>
                        </a:rPr>
                        <a:t>Quantity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Value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 smtClean="0">
                          <a:effectLst/>
                        </a:rPr>
                        <a:t>electron </a:t>
                      </a:r>
                      <a:r>
                        <a:rPr lang="en-GB" sz="2000" kern="800" dirty="0">
                          <a:effectLst/>
                        </a:rPr>
                        <a:t>energy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strike="sngStrike" kern="800" dirty="0" smtClean="0">
                          <a:effectLst/>
                        </a:rPr>
                        <a:t>8/12.5/14</a:t>
                      </a:r>
                      <a:r>
                        <a:rPr lang="en-GB" sz="2000" kern="800" dirty="0" smtClean="0">
                          <a:effectLst/>
                        </a:rPr>
                        <a:t>/17.5 </a:t>
                      </a:r>
                      <a:r>
                        <a:rPr lang="en-GB" sz="2000" kern="800" dirty="0">
                          <a:effectLst/>
                        </a:rPr>
                        <a:t>GeV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macro pulse repetition rate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>
                          <a:effectLst/>
                        </a:rPr>
                        <a:t>10 Hz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RF pulse length (flat top)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600 </a:t>
                      </a:r>
                      <a:r>
                        <a:rPr lang="en-GB" sz="2000" kern="800" dirty="0" err="1"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lang="en-GB" sz="2000" kern="800" dirty="0" err="1">
                          <a:effectLst/>
                        </a:rPr>
                        <a:t>s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bunch repetition frequency within pulse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strike="sngStrike" kern="800" dirty="0">
                          <a:effectLst/>
                        </a:rPr>
                        <a:t>4.5 </a:t>
                      </a:r>
                      <a:r>
                        <a:rPr lang="en-GB" sz="2000" strike="sngStrike" kern="800" dirty="0" smtClean="0">
                          <a:effectLst/>
                        </a:rPr>
                        <a:t>MHz</a:t>
                      </a:r>
                      <a:r>
                        <a:rPr lang="en-GB" sz="2000" strike="noStrike" kern="800" dirty="0" smtClean="0">
                          <a:effectLst/>
                        </a:rPr>
                        <a:t> 100 kHz</a:t>
                      </a:r>
                      <a:endParaRPr lang="en-US" sz="2400" strike="noStrik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bunch charge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strike="sngStrike" kern="800" dirty="0">
                          <a:effectLst/>
                        </a:rPr>
                        <a:t>0.02 – 1 </a:t>
                      </a:r>
                      <a:r>
                        <a:rPr lang="en-GB" sz="2000" strike="sngStrike" kern="800" dirty="0" err="1" smtClean="0">
                          <a:effectLst/>
                        </a:rPr>
                        <a:t>nC</a:t>
                      </a:r>
                      <a:r>
                        <a:rPr lang="en-GB" sz="2000" strike="noStrike" kern="800" dirty="0" smtClean="0">
                          <a:effectLst/>
                        </a:rPr>
                        <a:t> 0.5 </a:t>
                      </a:r>
                      <a:r>
                        <a:rPr lang="en-GB" sz="2000" strike="noStrike" kern="800" dirty="0" err="1" smtClean="0">
                          <a:effectLst/>
                        </a:rPr>
                        <a:t>nC</a:t>
                      </a:r>
                      <a:endParaRPr lang="en-US" sz="2400" strike="noStrik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 smtClean="0">
                          <a:effectLst/>
                        </a:rPr>
                        <a:t>electron bunch length after compression (FWHM)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strike="sngStrike" kern="800" dirty="0" smtClean="0">
                          <a:effectLst/>
                        </a:rPr>
                        <a:t>2 – 180 fs</a:t>
                      </a:r>
                      <a:r>
                        <a:rPr lang="en-GB" sz="2000" strike="noStrike" kern="800" dirty="0" smtClean="0">
                          <a:effectLst/>
                        </a:rPr>
                        <a:t> 90</a:t>
                      </a:r>
                      <a:r>
                        <a:rPr lang="en-GB" sz="2000" strike="noStrike" kern="800" baseline="0" dirty="0" smtClean="0">
                          <a:effectLst/>
                        </a:rPr>
                        <a:t> fs </a:t>
                      </a:r>
                      <a:endParaRPr lang="en-GB" sz="2000" strike="noStrike" kern="800" dirty="0" smtClean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</a:rPr>
                        <a:t>Slice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Times New Roman"/>
                        </a:rPr>
                        <a:t> emittance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sng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0.4 -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1.0 mm mrad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76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beam power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strike="sngStrike" kern="800" dirty="0" smtClean="0">
                          <a:effectLst/>
                        </a:rPr>
                        <a:t>500 kW</a:t>
                      </a:r>
                      <a:r>
                        <a:rPr lang="en-GB" sz="2000" strike="noStrike" kern="800" dirty="0" smtClean="0">
                          <a:effectLst/>
                        </a:rPr>
                        <a:t> 5 kW</a:t>
                      </a:r>
                      <a:endParaRPr lang="en-US" sz="2400" strike="noStrik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5751" y="4430957"/>
            <a:ext cx="8893664" cy="4459287"/>
          </a:xfrm>
        </p:spPr>
        <p:txBody>
          <a:bodyPr/>
          <a:lstStyle/>
          <a:p>
            <a:r>
              <a:rPr lang="en-US" sz="2000" dirty="0" err="1" smtClean="0"/>
              <a:t>Linac</a:t>
            </a:r>
            <a:r>
              <a:rPr lang="en-US" sz="2000" dirty="0" smtClean="0"/>
              <a:t>  </a:t>
            </a:r>
            <a:r>
              <a:rPr lang="en-US" sz="2000" dirty="0"/>
              <a:t>will be operated with several tens of bunches (not single bunch) as fast as </a:t>
            </a:r>
            <a:r>
              <a:rPr lang="en-US" sz="2000" dirty="0" smtClean="0"/>
              <a:t>possible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ingle bunch operation is useless for LLRF diagnostics and studies</a:t>
            </a:r>
          </a:p>
          <a:p>
            <a:pPr lvl="1"/>
            <a:r>
              <a:rPr lang="en-US" sz="2000" dirty="0" smtClean="0"/>
              <a:t>many bunch operation is more difficult for machine protection system</a:t>
            </a:r>
          </a:p>
          <a:p>
            <a:r>
              <a:rPr lang="en-US" sz="2000" dirty="0" smtClean="0"/>
              <a:t>beam </a:t>
            </a:r>
            <a:r>
              <a:rPr lang="en-US" sz="2000" dirty="0"/>
              <a:t>charge around 0.5 to 1 </a:t>
            </a:r>
            <a:r>
              <a:rPr lang="en-US" sz="2000" dirty="0" smtClean="0"/>
              <a:t>nC</a:t>
            </a:r>
          </a:p>
          <a:p>
            <a:pPr lvl="1"/>
            <a:r>
              <a:rPr lang="en-US" sz="2000" dirty="0" smtClean="0"/>
              <a:t>Good for </a:t>
            </a:r>
            <a:r>
              <a:rPr lang="en-US" sz="2000" dirty="0"/>
              <a:t>d</a:t>
            </a:r>
            <a:r>
              <a:rPr lang="en-US" sz="2000" dirty="0" smtClean="0"/>
              <a:t>iagnostics </a:t>
            </a:r>
            <a:r>
              <a:rPr lang="en-US" sz="2000" dirty="0" smtClean="0"/>
              <a:t>and LLRF</a:t>
            </a:r>
          </a:p>
          <a:p>
            <a:pPr lvl="2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999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Undulator Sequence and SASE Wavelength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027" y="1135754"/>
            <a:ext cx="8844296" cy="4910137"/>
          </a:xfrm>
        </p:spPr>
        <p:txBody>
          <a:bodyPr/>
          <a:lstStyle/>
          <a:p>
            <a:pPr marL="0" lvl="1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None/>
              <a:tabLst>
                <a:tab pos="450850" algn="l"/>
              </a:tabLst>
            </a:pPr>
            <a:r>
              <a:rPr lang="en-US" sz="2000" dirty="0" smtClean="0"/>
              <a:t>Commissioning starts </a:t>
            </a:r>
            <a:r>
              <a:rPr lang="en-US" sz="2000" dirty="0"/>
              <a:t>with SASE1 and </a:t>
            </a:r>
            <a:r>
              <a:rPr lang="en-US" sz="2000" dirty="0" smtClean="0"/>
              <a:t>continues </a:t>
            </a:r>
            <a:r>
              <a:rPr lang="en-US" sz="2000" dirty="0"/>
              <a:t>with </a:t>
            </a:r>
            <a:r>
              <a:rPr lang="en-US" sz="2000" dirty="0" smtClean="0"/>
              <a:t>SASE3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tabLst>
                <a:tab pos="450850" algn="l"/>
              </a:tabLst>
            </a:pPr>
            <a:r>
              <a:rPr lang="en-US" sz="2000" dirty="0" smtClean="0"/>
              <a:t>beam line first to be ready</a:t>
            </a:r>
            <a:endParaRPr lang="de-DE" sz="2000" dirty="0"/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tabLst>
                <a:tab pos="450850" algn="l"/>
              </a:tabLst>
            </a:pPr>
            <a:r>
              <a:rPr lang="en-US" sz="2000" dirty="0"/>
              <a:t>eases initial e-beam </a:t>
            </a:r>
            <a:r>
              <a:rPr lang="en-US" sz="2000" dirty="0" smtClean="0"/>
              <a:t>operation</a:t>
            </a:r>
            <a:endParaRPr lang="de-DE" sz="2000" dirty="0"/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tabLst>
                <a:tab pos="450850" algn="l"/>
              </a:tabLst>
            </a:pPr>
            <a:r>
              <a:rPr lang="en-US" sz="2000" dirty="0"/>
              <a:t>allows parallel commissioning of </a:t>
            </a:r>
            <a:r>
              <a:rPr lang="en-US" sz="2000" dirty="0" smtClean="0"/>
              <a:t>SASE1 </a:t>
            </a:r>
            <a:r>
              <a:rPr lang="en-US" sz="2000" dirty="0"/>
              <a:t>and </a:t>
            </a:r>
            <a:r>
              <a:rPr lang="en-US" sz="2000" dirty="0" smtClean="0"/>
              <a:t>SASE3 </a:t>
            </a:r>
            <a:r>
              <a:rPr lang="en-US" sz="2000" dirty="0"/>
              <a:t>photon </a:t>
            </a:r>
            <a:r>
              <a:rPr lang="en-US" sz="2000" dirty="0" smtClean="0"/>
              <a:t>beam lines </a:t>
            </a:r>
            <a:r>
              <a:rPr lang="en-US" sz="1800" dirty="0" smtClean="0"/>
              <a:t>(</a:t>
            </a:r>
            <a:r>
              <a:rPr lang="en-US" sz="1800" dirty="0"/>
              <a:t>although </a:t>
            </a:r>
            <a:r>
              <a:rPr lang="en-US" sz="1800" dirty="0" smtClean="0"/>
              <a:t>FLASH </a:t>
            </a:r>
            <a:r>
              <a:rPr lang="en-US" sz="1800" dirty="0"/>
              <a:t>experience </a:t>
            </a:r>
            <a:r>
              <a:rPr lang="en-US" sz="1800" dirty="0" smtClean="0"/>
              <a:t>recommends to </a:t>
            </a:r>
            <a:r>
              <a:rPr lang="en-US" sz="1800" dirty="0"/>
              <a:t>focus activities on one beam line and commission this fully to benefit from the lessons learned and not double </a:t>
            </a:r>
            <a:r>
              <a:rPr lang="en-US" sz="1800" dirty="0" smtClean="0"/>
              <a:t>errors)</a:t>
            </a:r>
            <a:endParaRPr lang="en-US" sz="1800" dirty="0"/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tabLst>
                <a:tab pos="450850" algn="l"/>
              </a:tabLst>
            </a:pPr>
            <a:r>
              <a:rPr lang="en-US" sz="2000" dirty="0" smtClean="0"/>
              <a:t>if </a:t>
            </a:r>
            <a:r>
              <a:rPr lang="en-US" sz="2000" dirty="0"/>
              <a:t>no SASE is reached in SASE1, SASE3 could be put into operation with much looser tolerances to diagnose e-beam </a:t>
            </a:r>
            <a:r>
              <a:rPr lang="en-US" sz="2000" dirty="0" smtClean="0"/>
              <a:t>parameters</a:t>
            </a:r>
            <a:endParaRPr lang="de-DE" sz="2000" dirty="0"/>
          </a:p>
          <a:p>
            <a:pPr marL="601663" lvl="2" indent="-342900">
              <a:spcBef>
                <a:spcPts val="0"/>
              </a:spcBef>
              <a:buClr>
                <a:schemeClr val="accent2"/>
              </a:buClr>
              <a:tabLst>
                <a:tab pos="450850" algn="l"/>
              </a:tabLst>
            </a:pPr>
            <a:endParaRPr lang="de-DE" sz="2000" dirty="0"/>
          </a:p>
          <a:p>
            <a:pPr marL="0" lvl="1" indent="0">
              <a:spcBef>
                <a:spcPts val="0"/>
              </a:spcBef>
              <a:buClr>
                <a:schemeClr val="accent2"/>
              </a:buClr>
              <a:buNone/>
              <a:tabLst>
                <a:tab pos="450850" algn="l"/>
              </a:tabLst>
            </a:pPr>
            <a:r>
              <a:rPr lang="en-US" sz="2000" dirty="0" smtClean="0"/>
              <a:t>SASE </a:t>
            </a:r>
            <a:r>
              <a:rPr lang="en-US" sz="2000" dirty="0"/>
              <a:t>search should be performed with fully closed gaps </a:t>
            </a:r>
            <a:r>
              <a:rPr lang="en-US" sz="2000" dirty="0" smtClean="0"/>
              <a:t>(i.e., 0.16 nm wavelength </a:t>
            </a:r>
            <a:r>
              <a:rPr lang="en-US" sz="2000" dirty="0"/>
              <a:t>at SASE1)</a:t>
            </a:r>
            <a:endParaRPr lang="de-D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8EE16-07B0-443F-BE2C-70FE5F3E1338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57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73741" y="3309233"/>
            <a:ext cx="7283450" cy="1875124"/>
          </a:xfrm>
        </p:spPr>
        <p:txBody>
          <a:bodyPr/>
          <a:lstStyle/>
          <a:p>
            <a:r>
              <a:rPr lang="en-GB" sz="2400" dirty="0" smtClean="0"/>
              <a:t>Winfried Decking (DESY)</a:t>
            </a:r>
            <a:endParaRPr lang="en-GB" sz="2400" u="sng" dirty="0" smtClean="0"/>
          </a:p>
          <a:p>
            <a:r>
              <a:rPr lang="en-GB" sz="2000" dirty="0" smtClean="0"/>
              <a:t>European XFEL Collaboration Meeting</a:t>
            </a:r>
          </a:p>
          <a:p>
            <a:r>
              <a:rPr lang="en-GB" sz="2000" dirty="0" smtClean="0"/>
              <a:t>08.04.2014</a:t>
            </a:r>
          </a:p>
        </p:txBody>
      </p:sp>
      <p:sp>
        <p:nvSpPr>
          <p:cNvPr id="83986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12344" y="1494595"/>
            <a:ext cx="8839199" cy="1844675"/>
          </a:xfrm>
          <a:ln/>
        </p:spPr>
        <p:txBody>
          <a:bodyPr/>
          <a:lstStyle/>
          <a:p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(Accelerator) Commissioning</a:t>
            </a:r>
            <a:br>
              <a:rPr lang="en-GB" sz="4000" dirty="0" smtClean="0"/>
            </a:br>
            <a:r>
              <a:rPr lang="en-GB" sz="4400" dirty="0" smtClean="0"/>
              <a:t/>
            </a:r>
            <a:br>
              <a:rPr lang="en-GB" sz="4400" dirty="0" smtClean="0"/>
            </a:br>
            <a:endParaRPr lang="en-GB" sz="4400" dirty="0"/>
          </a:p>
        </p:txBody>
      </p:sp>
      <p:pic>
        <p:nvPicPr>
          <p:cNvPr id="83987" name="Picture 19" descr="DESY-Logo-cyan-RGB_Hintergrund wei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88" name="Picture 20" descr="Helmholtz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 – </a:t>
            </a:r>
            <a:r>
              <a:rPr lang="en-US" dirty="0" err="1" smtClean="0"/>
              <a:t>Linac</a:t>
            </a:r>
            <a:r>
              <a:rPr lang="en-US" dirty="0" smtClean="0"/>
              <a:t> &amp; Experiments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37" y="1107583"/>
            <a:ext cx="8891453" cy="5291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3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(sequential) plan </a:t>
            </a:r>
            <a:r>
              <a:rPr lang="en-US" dirty="0" smtClean="0"/>
              <a:t>– BC1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86" y="1209009"/>
            <a:ext cx="8714154" cy="330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Up Arrow 4"/>
          <p:cNvSpPr/>
          <p:nvPr/>
        </p:nvSpPr>
        <p:spPr bwMode="auto">
          <a:xfrm rot="1523843">
            <a:off x="6150708" y="4009291"/>
            <a:ext cx="250092" cy="625231"/>
          </a:xfrm>
          <a:prstGeom prst="upArrow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522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First </a:t>
            </a:r>
            <a:r>
              <a:rPr lang="de-DE" dirty="0" err="1" smtClean="0"/>
              <a:t>Lasing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First User </a:t>
            </a:r>
            <a:r>
              <a:rPr lang="de-DE" dirty="0" smtClean="0"/>
              <a:t>Operation</a:t>
            </a:r>
            <a:endParaRPr lang="de-DE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8686556" cy="4459287"/>
          </a:xfrm>
        </p:spPr>
        <p:txBody>
          <a:bodyPr/>
          <a:lstStyle/>
          <a:p>
            <a:r>
              <a:rPr lang="en-GB" sz="2000" dirty="0" smtClean="0"/>
              <a:t>From questionnaire (not all returned): </a:t>
            </a:r>
          </a:p>
          <a:p>
            <a:pPr marL="0" indent="0">
              <a:buNone/>
            </a:pPr>
            <a:r>
              <a:rPr lang="en-GB" sz="2000" dirty="0" smtClean="0"/>
              <a:t>approx. 1300 h commissioning time (accelerator &amp; photons) to first experiment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“</a:t>
            </a:r>
            <a:r>
              <a:rPr lang="en-GB" sz="2400" dirty="0" smtClean="0"/>
              <a:t>Conditions for 'First User Experiments'</a:t>
            </a:r>
          </a:p>
          <a:p>
            <a:pPr lvl="2"/>
            <a:r>
              <a:rPr lang="en-GB" sz="1800" dirty="0" smtClean="0"/>
              <a:t>experiments can use x-ray beam at TDR performance, but with limited flexibility in terms of pulse pattern, pulse length and photon wavelength”</a:t>
            </a:r>
          </a:p>
          <a:p>
            <a:endParaRPr lang="en-GB" sz="2400" dirty="0" smtClean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49" y="2010997"/>
            <a:ext cx="3067989" cy="196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73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Development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114425"/>
            <a:ext cx="9026525" cy="5448300"/>
          </a:xfrm>
        </p:spPr>
        <p:txBody>
          <a:bodyPr/>
          <a:lstStyle/>
          <a:p>
            <a:pPr marL="0" indent="0">
              <a:buClrTx/>
              <a:buNone/>
            </a:pPr>
            <a:r>
              <a:rPr lang="en-GB" sz="2000" b="1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Multi-bunch </a:t>
            </a:r>
            <a:r>
              <a:rPr lang="en-GB" sz="2000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operation</a:t>
            </a:r>
            <a:endParaRPr lang="en-US" sz="2000" b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lvl="1">
              <a:buClr>
                <a:schemeClr val="accent2"/>
              </a:buClr>
            </a:pPr>
            <a:r>
              <a:rPr lang="de-DE" sz="2000" dirty="0"/>
              <a:t>Pattern: </a:t>
            </a:r>
            <a:r>
              <a:rPr lang="de-DE" sz="2000" b="1" dirty="0" err="1" smtClean="0"/>
              <a:t>up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to</a:t>
            </a:r>
            <a:r>
              <a:rPr lang="de-DE" sz="2000" b="1" dirty="0" smtClean="0"/>
              <a:t> 2700 </a:t>
            </a:r>
            <a:r>
              <a:rPr lang="de-DE" sz="2000" b="1" dirty="0" err="1"/>
              <a:t>bunches</a:t>
            </a:r>
            <a:r>
              <a:rPr lang="de-DE" sz="2000" dirty="0"/>
              <a:t>, 0.5nC, C=100</a:t>
            </a:r>
            <a:endParaRPr lang="en-US" sz="2000" dirty="0"/>
          </a:p>
          <a:p>
            <a:pPr lvl="1">
              <a:buClr>
                <a:schemeClr val="accent2"/>
              </a:buClr>
            </a:pPr>
            <a:r>
              <a:rPr lang="en-GB" sz="2000" dirty="0"/>
              <a:t>Control: Charge, peak current, energy, trajectory and arrival time are controlled by slow </a:t>
            </a:r>
            <a:r>
              <a:rPr lang="en-GB" sz="2000" b="1" dirty="0"/>
              <a:t>and fast </a:t>
            </a:r>
            <a:r>
              <a:rPr lang="en-GB" sz="2000" dirty="0"/>
              <a:t>feedbacks.</a:t>
            </a:r>
            <a:endParaRPr lang="en-US" sz="2000" dirty="0"/>
          </a:p>
          <a:p>
            <a:pPr marL="0" indent="0">
              <a:buClrTx/>
              <a:buNone/>
            </a:pPr>
            <a:r>
              <a:rPr lang="en-GB" sz="2000" b="1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Quasi-simultaneous </a:t>
            </a:r>
            <a:r>
              <a:rPr lang="en-GB" sz="2000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operation of SASE1 and SASE2 beam line</a:t>
            </a:r>
            <a:endParaRPr lang="en-US" sz="2000" b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lvl="1">
              <a:buClr>
                <a:schemeClr val="accent2"/>
              </a:buClr>
            </a:pPr>
            <a:r>
              <a:rPr lang="de-DE" sz="2000" dirty="0"/>
              <a:t>Pattern: 10 Hz, </a:t>
            </a:r>
            <a:r>
              <a:rPr lang="de-DE" sz="2000" dirty="0" err="1" smtClean="0"/>
              <a:t>up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2700 </a:t>
            </a:r>
            <a:r>
              <a:rPr lang="de-DE" sz="2000" dirty="0" err="1"/>
              <a:t>bunches</a:t>
            </a:r>
            <a:r>
              <a:rPr lang="de-DE" sz="2000" dirty="0"/>
              <a:t>, 0.5nC, C=100</a:t>
            </a:r>
            <a:endParaRPr lang="en-US" sz="2000" dirty="0"/>
          </a:p>
          <a:p>
            <a:pPr lvl="1">
              <a:buClr>
                <a:schemeClr val="accent2"/>
              </a:buClr>
            </a:pPr>
            <a:r>
              <a:rPr lang="en-GB" sz="2000" dirty="0" smtClean="0"/>
              <a:t>Bunch </a:t>
            </a:r>
            <a:r>
              <a:rPr lang="en-GB" sz="2000" dirty="0"/>
              <a:t>pattern control by </a:t>
            </a:r>
            <a:r>
              <a:rPr lang="en-GB" sz="2000" b="1" dirty="0"/>
              <a:t>fast switching </a:t>
            </a:r>
            <a:r>
              <a:rPr lang="en-GB" sz="2000" dirty="0"/>
              <a:t>elements</a:t>
            </a:r>
            <a:endParaRPr lang="en-US" sz="2000" dirty="0"/>
          </a:p>
          <a:p>
            <a:endParaRPr lang="en-US" dirty="0"/>
          </a:p>
          <a:p>
            <a:pPr marL="342900" indent="-342900">
              <a:buFont typeface="+mj-lt"/>
              <a:buAutoNum type="arabicPeriod" startAt="5"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8EE16-07B0-443F-BE2C-70FE5F3E1338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36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Development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114425"/>
            <a:ext cx="9026525" cy="5448300"/>
          </a:xfrm>
        </p:spPr>
        <p:txBody>
          <a:bodyPr/>
          <a:lstStyle/>
          <a:p>
            <a:pPr marL="0" indent="0">
              <a:buClrTx/>
              <a:buNone/>
            </a:pPr>
            <a:r>
              <a:rPr lang="en-GB" sz="2000" b="1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Flexibility </a:t>
            </a:r>
            <a:r>
              <a:rPr lang="en-GB" sz="2000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in wavelength and bunch length</a:t>
            </a:r>
            <a:endParaRPr lang="en-US" sz="2000" b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lvl="1">
              <a:buClr>
                <a:schemeClr val="accent2"/>
              </a:buClr>
            </a:pPr>
            <a:r>
              <a:rPr lang="de-DE" sz="2000" dirty="0"/>
              <a:t>Pattern: </a:t>
            </a:r>
            <a:r>
              <a:rPr lang="de-DE" sz="2000" dirty="0" smtClean="0"/>
              <a:t>2700 </a:t>
            </a:r>
            <a:r>
              <a:rPr lang="de-DE" sz="2000" dirty="0" err="1"/>
              <a:t>bunches</a:t>
            </a:r>
            <a:r>
              <a:rPr lang="de-DE" sz="2000" dirty="0"/>
              <a:t>, </a:t>
            </a:r>
            <a:r>
              <a:rPr lang="de-DE" sz="2000" b="1" dirty="0"/>
              <a:t>0.02-1nC, C=2000-50</a:t>
            </a:r>
            <a:endParaRPr lang="en-US" sz="2000" b="1" dirty="0"/>
          </a:p>
          <a:p>
            <a:pPr lvl="1">
              <a:buClr>
                <a:schemeClr val="accent2"/>
              </a:buClr>
            </a:pPr>
            <a:r>
              <a:rPr lang="en-GB" sz="2000" dirty="0" smtClean="0"/>
              <a:t>establish </a:t>
            </a:r>
            <a:r>
              <a:rPr lang="en-GB" sz="2000" dirty="0"/>
              <a:t>procedures to change bunch length/bunch charges</a:t>
            </a:r>
            <a:endParaRPr lang="en-US" sz="2000" dirty="0"/>
          </a:p>
          <a:p>
            <a:pPr lvl="1">
              <a:buClr>
                <a:schemeClr val="accent2"/>
              </a:buClr>
            </a:pPr>
            <a:r>
              <a:rPr lang="en-GB" sz="2000" dirty="0"/>
              <a:t>establish procedures to change photon wavelength by changing energy/undulator </a:t>
            </a:r>
            <a:r>
              <a:rPr lang="en-GB" sz="2000" dirty="0" smtClean="0"/>
              <a:t>gap</a:t>
            </a:r>
          </a:p>
          <a:p>
            <a:pPr marL="560388" lvl="2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b="1" dirty="0" smtClean="0"/>
              <a:t>Seeding</a:t>
            </a:r>
          </a:p>
          <a:p>
            <a:pPr marL="603250" lvl="1" indent="-342900">
              <a:buClr>
                <a:schemeClr val="accent2"/>
              </a:buClr>
            </a:pPr>
            <a:r>
              <a:rPr lang="en-GB" sz="2000" dirty="0" smtClean="0"/>
              <a:t>self seeding (requires considerable alterations to installed hardware)</a:t>
            </a:r>
            <a:endParaRPr lang="en-US" sz="2000" dirty="0"/>
          </a:p>
          <a:p>
            <a:pPr marL="0" indent="0">
              <a:buNone/>
            </a:pPr>
            <a:r>
              <a:rPr lang="de-DE" sz="4000" b="1" dirty="0" smtClean="0"/>
              <a:t>….</a:t>
            </a:r>
            <a:endParaRPr lang="de-DE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8EE16-07B0-443F-BE2C-70FE5F3E1338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57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Ramp-up</a:t>
            </a:r>
            <a:r>
              <a:rPr lang="de-DE" dirty="0" smtClean="0"/>
              <a:t> </a:t>
            </a:r>
            <a:r>
              <a:rPr lang="de-DE" dirty="0" err="1" smtClean="0"/>
              <a:t>operation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1" y="5346700"/>
            <a:ext cx="2741343" cy="673100"/>
          </a:xfrm>
        </p:spPr>
        <p:txBody>
          <a:bodyPr/>
          <a:lstStyle/>
          <a:p>
            <a:pPr marL="0" indent="0"/>
            <a:r>
              <a:rPr lang="de-DE" sz="1600" dirty="0" err="1" smtClean="0"/>
              <a:t>If</a:t>
            </a:r>
            <a:r>
              <a:rPr lang="de-DE" sz="1600" dirty="0" smtClean="0"/>
              <a:t> </a:t>
            </a:r>
            <a:r>
              <a:rPr lang="de-DE" sz="1600" dirty="0" err="1" smtClean="0"/>
              <a:t>main</a:t>
            </a:r>
            <a:r>
              <a:rPr lang="de-DE" sz="1600" dirty="0" smtClean="0"/>
              <a:t> </a:t>
            </a:r>
            <a:r>
              <a:rPr lang="de-DE" sz="1600" dirty="0" err="1" smtClean="0"/>
              <a:t>accelerator</a:t>
            </a:r>
            <a:r>
              <a:rPr lang="de-DE" sz="1600" dirty="0" smtClean="0"/>
              <a:t> </a:t>
            </a:r>
            <a:r>
              <a:rPr lang="de-DE" sz="1600" dirty="0" err="1" smtClean="0"/>
              <a:t>commissioning</a:t>
            </a:r>
            <a:r>
              <a:rPr lang="de-DE" sz="1600" dirty="0" smtClean="0"/>
              <a:t> </a:t>
            </a:r>
            <a:r>
              <a:rPr lang="de-DE" sz="1600" dirty="0" err="1" smtClean="0"/>
              <a:t>starts</a:t>
            </a:r>
            <a:r>
              <a:rPr lang="de-DE" sz="1600" dirty="0" smtClean="0"/>
              <a:t> </a:t>
            </a:r>
            <a:r>
              <a:rPr lang="de-DE" sz="1600" dirty="0" err="1" smtClean="0"/>
              <a:t>summer</a:t>
            </a:r>
            <a:r>
              <a:rPr lang="de-DE" sz="1600" dirty="0" smtClean="0"/>
              <a:t> 2016:</a:t>
            </a:r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F152-CCDD-45D2-A883-C8FA0039B151}" type="slidenum">
              <a:rPr lang="en-GB" smtClean="0"/>
              <a:pPr/>
              <a:t>25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946210"/>
              </p:ext>
            </p:extLst>
          </p:nvPr>
        </p:nvGraphicFramePr>
        <p:xfrm>
          <a:off x="3115994" y="5267960"/>
          <a:ext cx="5469205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8548"/>
                <a:gridCol w="795812"/>
                <a:gridCol w="935351"/>
                <a:gridCol w="1013297"/>
                <a:gridCol w="1156197"/>
              </a:tblGrid>
              <a:tr h="2692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/>
                        <a:t>hrs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2016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2017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2018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&gt;2018</a:t>
                      </a:r>
                      <a:endParaRPr lang="de-DE" sz="1400" dirty="0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/>
                        <a:t>Accelerator</a:t>
                      </a:r>
                      <a:r>
                        <a:rPr lang="de-DE" sz="1400" dirty="0" smtClean="0"/>
                        <a:t> A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2500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4700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5600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5600</a:t>
                      </a:r>
                      <a:endParaRPr lang="de-DE" sz="1400" dirty="0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X-</a:t>
                      </a:r>
                      <a:r>
                        <a:rPr lang="de-DE" sz="1400" dirty="0" err="1" smtClean="0"/>
                        <a:t>ray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delivery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T</a:t>
                      </a:r>
                      <a:r>
                        <a:rPr lang="de-DE" sz="1400" baseline="-25000" dirty="0" err="1" smtClean="0"/>
                        <a:t>x</a:t>
                      </a:r>
                      <a:endParaRPr lang="de-DE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&lt;500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2800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3900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4800</a:t>
                      </a:r>
                      <a:endParaRPr lang="de-DE" sz="1400" dirty="0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Users</a:t>
                      </a:r>
                      <a:r>
                        <a:rPr lang="de-DE" sz="1400" baseline="0" dirty="0" smtClean="0"/>
                        <a:t>  </a:t>
                      </a:r>
                      <a:r>
                        <a:rPr lang="de-DE" sz="1400" baseline="0" dirty="0" smtClean="0">
                          <a:sym typeface="Symbol"/>
                        </a:rPr>
                        <a:t></a:t>
                      </a:r>
                      <a:r>
                        <a:rPr lang="de-DE" sz="1400" baseline="0" dirty="0" smtClean="0"/>
                        <a:t>U</a:t>
                      </a:r>
                      <a:r>
                        <a:rPr lang="de-DE" sz="1400" baseline="-25000" dirty="0" smtClean="0"/>
                        <a:t>NNN</a:t>
                      </a:r>
                      <a:endParaRPr lang="de-DE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 x 1000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3 x 2100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3 x 4000</a:t>
                      </a:r>
                      <a:endParaRPr lang="de-DE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081904"/>
            <a:ext cx="8487859" cy="415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reeform 8"/>
          <p:cNvSpPr/>
          <p:nvPr/>
        </p:nvSpPr>
        <p:spPr bwMode="auto">
          <a:xfrm>
            <a:off x="1993900" y="2540000"/>
            <a:ext cx="4267200" cy="1257300"/>
          </a:xfrm>
          <a:custGeom>
            <a:avLst/>
            <a:gdLst>
              <a:gd name="connsiteX0" fmla="*/ 0 w 4267200"/>
              <a:gd name="connsiteY0" fmla="*/ 1257300 h 1257300"/>
              <a:gd name="connsiteX1" fmla="*/ 1422400 w 4267200"/>
              <a:gd name="connsiteY1" fmla="*/ 393700 h 1257300"/>
              <a:gd name="connsiteX2" fmla="*/ 2832100 w 4267200"/>
              <a:gd name="connsiteY2" fmla="*/ 0 h 1257300"/>
              <a:gd name="connsiteX3" fmla="*/ 4267200 w 4267200"/>
              <a:gd name="connsiteY3" fmla="*/ 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7200" h="1257300">
                <a:moveTo>
                  <a:pt x="0" y="1257300"/>
                </a:moveTo>
                <a:lnTo>
                  <a:pt x="1422400" y="393700"/>
                </a:lnTo>
                <a:lnTo>
                  <a:pt x="2832100" y="0"/>
                </a:lnTo>
                <a:lnTo>
                  <a:pt x="4267200" y="0"/>
                </a:ln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6" charset="-128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1968500" y="3302000"/>
            <a:ext cx="4279900" cy="1549400"/>
          </a:xfrm>
          <a:custGeom>
            <a:avLst/>
            <a:gdLst>
              <a:gd name="connsiteX0" fmla="*/ 0 w 4279900"/>
              <a:gd name="connsiteY0" fmla="*/ 1549400 h 1549400"/>
              <a:gd name="connsiteX1" fmla="*/ 1447800 w 4279900"/>
              <a:gd name="connsiteY1" fmla="*/ 1168400 h 1549400"/>
              <a:gd name="connsiteX2" fmla="*/ 2857500 w 4279900"/>
              <a:gd name="connsiteY2" fmla="*/ 685800 h 1549400"/>
              <a:gd name="connsiteX3" fmla="*/ 4279900 w 4279900"/>
              <a:gd name="connsiteY3" fmla="*/ 0 h 154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9900" h="1549400">
                <a:moveTo>
                  <a:pt x="0" y="1549400"/>
                </a:moveTo>
                <a:lnTo>
                  <a:pt x="1447800" y="1168400"/>
                </a:lnTo>
                <a:lnTo>
                  <a:pt x="2857500" y="685800"/>
                </a:lnTo>
                <a:lnTo>
                  <a:pt x="4279900" y="0"/>
                </a:lnTo>
              </a:path>
            </a:pathLst>
          </a:custGeom>
          <a:noFill/>
          <a:ln w="38100" cap="flat" cmpd="sng" algn="ctr">
            <a:solidFill>
              <a:srgbClr val="99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6" charset="-128"/>
            </a:endParaRPr>
          </a:p>
        </p:txBody>
      </p:sp>
      <p:sp>
        <p:nvSpPr>
          <p:cNvPr id="11" name="Text Box 123"/>
          <p:cNvSpPr txBox="1">
            <a:spLocks noChangeArrowheads="1"/>
          </p:cNvSpPr>
          <p:nvPr/>
        </p:nvSpPr>
        <p:spPr bwMode="auto">
          <a:xfrm>
            <a:off x="57468" y="6169855"/>
            <a:ext cx="2732624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algn="l" eaLnBrk="0" hangingPunct="0">
              <a:lnSpc>
                <a:spcPct val="100000"/>
              </a:lnSpc>
              <a:spcBef>
                <a:spcPts val="0"/>
              </a:spcBef>
              <a:buClrTx/>
              <a:buFontTx/>
              <a:buNone/>
            </a:pPr>
            <a:r>
              <a:rPr lang="en-US" sz="800" b="0" dirty="0" smtClean="0">
                <a:solidFill>
                  <a:schemeClr val="tx1"/>
                </a:solidFill>
              </a:rPr>
              <a:t>Thomas</a:t>
            </a:r>
            <a:r>
              <a:rPr lang="en-US" sz="800" b="0" baseline="0" dirty="0" smtClean="0">
                <a:solidFill>
                  <a:schemeClr val="tx1"/>
                </a:solidFill>
              </a:rPr>
              <a:t> </a:t>
            </a:r>
            <a:r>
              <a:rPr lang="en-US" sz="800" b="0" baseline="0" dirty="0" err="1" smtClean="0">
                <a:solidFill>
                  <a:schemeClr val="tx1"/>
                </a:solidFill>
              </a:rPr>
              <a:t>Tschentscher</a:t>
            </a:r>
            <a:r>
              <a:rPr lang="en-US" sz="800" b="0" baseline="0" dirty="0" smtClean="0">
                <a:solidFill>
                  <a:schemeClr val="tx1"/>
                </a:solidFill>
              </a:rPr>
              <a:t>, European XFEL, </a:t>
            </a:r>
          </a:p>
          <a:p>
            <a:pPr algn="l" eaLnBrk="0" hangingPunct="0">
              <a:lnSpc>
                <a:spcPct val="100000"/>
              </a:lnSpc>
              <a:spcBef>
                <a:spcPts val="0"/>
              </a:spcBef>
              <a:buClrTx/>
              <a:buFontTx/>
              <a:buNone/>
            </a:pPr>
            <a:r>
              <a:rPr lang="en-US" sz="800" b="0" baseline="0" dirty="0" smtClean="0">
                <a:solidFill>
                  <a:schemeClr val="tx1"/>
                </a:solidFill>
              </a:rPr>
              <a:t>European XFEL Users’ Meeting, Hamburg 29/01/2014</a:t>
            </a:r>
            <a:endParaRPr lang="en-GB" sz="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60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 </a:t>
            </a:r>
            <a:r>
              <a:rPr lang="de-DE" dirty="0" err="1" smtClean="0"/>
              <a:t>year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European XFEL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8158"/>
            <a:ext cx="9015046" cy="4459287"/>
          </a:xfrm>
        </p:spPr>
        <p:txBody>
          <a:bodyPr/>
          <a:lstStyle/>
          <a:p>
            <a:r>
              <a:rPr lang="de-DE" sz="2000" dirty="0" smtClean="0"/>
              <a:t>Annual </a:t>
            </a:r>
            <a:r>
              <a:rPr lang="de-DE" sz="2000" dirty="0" err="1" smtClean="0"/>
              <a:t>operation</a:t>
            </a:r>
            <a:endParaRPr lang="de-DE" sz="2000" dirty="0" smtClean="0"/>
          </a:p>
          <a:p>
            <a:pPr lvl="1"/>
            <a:r>
              <a:rPr lang="de-DE" sz="2000" b="1" dirty="0"/>
              <a:t>4800 </a:t>
            </a:r>
            <a:r>
              <a:rPr lang="de-DE" sz="2000" b="1" dirty="0" err="1"/>
              <a:t>hrs</a:t>
            </a:r>
            <a:r>
              <a:rPr lang="de-DE" sz="2000" dirty="0"/>
              <a:t> </a:t>
            </a:r>
            <a:r>
              <a:rPr lang="de-DE" sz="2000" dirty="0" err="1"/>
              <a:t>accelerator</a:t>
            </a:r>
            <a:r>
              <a:rPr lang="de-DE" sz="2000" dirty="0"/>
              <a:t> </a:t>
            </a:r>
            <a:r>
              <a:rPr lang="de-DE" sz="2000" dirty="0" err="1"/>
              <a:t>operation</a:t>
            </a:r>
            <a:r>
              <a:rPr lang="de-DE" sz="2000" dirty="0"/>
              <a:t> for </a:t>
            </a:r>
            <a:r>
              <a:rPr lang="de-DE" sz="2000" dirty="0" err="1"/>
              <a:t>generation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smtClean="0"/>
              <a:t>x-</a:t>
            </a:r>
            <a:r>
              <a:rPr lang="de-DE" sz="2000" dirty="0" err="1" smtClean="0"/>
              <a:t>rays</a:t>
            </a:r>
            <a:endParaRPr lang="de-DE" sz="2000" dirty="0"/>
          </a:p>
          <a:p>
            <a:pPr lvl="2"/>
            <a:r>
              <a:rPr lang="de-DE" sz="2000" dirty="0"/>
              <a:t>Peer-</a:t>
            </a:r>
            <a:r>
              <a:rPr lang="de-DE" sz="2000" dirty="0" err="1"/>
              <a:t>reviewed</a:t>
            </a:r>
            <a:r>
              <a:rPr lang="de-DE" sz="2000" dirty="0"/>
              <a:t> </a:t>
            </a:r>
            <a:r>
              <a:rPr lang="de-DE" sz="2000" dirty="0" err="1"/>
              <a:t>proposals</a:t>
            </a:r>
            <a:r>
              <a:rPr lang="de-DE" sz="2000" dirty="0"/>
              <a:t> </a:t>
            </a:r>
            <a:r>
              <a:rPr lang="de-DE" sz="2000" dirty="0" smtClean="0"/>
              <a:t>[4000 </a:t>
            </a:r>
            <a:r>
              <a:rPr lang="de-DE" sz="2000" dirty="0" err="1"/>
              <a:t>hrs</a:t>
            </a:r>
            <a:r>
              <a:rPr lang="de-DE" sz="2000" dirty="0"/>
              <a:t>]</a:t>
            </a:r>
          </a:p>
          <a:p>
            <a:pPr lvl="2"/>
            <a:r>
              <a:rPr lang="de-DE" sz="2000" dirty="0" smtClean="0"/>
              <a:t>Internal </a:t>
            </a:r>
            <a:r>
              <a:rPr lang="de-DE" sz="2000" dirty="0" err="1"/>
              <a:t>activities</a:t>
            </a:r>
            <a:r>
              <a:rPr lang="de-DE" sz="2000" dirty="0"/>
              <a:t> </a:t>
            </a:r>
            <a:r>
              <a:rPr lang="de-DE" sz="2000" dirty="0" smtClean="0"/>
              <a:t>[800 </a:t>
            </a:r>
            <a:r>
              <a:rPr lang="de-DE" sz="2000" dirty="0" err="1"/>
              <a:t>hrs</a:t>
            </a:r>
            <a:r>
              <a:rPr lang="de-DE" sz="2000" dirty="0"/>
              <a:t>]</a:t>
            </a:r>
          </a:p>
          <a:p>
            <a:pPr lvl="3"/>
            <a:r>
              <a:rPr lang="de-DE" sz="2000" dirty="0"/>
              <a:t>Maintenance</a:t>
            </a:r>
          </a:p>
          <a:p>
            <a:pPr lvl="3"/>
            <a:r>
              <a:rPr lang="de-DE" sz="2000" dirty="0"/>
              <a:t>R&amp;D </a:t>
            </a:r>
            <a:r>
              <a:rPr lang="de-DE" sz="2000" dirty="0" err="1"/>
              <a:t>program</a:t>
            </a:r>
            <a:r>
              <a:rPr lang="de-DE" sz="2000" dirty="0"/>
              <a:t> &amp; </a:t>
            </a:r>
            <a:r>
              <a:rPr lang="de-DE" sz="2000" dirty="0" err="1"/>
              <a:t>management</a:t>
            </a:r>
            <a:r>
              <a:rPr lang="de-DE" sz="2000" dirty="0"/>
              <a:t> </a:t>
            </a:r>
            <a:r>
              <a:rPr lang="de-DE" sz="2000" dirty="0" err="1"/>
              <a:t>contingency</a:t>
            </a:r>
            <a:endParaRPr lang="de-DE" sz="2000" dirty="0"/>
          </a:p>
          <a:p>
            <a:pPr lvl="1"/>
            <a:r>
              <a:rPr lang="de-DE" sz="2000" b="1" dirty="0" smtClean="0"/>
              <a:t>~5600 </a:t>
            </a:r>
            <a:r>
              <a:rPr lang="de-DE" sz="2000" b="1" dirty="0" err="1" smtClean="0"/>
              <a:t>hrs</a:t>
            </a:r>
            <a:r>
              <a:rPr lang="de-DE" sz="2000" b="1" dirty="0" smtClean="0"/>
              <a:t> </a:t>
            </a:r>
            <a:r>
              <a:rPr lang="de-DE" sz="2000" dirty="0" smtClean="0"/>
              <a:t>total </a:t>
            </a:r>
            <a:r>
              <a:rPr lang="de-DE" sz="2000" dirty="0" err="1" smtClean="0"/>
              <a:t>accelerator</a:t>
            </a:r>
            <a:r>
              <a:rPr lang="de-DE" sz="2000" dirty="0" smtClean="0"/>
              <a:t> </a:t>
            </a:r>
            <a:r>
              <a:rPr lang="de-DE" sz="2000" dirty="0" err="1" smtClean="0"/>
              <a:t>operation</a:t>
            </a:r>
            <a:endParaRPr lang="de-DE" sz="2000" dirty="0" smtClean="0"/>
          </a:p>
          <a:p>
            <a:pPr lvl="2"/>
            <a:r>
              <a:rPr lang="de-DE" sz="2000" dirty="0" err="1" smtClean="0"/>
              <a:t>Dedicated</a:t>
            </a:r>
            <a:r>
              <a:rPr lang="de-DE" sz="2000" dirty="0" smtClean="0"/>
              <a:t> </a:t>
            </a:r>
            <a:r>
              <a:rPr lang="de-DE" sz="2000" dirty="0" err="1" smtClean="0"/>
              <a:t>machine</a:t>
            </a:r>
            <a:r>
              <a:rPr lang="de-DE" sz="2000" dirty="0" smtClean="0"/>
              <a:t> time</a:t>
            </a:r>
          </a:p>
          <a:p>
            <a:pPr lvl="3"/>
            <a:r>
              <a:rPr lang="de-DE" sz="2000" dirty="0" smtClean="0"/>
              <a:t>Maintenance </a:t>
            </a:r>
            <a:r>
              <a:rPr lang="de-DE" sz="2000" dirty="0"/>
              <a:t>(w. beam, </a:t>
            </a:r>
            <a:r>
              <a:rPr lang="de-DE" sz="2000" dirty="0" err="1"/>
              <a:t>short</a:t>
            </a:r>
            <a:r>
              <a:rPr lang="de-DE" sz="2000" dirty="0"/>
              <a:t> </a:t>
            </a:r>
            <a:r>
              <a:rPr lang="de-DE" sz="2000" dirty="0" err="1"/>
              <a:t>access</a:t>
            </a:r>
            <a:r>
              <a:rPr lang="de-DE" sz="2000" dirty="0" smtClean="0"/>
              <a:t>) &amp; </a:t>
            </a:r>
            <a:r>
              <a:rPr lang="de-DE" sz="2000" dirty="0" err="1" smtClean="0"/>
              <a:t>tuning</a:t>
            </a:r>
            <a:endParaRPr lang="de-DE" sz="2000" dirty="0" smtClean="0"/>
          </a:p>
          <a:p>
            <a:pPr lvl="3"/>
            <a:r>
              <a:rPr lang="de-DE" sz="2000" dirty="0" smtClean="0"/>
              <a:t>R&amp;D</a:t>
            </a:r>
            <a:endParaRPr lang="de-DE" sz="2000" dirty="0"/>
          </a:p>
          <a:p>
            <a:r>
              <a:rPr lang="de-DE" sz="2000" dirty="0" smtClean="0"/>
              <a:t>User </a:t>
            </a:r>
            <a:r>
              <a:rPr lang="de-DE" sz="2000" dirty="0" err="1" smtClean="0"/>
              <a:t>experiments</a:t>
            </a:r>
            <a:endParaRPr lang="de-DE" sz="2000" dirty="0" smtClean="0"/>
          </a:p>
          <a:p>
            <a:pPr lvl="1"/>
            <a:r>
              <a:rPr lang="de-DE" sz="2000" b="1" dirty="0" smtClean="0"/>
              <a:t>12000 </a:t>
            </a:r>
            <a:r>
              <a:rPr lang="de-DE" sz="2000" b="1" dirty="0" err="1" smtClean="0"/>
              <a:t>hrs</a:t>
            </a:r>
            <a:r>
              <a:rPr lang="de-DE" sz="2000" b="1" dirty="0" smtClean="0"/>
              <a:t> </a:t>
            </a:r>
            <a:r>
              <a:rPr lang="de-DE" sz="2000" dirty="0" err="1" smtClean="0"/>
              <a:t>user</a:t>
            </a:r>
            <a:r>
              <a:rPr lang="de-DE" sz="2000" b="1" dirty="0" smtClean="0"/>
              <a:t> </a:t>
            </a:r>
            <a:r>
              <a:rPr lang="de-DE" sz="2000" dirty="0" smtClean="0"/>
              <a:t>time </a:t>
            </a:r>
            <a:r>
              <a:rPr lang="de-DE" sz="2000" dirty="0" err="1" smtClean="0"/>
              <a:t>by</a:t>
            </a:r>
            <a:r>
              <a:rPr lang="de-DE" sz="2000" dirty="0" smtClean="0"/>
              <a:t> </a:t>
            </a:r>
            <a:r>
              <a:rPr lang="de-DE" sz="2000" dirty="0" err="1" smtClean="0"/>
              <a:t>operation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three</a:t>
            </a:r>
            <a:r>
              <a:rPr lang="de-DE" sz="2000" dirty="0" smtClean="0"/>
              <a:t> </a:t>
            </a:r>
            <a:r>
              <a:rPr lang="de-DE" sz="2000" dirty="0" err="1" smtClean="0"/>
              <a:t>instruments</a:t>
            </a:r>
            <a:r>
              <a:rPr lang="de-DE" sz="2000" dirty="0" smtClean="0"/>
              <a:t> in parallel</a:t>
            </a:r>
          </a:p>
          <a:p>
            <a:pPr lvl="1"/>
            <a:r>
              <a:rPr lang="de-DE" sz="2000" b="1" dirty="0" smtClean="0"/>
              <a:t>~200 </a:t>
            </a:r>
            <a:r>
              <a:rPr lang="de-DE" sz="2000" b="1" dirty="0" err="1" smtClean="0"/>
              <a:t>user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experiments</a:t>
            </a:r>
            <a:r>
              <a:rPr lang="de-DE" sz="2000" b="1" dirty="0" smtClean="0"/>
              <a:t> </a:t>
            </a:r>
            <a:r>
              <a:rPr lang="de-DE" sz="2000" dirty="0" smtClean="0"/>
              <a:t>/ </a:t>
            </a:r>
            <a:r>
              <a:rPr lang="de-DE" sz="2000" dirty="0" err="1" smtClean="0"/>
              <a:t>year</a:t>
            </a:r>
            <a:endParaRPr lang="de-DE" sz="2000" dirty="0"/>
          </a:p>
          <a:p>
            <a:pPr lvl="1"/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F152-CCDD-45D2-A883-C8FA0039B151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37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Operating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instruments</a:t>
            </a:r>
            <a:r>
              <a:rPr lang="de-DE" dirty="0" smtClean="0"/>
              <a:t> per SASE </a:t>
            </a:r>
            <a:r>
              <a:rPr lang="de-DE" dirty="0" err="1" smtClean="0"/>
              <a:t>beamline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066436"/>
            <a:ext cx="8953373" cy="4459287"/>
          </a:xfrm>
        </p:spPr>
        <p:txBody>
          <a:bodyPr/>
          <a:lstStyle/>
          <a:p>
            <a:r>
              <a:rPr lang="de-DE" sz="2000" dirty="0" err="1" smtClean="0"/>
              <a:t>Concept</a:t>
            </a:r>
            <a:endParaRPr lang="de-DE" sz="2000" dirty="0" smtClean="0"/>
          </a:p>
          <a:p>
            <a:pPr lvl="1"/>
            <a:r>
              <a:rPr lang="de-DE" sz="2000" dirty="0" err="1" smtClean="0"/>
              <a:t>Typical</a:t>
            </a:r>
            <a:r>
              <a:rPr lang="de-DE" sz="2000" dirty="0" smtClean="0"/>
              <a:t> </a:t>
            </a:r>
            <a:r>
              <a:rPr lang="de-DE" sz="2000" dirty="0" err="1" smtClean="0"/>
              <a:t>slot</a:t>
            </a:r>
            <a:r>
              <a:rPr lang="de-DE" sz="2000" dirty="0" smtClean="0"/>
              <a:t> 5 </a:t>
            </a:r>
            <a:r>
              <a:rPr lang="de-DE" sz="2000" dirty="0" err="1" smtClean="0"/>
              <a:t>days</a:t>
            </a:r>
            <a:r>
              <a:rPr lang="de-DE" sz="2000" dirty="0" smtClean="0"/>
              <a:t>; </a:t>
            </a:r>
            <a:r>
              <a:rPr lang="de-DE" sz="2000" dirty="0" err="1" smtClean="0"/>
              <a:t>start</a:t>
            </a:r>
            <a:r>
              <a:rPr lang="de-DE" sz="2000" dirty="0" smtClean="0"/>
              <a:t>/end on </a:t>
            </a:r>
            <a:r>
              <a:rPr lang="de-DE" sz="2000" dirty="0" err="1" smtClean="0"/>
              <a:t>machine</a:t>
            </a:r>
            <a:r>
              <a:rPr lang="de-DE" sz="2000" dirty="0" smtClean="0"/>
              <a:t> </a:t>
            </a:r>
            <a:r>
              <a:rPr lang="de-DE" sz="2000" dirty="0" err="1" smtClean="0"/>
              <a:t>day</a:t>
            </a:r>
            <a:endParaRPr lang="de-DE" sz="2000" dirty="0" smtClean="0"/>
          </a:p>
          <a:p>
            <a:pPr lvl="1"/>
            <a:r>
              <a:rPr lang="de-DE" sz="2000" dirty="0" smtClean="0"/>
              <a:t>Share </a:t>
            </a:r>
            <a:r>
              <a:rPr lang="de-DE" sz="2000" dirty="0" err="1" smtClean="0"/>
              <a:t>day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two</a:t>
            </a:r>
            <a:r>
              <a:rPr lang="de-DE" sz="2000" dirty="0" smtClean="0"/>
              <a:t> 12 </a:t>
            </a:r>
            <a:r>
              <a:rPr lang="de-DE" sz="2000" dirty="0" err="1" smtClean="0"/>
              <a:t>hrs</a:t>
            </a:r>
            <a:r>
              <a:rPr lang="de-DE" sz="2000" dirty="0" smtClean="0"/>
              <a:t> </a:t>
            </a:r>
            <a:r>
              <a:rPr lang="de-DE" sz="2000" dirty="0" err="1" smtClean="0"/>
              <a:t>shifts</a:t>
            </a:r>
            <a:endParaRPr lang="de-DE" sz="2000" dirty="0" smtClean="0"/>
          </a:p>
          <a:p>
            <a:pPr lvl="1"/>
            <a:r>
              <a:rPr lang="de-DE" sz="2000" dirty="0" smtClean="0"/>
              <a:t>Setup /</a:t>
            </a:r>
            <a:r>
              <a:rPr lang="de-DE" sz="2000" dirty="0" err="1" smtClean="0"/>
              <a:t>changes</a:t>
            </a:r>
            <a:r>
              <a:rPr lang="de-DE" sz="2000" dirty="0" smtClean="0"/>
              <a:t> on </a:t>
            </a:r>
            <a:r>
              <a:rPr lang="de-DE" sz="2000" dirty="0" err="1" smtClean="0"/>
              <a:t>machine</a:t>
            </a:r>
            <a:r>
              <a:rPr lang="de-DE" sz="2000" dirty="0" smtClean="0"/>
              <a:t> </a:t>
            </a:r>
            <a:r>
              <a:rPr lang="de-DE" sz="2000" dirty="0" err="1" smtClean="0"/>
              <a:t>days</a:t>
            </a:r>
            <a:endParaRPr lang="de-DE" sz="2000" dirty="0" smtClean="0"/>
          </a:p>
          <a:p>
            <a:pPr lvl="1"/>
            <a:r>
              <a:rPr lang="de-DE" sz="2000" dirty="0" smtClean="0"/>
              <a:t>Major </a:t>
            </a:r>
            <a:r>
              <a:rPr lang="de-DE" sz="2000" dirty="0" err="1" smtClean="0"/>
              <a:t>modifications</a:t>
            </a:r>
            <a:r>
              <a:rPr lang="de-DE" sz="2000" dirty="0" smtClean="0"/>
              <a:t> </a:t>
            </a:r>
            <a:r>
              <a:rPr lang="de-DE" sz="2000" dirty="0" err="1" smtClean="0"/>
              <a:t>during</a:t>
            </a:r>
            <a:r>
              <a:rPr lang="de-DE" sz="2000" dirty="0" smtClean="0"/>
              <a:t> </a:t>
            </a:r>
            <a:r>
              <a:rPr lang="de-DE" sz="2000" dirty="0" err="1" smtClean="0"/>
              <a:t>shutdown</a:t>
            </a:r>
            <a:r>
              <a:rPr lang="de-DE" sz="2000" dirty="0" smtClean="0"/>
              <a:t> </a:t>
            </a:r>
            <a:r>
              <a:rPr lang="de-DE" sz="2000" dirty="0" err="1" smtClean="0"/>
              <a:t>weeks</a:t>
            </a:r>
            <a:endParaRPr lang="de-DE" sz="2000" dirty="0"/>
          </a:p>
          <a:p>
            <a:pPr lvl="1"/>
            <a:endParaRPr lang="de-DE" sz="2000" dirty="0"/>
          </a:p>
          <a:p>
            <a:pPr lvl="1"/>
            <a:endParaRPr lang="de-DE" sz="2000" dirty="0" smtClean="0"/>
          </a:p>
          <a:p>
            <a:pPr lvl="1"/>
            <a:endParaRPr lang="de-DE" sz="2000" dirty="0"/>
          </a:p>
          <a:p>
            <a:endParaRPr lang="de-DE" sz="2000" dirty="0" smtClean="0"/>
          </a:p>
          <a:p>
            <a:pPr>
              <a:buFont typeface="Wingdings" pitchFamily="2" charset="2"/>
              <a:buChar char="à"/>
            </a:pPr>
            <a:r>
              <a:rPr lang="de-DE" sz="2000" dirty="0" err="1" smtClean="0">
                <a:sym typeface="Wingdings" pitchFamily="2" charset="2"/>
              </a:rPr>
              <a:t>Optimized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instrumentation</a:t>
            </a:r>
            <a:endParaRPr lang="de-DE" sz="2000" dirty="0" smtClean="0">
              <a:sym typeface="Wingdings" pitchFamily="2" charset="2"/>
            </a:endParaRPr>
          </a:p>
          <a:p>
            <a:pPr marL="450850" lvl="1" indent="-182563"/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dedicated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setups</a:t>
            </a:r>
            <a:endParaRPr lang="de-DE" sz="2000" dirty="0" smtClean="0">
              <a:sym typeface="Wingdings" pitchFamily="2" charset="2"/>
            </a:endParaRPr>
          </a:p>
          <a:p>
            <a:pPr marL="450850" lvl="1" indent="-182563"/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possibility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to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swap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entire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setups</a:t>
            </a:r>
            <a:r>
              <a:rPr lang="de-DE" sz="2000" dirty="0" smtClean="0">
                <a:sym typeface="Wingdings" pitchFamily="2" charset="2"/>
              </a:rPr>
              <a:t> (</a:t>
            </a:r>
            <a:r>
              <a:rPr lang="de-DE" sz="2000" dirty="0" err="1" smtClean="0">
                <a:sym typeface="Wingdings" pitchFamily="2" charset="2"/>
              </a:rPr>
              <a:t>chambers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or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interior</a:t>
            </a:r>
            <a:r>
              <a:rPr lang="de-DE" sz="2000" dirty="0" smtClean="0">
                <a:sym typeface="Wingdings" pitchFamily="2" charset="2"/>
              </a:rPr>
              <a:t>) </a:t>
            </a:r>
          </a:p>
          <a:p>
            <a:pPr marL="450850" lvl="1" indent="-182563"/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install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as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many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as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possible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instrumentation</a:t>
            </a:r>
            <a:r>
              <a:rPr lang="de-DE" sz="2000" dirty="0" smtClean="0">
                <a:sym typeface="Wingdings" pitchFamily="2" charset="2"/>
              </a:rPr>
              <a:t> permanent</a:t>
            </a:r>
          </a:p>
          <a:p>
            <a:pPr marL="450850" lvl="1" indent="-182563"/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simplify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experiment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setup</a:t>
            </a:r>
            <a:r>
              <a:rPr lang="de-DE" sz="2000" dirty="0" smtClean="0">
                <a:sym typeface="Wingdings" pitchFamily="2" charset="2"/>
              </a:rPr>
              <a:t> for </a:t>
            </a:r>
            <a:r>
              <a:rPr lang="de-DE" sz="2000" dirty="0" err="1" smtClean="0">
                <a:sym typeface="Wingdings" pitchFamily="2" charset="2"/>
              </a:rPr>
              <a:t>varying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parameters</a:t>
            </a:r>
            <a:endParaRPr lang="de-D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F152-CCDD-45D2-A883-C8FA0039B151}" type="slidenum">
              <a:rPr lang="en-GB" smtClean="0"/>
              <a:pPr/>
              <a:t>27</a:t>
            </a:fld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80200" y="2950259"/>
            <a:ext cx="8996744" cy="1627873"/>
            <a:chOff x="80200" y="3183742"/>
            <a:chExt cx="8996744" cy="1627873"/>
          </a:xfrm>
        </p:grpSpPr>
        <p:grpSp>
          <p:nvGrpSpPr>
            <p:cNvPr id="7" name="Group 6"/>
            <p:cNvGrpSpPr/>
            <p:nvPr/>
          </p:nvGrpSpPr>
          <p:grpSpPr>
            <a:xfrm>
              <a:off x="5832461" y="4091418"/>
              <a:ext cx="3238387" cy="720197"/>
              <a:chOff x="5832461" y="4091418"/>
              <a:chExt cx="3238387" cy="720197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832461" y="4091418"/>
                <a:ext cx="3238387" cy="720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sz="1200" dirty="0" err="1" smtClean="0"/>
                  <a:t>Example</a:t>
                </a:r>
                <a:r>
                  <a:rPr lang="de-DE" sz="1200" dirty="0" smtClean="0"/>
                  <a:t> </a:t>
                </a:r>
                <a:r>
                  <a:rPr lang="de-DE" sz="1200" dirty="0" err="1" smtClean="0"/>
                  <a:t>of</a:t>
                </a:r>
                <a:r>
                  <a:rPr lang="de-DE" sz="1200" dirty="0" smtClean="0"/>
                  <a:t> 4 </a:t>
                </a:r>
                <a:r>
                  <a:rPr lang="de-DE" sz="1200" dirty="0" err="1" smtClean="0"/>
                  <a:t>week</a:t>
                </a:r>
                <a:r>
                  <a:rPr lang="de-DE" sz="1200" dirty="0" smtClean="0"/>
                  <a:t> </a:t>
                </a:r>
                <a:r>
                  <a:rPr lang="de-DE" sz="1200" dirty="0" err="1" smtClean="0"/>
                  <a:t>slot</a:t>
                </a:r>
                <a:r>
                  <a:rPr lang="de-DE" sz="1200" dirty="0" smtClean="0"/>
                  <a:t>  </a:t>
                </a:r>
                <a:r>
                  <a:rPr lang="de-DE" sz="1200" dirty="0" err="1" smtClean="0"/>
                  <a:t>at</a:t>
                </a:r>
                <a:r>
                  <a:rPr lang="de-DE" sz="1200" dirty="0" smtClean="0"/>
                  <a:t> </a:t>
                </a:r>
                <a:r>
                  <a:rPr lang="de-DE" sz="1200" dirty="0" err="1" smtClean="0"/>
                  <a:t>any</a:t>
                </a:r>
                <a:r>
                  <a:rPr lang="de-DE" sz="1200" dirty="0" smtClean="0"/>
                  <a:t> </a:t>
                </a:r>
                <a:r>
                  <a:rPr lang="de-DE" sz="1200" dirty="0" err="1" smtClean="0"/>
                  <a:t>instrument</a:t>
                </a:r>
                <a:endParaRPr lang="de-DE" sz="1200" dirty="0" smtClean="0"/>
              </a:p>
              <a:p>
                <a:pPr algn="l">
                  <a:tabLst>
                    <a:tab pos="361950" algn="l"/>
                  </a:tabLst>
                </a:pPr>
                <a:r>
                  <a:rPr lang="de-DE" sz="1200" dirty="0" smtClean="0"/>
                  <a:t>	Day </a:t>
                </a:r>
                <a:r>
                  <a:rPr lang="de-DE" sz="1200" dirty="0" err="1" smtClean="0"/>
                  <a:t>shift</a:t>
                </a:r>
                <a:r>
                  <a:rPr lang="de-DE" sz="1200" dirty="0" smtClean="0"/>
                  <a:t> (12 </a:t>
                </a:r>
                <a:r>
                  <a:rPr lang="de-DE" sz="1200" dirty="0" err="1" smtClean="0"/>
                  <a:t>hrs</a:t>
                </a:r>
                <a:r>
                  <a:rPr lang="de-DE" sz="1200" dirty="0" smtClean="0"/>
                  <a:t>; e.g. 10-22 </a:t>
                </a:r>
                <a:r>
                  <a:rPr lang="de-DE" sz="1200" dirty="0" err="1" smtClean="0"/>
                  <a:t>hrs</a:t>
                </a:r>
                <a:r>
                  <a:rPr lang="de-DE" sz="1200" dirty="0" smtClean="0"/>
                  <a:t>)</a:t>
                </a:r>
              </a:p>
              <a:p>
                <a:pPr algn="l">
                  <a:tabLst>
                    <a:tab pos="361950" algn="l"/>
                  </a:tabLst>
                </a:pPr>
                <a:r>
                  <a:rPr lang="de-DE" sz="1200" dirty="0"/>
                  <a:t>	</a:t>
                </a:r>
                <a:r>
                  <a:rPr lang="de-DE" sz="1200" dirty="0" err="1" smtClean="0"/>
                  <a:t>Night</a:t>
                </a:r>
                <a:r>
                  <a:rPr lang="de-DE" sz="1200" dirty="0" smtClean="0"/>
                  <a:t> </a:t>
                </a:r>
                <a:r>
                  <a:rPr lang="de-DE" sz="1200" dirty="0" err="1" smtClean="0"/>
                  <a:t>shift</a:t>
                </a:r>
                <a:r>
                  <a:rPr lang="de-DE" sz="1200" dirty="0" smtClean="0"/>
                  <a:t> (12 </a:t>
                </a:r>
                <a:r>
                  <a:rPr lang="de-DE" sz="1200" dirty="0" err="1" smtClean="0"/>
                  <a:t>hrs</a:t>
                </a:r>
                <a:r>
                  <a:rPr lang="de-DE" sz="1200" dirty="0" smtClean="0"/>
                  <a:t>; e.g. 22-10 </a:t>
                </a:r>
                <a:r>
                  <a:rPr lang="de-DE" sz="1200" dirty="0" err="1" smtClean="0"/>
                  <a:t>hrs</a:t>
                </a:r>
                <a:r>
                  <a:rPr lang="de-DE" sz="1200" dirty="0" smtClean="0"/>
                  <a:t>)</a:t>
                </a:r>
                <a:endParaRPr lang="de-DE" sz="1200" dirty="0"/>
              </a:p>
            </p:txBody>
          </p:sp>
          <p:sp>
            <p:nvSpPr>
              <p:cNvPr id="6" name="Rectangle 5"/>
              <p:cNvSpPr/>
              <p:nvPr/>
            </p:nvSpPr>
            <p:spPr bwMode="auto">
              <a:xfrm>
                <a:off x="6065874" y="4598962"/>
                <a:ext cx="159488" cy="159488"/>
              </a:xfrm>
              <a:prstGeom prst="rect">
                <a:avLst/>
              </a:prstGeom>
              <a:solidFill>
                <a:srgbClr val="FD930A"/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None/>
                  <a:tabLst/>
                </a:pPr>
                <a:endParaRPr kumimoji="0" lang="de-DE" sz="9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6" charset="-128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6058779" y="4389840"/>
                <a:ext cx="159488" cy="15948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None/>
                  <a:tabLst/>
                </a:pPr>
                <a:endParaRPr kumimoji="0" lang="de-DE" sz="9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6" charset="-128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0200" y="3183742"/>
              <a:ext cx="8996744" cy="795401"/>
              <a:chOff x="226504" y="2132182"/>
              <a:chExt cx="8996744" cy="795401"/>
            </a:xfrm>
          </p:grpSpPr>
          <p:pic>
            <p:nvPicPr>
              <p:cNvPr id="3073" name="Picture 1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8077"/>
              <a:stretch/>
            </p:blipFill>
            <p:spPr bwMode="auto">
              <a:xfrm>
                <a:off x="226504" y="2713221"/>
                <a:ext cx="8996743" cy="2143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1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0575"/>
              <a:stretch/>
            </p:blipFill>
            <p:spPr bwMode="auto">
              <a:xfrm>
                <a:off x="226505" y="2132182"/>
                <a:ext cx="8996743" cy="5810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8193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474" y="1347788"/>
            <a:ext cx="8894003" cy="4459287"/>
          </a:xfrm>
        </p:spPr>
        <p:txBody>
          <a:bodyPr/>
          <a:lstStyle/>
          <a:p>
            <a:r>
              <a:rPr lang="en-GB" sz="2000" dirty="0" smtClean="0"/>
              <a:t>Hi</a:t>
            </a:r>
            <a:r>
              <a:rPr lang="en-GB" sz="2000" dirty="0" smtClean="0"/>
              <a:t>gh</a:t>
            </a:r>
            <a:r>
              <a:rPr lang="en-GB" sz="2000" dirty="0" smtClean="0"/>
              <a:t> expectations in XFEL commissioning both </a:t>
            </a:r>
            <a:r>
              <a:rPr lang="en-GB" sz="2000" dirty="0" smtClean="0"/>
              <a:t>for speed and </a:t>
            </a:r>
            <a:r>
              <a:rPr lang="en-GB" sz="2000" dirty="0" smtClean="0"/>
              <a:t>success</a:t>
            </a:r>
          </a:p>
          <a:p>
            <a:r>
              <a:rPr lang="en-GB" sz="2000" dirty="0"/>
              <a:t>Strategy is laid </a:t>
            </a:r>
            <a:r>
              <a:rPr lang="en-GB" sz="2000" dirty="0" smtClean="0"/>
              <a:t>out</a:t>
            </a:r>
            <a:endParaRPr lang="en-GB" sz="2000" dirty="0" smtClean="0"/>
          </a:p>
          <a:p>
            <a:r>
              <a:rPr lang="en-GB" sz="2000" dirty="0" smtClean="0"/>
              <a:t>Good preparation is necessary</a:t>
            </a:r>
          </a:p>
          <a:p>
            <a:r>
              <a:rPr lang="en-GB" sz="2000" dirty="0" smtClean="0"/>
              <a:t>Goal definition for each commissioning step</a:t>
            </a:r>
            <a:endParaRPr lang="en-GB" sz="2000" dirty="0" smtClean="0"/>
          </a:p>
          <a:p>
            <a:r>
              <a:rPr lang="en-GB" sz="2000" dirty="0" smtClean="0"/>
              <a:t>Next: </a:t>
            </a:r>
            <a:endParaRPr lang="en-GB" sz="2000" dirty="0" smtClean="0"/>
          </a:p>
          <a:p>
            <a:pPr lvl="1"/>
            <a:r>
              <a:rPr lang="en-GB" sz="2000" dirty="0" smtClean="0"/>
              <a:t>Continue sub-system commissioning (cryogenics, laser, injector, RF, ….)</a:t>
            </a:r>
            <a:endParaRPr lang="en-GB" sz="2000" dirty="0" smtClean="0"/>
          </a:p>
          <a:p>
            <a:pPr lvl="1"/>
            <a:r>
              <a:rPr lang="en-GB" sz="2000" dirty="0" smtClean="0"/>
              <a:t>Team building</a:t>
            </a:r>
          </a:p>
          <a:p>
            <a:pPr lvl="1"/>
            <a:r>
              <a:rPr lang="en-GB" sz="2000" dirty="0" smtClean="0"/>
              <a:t>Establish a bi-weekly ‘informal’ commissioning meeting to exchange ideas and develop concepts</a:t>
            </a:r>
          </a:p>
          <a:p>
            <a:pPr lvl="1"/>
            <a:r>
              <a:rPr lang="en-GB" sz="2000" dirty="0"/>
              <a:t>D</a:t>
            </a:r>
            <a:r>
              <a:rPr lang="en-GB" sz="2000" dirty="0" smtClean="0"/>
              <a:t>etailed planning with </a:t>
            </a:r>
            <a:r>
              <a:rPr lang="en-GB" sz="2000" dirty="0"/>
              <a:t>different WPs both for beam and technical </a:t>
            </a:r>
            <a:r>
              <a:rPr lang="en-GB" sz="2000" dirty="0" smtClean="0"/>
              <a:t>commissioning</a:t>
            </a:r>
            <a:endParaRPr lang="en-GB" sz="2000" dirty="0" smtClean="0"/>
          </a:p>
          <a:p>
            <a:pPr lvl="1"/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347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Parameters</a:t>
            </a:r>
            <a:endParaRPr lang="de-D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3534521"/>
              </p:ext>
            </p:extLst>
          </p:nvPr>
        </p:nvGraphicFramePr>
        <p:xfrm>
          <a:off x="186728" y="1064200"/>
          <a:ext cx="8682142" cy="49963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944441"/>
                <a:gridCol w="2737701"/>
              </a:tblGrid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 smtClean="0">
                          <a:effectLst/>
                        </a:rPr>
                        <a:t>Quantity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74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Value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 smtClean="0">
                          <a:effectLst/>
                        </a:rPr>
                        <a:t>electron </a:t>
                      </a:r>
                      <a:r>
                        <a:rPr lang="en-GB" sz="2000" kern="800" dirty="0">
                          <a:effectLst/>
                        </a:rPr>
                        <a:t>energy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 smtClean="0">
                          <a:effectLst/>
                        </a:rPr>
                        <a:t>8.5/12/14/17.5 </a:t>
                      </a:r>
                      <a:r>
                        <a:rPr lang="en-GB" sz="2000" kern="800" dirty="0">
                          <a:effectLst/>
                        </a:rPr>
                        <a:t>GeV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macro pulse repetition rate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>
                          <a:effectLst/>
                        </a:rPr>
                        <a:t>10 Hz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RF pulse length (flat top)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600 </a:t>
                      </a:r>
                      <a:r>
                        <a:rPr lang="en-GB" sz="2000" kern="800" dirty="0" err="1"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lang="en-GB" sz="2000" kern="800" dirty="0" err="1">
                          <a:effectLst/>
                        </a:rPr>
                        <a:t>s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bunch repetition frequency within pulse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>
                          <a:effectLst/>
                        </a:rPr>
                        <a:t>4.5 MHz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bunch charge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0.02 – 1 </a:t>
                      </a:r>
                      <a:r>
                        <a:rPr lang="en-GB" sz="2000" kern="800" dirty="0" err="1">
                          <a:effectLst/>
                        </a:rPr>
                        <a:t>nC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electron bunch length after compression (FWHM)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2 – 180 </a:t>
                      </a:r>
                      <a:r>
                        <a:rPr lang="en-GB" sz="2000" kern="800" dirty="0" smtClean="0">
                          <a:effectLst/>
                        </a:rPr>
                        <a:t>fs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</a:rPr>
                        <a:t>Slice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Times New Roman"/>
                        </a:rPr>
                        <a:t> emittance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0.4 - 1.0 mm mrad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beam power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500 kW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800" dirty="0">
                          <a:effectLst/>
                        </a:rPr>
                        <a:t># of modules </a:t>
                      </a:r>
                      <a:endParaRPr lang="en-GB" sz="2000" kern="800" dirty="0" smtClean="0">
                        <a:effectLst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800" dirty="0" smtClean="0">
                          <a:effectLst/>
                        </a:rPr>
                        <a:t>(containing eight </a:t>
                      </a:r>
                      <a:r>
                        <a:rPr lang="en-GB" sz="1400" kern="800" dirty="0">
                          <a:effectLst/>
                        </a:rPr>
                        <a:t>9-cell superconducting </a:t>
                      </a:r>
                      <a:r>
                        <a:rPr lang="en-GB" sz="1400" kern="800" dirty="0" smtClean="0">
                          <a:effectLst/>
                        </a:rPr>
                        <a:t>1.3 </a:t>
                      </a:r>
                      <a:r>
                        <a:rPr lang="en-GB" sz="1400" kern="800" dirty="0">
                          <a:effectLst/>
                        </a:rPr>
                        <a:t>GHz </a:t>
                      </a:r>
                      <a:r>
                        <a:rPr lang="en-GB" sz="1400" kern="800" dirty="0" smtClean="0">
                          <a:effectLst/>
                        </a:rPr>
                        <a:t>cavities)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101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accelerating gradient for 17.5 GeV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>
                          <a:effectLst/>
                        </a:rPr>
                        <a:t>23.6 MV/m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# of 10 MW multi-beam klystrons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27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800" dirty="0">
                          <a:effectLst/>
                        </a:rPr>
                        <a:t>average klystron </a:t>
                      </a:r>
                      <a:r>
                        <a:rPr lang="en-GB" sz="2000" kern="800" dirty="0" smtClean="0">
                          <a:effectLst/>
                        </a:rPr>
                        <a:t>power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800" dirty="0" smtClean="0">
                          <a:effectLst/>
                        </a:rPr>
                        <a:t>(for </a:t>
                      </a:r>
                      <a:r>
                        <a:rPr lang="en-GB" sz="1400" kern="800" dirty="0">
                          <a:effectLst/>
                        </a:rPr>
                        <a:t>0.03 mA beam current </a:t>
                      </a:r>
                      <a:r>
                        <a:rPr lang="en-GB" sz="1400" kern="800" baseline="0" dirty="0" smtClean="0">
                          <a:effectLst/>
                        </a:rPr>
                        <a:t> </a:t>
                      </a:r>
                      <a:r>
                        <a:rPr lang="en-GB" sz="1400" kern="800" dirty="0" smtClean="0">
                          <a:effectLst/>
                        </a:rPr>
                        <a:t>at </a:t>
                      </a:r>
                      <a:r>
                        <a:rPr lang="en-GB" sz="1400" kern="800" dirty="0">
                          <a:effectLst/>
                        </a:rPr>
                        <a:t>17.5 </a:t>
                      </a:r>
                      <a:r>
                        <a:rPr lang="en-GB" sz="1400" kern="800" dirty="0" smtClean="0">
                          <a:effectLst/>
                        </a:rPr>
                        <a:t>GeV)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5.2 MW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5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and Milestones</a:t>
            </a:r>
            <a:endParaRPr lang="en-US" dirty="0"/>
          </a:p>
        </p:txBody>
      </p:sp>
      <p:grpSp>
        <p:nvGrpSpPr>
          <p:cNvPr id="118" name="Group 117"/>
          <p:cNvGrpSpPr/>
          <p:nvPr/>
        </p:nvGrpSpPr>
        <p:grpSpPr>
          <a:xfrm>
            <a:off x="175599" y="3093287"/>
            <a:ext cx="8676736" cy="326118"/>
            <a:chOff x="2171700" y="24588092"/>
            <a:chExt cx="26915503" cy="897205"/>
          </a:xfrm>
        </p:grpSpPr>
        <p:sp>
          <p:nvSpPr>
            <p:cNvPr id="150" name="Rectangle 149"/>
            <p:cNvSpPr/>
            <p:nvPr/>
          </p:nvSpPr>
          <p:spPr bwMode="auto">
            <a:xfrm>
              <a:off x="2171700" y="24597359"/>
              <a:ext cx="5791200" cy="887938"/>
            </a:xfrm>
            <a:prstGeom prst="rect">
              <a:avLst/>
            </a:prstGeom>
            <a:solidFill>
              <a:srgbClr val="BBE0E3"/>
            </a:solidFill>
            <a:ln w="50800" cap="flat" cmpd="sng" algn="ctr">
              <a:solidFill>
                <a:srgbClr val="BBE0E3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55563" algn="l" defTabSz="3984625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2014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Rectangle 150"/>
            <p:cNvSpPr/>
            <p:nvPr/>
          </p:nvSpPr>
          <p:spPr bwMode="auto">
            <a:xfrm>
              <a:off x="7964852" y="24588092"/>
              <a:ext cx="5745480" cy="897205"/>
            </a:xfrm>
            <a:prstGeom prst="rect">
              <a:avLst/>
            </a:prstGeom>
            <a:solidFill>
              <a:srgbClr val="BBE0E3">
                <a:lumMod val="75000"/>
              </a:srgbClr>
            </a:solidFill>
            <a:ln w="50800" cap="flat" cmpd="sng" algn="ctr">
              <a:solidFill>
                <a:srgbClr val="BBE0E3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55563" algn="l" defTabSz="3984625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15151"/>
                  </a:solidFill>
                  <a:effectLst/>
                  <a:uLnTx/>
                  <a:uFillTx/>
                  <a:latin typeface="Arial" charset="0"/>
                </a:rPr>
                <a:t>2015</a:t>
              </a:r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13710332" y="24597359"/>
              <a:ext cx="5791200" cy="887938"/>
            </a:xfrm>
            <a:prstGeom prst="rect">
              <a:avLst/>
            </a:prstGeom>
            <a:solidFill>
              <a:srgbClr val="BBE0E3"/>
            </a:solidFill>
            <a:ln w="50800" cap="flat" cmpd="sng" algn="ctr">
              <a:solidFill>
                <a:srgbClr val="BBE0E3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55563" algn="l" defTabSz="3984625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15151"/>
                  </a:solidFill>
                  <a:effectLst/>
                  <a:uLnTx/>
                  <a:uFillTx/>
                  <a:latin typeface="Arial" charset="0"/>
                </a:rPr>
                <a:t>2016</a:t>
              </a: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19498952" y="24597359"/>
              <a:ext cx="5791200" cy="887938"/>
            </a:xfrm>
            <a:prstGeom prst="rect">
              <a:avLst/>
            </a:prstGeom>
            <a:solidFill>
              <a:srgbClr val="BBE0E3">
                <a:lumMod val="75000"/>
              </a:srgbClr>
            </a:solidFill>
            <a:ln w="50800" cap="flat" cmpd="sng" algn="ctr">
              <a:solidFill>
                <a:srgbClr val="BBE0E3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55563" algn="l" defTabSz="3984625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15151"/>
                  </a:solidFill>
                  <a:effectLst/>
                  <a:uLnTx/>
                  <a:uFillTx/>
                  <a:latin typeface="Arial" charset="0"/>
                </a:rPr>
                <a:t>2017</a:t>
              </a:r>
            </a:p>
          </p:txBody>
        </p:sp>
        <p:sp>
          <p:nvSpPr>
            <p:cNvPr id="154" name="Pentagon 153"/>
            <p:cNvSpPr/>
            <p:nvPr/>
          </p:nvSpPr>
          <p:spPr bwMode="auto">
            <a:xfrm>
              <a:off x="25290152" y="24597359"/>
              <a:ext cx="3797051" cy="887938"/>
            </a:xfrm>
            <a:prstGeom prst="homePlate">
              <a:avLst/>
            </a:prstGeom>
            <a:solidFill>
              <a:srgbClr val="BBE0E3"/>
            </a:solidFill>
            <a:ln w="50800" cap="flat" cmpd="sng" algn="ctr">
              <a:solidFill>
                <a:srgbClr val="BBE0E3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55563" algn="l" defTabSz="3984625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15151"/>
                  </a:solidFill>
                  <a:effectLst/>
                  <a:uLnTx/>
                  <a:uFillTx/>
                  <a:latin typeface="Arial" charset="0"/>
                </a:rPr>
                <a:t>2018</a:t>
              </a:r>
            </a:p>
          </p:txBody>
        </p:sp>
      </p:grpSp>
      <p:sp>
        <p:nvSpPr>
          <p:cNvPr id="119" name="Rectangle 202"/>
          <p:cNvSpPr>
            <a:spLocks noChangeArrowheads="1"/>
          </p:cNvSpPr>
          <p:nvPr/>
        </p:nvSpPr>
        <p:spPr bwMode="auto">
          <a:xfrm>
            <a:off x="539263" y="3539266"/>
            <a:ext cx="1430814" cy="68983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First e-beam out of RF gun installed at XFEL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  <a:t/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</a:b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0" name="Rectangle 202"/>
          <p:cNvSpPr>
            <a:spLocks noChangeArrowheads="1"/>
          </p:cNvSpPr>
          <p:nvPr/>
        </p:nvSpPr>
        <p:spPr bwMode="auto">
          <a:xfrm>
            <a:off x="2149240" y="3513899"/>
            <a:ext cx="875900" cy="5036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Injector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cooldown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  <a:t/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</a:b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1" name="Rectangle 202"/>
          <p:cNvSpPr>
            <a:spLocks noChangeArrowheads="1"/>
          </p:cNvSpPr>
          <p:nvPr/>
        </p:nvSpPr>
        <p:spPr bwMode="auto">
          <a:xfrm>
            <a:off x="2499725" y="4334065"/>
            <a:ext cx="2265562" cy="117519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Injector commissioning up to full XFEL performance (varying charges and bunch patterns, laser heater, slice diagnostics, intra-train feedbacks, automated procedures)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  <a:t/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</a:b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2" name="Rectangle 202"/>
          <p:cNvSpPr>
            <a:spLocks noChangeArrowheads="1"/>
          </p:cNvSpPr>
          <p:nvPr/>
        </p:nvSpPr>
        <p:spPr bwMode="auto">
          <a:xfrm>
            <a:off x="4290061" y="3511128"/>
            <a:ext cx="868679" cy="50359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Linac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 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cooldown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123" name="Rectangle 202"/>
          <p:cNvSpPr>
            <a:spLocks noChangeArrowheads="1"/>
          </p:cNvSpPr>
          <p:nvPr/>
        </p:nvSpPr>
        <p:spPr bwMode="auto">
          <a:xfrm>
            <a:off x="5520462" y="3512844"/>
            <a:ext cx="428749" cy="2881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SA1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6" name="Rectangle 202"/>
          <p:cNvSpPr>
            <a:spLocks noChangeArrowheads="1"/>
          </p:cNvSpPr>
          <p:nvPr/>
        </p:nvSpPr>
        <p:spPr bwMode="auto">
          <a:xfrm>
            <a:off x="4785256" y="4334065"/>
            <a:ext cx="955831" cy="117519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Initial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linac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 commissioning with reduced performance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  <a:t/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</a:b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7" name="Rectangle 202"/>
          <p:cNvSpPr>
            <a:spLocks noChangeArrowheads="1"/>
          </p:cNvSpPr>
          <p:nvPr/>
        </p:nvSpPr>
        <p:spPr bwMode="auto">
          <a:xfrm>
            <a:off x="7086600" y="3516668"/>
            <a:ext cx="883920" cy="5009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Start user operation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  <a:t/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</a:b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8" name="Rectangle 202"/>
          <p:cNvSpPr>
            <a:spLocks noChangeArrowheads="1"/>
          </p:cNvSpPr>
          <p:nvPr/>
        </p:nvSpPr>
        <p:spPr bwMode="auto">
          <a:xfrm>
            <a:off x="8041168" y="3501220"/>
            <a:ext cx="1102832" cy="5036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>
                <a:solidFill>
                  <a:srgbClr val="000000"/>
                </a:solidFill>
                <a:cs typeface="Times New Roman" pitchFamily="18" charset="0"/>
              </a:rPr>
              <a:t>F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ull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 TDR performance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  <a:t/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</a:b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9" name="Rectangle 202"/>
          <p:cNvSpPr>
            <a:spLocks noChangeArrowheads="1"/>
          </p:cNvSpPr>
          <p:nvPr/>
        </p:nvSpPr>
        <p:spPr bwMode="auto">
          <a:xfrm>
            <a:off x="5777351" y="4332471"/>
            <a:ext cx="2817117" cy="11767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Continued accelerator commissioning to full performance (high beam power, bunch length flexibility, multiple bunch properties per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rf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-pulse, full wavelength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tuneability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, ….)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  <a:t/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</a:b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0" name="Rectangle 202"/>
          <p:cNvSpPr>
            <a:spLocks noChangeArrowheads="1"/>
          </p:cNvSpPr>
          <p:nvPr/>
        </p:nvSpPr>
        <p:spPr bwMode="auto">
          <a:xfrm>
            <a:off x="5742725" y="5592643"/>
            <a:ext cx="2822972" cy="5871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Beam line and experiment commissioning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First user operation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  <a:t/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</a:b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3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" t="6251" r="7483" b="3997"/>
          <a:stretch/>
        </p:blipFill>
        <p:spPr bwMode="auto">
          <a:xfrm>
            <a:off x="86875" y="1306499"/>
            <a:ext cx="8828791" cy="1603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2" name="Straight Connector 131"/>
          <p:cNvCxnSpPr/>
          <p:nvPr/>
        </p:nvCxnSpPr>
        <p:spPr bwMode="auto">
          <a:xfrm>
            <a:off x="819022" y="1592690"/>
            <a:ext cx="535675" cy="1503965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Straight Connector 132"/>
          <p:cNvCxnSpPr/>
          <p:nvPr/>
        </p:nvCxnSpPr>
        <p:spPr bwMode="auto">
          <a:xfrm>
            <a:off x="868151" y="1592690"/>
            <a:ext cx="1631572" cy="1503965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Straight Connector 133"/>
          <p:cNvCxnSpPr/>
          <p:nvPr/>
        </p:nvCxnSpPr>
        <p:spPr bwMode="auto">
          <a:xfrm>
            <a:off x="2528295" y="1800420"/>
            <a:ext cx="2280408" cy="1292867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Straight Connector 134"/>
          <p:cNvCxnSpPr/>
          <p:nvPr/>
        </p:nvCxnSpPr>
        <p:spPr bwMode="auto">
          <a:xfrm flipH="1">
            <a:off x="5761376" y="2412531"/>
            <a:ext cx="1724634" cy="684124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/>
          <p:nvPr/>
        </p:nvCxnSpPr>
        <p:spPr bwMode="auto">
          <a:xfrm flipH="1">
            <a:off x="5982455" y="2467926"/>
            <a:ext cx="1353712" cy="63059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/>
          <p:nvPr/>
        </p:nvCxnSpPr>
        <p:spPr bwMode="auto">
          <a:xfrm flipH="1">
            <a:off x="6266034" y="2276815"/>
            <a:ext cx="1775134" cy="821702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Straight Connector 137"/>
          <p:cNvCxnSpPr/>
          <p:nvPr/>
        </p:nvCxnSpPr>
        <p:spPr bwMode="auto">
          <a:xfrm>
            <a:off x="1354697" y="3098516"/>
            <a:ext cx="1" cy="433418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Straight Connector 138"/>
          <p:cNvCxnSpPr/>
          <p:nvPr/>
        </p:nvCxnSpPr>
        <p:spPr bwMode="auto">
          <a:xfrm flipH="1">
            <a:off x="2497416" y="3093287"/>
            <a:ext cx="2308" cy="423381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Straight Connector 139"/>
          <p:cNvCxnSpPr/>
          <p:nvPr/>
        </p:nvCxnSpPr>
        <p:spPr bwMode="auto">
          <a:xfrm>
            <a:off x="4801535" y="3070767"/>
            <a:ext cx="0" cy="442077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Straight Connector 140"/>
          <p:cNvCxnSpPr/>
          <p:nvPr/>
        </p:nvCxnSpPr>
        <p:spPr bwMode="auto">
          <a:xfrm>
            <a:off x="5750077" y="3090897"/>
            <a:ext cx="0" cy="414327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Straight Connector 141"/>
          <p:cNvCxnSpPr/>
          <p:nvPr/>
        </p:nvCxnSpPr>
        <p:spPr bwMode="auto">
          <a:xfrm>
            <a:off x="5982455" y="3096655"/>
            <a:ext cx="0" cy="324611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Connector 142"/>
          <p:cNvCxnSpPr/>
          <p:nvPr/>
        </p:nvCxnSpPr>
        <p:spPr bwMode="auto">
          <a:xfrm>
            <a:off x="6357133" y="3090517"/>
            <a:ext cx="0" cy="330749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Connector 143"/>
          <p:cNvCxnSpPr/>
          <p:nvPr/>
        </p:nvCxnSpPr>
        <p:spPr bwMode="auto">
          <a:xfrm>
            <a:off x="6266034" y="3093287"/>
            <a:ext cx="0" cy="32275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Straight Connector 144"/>
          <p:cNvCxnSpPr/>
          <p:nvPr/>
        </p:nvCxnSpPr>
        <p:spPr bwMode="auto">
          <a:xfrm>
            <a:off x="5982455" y="3416037"/>
            <a:ext cx="350572" cy="97862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45"/>
          <p:cNvCxnSpPr/>
          <p:nvPr/>
        </p:nvCxnSpPr>
        <p:spPr bwMode="auto">
          <a:xfrm>
            <a:off x="6266034" y="3416037"/>
            <a:ext cx="630106" cy="100631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Straight Connector 146"/>
          <p:cNvCxnSpPr>
            <a:endCxn id="127" idx="0"/>
          </p:cNvCxnSpPr>
          <p:nvPr/>
        </p:nvCxnSpPr>
        <p:spPr bwMode="auto">
          <a:xfrm>
            <a:off x="6357133" y="3416037"/>
            <a:ext cx="1171427" cy="100631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Connector 147"/>
          <p:cNvCxnSpPr/>
          <p:nvPr/>
        </p:nvCxnSpPr>
        <p:spPr bwMode="auto">
          <a:xfrm>
            <a:off x="8511737" y="3096655"/>
            <a:ext cx="0" cy="404564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9" name="Rectangle 202"/>
          <p:cNvSpPr>
            <a:spLocks noChangeArrowheads="1"/>
          </p:cNvSpPr>
          <p:nvPr/>
        </p:nvSpPr>
        <p:spPr bwMode="auto">
          <a:xfrm>
            <a:off x="5467122" y="3833523"/>
            <a:ext cx="1550898" cy="2881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1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st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 lasing possible</a:t>
            </a:r>
          </a:p>
        </p:txBody>
      </p:sp>
      <p:sp>
        <p:nvSpPr>
          <p:cNvPr id="170" name="Rectangle 202"/>
          <p:cNvSpPr>
            <a:spLocks noChangeArrowheads="1"/>
          </p:cNvSpPr>
          <p:nvPr/>
        </p:nvSpPr>
        <p:spPr bwMode="auto">
          <a:xfrm>
            <a:off x="6073895" y="3512844"/>
            <a:ext cx="428749" cy="2881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SA3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1" name="Rectangle 202"/>
          <p:cNvSpPr>
            <a:spLocks noChangeArrowheads="1"/>
          </p:cNvSpPr>
          <p:nvPr/>
        </p:nvSpPr>
        <p:spPr bwMode="auto">
          <a:xfrm>
            <a:off x="6556065" y="3505224"/>
            <a:ext cx="428749" cy="2881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SA2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446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0406" y="1224696"/>
            <a:ext cx="8920508" cy="3761519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Thorough Pre-beam Checkout: </a:t>
            </a:r>
            <a:r>
              <a:rPr lang="en-US" sz="2000" dirty="0" smtClean="0">
                <a:solidFill>
                  <a:schemeClr val="tx1"/>
                </a:solidFill>
              </a:rPr>
              <a:t>Detailed pre-beam checkout conducted from the actual controls panels and verified in the tunnel with Hall probes, clip-on ammeters, simple tape measures, etc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r>
              <a:rPr lang="en-US" sz="2000" dirty="0" smtClean="0">
                <a:solidFill>
                  <a:schemeClr val="tx1"/>
                </a:solidFill>
              </a:rPr>
              <a:t> ensures that the hardware and software is functioning at a fundamental level prior to beam.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Software Ready for Commissioning: </a:t>
            </a:r>
            <a:r>
              <a:rPr lang="en-US" sz="2000" dirty="0" smtClean="0">
                <a:solidFill>
                  <a:schemeClr val="tx1"/>
                </a:solidFill>
              </a:rPr>
              <a:t>Process automation and data analysis software fully prepared ahead of time to support commissioning activities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Reliable Diagnostics: </a:t>
            </a:r>
            <a:r>
              <a:rPr lang="en-US" sz="2000" dirty="0">
                <a:solidFill>
                  <a:schemeClr val="tx1"/>
                </a:solidFill>
              </a:rPr>
              <a:t>R</a:t>
            </a:r>
            <a:r>
              <a:rPr lang="en-US" sz="2000" dirty="0" smtClean="0">
                <a:solidFill>
                  <a:schemeClr val="tx1"/>
                </a:solidFill>
              </a:rPr>
              <a:t>eliable </a:t>
            </a:r>
            <a:r>
              <a:rPr lang="en-US" sz="2000" dirty="0">
                <a:solidFill>
                  <a:schemeClr val="tx1"/>
                </a:solidFill>
              </a:rPr>
              <a:t>diagnostics for all (or almost all) electron beam parameters </a:t>
            </a:r>
            <a:r>
              <a:rPr lang="en-US" sz="2000" dirty="0" smtClean="0">
                <a:solidFill>
                  <a:schemeClr val="tx1"/>
                </a:solidFill>
              </a:rPr>
              <a:t>throughout.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 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Lessons</a:t>
            </a:r>
            <a:r>
              <a:rPr lang="de-DE" dirty="0" smtClean="0"/>
              <a:t> </a:t>
            </a:r>
            <a:r>
              <a:rPr lang="de-DE" dirty="0" err="1" smtClean="0"/>
              <a:t>learned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LCLS &amp; FLASH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6361724" y="5994400"/>
            <a:ext cx="2609497" cy="33855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/>
              <a:t>courtesy Jim Welch, </a:t>
            </a:r>
            <a:r>
              <a:rPr lang="en-US" sz="1600" dirty="0" smtClean="0"/>
              <a:t>SLAC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5140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475" y="1347788"/>
            <a:ext cx="8920508" cy="4459287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Disciplined Planning:</a:t>
            </a:r>
            <a:r>
              <a:rPr lang="en-US" sz="2000" dirty="0">
                <a:solidFill>
                  <a:schemeClr val="tx1"/>
                </a:solidFill>
              </a:rPr>
              <a:t> A uniform plan focused on getting the machine up and running reasonably well and quickly, rather than a more academic approach where many various machine and system studies are executed sequentially, leaving the machine in an unknown and constantly changing state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Basics </a:t>
            </a:r>
            <a:r>
              <a:rPr lang="en-US" sz="2000" b="1" dirty="0">
                <a:solidFill>
                  <a:schemeClr val="tx1"/>
                </a:solidFill>
              </a:rPr>
              <a:t>First:</a:t>
            </a:r>
            <a:r>
              <a:rPr lang="en-US" sz="2000" dirty="0">
                <a:solidFill>
                  <a:schemeClr val="tx1"/>
                </a:solidFill>
              </a:rPr>
              <a:t> A 'layered' approach to commissioning whereby fundamentals are verified first (BPM scaling, linear optics, magnet operation, </a:t>
            </a:r>
            <a:r>
              <a:rPr lang="en-US" sz="2000" dirty="0" err="1">
                <a:solidFill>
                  <a:schemeClr val="tx1"/>
                </a:solidFill>
              </a:rPr>
              <a:t>etc</a:t>
            </a:r>
            <a:r>
              <a:rPr lang="en-US" sz="2000" dirty="0">
                <a:solidFill>
                  <a:schemeClr val="tx1"/>
                </a:solidFill>
              </a:rPr>
              <a:t>), before plunging into the more exciting phase of beam characterization.</a:t>
            </a:r>
          </a:p>
          <a:p>
            <a:pPr marL="0" indent="0">
              <a:buNone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Sequential Commissioning: </a:t>
            </a:r>
            <a:r>
              <a:rPr lang="en-US" sz="2000" dirty="0" smtClean="0">
                <a:solidFill>
                  <a:schemeClr val="tx1"/>
                </a:solidFill>
              </a:rPr>
              <a:t>Beam-based </a:t>
            </a:r>
            <a:r>
              <a:rPr lang="en-US" sz="2000" dirty="0">
                <a:solidFill>
                  <a:schemeClr val="tx1"/>
                </a:solidFill>
              </a:rPr>
              <a:t>feedback loops implemented as the commissioning moves downstream so that upstream systems are locked in while the downstream systems are brought on line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r>
              <a:rPr lang="en-US" sz="2000" dirty="0" smtClean="0"/>
              <a:t> 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Lessons</a:t>
            </a:r>
            <a:r>
              <a:rPr lang="de-DE" dirty="0" smtClean="0"/>
              <a:t> </a:t>
            </a:r>
            <a:r>
              <a:rPr lang="de-DE" dirty="0" err="1" smtClean="0"/>
              <a:t>learned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6361724" y="5994400"/>
            <a:ext cx="2609497" cy="33855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/>
              <a:t>courtesy Jim Welch, </a:t>
            </a:r>
            <a:r>
              <a:rPr lang="en-US" sz="1600" dirty="0" smtClean="0"/>
              <a:t>SLAC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5854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475" y="1347788"/>
            <a:ext cx="8920508" cy="4459287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Fix </a:t>
            </a:r>
            <a:r>
              <a:rPr lang="en-US" sz="2000" b="1" dirty="0">
                <a:solidFill>
                  <a:schemeClr val="tx1"/>
                </a:solidFill>
              </a:rPr>
              <a:t>the Problems: </a:t>
            </a:r>
            <a:r>
              <a:rPr lang="en-US" sz="2000" dirty="0">
                <a:solidFill>
                  <a:schemeClr val="tx1"/>
                </a:solidFill>
              </a:rPr>
              <a:t> Leaving as few mysteries as possible - not leaving a system until we understand what it is </a:t>
            </a:r>
            <a:r>
              <a:rPr lang="en-US" sz="2000" dirty="0" smtClean="0">
                <a:solidFill>
                  <a:schemeClr val="tx1"/>
                </a:solidFill>
              </a:rPr>
              <a:t>doing</a:t>
            </a:r>
          </a:p>
          <a:p>
            <a:pPr marL="0" indent="0">
              <a:buNone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Adequate Commissioning Time</a:t>
            </a:r>
            <a:r>
              <a:rPr lang="en-US" sz="2000" dirty="0" smtClean="0">
                <a:solidFill>
                  <a:schemeClr val="tx1"/>
                </a:solidFill>
              </a:rPr>
              <a:t>: plenty of time was available for commissioning the electron beam in stages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Dedicated Team:  </a:t>
            </a:r>
            <a:r>
              <a:rPr lang="en-US" sz="2000" dirty="0" smtClean="0">
                <a:solidFill>
                  <a:schemeClr val="tx1"/>
                </a:solidFill>
              </a:rPr>
              <a:t>all these points worked because of the dedicated people who made them work...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Lessons</a:t>
            </a:r>
            <a:r>
              <a:rPr lang="de-DE" dirty="0" smtClean="0"/>
              <a:t> </a:t>
            </a:r>
            <a:r>
              <a:rPr lang="de-DE" dirty="0" err="1" smtClean="0"/>
              <a:t>learned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6361724" y="5994400"/>
            <a:ext cx="2609497" cy="33855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/>
              <a:t>courtesy Jim Welch, </a:t>
            </a:r>
            <a:r>
              <a:rPr lang="en-US" sz="1600" dirty="0" smtClean="0"/>
              <a:t>SLAC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8767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</a:t>
            </a:r>
            <a:endParaRPr lang="de-DE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38540" y="1156103"/>
            <a:ext cx="8661904" cy="2571835"/>
          </a:xfrm>
          <a:ln>
            <a:noFill/>
          </a:ln>
        </p:spPr>
        <p:txBody>
          <a:bodyPr/>
          <a:lstStyle/>
          <a:p>
            <a:pPr marL="423863" indent="-342900">
              <a:spcBef>
                <a:spcPts val="0"/>
              </a:spcBef>
            </a:pPr>
            <a:r>
              <a:rPr lang="en-GB" sz="2000" dirty="0" smtClean="0"/>
              <a:t>Coordination </a:t>
            </a:r>
          </a:p>
          <a:p>
            <a:pPr marL="423863" indent="-342900">
              <a:spcBef>
                <a:spcPts val="0"/>
              </a:spcBef>
            </a:pPr>
            <a:r>
              <a:rPr lang="en-GB" sz="2000" dirty="0" smtClean="0"/>
              <a:t>Accelerator Physicists </a:t>
            </a:r>
          </a:p>
          <a:p>
            <a:pPr marL="423863" indent="-342900">
              <a:spcBef>
                <a:spcPts val="0"/>
              </a:spcBef>
            </a:pPr>
            <a:r>
              <a:rPr lang="en-GB" sz="2000" dirty="0" smtClean="0"/>
              <a:t>Photon system scientists</a:t>
            </a:r>
          </a:p>
          <a:p>
            <a:pPr marL="423863" indent="-342900">
              <a:spcBef>
                <a:spcPts val="0"/>
              </a:spcBef>
            </a:pPr>
            <a:r>
              <a:rPr lang="en-GB" sz="2000" dirty="0" smtClean="0"/>
              <a:t>Operators (Electron and Photon systems)</a:t>
            </a:r>
          </a:p>
          <a:p>
            <a:pPr marL="423863" indent="-342900">
              <a:spcBef>
                <a:spcPts val="0"/>
              </a:spcBef>
            </a:pPr>
            <a:r>
              <a:rPr lang="en-GB" sz="2000" dirty="0" smtClean="0"/>
              <a:t>System Specialists (M- and XFEL-groups)</a:t>
            </a:r>
          </a:p>
          <a:p>
            <a:pPr marL="787400" lvl="1" indent="-342900">
              <a:spcBef>
                <a:spcPts val="0"/>
              </a:spcBef>
            </a:pPr>
            <a:r>
              <a:rPr lang="en-GB" sz="2000" dirty="0" smtClean="0"/>
              <a:t>organize on call duty </a:t>
            </a:r>
          </a:p>
          <a:p>
            <a:pPr marL="787400" lvl="1" indent="-342900">
              <a:spcBef>
                <a:spcPts val="0"/>
              </a:spcBef>
            </a:pPr>
            <a:r>
              <a:rPr lang="en-GB" sz="2000" dirty="0" smtClean="0"/>
              <a:t>organize full shift participation as needed</a:t>
            </a:r>
          </a:p>
          <a:p>
            <a:pPr marL="787400" lvl="1" indent="-342900">
              <a:spcBef>
                <a:spcPts val="0"/>
              </a:spcBef>
            </a:pPr>
            <a:r>
              <a:rPr lang="en-GB" sz="2000" dirty="0" smtClean="0"/>
              <a:t>organize and run development shifts</a:t>
            </a:r>
          </a:p>
          <a:p>
            <a:pPr marL="80963" indent="0">
              <a:spcBef>
                <a:spcPts val="0"/>
              </a:spcBef>
              <a:buNone/>
            </a:pPr>
            <a:endParaRPr lang="en-GB" sz="2000" dirty="0" smtClean="0"/>
          </a:p>
          <a:p>
            <a:pPr marL="80963" indent="0">
              <a:spcBef>
                <a:spcPts val="0"/>
              </a:spcBef>
              <a:buNone/>
            </a:pPr>
            <a:endParaRPr lang="en-GB" sz="2000" dirty="0" smtClean="0"/>
          </a:p>
          <a:p>
            <a:pPr marL="444500" lvl="1" indent="0">
              <a:buNone/>
            </a:pPr>
            <a:endParaRPr lang="en-GB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4024923" y="3720124"/>
            <a:ext cx="4630110" cy="2466616"/>
            <a:chOff x="4595446" y="4103848"/>
            <a:chExt cx="4033610" cy="2082891"/>
          </a:xfrm>
        </p:grpSpPr>
        <p:sp>
          <p:nvSpPr>
            <p:cNvPr id="15" name="Oval 14"/>
            <p:cNvSpPr/>
            <p:nvPr/>
          </p:nvSpPr>
          <p:spPr bwMode="auto">
            <a:xfrm>
              <a:off x="4595446" y="4103848"/>
              <a:ext cx="2498280" cy="1483983"/>
            </a:xfrm>
            <a:prstGeom prst="ellipse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5955150" y="4126333"/>
              <a:ext cx="2498280" cy="1461499"/>
            </a:xfrm>
            <a:prstGeom prst="ellipse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5312937" y="4668007"/>
              <a:ext cx="2498280" cy="1518732"/>
            </a:xfrm>
            <a:prstGeom prst="ellipse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13808" y="5596778"/>
              <a:ext cx="121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de-DE" sz="1800" dirty="0" smtClean="0"/>
                <a:t>Operators</a:t>
              </a:r>
              <a:endParaRPr lang="de-DE" sz="1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17322" y="4420006"/>
              <a:ext cx="1775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de-DE" sz="1800" dirty="0" err="1" smtClean="0"/>
                <a:t>Accelerator</a:t>
              </a:r>
              <a:r>
                <a:rPr lang="de-DE" sz="1800" dirty="0" smtClean="0"/>
                <a:t> </a:t>
              </a:r>
              <a:r>
                <a:rPr lang="de-DE" sz="1800" dirty="0" err="1" smtClean="0"/>
                <a:t>Physics</a:t>
              </a:r>
              <a:endParaRPr lang="de-DE" sz="18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246448" y="4406083"/>
              <a:ext cx="13826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de-DE" sz="1800" dirty="0" smtClean="0"/>
                <a:t>System- </a:t>
              </a:r>
              <a:r>
                <a:rPr lang="de-DE" sz="1800" dirty="0" err="1" smtClean="0"/>
                <a:t>specialists</a:t>
              </a:r>
              <a:endParaRPr lang="de-DE" sz="18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67093" y="4873718"/>
              <a:ext cx="1492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de-DE" sz="1800" dirty="0" err="1"/>
                <a:t>C</a:t>
              </a:r>
              <a:r>
                <a:rPr lang="de-DE" sz="1800" dirty="0" err="1" smtClean="0"/>
                <a:t>oordination</a:t>
              </a:r>
              <a:endParaRPr lang="de-DE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0579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0963" indent="0">
              <a:spcBef>
                <a:spcPts val="0"/>
              </a:spcBef>
            </a:pPr>
            <a:r>
              <a:rPr lang="en-GB" dirty="0"/>
              <a:t>Accelerator control room </a:t>
            </a:r>
            <a:r>
              <a:rPr lang="en-GB" dirty="0" smtClean="0"/>
              <a:t>crew</a:t>
            </a:r>
            <a:endParaRPr lang="en-GB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38540" y="1156103"/>
            <a:ext cx="8661904" cy="5186594"/>
          </a:xfrm>
          <a:ln>
            <a:noFill/>
          </a:ln>
        </p:spPr>
        <p:txBody>
          <a:bodyPr/>
          <a:lstStyle/>
          <a:p>
            <a:pPr marL="80963" indent="0">
              <a:spcBef>
                <a:spcPts val="0"/>
              </a:spcBef>
              <a:buNone/>
            </a:pPr>
            <a:endParaRPr lang="en-GB" sz="2000" dirty="0" smtClean="0"/>
          </a:p>
          <a:p>
            <a:pPr marL="80963" indent="0">
              <a:spcBef>
                <a:spcPts val="0"/>
              </a:spcBef>
              <a:buNone/>
            </a:pPr>
            <a:r>
              <a:rPr lang="en-GB" sz="2000" dirty="0" smtClean="0"/>
              <a:t>24/7 coverage:</a:t>
            </a:r>
          </a:p>
          <a:p>
            <a:pPr marL="423863" indent="-342900">
              <a:spcBef>
                <a:spcPts val="0"/>
              </a:spcBef>
              <a:buClrTx/>
            </a:pPr>
            <a:r>
              <a:rPr lang="en-GB" sz="2000" dirty="0" smtClean="0"/>
              <a:t>Shift leader (1)</a:t>
            </a:r>
          </a:p>
          <a:p>
            <a:pPr marL="423863" indent="-342900">
              <a:spcBef>
                <a:spcPts val="0"/>
              </a:spcBef>
              <a:buClrTx/>
            </a:pPr>
            <a:r>
              <a:rPr lang="en-GB" sz="2000" dirty="0" smtClean="0"/>
              <a:t>Operators for PETRA and FLASH (3)</a:t>
            </a:r>
          </a:p>
          <a:p>
            <a:pPr marL="423863" indent="-342900">
              <a:spcBef>
                <a:spcPts val="0"/>
              </a:spcBef>
              <a:buClrTx/>
            </a:pPr>
            <a:r>
              <a:rPr lang="en-GB" sz="2000" dirty="0" smtClean="0"/>
              <a:t>Operators for power/</a:t>
            </a:r>
            <a:r>
              <a:rPr lang="en-GB" sz="2000" dirty="0" err="1" smtClean="0"/>
              <a:t>clima</a:t>
            </a:r>
            <a:r>
              <a:rPr lang="en-GB" sz="2000" dirty="0" smtClean="0"/>
              <a:t>/water on DESY site (2)</a:t>
            </a:r>
          </a:p>
          <a:p>
            <a:pPr marL="423863" indent="-342900">
              <a:spcBef>
                <a:spcPts val="0"/>
              </a:spcBef>
              <a:buClrTx/>
            </a:pPr>
            <a:r>
              <a:rPr lang="en-GB" sz="2000" dirty="0" err="1" smtClean="0"/>
              <a:t>Cryo</a:t>
            </a:r>
            <a:r>
              <a:rPr lang="en-GB" sz="2000" dirty="0" smtClean="0"/>
              <a:t>-plant operator (1)</a:t>
            </a:r>
          </a:p>
          <a:p>
            <a:pPr marL="80963" indent="0">
              <a:spcBef>
                <a:spcPts val="0"/>
              </a:spcBef>
              <a:buClrTx/>
              <a:buNone/>
            </a:pPr>
            <a:r>
              <a:rPr lang="en-GB" sz="2000" dirty="0" smtClean="0"/>
              <a:t>	</a:t>
            </a:r>
          </a:p>
          <a:p>
            <a:pPr marL="423863" indent="-342900">
              <a:spcBef>
                <a:spcPts val="0"/>
              </a:spcBef>
            </a:pPr>
            <a:r>
              <a:rPr lang="en-GB" sz="2000" dirty="0" smtClean="0"/>
              <a:t>Operator</a:t>
            </a:r>
            <a:r>
              <a:rPr lang="en-GB" sz="2000" dirty="0"/>
              <a:t> </a:t>
            </a:r>
            <a:r>
              <a:rPr lang="en-GB" sz="2000" dirty="0" smtClean="0"/>
              <a:t>and Accelerator Physicist for XFEL (2)</a:t>
            </a:r>
          </a:p>
          <a:p>
            <a:pPr marL="423863" indent="-342900">
              <a:spcBef>
                <a:spcPts val="0"/>
              </a:spcBef>
            </a:pPr>
            <a:endParaRPr lang="en-GB" sz="2000" dirty="0" smtClean="0"/>
          </a:p>
          <a:p>
            <a:pPr marL="80963" indent="0">
              <a:spcBef>
                <a:spcPts val="0"/>
              </a:spcBef>
              <a:buNone/>
            </a:pPr>
            <a:r>
              <a:rPr lang="en-GB" sz="2000" dirty="0" smtClean="0"/>
              <a:t>Additional coverage</a:t>
            </a:r>
          </a:p>
          <a:p>
            <a:pPr marL="423863" indent="-342900">
              <a:spcBef>
                <a:spcPts val="0"/>
              </a:spcBef>
            </a:pPr>
            <a:r>
              <a:rPr lang="en-GB" sz="2000" dirty="0" smtClean="0"/>
              <a:t>Specialists according to program needs</a:t>
            </a:r>
          </a:p>
          <a:p>
            <a:pPr marL="80963" indent="0">
              <a:spcBef>
                <a:spcPts val="0"/>
              </a:spcBef>
              <a:buNone/>
            </a:pPr>
            <a:endParaRPr lang="en-GB" sz="2000" dirty="0" smtClean="0"/>
          </a:p>
          <a:p>
            <a:pPr marL="80963" indent="0">
              <a:spcBef>
                <a:spcPts val="0"/>
              </a:spcBef>
              <a:buNone/>
            </a:pPr>
            <a:r>
              <a:rPr lang="en-GB" sz="2000" dirty="0" smtClean="0"/>
              <a:t>Photon systems staffing </a:t>
            </a:r>
          </a:p>
          <a:p>
            <a:pPr marL="423863" indent="-342900">
              <a:spcBef>
                <a:spcPts val="0"/>
              </a:spcBef>
            </a:pPr>
            <a:r>
              <a:rPr lang="en-GB" sz="2000" dirty="0" smtClean="0"/>
              <a:t>Initial commissioning from DESY BKR</a:t>
            </a:r>
          </a:p>
          <a:p>
            <a:pPr marL="444500" lvl="1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2499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XFEL_DESY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buNone/>
          <a:defRPr sz="2000" dirty="0"/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None/>
          <a:tabLst/>
          <a:defRPr kumimoji="0" lang="de-DE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None/>
          <a:tabLst/>
          <a:defRPr kumimoji="0" lang="de-DE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None/>
          <a:tabLst/>
          <a:defRPr kumimoji="0" lang="de-DE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None/>
          <a:tabLst/>
          <a:defRPr kumimoji="0" lang="de-DE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XFEL_DESY</Template>
  <TotalTime>0</TotalTime>
  <Words>1470</Words>
  <Application>Microsoft Office PowerPoint</Application>
  <PresentationFormat>On-screen Show (4:3)</PresentationFormat>
  <Paragraphs>330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XFEL_DESY</vt:lpstr>
      <vt:lpstr>2_DESY European XFEL</vt:lpstr>
      <vt:lpstr>DESY European XFEL</vt:lpstr>
      <vt:lpstr>1_DESY European XFEL</vt:lpstr>
      <vt:lpstr>XFEL Commissioning WG - Welcome</vt:lpstr>
      <vt:lpstr> (Accelerator) Commissioning  </vt:lpstr>
      <vt:lpstr>Parameters</vt:lpstr>
      <vt:lpstr>Timeline and Milestones</vt:lpstr>
      <vt:lpstr> Lessons learned from LCLS &amp; FLASH</vt:lpstr>
      <vt:lpstr>Lessons learned</vt:lpstr>
      <vt:lpstr>Lessons learned</vt:lpstr>
      <vt:lpstr>Team</vt:lpstr>
      <vt:lpstr>Accelerator control room crew</vt:lpstr>
      <vt:lpstr>Generic Commissioning Sequence</vt:lpstr>
      <vt:lpstr>Injector</vt:lpstr>
      <vt:lpstr>Injector Commissioning</vt:lpstr>
      <vt:lpstr>Detailed (sequential) plan - Injector</vt:lpstr>
      <vt:lpstr>Milestones – Injector </vt:lpstr>
      <vt:lpstr>Overall Commissioning</vt:lpstr>
      <vt:lpstr>Commissioning Sequence</vt:lpstr>
      <vt:lpstr>‘Start of Operation’ as defined in the European XFEL Convention</vt:lpstr>
      <vt:lpstr>Initial E-beam parameters</vt:lpstr>
      <vt:lpstr>Undulator Sequence and SASE Wavelength</vt:lpstr>
      <vt:lpstr>Milestones – Linac &amp; Experiments</vt:lpstr>
      <vt:lpstr>Detailed (sequential) plan – BC1</vt:lpstr>
      <vt:lpstr>First Lasing and First User Operation</vt:lpstr>
      <vt:lpstr>Further Development</vt:lpstr>
      <vt:lpstr>Further Development</vt:lpstr>
      <vt:lpstr>Ramp-up operation</vt:lpstr>
      <vt:lpstr>A year at European XFEL</vt:lpstr>
      <vt:lpstr>Operating two instruments per SASE beamline</vt:lpstr>
      <vt:lpstr>Summary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XFEL Status and Perspective</dc:title>
  <dc:creator>Decking, Winfried</dc:creator>
  <cp:lastModifiedBy>wdecking</cp:lastModifiedBy>
  <cp:revision>114</cp:revision>
  <cp:lastPrinted>2008-09-01T15:04:16Z</cp:lastPrinted>
  <dcterms:created xsi:type="dcterms:W3CDTF">2013-03-16T10:36:56Z</dcterms:created>
  <dcterms:modified xsi:type="dcterms:W3CDTF">2014-04-07T20:57:47Z</dcterms:modified>
</cp:coreProperties>
</file>