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59" r:id="rId3"/>
    <p:sldId id="269" r:id="rId4"/>
    <p:sldId id="270" r:id="rId5"/>
    <p:sldId id="268" r:id="rId6"/>
    <p:sldId id="271" r:id="rId7"/>
    <p:sldId id="272" r:id="rId8"/>
    <p:sldId id="263" r:id="rId9"/>
    <p:sldId id="264" r:id="rId10"/>
    <p:sldId id="266" r:id="rId11"/>
    <p:sldId id="273" r:id="rId12"/>
    <p:sldId id="265" r:id="rId13"/>
    <p:sldId id="261" r:id="rId14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20000"/>
      </a:spcBef>
      <a:spcAft>
        <a:spcPct val="0"/>
      </a:spcAft>
      <a:buClr>
        <a:srgbClr val="F8B323"/>
      </a:buClr>
      <a:buFont typeface="Wingdings" pitchFamily="2" charset="2"/>
      <a:buChar char="n"/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1pPr>
    <a:lvl2pPr marL="457200" algn="l" rtl="0" fontAlgn="base">
      <a:spcBef>
        <a:spcPct val="20000"/>
      </a:spcBef>
      <a:spcAft>
        <a:spcPct val="0"/>
      </a:spcAft>
      <a:buClr>
        <a:srgbClr val="F8B323"/>
      </a:buClr>
      <a:buFont typeface="Wingdings" pitchFamily="2" charset="2"/>
      <a:buChar char="n"/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2pPr>
    <a:lvl3pPr marL="914400" algn="l" rtl="0" fontAlgn="base">
      <a:spcBef>
        <a:spcPct val="20000"/>
      </a:spcBef>
      <a:spcAft>
        <a:spcPct val="0"/>
      </a:spcAft>
      <a:buClr>
        <a:srgbClr val="F8B323"/>
      </a:buClr>
      <a:buFont typeface="Wingdings" pitchFamily="2" charset="2"/>
      <a:buChar char="n"/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3pPr>
    <a:lvl4pPr marL="1371600" algn="l" rtl="0" fontAlgn="base">
      <a:spcBef>
        <a:spcPct val="20000"/>
      </a:spcBef>
      <a:spcAft>
        <a:spcPct val="0"/>
      </a:spcAft>
      <a:buClr>
        <a:srgbClr val="F8B323"/>
      </a:buClr>
      <a:buFont typeface="Wingdings" pitchFamily="2" charset="2"/>
      <a:buChar char="n"/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4pPr>
    <a:lvl5pPr marL="1828800" algn="l" rtl="0" fontAlgn="base">
      <a:spcBef>
        <a:spcPct val="20000"/>
      </a:spcBef>
      <a:spcAft>
        <a:spcPct val="0"/>
      </a:spcAft>
      <a:buClr>
        <a:srgbClr val="F8B323"/>
      </a:buClr>
      <a:buFont typeface="Wingdings" pitchFamily="2" charset="2"/>
      <a:buChar char="n"/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5pPr>
    <a:lvl6pPr marL="2286000" algn="l" defTabSz="914400" rtl="0" eaLnBrk="1" latinLnBrk="0" hangingPunct="1"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6pPr>
    <a:lvl7pPr marL="2743200" algn="l" defTabSz="914400" rtl="0" eaLnBrk="1" latinLnBrk="0" hangingPunct="1"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7pPr>
    <a:lvl8pPr marL="3200400" algn="l" defTabSz="914400" rtl="0" eaLnBrk="1" latinLnBrk="0" hangingPunct="1"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8pPr>
    <a:lvl9pPr marL="3657600" algn="l" defTabSz="914400" rtl="0" eaLnBrk="1" latinLnBrk="0" hangingPunct="1"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0E0E0"/>
    <a:srgbClr val="FD930A"/>
    <a:srgbClr val="261748"/>
    <a:srgbClr val="251555"/>
    <a:srgbClr val="626262"/>
    <a:srgbClr val="100F2E"/>
    <a:srgbClr val="2314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259" autoAdjust="0"/>
    <p:restoredTop sz="95752" autoAdjust="0"/>
  </p:normalViewPr>
  <p:slideViewPr>
    <p:cSldViewPr snapToGrid="0">
      <p:cViewPr varScale="1">
        <p:scale>
          <a:sx n="91" d="100"/>
          <a:sy n="91" d="100"/>
        </p:scale>
        <p:origin x="-490" y="-82"/>
      </p:cViewPr>
      <p:guideLst>
        <p:guide orient="horz" pos="3956"/>
        <p:guide orient="horz" pos="881"/>
        <p:guide orient="horz" pos="2446"/>
        <p:guide orient="horz" pos="4038"/>
        <p:guide pos="5277"/>
        <p:guide pos="1750"/>
        <p:guide pos="4023"/>
        <p:guide pos="5685"/>
        <p:guide pos="255"/>
        <p:guide pos="5318"/>
        <p:guide pos="7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>
        <p:scale>
          <a:sx n="100" d="100"/>
          <a:sy n="100" d="100"/>
        </p:scale>
        <p:origin x="-1494" y="468"/>
      </p:cViewPr>
      <p:guideLst>
        <p:guide orient="horz" pos="2880"/>
        <p:guide pos="2154"/>
      </p:guideLst>
    </p:cSldViewPr>
  </p:notes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19380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ClrTx/>
              <a:buFontTx/>
              <a:buNone/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ClrTx/>
              <a:buFontTx/>
              <a:buNone/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ClrTx/>
              <a:buFontTx/>
              <a:buNone/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ClrTx/>
              <a:buFontTx/>
              <a:buNone/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8C379D10-014F-4D0B-9C15-830ED6F299CC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342888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9pPr>
          </a:lstStyle>
          <a:p>
            <a:fld id="{BB5FF55A-932A-40BE-9DEC-0F403D7AB14C}" type="slidenum">
              <a:rPr lang="de-DE" sz="1200" smtClean="0"/>
              <a:pPr/>
              <a:t>1</a:t>
            </a:fld>
            <a:endParaRPr lang="de-DE" sz="1200" smtClean="0"/>
          </a:p>
        </p:txBody>
      </p:sp>
      <p:sp>
        <p:nvSpPr>
          <p:cNvPr id="7171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2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228600" indent="-228600" eaLnBrk="1" hangingPunct="1">
              <a:spcBef>
                <a:spcPct val="0"/>
              </a:spcBef>
              <a:spcAft>
                <a:spcPct val="20000"/>
              </a:spcAft>
            </a:pPr>
            <a:r>
              <a:rPr lang="en-GB" sz="1100" b="1" smtClean="0">
                <a:ea typeface="ＭＳ Ｐゴシック" pitchFamily="112" charset="-128"/>
              </a:rPr>
              <a:t>How to edit the title slide</a:t>
            </a:r>
          </a:p>
          <a:p>
            <a:pPr marL="228600" indent="-228600" eaLnBrk="1" hangingPunct="1">
              <a:spcBef>
                <a:spcPct val="0"/>
              </a:spcBef>
              <a:spcAft>
                <a:spcPct val="20000"/>
              </a:spcAft>
            </a:pPr>
            <a:endParaRPr lang="en-GB" sz="1100" smtClean="0">
              <a:ea typeface="ＭＳ Ｐゴシック" pitchFamily="112" charset="-128"/>
            </a:endParaRPr>
          </a:p>
          <a:p>
            <a:pPr marL="228600" indent="-228600" eaLnBrk="1" hangingPunct="1">
              <a:spcBef>
                <a:spcPct val="0"/>
              </a:spcBef>
              <a:spcAft>
                <a:spcPct val="20000"/>
              </a:spcAft>
              <a:buFontTx/>
              <a:buAutoNum type="arabicPeriod"/>
            </a:pPr>
            <a:r>
              <a:rPr lang="en-GB" sz="1100" smtClean="0">
                <a:ea typeface="ＭＳ Ｐゴシック" pitchFamily="112" charset="-128"/>
              </a:rPr>
              <a:t>  Upper area: </a:t>
            </a:r>
            <a:r>
              <a:rPr lang="en-GB" sz="1100" b="1" smtClean="0">
                <a:ea typeface="ＭＳ Ｐゴシック" pitchFamily="112" charset="-128"/>
              </a:rPr>
              <a:t>Title</a:t>
            </a:r>
            <a:r>
              <a:rPr lang="en-GB" sz="1100" smtClean="0">
                <a:ea typeface="ＭＳ Ｐゴシック" pitchFamily="112" charset="-128"/>
              </a:rPr>
              <a:t> of your talk, max. 2 rows of the defined size (55 pt)</a:t>
            </a:r>
          </a:p>
          <a:p>
            <a:pPr marL="228600" indent="-228600" eaLnBrk="1" hangingPunct="1">
              <a:spcBef>
                <a:spcPct val="0"/>
              </a:spcBef>
              <a:spcAft>
                <a:spcPct val="20000"/>
              </a:spcAft>
              <a:buFontTx/>
              <a:buAutoNum type="arabicPeriod"/>
            </a:pPr>
            <a:r>
              <a:rPr lang="en-GB" sz="1100" smtClean="0">
                <a:ea typeface="ＭＳ Ｐゴシック" pitchFamily="112" charset="-128"/>
              </a:rPr>
              <a:t>  Lower area </a:t>
            </a:r>
            <a:r>
              <a:rPr lang="en-GB" sz="1100" b="1" smtClean="0">
                <a:ea typeface="ＭＳ Ｐゴシック" pitchFamily="112" charset="-128"/>
              </a:rPr>
              <a:t>(subtitle):</a:t>
            </a:r>
            <a:r>
              <a:rPr lang="en-GB" sz="1100" smtClean="0">
                <a:ea typeface="ＭＳ Ｐゴシック" pitchFamily="112" charset="-128"/>
              </a:rPr>
              <a:t> Conference/meeting/workshop, location, date, </a:t>
            </a:r>
            <a:br>
              <a:rPr lang="en-GB" sz="1100" smtClean="0">
                <a:ea typeface="ＭＳ Ｐゴシック" pitchFamily="112" charset="-128"/>
              </a:rPr>
            </a:br>
            <a:r>
              <a:rPr lang="en-GB" sz="1100" smtClean="0">
                <a:ea typeface="ＭＳ Ｐゴシック" pitchFamily="112" charset="-128"/>
              </a:rPr>
              <a:t>  your name and affiliation, </a:t>
            </a:r>
            <a:br>
              <a:rPr lang="en-GB" sz="1100" smtClean="0">
                <a:ea typeface="ＭＳ Ｐゴシック" pitchFamily="112" charset="-128"/>
              </a:rPr>
            </a:br>
            <a:r>
              <a:rPr lang="en-GB" sz="1100" smtClean="0">
                <a:ea typeface="ＭＳ Ｐゴシック" pitchFamily="112" charset="-128"/>
              </a:rPr>
              <a:t>  max. 4 rows of the defined size (32 pt)</a:t>
            </a:r>
          </a:p>
          <a:p>
            <a:pPr marL="228600" indent="-228600" eaLnBrk="1" hangingPunct="1">
              <a:spcBef>
                <a:spcPct val="0"/>
              </a:spcBef>
              <a:spcAft>
                <a:spcPct val="20000"/>
              </a:spcAft>
              <a:buFontTx/>
              <a:buAutoNum type="arabicPeriod"/>
            </a:pPr>
            <a:r>
              <a:rPr lang="en-GB" sz="1100" smtClean="0">
                <a:ea typeface="ＭＳ Ｐゴシック" pitchFamily="112" charset="-128"/>
              </a:rPr>
              <a:t> Change the </a:t>
            </a:r>
            <a:r>
              <a:rPr lang="en-GB" sz="1100" b="1" smtClean="0">
                <a:ea typeface="ＭＳ Ｐゴシック" pitchFamily="112" charset="-128"/>
              </a:rPr>
              <a:t>partner logos</a:t>
            </a:r>
            <a:r>
              <a:rPr lang="en-GB" sz="1100" smtClean="0">
                <a:ea typeface="ＭＳ Ｐゴシック" pitchFamily="112" charset="-128"/>
              </a:rPr>
              <a:t> or add others in the last row.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9pPr>
          </a:lstStyle>
          <a:p>
            <a:fld id="{B45CA118-080B-4A48-90DF-6A575EBE183E}" type="slidenum">
              <a:rPr lang="de-DE" sz="1200" smtClean="0"/>
              <a:pPr/>
              <a:t>2</a:t>
            </a:fld>
            <a:endParaRPr lang="de-DE" sz="1200" smtClean="0"/>
          </a:p>
        </p:txBody>
      </p:sp>
      <p:sp>
        <p:nvSpPr>
          <p:cNvPr id="8195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6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228600" indent="-228600"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b="1" smtClean="0">
                <a:ea typeface="ＭＳ Ｐゴシック" pitchFamily="112" charset="-128"/>
              </a:rPr>
              <a:t>   </a:t>
            </a:r>
            <a:r>
              <a:rPr lang="en-GB" sz="1100" b="1" smtClean="0">
                <a:ea typeface="ＭＳ Ｐゴシック" pitchFamily="112" charset="-128"/>
              </a:rPr>
              <a:t>Before you start</a:t>
            </a:r>
            <a:r>
              <a:rPr lang="en-GB" sz="1100" smtClean="0">
                <a:ea typeface="ＭＳ Ｐゴシック" pitchFamily="112" charset="-128"/>
              </a:rPr>
              <a:t> editing the slides of your talk change to the </a:t>
            </a:r>
            <a:r>
              <a:rPr lang="en-GB" sz="1100" b="1" smtClean="0">
                <a:ea typeface="ＭＳ Ｐゴシック" pitchFamily="112" charset="-128"/>
              </a:rPr>
              <a:t>Master Slide view</a:t>
            </a:r>
            <a:r>
              <a:rPr lang="en-GB" sz="1100" smtClean="0">
                <a:ea typeface="ＭＳ Ｐゴシック" pitchFamily="112" charset="-128"/>
              </a:rPr>
              <a:t>:   </a:t>
            </a:r>
            <a:br>
              <a:rPr lang="en-GB" sz="1100" smtClean="0">
                <a:ea typeface="ＭＳ Ｐゴシック" pitchFamily="112" charset="-128"/>
              </a:rPr>
            </a:br>
            <a:r>
              <a:rPr lang="en-GB" sz="1100" smtClean="0">
                <a:ea typeface="ＭＳ Ｐゴシック" pitchFamily="112" charset="-128"/>
              </a:rPr>
              <a:t>   Menu button “View”,</a:t>
            </a:r>
            <a:r>
              <a:rPr lang="en-GB" sz="1100" smtClean="0">
                <a:ea typeface="ＭＳ Ｐゴシック" pitchFamily="112" charset="-128"/>
                <a:sym typeface="Wingdings" pitchFamily="2" charset="2"/>
              </a:rPr>
              <a:t> Master, Slide Master:</a:t>
            </a:r>
            <a:br>
              <a:rPr lang="en-GB" sz="1100" smtClean="0">
                <a:ea typeface="ＭＳ Ｐゴシック" pitchFamily="112" charset="-128"/>
                <a:sym typeface="Wingdings" pitchFamily="2" charset="2"/>
              </a:rPr>
            </a:br>
            <a:endParaRPr lang="en-GB" sz="1100" smtClean="0">
              <a:ea typeface="ＭＳ Ｐゴシック" pitchFamily="112" charset="-128"/>
              <a:sym typeface="Wingdings" pitchFamily="2" charset="2"/>
            </a:endParaRPr>
          </a:p>
          <a:p>
            <a:pPr marL="228600" indent="-228600"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100" smtClean="0">
                <a:ea typeface="ＭＳ Ｐゴシック" pitchFamily="112" charset="-128"/>
                <a:sym typeface="Wingdings" pitchFamily="2" charset="2"/>
              </a:rPr>
              <a:t>   </a:t>
            </a:r>
            <a:r>
              <a:rPr lang="en-GB" sz="1100" b="1" smtClean="0">
                <a:ea typeface="ＭＳ Ｐゴシック" pitchFamily="112" charset="-128"/>
                <a:sym typeface="Wingdings" pitchFamily="2" charset="2"/>
              </a:rPr>
              <a:t>Edit the following 2 items in the 1st slide:</a:t>
            </a:r>
            <a:r>
              <a:rPr lang="en-GB" sz="1100" smtClean="0">
                <a:ea typeface="ＭＳ Ｐゴシック" pitchFamily="112" charset="-128"/>
                <a:sym typeface="Wingdings" pitchFamily="2" charset="2"/>
              </a:rPr>
              <a:t/>
            </a:r>
            <a:br>
              <a:rPr lang="en-GB" sz="1100" smtClean="0">
                <a:ea typeface="ＭＳ Ｐゴシック" pitchFamily="112" charset="-128"/>
                <a:sym typeface="Wingdings" pitchFamily="2" charset="2"/>
              </a:rPr>
            </a:br>
            <a:r>
              <a:rPr lang="en-GB" sz="1100" smtClean="0">
                <a:ea typeface="ＭＳ Ｐゴシック" pitchFamily="112" charset="-128"/>
                <a:sym typeface="Wingdings" pitchFamily="2" charset="2"/>
              </a:rPr>
              <a:t>   1)  1st row in the violet header: </a:t>
            </a:r>
            <a:br>
              <a:rPr lang="en-GB" sz="1100" smtClean="0">
                <a:ea typeface="ＭＳ Ｐゴシック" pitchFamily="112" charset="-128"/>
                <a:sym typeface="Wingdings" pitchFamily="2" charset="2"/>
              </a:rPr>
            </a:br>
            <a:r>
              <a:rPr lang="en-GB" sz="1100" smtClean="0">
                <a:ea typeface="ＭＳ Ｐゴシック" pitchFamily="112" charset="-128"/>
                <a:sym typeface="Wingdings" pitchFamily="2" charset="2"/>
              </a:rPr>
              <a:t>       Delete the existent text and write the title of your talk into this text field</a:t>
            </a:r>
            <a:br>
              <a:rPr lang="en-GB" sz="1100" smtClean="0">
                <a:ea typeface="ＭＳ Ｐゴシック" pitchFamily="112" charset="-128"/>
                <a:sym typeface="Wingdings" pitchFamily="2" charset="2"/>
              </a:rPr>
            </a:br>
            <a:r>
              <a:rPr lang="en-GB" sz="1100" smtClean="0">
                <a:ea typeface="ＭＳ Ｐゴシック" pitchFamily="112" charset="-128"/>
                <a:sym typeface="Wingdings" pitchFamily="2" charset="2"/>
              </a:rPr>
              <a:t>   2)  The 2 rows in the footer area: Delete the text and write the information </a:t>
            </a:r>
            <a:br>
              <a:rPr lang="en-GB" sz="1100" smtClean="0">
                <a:ea typeface="ＭＳ Ｐゴシック" pitchFamily="112" charset="-128"/>
                <a:sym typeface="Wingdings" pitchFamily="2" charset="2"/>
              </a:rPr>
            </a:br>
            <a:r>
              <a:rPr lang="en-GB" sz="1100" smtClean="0">
                <a:ea typeface="ＭＳ Ｐゴシック" pitchFamily="112" charset="-128"/>
                <a:sym typeface="Wingdings" pitchFamily="2" charset="2"/>
              </a:rPr>
              <a:t>       regarding your talk (same as on the Title Slide) into this text field.  </a:t>
            </a:r>
            <a:br>
              <a:rPr lang="en-GB" sz="1100" smtClean="0">
                <a:ea typeface="ＭＳ Ｐゴシック" pitchFamily="112" charset="-128"/>
                <a:sym typeface="Wingdings" pitchFamily="2" charset="2"/>
              </a:rPr>
            </a:br>
            <a:endParaRPr lang="en-GB" sz="1100" smtClean="0">
              <a:ea typeface="ＭＳ Ｐゴシック" pitchFamily="112" charset="-128"/>
              <a:sym typeface="Wingdings" pitchFamily="2" charset="2"/>
            </a:endParaRPr>
          </a:p>
          <a:p>
            <a:pPr marL="228600" indent="-228600"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100" smtClean="0">
                <a:ea typeface="ＭＳ Ｐゴシック" pitchFamily="112" charset="-128"/>
                <a:sym typeface="Wingdings" pitchFamily="2" charset="2"/>
              </a:rPr>
              <a:t>   If you want to use more </a:t>
            </a:r>
            <a:r>
              <a:rPr lang="en-GB" sz="1100" b="1" smtClean="0">
                <a:ea typeface="ＭＳ Ｐゴシック" pitchFamily="112" charset="-128"/>
                <a:sym typeface="Wingdings" pitchFamily="2" charset="2"/>
              </a:rPr>
              <a:t>partner logos</a:t>
            </a:r>
            <a:r>
              <a:rPr lang="en-GB" sz="1100" smtClean="0">
                <a:ea typeface="ＭＳ Ｐゴシック" pitchFamily="112" charset="-128"/>
                <a:sym typeface="Wingdings" pitchFamily="2" charset="2"/>
              </a:rPr>
              <a:t> position them left </a:t>
            </a:r>
            <a:br>
              <a:rPr lang="en-GB" sz="1100" smtClean="0">
                <a:ea typeface="ＭＳ Ｐゴシック" pitchFamily="112" charset="-128"/>
                <a:sym typeface="Wingdings" pitchFamily="2" charset="2"/>
              </a:rPr>
            </a:br>
            <a:r>
              <a:rPr lang="en-GB" sz="1100" smtClean="0">
                <a:ea typeface="ＭＳ Ｐゴシック" pitchFamily="112" charset="-128"/>
                <a:sym typeface="Wingdings" pitchFamily="2" charset="2"/>
              </a:rPr>
              <a:t>   beside the DESY logo in the footer area </a:t>
            </a:r>
            <a:br>
              <a:rPr lang="en-GB" sz="1100" smtClean="0">
                <a:ea typeface="ＭＳ Ｐゴシック" pitchFamily="112" charset="-128"/>
                <a:sym typeface="Wingdings" pitchFamily="2" charset="2"/>
              </a:rPr>
            </a:br>
            <a:r>
              <a:rPr lang="en-GB" sz="1100" smtClean="0">
                <a:ea typeface="ＭＳ Ｐゴシック" pitchFamily="112" charset="-128"/>
                <a:sym typeface="Wingdings" pitchFamily="2" charset="2"/>
              </a:rPr>
              <a:t>   </a:t>
            </a:r>
            <a:r>
              <a:rPr lang="en-GB" sz="1100" b="1" smtClean="0">
                <a:ea typeface="ＭＳ Ｐゴシック" pitchFamily="112" charset="-128"/>
                <a:sym typeface="Wingdings" pitchFamily="2" charset="2"/>
              </a:rPr>
              <a:t>Close Master View</a:t>
            </a:r>
            <a:endParaRPr lang="en-GB" sz="1100" b="1" smtClean="0">
              <a:ea typeface="ＭＳ Ｐゴシック" pitchFamily="112" charset="-128"/>
            </a:endParaRPr>
          </a:p>
          <a:p>
            <a:pPr marL="228600" indent="-228600"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endParaRPr lang="en-US" sz="1100" smtClean="0">
              <a:ea typeface="ＭＳ Ｐゴシック" pitchFamily="112" charset="-128"/>
              <a:sym typeface="Wingdings" pitchFamily="2" charset="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73"/>
          <p:cNvSpPr>
            <a:spLocks noChangeShapeType="1"/>
          </p:cNvSpPr>
          <p:nvPr userDrawn="1"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ea typeface="ＭＳ Ｐゴシック" charset="0"/>
            </a:endParaRPr>
          </a:p>
        </p:txBody>
      </p:sp>
      <p:sp>
        <p:nvSpPr>
          <p:cNvPr id="5" name="Rectangle 82"/>
          <p:cNvSpPr>
            <a:spLocks noChangeArrowheads="1"/>
          </p:cNvSpPr>
          <p:nvPr userDrawn="1"/>
        </p:nvSpPr>
        <p:spPr bwMode="auto">
          <a:xfrm>
            <a:off x="8448675" y="119063"/>
            <a:ext cx="569913" cy="903287"/>
          </a:xfrm>
          <a:prstGeom prst="rect">
            <a:avLst/>
          </a:prstGeom>
          <a:solidFill>
            <a:schemeClr val="hlink"/>
          </a:solidFill>
          <a:ln w="9525">
            <a:solidFill>
              <a:srgbClr val="261748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pic>
        <p:nvPicPr>
          <p:cNvPr id="6" name="Picture 83" descr="logo-XFEL_rgb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114300"/>
            <a:ext cx="911225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Line 85"/>
          <p:cNvSpPr>
            <a:spLocks noChangeShapeType="1"/>
          </p:cNvSpPr>
          <p:nvPr userDrawn="1"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ea typeface="ＭＳ Ｐゴシック" charset="0"/>
            </a:endParaRPr>
          </a:p>
        </p:txBody>
      </p:sp>
      <p:pic>
        <p:nvPicPr>
          <p:cNvPr id="8" name="Picture 87" descr="Undulator_final_nurh#50DE97_links4-1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75" y="114300"/>
            <a:ext cx="728186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4" name="Rectangle 8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42975" y="3411538"/>
            <a:ext cx="7258050" cy="2868612"/>
          </a:xfrm>
          <a:extLst>
            <a:ext uri="{91240B29-F687-4F45-9708-019B960494DF}">
              <a14:hiddenLine xmlns:a14="http://schemas.microsoft.com/office/drawing/2010/main" w="2857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440" tIns="45720" bIns="0"/>
          <a:lstStyle>
            <a:lvl1pPr marL="0" indent="0" algn="ctr">
              <a:buFont typeface="Wingdings" pitchFamily="2" charset="2"/>
              <a:buNone/>
              <a:defRPr sz="3200">
                <a:solidFill>
                  <a:schemeClr val="hlink"/>
                </a:solidFill>
              </a:defRPr>
            </a:lvl1pPr>
          </a:lstStyle>
          <a:p>
            <a:pPr lvl="0"/>
            <a:r>
              <a:rPr lang="en-GB" noProof="0" smtClean="0"/>
              <a:t>Subtitle format (max. 4 lines)</a:t>
            </a:r>
          </a:p>
          <a:p>
            <a:pPr lvl="0"/>
            <a:r>
              <a:rPr lang="en-GB" noProof="0" smtClean="0"/>
              <a:t>(conference, location, name of the speaker, date)</a:t>
            </a:r>
          </a:p>
          <a:p>
            <a:pPr lvl="0"/>
            <a:r>
              <a:rPr lang="en-GB" noProof="0" smtClean="0"/>
              <a:t>You are in the slide master view: Don’t edit here!</a:t>
            </a:r>
          </a:p>
        </p:txBody>
      </p:sp>
      <p:sp>
        <p:nvSpPr>
          <p:cNvPr id="10326" name="Rectangle 86"/>
          <p:cNvSpPr>
            <a:spLocks noGrp="1" noChangeArrowheads="1"/>
          </p:cNvSpPr>
          <p:nvPr>
            <p:ph type="ctrTitle" sz="quarter"/>
          </p:nvPr>
        </p:nvSpPr>
        <p:spPr>
          <a:xfrm>
            <a:off x="939800" y="1314450"/>
            <a:ext cx="7251700" cy="1844675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bIns="45720" anchor="ctr"/>
          <a:lstStyle>
            <a:lvl1pPr algn="ctr">
              <a:defRPr sz="5500" b="0">
                <a:solidFill>
                  <a:schemeClr val="hlink"/>
                </a:solidFill>
              </a:defRPr>
            </a:lvl1pPr>
          </a:lstStyle>
          <a:p>
            <a:pPr lvl="0"/>
            <a:r>
              <a:rPr lang="en-GB" noProof="0" smtClean="0"/>
              <a:t>Title format (max. 2 lines), don’t edit here</a:t>
            </a:r>
          </a:p>
        </p:txBody>
      </p:sp>
    </p:spTree>
    <p:extLst>
      <p:ext uri="{BB962C8B-B14F-4D97-AF65-F5344CB8AC3E}">
        <p14:creationId xmlns:p14="http://schemas.microsoft.com/office/powerpoint/2010/main" val="5261880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12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DD3181-55E4-49B8-977B-892783AA314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5557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313488" y="541338"/>
            <a:ext cx="2063750" cy="5265737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117475" y="541338"/>
            <a:ext cx="6043613" cy="5265737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12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43CEC4-0C71-4C5A-B376-6B2792CDF0B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0459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2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5B0A03-7FD4-488C-A6AB-DBF5D6C36893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959152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12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D1B80B-7EA1-46B8-AA50-BB58C36F4B7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9665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Rectangle 12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73D822-B7E6-46F2-BE83-7B32286478A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14466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17475" y="1347788"/>
            <a:ext cx="2774950" cy="44592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3044825" y="1347788"/>
            <a:ext cx="2774950" cy="44592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12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A8A3B1-97F7-4ABF-9C7D-11F5E434A65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89662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12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A21D7D-937D-420A-A732-DF77AE50AF0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09935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12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5E4C4A-5A3E-4681-BEB1-5323AFDE080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20111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E41272-EAAD-4E58-919A-2606D40C6BC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1674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12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DB7C83-4AD4-4C9D-8654-8435E3BD806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51829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12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3C76B8-902F-47FE-8624-42BCA196C02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56533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34" descr="Undulator_final_nurh#50DE97_rechts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088" y="117475"/>
            <a:ext cx="5778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50" name="Rectangle 1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42325" y="114300"/>
            <a:ext cx="576263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4000" tIns="45720" rIns="54000" bIns="18000" numCol="1" anchor="b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0"/>
              </a:spcBef>
              <a:buClrTx/>
              <a:buFontTx/>
              <a:buNone/>
              <a:defRPr sz="1000" b="1">
                <a:solidFill>
                  <a:schemeClr val="bg1"/>
                </a:solidFill>
                <a:ea typeface="Geneva" pitchFamily="1" charset="-128"/>
              </a:defRPr>
            </a:lvl1pPr>
          </a:lstStyle>
          <a:p>
            <a:pPr>
              <a:defRPr/>
            </a:pPr>
            <a:fld id="{7A8D2DC7-95A0-49F7-B333-905043573CE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pic>
        <p:nvPicPr>
          <p:cNvPr id="1028" name="Picture 37" descr="Helmholtz_Logo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6600" y="6516688"/>
            <a:ext cx="584200" cy="23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44" name="Line 120"/>
          <p:cNvSpPr>
            <a:spLocks noChangeShapeType="1"/>
          </p:cNvSpPr>
          <p:nvPr userDrawn="1"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ea typeface="ＭＳ Ｐゴシック" charset="0"/>
            </a:endParaRPr>
          </a:p>
        </p:txBody>
      </p:sp>
      <p:pic>
        <p:nvPicPr>
          <p:cNvPr id="1030" name="Picture 121" descr="DESY-Logo-cyan-RGB_Hintergrund weiss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9888" y="6511925"/>
            <a:ext cx="252412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Rectangle 122"/>
          <p:cNvSpPr>
            <a:spLocks noChangeArrowheads="1"/>
          </p:cNvSpPr>
          <p:nvPr userDrawn="1"/>
        </p:nvSpPr>
        <p:spPr bwMode="auto">
          <a:xfrm>
            <a:off x="1093788" y="114300"/>
            <a:ext cx="7283450" cy="915988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0"/>
              </a:spcBef>
              <a:buClrTx/>
              <a:buFontTx/>
              <a:buNone/>
            </a:pPr>
            <a:endParaRPr lang="en-GB" sz="2400"/>
          </a:p>
        </p:txBody>
      </p:sp>
      <p:sp>
        <p:nvSpPr>
          <p:cNvPr id="1033" name="Text Box 123"/>
          <p:cNvSpPr txBox="1">
            <a:spLocks noChangeArrowheads="1"/>
          </p:cNvSpPr>
          <p:nvPr userDrawn="1"/>
        </p:nvSpPr>
        <p:spPr bwMode="auto">
          <a:xfrm>
            <a:off x="1093788" y="114300"/>
            <a:ext cx="6629400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251555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79200" tIns="0" rIns="46800" bIns="0" anchor="b"/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110000"/>
              </a:lnSpc>
              <a:spcBef>
                <a:spcPct val="50000"/>
              </a:spcBef>
              <a:buClrTx/>
              <a:buFontTx/>
              <a:buNone/>
              <a:defRPr/>
            </a:pPr>
            <a:r>
              <a:rPr lang="en-GB" sz="1000" dirty="0" smtClean="0">
                <a:solidFill>
                  <a:schemeClr val="bg1"/>
                </a:solidFill>
              </a:rPr>
              <a:t>TC</a:t>
            </a:r>
            <a:r>
              <a:rPr lang="en-GB" sz="1000" baseline="0" dirty="0" smtClean="0">
                <a:solidFill>
                  <a:schemeClr val="bg1"/>
                </a:solidFill>
              </a:rPr>
              <a:t> Issues and 3D CAD</a:t>
            </a:r>
            <a:endParaRPr lang="en-GB" sz="1000" dirty="0" smtClean="0">
              <a:solidFill>
                <a:schemeClr val="bg1"/>
              </a:solidFill>
            </a:endParaRPr>
          </a:p>
        </p:txBody>
      </p:sp>
      <p:pic>
        <p:nvPicPr>
          <p:cNvPr id="2" name="Picture 127" descr="logo-XFEL_rgb"/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114300"/>
            <a:ext cx="911225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" name="Rectangle 130"/>
          <p:cNvSpPr>
            <a:spLocks noGrp="1" noChangeArrowheads="1"/>
          </p:cNvSpPr>
          <p:nvPr>
            <p:ph type="title"/>
          </p:nvPr>
        </p:nvSpPr>
        <p:spPr bwMode="auto">
          <a:xfrm>
            <a:off x="1093788" y="541338"/>
            <a:ext cx="7283450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000" tIns="45720" rIns="9144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Slide title: Don’t edit here!</a:t>
            </a:r>
          </a:p>
        </p:txBody>
      </p:sp>
      <p:sp>
        <p:nvSpPr>
          <p:cNvPr id="1035" name="Rectangle 132"/>
          <p:cNvSpPr>
            <a:spLocks noGrp="1" noChangeAspect="1" noChangeArrowheads="1"/>
          </p:cNvSpPr>
          <p:nvPr>
            <p:ph type="body" idx="1"/>
          </p:nvPr>
        </p:nvSpPr>
        <p:spPr bwMode="auto">
          <a:xfrm>
            <a:off x="117475" y="1347788"/>
            <a:ext cx="5702300" cy="445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70000" tIns="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text format – don’t edit!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36" name="Textfeld 2"/>
          <p:cNvSpPr txBox="1">
            <a:spLocks noChangeArrowheads="1"/>
          </p:cNvSpPr>
          <p:nvPr userDrawn="1"/>
        </p:nvSpPr>
        <p:spPr bwMode="auto">
          <a:xfrm>
            <a:off x="117475" y="6477000"/>
            <a:ext cx="57007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9pPr>
          </a:lstStyle>
          <a:p>
            <a:pPr eaLnBrk="1" hangingPunct="1">
              <a:buFont typeface="Wingdings" pitchFamily="2" charset="2"/>
              <a:buNone/>
              <a:defRPr/>
            </a:pPr>
            <a:r>
              <a:rPr lang="de-DE" dirty="0" smtClean="0"/>
              <a:t>Hamburg, </a:t>
            </a:r>
            <a:r>
              <a:rPr lang="de-DE" dirty="0" smtClean="0"/>
              <a:t>8. April 2014</a:t>
            </a:r>
            <a:endParaRPr lang="de-DE" dirty="0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de-DE" dirty="0" smtClean="0"/>
              <a:t>Markus Hüning, TC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8" r:id="rId12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298450" indent="-2984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n"/>
        <a:defRPr sz="2400">
          <a:solidFill>
            <a:schemeClr val="tx2"/>
          </a:solidFill>
          <a:latin typeface="+mn-lt"/>
          <a:ea typeface="+mn-ea"/>
          <a:cs typeface="+mn-cs"/>
        </a:defRPr>
      </a:lvl1pPr>
      <a:lvl2pPr marL="558800" indent="-2587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2"/>
          </a:solidFill>
          <a:latin typeface="+mn-lt"/>
          <a:ea typeface="+mn-ea"/>
          <a:cs typeface="+mn-cs"/>
        </a:defRPr>
      </a:lvl2pPr>
      <a:lvl3pPr marL="817563" indent="-257175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"/>
        <a:defRPr sz="2400">
          <a:solidFill>
            <a:schemeClr val="tx2"/>
          </a:solidFill>
          <a:latin typeface="+mn-lt"/>
          <a:ea typeface="+mn-ea"/>
          <a:cs typeface="+mn-cs"/>
        </a:defRPr>
      </a:lvl3pPr>
      <a:lvl4pPr marL="1077913" indent="-258763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rgbClr val="100F2E"/>
          </a:solidFill>
          <a:latin typeface="+mn-lt"/>
          <a:ea typeface="+mn-ea"/>
          <a:cs typeface="+mn-cs"/>
        </a:defRPr>
      </a:lvl4pPr>
      <a:lvl5pPr marL="1312863" indent="-223838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  <a:cs typeface="+mn-cs"/>
        </a:defRPr>
      </a:lvl5pPr>
      <a:lvl6pPr marL="1770063" indent="-223838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  <a:cs typeface="+mn-cs"/>
        </a:defRPr>
      </a:lvl6pPr>
      <a:lvl7pPr marL="2227263" indent="-223838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  <a:cs typeface="+mn-cs"/>
        </a:defRPr>
      </a:lvl7pPr>
      <a:lvl8pPr marL="2684463" indent="-223838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  <a:cs typeface="+mn-cs"/>
        </a:defRPr>
      </a:lvl8pPr>
      <a:lvl9pPr marL="3141663" indent="-223838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30275" y="3298825"/>
            <a:ext cx="7283450" cy="1814513"/>
          </a:xfrm>
        </p:spPr>
        <p:txBody>
          <a:bodyPr/>
          <a:lstStyle/>
          <a:p>
            <a:pPr eaLnBrk="1" hangingPunct="1"/>
            <a:r>
              <a:rPr lang="en-GB" dirty="0" smtClean="0"/>
              <a:t>Markus Hüning</a:t>
            </a:r>
          </a:p>
          <a:p>
            <a:pPr eaLnBrk="1" hangingPunct="1"/>
            <a:r>
              <a:rPr lang="en-GB" dirty="0" smtClean="0"/>
              <a:t>3</a:t>
            </a:r>
            <a:r>
              <a:rPr lang="en-GB" baseline="30000" dirty="0" smtClean="0"/>
              <a:t>rd</a:t>
            </a:r>
            <a:r>
              <a:rPr lang="en-GB" dirty="0" smtClean="0"/>
              <a:t> XFEL Collaboration Meeting</a:t>
            </a:r>
            <a:endParaRPr lang="en-GB" dirty="0" smtClean="0"/>
          </a:p>
        </p:txBody>
      </p:sp>
      <p:sp>
        <p:nvSpPr>
          <p:cNvPr id="3075" name="Rectangle 18"/>
          <p:cNvSpPr>
            <a:spLocks noGrp="1" noChangeArrowheads="1"/>
          </p:cNvSpPr>
          <p:nvPr>
            <p:ph type="ctrTitle"/>
          </p:nvPr>
        </p:nvSpPr>
        <p:spPr>
          <a:xfrm>
            <a:off x="939800" y="1319213"/>
            <a:ext cx="7251700" cy="1844675"/>
          </a:xfrm>
        </p:spPr>
        <p:txBody>
          <a:bodyPr/>
          <a:lstStyle/>
          <a:p>
            <a:pPr eaLnBrk="1" hangingPunct="1"/>
            <a:r>
              <a:rPr lang="en-GB" dirty="0" smtClean="0"/>
              <a:t>TC Issues</a:t>
            </a:r>
            <a:br>
              <a:rPr lang="en-GB" dirty="0" smtClean="0"/>
            </a:br>
            <a:r>
              <a:rPr lang="en-GB" dirty="0" smtClean="0"/>
              <a:t>and 3D CAD</a:t>
            </a:r>
            <a:endParaRPr lang="en-GB" dirty="0" smtClean="0"/>
          </a:p>
        </p:txBody>
      </p:sp>
      <p:pic>
        <p:nvPicPr>
          <p:cNvPr id="3076" name="Picture 19" descr="DESY-Logo-cyan-RGB_Hintergrund weis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0" y="5348288"/>
            <a:ext cx="990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20" descr="Helmholtz_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4650" y="5373688"/>
            <a:ext cx="2201863" cy="89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Example</a:t>
            </a:r>
            <a:r>
              <a:rPr lang="de-DE" dirty="0" smtClean="0"/>
              <a:t>: XSE </a:t>
            </a:r>
            <a:r>
              <a:rPr lang="de-DE" dirty="0" err="1" smtClean="0"/>
              <a:t>Dogleg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3D1B80B-7EA1-46B8-AA50-BB58C36F4B7E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4200"/>
          <a:stretch/>
        </p:blipFill>
        <p:spPr bwMode="auto">
          <a:xfrm>
            <a:off x="88876" y="1128045"/>
            <a:ext cx="8918391" cy="5339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cap="flat" cmpd="sng">
                <a:solidFill>
                  <a:schemeClr val="folHlink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3686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4200"/>
          <a:stretch/>
        </p:blipFill>
        <p:spPr bwMode="auto">
          <a:xfrm>
            <a:off x="88876" y="1128045"/>
            <a:ext cx="8918391" cy="5339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cap="flat" cmpd="sng">
                <a:solidFill>
                  <a:schemeClr val="folHlink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3686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49789" b="4200"/>
          <a:stretch/>
        </p:blipFill>
        <p:spPr bwMode="auto">
          <a:xfrm>
            <a:off x="88876" y="1128045"/>
            <a:ext cx="8955898" cy="5339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cap="flat" cmpd="sng">
                <a:solidFill>
                  <a:schemeClr val="folHlink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3312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Dogleg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Surroundings</a:t>
            </a:r>
            <a:endParaRPr lang="de-DE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924" y="1149306"/>
            <a:ext cx="7670956" cy="520116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3D1B80B-7EA1-46B8-AA50-BB58C36F4B7E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7176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Example</a:t>
            </a:r>
            <a:r>
              <a:rPr lang="de-DE" dirty="0" smtClean="0"/>
              <a:t>: XTL </a:t>
            </a:r>
            <a:r>
              <a:rPr lang="de-DE" dirty="0" err="1" smtClean="0"/>
              <a:t>Rm</a:t>
            </a:r>
            <a:r>
              <a:rPr lang="de-DE" dirty="0" smtClean="0"/>
              <a:t> 38-40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3D1B80B-7EA1-46B8-AA50-BB58C36F4B7E}" type="slidenum">
              <a:rPr lang="en-GB" smtClean="0"/>
              <a:pPr>
                <a:defRPr/>
              </a:pPr>
              <a:t>12</a:t>
            </a:fld>
            <a:endParaRPr lang="en-GB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50065" b="3778"/>
          <a:stretch/>
        </p:blipFill>
        <p:spPr bwMode="auto">
          <a:xfrm>
            <a:off x="128187" y="1109753"/>
            <a:ext cx="8896172" cy="5357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cap="flat" cmpd="sng">
                <a:solidFill>
                  <a:schemeClr val="folHlink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019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3D1B80B-7EA1-46B8-AA50-BB58C36F4B7E}" type="slidenum">
              <a:rPr lang="en-GB" smtClean="0"/>
              <a:pPr>
                <a:defRPr/>
              </a:pPr>
              <a:t>13</a:t>
            </a:fld>
            <a:endParaRPr lang="en-GB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93"/>
          <a:stretch/>
        </p:blipFill>
        <p:spPr bwMode="auto">
          <a:xfrm>
            <a:off x="208946" y="1059678"/>
            <a:ext cx="8565939" cy="5363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cap="flat" cmpd="sng">
                <a:solidFill>
                  <a:schemeClr val="folHlink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66291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Foliennummernplatzhalt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9pPr>
          </a:lstStyle>
          <a:p>
            <a:fld id="{7B4162DE-2171-4916-8CD1-B5A14E3AF501}" type="slidenum">
              <a:rPr lang="en-GB" sz="1000" smtClean="0">
                <a:solidFill>
                  <a:schemeClr val="bg1"/>
                </a:solidFill>
                <a:ea typeface="Geneva" pitchFamily="1" charset="-128"/>
              </a:rPr>
              <a:pPr/>
              <a:t>2</a:t>
            </a:fld>
            <a:endParaRPr lang="en-GB" sz="1000" smtClean="0">
              <a:solidFill>
                <a:schemeClr val="bg1"/>
              </a:solidFill>
              <a:ea typeface="Geneva" pitchFamily="1" charset="-128"/>
            </a:endParaRPr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1093788" y="541338"/>
            <a:ext cx="6613525" cy="481012"/>
          </a:xfrm>
        </p:spPr>
        <p:txBody>
          <a:bodyPr/>
          <a:lstStyle/>
          <a:p>
            <a:pPr eaLnBrk="1" hangingPunct="1"/>
            <a:r>
              <a:rPr lang="en-GB" dirty="0" smtClean="0"/>
              <a:t>Installation across Sections</a:t>
            </a:r>
            <a:endParaRPr lang="en-GB" dirty="0" smtClean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0385530"/>
              </p:ext>
            </p:extLst>
          </p:nvPr>
        </p:nvGraphicFramePr>
        <p:xfrm>
          <a:off x="83890" y="1397000"/>
          <a:ext cx="8892343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69237"/>
                <a:gridCol w="523079"/>
                <a:gridCol w="523079"/>
                <a:gridCol w="523079"/>
                <a:gridCol w="523079"/>
                <a:gridCol w="523079"/>
                <a:gridCol w="523079"/>
                <a:gridCol w="523079"/>
                <a:gridCol w="523079"/>
                <a:gridCol w="523079"/>
                <a:gridCol w="523079"/>
                <a:gridCol w="523079"/>
                <a:gridCol w="523079"/>
                <a:gridCol w="523079"/>
                <a:gridCol w="523079"/>
              </a:tblGrid>
              <a:tr h="37084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04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05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06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07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08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09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10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11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12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01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02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03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04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05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Injector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BC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rgbClr val="E0E0E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Linac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b="1" dirty="0" smtClean="0">
                          <a:solidFill>
                            <a:srgbClr val="0070C0"/>
                          </a:solidFill>
                        </a:rPr>
                        <a:t>C</a:t>
                      </a:r>
                      <a:endParaRPr lang="de-DE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b="1" dirty="0" smtClean="0">
                          <a:solidFill>
                            <a:srgbClr val="0070C0"/>
                          </a:solidFill>
                        </a:rPr>
                        <a:t>C</a:t>
                      </a:r>
                      <a:endParaRPr lang="de-DE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b="1" dirty="0" smtClean="0">
                          <a:solidFill>
                            <a:srgbClr val="0070C0"/>
                          </a:solidFill>
                        </a:rPr>
                        <a:t>C</a:t>
                      </a:r>
                      <a:endParaRPr lang="de-DE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b="1" dirty="0" smtClean="0">
                          <a:solidFill>
                            <a:srgbClr val="0070C0"/>
                          </a:solidFill>
                        </a:rPr>
                        <a:t>C</a:t>
                      </a:r>
                      <a:endParaRPr lang="de-DE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b="1" dirty="0" smtClean="0">
                          <a:solidFill>
                            <a:srgbClr val="0070C0"/>
                          </a:solidFill>
                        </a:rPr>
                        <a:t>C</a:t>
                      </a:r>
                      <a:endParaRPr lang="de-DE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b="1" dirty="0" smtClean="0">
                          <a:solidFill>
                            <a:srgbClr val="0070C0"/>
                          </a:solidFill>
                        </a:rPr>
                        <a:t>C</a:t>
                      </a:r>
                      <a:endParaRPr lang="de-DE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b="1" dirty="0" smtClean="0">
                          <a:solidFill>
                            <a:srgbClr val="0070C0"/>
                          </a:solidFill>
                        </a:rPr>
                        <a:t>C</a:t>
                      </a:r>
                      <a:endParaRPr lang="de-DE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b="1" dirty="0" smtClean="0">
                          <a:solidFill>
                            <a:srgbClr val="0070C0"/>
                          </a:solidFill>
                        </a:rPr>
                        <a:t>C</a:t>
                      </a:r>
                      <a:endParaRPr lang="de-DE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b="1" dirty="0" smtClean="0">
                          <a:solidFill>
                            <a:srgbClr val="0070C0"/>
                          </a:solidFill>
                        </a:rPr>
                        <a:t>C</a:t>
                      </a:r>
                      <a:endParaRPr lang="de-DE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b="1" dirty="0" smtClean="0">
                          <a:solidFill>
                            <a:srgbClr val="0070C0"/>
                          </a:solidFill>
                        </a:rPr>
                        <a:t>C</a:t>
                      </a:r>
                      <a:endParaRPr lang="de-DE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b="1" dirty="0" smtClean="0">
                          <a:solidFill>
                            <a:srgbClr val="0070C0"/>
                          </a:solidFill>
                        </a:rPr>
                        <a:t>C</a:t>
                      </a:r>
                      <a:endParaRPr lang="de-DE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L3/CL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Distribution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Rm</a:t>
                      </a:r>
                      <a:r>
                        <a:rPr lang="de-DE" dirty="0" smtClean="0"/>
                        <a:t> 38-40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SASE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Section </a:t>
            </a:r>
            <a:r>
              <a:rPr lang="en-GB" dirty="0" smtClean="0"/>
              <a:t>Reviews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F17373-7C45-4563-BAB1-D7F59A214E86}" type="slidenum">
              <a:rPr lang="en-GB" smtClean="0">
                <a:solidFill>
                  <a:srgbClr val="FFFFFF"/>
                </a:solidFill>
              </a:rPr>
              <a:pPr>
                <a:defRPr/>
              </a:pPr>
              <a:t>3</a:t>
            </a:fld>
            <a:endParaRPr lang="en-GB">
              <a:solidFill>
                <a:srgbClr val="FFFFFF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7438108"/>
              </p:ext>
            </p:extLst>
          </p:nvPr>
        </p:nvGraphicFramePr>
        <p:xfrm>
          <a:off x="35496" y="1715903"/>
          <a:ext cx="9073008" cy="46651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0849"/>
                <a:gridCol w="666774"/>
                <a:gridCol w="720000"/>
                <a:gridCol w="720000"/>
                <a:gridCol w="720000"/>
                <a:gridCol w="720000"/>
                <a:gridCol w="720000"/>
                <a:gridCol w="645025"/>
                <a:gridCol w="864096"/>
                <a:gridCol w="720080"/>
                <a:gridCol w="720080"/>
                <a:gridCol w="936104"/>
              </a:tblGrid>
              <a:tr h="1785105">
                <a:tc>
                  <a:txBody>
                    <a:bodyPr/>
                    <a:lstStyle/>
                    <a:p>
                      <a:endParaRPr lang="de-DE" sz="1400" dirty="0"/>
                    </a:p>
                  </a:txBody>
                  <a:tcPr vert="vert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0" noProof="0" dirty="0" smtClean="0"/>
                        <a:t>List of stakeholders</a:t>
                      </a:r>
                      <a:endParaRPr lang="en-GB" sz="1600" b="0" noProof="0" dirty="0"/>
                    </a:p>
                  </a:txBody>
                  <a:tcPr vert="vert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0" noProof="0" dirty="0" smtClean="0"/>
                        <a:t>Interface definitions</a:t>
                      </a:r>
                      <a:endParaRPr lang="en-GB" sz="1600" b="0" noProof="0" dirty="0"/>
                    </a:p>
                  </a:txBody>
                  <a:tcPr vert="vert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0" noProof="0" dirty="0" smtClean="0"/>
                        <a:t>Lattice</a:t>
                      </a:r>
                      <a:endParaRPr lang="en-GB" sz="1600" b="0" noProof="0" dirty="0"/>
                    </a:p>
                  </a:txBody>
                  <a:tcPr vert="vert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noProof="0" dirty="0" smtClean="0"/>
                        <a:t>DG3</a:t>
                      </a:r>
                      <a:r>
                        <a:rPr lang="en-GB" sz="1600" b="0" baseline="0" noProof="0" dirty="0" smtClean="0"/>
                        <a:t> model </a:t>
                      </a:r>
                      <a:r>
                        <a:rPr lang="en-GB" sz="1600" b="0" noProof="0" dirty="0" smtClean="0"/>
                        <a:t>of the beamline</a:t>
                      </a:r>
                    </a:p>
                    <a:p>
                      <a:endParaRPr lang="en-GB" sz="1600" b="0" noProof="0" dirty="0"/>
                    </a:p>
                  </a:txBody>
                  <a:tcPr vert="vert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noProof="0" dirty="0" smtClean="0"/>
                        <a:t>Integration model (DG2)</a:t>
                      </a:r>
                    </a:p>
                    <a:p>
                      <a:endParaRPr lang="en-GB" sz="1600" b="0" noProof="0" dirty="0"/>
                    </a:p>
                  </a:txBody>
                  <a:tcPr vert="vert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0" noProof="0" dirty="0" smtClean="0"/>
                        <a:t>Collision check</a:t>
                      </a:r>
                      <a:endParaRPr lang="en-GB" sz="1600" b="0" noProof="0" dirty="0"/>
                    </a:p>
                  </a:txBody>
                  <a:tcPr vert="vert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0" noProof="0" dirty="0" smtClean="0"/>
                        <a:t>List of milestones</a:t>
                      </a:r>
                      <a:endParaRPr lang="en-GB" sz="1600" b="0" noProof="0" dirty="0"/>
                    </a:p>
                  </a:txBody>
                  <a:tcPr vert="vert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0" noProof="0" dirty="0" smtClean="0"/>
                        <a:t>Subsystems</a:t>
                      </a:r>
                      <a:r>
                        <a:rPr lang="en-GB" sz="1600" b="0" baseline="0" noProof="0" dirty="0" smtClean="0"/>
                        <a:t> and responsibilities (MBOM)</a:t>
                      </a:r>
                      <a:endParaRPr lang="en-GB" sz="1600" b="0" noProof="0" dirty="0"/>
                    </a:p>
                  </a:txBody>
                  <a:tcPr vert="vert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0" noProof="0" dirty="0" smtClean="0"/>
                        <a:t>Summary of cables and racks</a:t>
                      </a:r>
                      <a:endParaRPr lang="en-GB" sz="1600" b="0" noProof="0" dirty="0"/>
                    </a:p>
                  </a:txBody>
                  <a:tcPr vert="vert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0" noProof="0" dirty="0" smtClean="0"/>
                        <a:t>Meeting minutes</a:t>
                      </a:r>
                      <a:endParaRPr lang="en-GB" sz="1600" b="0" noProof="0" dirty="0"/>
                    </a:p>
                  </a:txBody>
                  <a:tcPr vert="vert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0" noProof="0" dirty="0" smtClean="0"/>
                        <a:t>Closed review with documentation in the EDMS</a:t>
                      </a:r>
                      <a:endParaRPr lang="en-GB" sz="1600" b="0" noProof="0" dirty="0"/>
                    </a:p>
                  </a:txBody>
                  <a:tcPr vert="vert">
                    <a:solidFill>
                      <a:schemeClr val="accent1"/>
                    </a:solid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r>
                        <a:rPr lang="de-DE" sz="1600" dirty="0" err="1" smtClean="0"/>
                        <a:t>Injector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15.04.</a:t>
                      </a:r>
                      <a:endParaRPr lang="de-DE" sz="1600" dirty="0"/>
                    </a:p>
                  </a:txBody>
                  <a:tcPr/>
                </a:tc>
              </a:tr>
              <a:tr h="360000"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BC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13.05.</a:t>
                      </a:r>
                      <a:endParaRPr lang="de-DE" sz="1600" dirty="0"/>
                    </a:p>
                  </a:txBody>
                  <a:tcPr/>
                </a:tc>
              </a:tr>
              <a:tr h="360000"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Linac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20.05.</a:t>
                      </a:r>
                      <a:endParaRPr lang="de-DE" sz="1600" dirty="0"/>
                    </a:p>
                  </a:txBody>
                  <a:tcPr/>
                </a:tc>
              </a:tr>
              <a:tr h="360000"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L3/CL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rgbClr val="100F2E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01.07.</a:t>
                      </a:r>
                      <a:endParaRPr lang="de-DE" sz="1600" dirty="0"/>
                    </a:p>
                  </a:txBody>
                  <a:tcPr/>
                </a:tc>
              </a:tr>
              <a:tr h="360000">
                <a:tc>
                  <a:txBody>
                    <a:bodyPr/>
                    <a:lstStyle/>
                    <a:p>
                      <a:r>
                        <a:rPr lang="de-DE" sz="1600" dirty="0" err="1" smtClean="0"/>
                        <a:t>Distr</a:t>
                      </a:r>
                      <a:r>
                        <a:rPr lang="de-DE" sz="1600" dirty="0" smtClean="0"/>
                        <a:t>.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16.09.</a:t>
                      </a:r>
                      <a:endParaRPr lang="de-DE" sz="1600" dirty="0"/>
                    </a:p>
                  </a:txBody>
                  <a:tcPr/>
                </a:tc>
              </a:tr>
              <a:tr h="360000"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Rm38-40</a:t>
                      </a:r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19.05.</a:t>
                      </a:r>
                      <a:endParaRPr lang="de-DE" sz="1600" dirty="0"/>
                    </a:p>
                  </a:txBody>
                  <a:tcPr/>
                </a:tc>
              </a:tr>
              <a:tr h="360000"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SASE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05.05.</a:t>
                      </a:r>
                      <a:endParaRPr lang="de-DE" sz="1600" dirty="0"/>
                    </a:p>
                  </a:txBody>
                  <a:tcPr/>
                </a:tc>
              </a:tr>
              <a:tr h="360000">
                <a:tc>
                  <a:txBody>
                    <a:bodyPr/>
                    <a:lstStyle/>
                    <a:p>
                      <a:r>
                        <a:rPr lang="de-DE" sz="1600" dirty="0" err="1" smtClean="0"/>
                        <a:t>Distr</a:t>
                      </a:r>
                      <a:r>
                        <a:rPr lang="de-DE" sz="1600" dirty="0" smtClean="0"/>
                        <a:t>.</a:t>
                      </a:r>
                      <a:endParaRPr lang="de-DE" sz="1600" dirty="0"/>
                    </a:p>
                  </a:txBody>
                  <a:tcPr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16.09.</a:t>
                      </a:r>
                      <a:endParaRPr lang="de-DE" sz="16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2491164"/>
              </p:ext>
            </p:extLst>
          </p:nvPr>
        </p:nvGraphicFramePr>
        <p:xfrm>
          <a:off x="5484796" y="6525344"/>
          <a:ext cx="3623708" cy="274320"/>
        </p:xfrm>
        <a:graphic>
          <a:graphicData uri="http://schemas.openxmlformats.org/drawingml/2006/table">
            <a:tbl>
              <a:tblPr bandRow="1">
                <a:effectLst/>
                <a:tableStyleId>{5C22544A-7EE6-4342-B048-85BDC9FD1C3A}</a:tableStyleId>
              </a:tblPr>
              <a:tblGrid>
                <a:gridCol w="729583"/>
                <a:gridCol w="1413416"/>
                <a:gridCol w="1480709"/>
              </a:tblGrid>
              <a:tr h="216024"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smtClean="0">
                          <a:solidFill>
                            <a:schemeClr val="tx2"/>
                          </a:solidFill>
                        </a:rPr>
                        <a:t>Initiated</a:t>
                      </a:r>
                      <a:endParaRPr lang="de-DE" sz="12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smtClean="0">
                          <a:solidFill>
                            <a:schemeClr val="bg1"/>
                          </a:solidFill>
                        </a:rPr>
                        <a:t>Working</a:t>
                      </a:r>
                      <a:endParaRPr lang="de-DE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dirty="0" smtClean="0">
                          <a:solidFill>
                            <a:schemeClr val="bg1"/>
                          </a:solidFill>
                        </a:rPr>
                        <a:t>Released in EDMS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  <p:sp>
        <p:nvSpPr>
          <p:cNvPr id="10" name="Freeform 9"/>
          <p:cNvSpPr/>
          <p:nvPr/>
        </p:nvSpPr>
        <p:spPr>
          <a:xfrm rot="16200000">
            <a:off x="2010989" y="-58660"/>
            <a:ext cx="657527" cy="2880320"/>
          </a:xfrm>
          <a:custGeom>
            <a:avLst/>
            <a:gdLst>
              <a:gd name="connsiteX0" fmla="*/ 0 w 3602535"/>
              <a:gd name="connsiteY0" fmla="*/ 25203 h 504056"/>
              <a:gd name="connsiteX1" fmla="*/ 25203 w 3602535"/>
              <a:gd name="connsiteY1" fmla="*/ 0 h 504056"/>
              <a:gd name="connsiteX2" fmla="*/ 3577332 w 3602535"/>
              <a:gd name="connsiteY2" fmla="*/ 0 h 504056"/>
              <a:gd name="connsiteX3" fmla="*/ 3602535 w 3602535"/>
              <a:gd name="connsiteY3" fmla="*/ 25203 h 504056"/>
              <a:gd name="connsiteX4" fmla="*/ 3602535 w 3602535"/>
              <a:gd name="connsiteY4" fmla="*/ 478853 h 504056"/>
              <a:gd name="connsiteX5" fmla="*/ 3577332 w 3602535"/>
              <a:gd name="connsiteY5" fmla="*/ 504056 h 504056"/>
              <a:gd name="connsiteX6" fmla="*/ 25203 w 3602535"/>
              <a:gd name="connsiteY6" fmla="*/ 504056 h 504056"/>
              <a:gd name="connsiteX7" fmla="*/ 0 w 3602535"/>
              <a:gd name="connsiteY7" fmla="*/ 478853 h 504056"/>
              <a:gd name="connsiteX8" fmla="*/ 0 w 3602535"/>
              <a:gd name="connsiteY8" fmla="*/ 25203 h 504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602535" h="504056">
                <a:moveTo>
                  <a:pt x="3422404" y="0"/>
                </a:moveTo>
                <a:cubicBezTo>
                  <a:pt x="3521884" y="0"/>
                  <a:pt x="3602531" y="1579"/>
                  <a:pt x="3602531" y="3526"/>
                </a:cubicBezTo>
                <a:lnTo>
                  <a:pt x="3602531" y="500530"/>
                </a:lnTo>
                <a:cubicBezTo>
                  <a:pt x="3602531" y="502477"/>
                  <a:pt x="3521884" y="504056"/>
                  <a:pt x="3422404" y="504056"/>
                </a:cubicBezTo>
                <a:lnTo>
                  <a:pt x="180131" y="504056"/>
                </a:lnTo>
                <a:cubicBezTo>
                  <a:pt x="80651" y="504056"/>
                  <a:pt x="4" y="502477"/>
                  <a:pt x="4" y="500530"/>
                </a:cubicBezTo>
                <a:lnTo>
                  <a:pt x="4" y="3526"/>
                </a:lnTo>
                <a:cubicBezTo>
                  <a:pt x="4" y="1579"/>
                  <a:pt x="80651" y="0"/>
                  <a:pt x="180131" y="0"/>
                </a:cubicBezTo>
                <a:lnTo>
                  <a:pt x="3422404" y="0"/>
                </a:lnTo>
                <a:close/>
              </a:path>
            </a:pathLst>
          </a:custGeom>
          <a:solidFill>
            <a:srgbClr val="0070C0"/>
          </a:solidFill>
          <a:ln w="22225">
            <a:solidFill>
              <a:schemeClr val="lt1">
                <a:hueOff val="0"/>
                <a:satOff val="0"/>
                <a:lumOff val="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0730" tIns="44578" rIns="57786" bIns="2882028" numCol="1" spcCol="1270" anchor="t" anchorCtr="0">
            <a:noAutofit/>
          </a:bodyPr>
          <a:lstStyle/>
          <a:p>
            <a:pPr lvl="0" algn="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300" kern="1200" dirty="0" smtClean="0"/>
              <a:t> </a:t>
            </a:r>
            <a:endParaRPr lang="en-GB" sz="1300" kern="1200" dirty="0"/>
          </a:p>
        </p:txBody>
      </p:sp>
      <p:sp>
        <p:nvSpPr>
          <p:cNvPr id="11" name="Freeform 10"/>
          <p:cNvSpPr/>
          <p:nvPr/>
        </p:nvSpPr>
        <p:spPr>
          <a:xfrm>
            <a:off x="899594" y="1196752"/>
            <a:ext cx="2880322" cy="504052"/>
          </a:xfrm>
          <a:custGeom>
            <a:avLst/>
            <a:gdLst>
              <a:gd name="connsiteX0" fmla="*/ 0 w 2683889"/>
              <a:gd name="connsiteY0" fmla="*/ 0 h 504056"/>
              <a:gd name="connsiteX1" fmla="*/ 2683889 w 2683889"/>
              <a:gd name="connsiteY1" fmla="*/ 0 h 504056"/>
              <a:gd name="connsiteX2" fmla="*/ 2683889 w 2683889"/>
              <a:gd name="connsiteY2" fmla="*/ 504056 h 504056"/>
              <a:gd name="connsiteX3" fmla="*/ 0 w 2683889"/>
              <a:gd name="connsiteY3" fmla="*/ 504056 h 504056"/>
              <a:gd name="connsiteX4" fmla="*/ 0 w 2683889"/>
              <a:gd name="connsiteY4" fmla="*/ 0 h 504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83889" h="504056">
                <a:moveTo>
                  <a:pt x="0" y="0"/>
                </a:moveTo>
                <a:lnTo>
                  <a:pt x="2683889" y="0"/>
                </a:lnTo>
                <a:lnTo>
                  <a:pt x="2683889" y="504056"/>
                </a:lnTo>
                <a:lnTo>
                  <a:pt x="0" y="504056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sp3d/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30861" rIns="0" bIns="0" numCol="1" spcCol="1270" anchor="t" anchorCtr="0">
            <a:noAutofit/>
          </a:bodyPr>
          <a:lstStyle/>
          <a:p>
            <a:pPr lvl="0" algn="ctr" defTabSz="400050">
              <a:lnSpc>
                <a:spcPct val="90000"/>
              </a:lnSpc>
              <a:spcBef>
                <a:spcPts val="800"/>
              </a:spcBef>
              <a:buNone/>
            </a:pPr>
            <a:r>
              <a:rPr lang="en-US" sz="1900" kern="1200" dirty="0" smtClean="0"/>
              <a:t>Preparation</a:t>
            </a:r>
            <a:endParaRPr lang="en-GB" sz="1900" kern="1200" dirty="0"/>
          </a:p>
        </p:txBody>
      </p:sp>
      <p:sp>
        <p:nvSpPr>
          <p:cNvPr id="12" name="Freeform 11"/>
          <p:cNvSpPr/>
          <p:nvPr/>
        </p:nvSpPr>
        <p:spPr>
          <a:xfrm rot="16200000">
            <a:off x="5217522" y="-384863"/>
            <a:ext cx="657526" cy="3532737"/>
          </a:xfrm>
          <a:custGeom>
            <a:avLst/>
            <a:gdLst>
              <a:gd name="connsiteX0" fmla="*/ 0 w 2851348"/>
              <a:gd name="connsiteY0" fmla="*/ 25203 h 504056"/>
              <a:gd name="connsiteX1" fmla="*/ 25203 w 2851348"/>
              <a:gd name="connsiteY1" fmla="*/ 0 h 504056"/>
              <a:gd name="connsiteX2" fmla="*/ 2826145 w 2851348"/>
              <a:gd name="connsiteY2" fmla="*/ 0 h 504056"/>
              <a:gd name="connsiteX3" fmla="*/ 2851348 w 2851348"/>
              <a:gd name="connsiteY3" fmla="*/ 25203 h 504056"/>
              <a:gd name="connsiteX4" fmla="*/ 2851348 w 2851348"/>
              <a:gd name="connsiteY4" fmla="*/ 478853 h 504056"/>
              <a:gd name="connsiteX5" fmla="*/ 2826145 w 2851348"/>
              <a:gd name="connsiteY5" fmla="*/ 504056 h 504056"/>
              <a:gd name="connsiteX6" fmla="*/ 25203 w 2851348"/>
              <a:gd name="connsiteY6" fmla="*/ 504056 h 504056"/>
              <a:gd name="connsiteX7" fmla="*/ 0 w 2851348"/>
              <a:gd name="connsiteY7" fmla="*/ 478853 h 504056"/>
              <a:gd name="connsiteX8" fmla="*/ 0 w 2851348"/>
              <a:gd name="connsiteY8" fmla="*/ 25203 h 504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51348" h="504056">
                <a:moveTo>
                  <a:pt x="2708774" y="0"/>
                </a:moveTo>
                <a:cubicBezTo>
                  <a:pt x="2787511" y="0"/>
                  <a:pt x="2851342" y="1995"/>
                  <a:pt x="2851342" y="4455"/>
                </a:cubicBezTo>
                <a:lnTo>
                  <a:pt x="2851342" y="499601"/>
                </a:lnTo>
                <a:cubicBezTo>
                  <a:pt x="2851342" y="502061"/>
                  <a:pt x="2787511" y="504056"/>
                  <a:pt x="2708774" y="504056"/>
                </a:cubicBezTo>
                <a:lnTo>
                  <a:pt x="142574" y="504056"/>
                </a:lnTo>
                <a:cubicBezTo>
                  <a:pt x="63837" y="504056"/>
                  <a:pt x="6" y="502061"/>
                  <a:pt x="6" y="499601"/>
                </a:cubicBezTo>
                <a:lnTo>
                  <a:pt x="6" y="4455"/>
                </a:lnTo>
                <a:cubicBezTo>
                  <a:pt x="6" y="1995"/>
                  <a:pt x="63837" y="0"/>
                  <a:pt x="142574" y="0"/>
                </a:cubicBezTo>
                <a:lnTo>
                  <a:pt x="2708774" y="0"/>
                </a:lnTo>
                <a:close/>
              </a:path>
            </a:pathLst>
          </a:custGeom>
          <a:solidFill>
            <a:srgbClr val="FD930A"/>
          </a:solidFill>
          <a:ln w="22225">
            <a:solidFill>
              <a:schemeClr val="lt1">
                <a:hueOff val="0"/>
                <a:satOff val="0"/>
                <a:lumOff val="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0730" tIns="44577" rIns="57786" bIns="2281079" numCol="1" spcCol="1270" anchor="t" anchorCtr="0">
            <a:noAutofit/>
          </a:bodyPr>
          <a:lstStyle/>
          <a:p>
            <a:pPr lvl="0" algn="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300" kern="1200" dirty="0" smtClean="0"/>
              <a:t> </a:t>
            </a:r>
            <a:endParaRPr lang="en-GB" sz="1300" kern="1200" dirty="0"/>
          </a:p>
        </p:txBody>
      </p:sp>
      <p:sp>
        <p:nvSpPr>
          <p:cNvPr id="13" name="Flowchart: Extract 12"/>
          <p:cNvSpPr/>
          <p:nvPr/>
        </p:nvSpPr>
        <p:spPr>
          <a:xfrm rot="5400000">
            <a:off x="3693245" y="1274574"/>
            <a:ext cx="216730" cy="213851"/>
          </a:xfrm>
          <a:prstGeom prst="flowChartExtract">
            <a:avLst/>
          </a:prstGeom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4" name="Freeform 13"/>
          <p:cNvSpPr/>
          <p:nvPr/>
        </p:nvSpPr>
        <p:spPr>
          <a:xfrm>
            <a:off x="3779913" y="1196752"/>
            <a:ext cx="3600404" cy="504051"/>
          </a:xfrm>
          <a:custGeom>
            <a:avLst/>
            <a:gdLst>
              <a:gd name="connsiteX0" fmla="*/ 0 w 2124254"/>
              <a:gd name="connsiteY0" fmla="*/ 0 h 504056"/>
              <a:gd name="connsiteX1" fmla="*/ 2124254 w 2124254"/>
              <a:gd name="connsiteY1" fmla="*/ 0 h 504056"/>
              <a:gd name="connsiteX2" fmla="*/ 2124254 w 2124254"/>
              <a:gd name="connsiteY2" fmla="*/ 504056 h 504056"/>
              <a:gd name="connsiteX3" fmla="*/ 0 w 2124254"/>
              <a:gd name="connsiteY3" fmla="*/ 504056 h 504056"/>
              <a:gd name="connsiteX4" fmla="*/ 0 w 2124254"/>
              <a:gd name="connsiteY4" fmla="*/ 0 h 504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24254" h="504056">
                <a:moveTo>
                  <a:pt x="0" y="0"/>
                </a:moveTo>
                <a:lnTo>
                  <a:pt x="2124254" y="0"/>
                </a:lnTo>
                <a:lnTo>
                  <a:pt x="2124254" y="504056"/>
                </a:lnTo>
                <a:lnTo>
                  <a:pt x="0" y="504056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sp3d/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30861" rIns="0" bIns="0" numCol="1" spcCol="1270" anchor="t" anchorCtr="0">
            <a:noAutofit/>
          </a:bodyPr>
          <a:lstStyle/>
          <a:p>
            <a:pPr lvl="0" algn="ctr" defTabSz="400050">
              <a:lnSpc>
                <a:spcPct val="90000"/>
              </a:lnSpc>
              <a:buNone/>
            </a:pPr>
            <a:r>
              <a:rPr lang="en-US" sz="1900" kern="1200" dirty="0" smtClean="0"/>
              <a:t>Integration</a:t>
            </a:r>
            <a:endParaRPr lang="en-GB" sz="1900" kern="1200" dirty="0"/>
          </a:p>
        </p:txBody>
      </p:sp>
      <p:sp>
        <p:nvSpPr>
          <p:cNvPr id="15" name="Freeform 14"/>
          <p:cNvSpPr/>
          <p:nvPr/>
        </p:nvSpPr>
        <p:spPr>
          <a:xfrm rot="16200000">
            <a:off x="7899563" y="462142"/>
            <a:ext cx="657527" cy="1831350"/>
          </a:xfrm>
          <a:custGeom>
            <a:avLst/>
            <a:gdLst>
              <a:gd name="connsiteX0" fmla="*/ 0 w 1124200"/>
              <a:gd name="connsiteY0" fmla="*/ 25203 h 504056"/>
              <a:gd name="connsiteX1" fmla="*/ 25203 w 1124200"/>
              <a:gd name="connsiteY1" fmla="*/ 0 h 504056"/>
              <a:gd name="connsiteX2" fmla="*/ 1098997 w 1124200"/>
              <a:gd name="connsiteY2" fmla="*/ 0 h 504056"/>
              <a:gd name="connsiteX3" fmla="*/ 1124200 w 1124200"/>
              <a:gd name="connsiteY3" fmla="*/ 25203 h 504056"/>
              <a:gd name="connsiteX4" fmla="*/ 1124200 w 1124200"/>
              <a:gd name="connsiteY4" fmla="*/ 478853 h 504056"/>
              <a:gd name="connsiteX5" fmla="*/ 1098997 w 1124200"/>
              <a:gd name="connsiteY5" fmla="*/ 504056 h 504056"/>
              <a:gd name="connsiteX6" fmla="*/ 25203 w 1124200"/>
              <a:gd name="connsiteY6" fmla="*/ 504056 h 504056"/>
              <a:gd name="connsiteX7" fmla="*/ 0 w 1124200"/>
              <a:gd name="connsiteY7" fmla="*/ 478853 h 504056"/>
              <a:gd name="connsiteX8" fmla="*/ 0 w 1124200"/>
              <a:gd name="connsiteY8" fmla="*/ 25203 h 504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24200" h="504056">
                <a:moveTo>
                  <a:pt x="1067988" y="0"/>
                </a:moveTo>
                <a:cubicBezTo>
                  <a:pt x="1099031" y="0"/>
                  <a:pt x="1124198" y="5060"/>
                  <a:pt x="1124198" y="11300"/>
                </a:cubicBezTo>
                <a:lnTo>
                  <a:pt x="1124198" y="492756"/>
                </a:lnTo>
                <a:cubicBezTo>
                  <a:pt x="1124198" y="498996"/>
                  <a:pt x="1099031" y="504056"/>
                  <a:pt x="1067988" y="504056"/>
                </a:cubicBezTo>
                <a:lnTo>
                  <a:pt x="56212" y="504056"/>
                </a:lnTo>
                <a:cubicBezTo>
                  <a:pt x="25169" y="504056"/>
                  <a:pt x="2" y="498996"/>
                  <a:pt x="2" y="492756"/>
                </a:cubicBezTo>
                <a:lnTo>
                  <a:pt x="2" y="11300"/>
                </a:lnTo>
                <a:cubicBezTo>
                  <a:pt x="2" y="5060"/>
                  <a:pt x="25169" y="0"/>
                  <a:pt x="56212" y="0"/>
                </a:cubicBezTo>
                <a:lnTo>
                  <a:pt x="1067988" y="0"/>
                </a:lnTo>
                <a:close/>
              </a:path>
            </a:pathLst>
          </a:custGeom>
          <a:solidFill>
            <a:schemeClr val="accent1">
              <a:lumMod val="90000"/>
              <a:lumOff val="10000"/>
            </a:schemeClr>
          </a:solidFill>
          <a:ln w="22225">
            <a:solidFill>
              <a:schemeClr val="lt1">
                <a:hueOff val="0"/>
                <a:satOff val="0"/>
                <a:lumOff val="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0731" tIns="44578" rIns="57785" bIns="899358" numCol="1" spcCol="1270" anchor="t" anchorCtr="0">
            <a:noAutofit/>
          </a:bodyPr>
          <a:lstStyle/>
          <a:p>
            <a:pPr lvl="0" algn="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300" kern="1200" dirty="0" smtClean="0"/>
              <a:t> </a:t>
            </a:r>
            <a:endParaRPr lang="en-GB" sz="1300" kern="1200" dirty="0"/>
          </a:p>
        </p:txBody>
      </p:sp>
      <p:sp>
        <p:nvSpPr>
          <p:cNvPr id="16" name="Freeform 15"/>
          <p:cNvSpPr/>
          <p:nvPr/>
        </p:nvSpPr>
        <p:spPr>
          <a:xfrm>
            <a:off x="7415814" y="1196752"/>
            <a:ext cx="1728186" cy="657526"/>
          </a:xfrm>
          <a:custGeom>
            <a:avLst/>
            <a:gdLst>
              <a:gd name="connsiteX0" fmla="*/ 0 w 2124254"/>
              <a:gd name="connsiteY0" fmla="*/ 0 h 504056"/>
              <a:gd name="connsiteX1" fmla="*/ 2124254 w 2124254"/>
              <a:gd name="connsiteY1" fmla="*/ 0 h 504056"/>
              <a:gd name="connsiteX2" fmla="*/ 2124254 w 2124254"/>
              <a:gd name="connsiteY2" fmla="*/ 504056 h 504056"/>
              <a:gd name="connsiteX3" fmla="*/ 0 w 2124254"/>
              <a:gd name="connsiteY3" fmla="*/ 504056 h 504056"/>
              <a:gd name="connsiteX4" fmla="*/ 0 w 2124254"/>
              <a:gd name="connsiteY4" fmla="*/ 0 h 504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24254" h="504056">
                <a:moveTo>
                  <a:pt x="0" y="0"/>
                </a:moveTo>
                <a:lnTo>
                  <a:pt x="2124254" y="0"/>
                </a:lnTo>
                <a:lnTo>
                  <a:pt x="2124254" y="504056"/>
                </a:lnTo>
                <a:lnTo>
                  <a:pt x="0" y="504056"/>
                </a:lnTo>
                <a:lnTo>
                  <a:pt x="0" y="0"/>
                </a:lnTo>
                <a:close/>
              </a:path>
            </a:pathLst>
          </a:custGeom>
          <a:noFill/>
          <a:ln w="22225">
            <a:noFill/>
          </a:ln>
          <a:sp3d/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30861" rIns="0" bIns="0" numCol="1" spcCol="1270" anchor="t" anchorCtr="0">
            <a:noAutofit/>
          </a:bodyPr>
          <a:lstStyle/>
          <a:p>
            <a:pPr lvl="0" algn="ctr" defTabSz="400050">
              <a:lnSpc>
                <a:spcPct val="90000"/>
              </a:lnSpc>
              <a:spcBef>
                <a:spcPct val="0"/>
              </a:spcBef>
              <a:buNone/>
            </a:pPr>
            <a:r>
              <a:rPr lang="en-GB" sz="1900" dirty="0" smtClean="0"/>
              <a:t>Documentation</a:t>
            </a:r>
            <a:endParaRPr lang="en-GB" sz="1900" kern="1200" dirty="0"/>
          </a:p>
        </p:txBody>
      </p:sp>
      <p:sp>
        <p:nvSpPr>
          <p:cNvPr id="17" name="Flowchart: Extract 16"/>
          <p:cNvSpPr/>
          <p:nvPr/>
        </p:nvSpPr>
        <p:spPr>
          <a:xfrm rot="5400000">
            <a:off x="7237029" y="1270200"/>
            <a:ext cx="216730" cy="213851"/>
          </a:xfrm>
          <a:prstGeom prst="flowChartExtract">
            <a:avLst/>
          </a:prstGeom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2861301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Storage of Accelerator Components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20000" y="1170000"/>
            <a:ext cx="7704000" cy="5076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Footer Placeholder 15"/>
          <p:cNvSpPr txBox="1">
            <a:spLocks/>
          </p:cNvSpPr>
          <p:nvPr/>
        </p:nvSpPr>
        <p:spPr bwMode="auto">
          <a:xfrm>
            <a:off x="1946275" y="6505575"/>
            <a:ext cx="57023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marL="0" algn="l" defTabSz="914400" rtl="0" eaLnBrk="0" latinLnBrk="0" hangingPunct="0">
              <a:lnSpc>
                <a:spcPct val="110000"/>
              </a:lnSpc>
              <a:spcBef>
                <a:spcPct val="0"/>
              </a:spcBef>
              <a:buClrTx/>
              <a:buFontTx/>
              <a:buNone/>
              <a:defRPr sz="8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Aft>
                <a:spcPct val="0"/>
              </a:spcAft>
              <a:defRPr/>
            </a:pPr>
            <a:r>
              <a:rPr lang="en-US" dirty="0" smtClean="0"/>
              <a:t>XFEL Collaboration  Meeting – April 7-9,  2014  </a:t>
            </a:r>
          </a:p>
          <a:p>
            <a:pPr fontAlgn="base">
              <a:spcAft>
                <a:spcPct val="0"/>
              </a:spcAft>
              <a:defRPr/>
            </a:pPr>
            <a:r>
              <a:rPr lang="en-US" dirty="0" smtClean="0"/>
              <a:t>Hans Weise, DESY</a:t>
            </a:r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442325" y="114308"/>
            <a:ext cx="576263" cy="911225"/>
          </a:xfrm>
          <a:prstGeom prst="rect">
            <a:avLst/>
          </a:prstGeom>
        </p:spPr>
        <p:txBody>
          <a:bodyPr lIns="91430" tIns="45715" rIns="91430" bIns="45715"/>
          <a:lstStyle/>
          <a:p>
            <a:pPr>
              <a:defRPr/>
            </a:pPr>
            <a:fld id="{C2885F61-4FB8-45B3-871A-65166728818C}" type="slidenum">
              <a:rPr lang="en-GB" smtClean="0">
                <a:solidFill>
                  <a:srgbClr val="FFFFFF"/>
                </a:solidFill>
              </a:rPr>
              <a:pPr>
                <a:defRPr/>
              </a:pPr>
              <a:t>4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9647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External</a:t>
            </a:r>
            <a:r>
              <a:rPr lang="de-DE" dirty="0" smtClean="0"/>
              <a:t> Storage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475" y="1347788"/>
            <a:ext cx="8036624" cy="4459287"/>
          </a:xfrm>
        </p:spPr>
        <p:txBody>
          <a:bodyPr/>
          <a:lstStyle/>
          <a:p>
            <a:r>
              <a:rPr lang="de-DE" dirty="0" err="1" smtClean="0"/>
              <a:t>We</a:t>
            </a:r>
            <a:r>
              <a:rPr lang="de-DE" dirty="0" smtClean="0"/>
              <a:t> </a:t>
            </a:r>
            <a:r>
              <a:rPr lang="de-DE" dirty="0" err="1" smtClean="0"/>
              <a:t>reserved</a:t>
            </a:r>
            <a:r>
              <a:rPr lang="de-DE" dirty="0" smtClean="0"/>
              <a:t> </a:t>
            </a:r>
            <a:r>
              <a:rPr lang="de-DE" dirty="0" err="1" smtClean="0"/>
              <a:t>place</a:t>
            </a:r>
            <a:r>
              <a:rPr lang="de-DE" dirty="0" smtClean="0"/>
              <a:t> in an </a:t>
            </a:r>
            <a:r>
              <a:rPr lang="de-DE" dirty="0" err="1" smtClean="0"/>
              <a:t>external</a:t>
            </a:r>
            <a:r>
              <a:rPr lang="de-DE" dirty="0" smtClean="0"/>
              <a:t> hall (outside Hamburg, 30min </a:t>
            </a:r>
            <a:r>
              <a:rPr lang="de-DE" dirty="0" err="1" smtClean="0"/>
              <a:t>drive</a:t>
            </a:r>
            <a:r>
              <a:rPr lang="de-DE" dirty="0" smtClean="0"/>
              <a:t>) </a:t>
            </a:r>
            <a:r>
              <a:rPr lang="de-DE" dirty="0" err="1" smtClean="0"/>
              <a:t>by</a:t>
            </a:r>
            <a:r>
              <a:rPr lang="de-DE" dirty="0" smtClean="0"/>
              <a:t> a </a:t>
            </a:r>
            <a:r>
              <a:rPr lang="de-DE" dirty="0" err="1" smtClean="0"/>
              <a:t>logistics</a:t>
            </a:r>
            <a:r>
              <a:rPr lang="de-DE" dirty="0" smtClean="0"/>
              <a:t> </a:t>
            </a:r>
            <a:r>
              <a:rPr lang="de-DE" dirty="0" err="1" smtClean="0"/>
              <a:t>provider</a:t>
            </a:r>
            <a:r>
              <a:rPr lang="de-DE" dirty="0" smtClean="0"/>
              <a:t> </a:t>
            </a:r>
          </a:p>
          <a:p>
            <a:r>
              <a:rPr lang="de-DE" dirty="0" smtClean="0"/>
              <a:t>This </a:t>
            </a:r>
            <a:r>
              <a:rPr lang="de-DE" dirty="0" err="1" smtClean="0"/>
              <a:t>place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foreseen</a:t>
            </a:r>
            <a:r>
              <a:rPr lang="de-DE" dirty="0" smtClean="0"/>
              <a:t> for </a:t>
            </a:r>
            <a:r>
              <a:rPr lang="de-DE" dirty="0" err="1" smtClean="0"/>
              <a:t>equipment</a:t>
            </a:r>
            <a:r>
              <a:rPr lang="de-DE" dirty="0" smtClean="0"/>
              <a:t> </a:t>
            </a:r>
            <a:r>
              <a:rPr lang="de-DE" dirty="0" err="1" smtClean="0"/>
              <a:t>that</a:t>
            </a:r>
            <a:r>
              <a:rPr lang="de-DE" dirty="0" smtClean="0"/>
              <a:t> </a:t>
            </a:r>
            <a:r>
              <a:rPr lang="de-DE" dirty="0" err="1" smtClean="0"/>
              <a:t>needs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stored</a:t>
            </a:r>
            <a:r>
              <a:rPr lang="de-DE" dirty="0" smtClean="0"/>
              <a:t> for </a:t>
            </a:r>
            <a:r>
              <a:rPr lang="de-DE" dirty="0" err="1" smtClean="0"/>
              <a:t>at</a:t>
            </a:r>
            <a:r>
              <a:rPr lang="de-DE" dirty="0" smtClean="0"/>
              <a:t> least 6 (</a:t>
            </a:r>
            <a:r>
              <a:rPr lang="de-DE" dirty="0" err="1" smtClean="0"/>
              <a:t>better</a:t>
            </a:r>
            <a:r>
              <a:rPr lang="de-DE" dirty="0" smtClean="0"/>
              <a:t> 12) </a:t>
            </a:r>
            <a:r>
              <a:rPr lang="de-DE" dirty="0" err="1" smtClean="0"/>
              <a:t>months</a:t>
            </a:r>
            <a:endParaRPr lang="de-DE" dirty="0" smtClean="0"/>
          </a:p>
          <a:p>
            <a:r>
              <a:rPr lang="de-DE" dirty="0" smtClean="0"/>
              <a:t>So </a:t>
            </a:r>
            <a:r>
              <a:rPr lang="de-DE" dirty="0" err="1" smtClean="0"/>
              <a:t>far</a:t>
            </a:r>
            <a:r>
              <a:rPr lang="de-DE" dirty="0" smtClean="0"/>
              <a:t> </a:t>
            </a:r>
            <a:r>
              <a:rPr lang="de-DE" dirty="0" err="1" smtClean="0"/>
              <a:t>we</a:t>
            </a:r>
            <a:r>
              <a:rPr lang="de-DE" dirty="0" smtClean="0"/>
              <a:t> </a:t>
            </a:r>
            <a:r>
              <a:rPr lang="de-DE" dirty="0" err="1" smtClean="0"/>
              <a:t>brought</a:t>
            </a:r>
            <a:r>
              <a:rPr lang="de-DE" dirty="0" smtClean="0"/>
              <a:t> </a:t>
            </a:r>
            <a:r>
              <a:rPr lang="de-DE" dirty="0" err="1" smtClean="0"/>
              <a:t>racks</a:t>
            </a:r>
            <a:r>
              <a:rPr lang="de-DE" dirty="0" smtClean="0"/>
              <a:t> </a:t>
            </a:r>
            <a:r>
              <a:rPr lang="de-DE" dirty="0" err="1" smtClean="0"/>
              <a:t>there</a:t>
            </a:r>
            <a:r>
              <a:rPr lang="de-DE" dirty="0" smtClean="0"/>
              <a:t>, pulse </a:t>
            </a:r>
            <a:r>
              <a:rPr lang="de-DE" dirty="0" err="1" smtClean="0"/>
              <a:t>transformers</a:t>
            </a:r>
            <a:r>
              <a:rPr lang="de-DE" dirty="0" smtClean="0"/>
              <a:t> </a:t>
            </a:r>
            <a:r>
              <a:rPr lang="de-DE" dirty="0" err="1" smtClean="0"/>
              <a:t>are</a:t>
            </a:r>
            <a:r>
              <a:rPr lang="de-DE" dirty="0" smtClean="0"/>
              <a:t> due </a:t>
            </a:r>
            <a:r>
              <a:rPr lang="de-DE" dirty="0" err="1" smtClean="0"/>
              <a:t>this</a:t>
            </a:r>
            <a:r>
              <a:rPr lang="de-DE" dirty="0" smtClean="0"/>
              <a:t> </a:t>
            </a:r>
            <a:r>
              <a:rPr lang="de-DE" dirty="0" err="1" smtClean="0"/>
              <a:t>week</a:t>
            </a:r>
            <a:endParaRPr lang="de-DE" dirty="0" smtClean="0"/>
          </a:p>
          <a:p>
            <a:r>
              <a:rPr lang="de-DE" dirty="0" smtClean="0"/>
              <a:t>So </a:t>
            </a:r>
            <a:r>
              <a:rPr lang="de-DE" dirty="0" err="1" smtClean="0"/>
              <a:t>far</a:t>
            </a:r>
            <a:r>
              <a:rPr lang="de-DE" dirty="0" smtClean="0"/>
              <a:t> </a:t>
            </a:r>
            <a:r>
              <a:rPr lang="de-DE" dirty="0" err="1" smtClean="0"/>
              <a:t>this</a:t>
            </a:r>
            <a:r>
              <a:rPr lang="de-DE" dirty="0" smtClean="0"/>
              <a:t> </a:t>
            </a:r>
            <a:r>
              <a:rPr lang="de-DE" dirty="0" err="1" smtClean="0"/>
              <a:t>solution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not </a:t>
            </a:r>
            <a:r>
              <a:rPr lang="de-DE" dirty="0" err="1" smtClean="0"/>
              <a:t>suitable</a:t>
            </a:r>
            <a:r>
              <a:rPr lang="de-DE" dirty="0" smtClean="0"/>
              <a:t> for </a:t>
            </a:r>
            <a:r>
              <a:rPr lang="de-DE" dirty="0" err="1" smtClean="0"/>
              <a:t>equipment</a:t>
            </a:r>
            <a:r>
              <a:rPr lang="de-DE" dirty="0" smtClean="0"/>
              <a:t> </a:t>
            </a:r>
            <a:r>
              <a:rPr lang="de-DE" dirty="0" err="1" smtClean="0"/>
              <a:t>under</a:t>
            </a:r>
            <a:r>
              <a:rPr lang="de-DE" dirty="0" smtClean="0"/>
              <a:t> </a:t>
            </a:r>
            <a:r>
              <a:rPr lang="de-DE" dirty="0" err="1" smtClean="0"/>
              <a:t>surveillance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</a:t>
            </a:r>
            <a:r>
              <a:rPr lang="de-DE" dirty="0" err="1" smtClean="0"/>
              <a:t>customs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3D1B80B-7EA1-46B8-AA50-BB58C36F4B7E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9129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3D CAD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475" y="1347788"/>
            <a:ext cx="6685998" cy="4459287"/>
          </a:xfrm>
        </p:spPr>
        <p:txBody>
          <a:bodyPr/>
          <a:lstStyle/>
          <a:p>
            <a:r>
              <a:rPr lang="de-DE" dirty="0" err="1" smtClean="0"/>
              <a:t>We</a:t>
            </a:r>
            <a:r>
              <a:rPr lang="de-DE" dirty="0" smtClean="0"/>
              <a:t> </a:t>
            </a:r>
            <a:r>
              <a:rPr lang="de-DE" dirty="0" err="1" smtClean="0"/>
              <a:t>have</a:t>
            </a:r>
            <a:r>
              <a:rPr lang="de-DE" dirty="0" smtClean="0"/>
              <a:t> a 3D CAD Master Model </a:t>
            </a:r>
            <a:r>
              <a:rPr lang="de-DE" dirty="0" err="1" smtClean="0"/>
              <a:t>maintained</a:t>
            </a:r>
            <a:r>
              <a:rPr lang="de-DE" dirty="0" smtClean="0"/>
              <a:t> in </a:t>
            </a:r>
            <a:r>
              <a:rPr lang="de-DE" dirty="0" err="1" smtClean="0"/>
              <a:t>the</a:t>
            </a:r>
            <a:r>
              <a:rPr lang="de-DE" dirty="0" smtClean="0"/>
              <a:t> EDMS (I-DEAS)</a:t>
            </a:r>
          </a:p>
          <a:p>
            <a:pPr lvl="1"/>
            <a:r>
              <a:rPr lang="de-DE" dirty="0" smtClean="0"/>
              <a:t>This </a:t>
            </a:r>
            <a:r>
              <a:rPr lang="de-DE" dirty="0" err="1" smtClean="0"/>
              <a:t>model</a:t>
            </a:r>
            <a:r>
              <a:rPr lang="de-DE" dirty="0" smtClean="0"/>
              <a:t> </a:t>
            </a:r>
            <a:r>
              <a:rPr lang="de-DE" dirty="0" err="1" smtClean="0"/>
              <a:t>consists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placeholders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reduced</a:t>
            </a:r>
            <a:r>
              <a:rPr lang="de-DE" dirty="0" smtClean="0"/>
              <a:t> </a:t>
            </a:r>
            <a:r>
              <a:rPr lang="de-DE" dirty="0" err="1" smtClean="0"/>
              <a:t>complexity</a:t>
            </a:r>
            <a:r>
              <a:rPr lang="de-DE" dirty="0" smtClean="0"/>
              <a:t> (DG2)</a:t>
            </a:r>
          </a:p>
          <a:p>
            <a:pPr lvl="1"/>
            <a:r>
              <a:rPr lang="de-DE" dirty="0" smtClean="0"/>
              <a:t>This </a:t>
            </a:r>
            <a:r>
              <a:rPr lang="de-DE" dirty="0" err="1" smtClean="0"/>
              <a:t>model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binding</a:t>
            </a:r>
            <a:r>
              <a:rPr lang="de-DE" dirty="0" smtClean="0"/>
              <a:t> and </a:t>
            </a:r>
            <a:r>
              <a:rPr lang="de-DE" dirty="0" err="1" smtClean="0"/>
              <a:t>stays</a:t>
            </a:r>
            <a:r>
              <a:rPr lang="de-DE" dirty="0" smtClean="0"/>
              <a:t> </a:t>
            </a:r>
            <a:r>
              <a:rPr lang="de-DE" dirty="0" err="1" smtClean="0"/>
              <a:t>binding</a:t>
            </a:r>
            <a:endParaRPr lang="de-DE" dirty="0"/>
          </a:p>
          <a:p>
            <a:r>
              <a:rPr lang="de-DE" dirty="0" smtClean="0"/>
              <a:t>For </a:t>
            </a:r>
            <a:r>
              <a:rPr lang="de-DE" dirty="0" err="1" smtClean="0"/>
              <a:t>integration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beamlines</a:t>
            </a:r>
            <a:r>
              <a:rPr lang="de-DE" dirty="0" smtClean="0"/>
              <a:t> (</a:t>
            </a:r>
            <a:r>
              <a:rPr lang="de-DE" dirty="0" err="1" smtClean="0"/>
              <a:t>many</a:t>
            </a:r>
            <a:r>
              <a:rPr lang="de-DE" dirty="0" smtClean="0"/>
              <a:t> </a:t>
            </a:r>
            <a:r>
              <a:rPr lang="de-DE" dirty="0" err="1" smtClean="0"/>
              <a:t>trades</a:t>
            </a:r>
            <a:r>
              <a:rPr lang="de-DE" dirty="0" smtClean="0"/>
              <a:t> in a </a:t>
            </a:r>
            <a:r>
              <a:rPr lang="de-DE" dirty="0" err="1" smtClean="0"/>
              <a:t>crowded</a:t>
            </a:r>
            <a:r>
              <a:rPr lang="de-DE" dirty="0" smtClean="0"/>
              <a:t> </a:t>
            </a:r>
            <a:r>
              <a:rPr lang="de-DE" dirty="0" err="1" smtClean="0"/>
              <a:t>space</a:t>
            </a:r>
            <a:r>
              <a:rPr lang="de-DE" dirty="0" smtClean="0"/>
              <a:t>) </a:t>
            </a:r>
            <a:r>
              <a:rPr lang="de-DE" dirty="0" err="1" smtClean="0"/>
              <a:t>it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advantageous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use</a:t>
            </a:r>
            <a:r>
              <a:rPr lang="de-DE" dirty="0" smtClean="0"/>
              <a:t> </a:t>
            </a:r>
            <a:r>
              <a:rPr lang="de-DE" dirty="0" err="1" smtClean="0"/>
              <a:t>fully</a:t>
            </a:r>
            <a:r>
              <a:rPr lang="de-DE" dirty="0" smtClean="0"/>
              <a:t> </a:t>
            </a:r>
            <a:r>
              <a:rPr lang="de-DE" dirty="0" err="1" smtClean="0"/>
              <a:t>detailed</a:t>
            </a:r>
            <a:r>
              <a:rPr lang="de-DE" dirty="0" smtClean="0"/>
              <a:t> (DG3) </a:t>
            </a:r>
            <a:r>
              <a:rPr lang="de-DE" dirty="0" err="1" smtClean="0"/>
              <a:t>models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3D1B80B-7EA1-46B8-AA50-BB58C36F4B7E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0731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CAD Integration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fully</a:t>
            </a:r>
            <a:r>
              <a:rPr lang="de-DE" dirty="0" smtClean="0"/>
              <a:t> </a:t>
            </a:r>
            <a:r>
              <a:rPr lang="de-DE" dirty="0" err="1" smtClean="0"/>
              <a:t>detailed</a:t>
            </a:r>
            <a:r>
              <a:rPr lang="de-DE" dirty="0" smtClean="0"/>
              <a:t> Models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474" y="1347788"/>
            <a:ext cx="7499729" cy="4459287"/>
          </a:xfrm>
        </p:spPr>
        <p:txBody>
          <a:bodyPr/>
          <a:lstStyle/>
          <a:p>
            <a:r>
              <a:rPr lang="de-DE" dirty="0" smtClean="0"/>
              <a:t>The final </a:t>
            </a:r>
            <a:r>
              <a:rPr lang="de-DE" dirty="0" err="1" smtClean="0"/>
              <a:t>integration</a:t>
            </a:r>
            <a:r>
              <a:rPr lang="de-DE" dirty="0" smtClean="0"/>
              <a:t> </a:t>
            </a:r>
            <a:r>
              <a:rPr lang="de-DE" dirty="0" err="1" smtClean="0"/>
              <a:t>step</a:t>
            </a:r>
            <a:r>
              <a:rPr lang="de-DE" dirty="0" smtClean="0"/>
              <a:t> will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done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JT‘s</a:t>
            </a:r>
            <a:r>
              <a:rPr lang="de-DE" dirty="0" smtClean="0"/>
              <a:t> </a:t>
            </a:r>
            <a:r>
              <a:rPr lang="de-DE" dirty="0" err="1" smtClean="0"/>
              <a:t>including</a:t>
            </a:r>
            <a:r>
              <a:rPr lang="de-DE" dirty="0" smtClean="0"/>
              <a:t> </a:t>
            </a:r>
            <a:r>
              <a:rPr lang="de-DE" dirty="0" err="1" smtClean="0"/>
              <a:t>JT‘s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Master Model</a:t>
            </a:r>
          </a:p>
          <a:p>
            <a:r>
              <a:rPr lang="de-DE" dirty="0" err="1" smtClean="0"/>
              <a:t>JT‘s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individual </a:t>
            </a:r>
            <a:r>
              <a:rPr lang="de-DE" dirty="0" err="1" smtClean="0"/>
              <a:t>trades</a:t>
            </a:r>
            <a:r>
              <a:rPr lang="de-DE" dirty="0" smtClean="0"/>
              <a:t> </a:t>
            </a:r>
            <a:r>
              <a:rPr lang="de-DE" dirty="0" err="1" smtClean="0"/>
              <a:t>can</a:t>
            </a:r>
            <a:r>
              <a:rPr lang="de-DE" dirty="0" smtClean="0"/>
              <a:t>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put</a:t>
            </a:r>
            <a:r>
              <a:rPr lang="de-DE" dirty="0" smtClean="0"/>
              <a:t> in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usual</a:t>
            </a:r>
            <a:r>
              <a:rPr lang="de-DE" dirty="0" smtClean="0"/>
              <a:t> CAD </a:t>
            </a:r>
            <a:r>
              <a:rPr lang="de-DE" dirty="0" err="1" smtClean="0"/>
              <a:t>exchange</a:t>
            </a:r>
            <a:r>
              <a:rPr lang="de-DE" dirty="0" smtClean="0"/>
              <a:t> </a:t>
            </a:r>
            <a:r>
              <a:rPr lang="de-DE" dirty="0" err="1" smtClean="0"/>
              <a:t>folder</a:t>
            </a:r>
            <a:r>
              <a:rPr lang="de-DE" dirty="0" smtClean="0"/>
              <a:t> for </a:t>
            </a:r>
            <a:r>
              <a:rPr lang="de-DE" dirty="0" err="1" smtClean="0"/>
              <a:t>the</a:t>
            </a:r>
            <a:r>
              <a:rPr lang="de-DE" dirty="0" smtClean="0"/>
              <a:t> QS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assemble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3D </a:t>
            </a:r>
            <a:r>
              <a:rPr lang="de-DE" dirty="0" err="1" smtClean="0"/>
              <a:t>overviews</a:t>
            </a:r>
            <a:endParaRPr lang="de-DE" dirty="0" smtClean="0"/>
          </a:p>
          <a:p>
            <a:r>
              <a:rPr lang="de-DE" dirty="0" smtClean="0"/>
              <a:t>These </a:t>
            </a:r>
            <a:r>
              <a:rPr lang="de-DE" dirty="0" err="1" smtClean="0"/>
              <a:t>overviews</a:t>
            </a:r>
            <a:r>
              <a:rPr lang="de-DE" dirty="0" smtClean="0"/>
              <a:t> will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uploaded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EDMS </a:t>
            </a:r>
            <a:r>
              <a:rPr lang="de-DE" dirty="0" err="1" smtClean="0"/>
              <a:t>as</a:t>
            </a:r>
            <a:r>
              <a:rPr lang="de-DE" dirty="0" smtClean="0"/>
              <a:t> </a:t>
            </a:r>
            <a:r>
              <a:rPr lang="de-DE" dirty="0" err="1" smtClean="0"/>
              <a:t>well</a:t>
            </a:r>
            <a:r>
              <a:rPr lang="de-DE" dirty="0" smtClean="0"/>
              <a:t>,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found</a:t>
            </a:r>
            <a:r>
              <a:rPr lang="de-DE" dirty="0" smtClean="0"/>
              <a:t> in </a:t>
            </a:r>
            <a:r>
              <a:rPr lang="de-DE" dirty="0" err="1" smtClean="0"/>
              <a:t>the</a:t>
            </a:r>
            <a:r>
              <a:rPr lang="de-DE" dirty="0" smtClean="0"/>
              <a:t> same </a:t>
            </a:r>
            <a:r>
              <a:rPr lang="de-DE" dirty="0" err="1" smtClean="0"/>
              <a:t>place</a:t>
            </a:r>
            <a:r>
              <a:rPr lang="de-DE" dirty="0" smtClean="0"/>
              <a:t> </a:t>
            </a:r>
            <a:r>
              <a:rPr lang="de-DE" dirty="0" err="1" smtClean="0"/>
              <a:t>as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master</a:t>
            </a:r>
            <a:r>
              <a:rPr lang="de-DE" dirty="0" smtClean="0"/>
              <a:t> </a:t>
            </a:r>
            <a:r>
              <a:rPr lang="de-DE" dirty="0" err="1" smtClean="0"/>
              <a:t>model</a:t>
            </a:r>
            <a:endParaRPr lang="de-DE" dirty="0" smtClean="0"/>
          </a:p>
          <a:p>
            <a:r>
              <a:rPr lang="de-DE" dirty="0" smtClean="0"/>
              <a:t>For </a:t>
            </a:r>
            <a:r>
              <a:rPr lang="de-DE" dirty="0" err="1" smtClean="0"/>
              <a:t>parts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beamline</a:t>
            </a:r>
            <a:r>
              <a:rPr lang="de-DE" dirty="0" smtClean="0"/>
              <a:t> a </a:t>
            </a:r>
            <a:r>
              <a:rPr lang="de-DE" dirty="0" err="1" smtClean="0"/>
              <a:t>pre</a:t>
            </a:r>
            <a:r>
              <a:rPr lang="de-DE" dirty="0" smtClean="0"/>
              <a:t>-integration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done</a:t>
            </a:r>
            <a:r>
              <a:rPr lang="de-DE" dirty="0" smtClean="0"/>
              <a:t> in </a:t>
            </a:r>
            <a:r>
              <a:rPr lang="de-DE" dirty="0" err="1" smtClean="0"/>
              <a:t>SolidEdge</a:t>
            </a:r>
            <a:r>
              <a:rPr lang="de-DE" dirty="0" smtClean="0"/>
              <a:t> (for </a:t>
            </a:r>
            <a:r>
              <a:rPr lang="de-DE" dirty="0" err="1" smtClean="0"/>
              <a:t>details</a:t>
            </a:r>
            <a:r>
              <a:rPr lang="de-DE" dirty="0" smtClean="0"/>
              <a:t> </a:t>
            </a:r>
            <a:r>
              <a:rPr lang="de-DE" dirty="0" err="1" smtClean="0"/>
              <a:t>see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Section</a:t>
            </a:r>
            <a:r>
              <a:rPr lang="de-DE" dirty="0" smtClean="0"/>
              <a:t> </a:t>
            </a:r>
            <a:r>
              <a:rPr lang="de-DE" dirty="0" err="1" smtClean="0"/>
              <a:t>Coordinators</a:t>
            </a:r>
            <a:r>
              <a:rPr lang="de-DE" dirty="0" smtClean="0"/>
              <a:t>)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3D1B80B-7EA1-46B8-AA50-BB58C36F4B7E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0165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Steuerskizze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475" y="1347788"/>
            <a:ext cx="7222892" cy="1403801"/>
          </a:xfrm>
        </p:spPr>
        <p:txBody>
          <a:bodyPr/>
          <a:lstStyle/>
          <a:p>
            <a:r>
              <a:rPr lang="de-DE" dirty="0" smtClean="0"/>
              <a:t>The „Steuerskizze“ </a:t>
            </a:r>
            <a:r>
              <a:rPr lang="de-DE" dirty="0" err="1" smtClean="0"/>
              <a:t>is</a:t>
            </a:r>
            <a:r>
              <a:rPr lang="de-DE" dirty="0" smtClean="0"/>
              <a:t> a </a:t>
            </a:r>
            <a:r>
              <a:rPr lang="de-DE" dirty="0" err="1" smtClean="0"/>
              <a:t>tool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correctly</a:t>
            </a:r>
            <a:r>
              <a:rPr lang="de-DE" dirty="0" smtClean="0"/>
              <a:t> </a:t>
            </a:r>
            <a:r>
              <a:rPr lang="de-DE" dirty="0" err="1" smtClean="0"/>
              <a:t>place</a:t>
            </a:r>
            <a:r>
              <a:rPr lang="de-DE" dirty="0" smtClean="0"/>
              <a:t> </a:t>
            </a:r>
            <a:r>
              <a:rPr lang="de-DE" dirty="0" err="1" smtClean="0"/>
              <a:t>components</a:t>
            </a:r>
            <a:r>
              <a:rPr lang="de-DE" dirty="0" smtClean="0"/>
              <a:t> </a:t>
            </a:r>
            <a:r>
              <a:rPr lang="de-DE" dirty="0" err="1" smtClean="0"/>
              <a:t>according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their</a:t>
            </a:r>
            <a:r>
              <a:rPr lang="de-DE" dirty="0" smtClean="0"/>
              <a:t> </a:t>
            </a:r>
            <a:r>
              <a:rPr lang="de-DE" dirty="0" err="1" smtClean="0"/>
              <a:t>coordinates</a:t>
            </a:r>
            <a:r>
              <a:rPr lang="de-DE" dirty="0" smtClean="0"/>
              <a:t> in </a:t>
            </a:r>
            <a:r>
              <a:rPr lang="de-DE" dirty="0" err="1" smtClean="0"/>
              <a:t>the</a:t>
            </a:r>
            <a:r>
              <a:rPr lang="de-DE" dirty="0" smtClean="0"/>
              <a:t> „</a:t>
            </a:r>
            <a:r>
              <a:rPr lang="de-DE" dirty="0" err="1" smtClean="0"/>
              <a:t>Lattice</a:t>
            </a:r>
            <a:r>
              <a:rPr lang="de-DE" dirty="0" smtClean="0"/>
              <a:t> List“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3D1B80B-7EA1-46B8-AA50-BB58C36F4B7E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  <p:grpSp>
        <p:nvGrpSpPr>
          <p:cNvPr id="7" name="Group 6"/>
          <p:cNvGrpSpPr/>
          <p:nvPr/>
        </p:nvGrpSpPr>
        <p:grpSpPr>
          <a:xfrm>
            <a:off x="637563" y="3196206"/>
            <a:ext cx="2374085" cy="2677656"/>
            <a:chOff x="3414319" y="3196206"/>
            <a:chExt cx="2374085" cy="2677656"/>
          </a:xfrm>
        </p:grpSpPr>
        <p:sp>
          <p:nvSpPr>
            <p:cNvPr id="6" name="TextBox 5"/>
            <p:cNvSpPr txBox="1"/>
            <p:nvPr/>
          </p:nvSpPr>
          <p:spPr>
            <a:xfrm>
              <a:off x="3414319" y="3196206"/>
              <a:ext cx="2374085" cy="2677656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rgbClr val="FD930A"/>
              </a:solidFill>
            </a:ln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de-DE" sz="2400" dirty="0" err="1" smtClean="0"/>
                <a:t>Lattice</a:t>
              </a:r>
              <a:r>
                <a:rPr lang="de-DE" sz="2400" dirty="0" smtClean="0"/>
                <a:t> List</a:t>
              </a:r>
            </a:p>
            <a:p>
              <a:pPr>
                <a:buNone/>
              </a:pPr>
              <a:endParaRPr lang="de-DE" sz="2400" dirty="0"/>
            </a:p>
            <a:p>
              <a:pPr>
                <a:buNone/>
              </a:pPr>
              <a:endParaRPr lang="de-DE" sz="2400" dirty="0" smtClean="0"/>
            </a:p>
            <a:p>
              <a:pPr>
                <a:buNone/>
              </a:pPr>
              <a:endParaRPr lang="de-DE" sz="2400" dirty="0"/>
            </a:p>
            <a:p>
              <a:pPr>
                <a:buNone/>
              </a:pPr>
              <a:endParaRPr lang="de-DE" sz="2400" dirty="0" smtClean="0"/>
            </a:p>
            <a:p>
              <a:pPr>
                <a:buNone/>
              </a:pPr>
              <a:endParaRPr lang="de-DE" sz="2400" dirty="0"/>
            </a:p>
          </p:txBody>
        </p:sp>
        <p:pic>
          <p:nvPicPr>
            <p:cNvPr id="2355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61857" y="4049418"/>
              <a:ext cx="1684980" cy="16849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 cap="flat" cmpd="sng">
                  <a:solidFill>
                    <a:schemeClr val="folHlink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</p:grpSp>
      <p:grpSp>
        <p:nvGrpSpPr>
          <p:cNvPr id="11" name="Group 10"/>
          <p:cNvGrpSpPr/>
          <p:nvPr/>
        </p:nvGrpSpPr>
        <p:grpSpPr>
          <a:xfrm>
            <a:off x="3611810" y="3209144"/>
            <a:ext cx="2374085" cy="2677656"/>
            <a:chOff x="3414319" y="3196206"/>
            <a:chExt cx="2374085" cy="2677656"/>
          </a:xfrm>
        </p:grpSpPr>
        <p:sp>
          <p:nvSpPr>
            <p:cNvPr id="12" name="TextBox 11"/>
            <p:cNvSpPr txBox="1"/>
            <p:nvPr/>
          </p:nvSpPr>
          <p:spPr>
            <a:xfrm>
              <a:off x="3414319" y="3196206"/>
              <a:ext cx="2374085" cy="2677656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rgbClr val="FD930A"/>
              </a:solidFill>
            </a:ln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de-DE" sz="2400" dirty="0" smtClean="0"/>
                <a:t>List </a:t>
              </a:r>
              <a:r>
                <a:rPr lang="de-DE" sz="2400" dirty="0" err="1" smtClean="0"/>
                <a:t>of</a:t>
              </a:r>
              <a:r>
                <a:rPr lang="de-DE" sz="2400" dirty="0" smtClean="0"/>
                <a:t> Variables</a:t>
              </a:r>
            </a:p>
            <a:p>
              <a:pPr>
                <a:buNone/>
              </a:pPr>
              <a:endParaRPr lang="de-DE" sz="2400" dirty="0"/>
            </a:p>
            <a:p>
              <a:pPr>
                <a:buNone/>
              </a:pPr>
              <a:endParaRPr lang="de-DE" sz="2400" dirty="0" smtClean="0"/>
            </a:p>
            <a:p>
              <a:pPr>
                <a:buNone/>
              </a:pPr>
              <a:endParaRPr lang="de-DE" sz="2400" dirty="0"/>
            </a:p>
            <a:p>
              <a:pPr>
                <a:buNone/>
              </a:pPr>
              <a:endParaRPr lang="de-DE" sz="2400" dirty="0" smtClean="0"/>
            </a:p>
            <a:p>
              <a:pPr>
                <a:buNone/>
              </a:pPr>
              <a:endParaRPr lang="de-DE" sz="2400" dirty="0"/>
            </a:p>
          </p:txBody>
        </p:sp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05262" y="4036480"/>
              <a:ext cx="1684981" cy="16849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 cap="flat" cmpd="sng">
                  <a:solidFill>
                    <a:schemeClr val="folHlink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</p:grpSp>
      <p:sp>
        <p:nvSpPr>
          <p:cNvPr id="8" name="Curved Down Arrow 7"/>
          <p:cNvSpPr/>
          <p:nvPr/>
        </p:nvSpPr>
        <p:spPr bwMode="auto">
          <a:xfrm>
            <a:off x="1375794" y="2592198"/>
            <a:ext cx="3137483" cy="469784"/>
          </a:xfrm>
          <a:prstGeom prst="curvedDownArrow">
            <a:avLst>
              <a:gd name="adj1" fmla="val 91796"/>
              <a:gd name="adj2" fmla="val 203000"/>
              <a:gd name="adj3" fmla="val 25000"/>
            </a:avLst>
          </a:prstGeom>
          <a:solidFill>
            <a:srgbClr val="00B0F0"/>
          </a:solidFill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Font typeface="Wingdings" pitchFamily="2" charset="2"/>
              <a:buChar char="n"/>
              <a:tabLst/>
            </a:pPr>
            <a:endParaRPr kumimoji="0" lang="de-DE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8" name="Curved Down Arrow 17"/>
          <p:cNvSpPr/>
          <p:nvPr/>
        </p:nvSpPr>
        <p:spPr bwMode="auto">
          <a:xfrm>
            <a:off x="4798852" y="2601985"/>
            <a:ext cx="3137483" cy="469784"/>
          </a:xfrm>
          <a:prstGeom prst="curvedDownArrow">
            <a:avLst>
              <a:gd name="adj1" fmla="val 91796"/>
              <a:gd name="adj2" fmla="val 203000"/>
              <a:gd name="adj3" fmla="val 25000"/>
            </a:avLst>
          </a:prstGeom>
          <a:solidFill>
            <a:srgbClr val="00B0F0"/>
          </a:solidFill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Font typeface="Wingdings" pitchFamily="2" charset="2"/>
              <a:buChar char="n"/>
              <a:tabLst/>
            </a:pPr>
            <a:endParaRPr kumimoji="0" lang="de-DE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6410587" y="3209144"/>
            <a:ext cx="2374085" cy="2677656"/>
            <a:chOff x="6410587" y="3209144"/>
            <a:chExt cx="2374085" cy="2603790"/>
          </a:xfrm>
        </p:grpSpPr>
        <p:sp>
          <p:nvSpPr>
            <p:cNvPr id="15" name="TextBox 14"/>
            <p:cNvSpPr txBox="1"/>
            <p:nvPr/>
          </p:nvSpPr>
          <p:spPr>
            <a:xfrm>
              <a:off x="6410587" y="3209144"/>
              <a:ext cx="2374085" cy="260379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rgbClr val="FD930A"/>
              </a:solidFill>
            </a:ln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de-DE" sz="2400" dirty="0" smtClean="0"/>
                <a:t>Chain </a:t>
              </a:r>
              <a:r>
                <a:rPr lang="de-DE" sz="2400" dirty="0" err="1" smtClean="0"/>
                <a:t>of</a:t>
              </a:r>
              <a:r>
                <a:rPr lang="de-DE" sz="2400" dirty="0" smtClean="0"/>
                <a:t> Containers</a:t>
              </a:r>
            </a:p>
            <a:p>
              <a:pPr>
                <a:buNone/>
              </a:pPr>
              <a:endParaRPr lang="de-DE" sz="2400" dirty="0" smtClean="0"/>
            </a:p>
            <a:p>
              <a:pPr>
                <a:buNone/>
              </a:pPr>
              <a:endParaRPr lang="de-DE" sz="2400" dirty="0"/>
            </a:p>
            <a:p>
              <a:pPr>
                <a:buNone/>
              </a:pPr>
              <a:endParaRPr lang="de-DE" sz="2400" dirty="0" smtClean="0"/>
            </a:p>
            <a:p>
              <a:pPr>
                <a:buNone/>
              </a:pPr>
              <a:endParaRPr lang="de-DE" sz="2400" dirty="0"/>
            </a:p>
          </p:txBody>
        </p:sp>
        <p:pic>
          <p:nvPicPr>
            <p:cNvPr id="23559" name="Picture 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54711" y="4026239"/>
              <a:ext cx="1651058" cy="16510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 cap="flat" cmpd="sng">
                  <a:solidFill>
                    <a:schemeClr val="folHlink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31025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Steuerskizze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3D1B80B-7EA1-46B8-AA50-BB58C36F4B7E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  <p:pic>
        <p:nvPicPr>
          <p:cNvPr id="37891" name="Picture 3" descr="C:\Users\mhuening\AppData\Local\Microsoft\Windows\Temporary Internet Files\Content.Outlook\SZYUTFVE\XFEL-Struktur-TL-TLD-T1-bla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369" y="1384185"/>
            <a:ext cx="8670953" cy="4303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369" y="1067544"/>
            <a:ext cx="7670504" cy="5201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966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SY European XFEL">
  <a:themeElements>
    <a:clrScheme name="DESY European XFEL 1">
      <a:dk1>
        <a:srgbClr val="261748"/>
      </a:dk1>
      <a:lt1>
        <a:srgbClr val="FFFFFF"/>
      </a:lt1>
      <a:dk2>
        <a:srgbClr val="000000"/>
      </a:dk2>
      <a:lt2>
        <a:srgbClr val="E0E0E0"/>
      </a:lt2>
      <a:accent1>
        <a:srgbClr val="261748"/>
      </a:accent1>
      <a:accent2>
        <a:srgbClr val="FD930A"/>
      </a:accent2>
      <a:accent3>
        <a:srgbClr val="FFFFFF"/>
      </a:accent3>
      <a:accent4>
        <a:srgbClr val="1F123C"/>
      </a:accent4>
      <a:accent5>
        <a:srgbClr val="ACABB1"/>
      </a:accent5>
      <a:accent6>
        <a:srgbClr val="E58508"/>
      </a:accent6>
      <a:hlink>
        <a:srgbClr val="261748"/>
      </a:hlink>
      <a:folHlink>
        <a:srgbClr val="FD930A"/>
      </a:folHlink>
    </a:clrScheme>
    <a:fontScheme name="DESY European XFEL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folHlink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rgbClr val="000000">
                    <a:alpha val="74998"/>
                  </a:srgb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8B323"/>
          </a:buClr>
          <a:buSzTx/>
          <a:buFont typeface="Wingdings" pitchFamily="2" charset="2"/>
          <a:buChar char="n"/>
          <a:tabLst/>
          <a:defRPr kumimoji="0" lang="de-DE" sz="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folHlink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rgbClr val="000000">
                    <a:alpha val="74998"/>
                  </a:srgb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8B323"/>
          </a:buClr>
          <a:buSzTx/>
          <a:buFont typeface="Wingdings" pitchFamily="2" charset="2"/>
          <a:buChar char="n"/>
          <a:tabLst/>
          <a:defRPr kumimoji="0" lang="de-DE" sz="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DESY European XFEL 1">
        <a:dk1>
          <a:srgbClr val="261748"/>
        </a:dk1>
        <a:lt1>
          <a:srgbClr val="FFFFFF"/>
        </a:lt1>
        <a:dk2>
          <a:srgbClr val="000000"/>
        </a:dk2>
        <a:lt2>
          <a:srgbClr val="E0E0E0"/>
        </a:lt2>
        <a:accent1>
          <a:srgbClr val="261748"/>
        </a:accent1>
        <a:accent2>
          <a:srgbClr val="FD930A"/>
        </a:accent2>
        <a:accent3>
          <a:srgbClr val="FFFFFF"/>
        </a:accent3>
        <a:accent4>
          <a:srgbClr val="1F123C"/>
        </a:accent4>
        <a:accent5>
          <a:srgbClr val="ACABB1"/>
        </a:accent5>
        <a:accent6>
          <a:srgbClr val="E58508"/>
        </a:accent6>
        <a:hlink>
          <a:srgbClr val="261748"/>
        </a:hlink>
        <a:folHlink>
          <a:srgbClr val="FD930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261748"/>
      </a:dk1>
      <a:lt1>
        <a:srgbClr val="FFFFFF"/>
      </a:lt1>
      <a:dk2>
        <a:srgbClr val="000000"/>
      </a:dk2>
      <a:lt2>
        <a:srgbClr val="E0E0E0"/>
      </a:lt2>
      <a:accent1>
        <a:srgbClr val="261748"/>
      </a:accent1>
      <a:accent2>
        <a:srgbClr val="FD930A"/>
      </a:accent2>
      <a:accent3>
        <a:srgbClr val="FFFFFF"/>
      </a:accent3>
      <a:accent4>
        <a:srgbClr val="1F123C"/>
      </a:accent4>
      <a:accent5>
        <a:srgbClr val="ACABB1"/>
      </a:accent5>
      <a:accent6>
        <a:srgbClr val="E58508"/>
      </a:accent6>
      <a:hlink>
        <a:srgbClr val="261748"/>
      </a:hlink>
      <a:folHlink>
        <a:srgbClr val="FD930A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458</Words>
  <Application>Microsoft Office PowerPoint</Application>
  <PresentationFormat>On-screen Show (4:3)</PresentationFormat>
  <Paragraphs>130</Paragraphs>
  <Slides>13</Slides>
  <Notes>2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ＭＳ Ｐゴシック</vt:lpstr>
      <vt:lpstr>Wingdings</vt:lpstr>
      <vt:lpstr>Geneva</vt:lpstr>
      <vt:lpstr>Symbol</vt:lpstr>
      <vt:lpstr>DESY European XFEL</vt:lpstr>
      <vt:lpstr>TC Issues and 3D CAD</vt:lpstr>
      <vt:lpstr>Installation across Sections</vt:lpstr>
      <vt:lpstr>Section Reviews</vt:lpstr>
      <vt:lpstr>Storage of Accelerator Components</vt:lpstr>
      <vt:lpstr>External Storage</vt:lpstr>
      <vt:lpstr>3D CAD</vt:lpstr>
      <vt:lpstr>CAD Integration of fully detailed Models</vt:lpstr>
      <vt:lpstr>Steuerskizze</vt:lpstr>
      <vt:lpstr>Steuerskizze</vt:lpstr>
      <vt:lpstr>Example: XSE Dogleg</vt:lpstr>
      <vt:lpstr>Dogleg with Surroundings</vt:lpstr>
      <vt:lpstr>Example: XTL Rm 38-40</vt:lpstr>
      <vt:lpstr>PowerPoint Presentation</vt:lpstr>
    </vt:vector>
  </TitlesOfParts>
  <Company>xxx xxx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xxx xxx</dc:creator>
  <cp:lastModifiedBy>mhuening</cp:lastModifiedBy>
  <cp:revision>215</cp:revision>
  <cp:lastPrinted>2008-09-01T15:04:16Z</cp:lastPrinted>
  <dcterms:created xsi:type="dcterms:W3CDTF">2008-08-31T12:56:32Z</dcterms:created>
  <dcterms:modified xsi:type="dcterms:W3CDTF">2014-04-08T11:48:55Z</dcterms:modified>
</cp:coreProperties>
</file>