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67" r:id="rId7"/>
    <p:sldId id="265" r:id="rId8"/>
    <p:sldId id="258" r:id="rId9"/>
    <p:sldId id="261" r:id="rId10"/>
    <p:sldId id="262" r:id="rId11"/>
    <p:sldId id="263" r:id="rId12"/>
    <p:sldId id="264" r:id="rId13"/>
    <p:sldId id="266" r:id="rId14"/>
    <p:sldId id="273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34" autoAdjust="0"/>
  </p:normalViewPr>
  <p:slideViewPr>
    <p:cSldViewPr snapToGrid="0" snapToObjects="1">
      <p:cViewPr>
        <p:scale>
          <a:sx n="66" d="100"/>
          <a:sy n="66" d="100"/>
        </p:scale>
        <p:origin x="-2064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5820" y="6538375"/>
            <a:ext cx="278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dirty="0" smtClean="0"/>
              <a:t>Harald</a:t>
            </a:r>
            <a:r>
              <a:rPr lang="en-US" sz="900" baseline="0" dirty="0" smtClean="0"/>
              <a:t> Sinn, European XFEL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15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Photon</a:t>
            </a:r>
            <a:r>
              <a:rPr lang="en-GB" sz="1000" baseline="0" dirty="0" smtClean="0">
                <a:solidFill>
                  <a:schemeClr val="bg1"/>
                </a:solidFill>
              </a:rPr>
              <a:t> systems commissioning overview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7333" y="704191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fld id="{ADF70E28-B5CE-3645-8EDB-493AB918ED61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None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942975" y="4183528"/>
            <a:ext cx="7258050" cy="2096621"/>
          </a:xfrm>
        </p:spPr>
        <p:txBody>
          <a:bodyPr/>
          <a:lstStyle/>
          <a:p>
            <a:r>
              <a:rPr lang="en-US" dirty="0" smtClean="0"/>
              <a:t>Harald Sinn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Collaboration Meeting</a:t>
            </a:r>
          </a:p>
          <a:p>
            <a:r>
              <a:rPr lang="en-US" dirty="0" smtClean="0"/>
              <a:t>8 April  2014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942975" y="1186892"/>
            <a:ext cx="7251700" cy="2606302"/>
          </a:xfrm>
        </p:spPr>
        <p:txBody>
          <a:bodyPr/>
          <a:lstStyle/>
          <a:p>
            <a:r>
              <a:rPr lang="en-US" sz="4000" dirty="0" smtClean="0"/>
              <a:t>Photon systems commissioning overview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631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track: Needed for first beam in Exp. hall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6096"/>
          <a:stretch/>
        </p:blipFill>
        <p:spPr>
          <a:xfrm>
            <a:off x="0" y="1022350"/>
            <a:ext cx="9144000" cy="41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√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96" t="10951" r="49185" b="45680"/>
          <a:stretch/>
        </p:blipFill>
        <p:spPr>
          <a:xfrm>
            <a:off x="-114580" y="356259"/>
            <a:ext cx="9258580" cy="6050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317" y="653018"/>
            <a:ext cx="75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8d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8069" y="653018"/>
            <a:ext cx="6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8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89417" y="661418"/>
            <a:ext cx="59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8h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46962" y="634109"/>
            <a:ext cx="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8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5303" y="614925"/>
            <a:ext cx="45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8h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65419" y="2878277"/>
            <a:ext cx="11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12h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8462" y="2674546"/>
            <a:ext cx="69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8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8462" y="4893578"/>
            <a:ext cx="69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20h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36555" y="2859212"/>
            <a:ext cx="68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8h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77263" y="4875429"/>
            <a:ext cx="5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5d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1" grpId="0" build="p"/>
      <p:bldP spid="12" grpId="0" build="p"/>
      <p:bldP spid="13" grpId="0" build="p"/>
      <p:bldP spid="16" grpId="0" build="p"/>
      <p:bldP spid="19" grpId="0" build="p"/>
      <p:bldP spid="22" grpId="0" build="p"/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track commissioning SASE1: SPB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08975"/>
            <a:ext cx="9144000" cy="5336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Closed Undulators (WP71) 		1 day</a:t>
            </a:r>
          </a:p>
          <a:p>
            <a:pPr>
              <a:buNone/>
            </a:pPr>
            <a:r>
              <a:rPr lang="en-US" sz="2400" dirty="0" smtClean="0"/>
              <a:t>Search for SASE				8 days</a:t>
            </a:r>
          </a:p>
          <a:p>
            <a:pPr>
              <a:buNone/>
            </a:pPr>
            <a:r>
              <a:rPr lang="en-US" sz="2400" dirty="0" smtClean="0"/>
              <a:t>XTD2 Optics + Diagnostics			4 days</a:t>
            </a:r>
          </a:p>
          <a:p>
            <a:pPr>
              <a:buNone/>
            </a:pPr>
            <a:r>
              <a:rPr lang="en-US" sz="2400" dirty="0" smtClean="0"/>
              <a:t>XTD9 Beam through tunnel 		2 days</a:t>
            </a:r>
          </a:p>
          <a:p>
            <a:pPr>
              <a:buNone/>
            </a:pPr>
            <a:r>
              <a:rPr lang="en-US" sz="2400" dirty="0" smtClean="0"/>
              <a:t>SPB initial alignments			5 days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From beam in SASE1 to SPB		20 days = 4 weeks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XTD9 branch beam line			2 days</a:t>
            </a:r>
          </a:p>
          <a:p>
            <a:pPr>
              <a:buNone/>
            </a:pPr>
            <a:r>
              <a:rPr lang="en-US" sz="2400" dirty="0" smtClean="0"/>
              <a:t>FXE initial alignments			5 days  = </a:t>
            </a:r>
            <a:r>
              <a:rPr lang="en-US" sz="2400" dirty="0" smtClean="0">
                <a:solidFill>
                  <a:srgbClr val="FF0000"/>
                </a:solidFill>
              </a:rPr>
              <a:t>5.5 weeks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With 16 hours = 1 day, 5 days = 1 week </a:t>
            </a:r>
          </a:p>
        </p:txBody>
      </p:sp>
    </p:spTree>
    <p:extLst>
      <p:ext uri="{BB962C8B-B14F-4D97-AF65-F5344CB8AC3E}">
        <p14:creationId xmlns:p14="http://schemas.microsoft.com/office/powerpoint/2010/main" val="281112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commissioning goals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616" y="1398445"/>
            <a:ext cx="8904944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Achieve same level at SASE3 </a:t>
            </a:r>
            <a:r>
              <a:rPr lang="en-US" sz="2400" dirty="0" smtClean="0">
                <a:solidFill>
                  <a:srgbClr val="FF0000"/>
                </a:solidFill>
              </a:rPr>
              <a:t>(+5.5 weeks)</a:t>
            </a:r>
          </a:p>
          <a:p>
            <a:r>
              <a:rPr lang="en-US" sz="2400" dirty="0" smtClean="0"/>
              <a:t> Next: (Limited) tunability of undulator gaps will enable commissioning of monochromators </a:t>
            </a:r>
            <a:r>
              <a:rPr lang="en-US" sz="2400" dirty="0" smtClean="0">
                <a:solidFill>
                  <a:srgbClr val="FF0000"/>
                </a:solidFill>
              </a:rPr>
              <a:t>(+1 week)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First experiments SASE1 possible </a:t>
            </a:r>
            <a:r>
              <a:rPr lang="en-US" sz="2400" dirty="0" smtClean="0">
                <a:solidFill>
                  <a:srgbClr val="FF0000"/>
                </a:solidFill>
              </a:rPr>
              <a:t>(=T0 + </a:t>
            </a:r>
            <a:r>
              <a:rPr lang="en-US" sz="2400" dirty="0" smtClean="0">
                <a:solidFill>
                  <a:srgbClr val="FF0000"/>
                </a:solidFill>
              </a:rPr>
              <a:t>9 </a:t>
            </a:r>
            <a:r>
              <a:rPr lang="en-US" sz="2400" dirty="0" smtClean="0">
                <a:solidFill>
                  <a:srgbClr val="FF0000"/>
                </a:solidFill>
              </a:rPr>
              <a:t>months)</a:t>
            </a:r>
          </a:p>
          <a:p>
            <a:r>
              <a:rPr lang="en-US" sz="2400" dirty="0" smtClean="0"/>
              <a:t> Next: Lasing at other working points (8.5 GeV, 12 GeV)  will enable of e.g. low energy mode of soft x-ray monochromator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First experiments SASE3 possible </a:t>
            </a:r>
            <a:r>
              <a:rPr lang="en-US" sz="2400" dirty="0" smtClean="0">
                <a:solidFill>
                  <a:srgbClr val="FF0000"/>
                </a:solidFill>
              </a:rPr>
              <a:t>(+ 1 month)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Next: SASE2 </a:t>
            </a:r>
            <a:r>
              <a:rPr lang="en-US" sz="2400" dirty="0" smtClean="0">
                <a:solidFill>
                  <a:srgbClr val="FF0000"/>
                </a:solidFill>
              </a:rPr>
              <a:t>(start T0+12 month, need 6.5 weeks)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Simultaneous SASE operation, longer pulse trains </a:t>
            </a:r>
            <a:r>
              <a:rPr lang="en-US" sz="2400" dirty="0" smtClean="0">
                <a:solidFill>
                  <a:srgbClr val="FF0000"/>
                </a:solidFill>
              </a:rPr>
              <a:t>(+2 month)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User Operation on all beamlines possible (with more commissioning interleaved) </a:t>
            </a:r>
            <a:r>
              <a:rPr lang="en-US" sz="2400" dirty="0" smtClean="0">
                <a:solidFill>
                  <a:srgbClr val="FF0000"/>
                </a:solidFill>
              </a:rPr>
              <a:t>(=T0+16 months)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28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talks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4174" y="1597233"/>
            <a:ext cx="7723064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Commissioning of the K-mono: </a:t>
            </a:r>
          </a:p>
          <a:p>
            <a:pPr>
              <a:buNone/>
            </a:pPr>
            <a:r>
              <a:rPr lang="en-US" sz="2800" i="1" dirty="0" smtClean="0"/>
              <a:t>Wolfgang Freund, X-ray diagnostics group</a:t>
            </a:r>
          </a:p>
          <a:p>
            <a:pPr>
              <a:buNone/>
            </a:pPr>
            <a:endParaRPr lang="en-US" sz="2800" i="1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Undulator</a:t>
            </a:r>
            <a:r>
              <a:rPr lang="en-US" sz="2800" dirty="0" smtClean="0"/>
              <a:t> </a:t>
            </a:r>
            <a:r>
              <a:rPr lang="en-US" sz="2800" dirty="0" err="1" smtClean="0"/>
              <a:t>Commisioning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i="1" dirty="0" err="1" smtClean="0"/>
              <a:t>Yuhui</a:t>
            </a:r>
            <a:r>
              <a:rPr lang="en-US" sz="2800" i="1" dirty="0" smtClean="0"/>
              <a:t> Li, </a:t>
            </a:r>
            <a:r>
              <a:rPr lang="en-US" sz="2800" i="1" dirty="0" err="1" smtClean="0"/>
              <a:t>Undulator</a:t>
            </a:r>
            <a:r>
              <a:rPr lang="en-US" sz="2800" i="1" dirty="0" smtClean="0"/>
              <a:t> group</a:t>
            </a:r>
          </a:p>
          <a:p>
            <a:pPr>
              <a:buNone/>
            </a:pPr>
            <a:r>
              <a:rPr lang="en-US" sz="2800" i="1" dirty="0" smtClean="0"/>
              <a:t> </a:t>
            </a:r>
          </a:p>
          <a:p>
            <a:r>
              <a:rPr lang="en-US" sz="2800" dirty="0" smtClean="0"/>
              <a:t> First Experiment </a:t>
            </a:r>
          </a:p>
          <a:p>
            <a:pPr>
              <a:buNone/>
            </a:pPr>
            <a:r>
              <a:rPr lang="en-US" sz="2800" i="1" dirty="0" smtClean="0"/>
              <a:t>Andy </a:t>
            </a:r>
            <a:r>
              <a:rPr lang="en-US" sz="2800" i="1" dirty="0" err="1" smtClean="0"/>
              <a:t>Aquilla</a:t>
            </a:r>
            <a:r>
              <a:rPr lang="en-US" sz="2800" i="1" dirty="0" smtClean="0"/>
              <a:t>, SPB instrument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0960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77386"/>
            <a:ext cx="7283450" cy="744964"/>
          </a:xfrm>
        </p:spPr>
        <p:txBody>
          <a:bodyPr/>
          <a:lstStyle/>
          <a:p>
            <a:r>
              <a:rPr lang="en-US" dirty="0" smtClean="0"/>
              <a:t>Construction (</a:t>
            </a:r>
            <a:r>
              <a:rPr lang="en-US" dirty="0"/>
              <a:t>t</a:t>
            </a:r>
            <a:r>
              <a:rPr lang="en-US" dirty="0" smtClean="0"/>
              <a:t>op-down) milestones </a:t>
            </a:r>
            <a:br>
              <a:rPr lang="en-US" dirty="0" smtClean="0"/>
            </a:br>
            <a:r>
              <a:rPr lang="en-US" dirty="0" smtClean="0"/>
              <a:t>for commissioning schedule on </a:t>
            </a:r>
            <a:r>
              <a:rPr lang="en-US" dirty="0" err="1" smtClean="0"/>
              <a:t>xfel.eu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514847"/>
            <a:ext cx="9144000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T0: 		 </a:t>
            </a:r>
            <a:r>
              <a:rPr lang="en-US" sz="2400" dirty="0" err="1" smtClean="0"/>
              <a:t>Linac</a:t>
            </a:r>
            <a:r>
              <a:rPr lang="en-US" sz="2400" dirty="0" smtClean="0"/>
              <a:t> tunnel closed (30 June 2016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T0+3 month	 e-beam through XTL </a:t>
            </a:r>
          </a:p>
          <a:p>
            <a:pPr>
              <a:buNone/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T0+6 month	 First lasing possible in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SASE1 (31 Dec 2016)</a:t>
            </a:r>
            <a:endParaRPr lang="en-US" sz="2400" dirty="0" smtClean="0">
              <a:latin typeface="+mn-lt"/>
              <a:ea typeface="Wingdings"/>
              <a:cs typeface="Wingdings"/>
              <a:sym typeface="Wingdings"/>
            </a:endParaRPr>
          </a:p>
          <a:p>
            <a:pPr>
              <a:buNone/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T0+9 month 	 First experiments on SASE1 instruments possible</a:t>
            </a:r>
          </a:p>
          <a:p>
            <a:pPr>
              <a:buNone/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T0+10 month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First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experiment on SASE3 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instruments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possible </a:t>
            </a:r>
          </a:p>
          <a:p>
            <a:pPr>
              <a:buNone/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T0+12 month	 First lasing possible in SASE2</a:t>
            </a:r>
          </a:p>
          <a:p>
            <a:pPr>
              <a:buNone/>
            </a:pP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T0+16 month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First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experiments on SASE2 </a:t>
            </a:r>
            <a:r>
              <a:rPr lang="en-US" sz="2400" dirty="0" smtClean="0">
                <a:ea typeface="Wingdings"/>
                <a:cs typeface="Wingdings"/>
                <a:sym typeface="Wingdings"/>
              </a:rPr>
              <a:t>instruments </a:t>
            </a:r>
            <a:r>
              <a:rPr lang="en-US" sz="2400" dirty="0" smtClean="0">
                <a:latin typeface="+mn-lt"/>
                <a:ea typeface="Wingdings"/>
                <a:cs typeface="Wingdings"/>
                <a:sym typeface="Wingdings"/>
              </a:rPr>
              <a:t>possible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95571"/>
            <a:ext cx="9144000" cy="14219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3 month from first lasing to user experiments</a:t>
            </a:r>
          </a:p>
          <a:p>
            <a:pPr algn="ctr">
              <a:buNone/>
            </a:pPr>
            <a:r>
              <a:rPr lang="en-US" sz="2400" i="1" dirty="0" smtClean="0"/>
              <a:t>(LCS first lasing April 10, 2009 </a:t>
            </a:r>
          </a:p>
          <a:p>
            <a:pPr algn="ctr">
              <a:buNone/>
            </a:pPr>
            <a:r>
              <a:rPr lang="en-US" sz="2400" i="1" dirty="0" smtClean="0"/>
              <a:t>First user experiment Oct. 3, 2009 = 6 month</a:t>
            </a:r>
            <a:r>
              <a:rPr lang="en-US" sz="2800" i="1" dirty="0" smtClean="0"/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1151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plan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307" y="1655945"/>
            <a:ext cx="8319154" cy="325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Basic assumptions for planning</a:t>
            </a:r>
            <a:r>
              <a:rPr lang="en-US" sz="2800" dirty="0"/>
              <a:t>: </a:t>
            </a:r>
            <a:endParaRPr lang="en-US" sz="2800" dirty="0" smtClean="0"/>
          </a:p>
          <a:p>
            <a:r>
              <a:rPr lang="en-US" sz="2800" dirty="0" smtClean="0"/>
              <a:t> Technical commissioning is done before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No delays through missing hardware or staff </a:t>
            </a:r>
            <a:endParaRPr lang="en-US" sz="2800" dirty="0" smtClean="0"/>
          </a:p>
          <a:p>
            <a:r>
              <a:rPr lang="en-US" sz="2800" dirty="0"/>
              <a:t> Based on ‘commissioning proposals’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Dedicated </a:t>
            </a:r>
            <a:r>
              <a:rPr lang="en-US" sz="2800" dirty="0"/>
              <a:t>beam time is </a:t>
            </a:r>
            <a:r>
              <a:rPr lang="en-US" sz="2800" dirty="0" smtClean="0"/>
              <a:t>expensive</a:t>
            </a:r>
            <a:r>
              <a:rPr lang="en-US" sz="2800" dirty="0" smtClean="0"/>
              <a:t>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7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commissioning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005" y="1295400"/>
            <a:ext cx="8385875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Rule for User </a:t>
            </a:r>
            <a:r>
              <a:rPr lang="en-US" sz="2800" dirty="0">
                <a:solidFill>
                  <a:srgbClr val="FF6600"/>
                </a:solidFill>
              </a:rPr>
              <a:t>C</a:t>
            </a:r>
            <a:r>
              <a:rPr lang="en-US" sz="2800" dirty="0" smtClean="0">
                <a:solidFill>
                  <a:srgbClr val="FF6600"/>
                </a:solidFill>
              </a:rPr>
              <a:t>onsortia: </a:t>
            </a:r>
            <a:r>
              <a:rPr lang="en-US" sz="2800" i="1" dirty="0" smtClean="0">
                <a:solidFill>
                  <a:srgbClr val="FF6600"/>
                </a:solidFill>
              </a:rPr>
              <a:t>24h beam time for 270 k€ 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(with 3 instruments running in parallel)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     = price for operating one Airbus 320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6600"/>
                </a:solidFill>
              </a:rPr>
              <a:t>Commissioning</a:t>
            </a:r>
            <a:r>
              <a:rPr lang="en-US" sz="2400" dirty="0" smtClean="0"/>
              <a:t>: Full facility works for you! </a:t>
            </a:r>
          </a:p>
          <a:p>
            <a:pPr>
              <a:buNone/>
            </a:pPr>
            <a:r>
              <a:rPr lang="en-US" sz="2400" dirty="0" smtClean="0"/>
              <a:t>(3 x 270k€ = </a:t>
            </a:r>
            <a:r>
              <a:rPr lang="en-US" sz="2400" i="1" dirty="0" smtClean="0">
                <a:solidFill>
                  <a:srgbClr val="FF6600"/>
                </a:solidFill>
              </a:rPr>
              <a:t>810 k€/day </a:t>
            </a:r>
            <a:r>
              <a:rPr lang="en-US" sz="2400" dirty="0" smtClean="0"/>
              <a:t>= 30 k€/hour = 500 €/min)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2952" y="6022393"/>
            <a:ext cx="4293972" cy="3052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30" y="2470994"/>
            <a:ext cx="4750440" cy="29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21 -0.15156 L 1.6434 -1.149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9" y="-49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3788" y="1828158"/>
            <a:ext cx="6772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6600"/>
                </a:solidFill>
              </a:rPr>
              <a:t>Rule of thumb: </a:t>
            </a:r>
          </a:p>
          <a:p>
            <a:pPr>
              <a:buNone/>
            </a:pPr>
            <a:r>
              <a:rPr lang="en-US" sz="4000" i="1" dirty="0" smtClean="0"/>
              <a:t>Price of commissioning should not exceed the price of the component!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69995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to Work Packages (May 2013)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" y="1186417"/>
            <a:ext cx="3952844" cy="5532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46" y="1254650"/>
            <a:ext cx="3811387" cy="5479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63888"/>
          <a:stretch/>
        </p:blipFill>
        <p:spPr>
          <a:xfrm>
            <a:off x="7706580" y="1270139"/>
            <a:ext cx="1437420" cy="54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strategy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514" y="1179222"/>
            <a:ext cx="8849719" cy="400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 Initially only single beam condition: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17.5 GeV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0.5-1 nC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30-50 pulses/train (or single pulse on request) </a:t>
            </a:r>
          </a:p>
          <a:p>
            <a:pPr>
              <a:buNone/>
            </a:pPr>
            <a:r>
              <a:rPr lang="en-US" sz="2400" dirty="0"/>
              <a:t>	C</a:t>
            </a:r>
            <a:r>
              <a:rPr lang="en-US" sz="2400" dirty="0" smtClean="0"/>
              <a:t>losed undulator gap (SASE1&amp;2: 8.5 keV, SASE3: 1 keV)</a:t>
            </a:r>
          </a:p>
          <a:p>
            <a:pPr>
              <a:buNone/>
            </a:pPr>
            <a:r>
              <a:rPr lang="en-US" sz="2400" dirty="0" smtClean="0"/>
              <a:t>	‘One user’ operation (from e.g. machine control room) </a:t>
            </a:r>
          </a:p>
          <a:p>
            <a:r>
              <a:rPr lang="en-US" sz="2400" dirty="0" smtClean="0"/>
              <a:t> Get beam quickly through essential optics to instruments</a:t>
            </a:r>
          </a:p>
          <a:p>
            <a:r>
              <a:rPr lang="en-US" sz="2400" dirty="0" smtClean="0"/>
              <a:t> Come back later to commission remaining optics </a:t>
            </a:r>
          </a:p>
        </p:txBody>
      </p:sp>
    </p:spTree>
    <p:extLst>
      <p:ext uri="{BB962C8B-B14F-4D97-AF65-F5344CB8AC3E}">
        <p14:creationId xmlns:p14="http://schemas.microsoft.com/office/powerpoint/2010/main" val="236730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3882"/>
            <a:ext cx="7283450" cy="73846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From SASE1 </a:t>
            </a:r>
            <a:r>
              <a:rPr lang="en-US" dirty="0" err="1" smtClean="0"/>
              <a:t>undulator</a:t>
            </a:r>
            <a:r>
              <a:rPr lang="en-US" dirty="0" smtClean="0"/>
              <a:t> to the Experiment Hall (fast track)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377"/>
          <a:stretch/>
        </p:blipFill>
        <p:spPr>
          <a:xfrm>
            <a:off x="0" y="1022350"/>
            <a:ext cx="9144000" cy="41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that need ‘hot’ commissioning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5856"/>
          <a:stretch/>
        </p:blipFill>
        <p:spPr>
          <a:xfrm>
            <a:off x="0" y="1022350"/>
            <a:ext cx="9144000" cy="41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2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nn_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sinn_xfel.potx</Template>
  <TotalTime>1339</TotalTime>
  <Words>389</Words>
  <Application>Microsoft Macintosh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sinn_xfel</vt:lpstr>
      <vt:lpstr>Photon systems commissioning overview</vt:lpstr>
      <vt:lpstr>Construction (top-down) milestones  for commissioning schedule on xfel.eu </vt:lpstr>
      <vt:lpstr>Commissioning plan</vt:lpstr>
      <vt:lpstr>Price of commissioning</vt:lpstr>
      <vt:lpstr>PowerPoint Presentation</vt:lpstr>
      <vt:lpstr>Questionnaire to Work Packages (May 2013)</vt:lpstr>
      <vt:lpstr>Commissioning strategy</vt:lpstr>
      <vt:lpstr> Example: From SASE1 undulator to the Experiment Hall (fast track)</vt:lpstr>
      <vt:lpstr>Components that need ‘hot’ commissioning </vt:lpstr>
      <vt:lpstr>Fast track: Needed for first beam in Exp. hall</vt:lpstr>
      <vt:lpstr>√</vt:lpstr>
      <vt:lpstr>Fast track commissioning SASE1: SPB</vt:lpstr>
      <vt:lpstr>Further commissioning goals</vt:lpstr>
      <vt:lpstr>Next talks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Harald Sinn</dc:creator>
  <cp:lastModifiedBy>Harald Sinn</cp:lastModifiedBy>
  <cp:revision>61</cp:revision>
  <dcterms:created xsi:type="dcterms:W3CDTF">2013-07-14T06:51:53Z</dcterms:created>
  <dcterms:modified xsi:type="dcterms:W3CDTF">2014-04-07T20:35:54Z</dcterms:modified>
</cp:coreProperties>
</file>