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61" r:id="rId3"/>
    <p:sldId id="259" r:id="rId4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pitchFamily="2" charset="2"/>
      <a:buChar char="n"/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E0E0"/>
    <a:srgbClr val="FD930A"/>
    <a:srgbClr val="261748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59" autoAdjust="0"/>
    <p:restoredTop sz="95752" autoAdjust="0"/>
  </p:normalViewPr>
  <p:slideViewPr>
    <p:cSldViewPr snapToGrid="0">
      <p:cViewPr varScale="1">
        <p:scale>
          <a:sx n="92" d="100"/>
          <a:sy n="92" d="100"/>
        </p:scale>
        <p:origin x="-1260" y="-102"/>
      </p:cViewPr>
      <p:guideLst>
        <p:guide orient="horz" pos="3956"/>
        <p:guide orient="horz" pos="881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3588" y="-120"/>
      </p:cViewPr>
      <p:guideLst>
        <p:guide orient="horz" pos="2880"/>
        <p:guide pos="215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91279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fld id="{62159DD9-934A-4751-9537-B529C6200322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59938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524C39-D2F1-4E40-9A6F-BD68AAE6D2EE}" type="slidenum">
              <a:rPr lang="de-DE"/>
              <a:pPr/>
              <a:t>1</a:t>
            </a:fld>
            <a:endParaRPr lang="de-DE"/>
          </a:p>
        </p:txBody>
      </p:sp>
      <p:sp>
        <p:nvSpPr>
          <p:cNvPr id="10649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>
              <a:spcBef>
                <a:spcPct val="0"/>
              </a:spcBef>
              <a:spcAft>
                <a:spcPct val="20000"/>
              </a:spcAft>
            </a:pPr>
            <a:r>
              <a:rPr lang="en-GB" sz="1100" b="1"/>
              <a:t>How to edit the title slide</a:t>
            </a:r>
          </a:p>
          <a:p>
            <a:pPr marL="228600" indent="-228600">
              <a:spcBef>
                <a:spcPct val="0"/>
              </a:spcBef>
              <a:spcAft>
                <a:spcPct val="20000"/>
              </a:spcAft>
            </a:pPr>
            <a:endParaRPr lang="en-GB" sz="1100"/>
          </a:p>
          <a:p>
            <a:pPr marL="228600" indent="-228600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/>
              <a:t>  Upper area: </a:t>
            </a:r>
            <a:r>
              <a:rPr lang="en-GB" sz="1100" b="1"/>
              <a:t>Title</a:t>
            </a:r>
            <a:r>
              <a:rPr lang="en-GB" sz="1100"/>
              <a:t> of your talk, max. 2 rows of the defined size (55 pt)</a:t>
            </a:r>
          </a:p>
          <a:p>
            <a:pPr marL="228600" indent="-228600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/>
              <a:t>  Lower area </a:t>
            </a:r>
            <a:r>
              <a:rPr lang="en-GB" sz="1100" b="1"/>
              <a:t>(subtitle):</a:t>
            </a:r>
            <a:r>
              <a:rPr lang="en-GB" sz="1100"/>
              <a:t> Conference/meeting/workshop, location, date, </a:t>
            </a:r>
            <a:br>
              <a:rPr lang="en-GB" sz="1100"/>
            </a:br>
            <a:r>
              <a:rPr lang="en-GB" sz="1100"/>
              <a:t>  your name and affiliation, </a:t>
            </a:r>
            <a:br>
              <a:rPr lang="en-GB" sz="1100"/>
            </a:br>
            <a:r>
              <a:rPr lang="en-GB" sz="1100"/>
              <a:t>  max. 4 rows of the defined size (32 pt)</a:t>
            </a:r>
          </a:p>
          <a:p>
            <a:pPr marL="228600" indent="-228600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/>
              <a:t> Change the </a:t>
            </a:r>
            <a:r>
              <a:rPr lang="en-GB" sz="1100" b="1"/>
              <a:t>partner logos</a:t>
            </a:r>
            <a:r>
              <a:rPr lang="en-GB" sz="1100"/>
              <a:t> or add others in the last row.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39E6D9-50A5-434F-9C17-079B99415DC9}" type="slidenum">
              <a:rPr lang="de-DE"/>
              <a:pPr/>
              <a:t>2</a:t>
            </a:fld>
            <a:endParaRPr lang="de-DE"/>
          </a:p>
        </p:txBody>
      </p:sp>
      <p:sp>
        <p:nvSpPr>
          <p:cNvPr id="621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15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b="1"/>
              <a:t>   </a:t>
            </a:r>
            <a:r>
              <a:rPr lang="en-GB" sz="1100" b="1"/>
              <a:t>Before you start</a:t>
            </a:r>
            <a:r>
              <a:rPr lang="en-GB" sz="1100"/>
              <a:t> editing the slides of your talk change to the </a:t>
            </a:r>
            <a:r>
              <a:rPr lang="en-GB" sz="1100" b="1"/>
              <a:t>Master Slide view</a:t>
            </a:r>
            <a:r>
              <a:rPr lang="en-GB" sz="1100"/>
              <a:t>:   </a:t>
            </a:r>
            <a:br>
              <a:rPr lang="en-GB" sz="1100"/>
            </a:br>
            <a:r>
              <a:rPr lang="en-GB" sz="1100"/>
              <a:t>   Menu button “View”,</a:t>
            </a:r>
            <a:r>
              <a:rPr lang="en-GB" sz="1100">
                <a:sym typeface="Wingdings" pitchFamily="2" charset="2"/>
              </a:rPr>
              <a:t> Master, Slide Master:</a:t>
            </a:r>
            <a:br>
              <a:rPr lang="en-GB" sz="1100">
                <a:sym typeface="Wingdings" pitchFamily="2" charset="2"/>
              </a:rPr>
            </a:br>
            <a:endParaRPr lang="en-GB" sz="1100">
              <a:sym typeface="Wingdings" pitchFamily="2" charset="2"/>
            </a:endParaRP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>
                <a:sym typeface="Wingdings" pitchFamily="2" charset="2"/>
              </a:rPr>
              <a:t>   </a:t>
            </a:r>
            <a:r>
              <a:rPr lang="en-GB" sz="1100" b="1">
                <a:sym typeface="Wingdings" pitchFamily="2" charset="2"/>
              </a:rPr>
              <a:t>Edit the following 2 items in the 1st slide:</a:t>
            </a:r>
            <a:r>
              <a:rPr lang="en-GB" sz="1100">
                <a:sym typeface="Wingdings" pitchFamily="2" charset="2"/>
              </a:rPr>
              <a:t/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1)  1st row in the violet header: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    Delete the existent text and write the title of your talk into this text field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2)  The 2 rows in the footer area: Delete the text and write the information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    regarding your talk (same as on the Title Slide) into this text field.  </a:t>
            </a:r>
            <a:br>
              <a:rPr lang="en-GB" sz="1100">
                <a:sym typeface="Wingdings" pitchFamily="2" charset="2"/>
              </a:rPr>
            </a:br>
            <a:endParaRPr lang="en-GB" sz="1100">
              <a:sym typeface="Wingdings" pitchFamily="2" charset="2"/>
            </a:endParaRP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>
                <a:sym typeface="Wingdings" pitchFamily="2" charset="2"/>
              </a:rPr>
              <a:t>   If you want to use more </a:t>
            </a:r>
            <a:r>
              <a:rPr lang="en-GB" sz="1100" b="1">
                <a:sym typeface="Wingdings" pitchFamily="2" charset="2"/>
              </a:rPr>
              <a:t>partner logos</a:t>
            </a:r>
            <a:r>
              <a:rPr lang="en-GB" sz="1100">
                <a:sym typeface="Wingdings" pitchFamily="2" charset="2"/>
              </a:rPr>
              <a:t> position them left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beside the DESY logo in the footer area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</a:t>
            </a:r>
            <a:r>
              <a:rPr lang="en-GB" sz="1100" b="1">
                <a:sym typeface="Wingdings" pitchFamily="2" charset="2"/>
              </a:rPr>
              <a:t>Close Master View</a:t>
            </a:r>
            <a:endParaRPr lang="en-GB" sz="1100" b="1"/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US" sz="110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39E6D9-50A5-434F-9C17-079B99415DC9}" type="slidenum">
              <a:rPr lang="de-DE"/>
              <a:pPr/>
              <a:t>3</a:t>
            </a:fld>
            <a:endParaRPr lang="de-DE"/>
          </a:p>
        </p:txBody>
      </p:sp>
      <p:sp>
        <p:nvSpPr>
          <p:cNvPr id="621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15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b="1"/>
              <a:t>   </a:t>
            </a:r>
            <a:r>
              <a:rPr lang="en-GB" sz="1100" b="1"/>
              <a:t>Before you start</a:t>
            </a:r>
            <a:r>
              <a:rPr lang="en-GB" sz="1100"/>
              <a:t> editing the slides of your talk change to the </a:t>
            </a:r>
            <a:r>
              <a:rPr lang="en-GB" sz="1100" b="1"/>
              <a:t>Master Slide view</a:t>
            </a:r>
            <a:r>
              <a:rPr lang="en-GB" sz="1100"/>
              <a:t>:   </a:t>
            </a:r>
            <a:br>
              <a:rPr lang="en-GB" sz="1100"/>
            </a:br>
            <a:r>
              <a:rPr lang="en-GB" sz="1100"/>
              <a:t>   Menu button “View”,</a:t>
            </a:r>
            <a:r>
              <a:rPr lang="en-GB" sz="1100">
                <a:sym typeface="Wingdings" pitchFamily="2" charset="2"/>
              </a:rPr>
              <a:t> Master, Slide Master:</a:t>
            </a:r>
            <a:br>
              <a:rPr lang="en-GB" sz="1100">
                <a:sym typeface="Wingdings" pitchFamily="2" charset="2"/>
              </a:rPr>
            </a:br>
            <a:endParaRPr lang="en-GB" sz="1100">
              <a:sym typeface="Wingdings" pitchFamily="2" charset="2"/>
            </a:endParaRP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>
                <a:sym typeface="Wingdings" pitchFamily="2" charset="2"/>
              </a:rPr>
              <a:t>   </a:t>
            </a:r>
            <a:r>
              <a:rPr lang="en-GB" sz="1100" b="1">
                <a:sym typeface="Wingdings" pitchFamily="2" charset="2"/>
              </a:rPr>
              <a:t>Edit the following 2 items in the 1st slide:</a:t>
            </a:r>
            <a:r>
              <a:rPr lang="en-GB" sz="1100">
                <a:sym typeface="Wingdings" pitchFamily="2" charset="2"/>
              </a:rPr>
              <a:t/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1)  1st row in the violet header: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    Delete the existent text and write the title of your talk into this text field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2)  The 2 rows in the footer area: Delete the text and write the information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    regarding your talk (same as on the Title Slide) into this text field.  </a:t>
            </a:r>
            <a:br>
              <a:rPr lang="en-GB" sz="1100">
                <a:sym typeface="Wingdings" pitchFamily="2" charset="2"/>
              </a:rPr>
            </a:br>
            <a:endParaRPr lang="en-GB" sz="1100">
              <a:sym typeface="Wingdings" pitchFamily="2" charset="2"/>
            </a:endParaRPr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r>
              <a:rPr lang="en-GB" sz="1100">
                <a:sym typeface="Wingdings" pitchFamily="2" charset="2"/>
              </a:rPr>
              <a:t>   If you want to use more </a:t>
            </a:r>
            <a:r>
              <a:rPr lang="en-GB" sz="1100" b="1">
                <a:sym typeface="Wingdings" pitchFamily="2" charset="2"/>
              </a:rPr>
              <a:t>partner logos</a:t>
            </a:r>
            <a:r>
              <a:rPr lang="en-GB" sz="1100">
                <a:sym typeface="Wingdings" pitchFamily="2" charset="2"/>
              </a:rPr>
              <a:t> position them left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beside the DESY logo in the footer area </a:t>
            </a:r>
            <a:br>
              <a:rPr lang="en-GB" sz="1100">
                <a:sym typeface="Wingdings" pitchFamily="2" charset="2"/>
              </a:rPr>
            </a:br>
            <a:r>
              <a:rPr lang="en-GB" sz="1100">
                <a:sym typeface="Wingdings" pitchFamily="2" charset="2"/>
              </a:rPr>
              <a:t>   </a:t>
            </a:r>
            <a:r>
              <a:rPr lang="en-GB" sz="1100" b="1">
                <a:sym typeface="Wingdings" pitchFamily="2" charset="2"/>
              </a:rPr>
              <a:t>Close Master View</a:t>
            </a:r>
            <a:endParaRPr lang="en-GB" sz="1100" b="1"/>
          </a:p>
          <a:p>
            <a:pPr marL="228600" indent="-2286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</a:pPr>
            <a:endParaRPr lang="en-US" sz="1100">
              <a:sym typeface="Wingdings" pitchFamily="2" charset="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3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22" name="Rectangle 82"/>
          <p:cNvSpPr>
            <a:spLocks noChangeArrowheads="1"/>
          </p:cNvSpPr>
          <p:nvPr userDrawn="1"/>
        </p:nvSpPr>
        <p:spPr bwMode="auto">
          <a:xfrm>
            <a:off x="8448675" y="119063"/>
            <a:ext cx="569913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/>
          </a:p>
        </p:txBody>
      </p:sp>
      <p:pic>
        <p:nvPicPr>
          <p:cNvPr id="10323" name="Picture 83" descr="logo-XFEL_rgb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411538"/>
            <a:ext cx="7258050" cy="2868612"/>
          </a:xfrm>
          <a:extLs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1440" tIns="4572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hlink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smtClean="0"/>
          </a:p>
        </p:txBody>
      </p:sp>
      <p:sp>
        <p:nvSpPr>
          <p:cNvPr id="10325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pic>
        <p:nvPicPr>
          <p:cNvPr id="10327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CEDC97A-DDBC-4FE0-86E1-E175B6BC2D3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3328355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13488" y="541338"/>
            <a:ext cx="2063750" cy="5265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475" y="541338"/>
            <a:ext cx="6043613" cy="5265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70B6B97-99A3-4928-B47E-E58DF25EED9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4060049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4" y="1099335"/>
            <a:ext cx="8903235" cy="531173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A146AD9-2950-4EF2-90B2-61C8B56FAFB9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1254139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1892D24-5ED3-4DD8-93B8-FEE1881A820E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1136089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47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482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E7296FD-6473-4DC3-9D19-25430B5C94B5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1876071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759B995-4227-4A26-914E-B67EF59B0CA6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371069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9BC2B18-6DB1-4F84-BAAF-BFC9524729F9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419229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34E522A-7F7A-4A49-A189-68A97F7B571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3598874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AAF4FC9-D045-4FCE-A3A4-69AE4504350D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1127413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7397969-941D-4874-B5CC-3F9FAAB9052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</p:spTree>
    <p:extLst>
      <p:ext uri="{BB962C8B-B14F-4D97-AF65-F5344CB8AC3E}">
        <p14:creationId xmlns:p14="http://schemas.microsoft.com/office/powerpoint/2010/main" val="1748375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8" name="Picture 134" descr="Undulator_final_nurh#50DE97_rechts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>
                <a:solidFill>
                  <a:schemeClr val="bg1"/>
                </a:solidFill>
                <a:ea typeface="Geneva" pitchFamily="1" charset="-128"/>
              </a:defRPr>
            </a:lvl1pPr>
          </a:lstStyle>
          <a:p>
            <a:fld id="{2ED185AF-FD16-4C95-B50D-3E0B9BEC3A53}" type="slidenum">
              <a:rPr lang="en-GB"/>
              <a:pPr/>
              <a:t>‹#›</a:t>
            </a:fld>
            <a:endParaRPr lang="en-GB"/>
          </a:p>
        </p:txBody>
      </p:sp>
      <p:pic>
        <p:nvPicPr>
          <p:cNvPr id="1061" name="Picture 37" descr="Helmholtz_Logo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6600" y="6516688"/>
            <a:ext cx="584200" cy="23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0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7475" y="6505575"/>
            <a:ext cx="5702300" cy="26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110000"/>
              </a:lnSpc>
              <a:spcBef>
                <a:spcPct val="0"/>
              </a:spcBef>
              <a:buClrTx/>
              <a:buFontTx/>
              <a:buNone/>
              <a:defRPr sz="800">
                <a:solidFill>
                  <a:srgbClr val="000000"/>
                </a:solidFill>
              </a:defRPr>
            </a:lvl1pPr>
          </a:lstStyle>
          <a:p>
            <a:r>
              <a:rPr lang="en-GB"/>
              <a:t>Delete this text and put in here: Date of the Talk, location, … (max: 1 line)</a:t>
            </a:r>
          </a:p>
          <a:p>
            <a:r>
              <a:rPr lang="en-GB"/>
              <a:t>Put in here: Name of the speaker, function, affiliation, … (max. 1 line)</a:t>
            </a:r>
          </a:p>
        </p:txBody>
      </p:sp>
      <p:sp>
        <p:nvSpPr>
          <p:cNvPr id="1144" name="Line 120"/>
          <p:cNvSpPr>
            <a:spLocks noChangeShapeType="1"/>
          </p:cNvSpPr>
          <p:nvPr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1145" name="Picture 121" descr="DESY-Logo-cyan-RGB_Hintergrund weiss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9888" y="6511925"/>
            <a:ext cx="252412" cy="252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46" name="Rectangle 122"/>
          <p:cNvSpPr>
            <a:spLocks noChangeArrowheads="1"/>
          </p:cNvSpPr>
          <p:nvPr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</a:pPr>
            <a:endParaRPr lang="en-GB" sz="2400"/>
          </a:p>
        </p:txBody>
      </p:sp>
      <p:pic>
        <p:nvPicPr>
          <p:cNvPr id="1151" name="Picture 127" descr="logo-XFEL_rgb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54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title: Don’t edit here!</a:t>
            </a:r>
          </a:p>
        </p:txBody>
      </p:sp>
      <p:sp>
        <p:nvSpPr>
          <p:cNvPr id="1156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4" y="1109609"/>
            <a:ext cx="8902701" cy="5294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text format – don’t edit!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12" charset="-128"/>
        </a:defRPr>
      </a:lvl9pPr>
    </p:titleStyle>
    <p:bodyStyle>
      <a:lvl1pPr marL="298450" indent="-2984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n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558800" indent="-25876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2"/>
          </a:solidFill>
          <a:latin typeface="+mn-lt"/>
          <a:ea typeface="+mn-ea"/>
        </a:defRPr>
      </a:lvl2pPr>
      <a:lvl3pPr marL="817563" indent="-257175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"/>
        <a:defRPr sz="20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000">
          <a:solidFill>
            <a:srgbClr val="100F2E"/>
          </a:solidFill>
          <a:latin typeface="+mn-lt"/>
          <a:ea typeface="+mn-ea"/>
        </a:defRPr>
      </a:lvl5pPr>
      <a:lvl6pPr marL="17700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30275" y="3298825"/>
            <a:ext cx="7283450" cy="1814513"/>
          </a:xfrm>
        </p:spPr>
        <p:txBody>
          <a:bodyPr/>
          <a:lstStyle/>
          <a:p>
            <a:r>
              <a:rPr lang="en-GB" sz="2400" dirty="0" smtClean="0"/>
              <a:t>Lars Hagge for WP40</a:t>
            </a:r>
            <a:endParaRPr lang="en-GB" sz="2400" dirty="0"/>
          </a:p>
        </p:txBody>
      </p:sp>
      <p:sp>
        <p:nvSpPr>
          <p:cNvPr id="83986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939800" y="1319213"/>
            <a:ext cx="7251700" cy="1844675"/>
          </a:xfrm>
          <a:ln/>
        </p:spPr>
        <p:txBody>
          <a:bodyPr/>
          <a:lstStyle/>
          <a:p>
            <a:r>
              <a:rPr lang="en-GB" sz="3200" b="1" dirty="0" smtClean="0"/>
              <a:t>WP40: </a:t>
            </a:r>
            <a:br>
              <a:rPr lang="en-GB" sz="3200" b="1" dirty="0" smtClean="0"/>
            </a:br>
            <a:r>
              <a:rPr lang="en-GB" sz="3200" b="1" dirty="0" smtClean="0"/>
              <a:t>Engineering Data Management </a:t>
            </a:r>
            <a:br>
              <a:rPr lang="en-GB" sz="3200" b="1" dirty="0" smtClean="0"/>
            </a:br>
            <a:r>
              <a:rPr lang="en-GB" sz="3200" b="1" dirty="0" smtClean="0"/>
              <a:t>w.r.t. Cavities and Modules</a:t>
            </a:r>
            <a:endParaRPr lang="en-GB" sz="3200" b="1" dirty="0"/>
          </a:p>
        </p:txBody>
      </p:sp>
      <p:pic>
        <p:nvPicPr>
          <p:cNvPr id="83987" name="Picture 19" descr="DESY-Logo-cyan-RGB_Hintergrund weis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0" y="5348288"/>
            <a:ext cx="9906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988" name="Picture 20" descr="Helmholtz_Log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4650" y="5373688"/>
            <a:ext cx="2201863" cy="890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Examples</a:t>
            </a:r>
            <a:r>
              <a:rPr lang="de-DE" dirty="0" smtClean="0"/>
              <a:t>: EDMS in Cryomodule </a:t>
            </a:r>
            <a:r>
              <a:rPr lang="de-DE" dirty="0" err="1" smtClean="0"/>
              <a:t>Assembly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D8413-2705-4E3C-8444-FFA6FF4E7909}" type="slidenum">
              <a:rPr lang="en-GB"/>
              <a:pPr/>
              <a:t>2</a:t>
            </a:fld>
            <a:endParaRPr lang="en-GB"/>
          </a:p>
        </p:txBody>
      </p:sp>
      <p:pic>
        <p:nvPicPr>
          <p:cNvPr id="9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967" y="1347788"/>
            <a:ext cx="4300253" cy="4932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394772" y="6009085"/>
            <a:ext cx="2487612" cy="699404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 anchor="ctr">
            <a:spAutoFit/>
          </a:bodyPr>
          <a:lstStyle>
            <a:lvl1pPr marL="266700" indent="-2667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1084263" indent="-4572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marL="1720850" indent="-4572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marL="2357438" indent="-4572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marL="2994025" indent="-4572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3451225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3908425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4365625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4822825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pPr marL="0" indent="0" eaLnBrk="1" hangingPunct="1">
              <a:buClr>
                <a:schemeClr val="hlink"/>
              </a:buClr>
              <a:buNone/>
            </a:pPr>
            <a:r>
              <a:rPr lang="en-GB" sz="1800" dirty="0" smtClean="0">
                <a:solidFill>
                  <a:schemeClr val="hlink"/>
                </a:solidFill>
              </a:rPr>
              <a:t>Module configuration in EDMS</a:t>
            </a:r>
            <a:endParaRPr lang="en-GB" sz="1800" dirty="0">
              <a:solidFill>
                <a:schemeClr val="hlink"/>
              </a:solidFill>
            </a:endParaRPr>
          </a:p>
        </p:txBody>
      </p:sp>
      <p:pic>
        <p:nvPicPr>
          <p:cNvPr id="13" name="Picture 3"/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7"/>
          <a:stretch/>
        </p:blipFill>
        <p:spPr bwMode="auto">
          <a:xfrm>
            <a:off x="4662682" y="1360966"/>
            <a:ext cx="4281098" cy="49191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4807284" y="6009085"/>
            <a:ext cx="2487612" cy="699404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72000" tIns="72000" rIns="72000" bIns="72000" anchor="ctr">
            <a:spAutoFit/>
          </a:bodyPr>
          <a:lstStyle>
            <a:lvl1pPr marL="266700" indent="-2667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1pPr>
            <a:lvl2pPr marL="1084263" indent="-4572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2pPr>
            <a:lvl3pPr marL="1720850" indent="-4572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3pPr>
            <a:lvl4pPr marL="2357438" indent="-4572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4pPr>
            <a:lvl5pPr marL="2994025" indent="-457200" eaLnBrk="0" hangingPunct="0">
              <a:spcBef>
                <a:spcPct val="0"/>
              </a:spcBef>
              <a:defRPr sz="24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5pPr>
            <a:lvl6pPr marL="3451225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6pPr>
            <a:lvl7pPr marL="3908425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7pPr>
            <a:lvl8pPr marL="4365625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8pPr>
            <a:lvl9pPr marL="4822825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12" charset="-128"/>
              </a:defRPr>
            </a:lvl9pPr>
          </a:lstStyle>
          <a:p>
            <a:pPr marL="0" indent="0" eaLnBrk="1" hangingPunct="1">
              <a:buClr>
                <a:schemeClr val="hlink"/>
              </a:buClr>
              <a:buNone/>
            </a:pPr>
            <a:r>
              <a:rPr lang="en-GB" sz="1800" dirty="0" smtClean="0">
                <a:solidFill>
                  <a:schemeClr val="hlink"/>
                </a:solidFill>
              </a:rPr>
              <a:t>NCRs occurring during module assembly</a:t>
            </a:r>
            <a:endParaRPr lang="en-GB" sz="1800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73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4D8413-2705-4E3C-8444-FFA6FF4E7909}" type="slidenum">
              <a:rPr lang="en-GB"/>
              <a:pPr/>
              <a:t>3</a:t>
            </a:fld>
            <a:endParaRPr lang="en-GB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93788" y="541338"/>
            <a:ext cx="7213784" cy="481012"/>
          </a:xfrm>
        </p:spPr>
        <p:txBody>
          <a:bodyPr/>
          <a:lstStyle/>
          <a:p>
            <a:r>
              <a:rPr lang="en-GB" dirty="0" smtClean="0"/>
              <a:t>EDMS for Cavity Production and XM Assembly</a:t>
            </a:r>
            <a:endParaRPr lang="en-GB" dirty="0"/>
          </a:p>
        </p:txBody>
      </p:sp>
      <p:sp>
        <p:nvSpPr>
          <p:cNvPr id="117775" name="Rectangle 15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112713" y="1111827"/>
            <a:ext cx="8906596" cy="5174673"/>
          </a:xfrm>
        </p:spPr>
        <p:txBody>
          <a:bodyPr/>
          <a:lstStyle/>
          <a:p>
            <a:r>
              <a:rPr lang="en-GB" dirty="0" smtClean="0"/>
              <a:t>EDMS-based parts tracking in full operation (</a:t>
            </a:r>
            <a:r>
              <a:rPr lang="en-GB" dirty="0" smtClean="0">
                <a:sym typeface="Wingdings" panose="05000000000000000000" pitchFamily="2" charset="2"/>
              </a:rPr>
              <a:t> </a:t>
            </a:r>
            <a:r>
              <a:rPr lang="en-GB" dirty="0" smtClean="0"/>
              <a:t>prev. </a:t>
            </a:r>
            <a:r>
              <a:rPr lang="en-GB" dirty="0" smtClean="0"/>
              <a:t>slide)</a:t>
            </a:r>
            <a:endParaRPr lang="en-GB" dirty="0" smtClean="0"/>
          </a:p>
          <a:p>
            <a:r>
              <a:rPr lang="en-GB" dirty="0" smtClean="0"/>
              <a:t>Current open issues</a:t>
            </a:r>
          </a:p>
          <a:p>
            <a:pPr lvl="1"/>
            <a:r>
              <a:rPr lang="en-GB" dirty="0"/>
              <a:t>Automation – </a:t>
            </a:r>
            <a:r>
              <a:rPr lang="en-GB" dirty="0" smtClean="0"/>
              <a:t>many requests </a:t>
            </a:r>
            <a:r>
              <a:rPr lang="en-GB" dirty="0"/>
              <a:t>for automating </a:t>
            </a:r>
            <a:r>
              <a:rPr lang="en-GB" dirty="0" smtClean="0"/>
              <a:t>document upload</a:t>
            </a:r>
            <a:endParaRPr lang="en-GB" dirty="0"/>
          </a:p>
          <a:p>
            <a:pPr lvl="1"/>
            <a:r>
              <a:rPr lang="en-GB" dirty="0" smtClean="0"/>
              <a:t>Confidentiality </a:t>
            </a:r>
            <a:r>
              <a:rPr lang="en-GB" dirty="0" smtClean="0"/>
              <a:t>– some documents which are needed “downstream” are kept too confidential upon check-in, will be relaxed. </a:t>
            </a:r>
            <a:endParaRPr lang="en-GB" dirty="0" smtClean="0"/>
          </a:p>
          <a:p>
            <a:pPr lvl="1"/>
            <a:r>
              <a:rPr lang="en-GB" dirty="0" smtClean="0"/>
              <a:t>Positions </a:t>
            </a:r>
            <a:r>
              <a:rPr lang="en-GB" dirty="0" smtClean="0"/>
              <a:t>– so far, positions of parts in the module have not been named and recorded. Issue is being resolved and ready soon.</a:t>
            </a:r>
          </a:p>
          <a:p>
            <a:pPr lvl="1"/>
            <a:r>
              <a:rPr lang="en-GB" dirty="0" smtClean="0"/>
              <a:t>User knowledge – will start to provide dedicated training on accessing and using parts tracking information in ca. two weeks</a:t>
            </a:r>
            <a:endParaRPr lang="en-GB" dirty="0"/>
          </a:p>
          <a:p>
            <a:r>
              <a:rPr lang="en-GB" dirty="0" smtClean="0"/>
              <a:t>Data actuality (strictly, this is not a WP40 issue)</a:t>
            </a:r>
          </a:p>
          <a:p>
            <a:pPr lvl="1"/>
            <a:r>
              <a:rPr lang="en-GB" dirty="0" smtClean="0"/>
              <a:t>Some parts are not released in EDMS, this blocks “digital </a:t>
            </a:r>
            <a:r>
              <a:rPr lang="en-GB" dirty="0" smtClean="0"/>
              <a:t>assembly”</a:t>
            </a:r>
          </a:p>
          <a:p>
            <a:pPr lvl="2"/>
            <a:r>
              <a:rPr lang="en-GB" dirty="0" smtClean="0"/>
              <a:t>urgently </a:t>
            </a:r>
            <a:r>
              <a:rPr lang="en-GB" dirty="0" smtClean="0"/>
              <a:t>needed configuration data is not yet available</a:t>
            </a:r>
          </a:p>
          <a:p>
            <a:pPr lvl="2"/>
            <a:r>
              <a:rPr lang="en-GB" dirty="0" smtClean="0"/>
              <a:t>Need to ensure parts are released in EDMS when shipped to CEA</a:t>
            </a:r>
          </a:p>
          <a:p>
            <a:pPr lvl="1"/>
            <a:r>
              <a:rPr lang="en-GB" dirty="0" smtClean="0"/>
              <a:t>Backlog of documentation in cavity production</a:t>
            </a:r>
          </a:p>
          <a:p>
            <a:pPr lvl="2"/>
            <a:r>
              <a:rPr lang="en-GB" dirty="0" smtClean="0"/>
              <a:t>Should not affect cryomodule assembly</a:t>
            </a:r>
          </a:p>
          <a:p>
            <a:pPr lvl="1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-european-xfel-gmbh_presentation-with-partner-logos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12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template-european-xfel-gmbh_presentation-with-partner-logos</Template>
  <TotalTime>0</TotalTime>
  <Words>254</Words>
  <Application>Microsoft Office PowerPoint</Application>
  <PresentationFormat>On-screen Show (4:3)</PresentationFormat>
  <Paragraphs>34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template-european-xfel-gmbh_presentation-with-partner-logos</vt:lpstr>
      <vt:lpstr>WP40:  Engineering Data Management  w.r.t. Cavities and Modules</vt:lpstr>
      <vt:lpstr>Examples: EDMS in Cryomodule Assembly</vt:lpstr>
      <vt:lpstr>EDMS for Cavity Production and XM Assembly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hagge</dc:creator>
  <cp:lastModifiedBy>hagge</cp:lastModifiedBy>
  <cp:revision>8</cp:revision>
  <cp:lastPrinted>2008-09-01T15:04:16Z</cp:lastPrinted>
  <dcterms:created xsi:type="dcterms:W3CDTF">2014-04-08T08:12:57Z</dcterms:created>
  <dcterms:modified xsi:type="dcterms:W3CDTF">2014-04-08T12:28:24Z</dcterms:modified>
</cp:coreProperties>
</file>