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  <p:sldMasterId id="2147483681" r:id="rId3"/>
    <p:sldMasterId id="2147483693" r:id="rId4"/>
  </p:sldMasterIdLst>
  <p:notesMasterIdLst>
    <p:notesMasterId r:id="rId26"/>
  </p:notesMasterIdLst>
  <p:sldIdLst>
    <p:sldId id="256" r:id="rId5"/>
    <p:sldId id="275" r:id="rId6"/>
    <p:sldId id="262" r:id="rId7"/>
    <p:sldId id="273" r:id="rId8"/>
    <p:sldId id="276" r:id="rId9"/>
    <p:sldId id="270" r:id="rId10"/>
    <p:sldId id="266" r:id="rId11"/>
    <p:sldId id="267" r:id="rId12"/>
    <p:sldId id="281" r:id="rId13"/>
    <p:sldId id="271" r:id="rId14"/>
    <p:sldId id="264" r:id="rId15"/>
    <p:sldId id="279" r:id="rId16"/>
    <p:sldId id="277" r:id="rId17"/>
    <p:sldId id="272" r:id="rId18"/>
    <p:sldId id="283" r:id="rId19"/>
    <p:sldId id="284" r:id="rId20"/>
    <p:sldId id="285" r:id="rId21"/>
    <p:sldId id="287" r:id="rId22"/>
    <p:sldId id="286" r:id="rId23"/>
    <p:sldId id="290" r:id="rId24"/>
    <p:sldId id="289" r:id="rId25"/>
  </p:sldIdLst>
  <p:sldSz cx="9144000" cy="6858000" type="screen4x3"/>
  <p:notesSz cx="6797675" cy="98567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C32"/>
    <a:srgbClr val="FF33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9FCB9-BB0F-4A65-BBA3-2995C14BE946}" type="datetimeFigureOut">
              <a:rPr lang="de-DE" smtClean="0"/>
              <a:t>07.04.2014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D8C8A-EFB2-4A7C-85C2-EC5BF6CE184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0549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681976"/>
            <a:ext cx="5438140" cy="4435556"/>
          </a:xfrm>
          <a:prstGeom prst="rect">
            <a:avLst/>
          </a:prstGeom>
        </p:spPr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9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694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18A1-0567-4DED-B4D9-E02819ABF91F}" type="datetimeFigureOut">
              <a:rPr lang="de-DE" smtClean="0"/>
              <a:t>07.04.2014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C0DA-3804-418F-9C24-D283509641E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810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18A1-0567-4DED-B4D9-E02819ABF91F}" type="datetimeFigureOut">
              <a:rPr lang="de-DE" smtClean="0"/>
              <a:t>07.04.2014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C0DA-3804-418F-9C24-D283509641E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2835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18A1-0567-4DED-B4D9-E02819ABF91F}" type="datetimeFigureOut">
              <a:rPr lang="de-DE" smtClean="0"/>
              <a:t>07.04.2014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C0DA-3804-418F-9C24-D283509641E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147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18A1-0567-4DED-B4D9-E02819ABF91F}" type="datetimeFigureOut">
              <a:rPr lang="de-DE" smtClean="0"/>
              <a:t>07.04.2014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C0DA-3804-418F-9C24-D283509641E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4105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18A1-0567-4DED-B4D9-E02819ABF91F}" type="datetimeFigureOut">
              <a:rPr lang="de-DE" smtClean="0"/>
              <a:t>07.04.2014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C0DA-3804-418F-9C24-D283509641E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6561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18A1-0567-4DED-B4D9-E02819ABF91F}" type="datetimeFigureOut">
              <a:rPr lang="de-DE" smtClean="0"/>
              <a:t>07.04.2014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C0DA-3804-418F-9C24-D283509641E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843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18A1-0567-4DED-B4D9-E02819ABF91F}" type="datetimeFigureOut">
              <a:rPr lang="de-DE" smtClean="0"/>
              <a:t>07.04.2014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C0DA-3804-418F-9C24-D283509641E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8550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18A1-0567-4DED-B4D9-E02819ABF91F}" type="datetimeFigureOut">
              <a:rPr lang="de-DE" smtClean="0"/>
              <a:t>07.04.2014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C0DA-3804-418F-9C24-D283509641E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7790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18A1-0567-4DED-B4D9-E02819ABF91F}" type="datetimeFigureOut">
              <a:rPr lang="de-DE" smtClean="0"/>
              <a:t>07.04.2014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C0DA-3804-418F-9C24-D283509641E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9508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18A1-0567-4DED-B4D9-E02819ABF91F}" type="datetimeFigureOut">
              <a:rPr lang="de-DE" smtClean="0"/>
              <a:t>07.04.2014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C0DA-3804-418F-9C24-D283509641E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8241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28804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BAC-E0DB-422A-AE21-2429F80DA8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6495-F11F-4D77-B4CD-EEBA2F336C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836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BAC-E0DB-422A-AE21-2429F80DA8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6495-F11F-4D77-B4CD-EEBA2F336C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78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BAC-E0DB-422A-AE21-2429F80DA8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6495-F11F-4D77-B4CD-EEBA2F336C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013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BAC-E0DB-422A-AE21-2429F80DA8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6495-F11F-4D77-B4CD-EEBA2F336C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1669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BAC-E0DB-422A-AE21-2429F80DA8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6495-F11F-4D77-B4CD-EEBA2F336C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5100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BAC-E0DB-422A-AE21-2429F80DA8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6495-F11F-4D77-B4CD-EEBA2F336C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1171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BAC-E0DB-422A-AE21-2429F80DA8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6495-F11F-4D77-B4CD-EEBA2F336C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3404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BAC-E0DB-422A-AE21-2429F80DA8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6495-F11F-4D77-B4CD-EEBA2F336C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5931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BAC-E0DB-422A-AE21-2429F80DA8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6495-F11F-4D77-B4CD-EEBA2F336C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919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BAC-E0DB-422A-AE21-2429F80DA8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6495-F11F-4D77-B4CD-EEBA2F336C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25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80983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BAC-E0DB-422A-AE21-2429F80DA8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6495-F11F-4D77-B4CD-EEBA2F336C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9218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BAC-E0DB-422A-AE21-2429F80DA8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6495-F11F-4D77-B4CD-EEBA2F336C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836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BAC-E0DB-422A-AE21-2429F80DA8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6495-F11F-4D77-B4CD-EEBA2F336C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782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BAC-E0DB-422A-AE21-2429F80DA8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6495-F11F-4D77-B4CD-EEBA2F336C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0134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BAC-E0DB-422A-AE21-2429F80DA8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6495-F11F-4D77-B4CD-EEBA2F336C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1669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BAC-E0DB-422A-AE21-2429F80DA8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6495-F11F-4D77-B4CD-EEBA2F336C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5100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BAC-E0DB-422A-AE21-2429F80DA8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6495-F11F-4D77-B4CD-EEBA2F336C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1171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BAC-E0DB-422A-AE21-2429F80DA8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6495-F11F-4D77-B4CD-EEBA2F336C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3404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BAC-E0DB-422A-AE21-2429F80DA8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6495-F11F-4D77-B4CD-EEBA2F336C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5931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BAC-E0DB-422A-AE21-2429F80DA8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6495-F11F-4D77-B4CD-EEBA2F336C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91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21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BAC-E0DB-422A-AE21-2429F80DA8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6495-F11F-4D77-B4CD-EEBA2F336C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259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BAC-E0DB-422A-AE21-2429F80DA8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6495-F11F-4D77-B4CD-EEBA2F336C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92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52139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68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6E88D-EADF-4AA5-9FB9-3814D6F6C3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27. Nov. 2012</a:t>
            </a:r>
          </a:p>
          <a:p>
            <a:pPr>
              <a:defRPr/>
            </a:pPr>
            <a:r>
              <a:rPr lang="en-GB"/>
              <a:t>WPG3 meeting</a:t>
            </a:r>
          </a:p>
        </p:txBody>
      </p:sp>
    </p:spTree>
    <p:extLst>
      <p:ext uri="{BB962C8B-B14F-4D97-AF65-F5344CB8AC3E}">
        <p14:creationId xmlns:p14="http://schemas.microsoft.com/office/powerpoint/2010/main" val="3764839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EBEFA-7074-4B12-8273-5221EF5C33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27. Nov. 2012</a:t>
            </a:r>
          </a:p>
          <a:p>
            <a:pPr>
              <a:defRPr/>
            </a:pPr>
            <a:r>
              <a:rPr lang="en-GB"/>
              <a:t>WPG3 meeting</a:t>
            </a:r>
          </a:p>
        </p:txBody>
      </p:sp>
    </p:spTree>
    <p:extLst>
      <p:ext uri="{BB962C8B-B14F-4D97-AF65-F5344CB8AC3E}">
        <p14:creationId xmlns:p14="http://schemas.microsoft.com/office/powerpoint/2010/main" val="4038528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18A1-0567-4DED-B4D9-E02819ABF91F}" type="datetimeFigureOut">
              <a:rPr lang="de-DE" smtClean="0"/>
              <a:t>07.04.2014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C0DA-3804-418F-9C24-D283509641E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1729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302295" y="114300"/>
            <a:ext cx="6406456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noProof="0" dirty="0" smtClean="0">
                <a:solidFill>
                  <a:schemeClr val="bg1"/>
                </a:solidFill>
              </a:rPr>
              <a:t>First Thoughts on Undulator</a:t>
            </a:r>
            <a:r>
              <a:rPr lang="en-GB" sz="1000" baseline="0" noProof="0" dirty="0" smtClean="0">
                <a:solidFill>
                  <a:schemeClr val="bg1"/>
                </a:solidFill>
              </a:rPr>
              <a:t> Commissioning</a:t>
            </a:r>
            <a:endParaRPr lang="en-GB" sz="1000" noProof="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t>‹#›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 smtClean="0"/>
              <a:t> XFEL Collaboration Meeting</a:t>
            </a:r>
            <a:r>
              <a:rPr lang="en-GB" i="1" noProof="0" dirty="0" smtClean="0"/>
              <a:t> </a:t>
            </a:r>
            <a:br>
              <a:rPr lang="en-GB" i="1" noProof="0" dirty="0" smtClean="0"/>
            </a:br>
            <a:r>
              <a:rPr lang="en-GB" i="1" noProof="0" dirty="0" smtClean="0"/>
              <a:t>Y.</a:t>
            </a:r>
            <a:r>
              <a:rPr lang="en-GB" i="1" baseline="0" noProof="0" dirty="0" smtClean="0"/>
              <a:t> Li, J</a:t>
            </a:r>
            <a:r>
              <a:rPr lang="en-GB" baseline="0" noProof="0" dirty="0" smtClean="0"/>
              <a:t>. </a:t>
            </a:r>
            <a:r>
              <a:rPr lang="en-GB" baseline="0" noProof="0" dirty="0" err="1" smtClean="0"/>
              <a:t>Pflüger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9831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C18A1-0567-4DED-B4D9-E02819ABF91F}" type="datetimeFigureOut">
              <a:rPr lang="de-DE" smtClean="0"/>
              <a:t>07.04.2014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CC0DA-3804-418F-9C24-D283509641E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23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fld id="{27750BAC-E0DB-422A-AE21-2429F80DA8B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112" charset="-128"/>
              </a:rPr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t>4/7/2014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112" charset="-128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112" charset="-128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fld id="{2D226495-F11F-4D77-B4CD-EEBA2F336C5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112" charset="-128"/>
              </a:rPr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42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fld id="{27750BAC-E0DB-422A-AE21-2429F80DA8B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112" charset="-128"/>
              </a:rPr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t>4/7/2014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112" charset="-128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112" charset="-128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fld id="{2D226495-F11F-4D77-B4CD-EEBA2F336C5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112" charset="-128"/>
              </a:rPr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42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gif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4"/>
          <p:cNvSpPr>
            <a:spLocks noGrp="1"/>
          </p:cNvSpPr>
          <p:nvPr>
            <p:ph type="subTitle" sz="quarter" idx="1"/>
          </p:nvPr>
        </p:nvSpPr>
        <p:spPr>
          <a:xfrm>
            <a:off x="395536" y="5229200"/>
            <a:ext cx="8325262" cy="593526"/>
          </a:xfrm>
        </p:spPr>
        <p:txBody>
          <a:bodyPr/>
          <a:lstStyle/>
          <a:p>
            <a:r>
              <a:rPr lang="de-DE" sz="2000" dirty="0" smtClean="0"/>
              <a:t>Y. Li , WP71</a:t>
            </a:r>
            <a:endParaRPr lang="de-DE" sz="2000" dirty="0"/>
          </a:p>
        </p:txBody>
      </p:sp>
      <p:sp>
        <p:nvSpPr>
          <p:cNvPr id="4" name="Titel 3"/>
          <p:cNvSpPr>
            <a:spLocks noGrp="1"/>
          </p:cNvSpPr>
          <p:nvPr>
            <p:ph type="ctrTitle" sz="quarter"/>
          </p:nvPr>
        </p:nvSpPr>
        <p:spPr>
          <a:xfrm>
            <a:off x="395536" y="1628800"/>
            <a:ext cx="8331200" cy="1844675"/>
          </a:xfrm>
        </p:spPr>
        <p:txBody>
          <a:bodyPr/>
          <a:lstStyle/>
          <a:p>
            <a:r>
              <a:rPr lang="de-DE" sz="4800" dirty="0" smtClean="0"/>
              <a:t>First </a:t>
            </a:r>
            <a:r>
              <a:rPr lang="de-DE" sz="4800" dirty="0" err="1" smtClean="0"/>
              <a:t>Thoughts</a:t>
            </a:r>
            <a:r>
              <a:rPr lang="de-DE" sz="4800" dirty="0" smtClean="0"/>
              <a:t> on Undulator </a:t>
            </a:r>
            <a:r>
              <a:rPr lang="de-DE" sz="4800" dirty="0" err="1" smtClean="0"/>
              <a:t>Commissioning</a:t>
            </a:r>
            <a:endParaRPr lang="de-DE" sz="4800" dirty="0"/>
          </a:p>
        </p:txBody>
      </p:sp>
      <p:sp>
        <p:nvSpPr>
          <p:cNvPr id="6" name="Textfeld 4"/>
          <p:cNvSpPr txBox="1"/>
          <p:nvPr/>
        </p:nvSpPr>
        <p:spPr>
          <a:xfrm>
            <a:off x="899592" y="3901886"/>
            <a:ext cx="770485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lang="de-DE" sz="2200" dirty="0" smtClean="0">
                <a:solidFill>
                  <a:schemeClr val="accent3"/>
                </a:solidFill>
              </a:rPr>
              <a:t>Materials </a:t>
            </a:r>
            <a:r>
              <a:rPr lang="de-DE" sz="2200" dirty="0" err="1" smtClean="0">
                <a:solidFill>
                  <a:schemeClr val="accent3"/>
                </a:solidFill>
              </a:rPr>
              <a:t>of</a:t>
            </a:r>
            <a:r>
              <a:rPr lang="de-DE" sz="2200" dirty="0" smtClean="0">
                <a:solidFill>
                  <a:schemeClr val="accent3"/>
                </a:solidFill>
              </a:rPr>
              <a:t> </a:t>
            </a:r>
            <a:r>
              <a:rPr lang="de-DE" sz="2200" dirty="0" err="1" smtClean="0">
                <a:solidFill>
                  <a:schemeClr val="accent3"/>
                </a:solidFill>
              </a:rPr>
              <a:t>undulator</a:t>
            </a:r>
            <a:r>
              <a:rPr lang="de-DE" sz="2200" dirty="0" smtClean="0">
                <a:solidFill>
                  <a:schemeClr val="accent3"/>
                </a:solidFill>
              </a:rPr>
              <a:t> </a:t>
            </a:r>
            <a:r>
              <a:rPr lang="de-DE" sz="2200" dirty="0" err="1" smtClean="0">
                <a:solidFill>
                  <a:schemeClr val="accent3"/>
                </a:solidFill>
              </a:rPr>
              <a:t>characters</a:t>
            </a:r>
            <a:r>
              <a:rPr lang="de-DE" sz="2200" dirty="0" smtClean="0">
                <a:solidFill>
                  <a:schemeClr val="accent3"/>
                </a:solidFill>
              </a:rPr>
              <a:t> </a:t>
            </a:r>
            <a:r>
              <a:rPr lang="de-DE" sz="2200" dirty="0" err="1" smtClean="0">
                <a:solidFill>
                  <a:schemeClr val="accent3"/>
                </a:solidFill>
              </a:rPr>
              <a:t>for</a:t>
            </a:r>
            <a:r>
              <a:rPr lang="de-DE" sz="2200" dirty="0" smtClean="0">
                <a:solidFill>
                  <a:schemeClr val="accent3"/>
                </a:solidFill>
              </a:rPr>
              <a:t> </a:t>
            </a:r>
            <a:r>
              <a:rPr lang="de-DE" sz="2200" dirty="0" err="1" smtClean="0">
                <a:solidFill>
                  <a:schemeClr val="accent3"/>
                </a:solidFill>
              </a:rPr>
              <a:t>commssioning</a:t>
            </a:r>
            <a:r>
              <a:rPr lang="de-DE" sz="2200" dirty="0" smtClean="0">
                <a:solidFill>
                  <a:schemeClr val="accent3"/>
                </a:solidFill>
              </a:rPr>
              <a:t> 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accent3"/>
                </a:solidFill>
              </a:rPr>
              <a:t>Aiming at FIRST lasing.</a:t>
            </a:r>
            <a:endParaRPr lang="de-DE" sz="22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56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Magnetic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424936" cy="5400600"/>
          </a:xfrm>
        </p:spPr>
        <p:txBody>
          <a:bodyPr/>
          <a:lstStyle/>
          <a:p>
            <a:r>
              <a:rPr lang="de-DE" dirty="0" smtClean="0"/>
              <a:t>Undulator Segments:</a:t>
            </a:r>
          </a:p>
          <a:p>
            <a:pPr marL="260350" lvl="1" indent="0">
              <a:buNone/>
            </a:pPr>
            <a:r>
              <a:rPr lang="de-DE" dirty="0" err="1" smtClean="0"/>
              <a:t>Evaluate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scans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40 </a:t>
            </a:r>
            <a:r>
              <a:rPr lang="de-DE" dirty="0" err="1" smtClean="0"/>
              <a:t>gaps</a:t>
            </a:r>
            <a:r>
              <a:rPr lang="de-DE" dirty="0" smtClean="0"/>
              <a:t> (Final Table)</a:t>
            </a:r>
          </a:p>
          <a:p>
            <a:pPr lvl="1"/>
            <a:r>
              <a:rPr lang="de-DE" dirty="0" smtClean="0"/>
              <a:t>RMS Orbits, </a:t>
            </a:r>
            <a:r>
              <a:rPr lang="de-DE" dirty="0" err="1" smtClean="0"/>
              <a:t>Straightness</a:t>
            </a:r>
            <a:endParaRPr lang="de-DE" dirty="0" smtClean="0"/>
          </a:p>
          <a:p>
            <a:pPr lvl="1"/>
            <a:r>
              <a:rPr lang="de-DE" dirty="0" err="1" smtClean="0"/>
              <a:t>Entrance</a:t>
            </a:r>
            <a:r>
              <a:rPr lang="de-DE" dirty="0" smtClean="0"/>
              <a:t>/Exit kicks</a:t>
            </a:r>
          </a:p>
          <a:p>
            <a:pPr lvl="1"/>
            <a:r>
              <a:rPr lang="de-DE" dirty="0" smtClean="0"/>
              <a:t>Phase </a:t>
            </a:r>
            <a:r>
              <a:rPr lang="de-DE" dirty="0" err="1" smtClean="0"/>
              <a:t>Jitter</a:t>
            </a:r>
            <a:endParaRPr lang="de-DE" dirty="0" smtClean="0"/>
          </a:p>
          <a:p>
            <a:pPr lvl="1"/>
            <a:r>
              <a:rPr lang="de-DE" dirty="0" smtClean="0"/>
              <a:t>K-Parameter / Gaps</a:t>
            </a:r>
          </a:p>
          <a:p>
            <a:pPr lvl="1"/>
            <a:r>
              <a:rPr lang="de-DE" dirty="0" smtClean="0"/>
              <a:t>Phase Integrals</a:t>
            </a:r>
          </a:p>
          <a:p>
            <a:r>
              <a:rPr lang="de-DE" dirty="0" smtClean="0"/>
              <a:t>Phase </a:t>
            </a:r>
            <a:r>
              <a:rPr lang="de-DE" dirty="0" err="1" smtClean="0"/>
              <a:t>Shifter</a:t>
            </a:r>
            <a:endParaRPr lang="de-DE" dirty="0" smtClean="0"/>
          </a:p>
          <a:p>
            <a:pPr lvl="1"/>
            <a:r>
              <a:rPr lang="de-DE" dirty="0" smtClean="0"/>
              <a:t>Gap </a:t>
            </a:r>
            <a:r>
              <a:rPr lang="de-DE" dirty="0" err="1" smtClean="0"/>
              <a:t>dependence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1</a:t>
            </a:r>
            <a:r>
              <a:rPr lang="de-DE" baseline="30000" dirty="0" smtClean="0"/>
              <a:t>st</a:t>
            </a:r>
            <a:r>
              <a:rPr lang="de-DE" dirty="0" smtClean="0"/>
              <a:t> Field Integrals</a:t>
            </a:r>
          </a:p>
          <a:p>
            <a:pPr marL="300037" lvl="1" indent="0">
              <a:buNone/>
            </a:pPr>
            <a:r>
              <a:rPr lang="de-DE" dirty="0" err="1" smtClean="0"/>
              <a:t>Evaluate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scans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40 </a:t>
            </a:r>
            <a:r>
              <a:rPr lang="de-DE" dirty="0" err="1" smtClean="0"/>
              <a:t>gaps</a:t>
            </a:r>
            <a:r>
              <a:rPr lang="de-DE" dirty="0"/>
              <a:t> </a:t>
            </a:r>
            <a:r>
              <a:rPr lang="de-DE" dirty="0" smtClean="0"/>
              <a:t>(Final Table)</a:t>
            </a:r>
          </a:p>
          <a:p>
            <a:pPr lvl="1"/>
            <a:r>
              <a:rPr lang="de-DE" dirty="0" smtClean="0"/>
              <a:t>Phase Integral (PI) 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6910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Undulator </a:t>
            </a:r>
            <a:r>
              <a:rPr lang="de-DE" dirty="0" err="1" smtClean="0"/>
              <a:t>Example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dirty="0" smtClean="0"/>
              <a:t>U40-X046-K006  Final Table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064896" cy="519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27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01785"/>
            <a:ext cx="5472608" cy="462920"/>
          </a:xfrm>
        </p:spPr>
        <p:txBody>
          <a:bodyPr/>
          <a:lstStyle/>
          <a:p>
            <a:r>
              <a:rPr lang="de-DE" dirty="0" smtClean="0"/>
              <a:t>X047  RMS Error / Phase </a:t>
            </a:r>
            <a:r>
              <a:rPr lang="de-DE" dirty="0" err="1" smtClean="0"/>
              <a:t>Jitter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" t="4558" r="6832" b="3620"/>
          <a:stretch/>
        </p:blipFill>
        <p:spPr bwMode="auto">
          <a:xfrm>
            <a:off x="596732" y="1439064"/>
            <a:ext cx="3472772" cy="266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39064"/>
            <a:ext cx="3082592" cy="235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23528" y="1095053"/>
            <a:ext cx="7514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dirty="0" smtClean="0">
                <a:solidFill>
                  <a:schemeClr val="accent3"/>
                </a:solidFill>
              </a:rPr>
              <a:t>RMS Orbit Error </a:t>
            </a:r>
            <a:r>
              <a:rPr lang="de-DE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Reduced</a:t>
            </a:r>
            <a:r>
              <a:rPr lang="de-DE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transverse</a:t>
            </a:r>
            <a:r>
              <a:rPr lang="de-DE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Overlap</a:t>
            </a:r>
            <a:r>
              <a:rPr lang="de-DE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 </a:t>
            </a:r>
            <a:r>
              <a:rPr lang="de-DE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reduced</a:t>
            </a:r>
            <a:r>
              <a:rPr lang="de-DE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FEL Power</a:t>
            </a:r>
            <a:endParaRPr lang="de-DE" dirty="0" smtClean="0">
              <a:solidFill>
                <a:schemeClr val="accent3"/>
              </a:solidFill>
            </a:endParaRPr>
          </a:p>
        </p:txBody>
      </p:sp>
      <p:sp>
        <p:nvSpPr>
          <p:cNvPr id="6" name="Pfeil nach rechts 5"/>
          <p:cNvSpPr/>
          <p:nvPr/>
        </p:nvSpPr>
        <p:spPr bwMode="auto">
          <a:xfrm>
            <a:off x="4230109" y="2220411"/>
            <a:ext cx="647229" cy="284234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10" y="4183776"/>
            <a:ext cx="3565757" cy="2577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69004" y="3884810"/>
            <a:ext cx="71170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dirty="0" smtClean="0">
                <a:solidFill>
                  <a:schemeClr val="accent3"/>
                </a:solidFill>
              </a:rPr>
              <a:t>Phase </a:t>
            </a:r>
            <a:r>
              <a:rPr lang="de-DE" dirty="0" err="1" smtClean="0">
                <a:solidFill>
                  <a:schemeClr val="accent3"/>
                </a:solidFill>
              </a:rPr>
              <a:t>Jitter</a:t>
            </a:r>
            <a:r>
              <a:rPr lang="de-DE" dirty="0" smtClean="0">
                <a:solidFill>
                  <a:schemeClr val="accent3"/>
                </a:solidFill>
              </a:rPr>
              <a:t> </a:t>
            </a:r>
            <a:r>
              <a:rPr lang="de-DE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Reduced</a:t>
            </a:r>
            <a:r>
              <a:rPr lang="de-DE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longitudinal </a:t>
            </a:r>
            <a:r>
              <a:rPr lang="de-DE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Overlap</a:t>
            </a:r>
            <a:r>
              <a:rPr lang="de-DE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 </a:t>
            </a:r>
            <a:r>
              <a:rPr lang="de-DE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reduced</a:t>
            </a:r>
            <a:r>
              <a:rPr lang="de-DE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FEL Power</a:t>
            </a:r>
            <a:endParaRPr lang="de-DE" dirty="0" smtClean="0">
              <a:solidFill>
                <a:schemeClr val="accent3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019" y="4365104"/>
            <a:ext cx="2896365" cy="2202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Pfeil nach rechts 10"/>
          <p:cNvSpPr/>
          <p:nvPr/>
        </p:nvSpPr>
        <p:spPr bwMode="auto">
          <a:xfrm>
            <a:off x="4299208" y="5085184"/>
            <a:ext cx="647229" cy="284234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060090" y="1700808"/>
            <a:ext cx="1701107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8288" indent="-268288" algn="ctr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1600" dirty="0" smtClean="0">
                <a:solidFill>
                  <a:schemeClr val="accent3"/>
                </a:solidFill>
              </a:rPr>
              <a:t>U40 </a:t>
            </a:r>
            <a:r>
              <a:rPr lang="de-DE" sz="1600" dirty="0" err="1" smtClean="0">
                <a:solidFill>
                  <a:schemeClr val="accent3"/>
                </a:solidFill>
              </a:rPr>
              <a:t>Specs</a:t>
            </a:r>
            <a:r>
              <a:rPr lang="de-DE" sz="1600" dirty="0" smtClean="0">
                <a:solidFill>
                  <a:schemeClr val="accent3"/>
                </a:solidFill>
              </a:rPr>
              <a:t>:</a:t>
            </a:r>
          </a:p>
          <a:p>
            <a:pPr marL="268288" indent="-268288" algn="ctr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1600" dirty="0" smtClean="0">
                <a:solidFill>
                  <a:schemeClr val="accent3"/>
                </a:solidFill>
              </a:rPr>
              <a:t>120Tmm</a:t>
            </a:r>
            <a:r>
              <a:rPr lang="de-DE" sz="1600" baseline="30000" dirty="0" smtClean="0">
                <a:solidFill>
                  <a:schemeClr val="accent3"/>
                </a:solidFill>
              </a:rPr>
              <a:t>2</a:t>
            </a:r>
            <a:r>
              <a:rPr lang="de-DE" sz="1600" dirty="0">
                <a:solidFill>
                  <a:schemeClr val="accent3"/>
                </a:solidFill>
              </a:rPr>
              <a:t> ÷ 2</a:t>
            </a:r>
            <a:r>
              <a:rPr lang="el-GR" sz="1600" dirty="0" smtClean="0">
                <a:solidFill>
                  <a:schemeClr val="accent3"/>
                </a:solidFill>
              </a:rPr>
              <a:t>μ</a:t>
            </a:r>
            <a:r>
              <a:rPr lang="de-DE" sz="1600" dirty="0" smtClean="0">
                <a:solidFill>
                  <a:schemeClr val="accent3"/>
                </a:solidFill>
              </a:rPr>
              <a:t>m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097878" y="4565581"/>
            <a:ext cx="1930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8288" indent="-268288" algn="ctr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1600" dirty="0" err="1" smtClean="0">
                <a:solidFill>
                  <a:schemeClr val="accent3"/>
                </a:solidFill>
              </a:rPr>
              <a:t>Specs</a:t>
            </a:r>
            <a:r>
              <a:rPr lang="de-DE" sz="1600" dirty="0" smtClean="0">
                <a:solidFill>
                  <a:schemeClr val="accent3"/>
                </a:solidFill>
              </a:rPr>
              <a:t>: </a:t>
            </a:r>
            <a:r>
              <a:rPr lang="de-DE" sz="1600" dirty="0">
                <a:solidFill>
                  <a:schemeClr val="accent3"/>
                </a:solidFill>
              </a:rPr>
              <a:t>8° </a:t>
            </a:r>
            <a:r>
              <a:rPr lang="de-DE" sz="1600" dirty="0" smtClean="0">
                <a:solidFill>
                  <a:schemeClr val="accent3"/>
                </a:solidFill>
              </a:rPr>
              <a:t>÷0.14rad</a:t>
            </a:r>
          </a:p>
        </p:txBody>
      </p:sp>
    </p:spTree>
    <p:extLst>
      <p:ext uri="{BB962C8B-B14F-4D97-AF65-F5344CB8AC3E}">
        <p14:creationId xmlns:p14="http://schemas.microsoft.com/office/powerpoint/2010/main" val="450690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056784" cy="401662"/>
          </a:xfrm>
        </p:spPr>
        <p:txBody>
          <a:bodyPr/>
          <a:lstStyle/>
          <a:p>
            <a:r>
              <a:rPr lang="de-DE" dirty="0" smtClean="0"/>
              <a:t>X047  Kick Errors  / Air </a:t>
            </a:r>
            <a:r>
              <a:rPr lang="de-DE" dirty="0" err="1" smtClean="0"/>
              <a:t>Coil</a:t>
            </a:r>
            <a:r>
              <a:rPr lang="de-DE" dirty="0" smtClean="0"/>
              <a:t> </a:t>
            </a:r>
            <a:r>
              <a:rPr lang="de-DE" dirty="0" err="1" smtClean="0"/>
              <a:t>Correctors</a:t>
            </a:r>
            <a:endParaRPr lang="de-DE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1" t="4541"/>
          <a:stretch/>
        </p:blipFill>
        <p:spPr bwMode="auto">
          <a:xfrm>
            <a:off x="266509" y="1391290"/>
            <a:ext cx="319899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5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628800"/>
            <a:ext cx="1901365" cy="1512168"/>
          </a:xfrm>
          <a:prstGeom prst="rect">
            <a:avLst/>
          </a:prstGeom>
        </p:spPr>
      </p:pic>
      <p:pic>
        <p:nvPicPr>
          <p:cNvPr id="7" name="Picture 1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0212" y="1628800"/>
            <a:ext cx="1564572" cy="144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05064"/>
            <a:ext cx="5066333" cy="271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 flipH="1">
            <a:off x="5279945" y="1191235"/>
            <a:ext cx="2402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1600" dirty="0" smtClean="0">
                <a:solidFill>
                  <a:schemeClr val="accent3"/>
                </a:solidFill>
              </a:rPr>
              <a:t>Air </a:t>
            </a:r>
            <a:r>
              <a:rPr lang="de-DE" sz="1600" dirty="0" err="1" smtClean="0">
                <a:solidFill>
                  <a:schemeClr val="accent3"/>
                </a:solidFill>
              </a:rPr>
              <a:t>Coil</a:t>
            </a:r>
            <a:r>
              <a:rPr lang="de-DE" sz="1600" dirty="0" smtClean="0">
                <a:solidFill>
                  <a:schemeClr val="accent3"/>
                </a:solidFill>
              </a:rPr>
              <a:t> </a:t>
            </a:r>
            <a:r>
              <a:rPr lang="de-DE" sz="1600" dirty="0" err="1" smtClean="0">
                <a:solidFill>
                  <a:schemeClr val="accent3"/>
                </a:solidFill>
              </a:rPr>
              <a:t>Correctors</a:t>
            </a:r>
            <a:endParaRPr lang="de-DE" sz="1600" dirty="0" smtClean="0">
              <a:solidFill>
                <a:schemeClr val="accent3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 flipH="1">
            <a:off x="-1" y="1052736"/>
            <a:ext cx="5940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1600" dirty="0" smtClean="0">
                <a:solidFill>
                  <a:schemeClr val="accent3"/>
                </a:solidFill>
              </a:rPr>
              <a:t>Gap </a:t>
            </a:r>
            <a:r>
              <a:rPr lang="de-DE" sz="1600" dirty="0" err="1" smtClean="0">
                <a:solidFill>
                  <a:schemeClr val="accent3"/>
                </a:solidFill>
              </a:rPr>
              <a:t>dependent</a:t>
            </a:r>
            <a:r>
              <a:rPr lang="de-DE" sz="1600" dirty="0" smtClean="0">
                <a:solidFill>
                  <a:schemeClr val="accent3"/>
                </a:solidFill>
              </a:rPr>
              <a:t> Kick Errors ≤±0.15 </a:t>
            </a:r>
            <a:r>
              <a:rPr lang="de-DE" sz="1600" dirty="0" err="1" smtClean="0">
                <a:solidFill>
                  <a:schemeClr val="accent3"/>
                </a:solidFill>
              </a:rPr>
              <a:t>Tmm</a:t>
            </a:r>
            <a:endParaRPr lang="de-DE" sz="1600" dirty="0" smtClean="0">
              <a:solidFill>
                <a:schemeClr val="accent3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 flipH="1">
            <a:off x="4834590" y="3673594"/>
            <a:ext cx="3293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1600" dirty="0" err="1" smtClean="0">
                <a:solidFill>
                  <a:schemeClr val="accent3"/>
                </a:solidFill>
              </a:rPr>
              <a:t>Effect</a:t>
            </a:r>
            <a:r>
              <a:rPr lang="de-DE" sz="1600" dirty="0" smtClean="0">
                <a:solidFill>
                  <a:schemeClr val="accent3"/>
                </a:solidFill>
              </a:rPr>
              <a:t> </a:t>
            </a:r>
            <a:r>
              <a:rPr lang="de-DE" sz="1600" dirty="0" err="1" smtClean="0">
                <a:solidFill>
                  <a:schemeClr val="accent3"/>
                </a:solidFill>
              </a:rPr>
              <a:t>of</a:t>
            </a:r>
            <a:r>
              <a:rPr lang="de-DE" sz="1600" dirty="0" smtClean="0">
                <a:solidFill>
                  <a:schemeClr val="accent3"/>
                </a:solidFill>
              </a:rPr>
              <a:t> Air </a:t>
            </a:r>
            <a:r>
              <a:rPr lang="de-DE" sz="1600" dirty="0" err="1" smtClean="0">
                <a:solidFill>
                  <a:schemeClr val="accent3"/>
                </a:solidFill>
              </a:rPr>
              <a:t>Coils</a:t>
            </a:r>
            <a:r>
              <a:rPr lang="de-DE" sz="1600" dirty="0" smtClean="0">
                <a:solidFill>
                  <a:schemeClr val="accent3"/>
                </a:solidFill>
              </a:rPr>
              <a:t> on </a:t>
            </a:r>
            <a:r>
              <a:rPr lang="de-DE" sz="1600" dirty="0" err="1" smtClean="0">
                <a:solidFill>
                  <a:schemeClr val="accent3"/>
                </a:solidFill>
              </a:rPr>
              <a:t>Trajectory</a:t>
            </a:r>
            <a:r>
              <a:rPr lang="de-DE" sz="1600" dirty="0" smtClean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035820" y="3719760"/>
            <a:ext cx="8579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1000" dirty="0" smtClean="0">
                <a:solidFill>
                  <a:schemeClr val="accent3"/>
                </a:solidFill>
              </a:rPr>
              <a:t>M. Yakopov</a:t>
            </a:r>
          </a:p>
        </p:txBody>
      </p:sp>
    </p:spTree>
    <p:extLst>
      <p:ext uri="{BB962C8B-B14F-4D97-AF65-F5344CB8AC3E}">
        <p14:creationId xmlns:p14="http://schemas.microsoft.com/office/powerpoint/2010/main" val="592687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Phase </a:t>
            </a:r>
            <a:r>
              <a:rPr lang="de-DE" dirty="0" err="1" smtClean="0"/>
              <a:t>Shifter</a:t>
            </a:r>
            <a:r>
              <a:rPr lang="de-DE" dirty="0" smtClean="0"/>
              <a:t> </a:t>
            </a:r>
            <a:r>
              <a:rPr lang="de-DE" dirty="0" err="1" smtClean="0"/>
              <a:t>Characterization</a:t>
            </a:r>
            <a:endParaRPr lang="de-D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4523624" cy="231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45024"/>
            <a:ext cx="452437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836205" y="1378803"/>
            <a:ext cx="3187091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2000" dirty="0" smtClean="0">
                <a:solidFill>
                  <a:schemeClr val="accent3"/>
                </a:solidFill>
              </a:rPr>
              <a:t>1</a:t>
            </a:r>
            <a:r>
              <a:rPr lang="de-DE" sz="2000" baseline="30000" dirty="0" smtClean="0">
                <a:solidFill>
                  <a:schemeClr val="accent3"/>
                </a:solidFill>
              </a:rPr>
              <a:t>st</a:t>
            </a:r>
            <a:r>
              <a:rPr lang="de-DE" sz="2000" dirty="0" smtClean="0">
                <a:solidFill>
                  <a:schemeClr val="accent3"/>
                </a:solidFill>
              </a:rPr>
              <a:t> Field Integrals:</a:t>
            </a: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2000" dirty="0" err="1" smtClean="0">
                <a:solidFill>
                  <a:schemeClr val="accent3"/>
                </a:solidFill>
              </a:rPr>
              <a:t>Important</a:t>
            </a:r>
            <a:r>
              <a:rPr lang="de-DE" sz="2000" dirty="0" smtClean="0">
                <a:solidFill>
                  <a:schemeClr val="accent3"/>
                </a:solidFill>
              </a:rPr>
              <a:t> for </a:t>
            </a:r>
            <a:r>
              <a:rPr lang="de-DE" sz="2000" dirty="0" err="1" smtClean="0">
                <a:solidFill>
                  <a:schemeClr val="accent3"/>
                </a:solidFill>
              </a:rPr>
              <a:t>independent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2000" dirty="0" err="1" smtClean="0">
                <a:solidFill>
                  <a:schemeClr val="accent3"/>
                </a:solidFill>
              </a:rPr>
              <a:t>operation</a:t>
            </a:r>
            <a:r>
              <a:rPr lang="de-DE" sz="2000" dirty="0" smtClean="0">
                <a:solidFill>
                  <a:schemeClr val="accent3"/>
                </a:solidFill>
              </a:rPr>
              <a:t>, </a:t>
            </a:r>
            <a:r>
              <a:rPr lang="de-DE" sz="2000" dirty="0" err="1" smtClean="0">
                <a:solidFill>
                  <a:schemeClr val="accent3"/>
                </a:solidFill>
              </a:rPr>
              <a:t>no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corrections</a:t>
            </a:r>
            <a:endParaRPr lang="de-DE" sz="2000" dirty="0" smtClean="0">
              <a:solidFill>
                <a:schemeClr val="accent3"/>
              </a:solidFill>
            </a:endParaRP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2000" dirty="0" err="1" smtClean="0">
                <a:solidFill>
                  <a:schemeClr val="accent3"/>
                </a:solidFill>
              </a:rPr>
              <a:t>required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940152" y="3645024"/>
            <a:ext cx="238078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2000" dirty="0" smtClean="0">
                <a:solidFill>
                  <a:schemeClr val="accent3"/>
                </a:solidFill>
              </a:rPr>
              <a:t>Phase Integrals:</a:t>
            </a: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2000" dirty="0" err="1" smtClean="0">
                <a:solidFill>
                  <a:schemeClr val="accent3"/>
                </a:solidFill>
              </a:rPr>
              <a:t>Adjust</a:t>
            </a:r>
            <a:r>
              <a:rPr lang="de-DE" sz="2000" dirty="0" smtClean="0">
                <a:solidFill>
                  <a:schemeClr val="accent3"/>
                </a:solidFill>
              </a:rPr>
              <a:t> Phase </a:t>
            </a:r>
            <a:r>
              <a:rPr lang="de-DE" sz="2000" dirty="0" err="1" smtClean="0">
                <a:solidFill>
                  <a:schemeClr val="accent3"/>
                </a:solidFill>
              </a:rPr>
              <a:t>delay</a:t>
            </a:r>
            <a:endParaRPr lang="de-DE" sz="2000" dirty="0" smtClean="0">
              <a:solidFill>
                <a:schemeClr val="accent3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401503"/>
              </p:ext>
            </p:extLst>
          </p:nvPr>
        </p:nvGraphicFramePr>
        <p:xfrm>
          <a:off x="5849947" y="4649083"/>
          <a:ext cx="2432050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Formel" r:id="rId5" imgW="1815840" imgH="990360" progId="Equation.3">
                  <p:embed/>
                </p:oleObj>
              </mc:Choice>
              <mc:Fallback>
                <p:oleObj name="Formel" r:id="rId5" imgW="1815840" imgH="990360" progId="Equation.3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9947" y="4649083"/>
                        <a:ext cx="2432050" cy="132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5653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691680" y="3063249"/>
            <a:ext cx="5186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3600" dirty="0" err="1" smtClean="0">
                <a:solidFill>
                  <a:schemeClr val="accent3"/>
                </a:solidFill>
              </a:rPr>
              <a:t>Commissioning</a:t>
            </a:r>
            <a:r>
              <a:rPr lang="de-DE" sz="3600" dirty="0" smtClean="0">
                <a:solidFill>
                  <a:schemeClr val="accent3"/>
                </a:solidFill>
              </a:rPr>
              <a:t> </a:t>
            </a:r>
            <a:r>
              <a:rPr lang="de-DE" sz="3600" dirty="0" err="1" smtClean="0">
                <a:solidFill>
                  <a:schemeClr val="accent3"/>
                </a:solidFill>
              </a:rPr>
              <a:t>Strategy</a:t>
            </a:r>
            <a:endParaRPr lang="de-DE" sz="36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97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Strategy</a:t>
            </a:r>
            <a:r>
              <a:rPr lang="de-DE" dirty="0" smtClean="0"/>
              <a:t> ( </a:t>
            </a:r>
            <a:r>
              <a:rPr lang="de-DE" dirty="0" err="1" smtClean="0"/>
              <a:t>Elletra</a:t>
            </a:r>
            <a:r>
              <a:rPr lang="de-DE" dirty="0" smtClean="0"/>
              <a:t> </a:t>
            </a:r>
            <a:r>
              <a:rPr lang="de-DE" dirty="0" err="1" smtClean="0"/>
              <a:t>approach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7015" y="1196752"/>
            <a:ext cx="8253417" cy="5256584"/>
          </a:xfrm>
        </p:spPr>
        <p:txBody>
          <a:bodyPr/>
          <a:lstStyle/>
          <a:p>
            <a:pPr marL="0" indent="0">
              <a:buNone/>
            </a:pPr>
            <a:r>
              <a:rPr lang="de-DE" dirty="0" err="1" smtClean="0"/>
              <a:t>Assumptions</a:t>
            </a:r>
            <a:r>
              <a:rPr lang="de-DE" dirty="0" smtClean="0"/>
              <a:t>:</a:t>
            </a:r>
          </a:p>
          <a:p>
            <a:r>
              <a:rPr lang="de-DE" dirty="0" smtClean="0"/>
              <a:t>Inside Undulator, </a:t>
            </a:r>
            <a:r>
              <a:rPr lang="de-DE" dirty="0" err="1" smtClean="0"/>
              <a:t>properties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accurately</a:t>
            </a:r>
            <a:r>
              <a:rPr lang="de-DE" dirty="0" smtClean="0"/>
              <a:t> </a:t>
            </a:r>
            <a:r>
              <a:rPr lang="de-DE" dirty="0" err="1" smtClean="0"/>
              <a:t>known</a:t>
            </a:r>
            <a:r>
              <a:rPr lang="de-DE" dirty="0" smtClean="0"/>
              <a:t> :</a:t>
            </a:r>
          </a:p>
          <a:p>
            <a:pPr lvl="1"/>
            <a:r>
              <a:rPr lang="de-DE" dirty="0" smtClean="0"/>
              <a:t>Internal </a:t>
            </a:r>
            <a:r>
              <a:rPr lang="de-DE" dirty="0" err="1" smtClean="0"/>
              <a:t>orbit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straight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specs</a:t>
            </a:r>
            <a:r>
              <a:rPr lang="de-DE" dirty="0" smtClean="0"/>
              <a:t> (RMS </a:t>
            </a:r>
            <a:r>
              <a:rPr lang="de-DE" dirty="0" err="1" smtClean="0"/>
              <a:t>criterion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Phase </a:t>
            </a:r>
            <a:r>
              <a:rPr lang="de-DE" dirty="0" err="1" smtClean="0"/>
              <a:t>Jitter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in </a:t>
            </a:r>
            <a:r>
              <a:rPr lang="de-DE" dirty="0" err="1" smtClean="0"/>
              <a:t>specs</a:t>
            </a:r>
            <a:endParaRPr lang="de-DE" dirty="0" smtClean="0"/>
          </a:p>
          <a:p>
            <a:pPr lvl="1"/>
            <a:r>
              <a:rPr lang="de-DE" dirty="0"/>
              <a:t>K</a:t>
            </a:r>
            <a:r>
              <a:rPr lang="de-DE" dirty="0" smtClean="0"/>
              <a:t>-Parameters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consistent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smtClean="0">
                <a:sym typeface="Symbol"/>
              </a:rPr>
              <a:t>K/K ≤</a:t>
            </a:r>
            <a:r>
              <a:rPr lang="de-DE" dirty="0" smtClean="0"/>
              <a:t>1-2 ˣ10</a:t>
            </a:r>
            <a:r>
              <a:rPr lang="de-DE" baseline="30000" dirty="0" smtClean="0"/>
              <a:t>-4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Exact</a:t>
            </a:r>
            <a:r>
              <a:rPr lang="de-DE" dirty="0" smtClean="0"/>
              <a:t> Phase </a:t>
            </a:r>
            <a:r>
              <a:rPr lang="de-DE" dirty="0" err="1" smtClean="0"/>
              <a:t>Shifter</a:t>
            </a:r>
            <a:r>
              <a:rPr lang="de-DE" dirty="0" smtClean="0"/>
              <a:t> </a:t>
            </a:r>
            <a:r>
              <a:rPr lang="de-DE" dirty="0" err="1" smtClean="0"/>
              <a:t>settings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known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Magnetic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endParaRPr lang="de-DE" dirty="0" smtClean="0"/>
          </a:p>
          <a:p>
            <a:r>
              <a:rPr lang="de-DE" dirty="0" err="1">
                <a:sym typeface="Wingdings" panose="05000000000000000000" pitchFamily="2" charset="2"/>
              </a:rPr>
              <a:t>No</a:t>
            </a:r>
            <a:r>
              <a:rPr lang="de-DE" dirty="0">
                <a:sym typeface="Wingdings" panose="05000000000000000000" pitchFamily="2" charset="2"/>
              </a:rPr>
              <a:t> beam </a:t>
            </a:r>
            <a:r>
              <a:rPr lang="de-DE" dirty="0" err="1">
                <a:sym typeface="Wingdings" panose="05000000000000000000" pitchFamily="2" charset="2"/>
              </a:rPr>
              <a:t>is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required</a:t>
            </a:r>
            <a:r>
              <a:rPr lang="de-DE" dirty="0">
                <a:sym typeface="Wingdings" panose="05000000000000000000" pitchFamily="2" charset="2"/>
              </a:rPr>
              <a:t>! Trust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magnetic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measurements</a:t>
            </a:r>
            <a:r>
              <a:rPr lang="de-DE" dirty="0">
                <a:sym typeface="Wingdings" panose="05000000000000000000" pitchFamily="2" charset="2"/>
              </a:rPr>
              <a:t>!</a:t>
            </a:r>
            <a:endParaRPr lang="de-DE" dirty="0"/>
          </a:p>
          <a:p>
            <a:r>
              <a:rPr lang="de-DE" dirty="0" err="1" smtClean="0"/>
              <a:t>Undulator</a:t>
            </a:r>
            <a:r>
              <a:rPr lang="de-DE" dirty="0" smtClean="0"/>
              <a:t> </a:t>
            </a:r>
            <a:r>
              <a:rPr lang="de-DE" dirty="0" err="1" smtClean="0"/>
              <a:t>Entrance</a:t>
            </a:r>
            <a:r>
              <a:rPr lang="de-DE" dirty="0" smtClean="0"/>
              <a:t> </a:t>
            </a:r>
            <a:r>
              <a:rPr lang="de-DE" dirty="0"/>
              <a:t>/Exit </a:t>
            </a:r>
            <a:r>
              <a:rPr lang="de-DE" dirty="0" smtClean="0"/>
              <a:t>Kicks :</a:t>
            </a:r>
            <a:endParaRPr lang="de-DE" dirty="0"/>
          </a:p>
          <a:p>
            <a:pPr lvl="1"/>
            <a:r>
              <a:rPr lang="de-DE" dirty="0" err="1"/>
              <a:t>Accuracy</a:t>
            </a:r>
            <a:r>
              <a:rPr lang="de-DE" dirty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smtClean="0">
                <a:sym typeface="Symbol"/>
              </a:rPr>
              <a:t> </a:t>
            </a:r>
            <a:r>
              <a:rPr lang="de-DE" dirty="0" smtClean="0"/>
              <a:t>±0.03Tmm </a:t>
            </a:r>
            <a:r>
              <a:rPr lang="de-DE" dirty="0"/>
              <a:t>÷ 30</a:t>
            </a:r>
            <a:r>
              <a:rPr lang="de-DE" dirty="0" smtClean="0"/>
              <a:t>%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smtClean="0">
                <a:sym typeface="Symbol"/>
              </a:rPr>
              <a:t>‘=1.6</a:t>
            </a:r>
            <a:r>
              <a:rPr lang="el-GR" dirty="0" smtClean="0">
                <a:sym typeface="Symbol"/>
              </a:rPr>
              <a:t>μ</a:t>
            </a:r>
            <a:r>
              <a:rPr lang="de-DE" dirty="0" err="1" smtClean="0">
                <a:sym typeface="Symbol"/>
              </a:rPr>
              <a:t>rad</a:t>
            </a:r>
            <a:r>
              <a:rPr lang="de-DE" dirty="0" smtClean="0">
                <a:sym typeface="Symbol"/>
              </a:rPr>
              <a:t>  </a:t>
            </a:r>
            <a:endParaRPr lang="de-DE" dirty="0" smtClean="0"/>
          </a:p>
          <a:p>
            <a:pPr lvl="1"/>
            <a:r>
              <a:rPr lang="de-DE" dirty="0" smtClean="0"/>
              <a:t>XFEL </a:t>
            </a:r>
            <a:r>
              <a:rPr lang="de-DE" dirty="0" err="1" smtClean="0"/>
              <a:t>specs</a:t>
            </a:r>
            <a:r>
              <a:rPr lang="de-DE" dirty="0"/>
              <a:t>: </a:t>
            </a:r>
            <a:r>
              <a:rPr lang="de-DE" dirty="0" smtClean="0"/>
              <a:t>±0.004 </a:t>
            </a:r>
            <a:r>
              <a:rPr lang="de-DE" dirty="0" err="1" smtClean="0"/>
              <a:t>Tmm</a:t>
            </a:r>
            <a:r>
              <a:rPr lang="de-DE" dirty="0" smtClean="0"/>
              <a:t> </a:t>
            </a:r>
            <a:r>
              <a:rPr lang="de-DE" dirty="0"/>
              <a:t>÷ 5</a:t>
            </a:r>
            <a:r>
              <a:rPr lang="de-DE" dirty="0" smtClean="0"/>
              <a:t>%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smtClean="0">
                <a:sym typeface="Symbol"/>
              </a:rPr>
              <a:t>‘</a:t>
            </a:r>
          </a:p>
          <a:p>
            <a:pPr lvl="1"/>
            <a:r>
              <a:rPr lang="de-DE" dirty="0" smtClean="0">
                <a:sym typeface="Symbol"/>
              </a:rPr>
              <a:t>Needs </a:t>
            </a:r>
            <a:r>
              <a:rPr lang="de-DE" dirty="0" err="1" smtClean="0">
                <a:sym typeface="Symbol"/>
              </a:rPr>
              <a:t>improvement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using</a:t>
            </a:r>
            <a:r>
              <a:rPr lang="de-DE" dirty="0" smtClean="0">
                <a:sym typeface="Symbol"/>
              </a:rPr>
              <a:t> BBA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straight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orbit</a:t>
            </a:r>
            <a:endParaRPr lang="de-DE" dirty="0" smtClean="0">
              <a:sym typeface="Wingdings" panose="05000000000000000000" pitchFamily="2" charset="2"/>
            </a:endParaRP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529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Step</a:t>
            </a:r>
            <a:r>
              <a:rPr lang="de-DE" dirty="0" smtClean="0"/>
              <a:t> 1: Global Orbit </a:t>
            </a:r>
            <a:r>
              <a:rPr lang="de-DE" dirty="0" err="1"/>
              <a:t>C</a:t>
            </a:r>
            <a:r>
              <a:rPr lang="de-DE" dirty="0" err="1" smtClean="0"/>
              <a:t>orrection</a:t>
            </a:r>
            <a:endParaRPr lang="de-DE" dirty="0"/>
          </a:p>
        </p:txBody>
      </p:sp>
      <p:grpSp>
        <p:nvGrpSpPr>
          <p:cNvPr id="64" name="Gruppieren 63"/>
          <p:cNvGrpSpPr/>
          <p:nvPr/>
        </p:nvGrpSpPr>
        <p:grpSpPr>
          <a:xfrm>
            <a:off x="286373" y="3070097"/>
            <a:ext cx="8820651" cy="3324894"/>
            <a:chOff x="205790" y="1134517"/>
            <a:chExt cx="8901883" cy="3324894"/>
          </a:xfrm>
        </p:grpSpPr>
        <p:grpSp>
          <p:nvGrpSpPr>
            <p:cNvPr id="34" name="Gruppieren 33"/>
            <p:cNvGrpSpPr/>
            <p:nvPr/>
          </p:nvGrpSpPr>
          <p:grpSpPr>
            <a:xfrm>
              <a:off x="257230" y="1899200"/>
              <a:ext cx="6469868" cy="1810444"/>
              <a:chOff x="838436" y="1999608"/>
              <a:chExt cx="6469868" cy="1810444"/>
            </a:xfrm>
          </p:grpSpPr>
          <p:cxnSp>
            <p:nvCxnSpPr>
              <p:cNvPr id="5" name="Gerade Verbindung 4"/>
              <p:cNvCxnSpPr/>
              <p:nvPr/>
            </p:nvCxnSpPr>
            <p:spPr bwMode="auto">
              <a:xfrm flipV="1">
                <a:off x="838436" y="3305996"/>
                <a:ext cx="936104" cy="504056"/>
              </a:xfrm>
              <a:prstGeom prst="line">
                <a:avLst/>
              </a:prstGeom>
              <a:noFill/>
              <a:ln w="38100" cap="flat" cmpd="sng" algn="ctr">
                <a:solidFill>
                  <a:schemeClr val="folHlink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" name="Gerade Verbindung 7"/>
              <p:cNvCxnSpPr/>
              <p:nvPr/>
            </p:nvCxnSpPr>
            <p:spPr bwMode="auto">
              <a:xfrm flipV="1">
                <a:off x="2638636" y="2985780"/>
                <a:ext cx="936104" cy="504056"/>
              </a:xfrm>
              <a:prstGeom prst="line">
                <a:avLst/>
              </a:prstGeom>
              <a:noFill/>
              <a:ln w="38100" cap="flat" cmpd="sng" algn="ctr">
                <a:solidFill>
                  <a:schemeClr val="folHlink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" name="Gerade Verbindung 8"/>
              <p:cNvCxnSpPr/>
              <p:nvPr/>
            </p:nvCxnSpPr>
            <p:spPr bwMode="auto">
              <a:xfrm flipV="1">
                <a:off x="4654860" y="2801940"/>
                <a:ext cx="936104" cy="504056"/>
              </a:xfrm>
              <a:prstGeom prst="line">
                <a:avLst/>
              </a:prstGeom>
              <a:noFill/>
              <a:ln w="38100" cap="flat" cmpd="sng" algn="ctr">
                <a:solidFill>
                  <a:schemeClr val="folHlink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" name="Gerade Verbindung 9"/>
              <p:cNvCxnSpPr/>
              <p:nvPr/>
            </p:nvCxnSpPr>
            <p:spPr bwMode="auto">
              <a:xfrm>
                <a:off x="3574740" y="2985780"/>
                <a:ext cx="1080120" cy="320216"/>
              </a:xfrm>
              <a:prstGeom prst="line">
                <a:avLst/>
              </a:prstGeom>
              <a:noFill/>
              <a:ln w="38100" cap="flat" cmpd="sng" algn="ctr">
                <a:solidFill>
                  <a:schemeClr val="folHlink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Gerade Verbindung 10"/>
              <p:cNvCxnSpPr/>
              <p:nvPr/>
            </p:nvCxnSpPr>
            <p:spPr bwMode="auto">
              <a:xfrm>
                <a:off x="1763688" y="3305996"/>
                <a:ext cx="874948" cy="152400"/>
              </a:xfrm>
              <a:prstGeom prst="line">
                <a:avLst/>
              </a:prstGeom>
              <a:noFill/>
              <a:ln w="38100" cap="flat" cmpd="sng" algn="ctr">
                <a:solidFill>
                  <a:schemeClr val="folHlink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Gerade Verbindung 13"/>
              <p:cNvCxnSpPr/>
              <p:nvPr/>
            </p:nvCxnSpPr>
            <p:spPr bwMode="auto">
              <a:xfrm flipV="1">
                <a:off x="6228184" y="1999608"/>
                <a:ext cx="1080120" cy="72008"/>
              </a:xfrm>
              <a:prstGeom prst="line">
                <a:avLst/>
              </a:prstGeom>
              <a:noFill/>
              <a:ln w="38100" cap="flat" cmpd="sng" algn="ctr">
                <a:solidFill>
                  <a:schemeClr val="folHlink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Gerade Verbindung 14"/>
              <p:cNvCxnSpPr/>
              <p:nvPr/>
            </p:nvCxnSpPr>
            <p:spPr bwMode="auto">
              <a:xfrm flipV="1">
                <a:off x="5590964" y="2081860"/>
                <a:ext cx="648072" cy="720080"/>
              </a:xfrm>
              <a:prstGeom prst="line">
                <a:avLst/>
              </a:prstGeom>
              <a:noFill/>
              <a:ln w="38100" cap="flat" cmpd="sng" algn="ctr">
                <a:solidFill>
                  <a:schemeClr val="folHlink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1" name="Gruppieren 50"/>
            <p:cNvGrpSpPr/>
            <p:nvPr/>
          </p:nvGrpSpPr>
          <p:grpSpPr>
            <a:xfrm>
              <a:off x="205790" y="1314691"/>
              <a:ext cx="5381736" cy="363767"/>
              <a:chOff x="880160" y="1268971"/>
              <a:chExt cx="5381736" cy="363767"/>
            </a:xfrm>
          </p:grpSpPr>
          <p:cxnSp>
            <p:nvCxnSpPr>
              <p:cNvPr id="26" name="Gerade Verbindung mit Pfeil 25"/>
              <p:cNvCxnSpPr/>
              <p:nvPr/>
            </p:nvCxnSpPr>
            <p:spPr bwMode="auto">
              <a:xfrm>
                <a:off x="1782054" y="1268971"/>
                <a:ext cx="10852" cy="363767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Gerade Verbindung mit Pfeil 27"/>
              <p:cNvCxnSpPr/>
              <p:nvPr/>
            </p:nvCxnSpPr>
            <p:spPr bwMode="auto">
              <a:xfrm>
                <a:off x="2628190" y="1268971"/>
                <a:ext cx="10852" cy="363767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Gerade Verbindung mit Pfeil 28"/>
              <p:cNvCxnSpPr/>
              <p:nvPr/>
            </p:nvCxnSpPr>
            <p:spPr bwMode="auto">
              <a:xfrm>
                <a:off x="3635896" y="1268971"/>
                <a:ext cx="10852" cy="363767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Gerade Verbindung mit Pfeil 29"/>
              <p:cNvCxnSpPr/>
              <p:nvPr/>
            </p:nvCxnSpPr>
            <p:spPr bwMode="auto">
              <a:xfrm>
                <a:off x="880160" y="1268971"/>
                <a:ext cx="10852" cy="363767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Gerade Verbindung mit Pfeil 30"/>
              <p:cNvCxnSpPr/>
              <p:nvPr/>
            </p:nvCxnSpPr>
            <p:spPr bwMode="auto">
              <a:xfrm>
                <a:off x="4658760" y="1268971"/>
                <a:ext cx="10852" cy="363767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" name="Gerade Verbindung mit Pfeil 31"/>
              <p:cNvCxnSpPr/>
              <p:nvPr/>
            </p:nvCxnSpPr>
            <p:spPr bwMode="auto">
              <a:xfrm>
                <a:off x="5584686" y="1268971"/>
                <a:ext cx="10852" cy="363767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Gerade Verbindung mit Pfeil 32"/>
              <p:cNvCxnSpPr/>
              <p:nvPr/>
            </p:nvCxnSpPr>
            <p:spPr bwMode="auto">
              <a:xfrm>
                <a:off x="6251044" y="1268971"/>
                <a:ext cx="10852" cy="363767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5" name="Gruppieren 34"/>
            <p:cNvGrpSpPr/>
            <p:nvPr/>
          </p:nvGrpSpPr>
          <p:grpSpPr>
            <a:xfrm>
              <a:off x="281814" y="4259356"/>
              <a:ext cx="6584148" cy="0"/>
              <a:chOff x="838436" y="3305996"/>
              <a:chExt cx="6584148" cy="0"/>
            </a:xfrm>
          </p:grpSpPr>
          <p:cxnSp>
            <p:nvCxnSpPr>
              <p:cNvPr id="36" name="Gerade Verbindung 35"/>
              <p:cNvCxnSpPr/>
              <p:nvPr/>
            </p:nvCxnSpPr>
            <p:spPr bwMode="auto">
              <a:xfrm>
                <a:off x="838436" y="3305996"/>
                <a:ext cx="936104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folHlink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Gerade Verbindung 36"/>
              <p:cNvCxnSpPr/>
              <p:nvPr/>
            </p:nvCxnSpPr>
            <p:spPr bwMode="auto">
              <a:xfrm>
                <a:off x="2637916" y="3305996"/>
                <a:ext cx="936824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folHlink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Gerade Verbindung 37"/>
              <p:cNvCxnSpPr/>
              <p:nvPr/>
            </p:nvCxnSpPr>
            <p:spPr bwMode="auto">
              <a:xfrm>
                <a:off x="4654860" y="3305996"/>
                <a:ext cx="936104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folHlink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Gerade Verbindung 38"/>
              <p:cNvCxnSpPr/>
              <p:nvPr/>
            </p:nvCxnSpPr>
            <p:spPr bwMode="auto">
              <a:xfrm>
                <a:off x="3584446" y="3305996"/>
                <a:ext cx="1070414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folHlink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Gerade Verbindung 39"/>
              <p:cNvCxnSpPr/>
              <p:nvPr/>
            </p:nvCxnSpPr>
            <p:spPr bwMode="auto">
              <a:xfrm>
                <a:off x="1763688" y="3305996"/>
                <a:ext cx="907920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folHlink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Gerade Verbindung 40"/>
              <p:cNvCxnSpPr/>
              <p:nvPr/>
            </p:nvCxnSpPr>
            <p:spPr bwMode="auto">
              <a:xfrm>
                <a:off x="6558488" y="3305996"/>
                <a:ext cx="86409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folHlink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Gerade Verbindung 41"/>
              <p:cNvCxnSpPr/>
              <p:nvPr/>
            </p:nvCxnSpPr>
            <p:spPr bwMode="auto">
              <a:xfrm>
                <a:off x="5601796" y="3305996"/>
                <a:ext cx="956692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folHlink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52" name="Textfeld 51"/>
            <p:cNvSpPr txBox="1"/>
            <p:nvPr/>
          </p:nvSpPr>
          <p:spPr>
            <a:xfrm>
              <a:off x="6865962" y="1134517"/>
              <a:ext cx="22417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8288" indent="-268288">
                <a:spcBef>
                  <a:spcPts val="600"/>
                </a:spcBef>
                <a:buClr>
                  <a:schemeClr val="accent2"/>
                </a:buClr>
                <a:buSzPct val="80000"/>
              </a:pPr>
              <a:r>
                <a:rPr lang="de-DE" dirty="0" err="1" smtClean="0">
                  <a:solidFill>
                    <a:schemeClr val="accent3"/>
                  </a:solidFill>
                </a:rPr>
                <a:t>Correctors</a:t>
              </a:r>
              <a:r>
                <a:rPr lang="de-DE" dirty="0" smtClean="0">
                  <a:solidFill>
                    <a:schemeClr val="accent3"/>
                  </a:solidFill>
                </a:rPr>
                <a:t> &amp; BPMs</a:t>
              </a:r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7226251" y="1894646"/>
              <a:ext cx="15811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68288" indent="-268288">
                <a:spcBef>
                  <a:spcPts val="600"/>
                </a:spcBef>
                <a:buClr>
                  <a:schemeClr val="accent2"/>
                </a:buClr>
                <a:buSzPct val="80000"/>
              </a:pPr>
              <a:r>
                <a:rPr lang="de-DE" sz="2000" dirty="0" err="1" smtClean="0">
                  <a:solidFill>
                    <a:schemeClr val="accent3"/>
                  </a:solidFill>
                </a:rPr>
                <a:t>Before</a:t>
              </a:r>
              <a:r>
                <a:rPr lang="de-DE" sz="2000" dirty="0" smtClean="0">
                  <a:solidFill>
                    <a:schemeClr val="accent3"/>
                  </a:solidFill>
                </a:rPr>
                <a:t> BBA </a:t>
              </a:r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7337744" y="4059301"/>
              <a:ext cx="13099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68288" indent="-268288">
                <a:spcBef>
                  <a:spcPts val="600"/>
                </a:spcBef>
                <a:buClr>
                  <a:schemeClr val="accent2"/>
                </a:buClr>
                <a:buSzPct val="80000"/>
              </a:pPr>
              <a:r>
                <a:rPr lang="de-DE" sz="2000" dirty="0" smtClean="0">
                  <a:solidFill>
                    <a:schemeClr val="accent3"/>
                  </a:solidFill>
                </a:rPr>
                <a:t>After BBA</a:t>
              </a:r>
            </a:p>
          </p:txBody>
        </p:sp>
        <p:sp>
          <p:nvSpPr>
            <p:cNvPr id="63" name="Textfeld 62"/>
            <p:cNvSpPr txBox="1"/>
            <p:nvPr/>
          </p:nvSpPr>
          <p:spPr>
            <a:xfrm>
              <a:off x="2223334" y="3890024"/>
              <a:ext cx="6527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68288" indent="-268288">
                <a:spcBef>
                  <a:spcPts val="600"/>
                </a:spcBef>
                <a:buClr>
                  <a:schemeClr val="accent2"/>
                </a:buClr>
                <a:buSzPct val="80000"/>
              </a:pPr>
              <a:r>
                <a:rPr lang="de-DE" sz="1600" b="1" dirty="0" smtClean="0">
                  <a:solidFill>
                    <a:schemeClr val="accent3"/>
                  </a:solidFill>
                </a:rPr>
                <a:t>6.1m</a:t>
              </a:r>
            </a:p>
          </p:txBody>
        </p:sp>
      </p:grpSp>
      <p:cxnSp>
        <p:nvCxnSpPr>
          <p:cNvPr id="66" name="Gerade Verbindung mit Pfeil 65"/>
          <p:cNvCxnSpPr/>
          <p:nvPr/>
        </p:nvCxnSpPr>
        <p:spPr bwMode="auto">
          <a:xfrm>
            <a:off x="6748173" y="3273157"/>
            <a:ext cx="10753" cy="363767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8" name="Textfeld 67"/>
          <p:cNvSpPr txBox="1"/>
          <p:nvPr/>
        </p:nvSpPr>
        <p:spPr>
          <a:xfrm>
            <a:off x="286373" y="1279209"/>
            <a:ext cx="817405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2000" dirty="0" err="1" smtClean="0">
                <a:solidFill>
                  <a:schemeClr val="accent3"/>
                </a:solidFill>
              </a:rPr>
              <a:t>Precondition</a:t>
            </a:r>
            <a:r>
              <a:rPr lang="de-DE" sz="2000" dirty="0" smtClean="0">
                <a:solidFill>
                  <a:schemeClr val="accent3"/>
                </a:solidFill>
              </a:rPr>
              <a:t>: Working BBA, </a:t>
            </a:r>
            <a:r>
              <a:rPr lang="de-DE" sz="2000" dirty="0" err="1" smtClean="0">
                <a:solidFill>
                  <a:schemeClr val="accent3"/>
                </a:solidFill>
              </a:rPr>
              <a:t>well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collimated</a:t>
            </a:r>
            <a:r>
              <a:rPr lang="de-DE" sz="2000" dirty="0" smtClean="0">
                <a:solidFill>
                  <a:schemeClr val="accent3"/>
                </a:solidFill>
              </a:rPr>
              <a:t> beam, </a:t>
            </a:r>
            <a:r>
              <a:rPr lang="de-DE" sz="2000" dirty="0" err="1" smtClean="0">
                <a:solidFill>
                  <a:schemeClr val="accent3"/>
                </a:solidFill>
              </a:rPr>
              <a:t>low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losses</a:t>
            </a:r>
            <a:endParaRPr lang="de-DE" sz="2000" dirty="0" smtClean="0">
              <a:solidFill>
                <a:schemeClr val="accent3"/>
              </a:solidFill>
            </a:endParaRP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</a:pPr>
            <a:r>
              <a:rPr lang="de-DE" sz="2000" dirty="0" err="1" smtClean="0">
                <a:solidFill>
                  <a:schemeClr val="accent3"/>
                </a:solidFill>
              </a:rPr>
              <a:t>Establish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straight</a:t>
            </a:r>
            <a:r>
              <a:rPr lang="de-DE" sz="2000" dirty="0" smtClean="0">
                <a:solidFill>
                  <a:schemeClr val="accent3"/>
                </a:solidFill>
              </a:rPr>
              <a:t> large </a:t>
            </a:r>
            <a:r>
              <a:rPr lang="de-DE" sz="2000" dirty="0" err="1" smtClean="0">
                <a:solidFill>
                  <a:schemeClr val="accent3"/>
                </a:solidFill>
              </a:rPr>
              <a:t>gap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orbit</a:t>
            </a:r>
            <a:r>
              <a:rPr lang="de-DE" sz="2000" dirty="0" smtClean="0">
                <a:solidFill>
                  <a:schemeClr val="accent3"/>
                </a:solidFill>
              </a:rPr>
              <a:t> (LGO) </a:t>
            </a:r>
            <a:r>
              <a:rPr lang="de-DE" sz="2000" dirty="0" err="1" smtClean="0">
                <a:solidFill>
                  <a:schemeClr val="accent3"/>
                </a:solidFill>
              </a:rPr>
              <a:t>with</a:t>
            </a:r>
            <a:r>
              <a:rPr lang="de-DE" sz="2000" dirty="0" smtClean="0">
                <a:solidFill>
                  <a:schemeClr val="accent3"/>
                </a:solidFill>
              </a:rPr>
              <a:t> Quadrupole </a:t>
            </a:r>
            <a:r>
              <a:rPr lang="de-DE" sz="2000" dirty="0" err="1" smtClean="0">
                <a:solidFill>
                  <a:schemeClr val="accent3"/>
                </a:solidFill>
              </a:rPr>
              <a:t>Movers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br>
              <a:rPr lang="de-DE" sz="2000" dirty="0" smtClean="0">
                <a:solidFill>
                  <a:schemeClr val="accent3"/>
                </a:solidFill>
              </a:rPr>
            </a:br>
            <a:r>
              <a:rPr lang="de-DE" sz="2000" dirty="0" smtClean="0">
                <a:solidFill>
                  <a:schemeClr val="accent3"/>
                </a:solidFill>
              </a:rPr>
              <a:t>(</a:t>
            </a:r>
            <a:r>
              <a:rPr lang="de-DE" sz="2000" dirty="0" err="1" smtClean="0">
                <a:solidFill>
                  <a:schemeClr val="accent3"/>
                </a:solidFill>
              </a:rPr>
              <a:t>eventually</a:t>
            </a:r>
            <a:r>
              <a:rPr lang="de-DE" sz="2000" dirty="0" smtClean="0">
                <a:solidFill>
                  <a:schemeClr val="accent3"/>
                </a:solidFill>
              </a:rPr>
              <a:t> large </a:t>
            </a:r>
            <a:r>
              <a:rPr lang="de-DE" sz="2000" dirty="0" err="1">
                <a:solidFill>
                  <a:schemeClr val="accent3"/>
                </a:solidFill>
              </a:rPr>
              <a:t>c</a:t>
            </a:r>
            <a:r>
              <a:rPr lang="de-DE" sz="2000" dirty="0" err="1" smtClean="0">
                <a:solidFill>
                  <a:schemeClr val="accent3"/>
                </a:solidFill>
              </a:rPr>
              <a:t>orrections</a:t>
            </a:r>
            <a:r>
              <a:rPr lang="de-DE" sz="2000" dirty="0" smtClean="0">
                <a:solidFill>
                  <a:schemeClr val="accent3"/>
                </a:solidFill>
              </a:rPr>
              <a:t>)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</a:pPr>
            <a:r>
              <a:rPr lang="de-DE" sz="2000" dirty="0" err="1" smtClean="0">
                <a:solidFill>
                  <a:schemeClr val="accent3"/>
                </a:solidFill>
              </a:rPr>
              <a:t>Establish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straight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orbit</a:t>
            </a:r>
            <a:r>
              <a:rPr lang="de-DE" sz="2000" dirty="0" smtClean="0">
                <a:solidFill>
                  <a:schemeClr val="accent3"/>
                </a:solidFill>
              </a:rPr>
              <a:t> in operational </a:t>
            </a:r>
            <a:r>
              <a:rPr lang="de-DE" sz="2000" dirty="0" err="1" smtClean="0">
                <a:solidFill>
                  <a:schemeClr val="accent3"/>
                </a:solidFill>
              </a:rPr>
              <a:t>gap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range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using</a:t>
            </a:r>
            <a:r>
              <a:rPr lang="de-DE" sz="2000" dirty="0" smtClean="0">
                <a:solidFill>
                  <a:schemeClr val="accent3"/>
                </a:solidFill>
              </a:rPr>
              <a:t> Air </a:t>
            </a:r>
            <a:r>
              <a:rPr lang="de-DE" sz="2000" dirty="0" err="1" smtClean="0">
                <a:solidFill>
                  <a:schemeClr val="accent3"/>
                </a:solidFill>
              </a:rPr>
              <a:t>Coils</a:t>
            </a:r>
            <a:r>
              <a:rPr lang="de-DE" sz="2000" dirty="0" smtClean="0">
                <a:solidFill>
                  <a:schemeClr val="accent3"/>
                </a:solidFill>
              </a:rPr>
              <a:t> (</a:t>
            </a:r>
            <a:r>
              <a:rPr lang="de-DE" sz="2000" dirty="0" err="1" smtClean="0">
                <a:solidFill>
                  <a:schemeClr val="accent3"/>
                </a:solidFill>
              </a:rPr>
              <a:t>small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corrections</a:t>
            </a:r>
            <a:r>
              <a:rPr lang="de-DE" sz="2000" dirty="0" smtClean="0">
                <a:solidFill>
                  <a:schemeClr val="accent3"/>
                </a:solidFill>
              </a:rPr>
              <a:t> &lt;0.15 </a:t>
            </a:r>
            <a:r>
              <a:rPr lang="de-DE" sz="2000" dirty="0" err="1" smtClean="0">
                <a:solidFill>
                  <a:schemeClr val="accent3"/>
                </a:solidFill>
              </a:rPr>
              <a:t>Tmm</a:t>
            </a:r>
            <a:r>
              <a:rPr lang="de-DE" sz="2000" dirty="0" smtClean="0">
                <a:solidFill>
                  <a:schemeClr val="accent3"/>
                </a:solidFill>
              </a:rPr>
              <a:t>), update </a:t>
            </a:r>
            <a:r>
              <a:rPr lang="de-DE" sz="2000" dirty="0" err="1" smtClean="0">
                <a:solidFill>
                  <a:schemeClr val="accent3"/>
                </a:solidFill>
              </a:rPr>
              <a:t>look-up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tables</a:t>
            </a:r>
            <a:endParaRPr lang="de-DE" sz="20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4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Step</a:t>
            </a:r>
            <a:r>
              <a:rPr lang="de-DE" dirty="0" smtClean="0"/>
              <a:t> 2: Set undulator </a:t>
            </a:r>
            <a:r>
              <a:rPr lang="de-DE" dirty="0" err="1" smtClean="0"/>
              <a:t>segment</a:t>
            </a:r>
            <a:r>
              <a:rPr lang="de-DE" dirty="0" smtClean="0"/>
              <a:t> </a:t>
            </a:r>
            <a:r>
              <a:rPr lang="de-DE" dirty="0" err="1" smtClean="0"/>
              <a:t>gaps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51520" y="1484784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■"/>
            </a:pPr>
            <a:r>
              <a:rPr lang="de-DE" sz="2000" dirty="0" smtClean="0">
                <a:solidFill>
                  <a:schemeClr val="accent3"/>
                </a:solidFill>
              </a:rPr>
              <a:t>Set </a:t>
            </a:r>
            <a:r>
              <a:rPr lang="de-DE" sz="2000" dirty="0" err="1" smtClean="0">
                <a:solidFill>
                  <a:schemeClr val="accent3"/>
                </a:solidFill>
              </a:rPr>
              <a:t>Ks</a:t>
            </a:r>
            <a:r>
              <a:rPr lang="de-DE" sz="2000" dirty="0" smtClean="0">
                <a:solidFill>
                  <a:schemeClr val="accent3"/>
                </a:solidFill>
              </a:rPr>
              <a:t> / </a:t>
            </a:r>
            <a:r>
              <a:rPr lang="de-DE" sz="2000" dirty="0" err="1" smtClean="0">
                <a:solidFill>
                  <a:schemeClr val="accent3"/>
                </a:solidFill>
              </a:rPr>
              <a:t>gaps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of</a:t>
            </a:r>
            <a:r>
              <a:rPr lang="de-DE" sz="2000" dirty="0" smtClean="0">
                <a:solidFill>
                  <a:schemeClr val="accent3"/>
                </a:solidFill>
              </a:rPr>
              <a:t> undulator Segments </a:t>
            </a:r>
            <a:r>
              <a:rPr lang="de-DE" sz="2000" dirty="0" err="1" smtClean="0">
                <a:solidFill>
                  <a:schemeClr val="accent3"/>
                </a:solidFill>
              </a:rPr>
              <a:t>statically</a:t>
            </a:r>
            <a:r>
              <a:rPr lang="de-DE" sz="2000" dirty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trusting</a:t>
            </a:r>
            <a:r>
              <a:rPr lang="de-DE" sz="2000" dirty="0" smtClean="0">
                <a:solidFill>
                  <a:schemeClr val="accent3"/>
                </a:solidFill>
              </a:rPr>
              <a:t>  </a:t>
            </a:r>
            <a:r>
              <a:rPr lang="de-DE" sz="2000" dirty="0" err="1" smtClean="0">
                <a:solidFill>
                  <a:schemeClr val="accent3"/>
                </a:solidFill>
              </a:rPr>
              <a:t>the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magnetic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measurements</a:t>
            </a:r>
            <a:r>
              <a:rPr lang="de-DE" sz="2000" dirty="0" smtClean="0">
                <a:solidFill>
                  <a:schemeClr val="accent3"/>
                </a:solidFill>
              </a:rPr>
              <a:t/>
            </a:r>
            <a:br>
              <a:rPr lang="de-DE" sz="2000" dirty="0" smtClean="0">
                <a:solidFill>
                  <a:schemeClr val="accent3"/>
                </a:solidFill>
              </a:rPr>
            </a:br>
            <a:r>
              <a:rPr lang="de-DE" sz="2000" dirty="0" smtClean="0">
                <a:solidFill>
                  <a:schemeClr val="accent3"/>
                </a:solidFill>
              </a:rPr>
              <a:t>Suggestion: </a:t>
            </a:r>
            <a:r>
              <a:rPr lang="de-DE" sz="2000" dirty="0" err="1" smtClean="0">
                <a:solidFill>
                  <a:schemeClr val="accent3"/>
                </a:solidFill>
              </a:rPr>
              <a:t>Use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tuning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gaps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with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lowest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errors</a:t>
            </a:r>
            <a:endParaRPr lang="de-DE" sz="2000" dirty="0" smtClean="0">
              <a:solidFill>
                <a:schemeClr val="accent3"/>
              </a:solidFill>
            </a:endParaRPr>
          </a:p>
          <a:p>
            <a:pPr marL="800100" lvl="1" indent="-342900">
              <a:spcBef>
                <a:spcPts val="6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accent3"/>
                </a:solidFill>
              </a:rPr>
              <a:t>SASE1/2 </a:t>
            </a:r>
            <a:r>
              <a:rPr lang="de-DE" sz="2000" dirty="0" err="1" smtClean="0">
                <a:solidFill>
                  <a:schemeClr val="accent3"/>
                </a:solidFill>
              </a:rPr>
              <a:t>gap</a:t>
            </a:r>
            <a:r>
              <a:rPr lang="de-DE" sz="2000" dirty="0" smtClean="0">
                <a:solidFill>
                  <a:schemeClr val="accent3"/>
                </a:solidFill>
              </a:rPr>
              <a:t> 14mm, K=2.7</a:t>
            </a:r>
          </a:p>
          <a:p>
            <a:pPr marL="800100" lvl="1" indent="-342900">
              <a:spcBef>
                <a:spcPts val="6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accent3"/>
                </a:solidFill>
              </a:rPr>
              <a:t>SASE3   </a:t>
            </a:r>
            <a:r>
              <a:rPr lang="de-DE" sz="2000" dirty="0" err="1" smtClean="0">
                <a:solidFill>
                  <a:schemeClr val="accent3"/>
                </a:solidFill>
              </a:rPr>
              <a:t>gap</a:t>
            </a:r>
            <a:r>
              <a:rPr lang="de-DE" sz="2000" dirty="0" smtClean="0">
                <a:solidFill>
                  <a:schemeClr val="accent3"/>
                </a:solidFill>
              </a:rPr>
              <a:t> 15mm, K=6.9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■"/>
            </a:pPr>
            <a:r>
              <a:rPr lang="de-DE" sz="2000" dirty="0" err="1" smtClean="0">
                <a:solidFill>
                  <a:schemeClr val="accent3"/>
                </a:solidFill>
              </a:rPr>
              <a:t>Use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the</a:t>
            </a:r>
            <a:r>
              <a:rPr lang="de-DE" sz="2000" dirty="0" smtClean="0">
                <a:solidFill>
                  <a:schemeClr val="accent3"/>
                </a:solidFill>
              </a:rPr>
              <a:t> Phase </a:t>
            </a:r>
            <a:r>
              <a:rPr lang="de-DE" sz="2000" dirty="0" err="1" smtClean="0">
                <a:solidFill>
                  <a:schemeClr val="accent3"/>
                </a:solidFill>
              </a:rPr>
              <a:t>Shifter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settings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from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magnetic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measurements</a:t>
            </a:r>
            <a:endParaRPr lang="de-DE" sz="2000" dirty="0" smtClean="0">
              <a:solidFill>
                <a:schemeClr val="accent3"/>
              </a:solidFill>
            </a:endParaRP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■"/>
            </a:pPr>
            <a:r>
              <a:rPr lang="de-DE" sz="2000" dirty="0" smtClean="0">
                <a:solidFill>
                  <a:schemeClr val="accent3"/>
                </a:solidFill>
              </a:rPr>
              <a:t>This </a:t>
            </a:r>
            <a:r>
              <a:rPr lang="de-DE" sz="2000" dirty="0" err="1" smtClean="0">
                <a:solidFill>
                  <a:schemeClr val="accent3"/>
                </a:solidFill>
              </a:rPr>
              <a:t>should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be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good</a:t>
            </a:r>
            <a:r>
              <a:rPr lang="de-DE" sz="2000" dirty="0" smtClean="0">
                <a:solidFill>
                  <a:schemeClr val="accent3"/>
                </a:solidFill>
              </a:rPr>
              <a:t> for First </a:t>
            </a:r>
            <a:r>
              <a:rPr lang="de-DE" sz="2000" dirty="0" err="1" smtClean="0">
                <a:solidFill>
                  <a:schemeClr val="accent3"/>
                </a:solidFill>
              </a:rPr>
              <a:t>Lasing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894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Outlook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4813" y="1347788"/>
            <a:ext cx="8559675" cy="2945308"/>
          </a:xfrm>
        </p:spPr>
        <p:txBody>
          <a:bodyPr/>
          <a:lstStyle/>
          <a:p>
            <a:r>
              <a:rPr lang="de-DE" dirty="0" err="1" smtClean="0"/>
              <a:t>Refine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undulator </a:t>
            </a:r>
            <a:r>
              <a:rPr lang="de-DE" dirty="0" err="1" smtClean="0"/>
              <a:t>system</a:t>
            </a:r>
            <a:r>
              <a:rPr lang="de-DE" dirty="0" smtClean="0"/>
              <a:t>, </a:t>
            </a:r>
            <a:r>
              <a:rPr lang="de-DE" dirty="0" err="1" smtClean="0"/>
              <a:t>taper</a:t>
            </a:r>
            <a:r>
              <a:rPr lang="de-DE" dirty="0" smtClean="0"/>
              <a:t> </a:t>
            </a:r>
            <a:r>
              <a:rPr lang="de-DE" dirty="0" err="1" smtClean="0"/>
              <a:t>profiles,optimize</a:t>
            </a:r>
            <a:r>
              <a:rPr lang="de-DE" dirty="0" smtClean="0"/>
              <a:t> </a:t>
            </a:r>
            <a:r>
              <a:rPr lang="de-DE" dirty="0" err="1" smtClean="0"/>
              <a:t>laser</a:t>
            </a:r>
            <a:r>
              <a:rPr lang="de-DE" dirty="0" smtClean="0"/>
              <a:t> power</a:t>
            </a:r>
          </a:p>
          <a:p>
            <a:r>
              <a:rPr lang="de-DE" dirty="0" err="1" smtClean="0"/>
              <a:t>Implement</a:t>
            </a:r>
            <a:r>
              <a:rPr lang="de-DE" dirty="0" smtClean="0"/>
              <a:t> / </a:t>
            </a:r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Hardware </a:t>
            </a:r>
            <a:r>
              <a:rPr lang="de-DE" dirty="0" err="1" smtClean="0"/>
              <a:t>capabilities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Fully</a:t>
            </a:r>
            <a:r>
              <a:rPr lang="de-DE" dirty="0" smtClean="0"/>
              <a:t> </a:t>
            </a:r>
            <a:r>
              <a:rPr lang="de-DE" dirty="0" err="1" smtClean="0"/>
              <a:t>continuously</a:t>
            </a:r>
            <a:r>
              <a:rPr lang="de-DE" dirty="0" smtClean="0"/>
              <a:t> </a:t>
            </a:r>
            <a:r>
              <a:rPr lang="de-DE" dirty="0" err="1" smtClean="0"/>
              <a:t>synchronized</a:t>
            </a:r>
            <a:r>
              <a:rPr lang="de-DE" dirty="0" smtClean="0"/>
              <a:t> </a:t>
            </a:r>
            <a:r>
              <a:rPr lang="de-DE" dirty="0" err="1" smtClean="0"/>
              <a:t>gap</a:t>
            </a:r>
            <a:r>
              <a:rPr lang="de-DE" dirty="0" smtClean="0"/>
              <a:t>/K </a:t>
            </a:r>
            <a:r>
              <a:rPr lang="de-DE" dirty="0" err="1" smtClean="0"/>
              <a:t>changes</a:t>
            </a:r>
            <a:r>
              <a:rPr lang="de-DE" dirty="0" smtClean="0"/>
              <a:t>. </a:t>
            </a:r>
          </a:p>
          <a:p>
            <a:pPr lvl="1"/>
            <a:r>
              <a:rPr lang="de-DE" dirty="0" smtClean="0"/>
              <a:t>Change K </a:t>
            </a:r>
            <a:r>
              <a:rPr lang="de-DE" dirty="0" err="1" smtClean="0"/>
              <a:t>while</a:t>
            </a:r>
            <a:r>
              <a:rPr lang="de-DE" dirty="0" smtClean="0"/>
              <a:t> </a:t>
            </a:r>
            <a:r>
              <a:rPr lang="de-DE" dirty="0" err="1" smtClean="0"/>
              <a:t>laser</a:t>
            </a:r>
            <a:r>
              <a:rPr lang="de-DE" dirty="0" smtClean="0"/>
              <a:t> </a:t>
            </a:r>
            <a:r>
              <a:rPr lang="de-DE" dirty="0" err="1" smtClean="0"/>
              <a:t>stays</a:t>
            </a:r>
            <a:r>
              <a:rPr lang="de-DE" dirty="0" smtClean="0"/>
              <a:t> ON</a:t>
            </a:r>
          </a:p>
          <a:p>
            <a:r>
              <a:rPr lang="de-DE" dirty="0" err="1" smtClean="0"/>
              <a:t>Synchronize</a:t>
            </a:r>
            <a:r>
              <a:rPr lang="de-DE" dirty="0" smtClean="0"/>
              <a:t> undulator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external</a:t>
            </a:r>
            <a:r>
              <a:rPr lang="de-DE" dirty="0" smtClean="0"/>
              <a:t> </a:t>
            </a:r>
            <a:r>
              <a:rPr lang="de-DE" dirty="0" err="1" smtClean="0"/>
              <a:t>sources</a:t>
            </a:r>
            <a:r>
              <a:rPr lang="de-DE" dirty="0" smtClean="0"/>
              <a:t> (Monochromator) via </a:t>
            </a:r>
            <a:r>
              <a:rPr lang="de-DE" dirty="0" err="1" smtClean="0"/>
              <a:t>EtherCAT</a:t>
            </a:r>
            <a:r>
              <a:rPr lang="de-DE" dirty="0" smtClean="0"/>
              <a:t> </a:t>
            </a:r>
            <a:r>
              <a:rPr lang="de-DE" dirty="0" err="1" smtClean="0"/>
              <a:t>bus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50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187624" y="3068960"/>
            <a:ext cx="6271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3600" dirty="0" smtClean="0">
                <a:solidFill>
                  <a:schemeClr val="accent3"/>
                </a:solidFill>
              </a:rPr>
              <a:t>The XFEL Undulator Systems</a:t>
            </a:r>
          </a:p>
        </p:txBody>
      </p:sp>
    </p:spTree>
    <p:extLst>
      <p:ext uri="{BB962C8B-B14F-4D97-AF65-F5344CB8AC3E}">
        <p14:creationId xmlns:p14="http://schemas.microsoft.com/office/powerpoint/2010/main" val="2567517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772816"/>
            <a:ext cx="7972425" cy="3240360"/>
          </a:xfrm>
        </p:spPr>
        <p:txBody>
          <a:bodyPr/>
          <a:lstStyle/>
          <a:p>
            <a:r>
              <a:rPr lang="de-DE" dirty="0" smtClean="0"/>
              <a:t>For 1</a:t>
            </a:r>
            <a:r>
              <a:rPr lang="de-DE" baseline="30000" dirty="0" smtClean="0"/>
              <a:t>st</a:t>
            </a:r>
            <a:r>
              <a:rPr lang="de-DE" dirty="0" smtClean="0"/>
              <a:t> </a:t>
            </a:r>
            <a:r>
              <a:rPr lang="de-DE" dirty="0" err="1" smtClean="0"/>
              <a:t>lasing</a:t>
            </a:r>
            <a:r>
              <a:rPr lang="de-DE" dirty="0" smtClean="0"/>
              <a:t> Undulator Systems </a:t>
            </a:r>
            <a:r>
              <a:rPr lang="de-DE" dirty="0" err="1" smtClean="0"/>
              <a:t>sufficiently</a:t>
            </a:r>
            <a:r>
              <a:rPr lang="de-DE" dirty="0" smtClean="0"/>
              <a:t> </a:t>
            </a:r>
            <a:r>
              <a:rPr lang="de-DE" dirty="0" err="1" smtClean="0"/>
              <a:t>characterized</a:t>
            </a:r>
            <a:r>
              <a:rPr lang="de-DE" dirty="0"/>
              <a:t> </a:t>
            </a:r>
            <a:endParaRPr lang="de-DE" dirty="0" smtClean="0"/>
          </a:p>
          <a:p>
            <a:r>
              <a:rPr lang="de-DE" dirty="0" smtClean="0"/>
              <a:t>Basic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Undulator </a:t>
            </a:r>
            <a:r>
              <a:rPr lang="de-DE" dirty="0" err="1" smtClean="0"/>
              <a:t>systems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endParaRPr lang="de-DE" dirty="0" smtClean="0"/>
          </a:p>
          <a:p>
            <a:r>
              <a:rPr lang="de-DE" dirty="0" smtClean="0"/>
              <a:t>BBA </a:t>
            </a:r>
            <a:r>
              <a:rPr lang="de-DE" dirty="0" err="1" smtClean="0"/>
              <a:t>alignment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essential for a </a:t>
            </a:r>
            <a:r>
              <a:rPr lang="de-DE" dirty="0" err="1" smtClean="0"/>
              <a:t>straight</a:t>
            </a:r>
            <a:r>
              <a:rPr lang="de-DE" dirty="0" smtClean="0"/>
              <a:t> global </a:t>
            </a:r>
            <a:r>
              <a:rPr lang="de-DE" dirty="0" err="1" smtClean="0"/>
              <a:t>orbit</a:t>
            </a:r>
            <a:endParaRPr lang="de-DE" dirty="0" smtClean="0"/>
          </a:p>
          <a:p>
            <a:r>
              <a:rPr lang="de-DE" dirty="0" smtClean="0"/>
              <a:t>K </a:t>
            </a:r>
            <a:r>
              <a:rPr lang="de-DE" dirty="0" err="1" smtClean="0"/>
              <a:t>parameters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Phase </a:t>
            </a:r>
            <a:r>
              <a:rPr lang="de-DE" dirty="0" err="1" smtClean="0"/>
              <a:t>Shifter</a:t>
            </a:r>
            <a:r>
              <a:rPr lang="de-DE" dirty="0" smtClean="0"/>
              <a:t> </a:t>
            </a:r>
            <a:r>
              <a:rPr lang="de-DE" dirty="0" err="1" smtClean="0"/>
              <a:t>setting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taken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magnetic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endParaRPr lang="de-DE" dirty="0"/>
          </a:p>
          <a:p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undulator </a:t>
            </a:r>
            <a:r>
              <a:rPr lang="de-DE" dirty="0" err="1" smtClean="0"/>
              <a:t>side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sufficient</a:t>
            </a:r>
            <a:r>
              <a:rPr lang="de-DE" dirty="0" smtClean="0"/>
              <a:t> for </a:t>
            </a:r>
            <a:br>
              <a:rPr lang="de-DE" dirty="0" smtClean="0"/>
            </a:br>
            <a:r>
              <a:rPr lang="de-DE" dirty="0" smtClean="0"/>
              <a:t>1</a:t>
            </a:r>
            <a:r>
              <a:rPr lang="de-DE" baseline="30000" dirty="0" smtClean="0"/>
              <a:t>st</a:t>
            </a:r>
            <a:r>
              <a:rPr lang="de-DE" dirty="0" smtClean="0"/>
              <a:t> </a:t>
            </a:r>
            <a:r>
              <a:rPr lang="de-DE" dirty="0" err="1" smtClean="0"/>
              <a:t>lasing</a:t>
            </a:r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33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99792" y="2852936"/>
            <a:ext cx="3735139" cy="1145108"/>
          </a:xfrm>
        </p:spPr>
        <p:txBody>
          <a:bodyPr/>
          <a:lstStyle/>
          <a:p>
            <a:pPr marL="0" indent="0">
              <a:buNone/>
            </a:pPr>
            <a:r>
              <a:rPr lang="de-DE" sz="6000" b="1" dirty="0" smtClean="0"/>
              <a:t>The End</a:t>
            </a:r>
            <a:endParaRPr lang="de-DE" sz="6000" b="1" dirty="0"/>
          </a:p>
        </p:txBody>
      </p:sp>
    </p:spTree>
    <p:extLst>
      <p:ext uri="{BB962C8B-B14F-4D97-AF65-F5344CB8AC3E}">
        <p14:creationId xmlns:p14="http://schemas.microsoft.com/office/powerpoint/2010/main" val="271673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23"/>
          <p:cNvSpPr txBox="1"/>
          <p:nvPr/>
        </p:nvSpPr>
        <p:spPr>
          <a:xfrm>
            <a:off x="10780731" y="869561"/>
            <a:ext cx="393449" cy="309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C0504D"/>
              </a:buClr>
              <a:buSzPct val="80000"/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Arial" charset="0"/>
                <a:ea typeface="ＭＳ Ｐゴシック" pitchFamily="112" charset="-128"/>
              </a:rPr>
              <a:t>e </a:t>
            </a:r>
            <a:r>
              <a:rPr lang="en-US" sz="2000" b="1" baseline="30000" dirty="0" smtClean="0">
                <a:solidFill>
                  <a:srgbClr val="FF0000"/>
                </a:solidFill>
                <a:latin typeface="Arial" charset="0"/>
                <a:ea typeface="ＭＳ Ｐゴシック" pitchFamily="112" charset="-128"/>
              </a:rPr>
              <a:t>-</a:t>
            </a:r>
            <a:endParaRPr lang="en-US" sz="2000" b="1" dirty="0" smtClean="0">
              <a:solidFill>
                <a:srgbClr val="FF0000"/>
              </a:solidFill>
              <a:latin typeface="Arial" charset="0"/>
              <a:ea typeface="ＭＳ Ｐゴシック" pitchFamily="112" charset="-128"/>
            </a:endParaRPr>
          </a:p>
        </p:txBody>
      </p:sp>
      <p:grpSp>
        <p:nvGrpSpPr>
          <p:cNvPr id="13313" name="Gruppieren 13312"/>
          <p:cNvGrpSpPr/>
          <p:nvPr/>
        </p:nvGrpSpPr>
        <p:grpSpPr>
          <a:xfrm>
            <a:off x="264670" y="416923"/>
            <a:ext cx="5445063" cy="2851121"/>
            <a:chOff x="244548" y="222280"/>
            <a:chExt cx="5445063" cy="2851121"/>
          </a:xfrm>
        </p:grpSpPr>
        <p:sp>
          <p:nvSpPr>
            <p:cNvPr id="10" name="Textfeld 9"/>
            <p:cNvSpPr txBox="1"/>
            <p:nvPr/>
          </p:nvSpPr>
          <p:spPr>
            <a:xfrm>
              <a:off x="5296162" y="2199891"/>
              <a:ext cx="393449" cy="309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ts val="600"/>
                </a:spcBef>
                <a:spcAft>
                  <a:spcPct val="0"/>
                </a:spcAft>
                <a:buClr>
                  <a:srgbClr val="C0504D"/>
                </a:buClr>
                <a:buSzPct val="80000"/>
                <a:buFont typeface="Wingdings" pitchFamily="2" charset="2"/>
                <a:buNone/>
              </a:pPr>
              <a:r>
                <a:rPr lang="en-US" sz="2000" b="1" dirty="0" smtClean="0">
                  <a:solidFill>
                    <a:srgbClr val="FF0000"/>
                  </a:solidFill>
                  <a:latin typeface="Arial" charset="0"/>
                  <a:ea typeface="ＭＳ Ｐゴシック" pitchFamily="112" charset="-128"/>
                </a:rPr>
                <a:t>e </a:t>
              </a:r>
              <a:r>
                <a:rPr lang="en-US" sz="2000" b="1" baseline="30000" dirty="0" smtClean="0">
                  <a:solidFill>
                    <a:srgbClr val="FF0000"/>
                  </a:solidFill>
                  <a:latin typeface="Arial" charset="0"/>
                  <a:ea typeface="ＭＳ Ｐゴシック" pitchFamily="112" charset="-128"/>
                </a:rPr>
                <a:t>-</a:t>
              </a:r>
              <a:endParaRPr lang="en-US" sz="2000" b="1" dirty="0" smtClean="0">
                <a:solidFill>
                  <a:srgbClr val="FF0000"/>
                </a:solidFill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3269510" y="222280"/>
              <a:ext cx="105546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en-US" sz="900" dirty="0" smtClean="0">
                  <a:solidFill>
                    <a:prstClr val="black"/>
                  </a:solidFill>
                  <a:latin typeface="Arial" charset="0"/>
                  <a:ea typeface="ＭＳ Ｐゴシック" pitchFamily="112" charset="-128"/>
                </a:rPr>
                <a:t>SASE2</a:t>
              </a:r>
              <a:endParaRPr lang="en-US" sz="900" dirty="0">
                <a:solidFill>
                  <a:prstClr val="black"/>
                </a:solidFill>
                <a:latin typeface="Arial" charset="0"/>
                <a:ea typeface="ＭＳ Ｐゴシック" pitchFamily="112" charset="-128"/>
              </a:endParaRPr>
            </a:p>
          </p:txBody>
        </p:sp>
        <p:cxnSp>
          <p:nvCxnSpPr>
            <p:cNvPr id="23" name="Gerade Verbindung mit Pfeil 22"/>
            <p:cNvCxnSpPr/>
            <p:nvPr/>
          </p:nvCxnSpPr>
          <p:spPr bwMode="auto">
            <a:xfrm rot="420000" flipH="1" flipV="1">
              <a:off x="5228259" y="2091647"/>
              <a:ext cx="3600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pic>
          <p:nvPicPr>
            <p:cNvPr id="13315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8" t="9729" r="9267" b="17785"/>
            <a:stretch/>
          </p:blipFill>
          <p:spPr bwMode="auto">
            <a:xfrm>
              <a:off x="244548" y="291619"/>
              <a:ext cx="5000311" cy="27817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6" name="Gerade Verbindung 15"/>
          <p:cNvCxnSpPr/>
          <p:nvPr/>
        </p:nvCxnSpPr>
        <p:spPr bwMode="auto">
          <a:xfrm>
            <a:off x="152253" y="3277569"/>
            <a:ext cx="5610226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pSp>
        <p:nvGrpSpPr>
          <p:cNvPr id="29" name="Gruppieren 28"/>
          <p:cNvGrpSpPr/>
          <p:nvPr/>
        </p:nvGrpSpPr>
        <p:grpSpPr>
          <a:xfrm>
            <a:off x="6380885" y="2568405"/>
            <a:ext cx="2131286" cy="1437359"/>
            <a:chOff x="6614864" y="2894963"/>
            <a:chExt cx="2131286" cy="1437359"/>
          </a:xfrm>
        </p:grpSpPr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4864" y="2894963"/>
              <a:ext cx="1058225" cy="994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19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300" y="2894963"/>
              <a:ext cx="1011850" cy="1014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feld 27"/>
            <p:cNvSpPr txBox="1"/>
            <p:nvPr/>
          </p:nvSpPr>
          <p:spPr>
            <a:xfrm>
              <a:off x="6744898" y="3935290"/>
              <a:ext cx="1889185" cy="397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en-US" sz="900" dirty="0" smtClean="0">
                  <a:solidFill>
                    <a:prstClr val="black"/>
                  </a:solidFill>
                  <a:latin typeface="Arial" charset="0"/>
                  <a:ea typeface="ＭＳ Ｐゴシック" pitchFamily="112" charset="-128"/>
                </a:rPr>
                <a:t>SASE2                        SASE1/3</a:t>
              </a:r>
            </a:p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en-US" sz="900" dirty="0" smtClean="0">
                  <a:solidFill>
                    <a:prstClr val="black"/>
                  </a:solidFill>
                  <a:latin typeface="Arial" charset="0"/>
                  <a:ea typeface="ＭＳ Ｐゴシック" pitchFamily="112" charset="-128"/>
                </a:rPr>
                <a:t>        Downstream View</a:t>
              </a:r>
            </a:p>
          </p:txBody>
        </p:sp>
      </p:grpSp>
      <p:pic>
        <p:nvPicPr>
          <p:cNvPr id="40" name="Picture 5" descr="XFELSystemsJan0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5" t="21523" r="28346" b="51092"/>
          <a:stretch/>
        </p:blipFill>
        <p:spPr>
          <a:xfrm>
            <a:off x="5814681" y="1007228"/>
            <a:ext cx="3019757" cy="1464956"/>
          </a:xfrm>
          <a:prstGeom prst="rect">
            <a:avLst/>
          </a:prstGeom>
        </p:spPr>
      </p:pic>
      <p:sp>
        <p:nvSpPr>
          <p:cNvPr id="13320" name="Textfeld 13319"/>
          <p:cNvSpPr txBox="1"/>
          <p:nvPr/>
        </p:nvSpPr>
        <p:spPr>
          <a:xfrm>
            <a:off x="1698381" y="161266"/>
            <a:ext cx="6447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prstClr val="black"/>
                </a:solidFill>
                <a:latin typeface="Arial" charset="0"/>
                <a:ea typeface="ＭＳ Ｐゴシック" pitchFamily="112" charset="-128"/>
              </a:rPr>
              <a:t>Tunnel Installation of SASE2 Undulator System – Final WP71 Deliverables</a:t>
            </a:r>
            <a:endParaRPr lang="en-US" sz="1400" b="1" dirty="0">
              <a:solidFill>
                <a:prstClr val="black"/>
              </a:solidFill>
              <a:latin typeface="Arial" charset="0"/>
              <a:ea typeface="ＭＳ Ｐゴシック" pitchFamily="112" charset="-128"/>
            </a:endParaRPr>
          </a:p>
        </p:txBody>
      </p:sp>
      <p:grpSp>
        <p:nvGrpSpPr>
          <p:cNvPr id="39" name="Gruppieren 38"/>
          <p:cNvGrpSpPr/>
          <p:nvPr/>
        </p:nvGrpSpPr>
        <p:grpSpPr>
          <a:xfrm>
            <a:off x="311283" y="3334894"/>
            <a:ext cx="5241792" cy="3316872"/>
            <a:chOff x="368433" y="3449194"/>
            <a:chExt cx="5241792" cy="3316872"/>
          </a:xfrm>
        </p:grpSpPr>
        <p:grpSp>
          <p:nvGrpSpPr>
            <p:cNvPr id="13312" name="Gruppieren 13311"/>
            <p:cNvGrpSpPr/>
            <p:nvPr/>
          </p:nvGrpSpPr>
          <p:grpSpPr>
            <a:xfrm>
              <a:off x="368433" y="3449194"/>
              <a:ext cx="5241792" cy="3003440"/>
              <a:chOff x="368433" y="3610131"/>
              <a:chExt cx="5241792" cy="3003440"/>
            </a:xfrm>
          </p:grpSpPr>
          <p:pic>
            <p:nvPicPr>
              <p:cNvPr id="15" name="Grafik 14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41" b="21550"/>
              <a:stretch/>
            </p:blipFill>
            <p:spPr>
              <a:xfrm>
                <a:off x="851395" y="3610131"/>
                <a:ext cx="4758830" cy="3003440"/>
              </a:xfrm>
              <a:prstGeom prst="rect">
                <a:avLst/>
              </a:prstGeom>
            </p:spPr>
          </p:pic>
          <p:cxnSp>
            <p:nvCxnSpPr>
              <p:cNvPr id="20" name="Gerade Verbindung mit Pfeil 19"/>
              <p:cNvCxnSpPr/>
              <p:nvPr/>
            </p:nvCxnSpPr>
            <p:spPr bwMode="auto">
              <a:xfrm rot="-360000">
                <a:off x="448785" y="5530282"/>
                <a:ext cx="267618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21" name="Textfeld 20"/>
              <p:cNvSpPr txBox="1"/>
              <p:nvPr/>
            </p:nvSpPr>
            <p:spPr>
              <a:xfrm>
                <a:off x="368433" y="5516295"/>
                <a:ext cx="428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ts val="600"/>
                  </a:spcBef>
                  <a:spcAft>
                    <a:spcPct val="0"/>
                  </a:spcAft>
                  <a:buClr>
                    <a:srgbClr val="C0504D"/>
                  </a:buClr>
                  <a:buSzPct val="80000"/>
                  <a:buFont typeface="Wingdings" pitchFamily="2" charset="2"/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Arial" charset="0"/>
                    <a:ea typeface="ＭＳ Ｐゴシック" pitchFamily="112" charset="-128"/>
                  </a:rPr>
                  <a:t>e </a:t>
                </a:r>
                <a:r>
                  <a:rPr lang="en-US" b="1" baseline="30000" dirty="0" smtClean="0">
                    <a:solidFill>
                      <a:srgbClr val="FF0000"/>
                    </a:solidFill>
                    <a:latin typeface="Arial" charset="0"/>
                    <a:ea typeface="ＭＳ Ｐゴシック" pitchFamily="112" charset="-128"/>
                  </a:rPr>
                  <a:t>-</a:t>
                </a:r>
                <a:endParaRPr lang="en-US" b="1" dirty="0" smtClean="0">
                  <a:solidFill>
                    <a:srgbClr val="FF0000"/>
                  </a:solidFill>
                  <a:latin typeface="Arial" charset="0"/>
                  <a:ea typeface="ＭＳ Ｐゴシック" pitchFamily="112" charset="-128"/>
                </a:endParaRPr>
              </a:p>
            </p:txBody>
          </p:sp>
        </p:grpSp>
        <p:cxnSp>
          <p:nvCxnSpPr>
            <p:cNvPr id="25" name="Gerade Verbindung 24"/>
            <p:cNvCxnSpPr/>
            <p:nvPr/>
          </p:nvCxnSpPr>
          <p:spPr>
            <a:xfrm>
              <a:off x="4919789" y="4632448"/>
              <a:ext cx="0" cy="1815152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feld 5"/>
            <p:cNvSpPr txBox="1"/>
            <p:nvPr/>
          </p:nvSpPr>
          <p:spPr>
            <a:xfrm rot="21240000">
              <a:off x="1181895" y="6267974"/>
              <a:ext cx="841897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en-US" sz="1000" b="1" dirty="0" smtClean="0">
                  <a:solidFill>
                    <a:srgbClr val="FF0000"/>
                  </a:solidFill>
                  <a:latin typeface="Arial" charset="0"/>
                  <a:ea typeface="ＭＳ Ｐゴシック" pitchFamily="112" charset="-128"/>
                </a:rPr>
                <a:t>I</a:t>
              </a:r>
              <a:r>
                <a:rPr lang="en-US" sz="900" b="1" dirty="0" smtClean="0">
                  <a:solidFill>
                    <a:srgbClr val="FF0000"/>
                  </a:solidFill>
                  <a:latin typeface="Arial" charset="0"/>
                  <a:ea typeface="ＭＳ Ｐゴシック" pitchFamily="112" charset="-128"/>
                </a:rPr>
                <a:t>ntersection</a:t>
              </a:r>
              <a:br>
                <a:rPr lang="en-US" sz="900" b="1" dirty="0" smtClean="0">
                  <a:solidFill>
                    <a:srgbClr val="FF0000"/>
                  </a:solidFill>
                  <a:latin typeface="Arial" charset="0"/>
                  <a:ea typeface="ＭＳ Ｐゴシック" pitchFamily="112" charset="-128"/>
                </a:rPr>
              </a:br>
              <a:r>
                <a:rPr lang="en-US" sz="900" b="1" dirty="0" smtClean="0">
                  <a:solidFill>
                    <a:srgbClr val="FF0000"/>
                  </a:solidFill>
                  <a:latin typeface="Arial" charset="0"/>
                  <a:ea typeface="ＭＳ Ｐゴシック" pitchFamily="112" charset="-128"/>
                </a:rPr>
                <a:t>1.1 m</a:t>
              </a:r>
              <a:endParaRPr lang="en-US" sz="900" b="1" dirty="0">
                <a:solidFill>
                  <a:srgbClr val="FF0000"/>
                </a:solidFill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 rot="21240000">
              <a:off x="2674006" y="6118561"/>
              <a:ext cx="16343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en-US" sz="1000" b="1" dirty="0" smtClean="0">
                  <a:solidFill>
                    <a:srgbClr val="FF0000"/>
                  </a:solidFill>
                  <a:latin typeface="Arial" charset="0"/>
                  <a:ea typeface="ＭＳ Ｐゴシック" pitchFamily="112" charset="-128"/>
                </a:rPr>
                <a:t>Undulator Segment 5m</a:t>
              </a:r>
              <a:endParaRPr lang="en-US" sz="1000" b="1" dirty="0">
                <a:solidFill>
                  <a:srgbClr val="FF0000"/>
                </a:solidFill>
                <a:latin typeface="Arial" charset="0"/>
                <a:ea typeface="ＭＳ Ｐゴシック" pitchFamily="112" charset="-128"/>
              </a:endParaRPr>
            </a:p>
          </p:txBody>
        </p:sp>
        <p:cxnSp>
          <p:nvCxnSpPr>
            <p:cNvPr id="14" name="Gerade Verbindung mit Pfeil 13"/>
            <p:cNvCxnSpPr>
              <a:stCxn id="27" idx="3"/>
            </p:cNvCxnSpPr>
            <p:nvPr/>
          </p:nvCxnSpPr>
          <p:spPr>
            <a:xfrm flipV="1">
              <a:off x="4303914" y="6079316"/>
              <a:ext cx="615875" cy="76936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mit Pfeil 35"/>
            <p:cNvCxnSpPr/>
            <p:nvPr/>
          </p:nvCxnSpPr>
          <p:spPr>
            <a:xfrm flipV="1">
              <a:off x="3424740" y="6324601"/>
              <a:ext cx="1495049" cy="196854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mit Pfeil 37"/>
            <p:cNvCxnSpPr/>
            <p:nvPr/>
          </p:nvCxnSpPr>
          <p:spPr>
            <a:xfrm flipH="1">
              <a:off x="1243014" y="6642565"/>
              <a:ext cx="1128804" cy="114784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feld 29"/>
            <p:cNvSpPr txBox="1"/>
            <p:nvPr/>
          </p:nvSpPr>
          <p:spPr>
            <a:xfrm rot="21240000">
              <a:off x="2239308" y="6446200"/>
              <a:ext cx="1385316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en-US" sz="1000" b="1" dirty="0" smtClean="0">
                  <a:solidFill>
                    <a:srgbClr val="FF0000"/>
                  </a:solidFill>
                  <a:latin typeface="Arial" charset="0"/>
                  <a:ea typeface="ＭＳ Ｐゴシック" pitchFamily="112" charset="-128"/>
                </a:rPr>
                <a:t>Undulator Cell 6.1m</a:t>
              </a:r>
              <a:endParaRPr lang="en-US" sz="1000" b="1" dirty="0">
                <a:solidFill>
                  <a:srgbClr val="FF0000"/>
                </a:solidFill>
                <a:latin typeface="Arial" charset="0"/>
                <a:ea typeface="ＭＳ Ｐゴシック" pitchFamily="112" charset="-128"/>
              </a:endParaRPr>
            </a:p>
          </p:txBody>
        </p:sp>
        <p:cxnSp>
          <p:nvCxnSpPr>
            <p:cNvPr id="44" name="Gerade Verbindung mit Pfeil 43"/>
            <p:cNvCxnSpPr/>
            <p:nvPr/>
          </p:nvCxnSpPr>
          <p:spPr>
            <a:xfrm flipH="1">
              <a:off x="1976935" y="6329988"/>
              <a:ext cx="788461" cy="90105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Gerade Verbindung 3"/>
            <p:cNvCxnSpPr/>
            <p:nvPr/>
          </p:nvCxnSpPr>
          <p:spPr>
            <a:xfrm>
              <a:off x="1224089" y="4950914"/>
              <a:ext cx="0" cy="1815152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>
              <a:off x="1935289" y="5364163"/>
              <a:ext cx="19327" cy="1135203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feld 31"/>
          <p:cNvSpPr txBox="1"/>
          <p:nvPr/>
        </p:nvSpPr>
        <p:spPr>
          <a:xfrm>
            <a:off x="4115114" y="6536350"/>
            <a:ext cx="7040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C0504D"/>
              </a:buClr>
              <a:buSzPct val="80000"/>
              <a:buFont typeface="Wingdings" pitchFamily="2" charset="2"/>
              <a:buNone/>
            </a:pPr>
            <a:r>
              <a:rPr lang="en-US" sz="900" dirty="0" err="1" smtClean="0">
                <a:solidFill>
                  <a:prstClr val="black"/>
                </a:solidFill>
                <a:latin typeface="Arial" charset="0"/>
                <a:ea typeface="ＭＳ Ｐゴシック" pitchFamily="112" charset="-128"/>
              </a:rPr>
              <a:t>W.Tscheu</a:t>
            </a:r>
            <a:endParaRPr lang="en-US" sz="900" dirty="0" smtClean="0">
              <a:solidFill>
                <a:prstClr val="black"/>
              </a:solidFill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" name="Textfeld 1"/>
          <p:cNvSpPr txBox="1"/>
          <p:nvPr/>
        </p:nvSpPr>
        <p:spPr>
          <a:xfrm rot="120000">
            <a:off x="2336361" y="1242519"/>
            <a:ext cx="15696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en-US" sz="1000" b="1" dirty="0" smtClean="0">
                <a:solidFill>
                  <a:prstClr val="black"/>
                </a:solidFill>
                <a:latin typeface="Arial" charset="0"/>
                <a:ea typeface="ＭＳ Ｐゴシック" pitchFamily="112" charset="-128"/>
              </a:rPr>
              <a:t>Local Control Systems</a:t>
            </a:r>
            <a:endParaRPr lang="en-US" sz="1000" b="1" dirty="0">
              <a:solidFill>
                <a:prstClr val="black"/>
              </a:solidFill>
              <a:latin typeface="Arial" charset="0"/>
              <a:ea typeface="ＭＳ Ｐゴシック" pitchFamily="112" charset="-128"/>
            </a:endParaRPr>
          </a:p>
        </p:txBody>
      </p:sp>
      <p:graphicFrame>
        <p:nvGraphicFramePr>
          <p:cNvPr id="33" name="Tabel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705026"/>
              </p:ext>
            </p:extLst>
          </p:nvPr>
        </p:nvGraphicFramePr>
        <p:xfrm>
          <a:off x="6027713" y="4639211"/>
          <a:ext cx="2855595" cy="1856467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384300"/>
                <a:gridCol w="841375"/>
                <a:gridCol w="629920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de-DE" sz="1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SASE1/2</a:t>
                      </a:r>
                      <a:endParaRPr lang="de-DE" sz="1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SASE3</a:t>
                      </a:r>
                      <a:endParaRPr lang="de-DE" sz="1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sym typeface="Symbol"/>
                        </a:rPr>
                        <a:t></a:t>
                      </a:r>
                      <a:r>
                        <a:rPr lang="en-GB" sz="1000" baseline="-25000">
                          <a:effectLst/>
                        </a:rPr>
                        <a:t>0</a:t>
                      </a:r>
                      <a:r>
                        <a:rPr lang="en-GB" sz="1000">
                          <a:effectLst/>
                        </a:rPr>
                        <a:t> [mm]</a:t>
                      </a:r>
                      <a:endParaRPr lang="de-DE" sz="1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40</a:t>
                      </a:r>
                      <a:endParaRPr lang="de-DE" sz="1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68</a:t>
                      </a:r>
                      <a:endParaRPr lang="de-DE" sz="1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Operational Gap </a:t>
                      </a:r>
                      <a:endParaRPr lang="de-DE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Range [mm]</a:t>
                      </a:r>
                      <a:endParaRPr lang="de-DE" sz="1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10-20</a:t>
                      </a:r>
                      <a:endParaRPr lang="de-DE" sz="1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10-25</a:t>
                      </a:r>
                      <a:endParaRPr lang="de-DE" sz="1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K-Range</a:t>
                      </a:r>
                      <a:endParaRPr lang="de-DE" sz="1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3.9–1.65</a:t>
                      </a:r>
                      <a:endParaRPr lang="de-DE" sz="1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9.0-4</a:t>
                      </a:r>
                      <a:endParaRPr lang="de-DE" sz="1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24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Radiation Wavelength</a:t>
                      </a:r>
                      <a:endParaRPr lang="de-DE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Range [nm]</a:t>
                      </a:r>
                      <a:endParaRPr lang="de-DE" sz="1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@ 17.5 GeV</a:t>
                      </a:r>
                      <a:endParaRPr lang="de-DE" sz="1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0.147-0.040</a:t>
                      </a:r>
                      <a:endParaRPr lang="de-DE" sz="1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1.22-0.27</a:t>
                      </a:r>
                      <a:endParaRPr lang="de-DE" sz="1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@ 14.0 GeV</a:t>
                      </a:r>
                      <a:endParaRPr lang="de-DE" sz="1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0.230-0.063</a:t>
                      </a:r>
                      <a:endParaRPr lang="de-DE" sz="1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1.90-0.42</a:t>
                      </a:r>
                      <a:endParaRPr lang="de-DE" sz="1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@   8.5 GeV</a:t>
                      </a:r>
                      <a:endParaRPr lang="de-DE" sz="1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0.625-0.171</a:t>
                      </a:r>
                      <a:endParaRPr lang="de-DE" sz="1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5.17-1.15</a:t>
                      </a:r>
                      <a:endParaRPr lang="de-DE" sz="1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# of Segments</a:t>
                      </a:r>
                      <a:endParaRPr lang="de-DE" sz="1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35</a:t>
                      </a:r>
                      <a:endParaRPr lang="de-DE" sz="1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21</a:t>
                      </a:r>
                      <a:endParaRPr lang="de-DE" sz="1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System Length [m]</a:t>
                      </a:r>
                      <a:endParaRPr lang="de-DE" sz="1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213.5</a:t>
                      </a:r>
                      <a:endParaRPr lang="de-DE" sz="1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128.1</a:t>
                      </a:r>
                      <a:endParaRPr lang="de-DE" sz="1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55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38311" y="352425"/>
            <a:ext cx="4620310" cy="536575"/>
          </a:xfrm>
        </p:spPr>
        <p:txBody>
          <a:bodyPr/>
          <a:lstStyle/>
          <a:p>
            <a:r>
              <a:rPr lang="en-US" dirty="0" smtClean="0"/>
              <a:t>SASE2 Type Intersection</a:t>
            </a:r>
            <a:endParaRPr 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1" t="5907" r="37662" b="11649"/>
          <a:stretch/>
        </p:blipFill>
        <p:spPr bwMode="auto">
          <a:xfrm>
            <a:off x="1970789" y="1992923"/>
            <a:ext cx="2393351" cy="42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Gruppieren 31"/>
          <p:cNvGrpSpPr/>
          <p:nvPr/>
        </p:nvGrpSpPr>
        <p:grpSpPr>
          <a:xfrm>
            <a:off x="4298499" y="4693807"/>
            <a:ext cx="1552526" cy="886512"/>
            <a:chOff x="3591618" y="2717322"/>
            <a:chExt cx="1552526" cy="886512"/>
          </a:xfrm>
        </p:grpSpPr>
        <p:grpSp>
          <p:nvGrpSpPr>
            <p:cNvPr id="20" name="Gruppieren 19"/>
            <p:cNvGrpSpPr/>
            <p:nvPr/>
          </p:nvGrpSpPr>
          <p:grpSpPr>
            <a:xfrm>
              <a:off x="3696312" y="2808288"/>
              <a:ext cx="1447832" cy="795545"/>
              <a:chOff x="3674580" y="4530930"/>
              <a:chExt cx="1447832" cy="795545"/>
            </a:xfrm>
          </p:grpSpPr>
          <p:pic>
            <p:nvPicPr>
              <p:cNvPr id="5" name="Grafik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17180" y="4836848"/>
                <a:ext cx="1238371" cy="259027"/>
              </a:xfrm>
              <a:prstGeom prst="rect">
                <a:avLst/>
              </a:prstGeom>
            </p:spPr>
          </p:pic>
          <p:sp>
            <p:nvSpPr>
              <p:cNvPr id="22" name="Textfeld 21"/>
              <p:cNvSpPr txBox="1"/>
              <p:nvPr/>
            </p:nvSpPr>
            <p:spPr>
              <a:xfrm>
                <a:off x="4336696" y="4549144"/>
                <a:ext cx="55175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rgbClr val="FD930A"/>
                  </a:buClr>
                  <a:buSzPct val="80000"/>
                  <a:buFont typeface="Wingdings" pitchFamily="2" charset="2"/>
                  <a:buNone/>
                </a:pPr>
                <a:r>
                  <a:rPr lang="en-US" sz="1050" b="1" dirty="0" smtClean="0">
                    <a:solidFill>
                      <a:srgbClr val="000000"/>
                    </a:solidFill>
                    <a:ea typeface="ＭＳ Ｐゴシック" pitchFamily="112" charset="-128"/>
                  </a:rPr>
                  <a:t>WP71</a:t>
                </a:r>
              </a:p>
            </p:txBody>
          </p:sp>
          <p:pic>
            <p:nvPicPr>
              <p:cNvPr id="19" name="Grafik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62468" y="4530930"/>
                <a:ext cx="311532" cy="311532"/>
              </a:xfrm>
              <a:prstGeom prst="rect">
                <a:avLst/>
              </a:prstGeom>
            </p:spPr>
          </p:pic>
          <p:sp>
            <p:nvSpPr>
              <p:cNvPr id="24" name="Textfeld 23"/>
              <p:cNvSpPr txBox="1"/>
              <p:nvPr/>
            </p:nvSpPr>
            <p:spPr>
              <a:xfrm>
                <a:off x="3674580" y="5072559"/>
                <a:ext cx="1447832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rgbClr val="FD930A"/>
                  </a:buClr>
                  <a:buSzPct val="80000"/>
                  <a:buFont typeface="Wingdings" pitchFamily="2" charset="2"/>
                  <a:buNone/>
                </a:pPr>
                <a:r>
                  <a:rPr lang="en-US" sz="1050" b="1" dirty="0" smtClean="0">
                    <a:solidFill>
                      <a:srgbClr val="000000"/>
                    </a:solidFill>
                    <a:ea typeface="ＭＳ Ｐゴシック" pitchFamily="112" charset="-128"/>
                  </a:rPr>
                  <a:t>Quadrupole Movers</a:t>
                </a:r>
              </a:p>
            </p:txBody>
          </p:sp>
        </p:grpSp>
        <p:sp>
          <p:nvSpPr>
            <p:cNvPr id="35" name="Rechteck 34"/>
            <p:cNvSpPr/>
            <p:nvPr/>
          </p:nvSpPr>
          <p:spPr bwMode="auto">
            <a:xfrm>
              <a:off x="3591618" y="2717322"/>
              <a:ext cx="1400793" cy="886512"/>
            </a:xfrm>
            <a:prstGeom prst="rect">
              <a:avLst/>
            </a:prstGeom>
            <a:noFill/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indent="-268288">
                <a:spcBef>
                  <a:spcPct val="20000"/>
                </a:spcBef>
                <a:buClr>
                  <a:srgbClr val="FD930A"/>
                </a:buClr>
                <a:buSzPct val="80000"/>
                <a:buFont typeface="Wingdings" pitchFamily="2" charset="2"/>
                <a:buChar char="n"/>
              </a:pPr>
              <a:endParaRPr lang="en-US" sz="2000" smtClean="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5015892" y="1330229"/>
            <a:ext cx="1241644" cy="1412721"/>
            <a:chOff x="3769743" y="4186119"/>
            <a:chExt cx="1241644" cy="1412721"/>
          </a:xfrm>
        </p:grpSpPr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0154" y="4624724"/>
              <a:ext cx="1158012" cy="2227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Grafik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0371" y="4859361"/>
              <a:ext cx="773043" cy="37643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Grafik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0947" y="5193593"/>
              <a:ext cx="558142" cy="1941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Grafik 2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9255" y="4309682"/>
              <a:ext cx="311532" cy="301704"/>
            </a:xfrm>
            <a:prstGeom prst="rect">
              <a:avLst/>
            </a:prstGeom>
            <a:ln>
              <a:noFill/>
            </a:ln>
          </p:spPr>
        </p:pic>
        <p:sp>
          <p:nvSpPr>
            <p:cNvPr id="31" name="Textfeld 30"/>
            <p:cNvSpPr txBox="1"/>
            <p:nvPr/>
          </p:nvSpPr>
          <p:spPr>
            <a:xfrm>
              <a:off x="4280787" y="4333576"/>
              <a:ext cx="551754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rgbClr val="FD930A"/>
                </a:buClr>
                <a:buSzPct val="80000"/>
                <a:buFont typeface="Wingdings" pitchFamily="2" charset="2"/>
                <a:buNone/>
              </a:pPr>
              <a:r>
                <a:rPr lang="en-US" sz="1050" b="1" dirty="0" smtClean="0">
                  <a:solidFill>
                    <a:srgbClr val="000000"/>
                  </a:solidFill>
                  <a:ea typeface="ＭＳ Ｐゴシック" pitchFamily="112" charset="-128"/>
                </a:rPr>
                <a:t>WP71</a:t>
              </a:r>
            </a:p>
          </p:txBody>
        </p:sp>
        <p:sp>
          <p:nvSpPr>
            <p:cNvPr id="28" name="Rechteck 27"/>
            <p:cNvSpPr/>
            <p:nvPr/>
          </p:nvSpPr>
          <p:spPr bwMode="auto">
            <a:xfrm>
              <a:off x="3769743" y="4186119"/>
              <a:ext cx="1241644" cy="1412721"/>
            </a:xfrm>
            <a:prstGeom prst="rect">
              <a:avLst/>
            </a:prstGeom>
            <a:noFill/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indent="-268288">
                <a:spcBef>
                  <a:spcPct val="20000"/>
                </a:spcBef>
                <a:buClr>
                  <a:srgbClr val="FD930A"/>
                </a:buClr>
                <a:buSzPct val="80000"/>
                <a:buFont typeface="Wingdings" pitchFamily="2" charset="2"/>
                <a:buChar char="n"/>
              </a:pPr>
              <a:endParaRPr lang="en-US" sz="2000" smtClean="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3872416" y="5321674"/>
              <a:ext cx="112082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rgbClr val="FD930A"/>
                </a:buClr>
                <a:buSzPct val="80000"/>
                <a:buFont typeface="Wingdings" pitchFamily="2" charset="2"/>
                <a:buNone/>
              </a:pPr>
              <a:r>
                <a:rPr lang="en-US" sz="1050" b="1" dirty="0" smtClean="0">
                  <a:solidFill>
                    <a:srgbClr val="000000"/>
                  </a:solidFill>
                  <a:ea typeface="ＭＳ Ｐゴシック" pitchFamily="112" charset="-128"/>
                </a:rPr>
                <a:t>Phase Shifters</a:t>
              </a:r>
            </a:p>
          </p:txBody>
        </p:sp>
      </p:grpSp>
      <p:grpSp>
        <p:nvGrpSpPr>
          <p:cNvPr id="36" name="Gruppieren 35"/>
          <p:cNvGrpSpPr/>
          <p:nvPr/>
        </p:nvGrpSpPr>
        <p:grpSpPr>
          <a:xfrm>
            <a:off x="1373226" y="1182373"/>
            <a:ext cx="1563491" cy="786743"/>
            <a:chOff x="635557" y="1163432"/>
            <a:chExt cx="1563491" cy="786743"/>
          </a:xfrm>
        </p:grpSpPr>
        <p:grpSp>
          <p:nvGrpSpPr>
            <p:cNvPr id="12" name="Gruppieren 11"/>
            <p:cNvGrpSpPr/>
            <p:nvPr/>
          </p:nvGrpSpPr>
          <p:grpSpPr>
            <a:xfrm>
              <a:off x="660590" y="1191329"/>
              <a:ext cx="1469382" cy="758846"/>
              <a:chOff x="711080" y="1785010"/>
              <a:chExt cx="1469382" cy="758846"/>
            </a:xfrm>
          </p:grpSpPr>
          <p:pic>
            <p:nvPicPr>
              <p:cNvPr id="8" name="Grafik 7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5497" y="1851184"/>
                <a:ext cx="308206" cy="340027"/>
              </a:xfrm>
              <a:prstGeom prst="rect">
                <a:avLst/>
              </a:prstGeom>
            </p:spPr>
          </p:pic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0511" y="1785010"/>
                <a:ext cx="579951" cy="422999"/>
              </a:xfrm>
              <a:prstGeom prst="rect">
                <a:avLst/>
              </a:prstGeom>
            </p:spPr>
          </p:pic>
          <p:sp>
            <p:nvSpPr>
              <p:cNvPr id="10" name="Textfeld 9"/>
              <p:cNvSpPr txBox="1"/>
              <p:nvPr/>
            </p:nvSpPr>
            <p:spPr>
              <a:xfrm>
                <a:off x="711080" y="2128358"/>
                <a:ext cx="140134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rgbClr val="FD930A"/>
                  </a:buClr>
                  <a:buSzPct val="80000"/>
                  <a:buFont typeface="Wingdings" pitchFamily="2" charset="2"/>
                  <a:buNone/>
                </a:pPr>
                <a:r>
                  <a:rPr lang="en-US" sz="1050" b="1" dirty="0" smtClean="0">
                    <a:solidFill>
                      <a:srgbClr val="000000"/>
                    </a:solidFill>
                    <a:ea typeface="ＭＳ Ｐゴシック" pitchFamily="112" charset="-128"/>
                  </a:rPr>
                  <a:t>Re-entrant Cavity </a:t>
                </a:r>
                <a:r>
                  <a:rPr lang="en-US" sz="1050" b="1" dirty="0">
                    <a:solidFill>
                      <a:srgbClr val="000000"/>
                    </a:solidFill>
                    <a:ea typeface="ＭＳ Ｐゴシック" pitchFamily="112" charset="-128"/>
                  </a:rPr>
                  <a:t/>
                </a:r>
                <a:br>
                  <a:rPr lang="en-US" sz="1050" b="1" dirty="0">
                    <a:solidFill>
                      <a:srgbClr val="000000"/>
                    </a:solidFill>
                    <a:ea typeface="ＭＳ Ｐゴシック" pitchFamily="112" charset="-128"/>
                  </a:rPr>
                </a:br>
                <a:r>
                  <a:rPr lang="en-US" sz="1050" b="1" dirty="0" smtClean="0">
                    <a:solidFill>
                      <a:srgbClr val="000000"/>
                    </a:solidFill>
                    <a:ea typeface="ＭＳ Ｐゴシック" pitchFamily="112" charset="-128"/>
                  </a:rPr>
                  <a:t>BPMs+ Electronics</a:t>
                </a:r>
              </a:p>
            </p:txBody>
          </p:sp>
          <p:sp>
            <p:nvSpPr>
              <p:cNvPr id="14" name="Textfeld 13"/>
              <p:cNvSpPr txBox="1"/>
              <p:nvPr/>
            </p:nvSpPr>
            <p:spPr>
              <a:xfrm>
                <a:off x="1091803" y="1868483"/>
                <a:ext cx="541849" cy="275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rgbClr val="FD930A"/>
                  </a:buClr>
                  <a:buSzPct val="80000"/>
                  <a:buFont typeface="Wingdings" pitchFamily="2" charset="2"/>
                  <a:buNone/>
                </a:pPr>
                <a:r>
                  <a:rPr lang="en-US" sz="1050" b="1" dirty="0" smtClean="0">
                    <a:solidFill>
                      <a:srgbClr val="000000"/>
                    </a:solidFill>
                    <a:ea typeface="ＭＳ Ｐゴシック" pitchFamily="112" charset="-128"/>
                  </a:rPr>
                  <a:t>WP17</a:t>
                </a:r>
              </a:p>
            </p:txBody>
          </p:sp>
        </p:grpSp>
        <p:sp>
          <p:nvSpPr>
            <p:cNvPr id="41" name="Rechteck 40"/>
            <p:cNvSpPr/>
            <p:nvPr/>
          </p:nvSpPr>
          <p:spPr bwMode="auto">
            <a:xfrm>
              <a:off x="635557" y="1163432"/>
              <a:ext cx="1563491" cy="738295"/>
            </a:xfrm>
            <a:prstGeom prst="rect">
              <a:avLst/>
            </a:prstGeom>
            <a:noFill/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indent="-268288">
                <a:spcBef>
                  <a:spcPct val="20000"/>
                </a:spcBef>
                <a:buClr>
                  <a:srgbClr val="FD930A"/>
                </a:buClr>
                <a:buSzPct val="80000"/>
                <a:buFont typeface="Wingdings" pitchFamily="2" charset="2"/>
                <a:buChar char="n"/>
              </a:pPr>
              <a:endParaRPr lang="en-US" sz="2000" smtClean="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503084" y="5258396"/>
            <a:ext cx="1146557" cy="1000530"/>
            <a:chOff x="3803965" y="4545092"/>
            <a:chExt cx="1146557" cy="1000530"/>
          </a:xfrm>
        </p:grpSpPr>
        <p:sp>
          <p:nvSpPr>
            <p:cNvPr id="49" name="Rechteck 48"/>
            <p:cNvSpPr/>
            <p:nvPr/>
          </p:nvSpPr>
          <p:spPr bwMode="auto">
            <a:xfrm>
              <a:off x="3803965" y="4545092"/>
              <a:ext cx="1146557" cy="1000530"/>
            </a:xfrm>
            <a:prstGeom prst="rect">
              <a:avLst/>
            </a:prstGeom>
            <a:noFill/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indent="-268288">
                <a:spcBef>
                  <a:spcPct val="20000"/>
                </a:spcBef>
                <a:buClr>
                  <a:srgbClr val="FD930A"/>
                </a:buClr>
                <a:buSzPct val="80000"/>
                <a:buFont typeface="Wingdings" pitchFamily="2" charset="2"/>
                <a:buChar char="n"/>
              </a:pPr>
              <a:endParaRPr lang="en-US" sz="2000" smtClean="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  <p:pic>
          <p:nvPicPr>
            <p:cNvPr id="50" name="Grafik 4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1920" y="4578250"/>
              <a:ext cx="311532" cy="301704"/>
            </a:xfrm>
            <a:prstGeom prst="rect">
              <a:avLst/>
            </a:prstGeom>
            <a:ln>
              <a:noFill/>
            </a:ln>
          </p:spPr>
        </p:pic>
        <p:sp>
          <p:nvSpPr>
            <p:cNvPr id="51" name="Textfeld 50"/>
            <p:cNvSpPr txBox="1"/>
            <p:nvPr/>
          </p:nvSpPr>
          <p:spPr>
            <a:xfrm>
              <a:off x="4147043" y="4592880"/>
              <a:ext cx="551754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rgbClr val="FD930A"/>
                </a:buClr>
                <a:buSzPct val="80000"/>
                <a:buFont typeface="Wingdings" pitchFamily="2" charset="2"/>
                <a:buNone/>
              </a:pPr>
              <a:r>
                <a:rPr lang="en-US" sz="1050" b="1" dirty="0" smtClean="0">
                  <a:solidFill>
                    <a:srgbClr val="000000"/>
                  </a:solidFill>
                  <a:ea typeface="ＭＳ Ｐゴシック" pitchFamily="112" charset="-128"/>
                </a:rPr>
                <a:t>WP71</a:t>
              </a:r>
            </a:p>
          </p:txBody>
        </p:sp>
        <p:sp>
          <p:nvSpPr>
            <p:cNvPr id="52" name="Textfeld 51"/>
            <p:cNvSpPr txBox="1"/>
            <p:nvPr/>
          </p:nvSpPr>
          <p:spPr>
            <a:xfrm>
              <a:off x="3845271" y="4966028"/>
              <a:ext cx="1100535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rgbClr val="FD930A"/>
                </a:buClr>
                <a:buSzPct val="80000"/>
                <a:buFont typeface="Wingdings" pitchFamily="2" charset="2"/>
                <a:buNone/>
              </a:pPr>
              <a:r>
                <a:rPr lang="en-US" sz="1050" b="1" dirty="0" smtClean="0">
                  <a:solidFill>
                    <a:srgbClr val="000000"/>
                  </a:solidFill>
                  <a:ea typeface="ＭＳ Ｐゴシック" pitchFamily="112" charset="-128"/>
                </a:rPr>
                <a:t>Support Bases</a:t>
              </a:r>
              <a:br>
                <a:rPr lang="en-US" sz="1050" b="1" dirty="0" smtClean="0">
                  <a:solidFill>
                    <a:srgbClr val="000000"/>
                  </a:solidFill>
                  <a:ea typeface="ＭＳ Ｐゴシック" pitchFamily="112" charset="-128"/>
                </a:rPr>
              </a:br>
              <a:r>
                <a:rPr lang="en-US" sz="1050" b="1" dirty="0" smtClean="0">
                  <a:solidFill>
                    <a:srgbClr val="000000"/>
                  </a:solidFill>
                  <a:ea typeface="ＭＳ Ｐゴシック" pitchFamily="112" charset="-128"/>
                </a:rPr>
                <a:t>Adjustors</a:t>
              </a:r>
              <a:br>
                <a:rPr lang="en-US" sz="1050" b="1" dirty="0" smtClean="0">
                  <a:solidFill>
                    <a:srgbClr val="000000"/>
                  </a:solidFill>
                  <a:ea typeface="ＭＳ Ｐゴシック" pitchFamily="112" charset="-128"/>
                </a:rPr>
              </a:br>
              <a:r>
                <a:rPr lang="en-US" sz="1050" b="1" dirty="0" smtClean="0">
                  <a:solidFill>
                    <a:srgbClr val="000000"/>
                  </a:solidFill>
                  <a:ea typeface="ＭＳ Ｐゴシック" pitchFamily="112" charset="-128"/>
                </a:rPr>
                <a:t>Concrete Pillars</a:t>
              </a:r>
            </a:p>
          </p:txBody>
        </p:sp>
      </p:grpSp>
      <p:grpSp>
        <p:nvGrpSpPr>
          <p:cNvPr id="42" name="Gruppieren 41"/>
          <p:cNvGrpSpPr/>
          <p:nvPr/>
        </p:nvGrpSpPr>
        <p:grpSpPr>
          <a:xfrm>
            <a:off x="754271" y="4043306"/>
            <a:ext cx="925638" cy="762003"/>
            <a:chOff x="78594" y="4719838"/>
            <a:chExt cx="925638" cy="762003"/>
          </a:xfrm>
        </p:grpSpPr>
        <p:sp>
          <p:nvSpPr>
            <p:cNvPr id="55" name="Rechteck 54"/>
            <p:cNvSpPr/>
            <p:nvPr/>
          </p:nvSpPr>
          <p:spPr bwMode="auto">
            <a:xfrm>
              <a:off x="78594" y="4719838"/>
              <a:ext cx="864723" cy="762003"/>
            </a:xfrm>
            <a:prstGeom prst="rect">
              <a:avLst/>
            </a:prstGeom>
            <a:noFill/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indent="-268288">
                <a:spcBef>
                  <a:spcPct val="20000"/>
                </a:spcBef>
                <a:buClr>
                  <a:srgbClr val="FD930A"/>
                </a:buClr>
                <a:buSzPct val="80000"/>
                <a:buFont typeface="Wingdings" pitchFamily="2" charset="2"/>
                <a:buChar char="n"/>
              </a:pPr>
              <a:endParaRPr lang="en-US" sz="2000" smtClean="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  <p:pic>
          <p:nvPicPr>
            <p:cNvPr id="56" name="Grafik 5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49" y="4752996"/>
              <a:ext cx="311532" cy="301704"/>
            </a:xfrm>
            <a:prstGeom prst="rect">
              <a:avLst/>
            </a:prstGeom>
            <a:ln>
              <a:noFill/>
            </a:ln>
          </p:spPr>
        </p:pic>
        <p:sp>
          <p:nvSpPr>
            <p:cNvPr id="57" name="Textfeld 56"/>
            <p:cNvSpPr txBox="1"/>
            <p:nvPr/>
          </p:nvSpPr>
          <p:spPr>
            <a:xfrm>
              <a:off x="421672" y="4767626"/>
              <a:ext cx="551754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rgbClr val="FD930A"/>
                </a:buClr>
                <a:buSzPct val="80000"/>
                <a:buFont typeface="Wingdings" pitchFamily="2" charset="2"/>
                <a:buNone/>
              </a:pPr>
              <a:r>
                <a:rPr lang="en-US" sz="1050" b="1" dirty="0" smtClean="0">
                  <a:solidFill>
                    <a:srgbClr val="000000"/>
                  </a:solidFill>
                  <a:ea typeface="ＭＳ Ｐゴシック" pitchFamily="112" charset="-128"/>
                </a:rPr>
                <a:t>WP71</a:t>
              </a:r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128671" y="5066343"/>
              <a:ext cx="87556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rgbClr val="FD930A"/>
                </a:buClr>
                <a:buSzPct val="80000"/>
                <a:buFont typeface="Wingdings" pitchFamily="2" charset="2"/>
                <a:buNone/>
              </a:pPr>
              <a:r>
                <a:rPr lang="en-US" sz="1050" b="1" dirty="0" smtClean="0">
                  <a:solidFill>
                    <a:srgbClr val="000000"/>
                  </a:solidFill>
                  <a:ea typeface="ＭＳ Ｐゴシック" pitchFamily="112" charset="-128"/>
                </a:rPr>
                <a:t>Air Coil</a:t>
              </a:r>
              <a:br>
                <a:rPr lang="en-US" sz="1050" b="1" dirty="0" smtClean="0">
                  <a:solidFill>
                    <a:srgbClr val="000000"/>
                  </a:solidFill>
                  <a:ea typeface="ＭＳ Ｐゴシック" pitchFamily="112" charset="-128"/>
                </a:rPr>
              </a:br>
              <a:r>
                <a:rPr lang="en-US" sz="1050" b="1" dirty="0" smtClean="0">
                  <a:solidFill>
                    <a:srgbClr val="000000"/>
                  </a:solidFill>
                  <a:ea typeface="ＭＳ Ｐゴシック" pitchFamily="112" charset="-128"/>
                </a:rPr>
                <a:t>Correctors</a:t>
              </a:r>
            </a:p>
          </p:txBody>
        </p:sp>
      </p:grpSp>
      <p:grpSp>
        <p:nvGrpSpPr>
          <p:cNvPr id="53" name="Gruppieren 52"/>
          <p:cNvGrpSpPr/>
          <p:nvPr/>
        </p:nvGrpSpPr>
        <p:grpSpPr>
          <a:xfrm>
            <a:off x="3155858" y="1043421"/>
            <a:ext cx="1563491" cy="738295"/>
            <a:chOff x="272315" y="2190349"/>
            <a:chExt cx="1563491" cy="738295"/>
          </a:xfrm>
        </p:grpSpPr>
        <p:pic>
          <p:nvPicPr>
            <p:cNvPr id="63" name="Grafik 6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765" y="2284420"/>
              <a:ext cx="308206" cy="340027"/>
            </a:xfrm>
            <a:prstGeom prst="rect">
              <a:avLst/>
            </a:prstGeom>
          </p:spPr>
        </p:pic>
        <p:sp>
          <p:nvSpPr>
            <p:cNvPr id="65" name="Textfeld 64"/>
            <p:cNvSpPr txBox="1"/>
            <p:nvPr/>
          </p:nvSpPr>
          <p:spPr>
            <a:xfrm>
              <a:off x="297348" y="2667924"/>
              <a:ext cx="150874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rgbClr val="FD930A"/>
                </a:buClr>
                <a:buSzPct val="80000"/>
                <a:buFont typeface="Wingdings" pitchFamily="2" charset="2"/>
                <a:buNone/>
              </a:pPr>
              <a:r>
                <a:rPr lang="en-US" sz="1050" b="1" dirty="0" smtClean="0">
                  <a:solidFill>
                    <a:srgbClr val="000000"/>
                  </a:solidFill>
                  <a:ea typeface="ＭＳ Ｐゴシック" pitchFamily="112" charset="-128"/>
                </a:rPr>
                <a:t>Beam Loss Monitors</a:t>
              </a:r>
            </a:p>
          </p:txBody>
        </p:sp>
        <p:sp>
          <p:nvSpPr>
            <p:cNvPr id="66" name="Textfeld 65"/>
            <p:cNvSpPr txBox="1"/>
            <p:nvPr/>
          </p:nvSpPr>
          <p:spPr>
            <a:xfrm>
              <a:off x="678071" y="2301719"/>
              <a:ext cx="541849" cy="275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rgbClr val="FD930A"/>
                </a:buClr>
                <a:buSzPct val="80000"/>
                <a:buFont typeface="Wingdings" pitchFamily="2" charset="2"/>
                <a:buNone/>
              </a:pPr>
              <a:r>
                <a:rPr lang="en-US" sz="1050" b="1" dirty="0" smtClean="0">
                  <a:solidFill>
                    <a:srgbClr val="000000"/>
                  </a:solidFill>
                  <a:ea typeface="ＭＳ Ｐゴシック" pitchFamily="112" charset="-128"/>
                </a:rPr>
                <a:t>WP17</a:t>
              </a:r>
            </a:p>
          </p:txBody>
        </p:sp>
        <p:sp>
          <p:nvSpPr>
            <p:cNvPr id="62" name="Rechteck 61"/>
            <p:cNvSpPr/>
            <p:nvPr/>
          </p:nvSpPr>
          <p:spPr bwMode="auto">
            <a:xfrm>
              <a:off x="272315" y="2190349"/>
              <a:ext cx="1563491" cy="738295"/>
            </a:xfrm>
            <a:prstGeom prst="rect">
              <a:avLst/>
            </a:prstGeom>
            <a:noFill/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indent="-268288">
                <a:spcBef>
                  <a:spcPct val="20000"/>
                </a:spcBef>
                <a:buClr>
                  <a:srgbClr val="FD930A"/>
                </a:buClr>
                <a:buSzPct val="80000"/>
                <a:buFont typeface="Wingdings" pitchFamily="2" charset="2"/>
                <a:buChar char="n"/>
              </a:pPr>
              <a:endParaRPr lang="en-US" sz="2000" smtClean="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  <p:pic>
          <p:nvPicPr>
            <p:cNvPr id="48" name="Grafik 4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2285" y="2235717"/>
              <a:ext cx="389233" cy="389233"/>
            </a:xfrm>
            <a:prstGeom prst="rect">
              <a:avLst/>
            </a:prstGeom>
          </p:spPr>
        </p:pic>
      </p:grpSp>
      <p:cxnSp>
        <p:nvCxnSpPr>
          <p:cNvPr id="71" name="Gerade Verbindung 70"/>
          <p:cNvCxnSpPr>
            <a:stCxn id="55" idx="3"/>
          </p:cNvCxnSpPr>
          <p:nvPr/>
        </p:nvCxnSpPr>
        <p:spPr bwMode="auto">
          <a:xfrm flipV="1">
            <a:off x="1618994" y="2960894"/>
            <a:ext cx="476097" cy="1463414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7" name="Gerade Verbindung 66"/>
          <p:cNvCxnSpPr/>
          <p:nvPr/>
        </p:nvCxnSpPr>
        <p:spPr bwMode="auto">
          <a:xfrm>
            <a:off x="1618994" y="2488172"/>
            <a:ext cx="813783" cy="45304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pSp>
        <p:nvGrpSpPr>
          <p:cNvPr id="33" name="Gruppieren 32"/>
          <p:cNvGrpSpPr/>
          <p:nvPr/>
        </p:nvGrpSpPr>
        <p:grpSpPr>
          <a:xfrm>
            <a:off x="241515" y="2158840"/>
            <a:ext cx="1492333" cy="621578"/>
            <a:chOff x="3279825" y="2021197"/>
            <a:chExt cx="1492333" cy="62157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3340208" y="2128358"/>
              <a:ext cx="1370302" cy="514417"/>
              <a:chOff x="3915125" y="3164080"/>
              <a:chExt cx="1370302" cy="514417"/>
            </a:xfrm>
          </p:grpSpPr>
          <p:pic>
            <p:nvPicPr>
              <p:cNvPr id="7" name="Grafik 6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9799" y="3164080"/>
                <a:ext cx="535628" cy="292161"/>
              </a:xfrm>
              <a:prstGeom prst="rect">
                <a:avLst/>
              </a:prstGeom>
            </p:spPr>
          </p:pic>
          <p:pic>
            <p:nvPicPr>
              <p:cNvPr id="16" name="Grafik 1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5125" y="3181138"/>
                <a:ext cx="308206" cy="340027"/>
              </a:xfrm>
              <a:prstGeom prst="rect">
                <a:avLst/>
              </a:prstGeom>
            </p:spPr>
          </p:pic>
          <p:sp>
            <p:nvSpPr>
              <p:cNvPr id="17" name="Textfeld 16"/>
              <p:cNvSpPr txBox="1"/>
              <p:nvPr/>
            </p:nvSpPr>
            <p:spPr>
              <a:xfrm>
                <a:off x="4223331" y="3192443"/>
                <a:ext cx="541849" cy="275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rgbClr val="FD930A"/>
                  </a:buClr>
                  <a:buSzPct val="80000"/>
                  <a:buFont typeface="Wingdings" pitchFamily="2" charset="2"/>
                  <a:buNone/>
                </a:pPr>
                <a:r>
                  <a:rPr lang="en-US" sz="1050" b="1" dirty="0" smtClean="0">
                    <a:solidFill>
                      <a:srgbClr val="000000"/>
                    </a:solidFill>
                    <a:ea typeface="ＭＳ Ｐゴシック" pitchFamily="112" charset="-128"/>
                  </a:rPr>
                  <a:t>WP19</a:t>
                </a:r>
              </a:p>
            </p:txBody>
          </p:sp>
          <p:sp>
            <p:nvSpPr>
              <p:cNvPr id="18" name="Textfeld 17"/>
              <p:cNvSpPr txBox="1"/>
              <p:nvPr/>
            </p:nvSpPr>
            <p:spPr>
              <a:xfrm>
                <a:off x="4025359" y="3424581"/>
                <a:ext cx="122661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rgbClr val="FD930A"/>
                  </a:buClr>
                  <a:buSzPct val="80000"/>
                  <a:buFont typeface="Wingdings" pitchFamily="2" charset="2"/>
                  <a:buNone/>
                </a:pPr>
                <a:r>
                  <a:rPr lang="en-US" sz="1050" b="1" dirty="0" smtClean="0">
                    <a:solidFill>
                      <a:srgbClr val="000000"/>
                    </a:solidFill>
                    <a:ea typeface="ＭＳ Ｐゴシック" pitchFamily="112" charset="-128"/>
                  </a:rPr>
                  <a:t>Vacuum System</a:t>
                </a:r>
              </a:p>
            </p:txBody>
          </p:sp>
        </p:grpSp>
        <p:sp>
          <p:nvSpPr>
            <p:cNvPr id="37" name="Rechteck 36"/>
            <p:cNvSpPr/>
            <p:nvPr/>
          </p:nvSpPr>
          <p:spPr bwMode="auto">
            <a:xfrm>
              <a:off x="3279825" y="2021197"/>
              <a:ext cx="1492333" cy="621578"/>
            </a:xfrm>
            <a:prstGeom prst="rect">
              <a:avLst/>
            </a:prstGeom>
            <a:noFill/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indent="-268288">
                <a:spcBef>
                  <a:spcPct val="20000"/>
                </a:spcBef>
                <a:buClr>
                  <a:srgbClr val="FD930A"/>
                </a:buClr>
                <a:buSzPct val="80000"/>
                <a:buFont typeface="Wingdings" pitchFamily="2" charset="2"/>
                <a:buChar char="n"/>
              </a:pPr>
              <a:endParaRPr lang="en-US" sz="2000" smtClean="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</p:grpSp>
      <p:cxnSp>
        <p:nvCxnSpPr>
          <p:cNvPr id="75" name="Gerade Verbindung 74"/>
          <p:cNvCxnSpPr/>
          <p:nvPr/>
        </p:nvCxnSpPr>
        <p:spPr bwMode="auto">
          <a:xfrm flipH="1">
            <a:off x="2803598" y="1764391"/>
            <a:ext cx="363866" cy="1165145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8" name="Gerade Verbindung 77"/>
          <p:cNvCxnSpPr/>
          <p:nvPr/>
        </p:nvCxnSpPr>
        <p:spPr bwMode="auto">
          <a:xfrm flipH="1">
            <a:off x="2628065" y="1925672"/>
            <a:ext cx="69200" cy="1015868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1" name="Gerade Verbindung 80"/>
          <p:cNvCxnSpPr>
            <a:endCxn id="28" idx="1"/>
          </p:cNvCxnSpPr>
          <p:nvPr/>
        </p:nvCxnSpPr>
        <p:spPr bwMode="auto">
          <a:xfrm flipV="1">
            <a:off x="3973415" y="2036590"/>
            <a:ext cx="1042477" cy="81729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3" name="Gerade Verbindung 82"/>
          <p:cNvCxnSpPr/>
          <p:nvPr/>
        </p:nvCxnSpPr>
        <p:spPr bwMode="auto">
          <a:xfrm flipV="1">
            <a:off x="1613386" y="4043306"/>
            <a:ext cx="585524" cy="142425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5" name="Gerade Verbindung 84"/>
          <p:cNvCxnSpPr/>
          <p:nvPr/>
        </p:nvCxnSpPr>
        <p:spPr bwMode="auto">
          <a:xfrm flipH="1">
            <a:off x="1577836" y="4354535"/>
            <a:ext cx="1371812" cy="1113022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7" name="Gerade Verbindung 86"/>
          <p:cNvCxnSpPr/>
          <p:nvPr/>
        </p:nvCxnSpPr>
        <p:spPr bwMode="auto">
          <a:xfrm flipV="1">
            <a:off x="1591882" y="5258396"/>
            <a:ext cx="607028" cy="15180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9" name="Gerade Verbindung 88"/>
          <p:cNvCxnSpPr/>
          <p:nvPr/>
        </p:nvCxnSpPr>
        <p:spPr bwMode="auto">
          <a:xfrm>
            <a:off x="3058405" y="3719718"/>
            <a:ext cx="1342720" cy="103571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1" name="Gerade Verbindung 90"/>
          <p:cNvCxnSpPr/>
          <p:nvPr/>
        </p:nvCxnSpPr>
        <p:spPr bwMode="auto">
          <a:xfrm>
            <a:off x="3097046" y="3363795"/>
            <a:ext cx="1318325" cy="1060512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2" name="Textfeld 91"/>
          <p:cNvSpPr txBox="1"/>
          <p:nvPr/>
        </p:nvSpPr>
        <p:spPr>
          <a:xfrm>
            <a:off x="6092372" y="3278103"/>
            <a:ext cx="2920218" cy="2954655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buClr>
                <a:srgbClr val="FD930A"/>
              </a:buClr>
              <a:buSzPct val="80000"/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000000"/>
                </a:solidFill>
                <a:ea typeface="ＭＳ Ｐゴシック" pitchFamily="112" charset="-128"/>
              </a:rPr>
              <a:t>Status </a:t>
            </a:r>
            <a:r>
              <a:rPr lang="en-US" sz="1200" b="1" dirty="0">
                <a:solidFill>
                  <a:srgbClr val="000000"/>
                </a:solidFill>
                <a:ea typeface="ＭＳ Ｐゴシック" pitchFamily="112" charset="-128"/>
              </a:rPr>
              <a:t>4</a:t>
            </a:r>
            <a:r>
              <a:rPr lang="en-US" sz="1200" b="1" dirty="0" smtClean="0">
                <a:solidFill>
                  <a:srgbClr val="000000"/>
                </a:solidFill>
                <a:ea typeface="ＭＳ Ｐゴシック" pitchFamily="112" charset="-128"/>
              </a:rPr>
              <a:t>/2014:</a:t>
            </a:r>
          </a:p>
          <a:p>
            <a:pPr marL="177800" indent="-177800">
              <a:spcBef>
                <a:spcPts val="300"/>
              </a:spcBef>
              <a:buClr>
                <a:srgbClr val="FD930A"/>
              </a:buClr>
              <a:buSzPct val="80000"/>
              <a:buFont typeface="Wingdings" pitchFamily="2" charset="2"/>
              <a:buChar char="n"/>
            </a:pPr>
            <a:r>
              <a:rPr lang="en-US" sz="1200" b="1" dirty="0" smtClean="0">
                <a:solidFill>
                  <a:srgbClr val="000000"/>
                </a:solidFill>
                <a:ea typeface="ＭＳ Ｐゴシック" pitchFamily="112" charset="-128"/>
              </a:rPr>
              <a:t>Delivered: </a:t>
            </a:r>
          </a:p>
          <a:p>
            <a:pPr marL="533400" lvl="1" indent="-165100">
              <a:spcBef>
                <a:spcPts val="300"/>
              </a:spcBef>
              <a:buSzPct val="80000"/>
              <a:buFont typeface="Arial" pitchFamily="34" charset="0"/>
              <a:buChar char="•"/>
            </a:pPr>
            <a:r>
              <a:rPr lang="en-US" sz="1200" b="1" dirty="0" err="1">
                <a:solidFill>
                  <a:srgbClr val="000000"/>
                </a:solidFill>
                <a:ea typeface="ＭＳ Ｐゴシック" pitchFamily="112" charset="-128"/>
              </a:rPr>
              <a:t>Quadrupoles</a:t>
            </a:r>
            <a:r>
              <a:rPr lang="en-US" sz="1200" b="1" dirty="0">
                <a:solidFill>
                  <a:srgbClr val="000000"/>
                </a:solidFill>
                <a:ea typeface="ＭＳ Ｐゴシック" pitchFamily="112" charset="-128"/>
              </a:rPr>
              <a:t>, </a:t>
            </a:r>
            <a:r>
              <a:rPr lang="en-US" sz="1200" b="1" dirty="0" smtClean="0">
                <a:solidFill>
                  <a:srgbClr val="000000"/>
                </a:solidFill>
                <a:ea typeface="ＭＳ Ｐゴシック" pitchFamily="112" charset="-128"/>
              </a:rPr>
              <a:t>WP12</a:t>
            </a:r>
          </a:p>
          <a:p>
            <a:pPr marL="533400" lvl="1" indent="-165100">
              <a:spcBef>
                <a:spcPts val="300"/>
              </a:spcBef>
              <a:buSzPct val="80000"/>
              <a:buFont typeface="Arial" pitchFamily="34" charset="0"/>
              <a:buChar char="•"/>
            </a:pPr>
            <a:r>
              <a:rPr lang="en-US" sz="1200" b="1" dirty="0">
                <a:solidFill>
                  <a:srgbClr val="000000"/>
                </a:solidFill>
                <a:ea typeface="ＭＳ Ｐゴシック" pitchFamily="112" charset="-128"/>
              </a:rPr>
              <a:t>Air Coil Correctors, </a:t>
            </a:r>
            <a:r>
              <a:rPr lang="en-US" sz="1200" b="1" dirty="0" smtClean="0">
                <a:solidFill>
                  <a:srgbClr val="000000"/>
                </a:solidFill>
                <a:ea typeface="ＭＳ Ｐゴシック" pitchFamily="112" charset="-128"/>
              </a:rPr>
              <a:t>WP71</a:t>
            </a:r>
          </a:p>
          <a:p>
            <a:pPr marL="533400" lvl="1" indent="-165100">
              <a:spcBef>
                <a:spcPts val="300"/>
              </a:spcBef>
              <a:buSzPct val="80000"/>
              <a:buFont typeface="Arial" pitchFamily="34" charset="0"/>
              <a:buChar char="•"/>
            </a:pPr>
            <a:r>
              <a:rPr lang="en-US" sz="1200" b="1" dirty="0">
                <a:solidFill>
                  <a:srgbClr val="000000"/>
                </a:solidFill>
                <a:ea typeface="ＭＳ Ｐゴシック" pitchFamily="112" charset="-128"/>
              </a:rPr>
              <a:t>Base Plates, WP71</a:t>
            </a:r>
          </a:p>
          <a:p>
            <a:pPr marL="533400" lvl="1" indent="-165100">
              <a:spcBef>
                <a:spcPts val="300"/>
              </a:spcBef>
              <a:buSzPct val="80000"/>
              <a:buFont typeface="Arial" pitchFamily="34" charset="0"/>
              <a:buChar char="•"/>
            </a:pPr>
            <a:r>
              <a:rPr lang="en-US" sz="1200" b="1" dirty="0">
                <a:solidFill>
                  <a:srgbClr val="000000"/>
                </a:solidFill>
                <a:ea typeface="ＭＳ Ｐゴシック" pitchFamily="112" charset="-128"/>
              </a:rPr>
              <a:t>Adjustors, WP71 </a:t>
            </a:r>
          </a:p>
          <a:p>
            <a:pPr marL="533400" lvl="1" indent="-165100">
              <a:spcBef>
                <a:spcPts val="300"/>
              </a:spcBef>
              <a:buSzPct val="80000"/>
              <a:buFont typeface="Arial" pitchFamily="34" charset="0"/>
              <a:buChar char="•"/>
            </a:pPr>
            <a:r>
              <a:rPr lang="en-US" sz="1200" b="1" dirty="0">
                <a:solidFill>
                  <a:srgbClr val="000000"/>
                </a:solidFill>
                <a:ea typeface="ＭＳ Ｐゴシック" pitchFamily="112" charset="-128"/>
              </a:rPr>
              <a:t>Concrete Pillars , </a:t>
            </a:r>
            <a:r>
              <a:rPr lang="en-US" sz="1200" b="1" dirty="0" smtClean="0">
                <a:solidFill>
                  <a:srgbClr val="000000"/>
                </a:solidFill>
                <a:ea typeface="ＭＳ Ｐゴシック" pitchFamily="112" charset="-128"/>
              </a:rPr>
              <a:t>WP71</a:t>
            </a:r>
            <a:endParaRPr lang="en-US" sz="1200" b="1" dirty="0">
              <a:solidFill>
                <a:srgbClr val="000000"/>
              </a:solidFill>
              <a:ea typeface="ＭＳ Ｐゴシック" pitchFamily="112" charset="-128"/>
            </a:endParaRPr>
          </a:p>
          <a:p>
            <a:pPr marL="177800" indent="-177800">
              <a:spcBef>
                <a:spcPts val="300"/>
              </a:spcBef>
              <a:buClr>
                <a:srgbClr val="FD930A"/>
              </a:buClr>
              <a:buSzPct val="80000"/>
              <a:buFont typeface="Wingdings" pitchFamily="2" charset="2"/>
              <a:buChar char="n"/>
            </a:pPr>
            <a:r>
              <a:rPr lang="en-US" sz="1200" b="1" dirty="0" smtClean="0">
                <a:solidFill>
                  <a:srgbClr val="000000"/>
                </a:solidFill>
                <a:ea typeface="ＭＳ Ｐゴシック" pitchFamily="112" charset="-128"/>
              </a:rPr>
              <a:t>In Production 91 Intersections:</a:t>
            </a:r>
          </a:p>
          <a:p>
            <a:pPr marL="533400" lvl="1" indent="-165100">
              <a:spcBef>
                <a:spcPts val="300"/>
              </a:spcBef>
              <a:buSzPct val="80000"/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  <a:ea typeface="ＭＳ Ｐゴシック" pitchFamily="112" charset="-128"/>
              </a:rPr>
              <a:t>Phase Shifters, WP71</a:t>
            </a:r>
          </a:p>
          <a:p>
            <a:pPr marL="533400" lvl="1" indent="-165100">
              <a:spcBef>
                <a:spcPts val="300"/>
              </a:spcBef>
              <a:buSzPct val="80000"/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  <a:ea typeface="ＭＳ Ｐゴシック" pitchFamily="112" charset="-128"/>
              </a:rPr>
              <a:t>BPMS, WP17 </a:t>
            </a:r>
          </a:p>
          <a:p>
            <a:pPr marL="533400" lvl="1" indent="-165100">
              <a:spcBef>
                <a:spcPts val="300"/>
              </a:spcBef>
              <a:buSzPct val="80000"/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  <a:ea typeface="ＭＳ Ｐゴシック" pitchFamily="112" charset="-128"/>
              </a:rPr>
              <a:t>BLMs, WP17</a:t>
            </a:r>
          </a:p>
          <a:p>
            <a:pPr marL="533400" lvl="1" indent="-165100">
              <a:spcBef>
                <a:spcPts val="300"/>
              </a:spcBef>
              <a:buSzPct val="80000"/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  <a:ea typeface="ＭＳ Ｐゴシック" pitchFamily="112" charset="-128"/>
              </a:rPr>
              <a:t>Vacuum systems, WP19</a:t>
            </a:r>
          </a:p>
          <a:p>
            <a:pPr marL="533400" lvl="1" indent="-165100">
              <a:spcBef>
                <a:spcPts val="300"/>
              </a:spcBef>
              <a:buSzPct val="80000"/>
              <a:buFont typeface="Arial" pitchFamily="34" charset="0"/>
              <a:buChar char="•"/>
            </a:pPr>
            <a:r>
              <a:rPr lang="en-US" sz="1200" b="1" dirty="0" err="1" smtClean="0">
                <a:solidFill>
                  <a:srgbClr val="000000"/>
                </a:solidFill>
                <a:ea typeface="ＭＳ Ｐゴシック" pitchFamily="112" charset="-128"/>
              </a:rPr>
              <a:t>Quadrupole</a:t>
            </a:r>
            <a:r>
              <a:rPr lang="en-US" sz="1200" b="1" dirty="0" smtClean="0">
                <a:solidFill>
                  <a:srgbClr val="000000"/>
                </a:solidFill>
                <a:ea typeface="ＭＳ Ｐゴシック" pitchFamily="112" charset="-128"/>
              </a:rPr>
              <a:t> Movers, </a:t>
            </a:r>
            <a:r>
              <a:rPr lang="en-US" sz="1200" b="1" dirty="0" err="1" smtClean="0">
                <a:solidFill>
                  <a:srgbClr val="000000"/>
                </a:solidFill>
                <a:ea typeface="ＭＳ Ｐゴシック" pitchFamily="112" charset="-128"/>
              </a:rPr>
              <a:t>Ciemat</a:t>
            </a:r>
            <a:endParaRPr lang="en-US" sz="1200" b="1" dirty="0">
              <a:solidFill>
                <a:srgbClr val="000000"/>
              </a:solidFill>
              <a:ea typeface="ＭＳ Ｐゴシック" pitchFamily="112" charset="-128"/>
            </a:endParaRPr>
          </a:p>
        </p:txBody>
      </p:sp>
      <p:grpSp>
        <p:nvGrpSpPr>
          <p:cNvPr id="94" name="Gruppieren 93"/>
          <p:cNvGrpSpPr/>
          <p:nvPr/>
        </p:nvGrpSpPr>
        <p:grpSpPr>
          <a:xfrm>
            <a:off x="4447136" y="3339737"/>
            <a:ext cx="1215887" cy="1257823"/>
            <a:chOff x="6942461" y="1550465"/>
            <a:chExt cx="1215887" cy="1257823"/>
          </a:xfrm>
        </p:grpSpPr>
        <p:pic>
          <p:nvPicPr>
            <p:cNvPr id="43" name="Grafik 4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0662" y="1969173"/>
              <a:ext cx="535628" cy="292161"/>
            </a:xfrm>
            <a:prstGeom prst="rect">
              <a:avLst/>
            </a:prstGeom>
          </p:spPr>
        </p:pic>
        <p:sp>
          <p:nvSpPr>
            <p:cNvPr id="44" name="Textfeld 43"/>
            <p:cNvSpPr txBox="1"/>
            <p:nvPr/>
          </p:nvSpPr>
          <p:spPr>
            <a:xfrm>
              <a:off x="7488468" y="1602805"/>
              <a:ext cx="55175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rgbClr val="FD930A"/>
                </a:buClr>
                <a:buSzPct val="80000"/>
                <a:buFont typeface="Wingdings" pitchFamily="2" charset="2"/>
                <a:buNone/>
              </a:pPr>
              <a:r>
                <a:rPr lang="en-US" sz="1050" b="1" dirty="0" smtClean="0">
                  <a:solidFill>
                    <a:srgbClr val="000000"/>
                  </a:solidFill>
                  <a:ea typeface="ＭＳ Ｐゴシック" pitchFamily="112" charset="-128"/>
                </a:rPr>
                <a:t>WP12</a:t>
              </a:r>
            </a:p>
          </p:txBody>
        </p:sp>
        <p:pic>
          <p:nvPicPr>
            <p:cNvPr id="45" name="Grafik 4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103" y="1550465"/>
              <a:ext cx="308206" cy="340027"/>
            </a:xfrm>
            <a:prstGeom prst="rect">
              <a:avLst/>
            </a:prstGeom>
          </p:spPr>
        </p:pic>
        <p:sp>
          <p:nvSpPr>
            <p:cNvPr id="46" name="Textfeld 45"/>
            <p:cNvSpPr txBox="1"/>
            <p:nvPr/>
          </p:nvSpPr>
          <p:spPr>
            <a:xfrm>
              <a:off x="7081305" y="2506106"/>
              <a:ext cx="101341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rgbClr val="FD930A"/>
                </a:buClr>
                <a:buSzPct val="80000"/>
                <a:buFont typeface="Wingdings" pitchFamily="2" charset="2"/>
                <a:buNone/>
              </a:pPr>
              <a:r>
                <a:rPr lang="en-US" sz="1050" b="1" dirty="0" smtClean="0">
                  <a:solidFill>
                    <a:srgbClr val="000000"/>
                  </a:solidFill>
                  <a:ea typeface="ＭＳ Ｐゴシック" pitchFamily="112" charset="-128"/>
                </a:rPr>
                <a:t>Quadrupoles</a:t>
              </a:r>
            </a:p>
          </p:txBody>
        </p:sp>
        <p:sp>
          <p:nvSpPr>
            <p:cNvPr id="47" name="Rechteck 46"/>
            <p:cNvSpPr/>
            <p:nvPr/>
          </p:nvSpPr>
          <p:spPr bwMode="auto">
            <a:xfrm>
              <a:off x="6942461" y="1550465"/>
              <a:ext cx="1215887" cy="1257823"/>
            </a:xfrm>
            <a:prstGeom prst="rect">
              <a:avLst/>
            </a:prstGeom>
            <a:noFill/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indent="-268288">
                <a:spcBef>
                  <a:spcPct val="20000"/>
                </a:spcBef>
                <a:buClr>
                  <a:srgbClr val="FD930A"/>
                </a:buClr>
                <a:buSzPct val="80000"/>
                <a:buFont typeface="Wingdings" pitchFamily="2" charset="2"/>
                <a:buChar char="n"/>
              </a:pPr>
              <a:endParaRPr lang="en-US" sz="2000" smtClean="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  <p:pic>
          <p:nvPicPr>
            <p:cNvPr id="93" name="Grafik 9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1609" y="1953102"/>
              <a:ext cx="563353" cy="5377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516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094177" y="3063250"/>
            <a:ext cx="3108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3600" dirty="0" smtClean="0">
                <a:solidFill>
                  <a:schemeClr val="accent3"/>
                </a:solidFill>
              </a:rPr>
              <a:t>Plan for Day 1</a:t>
            </a:r>
          </a:p>
        </p:txBody>
      </p:sp>
    </p:spTree>
    <p:extLst>
      <p:ext uri="{BB962C8B-B14F-4D97-AF65-F5344CB8AC3E}">
        <p14:creationId xmlns:p14="http://schemas.microsoft.com/office/powerpoint/2010/main" val="3156407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Undulator Plans for Day </a:t>
            </a:r>
            <a:r>
              <a:rPr lang="de-DE" dirty="0" err="1" smtClean="0"/>
              <a:t>One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5" y="1347788"/>
            <a:ext cx="8856984" cy="4241452"/>
          </a:xfrm>
        </p:spPr>
        <p:txBody>
          <a:bodyPr/>
          <a:lstStyle/>
          <a:p>
            <a:r>
              <a:rPr lang="de-DE" dirty="0" smtClean="0"/>
              <a:t>Day </a:t>
            </a:r>
            <a:r>
              <a:rPr lang="de-DE" dirty="0" err="1" smtClean="0"/>
              <a:t>One</a:t>
            </a:r>
            <a:r>
              <a:rPr lang="de-DE" dirty="0" smtClean="0"/>
              <a:t>: </a:t>
            </a:r>
            <a:r>
              <a:rPr lang="de-DE" b="1" dirty="0" smtClean="0"/>
              <a:t>Focus </a:t>
            </a:r>
            <a:r>
              <a:rPr lang="de-DE" b="1" dirty="0" err="1" smtClean="0"/>
              <a:t>is</a:t>
            </a:r>
            <a:r>
              <a:rPr lang="de-DE" b="1" dirty="0" smtClean="0"/>
              <a:t> </a:t>
            </a:r>
            <a:r>
              <a:rPr lang="de-DE" b="1" dirty="0" err="1" smtClean="0"/>
              <a:t>to</a:t>
            </a:r>
            <a:r>
              <a:rPr lang="de-DE" b="1" dirty="0" smtClean="0"/>
              <a:t> </a:t>
            </a:r>
            <a:r>
              <a:rPr lang="de-DE" b="1" dirty="0" err="1" smtClean="0"/>
              <a:t>achieve</a:t>
            </a:r>
            <a:r>
              <a:rPr lang="de-DE" b="1" dirty="0" smtClean="0"/>
              <a:t> </a:t>
            </a:r>
            <a:r>
              <a:rPr lang="de-DE" b="1" dirty="0" err="1" smtClean="0"/>
              <a:t>first</a:t>
            </a:r>
            <a:r>
              <a:rPr lang="de-DE" b="1" dirty="0" smtClean="0"/>
              <a:t> </a:t>
            </a:r>
            <a:r>
              <a:rPr lang="de-DE" b="1" dirty="0" err="1" smtClean="0"/>
              <a:t>Lasing</a:t>
            </a:r>
            <a:endParaRPr lang="de-DE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 </a:t>
            </a:r>
            <a:r>
              <a:rPr lang="en-US" sz="2000" dirty="0" smtClean="0"/>
              <a:t>Straight Trajectory ; 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 Good Phase Matching.</a:t>
            </a:r>
            <a:endParaRPr lang="de-DE" sz="2000" dirty="0" smtClean="0"/>
          </a:p>
          <a:p>
            <a:r>
              <a:rPr lang="de-DE" dirty="0" err="1" smtClean="0"/>
              <a:t>Install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well</a:t>
            </a:r>
            <a:r>
              <a:rPr lang="de-DE" dirty="0" smtClean="0"/>
              <a:t> </a:t>
            </a:r>
            <a:r>
              <a:rPr lang="de-DE" dirty="0" err="1" smtClean="0"/>
              <a:t>characterized</a:t>
            </a:r>
            <a:r>
              <a:rPr lang="de-DE" dirty="0" smtClean="0"/>
              <a:t> </a:t>
            </a:r>
            <a:r>
              <a:rPr lang="de-DE" dirty="0" err="1" smtClean="0"/>
              <a:t>equipment</a:t>
            </a:r>
            <a:r>
              <a:rPr lang="de-DE" dirty="0" smtClean="0"/>
              <a:t> (</a:t>
            </a:r>
            <a:r>
              <a:rPr lang="de-DE" dirty="0" err="1" smtClean="0"/>
              <a:t>Undulators</a:t>
            </a:r>
            <a:r>
              <a:rPr lang="de-DE" dirty="0" smtClean="0"/>
              <a:t>, Phase </a:t>
            </a:r>
            <a:r>
              <a:rPr lang="de-DE" dirty="0" err="1" smtClean="0"/>
              <a:t>Shifters</a:t>
            </a:r>
            <a:r>
              <a:rPr lang="de-DE" dirty="0" smtClean="0"/>
              <a:t>) </a:t>
            </a:r>
            <a:r>
              <a:rPr lang="de-DE" dirty="0" smtClean="0">
                <a:sym typeface="Wingdings" panose="05000000000000000000" pitchFamily="2" charset="2"/>
              </a:rPr>
              <a:t> Limits &amp; </a:t>
            </a:r>
            <a:r>
              <a:rPr lang="de-DE" dirty="0" err="1" smtClean="0"/>
              <a:t>reduces</a:t>
            </a:r>
            <a:r>
              <a:rPr lang="de-DE" dirty="0" smtClean="0"/>
              <a:t> </a:t>
            </a:r>
            <a:r>
              <a:rPr lang="de-DE" dirty="0" err="1" smtClean="0"/>
              <a:t>error</a:t>
            </a:r>
            <a:r>
              <a:rPr lang="de-DE" dirty="0" smtClean="0"/>
              <a:t> </a:t>
            </a:r>
            <a:r>
              <a:rPr lang="de-DE" dirty="0" err="1" smtClean="0"/>
              <a:t>sources</a:t>
            </a:r>
            <a:endParaRPr lang="de-DE" dirty="0" smtClean="0"/>
          </a:p>
          <a:p>
            <a:r>
              <a:rPr lang="de-DE" dirty="0" smtClean="0"/>
              <a:t>Trust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equipment</a:t>
            </a:r>
            <a:r>
              <a:rPr lang="de-DE" dirty="0" smtClean="0"/>
              <a:t> ! Trust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magnetic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r>
              <a:rPr lang="de-DE" dirty="0" smtClean="0"/>
              <a:t>!  </a:t>
            </a:r>
          </a:p>
          <a:p>
            <a:r>
              <a:rPr lang="de-DE" dirty="0" err="1"/>
              <a:t>Avoid</a:t>
            </a:r>
            <a:r>
              <a:rPr lang="de-DE" dirty="0"/>
              <a:t>,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possible</a:t>
            </a:r>
            <a:r>
              <a:rPr lang="de-DE" dirty="0"/>
              <a:t> </a:t>
            </a:r>
            <a:r>
              <a:rPr lang="de-DE" dirty="0" err="1"/>
              <a:t>sophisticated</a:t>
            </a:r>
            <a:r>
              <a:rPr lang="de-DE" dirty="0"/>
              <a:t> </a:t>
            </a:r>
            <a:r>
              <a:rPr lang="de-DE" dirty="0" err="1"/>
              <a:t>diagnostics</a:t>
            </a:r>
            <a:r>
              <a:rPr lang="de-DE" dirty="0"/>
              <a:t>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require</a:t>
            </a:r>
            <a:r>
              <a:rPr lang="de-DE" dirty="0"/>
              <a:t> </a:t>
            </a:r>
            <a:r>
              <a:rPr lang="de-DE" dirty="0" err="1"/>
              <a:t>commissioning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later</a:t>
            </a:r>
            <a:endParaRPr lang="de-DE" dirty="0"/>
          </a:p>
          <a:p>
            <a:r>
              <a:rPr lang="de-DE" dirty="0" smtClean="0"/>
              <a:t>Basic </a:t>
            </a:r>
            <a:r>
              <a:rPr lang="de-DE" dirty="0" err="1" smtClean="0"/>
              <a:t>controls</a:t>
            </a:r>
            <a:r>
              <a:rPr lang="de-DE" dirty="0" smtClean="0"/>
              <a:t> for undulator must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Sophisticated</a:t>
            </a:r>
            <a:r>
              <a:rPr lang="de-DE" dirty="0" smtClean="0"/>
              <a:t> </a:t>
            </a:r>
            <a:r>
              <a:rPr lang="de-DE" dirty="0" err="1" smtClean="0"/>
              <a:t>controls</a:t>
            </a:r>
            <a:r>
              <a:rPr lang="de-DE" dirty="0" smtClean="0"/>
              <a:t> for </a:t>
            </a:r>
            <a:r>
              <a:rPr lang="de-DE" dirty="0" err="1" smtClean="0"/>
              <a:t>undulators</a:t>
            </a:r>
            <a:r>
              <a:rPr lang="de-DE" dirty="0" smtClean="0"/>
              <a:t> </a:t>
            </a:r>
            <a:r>
              <a:rPr lang="de-DE" dirty="0" err="1" smtClean="0"/>
              <a:t>come</a:t>
            </a:r>
            <a:r>
              <a:rPr lang="de-DE" dirty="0" smtClean="0"/>
              <a:t> </a:t>
            </a:r>
            <a:r>
              <a:rPr lang="de-DE" dirty="0" err="1" smtClean="0"/>
              <a:t>later</a:t>
            </a:r>
            <a:r>
              <a:rPr lang="de-DE" dirty="0" smtClean="0"/>
              <a:t>, </a:t>
            </a:r>
            <a:endParaRPr lang="de-DE" dirty="0" smtClean="0">
              <a:sym typeface="Wingdings" panose="05000000000000000000" pitchFamily="2" charset="2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8847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Performance </a:t>
            </a:r>
            <a:r>
              <a:rPr lang="de-DE" dirty="0" err="1" smtClean="0"/>
              <a:t>Criteria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1347788"/>
            <a:ext cx="8856983" cy="4932362"/>
          </a:xfrm>
        </p:spPr>
        <p:txBody>
          <a:bodyPr/>
          <a:lstStyle/>
          <a:p>
            <a:pPr marL="0" indent="0">
              <a:buNone/>
            </a:pPr>
            <a:r>
              <a:rPr lang="de-DE" dirty="0" err="1" smtClean="0"/>
              <a:t>Magnetic</a:t>
            </a:r>
            <a:r>
              <a:rPr lang="de-DE" dirty="0" smtClean="0"/>
              <a:t> Performance</a:t>
            </a:r>
          </a:p>
          <a:p>
            <a:r>
              <a:rPr lang="de-DE" dirty="0" err="1" smtClean="0"/>
              <a:t>Undulators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in </a:t>
            </a:r>
            <a:r>
              <a:rPr lang="de-DE" dirty="0" err="1" smtClean="0"/>
              <a:t>specs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well</a:t>
            </a:r>
            <a:r>
              <a:rPr lang="de-DE" dirty="0" smtClean="0"/>
              <a:t> </a:t>
            </a:r>
            <a:r>
              <a:rPr lang="de-DE" dirty="0" err="1" smtClean="0"/>
              <a:t>characterized</a:t>
            </a:r>
            <a:r>
              <a:rPr lang="de-DE" dirty="0" smtClean="0"/>
              <a:t> </a:t>
            </a:r>
            <a:r>
              <a:rPr lang="de-DE" dirty="0" err="1" smtClean="0"/>
              <a:t>magnetically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K(</a:t>
            </a:r>
            <a:r>
              <a:rPr lang="de-DE" dirty="0" err="1" smtClean="0"/>
              <a:t>gap</a:t>
            </a:r>
            <a:r>
              <a:rPr lang="de-DE" dirty="0" smtClean="0"/>
              <a:t>): Target </a:t>
            </a:r>
            <a:r>
              <a:rPr lang="de-DE" dirty="0" err="1" smtClean="0"/>
              <a:t>accuracy</a:t>
            </a:r>
            <a:r>
              <a:rPr lang="de-DE" dirty="0" smtClean="0"/>
              <a:t>: </a:t>
            </a:r>
            <a:r>
              <a:rPr lang="de-DE" dirty="0" smtClean="0">
                <a:sym typeface="Symbol"/>
              </a:rPr>
              <a:t></a:t>
            </a:r>
            <a:r>
              <a:rPr lang="de-DE" dirty="0">
                <a:sym typeface="Symbol"/>
              </a:rPr>
              <a:t>K/K</a:t>
            </a:r>
            <a:r>
              <a:rPr lang="de-DE" dirty="0" smtClean="0">
                <a:sym typeface="Symbol"/>
              </a:rPr>
              <a:t>10</a:t>
            </a:r>
            <a:r>
              <a:rPr lang="de-DE" baseline="30000" dirty="0" smtClean="0">
                <a:sym typeface="Symbol"/>
              </a:rPr>
              <a:t>-4</a:t>
            </a:r>
          </a:p>
          <a:p>
            <a:pPr lvl="1"/>
            <a:r>
              <a:rPr lang="en-US" dirty="0" smtClean="0"/>
              <a:t>Phase jitters are sufficiently small for all working gaps.</a:t>
            </a:r>
            <a:endParaRPr lang="de-DE" dirty="0" smtClean="0"/>
          </a:p>
          <a:p>
            <a:pPr lvl="1"/>
            <a:r>
              <a:rPr lang="de-DE" dirty="0" err="1" smtClean="0"/>
              <a:t>Correction</a:t>
            </a:r>
            <a:r>
              <a:rPr lang="de-DE" dirty="0" smtClean="0"/>
              <a:t> </a:t>
            </a:r>
            <a:r>
              <a:rPr lang="de-DE" dirty="0" err="1" smtClean="0"/>
              <a:t>Tables</a:t>
            </a:r>
            <a:r>
              <a:rPr lang="de-DE" dirty="0" smtClean="0"/>
              <a:t> for Air </a:t>
            </a:r>
            <a:r>
              <a:rPr lang="de-DE" dirty="0" err="1" smtClean="0"/>
              <a:t>Coil</a:t>
            </a:r>
            <a:r>
              <a:rPr lang="de-DE" dirty="0" smtClean="0"/>
              <a:t> </a:t>
            </a:r>
            <a:r>
              <a:rPr lang="de-DE" dirty="0" err="1" smtClean="0"/>
              <a:t>Correctors</a:t>
            </a:r>
            <a:r>
              <a:rPr lang="de-DE" dirty="0" smtClean="0"/>
              <a:t>, 2-Wire </a:t>
            </a:r>
            <a:r>
              <a:rPr lang="de-DE" dirty="0" err="1" smtClean="0"/>
              <a:t>Corrector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well</a:t>
            </a:r>
            <a:r>
              <a:rPr lang="de-DE" dirty="0" smtClean="0"/>
              <a:t> </a:t>
            </a:r>
            <a:r>
              <a:rPr lang="de-DE" dirty="0" err="1" smtClean="0"/>
              <a:t>known</a:t>
            </a:r>
            <a:endParaRPr lang="de-DE" dirty="0" smtClean="0"/>
          </a:p>
          <a:p>
            <a:r>
              <a:rPr lang="de-DE" dirty="0" smtClean="0"/>
              <a:t>Phase </a:t>
            </a:r>
            <a:r>
              <a:rPr lang="de-DE" dirty="0" err="1" smtClean="0"/>
              <a:t>Shifters</a:t>
            </a:r>
            <a:r>
              <a:rPr lang="de-DE" dirty="0" smtClean="0"/>
              <a:t> </a:t>
            </a:r>
            <a:r>
              <a:rPr lang="de-DE" dirty="0" err="1" smtClean="0"/>
              <a:t>well</a:t>
            </a:r>
            <a:r>
              <a:rPr lang="de-DE" dirty="0" smtClean="0"/>
              <a:t> </a:t>
            </a:r>
            <a:r>
              <a:rPr lang="de-DE" dirty="0" err="1" smtClean="0"/>
              <a:t>characterized</a:t>
            </a:r>
            <a:r>
              <a:rPr lang="de-DE" dirty="0" smtClean="0"/>
              <a:t>: PI(</a:t>
            </a:r>
            <a:r>
              <a:rPr lang="de-DE" dirty="0" err="1" smtClean="0"/>
              <a:t>gap</a:t>
            </a:r>
            <a:r>
              <a:rPr lang="de-DE" baseline="-25000" dirty="0" err="1" smtClean="0"/>
              <a:t>PhaseShifter</a:t>
            </a:r>
            <a:r>
              <a:rPr lang="de-DE" dirty="0" smtClean="0"/>
              <a:t>)</a:t>
            </a:r>
          </a:p>
          <a:p>
            <a:pPr lvl="1"/>
            <a:r>
              <a:rPr lang="de-DE" dirty="0"/>
              <a:t>Phase </a:t>
            </a:r>
            <a:r>
              <a:rPr lang="de-DE" dirty="0" err="1"/>
              <a:t>Shifter</a:t>
            </a:r>
            <a:r>
              <a:rPr lang="de-DE" dirty="0"/>
              <a:t> Settings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known</a:t>
            </a:r>
            <a:r>
              <a:rPr lang="de-DE" dirty="0"/>
              <a:t>: </a:t>
            </a:r>
            <a:r>
              <a:rPr lang="de-DE" dirty="0" err="1"/>
              <a:t>Gap</a:t>
            </a:r>
            <a:r>
              <a:rPr lang="de-DE" baseline="-25000" dirty="0" err="1"/>
              <a:t>PhaseShifter</a:t>
            </a:r>
            <a:r>
              <a:rPr lang="de-DE" dirty="0"/>
              <a:t> (Gap </a:t>
            </a:r>
            <a:r>
              <a:rPr lang="de-DE" baseline="-25000" dirty="0" err="1"/>
              <a:t>Undulator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5017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696744" cy="456729"/>
          </a:xfrm>
        </p:spPr>
        <p:txBody>
          <a:bodyPr/>
          <a:lstStyle/>
          <a:p>
            <a:r>
              <a:rPr lang="de-DE" dirty="0" smtClean="0"/>
              <a:t>Minimum Undulator Controls for Day </a:t>
            </a:r>
            <a:r>
              <a:rPr lang="de-DE" dirty="0" err="1" smtClean="0"/>
              <a:t>One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052736"/>
            <a:ext cx="8640960" cy="5805264"/>
          </a:xfrm>
        </p:spPr>
        <p:txBody>
          <a:bodyPr/>
          <a:lstStyle/>
          <a:p>
            <a:r>
              <a:rPr lang="de-DE" sz="2200" dirty="0" smtClean="0"/>
              <a:t>Individual </a:t>
            </a:r>
            <a:r>
              <a:rPr lang="de-DE" sz="2200" dirty="0" err="1" smtClean="0"/>
              <a:t>controls</a:t>
            </a:r>
            <a:r>
              <a:rPr lang="de-DE" sz="2200" dirty="0" smtClean="0"/>
              <a:t> </a:t>
            </a:r>
            <a:r>
              <a:rPr lang="de-DE" sz="2200" dirty="0" err="1" smtClean="0"/>
              <a:t>of</a:t>
            </a:r>
            <a:r>
              <a:rPr lang="de-DE" sz="2200" dirty="0" smtClean="0"/>
              <a:t> all </a:t>
            </a:r>
            <a:r>
              <a:rPr lang="de-DE" sz="2200" dirty="0" err="1" smtClean="0"/>
              <a:t>parameters</a:t>
            </a:r>
            <a:r>
              <a:rPr lang="de-DE" sz="2200" dirty="0" smtClean="0"/>
              <a:t>, Status Information </a:t>
            </a:r>
            <a:r>
              <a:rPr lang="de-DE" sz="2200" dirty="0" err="1" smtClean="0"/>
              <a:t>of</a:t>
            </a:r>
            <a:r>
              <a:rPr lang="de-DE" sz="2200" dirty="0" smtClean="0"/>
              <a:t> </a:t>
            </a:r>
            <a:r>
              <a:rPr lang="de-DE" sz="2200" dirty="0" err="1" smtClean="0"/>
              <a:t>any</a:t>
            </a:r>
            <a:r>
              <a:rPr lang="de-DE" sz="2200" dirty="0" smtClean="0"/>
              <a:t> </a:t>
            </a:r>
            <a:r>
              <a:rPr lang="de-DE" sz="2200" dirty="0" err="1" smtClean="0"/>
              <a:t>of</a:t>
            </a:r>
            <a:r>
              <a:rPr lang="de-DE" sz="2200" dirty="0" smtClean="0"/>
              <a:t> </a:t>
            </a:r>
            <a:r>
              <a:rPr lang="de-DE" sz="2200" dirty="0" err="1" smtClean="0"/>
              <a:t>the</a:t>
            </a:r>
            <a:r>
              <a:rPr lang="de-DE" sz="2200" dirty="0" smtClean="0"/>
              <a:t> 35 (21)  undulator </a:t>
            </a:r>
            <a:r>
              <a:rPr lang="de-DE" sz="2200" dirty="0" err="1" smtClean="0"/>
              <a:t>segments</a:t>
            </a:r>
            <a:r>
              <a:rPr lang="de-DE" sz="2200" dirty="0" smtClean="0"/>
              <a:t> </a:t>
            </a:r>
            <a:r>
              <a:rPr lang="de-DE" sz="2200" dirty="0" err="1" smtClean="0"/>
              <a:t>of</a:t>
            </a:r>
            <a:r>
              <a:rPr lang="de-DE" sz="2200" dirty="0" smtClean="0"/>
              <a:t> SASE1/2  (SASE3) via DOOCS (</a:t>
            </a:r>
            <a:r>
              <a:rPr lang="de-DE" sz="2200" dirty="0" err="1" smtClean="0"/>
              <a:t>machine</a:t>
            </a:r>
            <a:r>
              <a:rPr lang="de-DE" sz="2200" dirty="0" smtClean="0"/>
              <a:t> </a:t>
            </a:r>
            <a:r>
              <a:rPr lang="de-DE" sz="2200" dirty="0" err="1" smtClean="0"/>
              <a:t>control</a:t>
            </a:r>
            <a:r>
              <a:rPr lang="de-DE" sz="2200" dirty="0" smtClean="0"/>
              <a:t>):</a:t>
            </a:r>
          </a:p>
          <a:p>
            <a:pPr lvl="1"/>
            <a:r>
              <a:rPr lang="de-DE" sz="2200" dirty="0" smtClean="0"/>
              <a:t>K/</a:t>
            </a:r>
            <a:r>
              <a:rPr lang="de-DE" sz="2200" dirty="0" err="1" smtClean="0"/>
              <a:t>gap</a:t>
            </a:r>
            <a:r>
              <a:rPr lang="de-DE" sz="2200" dirty="0" smtClean="0"/>
              <a:t> </a:t>
            </a:r>
            <a:r>
              <a:rPr lang="de-DE" sz="2200" dirty="0"/>
              <a:t>(±1</a:t>
            </a:r>
            <a:r>
              <a:rPr lang="el-GR" sz="2200" dirty="0"/>
              <a:t>μ</a:t>
            </a:r>
            <a:r>
              <a:rPr lang="de-DE" sz="2200" dirty="0"/>
              <a:t>m</a:t>
            </a:r>
            <a:r>
              <a:rPr lang="de-DE" sz="2200" dirty="0" smtClean="0"/>
              <a:t>)   </a:t>
            </a:r>
            <a:r>
              <a:rPr lang="de-DE" sz="2200" dirty="0" smtClean="0">
                <a:sym typeface="Symbol"/>
              </a:rPr>
              <a:t>K/K10</a:t>
            </a:r>
            <a:r>
              <a:rPr lang="de-DE" sz="2200" baseline="30000" dirty="0" smtClean="0">
                <a:sym typeface="Symbol"/>
              </a:rPr>
              <a:t>-4</a:t>
            </a:r>
            <a:endParaRPr lang="de-DE" sz="2200" dirty="0" smtClean="0"/>
          </a:p>
          <a:p>
            <a:pPr lvl="1"/>
            <a:r>
              <a:rPr lang="de-DE" sz="2200" dirty="0" smtClean="0"/>
              <a:t>Phase </a:t>
            </a:r>
            <a:r>
              <a:rPr lang="de-DE" sz="2200" dirty="0" err="1" smtClean="0"/>
              <a:t>Shifter</a:t>
            </a:r>
            <a:r>
              <a:rPr lang="de-DE" sz="2200" dirty="0" smtClean="0"/>
              <a:t> </a:t>
            </a:r>
            <a:r>
              <a:rPr lang="de-DE" sz="2200" dirty="0" err="1" smtClean="0"/>
              <a:t>gap</a:t>
            </a:r>
            <a:endParaRPr lang="de-DE" sz="2200" dirty="0" smtClean="0"/>
          </a:p>
          <a:p>
            <a:pPr lvl="1"/>
            <a:r>
              <a:rPr lang="de-DE" sz="2200" dirty="0" smtClean="0"/>
              <a:t>Air </a:t>
            </a:r>
            <a:r>
              <a:rPr lang="de-DE" sz="2200" dirty="0" err="1" smtClean="0"/>
              <a:t>Coil</a:t>
            </a:r>
            <a:r>
              <a:rPr lang="de-DE" sz="2200" dirty="0" smtClean="0"/>
              <a:t> </a:t>
            </a:r>
            <a:r>
              <a:rPr lang="de-DE" sz="2200" dirty="0" err="1" smtClean="0"/>
              <a:t>settings</a:t>
            </a:r>
            <a:endParaRPr lang="de-DE" sz="2200" dirty="0" smtClean="0"/>
          </a:p>
          <a:p>
            <a:pPr lvl="1"/>
            <a:r>
              <a:rPr lang="de-DE" sz="2200" dirty="0" smtClean="0"/>
              <a:t>Quadrupole </a:t>
            </a:r>
            <a:r>
              <a:rPr lang="de-DE" sz="2200" dirty="0" err="1" smtClean="0"/>
              <a:t>movers</a:t>
            </a:r>
            <a:r>
              <a:rPr lang="de-DE" sz="2200" dirty="0" smtClean="0"/>
              <a:t> </a:t>
            </a:r>
            <a:r>
              <a:rPr lang="de-DE" sz="2200" dirty="0"/>
              <a:t>(±1</a:t>
            </a:r>
            <a:r>
              <a:rPr lang="el-GR" sz="2200" dirty="0"/>
              <a:t>μ</a:t>
            </a:r>
            <a:r>
              <a:rPr lang="de-DE" sz="2200" dirty="0"/>
              <a:t>m)</a:t>
            </a:r>
            <a:endParaRPr lang="de-DE" sz="2200" dirty="0" smtClean="0"/>
          </a:p>
          <a:p>
            <a:pPr lvl="1"/>
            <a:r>
              <a:rPr lang="de-DE" sz="2200" dirty="0" err="1" smtClean="0"/>
              <a:t>Temperature</a:t>
            </a:r>
            <a:r>
              <a:rPr lang="de-DE" sz="2200" dirty="0" smtClean="0"/>
              <a:t> </a:t>
            </a:r>
            <a:r>
              <a:rPr lang="de-DE" sz="2200" dirty="0" err="1" smtClean="0"/>
              <a:t>measurement</a:t>
            </a:r>
            <a:r>
              <a:rPr lang="de-DE" sz="2200" dirty="0" smtClean="0"/>
              <a:t> &amp; </a:t>
            </a:r>
            <a:r>
              <a:rPr lang="de-DE" sz="2200" dirty="0" err="1" smtClean="0"/>
              <a:t>compensation</a:t>
            </a:r>
            <a:r>
              <a:rPr lang="de-DE" sz="2200" dirty="0" smtClean="0"/>
              <a:t> </a:t>
            </a:r>
            <a:r>
              <a:rPr lang="de-DE" sz="2200" dirty="0" smtClean="0"/>
              <a:t>(±0.1°C)</a:t>
            </a:r>
          </a:p>
          <a:p>
            <a:pPr lvl="1"/>
            <a:r>
              <a:rPr lang="de-DE" sz="2200" dirty="0" err="1" smtClean="0"/>
              <a:t>Vacuum</a:t>
            </a:r>
            <a:r>
              <a:rPr lang="de-DE" sz="2200" dirty="0" smtClean="0"/>
              <a:t> </a:t>
            </a:r>
            <a:r>
              <a:rPr lang="de-DE" sz="2200" dirty="0" err="1" smtClean="0"/>
              <a:t>Chamber</a:t>
            </a:r>
            <a:r>
              <a:rPr lang="de-DE" sz="2200" dirty="0" smtClean="0"/>
              <a:t> </a:t>
            </a:r>
            <a:r>
              <a:rPr lang="de-DE" sz="2200" dirty="0" err="1" smtClean="0"/>
              <a:t>Temperature</a:t>
            </a:r>
            <a:r>
              <a:rPr lang="de-DE" sz="2200" dirty="0" smtClean="0"/>
              <a:t> (3-Way </a:t>
            </a:r>
            <a:r>
              <a:rPr lang="de-DE" sz="2200" dirty="0" smtClean="0"/>
              <a:t>Value</a:t>
            </a:r>
            <a:r>
              <a:rPr lang="de-DE" sz="2200" dirty="0" smtClean="0"/>
              <a:t>) </a:t>
            </a:r>
            <a:r>
              <a:rPr lang="de-DE" sz="2200" dirty="0" err="1" smtClean="0"/>
              <a:t>to</a:t>
            </a:r>
            <a:r>
              <a:rPr lang="de-DE" sz="2200" dirty="0" smtClean="0"/>
              <a:t> 0.1°C</a:t>
            </a:r>
          </a:p>
          <a:p>
            <a:r>
              <a:rPr lang="de-DE" sz="2200" dirty="0" err="1" smtClean="0"/>
              <a:t>Sychronized</a:t>
            </a:r>
            <a:r>
              <a:rPr lang="de-DE" sz="2200" dirty="0" smtClean="0"/>
              <a:t> </a:t>
            </a:r>
            <a:r>
              <a:rPr lang="de-DE" sz="2200" dirty="0" err="1" smtClean="0"/>
              <a:t>motion</a:t>
            </a:r>
            <a:r>
              <a:rPr lang="de-DE" sz="2200" dirty="0" smtClean="0"/>
              <a:t> (Undulator-Phase </a:t>
            </a:r>
            <a:r>
              <a:rPr lang="de-DE" sz="2200" dirty="0" err="1" smtClean="0"/>
              <a:t>Shifter</a:t>
            </a:r>
            <a:r>
              <a:rPr lang="de-DE" sz="2200" dirty="0" smtClean="0"/>
              <a:t>, Air </a:t>
            </a:r>
            <a:r>
              <a:rPr lang="de-DE" sz="2200" dirty="0" err="1" smtClean="0"/>
              <a:t>Coils</a:t>
            </a:r>
            <a:r>
              <a:rPr lang="de-DE" sz="2200" dirty="0" smtClean="0"/>
              <a:t>, </a:t>
            </a:r>
            <a:br>
              <a:rPr lang="de-DE" sz="2200" dirty="0" smtClean="0"/>
            </a:br>
            <a:r>
              <a:rPr lang="de-DE" sz="2200" dirty="0" smtClean="0"/>
              <a:t>2-Wire </a:t>
            </a:r>
            <a:r>
              <a:rPr lang="de-DE" sz="2200" dirty="0" err="1" smtClean="0"/>
              <a:t>Correctors</a:t>
            </a:r>
            <a:r>
              <a:rPr lang="de-DE" sz="2200" dirty="0" smtClean="0"/>
              <a:t>)  </a:t>
            </a:r>
            <a:r>
              <a:rPr lang="de-DE" sz="2200" dirty="0" err="1" smtClean="0"/>
              <a:t>using</a:t>
            </a:r>
            <a:r>
              <a:rPr lang="de-DE" sz="2200" dirty="0" smtClean="0"/>
              <a:t> </a:t>
            </a:r>
            <a:r>
              <a:rPr lang="de-DE" sz="2200" b="1" dirty="0" err="1" smtClean="0"/>
              <a:t>lookup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tables</a:t>
            </a:r>
            <a:r>
              <a:rPr lang="de-DE" sz="2200" b="1" dirty="0" smtClean="0"/>
              <a:t> </a:t>
            </a:r>
          </a:p>
          <a:p>
            <a:pPr marL="342900" indent="-342900"/>
            <a:r>
              <a:rPr lang="de-DE" sz="2200" dirty="0" err="1" smtClean="0"/>
              <a:t>Static</a:t>
            </a:r>
            <a:r>
              <a:rPr lang="de-DE" sz="2200" dirty="0" smtClean="0"/>
              <a:t> </a:t>
            </a:r>
            <a:r>
              <a:rPr lang="de-DE" sz="2200" dirty="0" err="1" smtClean="0"/>
              <a:t>control</a:t>
            </a:r>
            <a:r>
              <a:rPr lang="de-DE" sz="2200" dirty="0" smtClean="0"/>
              <a:t> </a:t>
            </a:r>
            <a:r>
              <a:rPr lang="de-DE" sz="2200" dirty="0" err="1" smtClean="0"/>
              <a:t>of</a:t>
            </a:r>
            <a:r>
              <a:rPr lang="de-DE" sz="2200" dirty="0" smtClean="0"/>
              <a:t> undulator </a:t>
            </a:r>
            <a:r>
              <a:rPr lang="de-DE" sz="2200" dirty="0" err="1" smtClean="0"/>
              <a:t>systems</a:t>
            </a:r>
            <a:r>
              <a:rPr lang="de-DE" sz="2200" dirty="0" smtClean="0"/>
              <a:t>:</a:t>
            </a:r>
          </a:p>
          <a:p>
            <a:pPr marL="603250" lvl="1" indent="-342900"/>
            <a:r>
              <a:rPr lang="de-DE" sz="2200" dirty="0" smtClean="0"/>
              <a:t>Set </a:t>
            </a:r>
            <a:r>
              <a:rPr lang="de-DE" sz="2200" dirty="0" err="1" smtClean="0"/>
              <a:t>Ks</a:t>
            </a:r>
            <a:r>
              <a:rPr lang="de-DE" sz="2200" dirty="0" smtClean="0"/>
              <a:t>/</a:t>
            </a:r>
            <a:r>
              <a:rPr lang="de-DE" sz="2200" dirty="0" err="1" smtClean="0"/>
              <a:t>gaps</a:t>
            </a:r>
            <a:r>
              <a:rPr lang="de-DE" sz="2200" dirty="0" smtClean="0"/>
              <a:t> </a:t>
            </a:r>
            <a:r>
              <a:rPr lang="de-DE" sz="2200" dirty="0" err="1" smtClean="0"/>
              <a:t>using</a:t>
            </a:r>
            <a:r>
              <a:rPr lang="de-DE" sz="2200" dirty="0" smtClean="0"/>
              <a:t> </a:t>
            </a:r>
            <a:r>
              <a:rPr lang="de-DE" sz="2200" dirty="0" err="1" smtClean="0"/>
              <a:t>lookup</a:t>
            </a:r>
            <a:r>
              <a:rPr lang="de-DE" sz="2200" dirty="0" smtClean="0"/>
              <a:t> </a:t>
            </a:r>
            <a:r>
              <a:rPr lang="de-DE" sz="2200" dirty="0" err="1" smtClean="0"/>
              <a:t>tables</a:t>
            </a:r>
            <a:r>
              <a:rPr lang="de-DE" sz="2200" dirty="0" smtClean="0"/>
              <a:t>, </a:t>
            </a:r>
            <a:r>
              <a:rPr lang="de-DE" sz="2200" dirty="0" err="1" smtClean="0"/>
              <a:t>Taper</a:t>
            </a:r>
            <a:r>
              <a:rPr lang="de-DE" sz="2200" dirty="0" smtClean="0"/>
              <a:t> </a:t>
            </a:r>
            <a:r>
              <a:rPr lang="de-DE" sz="2200" dirty="0" err="1" smtClean="0"/>
              <a:t>Profiles</a:t>
            </a:r>
            <a:endParaRPr lang="de-DE" sz="2200" dirty="0" smtClean="0"/>
          </a:p>
          <a:p>
            <a:pPr marL="603250" lvl="1" indent="-342900"/>
            <a:r>
              <a:rPr lang="de-DE" sz="2200" dirty="0" smtClean="0"/>
              <a:t>Update </a:t>
            </a:r>
            <a:r>
              <a:rPr lang="de-DE" sz="2200" dirty="0" err="1" smtClean="0"/>
              <a:t>mode</a:t>
            </a:r>
            <a:r>
              <a:rPr lang="de-DE" sz="2200" dirty="0" smtClean="0"/>
              <a:t> for </a:t>
            </a:r>
            <a:r>
              <a:rPr lang="de-DE" sz="2200" dirty="0" err="1" smtClean="0"/>
              <a:t>lookup</a:t>
            </a:r>
            <a:r>
              <a:rPr lang="de-DE" sz="2200" dirty="0" smtClean="0"/>
              <a:t> </a:t>
            </a:r>
            <a:r>
              <a:rPr lang="de-DE" sz="2200" dirty="0" err="1" smtClean="0"/>
              <a:t>tables</a:t>
            </a:r>
            <a:r>
              <a:rPr lang="de-DE" sz="2200" dirty="0" smtClean="0"/>
              <a:t> </a:t>
            </a:r>
            <a:br>
              <a:rPr lang="de-DE" sz="2200" dirty="0" smtClean="0"/>
            </a:b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1687390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3608" y="2780928"/>
            <a:ext cx="8160840" cy="1224136"/>
          </a:xfrm>
        </p:spPr>
        <p:txBody>
          <a:bodyPr/>
          <a:lstStyle/>
          <a:p>
            <a:pPr marL="0" indent="0">
              <a:buNone/>
            </a:pPr>
            <a:r>
              <a:rPr lang="de-DE" sz="4000" b="1" dirty="0" err="1" smtClean="0"/>
              <a:t>Magnetic</a:t>
            </a:r>
            <a:r>
              <a:rPr lang="de-DE" sz="4000" b="1" dirty="0" smtClean="0"/>
              <a:t> Device </a:t>
            </a:r>
            <a:r>
              <a:rPr lang="de-DE" sz="4000" b="1" dirty="0" err="1" smtClean="0"/>
              <a:t>Characterization</a:t>
            </a:r>
            <a:endParaRPr lang="de-DE" sz="4000" b="1" dirty="0"/>
          </a:p>
        </p:txBody>
      </p:sp>
    </p:spTree>
    <p:extLst>
      <p:ext uri="{BB962C8B-B14F-4D97-AF65-F5344CB8AC3E}">
        <p14:creationId xmlns:p14="http://schemas.microsoft.com/office/powerpoint/2010/main" val="1472053043"/>
      </p:ext>
    </p:extLst>
  </p:cSld>
  <p:clrMapOvr>
    <a:masterClrMapping/>
  </p:clrMapOvr>
</p:sld>
</file>

<file path=ppt/theme/theme1.xml><?xml version="1.0" encoding="utf-8"?>
<a:theme xmlns:a="http://schemas.openxmlformats.org/drawingml/2006/main" name="XFEL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XFEL</Template>
  <TotalTime>0</TotalTime>
  <Words>802</Words>
  <Application>Microsoft Office PowerPoint</Application>
  <PresentationFormat>On-screen Show (4:3)</PresentationFormat>
  <Paragraphs>182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XFEL</vt:lpstr>
      <vt:lpstr>Benutzerdefiniertes Design</vt:lpstr>
      <vt:lpstr>1_Benutzerdefiniertes Design</vt:lpstr>
      <vt:lpstr>2_Benutzerdefiniertes Design</vt:lpstr>
      <vt:lpstr>Formel</vt:lpstr>
      <vt:lpstr>First Thoughts on Undulator Commissioning</vt:lpstr>
      <vt:lpstr>PowerPoint Presentation</vt:lpstr>
      <vt:lpstr>PowerPoint Presentation</vt:lpstr>
      <vt:lpstr>SASE2 Type Intersection</vt:lpstr>
      <vt:lpstr>PowerPoint Presentation</vt:lpstr>
      <vt:lpstr>Undulator Plans for Day One</vt:lpstr>
      <vt:lpstr>Performance Criteria </vt:lpstr>
      <vt:lpstr>Minimum Undulator Controls for Day One</vt:lpstr>
      <vt:lpstr>PowerPoint Presentation</vt:lpstr>
      <vt:lpstr>Magnetic Measurements</vt:lpstr>
      <vt:lpstr>Undulator Example:  U40-X046-K006  Final Table</vt:lpstr>
      <vt:lpstr>X047  RMS Error / Phase Jitter</vt:lpstr>
      <vt:lpstr>X047  Kick Errors  / Air Coil Correctors</vt:lpstr>
      <vt:lpstr>Phase Shifter Characterization</vt:lpstr>
      <vt:lpstr>PowerPoint Presentation</vt:lpstr>
      <vt:lpstr>Strategy ( Elletra approach)</vt:lpstr>
      <vt:lpstr>Step 1: Global Orbit Correction</vt:lpstr>
      <vt:lpstr>Step 2: Set undulator segment gaps</vt:lpstr>
      <vt:lpstr>Outlook</vt:lpstr>
      <vt:lpstr>Summary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Thoughts on Undulator Commissioning</dc:title>
  <dc:creator>pflueger</dc:creator>
  <cp:lastModifiedBy>Li, Yuhui</cp:lastModifiedBy>
  <cp:revision>66</cp:revision>
  <cp:lastPrinted>2014-04-04T13:11:47Z</cp:lastPrinted>
  <dcterms:created xsi:type="dcterms:W3CDTF">2014-03-22T14:23:18Z</dcterms:created>
  <dcterms:modified xsi:type="dcterms:W3CDTF">2014-04-07T16:10:57Z</dcterms:modified>
</cp:coreProperties>
</file>