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60" autoAdjust="0"/>
  </p:normalViewPr>
  <p:slideViewPr>
    <p:cSldViewPr snapToGrid="0" snapToObjects="1">
      <p:cViewPr varScale="1">
        <p:scale>
          <a:sx n="236" d="100"/>
          <a:sy n="23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5563-0AEB-2742-9C45-15EA18E736C9}" type="datetimeFigureOut">
              <a:rPr lang="en-US" smtClean="0"/>
              <a:t>04.04.14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BDC6-F9D4-CE45-B889-338CAD5266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801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1343-59DD-7849-80F2-EE897B4D6770}" type="datetimeFigureOut">
              <a:rPr lang="en-US" smtClean="0"/>
              <a:t>04.04.14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0AE1-176F-9844-9890-8F88B9CCDF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3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92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9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69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06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5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535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2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3nd Meeting European XFEL Accelerator Consortium, April 2013 - Raimund Kammering, DESY – MCS / WP 28 –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1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Status of High</a:t>
            </a:r>
            <a:r>
              <a:rPr lang="en-GB" sz="1000" baseline="0" dirty="0" smtClean="0">
                <a:solidFill>
                  <a:schemeClr val="bg1"/>
                </a:solidFill>
              </a:rPr>
              <a:t> Level Controls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marL="342900" indent="-338138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3</a:t>
            </a:r>
            <a:r>
              <a:rPr lang="en-GB" sz="2100" dirty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nd </a:t>
            </a:r>
            <a:r>
              <a:rPr lang="en-GB" dirty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Meeting of the European XFEL</a:t>
            </a:r>
          </a:p>
          <a:p>
            <a:pPr marL="342900" indent="-338138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Accelerator Consortium</a:t>
            </a:r>
          </a:p>
          <a:p>
            <a:pPr marL="342900" indent="-338138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Raimund Kammering, DESY – MCS / WP28 –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Status of</a:t>
            </a:r>
            <a:br>
              <a:rPr lang="en-US" sz="4000" dirty="0" smtClean="0"/>
            </a:br>
            <a:r>
              <a:rPr lang="en-US" sz="4000" dirty="0" smtClean="0"/>
              <a:t>High Level Controls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83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Accelerator CS UI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pic>
        <p:nvPicPr>
          <p:cNvPr id="6" name="Picture 5" descr="Screen Shot 2014-04-04 at 13.3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" y="1495644"/>
            <a:ext cx="3807835" cy="291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475" y="1169003"/>
            <a:ext cx="4204561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Meeting European XFEL Accelerator Consortium, April 2013</a:t>
            </a:r>
            <a:endParaRPr lang="en-US" sz="1100" dirty="0"/>
          </a:p>
        </p:txBody>
      </p:sp>
      <p:pic>
        <p:nvPicPr>
          <p:cNvPr id="9" name="Picture 8" descr="Screen Shot 2014-04-04 at 13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40" y="1106174"/>
            <a:ext cx="3789797" cy="298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4-04-04 at 13.47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84" y="3348163"/>
            <a:ext cx="4009913" cy="31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70124" y="1865712"/>
            <a:ext cx="1948658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FLASH </a:t>
            </a:r>
            <a:r>
              <a:rPr lang="en-US" sz="1100" dirty="0" err="1" smtClean="0"/>
              <a:t>MainTaskbar</a:t>
            </a:r>
            <a:r>
              <a:rPr lang="en-US" sz="1100" dirty="0" smtClean="0"/>
              <a:t> - today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470" y="4835042"/>
            <a:ext cx="3245168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XFEL </a:t>
            </a:r>
            <a:r>
              <a:rPr lang="en-US" sz="1100" dirty="0" err="1" smtClean="0"/>
              <a:t>MainTaskbar</a:t>
            </a:r>
            <a:r>
              <a:rPr lang="en-US" sz="1100" dirty="0" smtClean="0"/>
              <a:t> – used for the GUN test 2013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012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Control room 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474" y="1347789"/>
            <a:ext cx="8259763" cy="1695660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8548" y="4552628"/>
            <a:ext cx="5679427" cy="180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dirty="0"/>
              <a:t>Control room layout is </a:t>
            </a:r>
            <a:r>
              <a:rPr lang="en-US" dirty="0" smtClean="0"/>
              <a:t>fixed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dirty="0" smtClean="0"/>
              <a:t>rebuilding to be started in May</a:t>
            </a:r>
            <a:endParaRPr lang="en-US" dirty="0"/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dirty="0"/>
              <a:t>First tests with monitor types and </a:t>
            </a:r>
            <a:r>
              <a:rPr lang="en-US" dirty="0" smtClean="0"/>
              <a:t>layout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dirty="0" smtClean="0"/>
              <a:t>Final monitor selection </a:t>
            </a:r>
            <a:r>
              <a:rPr lang="en-US" dirty="0" smtClean="0">
                <a:sym typeface="Wingdings"/>
              </a:rPr>
              <a:t> as late a possible </a:t>
            </a:r>
            <a:r>
              <a:rPr lang="en-US" sz="1400" dirty="0" smtClean="0">
                <a:sym typeface="Wingdings"/>
              </a:rPr>
              <a:t>(get best price/value)</a:t>
            </a:r>
            <a:endParaRPr lang="en-US" dirty="0"/>
          </a:p>
        </p:txBody>
      </p:sp>
      <p:pic>
        <p:nvPicPr>
          <p:cNvPr id="10" name="Picture 9" descr="Screen Shot 2014-04-04 at 15.1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9144000" cy="3505883"/>
          </a:xfrm>
          <a:prstGeom prst="rect">
            <a:avLst/>
          </a:prstGeom>
        </p:spPr>
      </p:pic>
      <p:pic>
        <p:nvPicPr>
          <p:cNvPr id="5" name="Picture 4" descr="Screen Shot 2014-04-04 at 13.5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30" y="2288438"/>
            <a:ext cx="2410856" cy="406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58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pic>
        <p:nvPicPr>
          <p:cNvPr id="4" name="Picture 3" descr="57083_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19" y="1126015"/>
            <a:ext cx="5618523" cy="5203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3861" y="2803462"/>
            <a:ext cx="2839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 fov="2400000">
                <a:rot lat="21420000" lon="1199981" rev="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7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9763" cy="44592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Recall of the High Level Software Architecture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</a:t>
            </a:r>
            <a:r>
              <a:rPr lang="en-US" i="1" dirty="0" smtClean="0"/>
              <a:t>dark side </a:t>
            </a:r>
            <a:r>
              <a:rPr lang="en-US" dirty="0" smtClean="0"/>
              <a:t>of flexibility – </a:t>
            </a:r>
            <a:r>
              <a:rPr lang="en-US" dirty="0"/>
              <a:t>m</a:t>
            </a:r>
            <a:r>
              <a:rPr lang="en-US" dirty="0" smtClean="0"/>
              <a:t>ulti-beamline operation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No revolutions but constant progress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optic, orbit, BPM servers and more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full featured test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Accelerator CS UI: realization of envisioned concepts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Outlook: Control room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38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of the High Level Software Architecture</a:t>
            </a:r>
            <a:endParaRPr lang="de-DE" dirty="0"/>
          </a:p>
        </p:txBody>
      </p:sp>
      <p:pic>
        <p:nvPicPr>
          <p:cNvPr id="24" name="Picture 23" descr="Screen Shot 2013-04-22 at 18.1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1" y="1262505"/>
            <a:ext cx="4970832" cy="37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Screen Shot 2014-04-03 at 17.2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57" y="2825266"/>
            <a:ext cx="4665220" cy="349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29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Multi-beamline operation</a:t>
            </a:r>
            <a:endParaRPr lang="de-DE" dirty="0"/>
          </a:p>
        </p:txBody>
      </p:sp>
      <p:pic>
        <p:nvPicPr>
          <p:cNvPr id="4" name="Picture 3" descr="Screen Shot 2014-04-03 at 17.41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8386"/>
          <a:stretch/>
        </p:blipFill>
        <p:spPr>
          <a:xfrm>
            <a:off x="5946223" y="1132237"/>
            <a:ext cx="2974520" cy="223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5914848" cy="2580679"/>
          </a:xfrm>
        </p:spPr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sz="2000" dirty="0" smtClean="0"/>
              <a:t>Tremendous requirements from experiments side create need for sophisticated bunch train handling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sz="2000" dirty="0" smtClean="0"/>
              <a:t>Even though </a:t>
            </a:r>
            <a:br>
              <a:rPr lang="en-US" sz="2000" dirty="0" smtClean="0"/>
            </a:br>
            <a:r>
              <a:rPr lang="en-US" sz="1600" i="1" dirty="0" smtClean="0"/>
              <a:t>“Baseline layout assumes constant linac and bunch compression parameters”</a:t>
            </a:r>
            <a:br>
              <a:rPr lang="en-US" sz="1600" i="1" dirty="0" smtClean="0"/>
            </a:br>
            <a:r>
              <a:rPr lang="en-US" sz="2000" dirty="0" smtClean="0"/>
              <a:t>we have to have the concepts right from the beginning!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sz="2000" dirty="0" smtClean="0"/>
              <a:t>We are familiar with:</a:t>
            </a:r>
          </a:p>
          <a:p>
            <a:endParaRPr lang="de-DE" sz="2000" dirty="0"/>
          </a:p>
        </p:txBody>
      </p:sp>
      <p:pic>
        <p:nvPicPr>
          <p:cNvPr id="5" name="Picture 4" descr="Screen Shot 2014-04-03 at 17.50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r="8385"/>
          <a:stretch/>
        </p:blipFill>
        <p:spPr>
          <a:xfrm>
            <a:off x="6073448" y="3542068"/>
            <a:ext cx="2969132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3056" y="4147118"/>
            <a:ext cx="520554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58763" lvl="2" indent="0">
              <a:buClr>
                <a:schemeClr val="accent2"/>
              </a:buClr>
              <a:buSzPct val="80000"/>
              <a:buNone/>
            </a:pPr>
            <a:r>
              <a:rPr lang="en-US" dirty="0" smtClean="0"/>
              <a:t>long bunch trains </a:t>
            </a:r>
            <a:r>
              <a:rPr lang="en-US" sz="1400" dirty="0" smtClean="0"/>
              <a:t>(800 bunches @ FLASH1)</a:t>
            </a:r>
          </a:p>
          <a:p>
            <a:pPr marL="258763" lvl="2" indent="0">
              <a:buClr>
                <a:schemeClr val="accent2"/>
              </a:buClr>
              <a:buSzPct val="80000"/>
              <a:buNone/>
            </a:pPr>
            <a:r>
              <a:rPr lang="en-US" dirty="0" smtClean="0"/>
              <a:t>gaps in train </a:t>
            </a:r>
            <a:r>
              <a:rPr lang="en-US" sz="1400" dirty="0" smtClean="0"/>
              <a:t>(kicked bunches, operation with two lasers)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246" y="4788145"/>
            <a:ext cx="156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Clr>
                <a:schemeClr val="accent2"/>
              </a:buClr>
              <a:buSzPct val="80000"/>
              <a:buNone/>
            </a:pPr>
            <a:r>
              <a:rPr lang="en-US" sz="2000" dirty="0" smtClean="0"/>
              <a:t>but not with: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054" y="5193559"/>
            <a:ext cx="5220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58763" lvl="2" indent="0">
              <a:buClr>
                <a:schemeClr val="accent2"/>
              </a:buClr>
              <a:buSzPct val="80000"/>
              <a:buNone/>
            </a:pPr>
            <a:r>
              <a:rPr lang="en-US" dirty="0" smtClean="0"/>
              <a:t>multi-beamline operation</a:t>
            </a:r>
          </a:p>
          <a:p>
            <a:pPr marL="258763" lvl="2" indent="0">
              <a:buClr>
                <a:schemeClr val="accent2"/>
              </a:buClr>
              <a:buSzPct val="80000"/>
              <a:buNone/>
            </a:pPr>
            <a:r>
              <a:rPr lang="en-US" dirty="0" smtClean="0"/>
              <a:t>varying compression, energy</a:t>
            </a:r>
          </a:p>
          <a:p>
            <a:pPr marL="258763" lvl="2" indent="0">
              <a:buClr>
                <a:schemeClr val="accent2"/>
              </a:buClr>
              <a:buSzPct val="80000"/>
              <a:buNone/>
            </a:pPr>
            <a:r>
              <a:rPr lang="en-US" dirty="0" smtClean="0"/>
              <a:t>chirped pulses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03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iveAroun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4" y="2322912"/>
            <a:ext cx="930677" cy="93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Multi-beamline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532710" cy="4948522"/>
          </a:xfrm>
        </p:spPr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b="1" dirty="0" smtClean="0"/>
              <a:t>DAQ</a:t>
            </a:r>
            <a:r>
              <a:rPr lang="en-US" dirty="0" smtClean="0"/>
              <a:t> will serve as </a:t>
            </a:r>
            <a:r>
              <a:rPr lang="en-US" b="1" dirty="0" smtClean="0"/>
              <a:t>abstraction layer </a:t>
            </a:r>
            <a:r>
              <a:rPr lang="en-US" dirty="0" smtClean="0"/>
              <a:t>from fine graded time level to a bunch</a:t>
            </a:r>
            <a:r>
              <a:rPr lang="en-US" dirty="0"/>
              <a:t> </a:t>
            </a:r>
            <a:r>
              <a:rPr lang="en-US" dirty="0" smtClean="0"/>
              <a:t>based picture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dirty="0" smtClean="0"/>
              <a:t>Sounds straight forward but the devil is in the detail</a:t>
            </a:r>
            <a:br>
              <a:rPr lang="en-US" dirty="0" smtClean="0"/>
            </a:br>
            <a:r>
              <a:rPr lang="en-US" sz="1800" dirty="0" smtClean="0"/>
              <a:t>Expect </a:t>
            </a:r>
            <a:r>
              <a:rPr lang="en-US" sz="1800" b="1" dirty="0" smtClean="0"/>
              <a:t>large fraction</a:t>
            </a:r>
            <a:r>
              <a:rPr lang="en-US" sz="1800" dirty="0" smtClean="0"/>
              <a:t> of programming + debugging to be spend on this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b="1" dirty="0" smtClean="0"/>
              <a:t>FLASH(1,2)</a:t>
            </a:r>
            <a:r>
              <a:rPr lang="en-US" dirty="0" smtClean="0"/>
              <a:t> will </a:t>
            </a:r>
            <a:r>
              <a:rPr lang="en-US" b="1" dirty="0" smtClean="0"/>
              <a:t>serve</a:t>
            </a:r>
            <a:r>
              <a:rPr lang="en-US" dirty="0" smtClean="0"/>
              <a:t> as </a:t>
            </a:r>
            <a:r>
              <a:rPr lang="en-US" b="1" dirty="0" smtClean="0"/>
              <a:t>test-bed</a:t>
            </a:r>
            <a:r>
              <a:rPr lang="en-US" dirty="0" smtClean="0"/>
              <a:t> for handling of multi-beam-line operation and complex bunch patterns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r>
              <a:rPr lang="en-US" dirty="0" smtClean="0"/>
              <a:t>First test with e.g. Energy Server ongoing –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right now</a:t>
            </a:r>
            <a:endParaRPr lang="en-US" i="1" dirty="0" smtClean="0"/>
          </a:p>
          <a:p>
            <a:pPr marL="298450" lvl="1" indent="-298450">
              <a:buClr>
                <a:schemeClr val="accent2"/>
              </a:buClr>
              <a:buSzPct val="80000"/>
              <a:buFont typeface="Wingdings" charset="0"/>
              <a:buChar char="n"/>
            </a:pPr>
            <a:endParaRPr lang="en-US" dirty="0" smtClean="0"/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32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optic, orbit, BPM servers and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" y="1347788"/>
            <a:ext cx="8259763" cy="4808604"/>
          </a:xfrm>
        </p:spPr>
        <p:txBody>
          <a:bodyPr/>
          <a:lstStyle/>
          <a:p>
            <a:r>
              <a:rPr lang="en-US" dirty="0" smtClean="0"/>
              <a:t>will </a:t>
            </a:r>
            <a:r>
              <a:rPr lang="en-US" b="1" dirty="0" smtClean="0"/>
              <a:t>not</a:t>
            </a:r>
            <a:r>
              <a:rPr lang="en-US" dirty="0" smtClean="0"/>
              <a:t> give detailed report on status of various servers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optics server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orbit server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BPM server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… 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1. release of MATLAB API (</a:t>
            </a:r>
            <a:r>
              <a:rPr lang="en-US" sz="2000" dirty="0" smtClean="0">
                <a:latin typeface="Courier"/>
                <a:cs typeface="Courier"/>
              </a:rPr>
              <a:t>xcomm</a:t>
            </a:r>
            <a:r>
              <a:rPr lang="en-US" sz="2000" dirty="0" smtClean="0"/>
              <a:t>) available</a:t>
            </a:r>
          </a:p>
          <a:p>
            <a:r>
              <a:rPr lang="en-US" dirty="0" smtClean="0"/>
              <a:t>still much to come – but near to being prepared for commissioning:</a:t>
            </a:r>
          </a:p>
          <a:p>
            <a:pPr lvl="1"/>
            <a:r>
              <a:rPr lang="en-US" sz="2000" dirty="0" smtClean="0"/>
              <a:t>injector commissioning: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charge</a:t>
            </a:r>
            <a:r>
              <a:rPr lang="en-US" sz="2000" dirty="0" smtClean="0"/>
              <a:t>, </a:t>
            </a:r>
            <a:r>
              <a:rPr lang="en-US" sz="2000" dirty="0" smtClean="0"/>
              <a:t>peak current,</a:t>
            </a:r>
            <a:r>
              <a:rPr lang="en-US" sz="2000" dirty="0"/>
              <a:t> </a:t>
            </a:r>
            <a:r>
              <a:rPr lang="en-US" sz="2000" dirty="0" smtClean="0"/>
              <a:t>e</a:t>
            </a:r>
            <a:r>
              <a:rPr lang="en-US" sz="2000" dirty="0" smtClean="0"/>
              <a:t>nergy </a:t>
            </a:r>
            <a:r>
              <a:rPr lang="en-US" sz="2000" dirty="0" smtClean="0"/>
              <a:t>and trajectory</a:t>
            </a:r>
          </a:p>
          <a:p>
            <a:pPr lvl="1"/>
            <a:r>
              <a:rPr lang="en-US" sz="2000" dirty="0" smtClean="0"/>
              <a:t>beam through </a:t>
            </a:r>
            <a:r>
              <a:rPr lang="en-US" sz="2000" dirty="0" smtClean="0"/>
              <a:t>linac: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same + RF/energy control</a:t>
            </a: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672684" y="4519296"/>
            <a:ext cx="2179385" cy="1637433"/>
            <a:chOff x="5377477" y="2137675"/>
            <a:chExt cx="3508872" cy="2636315"/>
          </a:xfrm>
        </p:grpSpPr>
        <p:pic>
          <p:nvPicPr>
            <p:cNvPr id="5" name="Picture 4" descr="Screen Shot 2013-04-19 at 13.55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477" y="2137675"/>
              <a:ext cx="3508872" cy="2636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 bwMode="auto">
            <a:xfrm>
              <a:off x="5536262" y="3729750"/>
              <a:ext cx="3228741" cy="482989"/>
            </a:xfrm>
            <a:prstGeom prst="rect">
              <a:avLst/>
            </a:prstGeom>
            <a:noFill/>
            <a:ln w="571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0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89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optic, orbit, BPM servers and more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Orbit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Console Programs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High Level Servers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Profile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Rf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4405" y="4295203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2212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Beam Profile Monitors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Sequencer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515" y="1804614"/>
            <a:ext cx="1686560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Optics Measurement and matching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8025" y="1804614"/>
            <a:ext cx="191071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Management and Bunch compression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Orbit display, bumps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RF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SASE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BLM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Toroid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Wire Scanners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SASE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Intensity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31082" y="3277310"/>
            <a:ext cx="4567659" cy="1848357"/>
            <a:chOff x="113983" y="3277310"/>
            <a:chExt cx="4567659" cy="1848357"/>
          </a:xfrm>
        </p:grpSpPr>
        <p:sp>
          <p:nvSpPr>
            <p:cNvPr id="21" name="Oval 20"/>
            <p:cNvSpPr/>
            <p:nvPr/>
          </p:nvSpPr>
          <p:spPr>
            <a:xfrm>
              <a:off x="113983" y="3277310"/>
              <a:ext cx="4567659" cy="1848357"/>
            </a:xfrm>
            <a:prstGeom prst="ellipse">
              <a:avLst/>
            </a:prstGeom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78548" y="356076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Orbit</a:t>
              </a:r>
              <a:endParaRPr lang="en-US" sz="12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10218" y="3561398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rf </a:t>
              </a:r>
              <a:endParaRPr lang="en-US" sz="12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233" y="413607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dirty="0"/>
                <a:t>BLM</a:t>
              </a:r>
              <a:endParaRPr lang="en-US" sz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66912" y="337280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dirty="0"/>
                <a:t>Toroid</a:t>
              </a:r>
              <a:endParaRPr lang="en-US" sz="12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84973" y="4115118"/>
              <a:ext cx="1325880" cy="71628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DAQ</a:t>
              </a:r>
              <a:endParaRPr lang="en-US" sz="12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680778" y="413226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SASE </a:t>
              </a:r>
              <a:endParaRPr lang="en-US" sz="1200"/>
            </a:p>
          </p:txBody>
        </p:sp>
      </p:grpSp>
      <p:sp>
        <p:nvSpPr>
          <p:cNvPr id="38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effectLst/>
                <a:latin typeface="+mj-lt"/>
                <a:ea typeface="Times New Roman"/>
                <a:cs typeface="Times New Roman"/>
              </a:rPr>
              <a:t>Device servers which produce data for each bunch in pulse </a:t>
            </a:r>
            <a:r>
              <a:rPr lang="en-GB" sz="800" dirty="0" smtClean="0">
                <a:effectLst/>
                <a:latin typeface="+mj-lt"/>
                <a:ea typeface="Times New Roman"/>
                <a:cs typeface="Times New Roman"/>
              </a:rPr>
              <a:t>train</a:t>
            </a:r>
            <a:endParaRPr lang="en-US" sz="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9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effectLst/>
                <a:latin typeface="+mj-lt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Magnet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Controller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Screens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Others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3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effectLst/>
                <a:latin typeface="+mj-lt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978820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Others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5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effectLst/>
                <a:latin typeface="+mj-lt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Peak Current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407" y="41322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48722" y="3578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0320" y="33941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32392" y="4504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57" y="54859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5329" y="54859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07101" y="54859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38873" y="54859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80231" y="26480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64146" y="26480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2623" y="26480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A full featured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Console Programs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High Level Servers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4405" y="4295203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2212" y="4295203"/>
            <a:ext cx="997175" cy="431999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Beam Profile Monitors 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515" y="1804614"/>
            <a:ext cx="1686560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Optics Measurement and matching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8025" y="1804614"/>
            <a:ext cx="191071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Management and Bunch compression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a typeface="Times New Roman"/>
                <a:cs typeface="Times New Roman"/>
              </a:rPr>
              <a:t>Orbit display, bumps</a:t>
            </a:r>
            <a:endParaRPr lang="en-US" sz="1000" dirty="0"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RF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SASE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BLM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Toroid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Wire Scanners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SASE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Intensity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1082" y="3277310"/>
            <a:ext cx="4567659" cy="1848357"/>
          </a:xfrm>
          <a:prstGeom prst="ellipse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647" y="3560763"/>
            <a:ext cx="648000" cy="2736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/>
              <a:t>Orbit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7317" y="3561398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/>
              <a:t>rf </a:t>
            </a:r>
            <a:endParaRPr lang="en-US" sz="1200"/>
          </a:p>
        </p:txBody>
      </p:sp>
      <p:sp>
        <p:nvSpPr>
          <p:cNvPr id="24" name="Rounded Rectangle 23"/>
          <p:cNvSpPr/>
          <p:nvPr/>
        </p:nvSpPr>
        <p:spPr>
          <a:xfrm>
            <a:off x="680332" y="413607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dirty="0" smtClean="0">
                <a:latin typeface="Arial"/>
                <a:ea typeface="Times New Roman"/>
                <a:cs typeface="Times New Roman"/>
              </a:rPr>
              <a:t>BLM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2184011" y="337280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/>
              <a:t>Toroid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1902072" y="4115118"/>
            <a:ext cx="1325880" cy="7162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/>
              <a:t>DAQ</a:t>
            </a:r>
            <a:endParaRPr lang="en-US" sz="1200"/>
          </a:p>
        </p:txBody>
      </p:sp>
      <p:sp>
        <p:nvSpPr>
          <p:cNvPr id="32" name="Rounded Rectangle 31"/>
          <p:cNvSpPr/>
          <p:nvPr/>
        </p:nvSpPr>
        <p:spPr>
          <a:xfrm>
            <a:off x="3897877" y="413226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/>
              <a:t>SASE </a:t>
            </a:r>
            <a:endParaRPr lang="en-US" sz="1200"/>
          </a:p>
        </p:txBody>
      </p:sp>
      <p:sp>
        <p:nvSpPr>
          <p:cNvPr id="38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chemeClr val="bg2">
                    <a:lumMod val="90000"/>
                  </a:schemeClr>
                </a:solidFill>
                <a:effectLst/>
                <a:latin typeface="+mj-lt"/>
                <a:ea typeface="Times New Roman"/>
                <a:cs typeface="Times New Roman"/>
              </a:rPr>
              <a:t>Device servers which produce data for each bunch in pulse </a:t>
            </a:r>
            <a:r>
              <a:rPr lang="en-GB" sz="800" dirty="0" smtClean="0">
                <a:solidFill>
                  <a:schemeClr val="bg2">
                    <a:lumMod val="90000"/>
                  </a:schemeClr>
                </a:solidFill>
                <a:effectLst/>
                <a:latin typeface="+mj-lt"/>
                <a:ea typeface="Times New Roman"/>
                <a:cs typeface="Times New Roman"/>
              </a:rPr>
              <a:t>train</a:t>
            </a:r>
            <a:endParaRPr lang="en-US" sz="800" dirty="0">
              <a:solidFill>
                <a:schemeClr val="bg2">
                  <a:lumMod val="90000"/>
                </a:schemeClr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9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solidFill>
                  <a:schemeClr val="bg2">
                    <a:lumMod val="90000"/>
                  </a:schemeClr>
                </a:solidFill>
                <a:effectLst/>
                <a:latin typeface="+mj-lt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solidFill>
                <a:schemeClr val="bg2">
                  <a:lumMod val="90000"/>
                </a:schemeClr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Magnet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Controller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Screens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Others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3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solidFill>
                  <a:schemeClr val="bg2">
                    <a:lumMod val="90000"/>
                  </a:schemeClr>
                </a:solidFill>
                <a:effectLst/>
                <a:latin typeface="+mj-lt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solidFill>
                <a:schemeClr val="bg2">
                  <a:lumMod val="90000"/>
                </a:schemeClr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978820" y="4295203"/>
            <a:ext cx="997175" cy="431999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Others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5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chemeClr val="bg2">
                    <a:lumMod val="90000"/>
                  </a:schemeClr>
                </a:solidFill>
                <a:effectLst/>
                <a:latin typeface="+mj-lt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solidFill>
                <a:schemeClr val="bg2">
                  <a:lumMod val="90000"/>
                </a:schemeClr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Orbit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Profile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Rf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Sequencer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Peak Current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6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urved Connector 36"/>
          <p:cNvCxnSpPr>
            <a:stCxn id="16" idx="3"/>
            <a:endCxn id="11" idx="0"/>
          </p:cNvCxnSpPr>
          <p:nvPr/>
        </p:nvCxnSpPr>
        <p:spPr bwMode="auto">
          <a:xfrm>
            <a:off x="3802427" y="1916418"/>
            <a:ext cx="3398575" cy="2274589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A full featured test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75667" y="4191007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15867" y="1700418"/>
            <a:ext cx="1686560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a typeface="Times New Roman"/>
                <a:cs typeface="Times New Roman"/>
              </a:rPr>
              <a:t>Orbit display, bumps</a:t>
            </a:r>
            <a:endParaRPr lang="en-US" sz="1000" dirty="0"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475" y="5582601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2344" y="3173114"/>
            <a:ext cx="4567659" cy="1848357"/>
          </a:xfrm>
          <a:prstGeom prst="ellipse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6909" y="3456567"/>
            <a:ext cx="648000" cy="2736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/>
              <a:t>Orbit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3043334" y="4010922"/>
            <a:ext cx="1325880" cy="7162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/>
              <a:t>DAQ</a:t>
            </a:r>
            <a:endParaRPr 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3nd Meeting European XFEL Accelerator Consortium, April 2013 - Raimund Kammering, DESY – MCS / WP 28 – </a:t>
            </a:r>
            <a:endParaRPr lang="en-US" dirty="0" smtClean="0"/>
          </a:p>
        </p:txBody>
      </p:sp>
      <p:sp>
        <p:nvSpPr>
          <p:cNvPr id="47" name="Rounded Rectangle 46"/>
          <p:cNvSpPr/>
          <p:nvPr/>
        </p:nvSpPr>
        <p:spPr>
          <a:xfrm>
            <a:off x="5574982" y="2366130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48061" y="2168050"/>
            <a:ext cx="230604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</a:t>
            </a:r>
            <a:r>
              <a:rPr lang="en-US" sz="1200" dirty="0" smtClean="0"/>
              <a:t>. calculate orbit for given optic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769105" y="3154004"/>
            <a:ext cx="160813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5</a:t>
            </a:r>
            <a:r>
              <a:rPr lang="en-US" sz="1200" dirty="0" smtClean="0"/>
              <a:t>. write new currents</a:t>
            </a:r>
            <a:endParaRPr lang="en-US" sz="1200" dirty="0"/>
          </a:p>
        </p:txBody>
      </p:sp>
      <p:cxnSp>
        <p:nvCxnSpPr>
          <p:cNvPr id="57" name="Curved Connector 56"/>
          <p:cNvCxnSpPr>
            <a:stCxn id="47" idx="2"/>
            <a:endCxn id="27" idx="3"/>
          </p:cNvCxnSpPr>
          <p:nvPr/>
        </p:nvCxnSpPr>
        <p:spPr bwMode="auto">
          <a:xfrm rot="5400000">
            <a:off x="3167234" y="2828970"/>
            <a:ext cx="2971672" cy="2909990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377929" y="5203690"/>
            <a:ext cx="2044149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2</a:t>
            </a:r>
            <a:r>
              <a:rPr lang="en-US" sz="1200" b="1" dirty="0" smtClean="0"/>
              <a:t>.</a:t>
            </a:r>
            <a:r>
              <a:rPr lang="en-US" sz="1200" dirty="0" smtClean="0"/>
              <a:t> write orbit to BPM server</a:t>
            </a:r>
            <a:endParaRPr lang="en-US" sz="1200" dirty="0"/>
          </a:p>
        </p:txBody>
      </p:sp>
      <p:cxnSp>
        <p:nvCxnSpPr>
          <p:cNvPr id="58" name="Curved Connector 57"/>
          <p:cNvCxnSpPr>
            <a:stCxn id="27" idx="0"/>
            <a:endCxn id="26" idx="2"/>
          </p:cNvCxnSpPr>
          <p:nvPr/>
        </p:nvCxnSpPr>
        <p:spPr bwMode="auto">
          <a:xfrm rot="5400000" flipH="1" flipV="1">
            <a:off x="2807575" y="4683903"/>
            <a:ext cx="855399" cy="941999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Curved Connector 58"/>
          <p:cNvCxnSpPr>
            <a:stCxn id="26" idx="0"/>
            <a:endCxn id="22" idx="2"/>
          </p:cNvCxnSpPr>
          <p:nvPr/>
        </p:nvCxnSpPr>
        <p:spPr bwMode="auto">
          <a:xfrm rot="16200000" flipV="1">
            <a:off x="3093215" y="3397862"/>
            <a:ext cx="280755" cy="945365"/>
          </a:xfrm>
          <a:prstGeom prst="curvedConnector3">
            <a:avLst>
              <a:gd name="adj1" fmla="val 43746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633917" y="4790638"/>
            <a:ext cx="15055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3</a:t>
            </a:r>
            <a:r>
              <a:rPr lang="en-US" sz="1200" dirty="0" smtClean="0"/>
              <a:t>. send orbit data</a:t>
            </a:r>
          </a:p>
          <a:p>
            <a:pPr algn="ctr"/>
            <a:r>
              <a:rPr lang="en-US" sz="1200" dirty="0" smtClean="0"/>
              <a:t>to DAQ/orbit server</a:t>
            </a:r>
            <a:endParaRPr lang="en-US" sz="1200" dirty="0"/>
          </a:p>
        </p:txBody>
      </p:sp>
      <p:cxnSp>
        <p:nvCxnSpPr>
          <p:cNvPr id="60" name="Curved Connector 59"/>
          <p:cNvCxnSpPr>
            <a:stCxn id="22" idx="0"/>
            <a:endCxn id="16" idx="2"/>
          </p:cNvCxnSpPr>
          <p:nvPr/>
        </p:nvCxnSpPr>
        <p:spPr bwMode="auto">
          <a:xfrm rot="5400000" flipH="1" flipV="1">
            <a:off x="2197953" y="2695373"/>
            <a:ext cx="1324150" cy="198238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1688880" y="2418976"/>
            <a:ext cx="18902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dirty="0" smtClean="0"/>
              <a:t>. Display orbit</a:t>
            </a:r>
          </a:p>
          <a:p>
            <a:pPr algn="ctr"/>
            <a:r>
              <a:rPr lang="en-US" sz="1200" dirty="0" smtClean="0"/>
              <a:t>+</a:t>
            </a:r>
          </a:p>
          <a:p>
            <a:pPr algn="ctr"/>
            <a:r>
              <a:rPr lang="en-US" sz="1200" dirty="0" smtClean="0"/>
              <a:t>modify by bump program</a:t>
            </a:r>
            <a:endParaRPr lang="en-US" sz="1200" dirty="0"/>
          </a:p>
        </p:txBody>
      </p:sp>
      <p:cxnSp>
        <p:nvCxnSpPr>
          <p:cNvPr id="64" name="Curved Connector 63"/>
          <p:cNvCxnSpPr>
            <a:stCxn id="11" idx="1"/>
            <a:endCxn id="47" idx="2"/>
          </p:cNvCxnSpPr>
          <p:nvPr/>
        </p:nvCxnSpPr>
        <p:spPr bwMode="auto">
          <a:xfrm rot="10800000">
            <a:off x="6108065" y="2798129"/>
            <a:ext cx="567602" cy="1608878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109459" y="3002018"/>
            <a:ext cx="14206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6</a:t>
            </a:r>
            <a:r>
              <a:rPr lang="en-US" sz="1200" dirty="0" smtClean="0"/>
              <a:t>. new currents to</a:t>
            </a:r>
          </a:p>
          <a:p>
            <a:pPr algn="ctr"/>
            <a:r>
              <a:rPr lang="en-US" sz="1200" dirty="0" smtClean="0"/>
              <a:t>optic server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56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2" grpId="0" animBg="1"/>
      <p:bldP spid="53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XFEL.ppt</Template>
  <TotalTime>7449</TotalTime>
  <Words>769</Words>
  <Application>Microsoft Macintosh PowerPoint</Application>
  <PresentationFormat>On-screen Show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DESY European XFEL</vt:lpstr>
      <vt:lpstr>Status of High Level Controls</vt:lpstr>
      <vt:lpstr>Outline</vt:lpstr>
      <vt:lpstr>Recall of the High Level Software Architecture</vt:lpstr>
      <vt:lpstr>Multi-beamline operation</vt:lpstr>
      <vt:lpstr>Multi-beamline operation</vt:lpstr>
      <vt:lpstr>optic, orbit, BPM servers and more</vt:lpstr>
      <vt:lpstr>optic, orbit, BPM servers and more</vt:lpstr>
      <vt:lpstr>A full featured test</vt:lpstr>
      <vt:lpstr>A full featured test</vt:lpstr>
      <vt:lpstr>The Accelerator CS UI</vt:lpstr>
      <vt:lpstr>Outlook: Control room </vt:lpstr>
      <vt:lpstr>End</vt:lpstr>
    </vt:vector>
  </TitlesOfParts>
  <Company>Deutsches Elektronen-Synchrotron 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High Level Controls</dc:title>
  <dc:creator>Raimund Kammering</dc:creator>
  <cp:lastModifiedBy>Raimund Kammering</cp:lastModifiedBy>
  <cp:revision>67</cp:revision>
  <cp:lastPrinted>2014-04-03T08:23:09Z</cp:lastPrinted>
  <dcterms:created xsi:type="dcterms:W3CDTF">2014-04-02T09:13:28Z</dcterms:created>
  <dcterms:modified xsi:type="dcterms:W3CDTF">2014-04-07T14:14:07Z</dcterms:modified>
</cp:coreProperties>
</file>