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7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4997A-B6D1-45CA-8919-EF2552D4F401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F5EBD-E744-44D7-94CA-D48F7EBB16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3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90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6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5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3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3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1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3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5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F566F-EC5A-40C7-8C39-20225EB0C70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A397F-3954-4106-A3DE-3AE8B6AEDC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9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Status </a:t>
            </a:r>
            <a:r>
              <a:rPr lang="de-DE" dirty="0" err="1" smtClean="0"/>
              <a:t>Cold</a:t>
            </a:r>
            <a:r>
              <a:rPr lang="de-DE" dirty="0" smtClean="0"/>
              <a:t> BPMs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D. Nölle, WP-17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4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WP-17: Cold BPMs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65033" y="1315722"/>
            <a:ext cx="6239827" cy="36499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Delivery of cold BPMs for module  assembly established: </a:t>
            </a:r>
          </a:p>
          <a:p>
            <a:r>
              <a:rPr lang="en-GB" dirty="0" smtClean="0"/>
              <a:t>Production of BPMs finished</a:t>
            </a:r>
          </a:p>
          <a:p>
            <a:r>
              <a:rPr lang="en-GB" dirty="0" smtClean="0"/>
              <a:t>First assemblies with both types successful</a:t>
            </a:r>
          </a:p>
          <a:p>
            <a:r>
              <a:rPr lang="en-GB" dirty="0" smtClean="0"/>
              <a:t>Stock building of BQU for module production done</a:t>
            </a:r>
          </a:p>
          <a:p>
            <a:r>
              <a:rPr lang="en-GB" dirty="0" smtClean="0"/>
              <a:t>Assembly of BQU for modules possible any time on request.</a:t>
            </a:r>
          </a:p>
        </p:txBody>
      </p:sp>
      <p:pic>
        <p:nvPicPr>
          <p:cNvPr id="1026" name="Picture 2" descr="C:\Users\dnoelle\Desktop\XFEL Fotos\FolienFürHans\20120106-IMG_13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6" y="1313181"/>
            <a:ext cx="1583970" cy="105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noelle\Desktop\XFEL Fotos\FolienFürHans\20120224-IMG_21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" y="2529840"/>
            <a:ext cx="1550369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noelle\Desktop\XFEL Fotos\FolienFürHans\20120831-IMG_443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15" y="4972252"/>
            <a:ext cx="1878758" cy="125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noelle\Desktop\XFEL Fotos\FolienFürHans\20120831-IMG_440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477" y="4978854"/>
            <a:ext cx="1868861" cy="124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noelle\Desktop\XFEL Fotos\FolienFürHans\20120831-IMG_441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856" y="4972251"/>
            <a:ext cx="847324" cy="127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noelle\Desktop\XFEL Fotos\FolienFürHans\20120206-IMG_183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" y="4978854"/>
            <a:ext cx="1878758" cy="125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dnoelle\Desktop\XFEL Fotos\20140401-MK3_028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880" y="4978854"/>
            <a:ext cx="1893904" cy="126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96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7" descr="xfel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-82550"/>
            <a:ext cx="121443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Image 6" descr="irfulogoversion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760"/>
          <a:stretch>
            <a:fillRect/>
          </a:stretch>
        </p:blipFill>
        <p:spPr bwMode="auto">
          <a:xfrm>
            <a:off x="139700" y="76200"/>
            <a:ext cx="8064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1133475" y="1341438"/>
            <a:ext cx="80105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US" sz="1600" dirty="0" smtClean="0">
                <a:solidFill>
                  <a:srgbClr val="339933"/>
                </a:solidFill>
                <a:latin typeface="+mn-lt"/>
                <a:sym typeface="Wingdings" pitchFamily="2" charset="2"/>
              </a:rPr>
              <a:t>Today, </a:t>
            </a:r>
            <a:r>
              <a:rPr lang="en-US" sz="16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7 BPMR are available </a:t>
            </a: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                 </a:t>
            </a:r>
            <a:r>
              <a:rPr lang="en-US" sz="1600" dirty="0" smtClean="0">
                <a:solidFill>
                  <a:srgbClr val="339933"/>
                </a:solidFill>
                <a:latin typeface="+mn-lt"/>
                <a:sym typeface="Wingdings" pitchFamily="2" charset="2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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2 BPMR are mounted in </a:t>
            </a:r>
            <a:r>
              <a:rPr lang="en-US" sz="1600" dirty="0" err="1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cryomodules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 (on XM-1 and XM1) </a:t>
            </a: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                     </a:t>
            </a: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2 BPMR 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are assembled with </a:t>
            </a:r>
            <a:r>
              <a:rPr lang="en-US" sz="1600" dirty="0" err="1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quadrupole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 (BPMR006 &amp; BPMR007)</a:t>
            </a: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	</a:t>
            </a:r>
            <a:r>
              <a:rPr lang="en-US" sz="1600" dirty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en-US" sz="1600" dirty="0" smtClean="0">
                <a:solidFill>
                  <a:srgbClr val="C00000"/>
                </a:solidFill>
                <a:sym typeface="Wingdings" pitchFamily="2" charset="2"/>
              </a:rPr>
              <a:t>           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</a:t>
            </a: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2 BPMR 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are available at DESY </a:t>
            </a: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BPMR002 </a:t>
            </a: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&amp; 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BPMR005)</a:t>
            </a:r>
            <a:endParaRPr lang="en-US" sz="160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	 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          1 </a:t>
            </a: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BPMR </a:t>
            </a:r>
            <a:r>
              <a:rPr lang="en-US" sz="1600" dirty="0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is </a:t>
            </a:r>
            <a:r>
              <a:rPr lang="en-US" sz="16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available at </a:t>
            </a:r>
            <a:r>
              <a:rPr lang="en-US" sz="1600" dirty="0" err="1" smtClean="0">
                <a:solidFill>
                  <a:srgbClr val="C00000"/>
                </a:solidFill>
                <a:latin typeface="+mn-lt"/>
                <a:sym typeface="Wingdings" pitchFamily="2" charset="2"/>
              </a:rPr>
              <a:t>Saclay</a:t>
            </a:r>
            <a:endParaRPr lang="en-US" sz="1600" dirty="0" smtClean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 smtClean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The two parts of 24 BPMs are machining</a:t>
            </a: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 smtClean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 smtClean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 smtClean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 marL="457200" lvl="1" indent="0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>
              <a:solidFill>
                <a:srgbClr val="C00000"/>
              </a:solidFill>
              <a:latin typeface="+mn-lt"/>
              <a:sym typeface="Wingdings" pitchFamily="2" charset="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The two parts of 24 BPMs are at manufacturer to do the copper coating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US" sz="1800" dirty="0" smtClean="0">
              <a:solidFill>
                <a:srgbClr val="339933"/>
              </a:solidFill>
              <a:sym typeface="Wingdings" pitchFamily="2" charset="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US" sz="18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lvl="1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8197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8" r="15625" b="4491"/>
          <a:stretch>
            <a:fillRect/>
          </a:stretch>
        </p:blipFill>
        <p:spPr bwMode="auto">
          <a:xfrm>
            <a:off x="5541963" y="2819400"/>
            <a:ext cx="34194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071563" y="357188"/>
            <a:ext cx="75580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2800" b="1" kern="0" dirty="0" err="1">
                <a:solidFill>
                  <a:srgbClr val="FF3300"/>
                </a:solidFill>
                <a:latin typeface="+mj-lt"/>
                <a:ea typeface="+mj-ea"/>
                <a:cs typeface="+mj-cs"/>
              </a:rPr>
              <a:t>Mechanical</a:t>
            </a:r>
            <a:r>
              <a:rPr lang="fr-FR" sz="2800" b="1" kern="0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 production </a:t>
            </a:r>
            <a:r>
              <a:rPr lang="fr-FR" sz="2800" b="1" kern="0" dirty="0" err="1">
                <a:solidFill>
                  <a:srgbClr val="FF3300"/>
                </a:solidFill>
                <a:latin typeface="+mj-lt"/>
                <a:ea typeface="+mj-ea"/>
                <a:cs typeface="+mj-cs"/>
              </a:rPr>
              <a:t>status</a:t>
            </a:r>
            <a:r>
              <a:rPr lang="fr-FR" sz="2800" b="1" kern="0" dirty="0">
                <a:solidFill>
                  <a:srgbClr val="FF3300"/>
                </a:solidFill>
                <a:latin typeface="+mj-lt"/>
                <a:ea typeface="+mj-ea"/>
                <a:cs typeface="+mj-cs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20461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8850" y="465138"/>
            <a:ext cx="7558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</a:rPr>
              <a:t>Final Phase of Mechanical Production </a:t>
            </a:r>
            <a:endParaRPr lang="fr-FR" sz="2800" b="1" kern="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9219" name="Picture 17" descr="xfel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-82550"/>
            <a:ext cx="121443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Image 6" descr="irfulogoversion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760"/>
          <a:stretch>
            <a:fillRect/>
          </a:stretch>
        </p:blipFill>
        <p:spPr bwMode="auto">
          <a:xfrm>
            <a:off x="139700" y="76200"/>
            <a:ext cx="8064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1116013" y="4076700"/>
            <a:ext cx="78200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Copper coating of all BPM will be finished in </a:t>
            </a:r>
            <a:r>
              <a:rPr lang="en-GB" sz="1400" dirty="0" smtClean="0">
                <a:solidFill>
                  <a:srgbClr val="C00000"/>
                </a:solidFill>
                <a:latin typeface="+mn-lt"/>
              </a:rPr>
              <a:t>March 2014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GB" sz="1400" dirty="0">
              <a:solidFill>
                <a:srgbClr val="C00000"/>
              </a:solidFill>
              <a:latin typeface="+mn-lt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Heat treatment and  US bath will be done on </a:t>
            </a:r>
            <a:r>
              <a:rPr lang="en-GB" sz="1400" dirty="0" smtClean="0">
                <a:solidFill>
                  <a:srgbClr val="C00000"/>
                </a:solidFill>
                <a:latin typeface="+mn-lt"/>
              </a:rPr>
              <a:t>March and April 2014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GB" sz="1400" dirty="0" smtClean="0">
              <a:solidFill>
                <a:srgbClr val="C00000"/>
              </a:solidFill>
              <a:latin typeface="+mn-lt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EB welding and delivery are done by batch of 6 BPMs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GB" sz="1400" dirty="0" smtClean="0">
              <a:solidFill>
                <a:schemeClr val="accent2"/>
              </a:solidFill>
              <a:latin typeface="+mn-lt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RF tests + cleaning + vacuum tests from </a:t>
            </a:r>
            <a:r>
              <a:rPr lang="en-GB" sz="1400" dirty="0" smtClean="0">
                <a:solidFill>
                  <a:srgbClr val="C00000"/>
                </a:solidFill>
                <a:latin typeface="+mn-lt"/>
              </a:rPr>
              <a:t>May 2014 </a:t>
            </a:r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to</a:t>
            </a:r>
            <a:r>
              <a:rPr lang="en-GB" sz="1400" dirty="0" smtClean="0">
                <a:solidFill>
                  <a:srgbClr val="C00000"/>
                </a:solidFill>
                <a:latin typeface="+mn-lt"/>
              </a:rPr>
              <a:t> August 2014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GB" sz="1400" dirty="0" smtClean="0">
              <a:solidFill>
                <a:srgbClr val="C00000"/>
              </a:solidFill>
              <a:latin typeface="+mn-lt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All Cold re-entrant BPM ready for module assembly </a:t>
            </a:r>
            <a:r>
              <a:rPr lang="en-US" sz="1400" dirty="0" smtClean="0">
                <a:solidFill>
                  <a:srgbClr val="339933"/>
                </a:solidFill>
                <a:latin typeface="+mn-lt"/>
                <a:sym typeface="Wingdings" pitchFamily="2" charset="2"/>
              </a:rPr>
              <a:t> 08/2014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US" sz="1800" dirty="0" smtClean="0">
              <a:solidFill>
                <a:srgbClr val="339933"/>
              </a:solidFill>
              <a:sym typeface="Wingdings" pitchFamily="2" charset="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  <a:defRPr/>
            </a:pPr>
            <a:endParaRPr lang="en-US" sz="18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lvl="1">
              <a:spcBef>
                <a:spcPct val="20000"/>
              </a:spcBef>
              <a:buClr>
                <a:schemeClr val="accent2"/>
              </a:buClr>
              <a:defRPr/>
            </a:pPr>
            <a:endParaRPr lang="en-US" sz="1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" t="23601" r="51761" b="48225"/>
          <a:stretch>
            <a:fillRect/>
          </a:stretch>
        </p:blipFill>
        <p:spPr bwMode="auto">
          <a:xfrm>
            <a:off x="1133475" y="1125538"/>
            <a:ext cx="7496175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8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Bildschirmpräsentation (4:3)</PresentationFormat>
  <Paragraphs>47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Status Cold BPMs</vt:lpstr>
      <vt:lpstr>WP-17: Cold BPMs</vt:lpstr>
      <vt:lpstr>PowerPoint-Präsentation</vt:lpstr>
      <vt:lpstr>PowerPoint-Präsentation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dnoelle</dc:creator>
  <cp:lastModifiedBy>dnoelle</cp:lastModifiedBy>
  <cp:revision>2</cp:revision>
  <dcterms:created xsi:type="dcterms:W3CDTF">2014-04-07T06:25:40Z</dcterms:created>
  <dcterms:modified xsi:type="dcterms:W3CDTF">2014-04-07T16:18:00Z</dcterms:modified>
</cp:coreProperties>
</file>