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67" r:id="rId3"/>
    <p:sldId id="263" r:id="rId4"/>
    <p:sldId id="268" r:id="rId5"/>
    <p:sldId id="262" r:id="rId6"/>
    <p:sldId id="264" r:id="rId7"/>
    <p:sldId id="269" r:id="rId8"/>
    <p:sldId id="271" r:id="rId9"/>
    <p:sldId id="272" r:id="rId10"/>
    <p:sldId id="275" r:id="rId11"/>
    <p:sldId id="273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4F14A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3758" autoAdjust="0"/>
  </p:normalViewPr>
  <p:slideViewPr>
    <p:cSldViewPr snapToGrid="0" showGuides="1">
      <p:cViewPr>
        <p:scale>
          <a:sx n="125" d="100"/>
          <a:sy n="125" d="100"/>
        </p:scale>
        <p:origin x="-1712" y="-40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E971348-C090-7346-990C-9791D194AE6A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Summary: </a:t>
            </a:r>
            <a:r>
              <a:rPr lang="en-GB" sz="1000" noProof="0" dirty="0" smtClean="0">
                <a:solidFill>
                  <a:schemeClr val="bg1"/>
                </a:solidFill>
              </a:rPr>
              <a:t>Accelerator Control System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European XFEL Collaboration</a:t>
            </a:r>
            <a:r>
              <a:rPr lang="en-GB" baseline="0" noProof="0" dirty="0" smtClean="0"/>
              <a:t> Meeting, 7-9 April 2014, Hamburg</a:t>
            </a:r>
            <a:endParaRPr lang="en-GB" noProof="0" dirty="0" smtClean="0"/>
          </a:p>
          <a:p>
            <a:pPr lvl="0"/>
            <a:r>
              <a:rPr lang="en-GB" noProof="0" dirty="0" smtClean="0"/>
              <a:t>Kay Rehlich, </a:t>
            </a:r>
            <a:r>
              <a:rPr lang="en-GB" noProof="0" dirty="0" smtClean="0"/>
              <a:t>DESY </a:t>
            </a:r>
            <a:r>
              <a:rPr lang="en-GB" noProof="0" dirty="0" smtClean="0"/>
              <a:t>– MCS4/  </a:t>
            </a:r>
            <a:r>
              <a:rPr lang="en-GB" noProof="0" dirty="0" smtClean="0"/>
              <a:t>WP 28 –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3rd Collaboration Meeting of the European </a:t>
            </a:r>
            <a:r>
              <a:rPr lang="en-US" dirty="0" smtClean="0"/>
              <a:t>XFEL, Hamburg, 7-9 April 2014</a:t>
            </a:r>
          </a:p>
          <a:p>
            <a:endParaRPr lang="en-US" sz="2000" dirty="0"/>
          </a:p>
          <a:p>
            <a:r>
              <a:rPr lang="en-US" sz="2000" dirty="0" smtClean="0"/>
              <a:t>Kay Rehlich</a:t>
            </a:r>
            <a:r>
              <a:rPr lang="en-US" sz="2000" dirty="0" smtClean="0"/>
              <a:t>, </a:t>
            </a:r>
            <a:r>
              <a:rPr lang="en-US" sz="2000" dirty="0" smtClean="0"/>
              <a:t>DESY </a:t>
            </a:r>
            <a:r>
              <a:rPr lang="en-US" sz="2000" dirty="0" smtClean="0"/>
              <a:t>– MCS4 </a:t>
            </a:r>
            <a:r>
              <a:rPr lang="en-US" sz="2000" dirty="0" smtClean="0"/>
              <a:t>/ WP 28 -</a:t>
            </a:r>
            <a:endParaRPr lang="en-GB" sz="2000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132080" y="1314450"/>
            <a:ext cx="8869680" cy="1844675"/>
          </a:xfrm>
        </p:spPr>
        <p:txBody>
          <a:bodyPr/>
          <a:lstStyle/>
          <a:p>
            <a:r>
              <a:rPr lang="en-GB" dirty="0" smtClean="0"/>
              <a:t>Summary</a:t>
            </a:r>
            <a:br>
              <a:rPr lang="en-GB" dirty="0" smtClean="0"/>
            </a:br>
            <a:r>
              <a:rPr lang="en-GB" dirty="0" smtClean="0"/>
              <a:t>Accelerator </a:t>
            </a:r>
            <a:r>
              <a:rPr lang="en-GB" dirty="0" smtClean="0"/>
              <a:t>Control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40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x2timer -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2" y="1205811"/>
            <a:ext cx="6336083" cy="5141887"/>
          </a:xfrm>
        </p:spPr>
      </p:pic>
      <p:sp>
        <p:nvSpPr>
          <p:cNvPr id="5" name="TextBox 4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Christoph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Stechmann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080" y="339344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Operator view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7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x2timer - 2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" y="1510348"/>
            <a:ext cx="7878344" cy="4932362"/>
          </a:xfrm>
        </p:spPr>
      </p:pic>
      <p:sp>
        <p:nvSpPr>
          <p:cNvPr id="5" name="TextBox 4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Christoph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Stechmann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40" y="1066800"/>
            <a:ext cx="894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Required functions for sub-systems are implemented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</a:t>
            </a:r>
            <a:r>
              <a:rPr lang="de-DE" dirty="0" smtClean="0"/>
              <a:t>2timers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in FLASH/FLASH2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1450883"/>
            <a:ext cx="8574554" cy="4406991"/>
          </a:xfrm>
        </p:spPr>
      </p:pic>
      <p:sp>
        <p:nvSpPr>
          <p:cNvPr id="5" name="TextBox 4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Christoph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Stechmann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800" y="109728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All LLRF stations an FLASH2 crates are equipped with new timing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iveAroun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4" y="2322912"/>
            <a:ext cx="930677" cy="93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Multi-beamline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532710" cy="4948522"/>
          </a:xfrm>
        </p:spPr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b="1" dirty="0" smtClean="0"/>
              <a:t>DAQ</a:t>
            </a:r>
            <a:r>
              <a:rPr lang="en-US" dirty="0" smtClean="0"/>
              <a:t> will serve as </a:t>
            </a:r>
            <a:r>
              <a:rPr lang="en-US" b="1" dirty="0" smtClean="0"/>
              <a:t>abstraction layer </a:t>
            </a:r>
            <a:r>
              <a:rPr lang="en-US" dirty="0" smtClean="0"/>
              <a:t>from fine graded time level to a bunch</a:t>
            </a:r>
            <a:r>
              <a:rPr lang="en-US" dirty="0"/>
              <a:t> </a:t>
            </a:r>
            <a:r>
              <a:rPr lang="en-US" dirty="0" smtClean="0"/>
              <a:t>based picture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dirty="0" smtClean="0"/>
              <a:t>Sounds straight forward but the devil is in the detail</a:t>
            </a:r>
            <a:br>
              <a:rPr lang="en-US" dirty="0" smtClean="0"/>
            </a:br>
            <a:r>
              <a:rPr lang="en-US" sz="1800" dirty="0" smtClean="0"/>
              <a:t>Expect </a:t>
            </a:r>
            <a:r>
              <a:rPr lang="en-US" sz="1800" b="1" dirty="0" smtClean="0"/>
              <a:t>large fraction</a:t>
            </a:r>
            <a:r>
              <a:rPr lang="en-US" sz="1800" dirty="0" smtClean="0"/>
              <a:t> of programming + debugging to be spend on this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b="1" dirty="0" smtClean="0"/>
              <a:t>FLASH(1,2)</a:t>
            </a:r>
            <a:r>
              <a:rPr lang="en-US" dirty="0" smtClean="0"/>
              <a:t> will </a:t>
            </a:r>
            <a:r>
              <a:rPr lang="en-US" b="1" dirty="0" smtClean="0"/>
              <a:t>serve</a:t>
            </a:r>
            <a:r>
              <a:rPr lang="en-US" dirty="0" smtClean="0"/>
              <a:t> as </a:t>
            </a:r>
            <a:r>
              <a:rPr lang="en-US" b="1" dirty="0" smtClean="0"/>
              <a:t>test-bed</a:t>
            </a:r>
            <a:r>
              <a:rPr lang="en-US" dirty="0" smtClean="0"/>
              <a:t> for handling of multi-beam-line operation and complex bunch patterns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dirty="0" smtClean="0"/>
              <a:t>First test with e.g. Energy Server ongoing –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right now</a:t>
            </a:r>
            <a:endParaRPr lang="en-US" i="1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Raimund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Kammering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" y="5740400"/>
            <a:ext cx="894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Operations with 2 “virtual” Accelerators just started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3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optic, orbit, BPM servers and more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Orbit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Console Programs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High Level Servers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Profile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Rf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4405" y="4295203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2212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Beam Profile Monitors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Sequencer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515" y="1804614"/>
            <a:ext cx="1686560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Optics Measurement and matching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8025" y="1804614"/>
            <a:ext cx="191071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Management and Bunch compression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Orbit display, bumps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RF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SASE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BLM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Toroid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Wire Scanners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SASE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Intensity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31082" y="3277310"/>
            <a:ext cx="4567659" cy="1848357"/>
            <a:chOff x="113983" y="3277310"/>
            <a:chExt cx="4567659" cy="1848357"/>
          </a:xfrm>
          <a:solidFill>
            <a:schemeClr val="bg1">
              <a:lumMod val="75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13983" y="3277310"/>
              <a:ext cx="4567659" cy="1848357"/>
            </a:xfrm>
            <a:prstGeom prst="ellipse">
              <a:avLst/>
            </a:prstGeom>
            <a:grpFill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1400">
                <a:solidFill>
                  <a:srgbClr val="261748"/>
                </a:solidFill>
                <a:latin typeface="+mj-l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78548" y="3560763"/>
              <a:ext cx="648000" cy="27360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261748"/>
                  </a:solidFill>
                </a:rPr>
                <a:t>Orbit</a:t>
              </a:r>
              <a:endParaRPr lang="en-US" sz="1200">
                <a:solidFill>
                  <a:srgbClr val="261748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10218" y="3561398"/>
              <a:ext cx="648000" cy="27360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261748"/>
                  </a:solidFill>
                </a:rPr>
                <a:t>rf </a:t>
              </a:r>
              <a:endParaRPr lang="en-US" sz="1200">
                <a:solidFill>
                  <a:srgbClr val="261748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233" y="4136073"/>
              <a:ext cx="648000" cy="27360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261748"/>
                  </a:solidFill>
                </a:rPr>
                <a:t>BLM</a:t>
              </a:r>
              <a:endParaRPr lang="en-US" sz="1200" dirty="0">
                <a:solidFill>
                  <a:srgbClr val="261748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66912" y="3372803"/>
              <a:ext cx="648000" cy="27360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261748"/>
                  </a:solidFill>
                </a:rPr>
                <a:t>Toroid</a:t>
              </a:r>
              <a:endParaRPr lang="en-US" sz="1200" dirty="0">
                <a:solidFill>
                  <a:srgbClr val="261748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84973" y="4115118"/>
              <a:ext cx="1325880" cy="71628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261748"/>
                  </a:solidFill>
                </a:rPr>
                <a:t>DAQ</a:t>
              </a:r>
              <a:endParaRPr lang="en-US" sz="1200">
                <a:solidFill>
                  <a:srgbClr val="261748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680778" y="4132263"/>
              <a:ext cx="648000" cy="273600"/>
            </a:xfrm>
            <a:prstGeom prst="round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261748"/>
                  </a:solidFill>
                </a:rPr>
                <a:t>SASE </a:t>
              </a:r>
              <a:endParaRPr lang="en-US" sz="1200">
                <a:solidFill>
                  <a:srgbClr val="261748"/>
                </a:solidFill>
              </a:endParaRPr>
            </a:p>
          </p:txBody>
        </p:sp>
      </p:grpSp>
      <p:sp>
        <p:nvSpPr>
          <p:cNvPr id="38" name="Text Box 299"/>
          <p:cNvSpPr txBox="1"/>
          <p:nvPr/>
        </p:nvSpPr>
        <p:spPr>
          <a:xfrm>
            <a:off x="70707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800" dirty="0">
                <a:effectLst/>
                <a:latin typeface="+mj-lt"/>
                <a:ea typeface="Times New Roman"/>
                <a:cs typeface="Times New Roman"/>
              </a:rPr>
              <a:t>Device servers which produce data for each bunch in pulse </a:t>
            </a:r>
            <a:r>
              <a:rPr lang="en-GB" sz="800" dirty="0" smtClean="0">
                <a:effectLst/>
                <a:latin typeface="+mj-lt"/>
                <a:ea typeface="Times New Roman"/>
                <a:cs typeface="Times New Roman"/>
              </a:rPr>
              <a:t>train</a:t>
            </a:r>
            <a:endParaRPr lang="en-US" sz="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9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800">
                <a:effectLst/>
                <a:latin typeface="+mj-lt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Magnet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Controller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Screens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Others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3" name="Text Box 12"/>
          <p:cNvSpPr txBox="1"/>
          <p:nvPr/>
        </p:nvSpPr>
        <p:spPr>
          <a:xfrm>
            <a:off x="5994400" y="5366068"/>
            <a:ext cx="2651760" cy="24225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Middle layer servers for ‘slow’ components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978820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Others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5" name="Text Box 22"/>
          <p:cNvSpPr txBox="1"/>
          <p:nvPr/>
        </p:nvSpPr>
        <p:spPr>
          <a:xfrm>
            <a:off x="1137920" y="5263374"/>
            <a:ext cx="3037840" cy="27178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Middle layer servers for ‘fast’ components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Peak Current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407" y="4132263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48722" y="3578562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0320" y="3394193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32392" y="4504068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57" y="5485994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5329" y="5485994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07101" y="5485994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38873" y="5485994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80231" y="2648099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64146" y="2648099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2623" y="2648099"/>
            <a:ext cx="3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Raimund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Kammering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74640" y="3037840"/>
            <a:ext cx="3657600" cy="10310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Basics operational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Still a lot of work …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urved Connector 36"/>
          <p:cNvCxnSpPr>
            <a:stCxn id="16" idx="3"/>
            <a:endCxn id="11" idx="0"/>
          </p:cNvCxnSpPr>
          <p:nvPr/>
        </p:nvCxnSpPr>
        <p:spPr bwMode="auto">
          <a:xfrm>
            <a:off x="3548427" y="2139938"/>
            <a:ext cx="3398575" cy="2274589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A full featured test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21667" y="4414527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1867" y="1923938"/>
            <a:ext cx="1686560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 dirty="0">
                <a:ea typeface="Times New Roman"/>
                <a:cs typeface="Times New Roman"/>
              </a:rPr>
              <a:t>Orbit display, bumps</a:t>
            </a:r>
            <a:endParaRPr lang="en-US" sz="1000" dirty="0"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76475" y="5806121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18344" y="3396634"/>
            <a:ext cx="4567659" cy="184835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 lang="en-US" sz="140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82909" y="3680087"/>
            <a:ext cx="648000" cy="2736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200" dirty="0">
                <a:solidFill>
                  <a:schemeClr val="tx1"/>
                </a:solidFill>
              </a:rPr>
              <a:t>Orbit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89334" y="4234442"/>
            <a:ext cx="1325880" cy="716280"/>
          </a:xfrm>
          <a:prstGeom prst="round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200" dirty="0">
                <a:solidFill>
                  <a:srgbClr val="261748"/>
                </a:solidFill>
              </a:rPr>
              <a:t>DAQ</a:t>
            </a:r>
            <a:endParaRPr lang="en-US" sz="1200" dirty="0">
              <a:solidFill>
                <a:srgbClr val="261748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20982" y="2589650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94061" y="2391570"/>
            <a:ext cx="230604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1</a:t>
            </a:r>
            <a:r>
              <a:rPr lang="en-US" sz="1200" dirty="0" smtClean="0"/>
              <a:t>. calculate orbit for given optic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515105" y="3377524"/>
            <a:ext cx="160813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5</a:t>
            </a:r>
            <a:r>
              <a:rPr lang="en-US" sz="1200" dirty="0" smtClean="0"/>
              <a:t>. write new currents</a:t>
            </a:r>
            <a:endParaRPr lang="en-US" sz="1200" dirty="0"/>
          </a:p>
        </p:txBody>
      </p:sp>
      <p:cxnSp>
        <p:nvCxnSpPr>
          <p:cNvPr id="57" name="Curved Connector 56"/>
          <p:cNvCxnSpPr>
            <a:stCxn id="47" idx="2"/>
            <a:endCxn id="27" idx="3"/>
          </p:cNvCxnSpPr>
          <p:nvPr/>
        </p:nvCxnSpPr>
        <p:spPr bwMode="auto">
          <a:xfrm rot="5400000">
            <a:off x="2913234" y="3052490"/>
            <a:ext cx="2971672" cy="2909990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123929" y="5427210"/>
            <a:ext cx="2044149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2</a:t>
            </a:r>
            <a:r>
              <a:rPr lang="en-US" sz="1200" b="1" dirty="0" smtClean="0"/>
              <a:t>.</a:t>
            </a:r>
            <a:r>
              <a:rPr lang="en-US" sz="1200" dirty="0" smtClean="0"/>
              <a:t> write orbit to BPM server</a:t>
            </a:r>
            <a:endParaRPr lang="en-US" sz="1200" dirty="0"/>
          </a:p>
        </p:txBody>
      </p:sp>
      <p:cxnSp>
        <p:nvCxnSpPr>
          <p:cNvPr id="58" name="Curved Connector 57"/>
          <p:cNvCxnSpPr>
            <a:stCxn id="27" idx="0"/>
            <a:endCxn id="26" idx="2"/>
          </p:cNvCxnSpPr>
          <p:nvPr/>
        </p:nvCxnSpPr>
        <p:spPr bwMode="auto">
          <a:xfrm rot="5400000" flipH="1" flipV="1">
            <a:off x="2553575" y="4907423"/>
            <a:ext cx="855399" cy="941999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Curved Connector 58"/>
          <p:cNvCxnSpPr>
            <a:stCxn id="26" idx="1"/>
            <a:endCxn id="22" idx="2"/>
          </p:cNvCxnSpPr>
          <p:nvPr/>
        </p:nvCxnSpPr>
        <p:spPr bwMode="auto">
          <a:xfrm rot="10800000">
            <a:off x="2506910" y="3953688"/>
            <a:ext cx="282425" cy="638895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379917" y="5014158"/>
            <a:ext cx="1505540" cy="498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3</a:t>
            </a:r>
            <a:r>
              <a:rPr lang="en-US" sz="1200" dirty="0" smtClean="0"/>
              <a:t>. send orbit data</a:t>
            </a:r>
          </a:p>
          <a:p>
            <a:pPr algn="ctr">
              <a:buNone/>
            </a:pPr>
            <a:r>
              <a:rPr lang="en-US" sz="1200" dirty="0" smtClean="0"/>
              <a:t>to DAQ/orbit server</a:t>
            </a:r>
            <a:endParaRPr lang="en-US" sz="1200" dirty="0"/>
          </a:p>
        </p:txBody>
      </p:sp>
      <p:cxnSp>
        <p:nvCxnSpPr>
          <p:cNvPr id="60" name="Curved Connector 59"/>
          <p:cNvCxnSpPr>
            <a:stCxn id="22" idx="0"/>
            <a:endCxn id="16" idx="2"/>
          </p:cNvCxnSpPr>
          <p:nvPr/>
        </p:nvCxnSpPr>
        <p:spPr bwMode="auto">
          <a:xfrm rot="5400000" flipH="1" flipV="1">
            <a:off x="1943953" y="2918893"/>
            <a:ext cx="1324150" cy="198238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1434880" y="2642496"/>
            <a:ext cx="1890261" cy="7201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4</a:t>
            </a:r>
            <a:r>
              <a:rPr lang="en-US" sz="1200" dirty="0" smtClean="0"/>
              <a:t>. Display orbit</a:t>
            </a:r>
          </a:p>
          <a:p>
            <a:pPr algn="ctr">
              <a:buNone/>
            </a:pPr>
            <a:r>
              <a:rPr lang="en-US" sz="1200" dirty="0" smtClean="0"/>
              <a:t>+</a:t>
            </a:r>
          </a:p>
          <a:p>
            <a:pPr algn="ctr">
              <a:buNone/>
            </a:pPr>
            <a:r>
              <a:rPr lang="en-US" sz="1200" dirty="0" smtClean="0"/>
              <a:t>modify by bump program</a:t>
            </a:r>
            <a:endParaRPr lang="en-US" sz="1200" dirty="0"/>
          </a:p>
        </p:txBody>
      </p:sp>
      <p:cxnSp>
        <p:nvCxnSpPr>
          <p:cNvPr id="64" name="Curved Connector 63"/>
          <p:cNvCxnSpPr>
            <a:stCxn id="11" idx="1"/>
            <a:endCxn id="47" idx="2"/>
          </p:cNvCxnSpPr>
          <p:nvPr/>
        </p:nvCxnSpPr>
        <p:spPr bwMode="auto">
          <a:xfrm rot="10800000">
            <a:off x="5854065" y="3021649"/>
            <a:ext cx="567602" cy="1608878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4855459" y="3225538"/>
            <a:ext cx="1420631" cy="498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6</a:t>
            </a:r>
            <a:r>
              <a:rPr lang="en-US" sz="1200" dirty="0" smtClean="0"/>
              <a:t>. new currents to</a:t>
            </a:r>
          </a:p>
          <a:p>
            <a:pPr algn="ctr">
              <a:buNone/>
            </a:pPr>
            <a:r>
              <a:rPr lang="en-US" sz="1200" dirty="0" smtClean="0"/>
              <a:t>optic server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Raimund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Kammering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4480" y="1209040"/>
            <a:ext cx="744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XFEL Simulation setup planned end May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Accelerator CS UI</a:t>
            </a:r>
            <a:endParaRPr lang="de-DE" dirty="0"/>
          </a:p>
        </p:txBody>
      </p:sp>
      <p:pic>
        <p:nvPicPr>
          <p:cNvPr id="6" name="Picture 5" descr="Screen Shot 2014-04-04 at 13.3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" y="1495644"/>
            <a:ext cx="3807835" cy="291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475" y="1169003"/>
            <a:ext cx="4544834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2</a:t>
            </a:r>
            <a:r>
              <a:rPr lang="en-US" sz="11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100" b="1" dirty="0" smtClean="0">
                <a:solidFill>
                  <a:schemeClr val="tx1"/>
                </a:solidFill>
              </a:rPr>
              <a:t> Meeting European XFEL Accelerator Consortium, April 2013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4-04 at 13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40" y="1106174"/>
            <a:ext cx="3789797" cy="298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4-04-04 at 13.47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84" y="3348163"/>
            <a:ext cx="4009913" cy="3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48204" y="1865712"/>
            <a:ext cx="2047499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FLASH </a:t>
            </a:r>
            <a:r>
              <a:rPr lang="en-US" sz="1100" b="1" dirty="0" err="1" smtClean="0">
                <a:solidFill>
                  <a:schemeClr val="tx1"/>
                </a:solidFill>
              </a:rPr>
              <a:t>MainTaskbar</a:t>
            </a:r>
            <a:r>
              <a:rPr lang="en-US" sz="1100" b="1" dirty="0" smtClean="0">
                <a:solidFill>
                  <a:schemeClr val="tx1"/>
                </a:solidFill>
              </a:rPr>
              <a:t> - today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470" y="4835042"/>
            <a:ext cx="3406357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XFEL </a:t>
            </a:r>
            <a:r>
              <a:rPr lang="en-US" sz="1100" b="1" dirty="0" err="1" smtClean="0">
                <a:solidFill>
                  <a:schemeClr val="tx1"/>
                </a:solidFill>
              </a:rPr>
              <a:t>MainTaskbar</a:t>
            </a:r>
            <a:r>
              <a:rPr lang="en-US" sz="1100" b="1" dirty="0" smtClean="0">
                <a:solidFill>
                  <a:schemeClr val="tx1"/>
                </a:solidFill>
              </a:rPr>
              <a:t> – used for the GUN test 2013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Raimund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Kammering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800" y="5293360"/>
            <a:ext cx="7061200" cy="52322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With contributions from many groups …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Control System Status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393747" cy="4932362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Σ</a:t>
            </a:r>
            <a:r>
              <a:rPr lang="en-US" b="1" dirty="0" smtClean="0"/>
              <a:t> of Summary</a:t>
            </a:r>
            <a:endParaRPr lang="en-US" b="1" dirty="0" smtClean="0"/>
          </a:p>
          <a:p>
            <a:pPr lvl="1"/>
            <a:r>
              <a:rPr lang="en-US" dirty="0" smtClean="0"/>
              <a:t>XFEL Gun-Test this summer</a:t>
            </a:r>
          </a:p>
          <a:p>
            <a:pPr lvl="2"/>
            <a:r>
              <a:rPr lang="en-US" dirty="0" smtClean="0"/>
              <a:t>Hardware and software is mostly ready </a:t>
            </a:r>
            <a:endParaRPr lang="en-US" dirty="0" smtClean="0"/>
          </a:p>
          <a:p>
            <a:pPr lvl="1"/>
            <a:r>
              <a:rPr lang="en-US" dirty="0" smtClean="0"/>
              <a:t>MicroTCA</a:t>
            </a:r>
          </a:p>
          <a:p>
            <a:pPr lvl="2"/>
            <a:r>
              <a:rPr lang="en-US" dirty="0" smtClean="0"/>
              <a:t>&gt;= Two vendors evaluated</a:t>
            </a:r>
          </a:p>
          <a:p>
            <a:pPr lvl="2"/>
            <a:r>
              <a:rPr lang="en-US" dirty="0" smtClean="0"/>
              <a:t>Call for tender in preparation</a:t>
            </a:r>
            <a:endParaRPr lang="en-US" dirty="0" smtClean="0"/>
          </a:p>
          <a:p>
            <a:pPr lvl="1"/>
            <a:r>
              <a:rPr lang="en-US" dirty="0" smtClean="0"/>
              <a:t>Front-end software </a:t>
            </a:r>
          </a:p>
          <a:p>
            <a:pPr lvl="2"/>
            <a:r>
              <a:rPr lang="en-US" dirty="0" smtClean="0"/>
              <a:t>Basics are available</a:t>
            </a:r>
          </a:p>
          <a:p>
            <a:pPr lvl="2"/>
            <a:r>
              <a:rPr lang="en-US" dirty="0" smtClean="0"/>
              <a:t>Tests and improvements ongoing at FLASH, soon at XFEL</a:t>
            </a:r>
            <a:endParaRPr lang="en-US" dirty="0" smtClean="0"/>
          </a:p>
          <a:p>
            <a:pPr lvl="1"/>
            <a:r>
              <a:rPr lang="en-US" dirty="0" smtClean="0"/>
              <a:t>Middle and high level software</a:t>
            </a:r>
          </a:p>
          <a:p>
            <a:pPr lvl="2"/>
            <a:r>
              <a:rPr lang="en-US" dirty="0" smtClean="0"/>
              <a:t>A lot can be tested at FLASH 1/2</a:t>
            </a:r>
          </a:p>
          <a:p>
            <a:pPr lvl="2"/>
            <a:r>
              <a:rPr lang="en-US" dirty="0" smtClean="0"/>
              <a:t>Simulation servers at XFEL are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197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Status - µTCA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239520"/>
            <a:ext cx="7467600" cy="417576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µTCA hardware and infrastructure</a:t>
            </a:r>
          </a:p>
          <a:p>
            <a:pPr lvl="2"/>
            <a:r>
              <a:rPr lang="en-US" dirty="0" smtClean="0"/>
              <a:t>Crates </a:t>
            </a:r>
            <a:r>
              <a:rPr lang="en-US" dirty="0"/>
              <a:t>for diagnostics, special diagnostics, </a:t>
            </a:r>
            <a:r>
              <a:rPr lang="en-US" dirty="0" smtClean="0"/>
              <a:t>vacuum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and magnet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Crates</a:t>
            </a:r>
          </a:p>
          <a:p>
            <a:pPr lvl="2"/>
            <a:r>
              <a:rPr lang="en-US" dirty="0" smtClean="0"/>
              <a:t>Schroff </a:t>
            </a:r>
            <a:r>
              <a:rPr lang="en-US" dirty="0"/>
              <a:t>or </a:t>
            </a:r>
            <a:r>
              <a:rPr lang="en-US" dirty="0" smtClean="0"/>
              <a:t>ELMA, including standard backplane</a:t>
            </a:r>
            <a:endParaRPr lang="en-US" dirty="0"/>
          </a:p>
          <a:p>
            <a:pPr lvl="1"/>
            <a:r>
              <a:rPr lang="en-US" dirty="0"/>
              <a:t>Power </a:t>
            </a:r>
            <a:r>
              <a:rPr lang="en-US" dirty="0" smtClean="0"/>
              <a:t>supplies</a:t>
            </a:r>
          </a:p>
          <a:p>
            <a:pPr lvl="2"/>
            <a:r>
              <a:rPr lang="en-US" dirty="0" smtClean="0"/>
              <a:t>N.A.T., </a:t>
            </a:r>
            <a:r>
              <a:rPr lang="en-US" dirty="0" err="1"/>
              <a:t>Telkoor</a:t>
            </a:r>
            <a:r>
              <a:rPr lang="en-US" dirty="0"/>
              <a:t>, </a:t>
            </a:r>
            <a:r>
              <a:rPr lang="en-US" dirty="0" smtClean="0"/>
              <a:t>Vadatech, Wiener – many issues in design and firmware found, had to be </a:t>
            </a:r>
            <a:r>
              <a:rPr lang="en-US" dirty="0"/>
              <a:t>meticulously </a:t>
            </a:r>
            <a:r>
              <a:rPr lang="en-US" dirty="0" smtClean="0"/>
              <a:t>debugged and issues found to be demonstrated to vendors, mostly OK now</a:t>
            </a:r>
          </a:p>
          <a:p>
            <a:pPr lvl="1"/>
            <a:r>
              <a:rPr lang="en-US" dirty="0" smtClean="0"/>
              <a:t>CPU </a:t>
            </a:r>
            <a:r>
              <a:rPr lang="en-US" dirty="0"/>
              <a:t>(Concurrent, </a:t>
            </a:r>
            <a:r>
              <a:rPr lang="en-US" dirty="0" smtClean="0"/>
              <a:t>Kontron, N.A.T.)</a:t>
            </a:r>
          </a:p>
          <a:p>
            <a:pPr lvl="2"/>
            <a:r>
              <a:rPr lang="en-US" dirty="0" smtClean="0"/>
              <a:t>same debugging and testing efforts, especially with remote management firmware (IPMI)</a:t>
            </a:r>
            <a:r>
              <a:rPr lang="en-US" dirty="0"/>
              <a:t> </a:t>
            </a:r>
            <a:r>
              <a:rPr lang="en-US" dirty="0" smtClean="0"/>
              <a:t>important for XFEL operations</a:t>
            </a:r>
          </a:p>
          <a:p>
            <a:pPr lvl="2"/>
            <a:r>
              <a:rPr lang="en-US" dirty="0" smtClean="0"/>
              <a:t>performance and evaluation tests not yet finalized.</a:t>
            </a:r>
          </a:p>
          <a:p>
            <a:pPr lvl="1"/>
            <a:r>
              <a:rPr lang="en-US" dirty="0" smtClean="0"/>
              <a:t>MCH – Management hub (N.A.T.)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ell tested and used already</a:t>
            </a:r>
          </a:p>
          <a:p>
            <a:pPr marL="300037" lvl="1" indent="0">
              <a:buNone/>
            </a:pPr>
            <a:endParaRPr lang="en-US" dirty="0" smtClean="0"/>
          </a:p>
        </p:txBody>
      </p:sp>
      <p:pic>
        <p:nvPicPr>
          <p:cNvPr id="7" name="Picture 6" descr="m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4584047"/>
            <a:ext cx="1306286" cy="869986"/>
          </a:xfrm>
          <a:prstGeom prst="rect">
            <a:avLst/>
          </a:prstGeom>
        </p:spPr>
      </p:pic>
      <p:pic>
        <p:nvPicPr>
          <p:cNvPr id="4" name="Picture 3" descr="am90x_f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98" y="3830320"/>
            <a:ext cx="1653062" cy="1080000"/>
          </a:xfrm>
          <a:prstGeom prst="rect">
            <a:avLst/>
          </a:prstGeom>
        </p:spPr>
      </p:pic>
      <p:pic>
        <p:nvPicPr>
          <p:cNvPr id="5" name="Picture 4" descr="11890-035_f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107440"/>
            <a:ext cx="1658349" cy="1440000"/>
          </a:xfrm>
          <a:prstGeom prst="rect">
            <a:avLst/>
          </a:prstGeom>
        </p:spPr>
      </p:pic>
      <p:pic>
        <p:nvPicPr>
          <p:cNvPr id="6" name="Picture 5" descr="tnail-MTCA-4_ne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705100"/>
            <a:ext cx="914400" cy="1112520"/>
          </a:xfrm>
          <a:prstGeom prst="rect">
            <a:avLst/>
          </a:prstGeom>
        </p:spPr>
      </p:pic>
      <p:pic>
        <p:nvPicPr>
          <p:cNvPr id="8" name="Picture 7" descr="TPMC600W-AC_fot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0" y="2703068"/>
            <a:ext cx="1023696" cy="108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3040" y="5537200"/>
            <a:ext cx="7467600" cy="7112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 algn="just">
              <a:lnSpc>
                <a:spcPct val="120000"/>
              </a:lnSpc>
            </a:pPr>
            <a:r>
              <a:rPr lang="en-US" dirty="0" smtClean="0"/>
              <a:t>Crates </a:t>
            </a:r>
            <a:r>
              <a:rPr lang="en-US" dirty="0"/>
              <a:t>are already </a:t>
            </a:r>
            <a:r>
              <a:rPr lang="en-US" dirty="0" smtClean="0"/>
              <a:t>available for laser and gun system tests in summer </a:t>
            </a:r>
          </a:p>
          <a:p>
            <a:pPr lvl="1" algn="just">
              <a:lnSpc>
                <a:spcPct val="120000"/>
              </a:lnSpc>
            </a:pPr>
            <a:r>
              <a:rPr lang="en-US" dirty="0" smtClean="0"/>
              <a:t>Racks for XTL on order, available August/September, XTIN in queue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120" y="102616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&gt;= 2 Vendors approved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 </a:t>
            </a:r>
            <a:r>
              <a:rPr lang="en-US" dirty="0" smtClean="0"/>
              <a:t>– Machine Protection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Progress report given at TC meeting March 5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MPS uses two µTCA modules: </a:t>
            </a:r>
          </a:p>
          <a:p>
            <a:pPr lvl="1"/>
            <a:r>
              <a:rPr lang="en-US" dirty="0" smtClean="0"/>
              <a:t>DAMC2 board and RTM optionally with FMC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00037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RTMs readily available (~28)</a:t>
            </a:r>
          </a:p>
          <a:p>
            <a:r>
              <a:rPr lang="en-US" dirty="0" smtClean="0"/>
              <a:t>DAMC2 boards on order (750), available in summer</a:t>
            </a:r>
          </a:p>
          <a:p>
            <a:r>
              <a:rPr lang="en-US" dirty="0" smtClean="0"/>
              <a:t>Pre-Series DAMC2 modules deployed at AMTF and XFEL Gun </a:t>
            </a:r>
          </a:p>
          <a:p>
            <a:r>
              <a:rPr lang="en-US" dirty="0" smtClean="0"/>
              <a:t>Installed at FLASH / FLASH 2 and being tested currently</a:t>
            </a:r>
          </a:p>
          <a:p>
            <a:r>
              <a:rPr lang="en-US" dirty="0" smtClean="0"/>
              <a:t>First tests of new µTCA-based FLASH Laser 2 system to MPS connection have been successful (signal flow works)</a:t>
            </a:r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56651" y="1920323"/>
            <a:ext cx="6550027" cy="2722798"/>
            <a:chOff x="1085531" y="1767922"/>
            <a:chExt cx="6550027" cy="2844717"/>
          </a:xfrm>
        </p:grpSpPr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2"/>
            <a:srcRect t="-20162" b="-20162"/>
            <a:stretch>
              <a:fillRect/>
            </a:stretch>
          </p:blipFill>
          <p:spPr bwMode="auto">
            <a:xfrm>
              <a:off x="1085531" y="1767922"/>
              <a:ext cx="4736149" cy="284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83303" y="3937387"/>
              <a:ext cx="57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400" dirty="0" smtClean="0">
                  <a:solidFill>
                    <a:schemeClr val="accent2"/>
                  </a:solidFill>
                </a:rPr>
                <a:t>RTM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3968" y="3948571"/>
              <a:ext cx="813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400" dirty="0" smtClean="0">
                  <a:solidFill>
                    <a:srgbClr val="FD930A"/>
                  </a:solidFill>
                </a:rPr>
                <a:t>DAMC2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3760" y="4165600"/>
              <a:ext cx="1391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00" dirty="0" smtClean="0">
                  <a:solidFill>
                    <a:schemeClr val="accent3"/>
                  </a:solidFill>
                </a:rPr>
                <a:t>Courtesy J. Jaeger</a:t>
              </a:r>
            </a:p>
          </p:txBody>
        </p:sp>
        <p:pic>
          <p:nvPicPr>
            <p:cNvPr id="9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3" b="4143"/>
            <a:stretch/>
          </p:blipFill>
          <p:spPr bwMode="auto">
            <a:xfrm>
              <a:off x="6065263" y="3065330"/>
              <a:ext cx="1570295" cy="95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63004" y="3770879"/>
              <a:ext cx="1424714" cy="28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err="1" smtClean="0">
                  <a:solidFill>
                    <a:schemeClr val="accent2"/>
                  </a:solidFill>
                </a:rPr>
                <a:t>Dosimetry</a:t>
              </a:r>
              <a:r>
                <a:rPr lang="en-US" sz="1200" dirty="0" smtClean="0">
                  <a:solidFill>
                    <a:schemeClr val="accent2"/>
                  </a:solidFill>
                </a:rPr>
                <a:t> Module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 flipH="1" flipV="1">
            <a:off x="4876801" y="3484881"/>
            <a:ext cx="1239262" cy="7036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440" y="6065520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MPS and Timing controls of FLASH laser operational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Status – Timing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33" y="3535680"/>
            <a:ext cx="7972425" cy="275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Timing </a:t>
            </a:r>
            <a:r>
              <a:rPr lang="en-US" dirty="0" smtClean="0"/>
              <a:t>System Modules</a:t>
            </a:r>
            <a:endParaRPr lang="en-US" dirty="0"/>
          </a:p>
          <a:p>
            <a:pPr lvl="1"/>
            <a:r>
              <a:rPr lang="en-US" dirty="0" smtClean="0"/>
              <a:t>First modules had been installed at XTIN for gun test in December 2013 and at AMTF in fall 2013 </a:t>
            </a:r>
          </a:p>
          <a:p>
            <a:pPr lvl="1"/>
            <a:r>
              <a:rPr lang="en-US" dirty="0" smtClean="0"/>
              <a:t>In production mode at AMTF and FLASH / FLASH 2 </a:t>
            </a:r>
          </a:p>
          <a:p>
            <a:pPr lvl="1"/>
            <a:r>
              <a:rPr lang="en-US" dirty="0" smtClean="0"/>
              <a:t>Sufficient </a:t>
            </a:r>
            <a:r>
              <a:rPr lang="en-US" dirty="0"/>
              <a:t>modules available for gun and laser system test this summer – more on order</a:t>
            </a:r>
          </a:p>
          <a:p>
            <a:pPr lvl="1"/>
            <a:r>
              <a:rPr lang="en-US" dirty="0" smtClean="0"/>
              <a:t>More details on how to use the timing system in the upcoming talks (O. </a:t>
            </a:r>
            <a:r>
              <a:rPr lang="en-US" dirty="0" err="1" smtClean="0"/>
              <a:t>Hensler</a:t>
            </a:r>
            <a:r>
              <a:rPr lang="en-US" dirty="0" smtClean="0"/>
              <a:t> and C. </a:t>
            </a:r>
            <a:r>
              <a:rPr lang="en-US" dirty="0" err="1" smtClean="0"/>
              <a:t>Stechmann</a:t>
            </a:r>
            <a:r>
              <a:rPr lang="en-US" dirty="0" smtClean="0"/>
              <a:t>)</a:t>
            </a:r>
          </a:p>
          <a:p>
            <a:pPr marL="300037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66240" y="1127760"/>
            <a:ext cx="5387616" cy="2160001"/>
            <a:chOff x="1595120" y="3850640"/>
            <a:chExt cx="5387616" cy="2160001"/>
          </a:xfrm>
        </p:grpSpPr>
        <p:pic>
          <p:nvPicPr>
            <p:cNvPr id="4" name="Picture 3" descr="AM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961" y="3850641"/>
              <a:ext cx="2603775" cy="2160000"/>
            </a:xfrm>
            <a:prstGeom prst="rect">
              <a:avLst/>
            </a:prstGeom>
          </p:spPr>
        </p:pic>
        <p:pic>
          <p:nvPicPr>
            <p:cNvPr id="5" name="Picture 4" descr="DB_RT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120" y="3850640"/>
              <a:ext cx="2800316" cy="216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3360" y="551688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400" b="1" dirty="0" smtClean="0">
                  <a:solidFill>
                    <a:schemeClr val="accent2"/>
                  </a:solidFill>
                </a:rPr>
                <a:t>RTM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12080" y="5496560"/>
              <a:ext cx="1238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400" b="1" dirty="0" smtClean="0">
                  <a:solidFill>
                    <a:srgbClr val="FD930A"/>
                  </a:solidFill>
                </a:rPr>
                <a:t>Timer Board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16880" y="3271520"/>
            <a:ext cx="1546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dirty="0" smtClean="0">
                <a:solidFill>
                  <a:schemeClr val="accent3"/>
                </a:solidFill>
              </a:rPr>
              <a:t>Courtesy C. </a:t>
            </a:r>
            <a:r>
              <a:rPr lang="en-US" sz="1000" dirty="0" err="1" smtClean="0">
                <a:solidFill>
                  <a:schemeClr val="accent3"/>
                </a:solidFill>
              </a:rPr>
              <a:t>Stechmann</a:t>
            </a:r>
            <a:endParaRPr lang="en-US" sz="1000" dirty="0" smtClean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200" y="340360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80 Modules operational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Status – Server Nodes &amp;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3386772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lvl="1"/>
            <a:r>
              <a:rPr lang="en-US" sz="2200" dirty="0" smtClean="0"/>
              <a:t>First </a:t>
            </a:r>
            <a:r>
              <a:rPr lang="en-US" sz="2200" b="1" dirty="0" smtClean="0"/>
              <a:t>server components </a:t>
            </a:r>
            <a:r>
              <a:rPr lang="en-US" sz="2200" dirty="0" smtClean="0"/>
              <a:t>for computer infrastructure already installed (DELL PowerEdge R520 servers) in XTIN UG04/014</a:t>
            </a:r>
          </a:p>
          <a:p>
            <a:pPr lvl="1"/>
            <a:r>
              <a:rPr lang="en-US" sz="2200" dirty="0" smtClean="0"/>
              <a:t>Middle layer services</a:t>
            </a:r>
          </a:p>
          <a:p>
            <a:pPr lvl="1"/>
            <a:r>
              <a:rPr lang="en-US" sz="2200" dirty="0"/>
              <a:t>PLC systems </a:t>
            </a:r>
            <a:r>
              <a:rPr lang="en-US" sz="2200" dirty="0" smtClean="0"/>
              <a:t>server</a:t>
            </a:r>
          </a:p>
          <a:p>
            <a:pPr lvl="1"/>
            <a:r>
              <a:rPr lang="en-US" sz="2200" dirty="0" smtClean="0"/>
              <a:t>Name lookup services</a:t>
            </a:r>
          </a:p>
          <a:p>
            <a:pPr lvl="1"/>
            <a:r>
              <a:rPr lang="en-US" sz="2200" dirty="0" smtClean="0"/>
              <a:t>Backup services</a:t>
            </a:r>
          </a:p>
          <a:p>
            <a:pPr lvl="1"/>
            <a:r>
              <a:rPr lang="en-US" sz="2200" dirty="0" smtClean="0"/>
              <a:t>First data </a:t>
            </a:r>
            <a:r>
              <a:rPr lang="en-US" sz="2200" dirty="0"/>
              <a:t>a</a:t>
            </a:r>
            <a:r>
              <a:rPr lang="en-US" sz="2200" dirty="0" smtClean="0"/>
              <a:t>cquisition system node (middle layer services using fast shot-synchronous data) is on order</a:t>
            </a:r>
          </a:p>
          <a:p>
            <a:pPr marL="300037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Picture 3" descr="2013-10-01T09-49-22-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2000"/>
            <a:ext cx="2814320" cy="20630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4813" y="4866640"/>
            <a:ext cx="7972425" cy="1474470"/>
          </a:xfrm>
          <a:prstGeom prst="rect">
            <a:avLst/>
          </a:prstGeom>
          <a:solidFill>
            <a:srgbClr val="FD930A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Control system </a:t>
            </a:r>
            <a:r>
              <a:rPr lang="en-US" b="1" dirty="0" smtClean="0"/>
              <a:t>network</a:t>
            </a:r>
            <a:r>
              <a:rPr lang="en-US" dirty="0" smtClean="0"/>
              <a:t> (IP subnets, addresses, …) is available and being assigned to subsystems and groups</a:t>
            </a:r>
          </a:p>
          <a:p>
            <a:pPr lvl="1"/>
            <a:r>
              <a:rPr lang="en-US" dirty="0" smtClean="0"/>
              <a:t>Temporarily installed network is currently being replaced by final one (redundant XFEL control system network router, switches)  - available ~ May 2014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1920" y="3647440"/>
            <a:ext cx="5008880" cy="461665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Step-by-step server installation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– Subsystem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RF Gun System</a:t>
            </a:r>
          </a:p>
          <a:p>
            <a:pPr lvl="1"/>
            <a:r>
              <a:rPr lang="en-US" dirty="0" smtClean="0"/>
              <a:t>Basic control system was available and being used for the XFEL gun test in December</a:t>
            </a:r>
          </a:p>
          <a:p>
            <a:r>
              <a:rPr lang="en-US" dirty="0" smtClean="0"/>
              <a:t>Laser System</a:t>
            </a:r>
          </a:p>
          <a:p>
            <a:pPr lvl="1"/>
            <a:r>
              <a:rPr lang="en-US" dirty="0" smtClean="0"/>
              <a:t>Turn-key system provided by MBI, Berlin. </a:t>
            </a:r>
            <a:endParaRPr lang="en-US" dirty="0"/>
          </a:p>
          <a:p>
            <a:pPr lvl="1"/>
            <a:r>
              <a:rPr lang="en-US" dirty="0" smtClean="0"/>
              <a:t>Requires interface to timing system, hence µTCA is required</a:t>
            </a:r>
            <a:endParaRPr lang="en-US" dirty="0"/>
          </a:p>
          <a:p>
            <a:pPr lvl="1"/>
            <a:r>
              <a:rPr lang="en-US" dirty="0" smtClean="0"/>
              <a:t>Uses DOOCS on Solaris, which fits well into our known architecture</a:t>
            </a:r>
          </a:p>
          <a:p>
            <a:r>
              <a:rPr lang="en-US" dirty="0" smtClean="0"/>
              <a:t>Diagnostics: BPM, toroid, BLM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ervers for µTCA already running at FLASH / FLASH 2 </a:t>
            </a:r>
          </a:p>
          <a:p>
            <a:pPr lvl="1"/>
            <a:r>
              <a:rPr lang="en-US" dirty="0" smtClean="0"/>
              <a:t>Camera support for µTCA already tested and used.</a:t>
            </a:r>
          </a:p>
          <a:p>
            <a:r>
              <a:rPr lang="en-US" dirty="0" smtClean="0"/>
              <a:t>Vacuum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ld system has been running for gun test, new system being tested and deployed currently</a:t>
            </a:r>
          </a:p>
          <a:p>
            <a:r>
              <a:rPr lang="en-US" dirty="0" smtClean="0"/>
              <a:t>Operator panels already available</a:t>
            </a:r>
          </a:p>
          <a:p>
            <a:pPr lvl="1"/>
            <a:r>
              <a:rPr lang="en-US" dirty="0" smtClean="0"/>
              <a:t>had been provided for gun test, will be extended but can make use heavily from existing ones for FLASH / FLASH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0480" y="115824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640" y="2021840"/>
            <a:ext cx="611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 </a:t>
            </a:r>
            <a:r>
              <a:rPr lang="en-US" sz="2800" b="1" dirty="0" smtClean="0">
                <a:solidFill>
                  <a:srgbClr val="008000"/>
                </a:solidFill>
                <a:latin typeface="+mn-lt"/>
                <a:ea typeface="Wingdings"/>
                <a:cs typeface="Wingdings"/>
                <a:sym typeface="Wingdings"/>
              </a:rPr>
              <a:t>Timing ready</a:t>
            </a:r>
            <a:endParaRPr lang="en-US" sz="2800" b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7360" y="3261360"/>
            <a:ext cx="486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 </a:t>
            </a:r>
            <a:r>
              <a:rPr lang="en-US" sz="2800" b="1" dirty="0" smtClean="0">
                <a:solidFill>
                  <a:srgbClr val="008000"/>
                </a:solidFill>
                <a:latin typeface="+mn-lt"/>
                <a:ea typeface="Wingdings"/>
                <a:cs typeface="Wingdings"/>
                <a:sym typeface="Wingdings"/>
              </a:rPr>
              <a:t>Prototypes @ FLASH</a:t>
            </a:r>
            <a:endParaRPr lang="en-US" sz="2800" b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60" y="420624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360" y="5029200"/>
            <a:ext cx="486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 </a:t>
            </a:r>
            <a:r>
              <a:rPr lang="en-US" sz="2800" b="1" dirty="0" smtClean="0">
                <a:solidFill>
                  <a:srgbClr val="008000"/>
                </a:solidFill>
                <a:latin typeface="+mn-lt"/>
                <a:ea typeface="Wingdings"/>
                <a:cs typeface="Wingdings"/>
                <a:sym typeface="Wingdings"/>
              </a:rPr>
              <a:t>Prototypes @ FLASH</a:t>
            </a:r>
            <a:endParaRPr lang="en-US" sz="2800" b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Tim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Wilksen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4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1200" y="5951538"/>
            <a:ext cx="766763" cy="36195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x2timer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60700" y="5951538"/>
            <a:ext cx="989013" cy="36195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SIS8300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999038" y="5951538"/>
            <a:ext cx="941387" cy="36195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SIS8300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2775" y="5291138"/>
            <a:ext cx="936625" cy="338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Driver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971925" y="5292725"/>
            <a:ext cx="1104900" cy="338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Driver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16200000">
            <a:off x="958850" y="4865688"/>
            <a:ext cx="279400" cy="241300"/>
          </a:xfrm>
          <a:prstGeom prst="hexagon">
            <a:avLst>
              <a:gd name="adj" fmla="val 28947"/>
              <a:gd name="vf" fmla="val 11547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16200000">
            <a:off x="3522663" y="4867275"/>
            <a:ext cx="279400" cy="241300"/>
          </a:xfrm>
          <a:prstGeom prst="hexagon">
            <a:avLst>
              <a:gd name="adj" fmla="val 28947"/>
              <a:gd name="vf" fmla="val 11547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16200000">
            <a:off x="5205413" y="4867275"/>
            <a:ext cx="279400" cy="241300"/>
          </a:xfrm>
          <a:prstGeom prst="hexagon">
            <a:avLst>
              <a:gd name="adj" fmla="val 28947"/>
              <a:gd name="vf" fmla="val 11547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87375" y="3675063"/>
            <a:ext cx="1006475" cy="841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Timing</a:t>
            </a: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server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427288" y="3000375"/>
            <a:ext cx="4038600" cy="1516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046288" y="1979613"/>
            <a:ext cx="1970087" cy="657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err="1">
                <a:solidFill>
                  <a:srgbClr val="000000"/>
                </a:solidFill>
                <a:latin typeface="Calibri" charset="0"/>
              </a:rPr>
              <a:t>Diag</a:t>
            </a: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charset="0"/>
              </a:rPr>
              <a:t>Process</a:t>
            </a:r>
            <a:endParaRPr lang="en-GB" sz="16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Toroid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55638" y="1111250"/>
            <a:ext cx="7642225" cy="165100"/>
          </a:xfrm>
          <a:prstGeom prst="leftRightArrow">
            <a:avLst>
              <a:gd name="adj1" fmla="val 50000"/>
              <a:gd name="adj2" fmla="val 921483"/>
            </a:avLst>
          </a:prstGeom>
          <a:solidFill>
            <a:srgbClr val="A6A6A6"/>
          </a:soli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1092200" y="5627688"/>
            <a:ext cx="1588" cy="325437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093788" y="5124450"/>
            <a:ext cx="3175" cy="168275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3665538" y="5627688"/>
            <a:ext cx="833437" cy="325437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4497388" y="5627688"/>
            <a:ext cx="887412" cy="325437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662363" y="5127625"/>
            <a:ext cx="836612" cy="165100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4497388" y="5127625"/>
            <a:ext cx="849312" cy="165100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5345113" y="4291013"/>
            <a:ext cx="119062" cy="555625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519988" y="5168900"/>
            <a:ext cx="1301543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Linux Driver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489825" y="4781550"/>
            <a:ext cx="1339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Device node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7469188" y="3625850"/>
            <a:ext cx="1495425" cy="7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DOOCS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Device Server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7521575" y="1820863"/>
            <a:ext cx="999590" cy="10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DOOCS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Function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Server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7546975" y="5988050"/>
            <a:ext cx="122095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µTCA/AMC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911225" y="3963988"/>
            <a:ext cx="349250" cy="371475"/>
          </a:xfrm>
          <a:prstGeom prst="flowChartPunchedCard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Calibri" charset="0"/>
              </a:rPr>
              <a:t>loc1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763838" y="3625850"/>
            <a:ext cx="1724025" cy="663575"/>
          </a:xfrm>
          <a:prstGeom prst="flowChartPunchedCard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Calibri" charset="0"/>
              </a:rPr>
              <a:t>loc1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4629150" y="3625850"/>
            <a:ext cx="1666875" cy="663575"/>
          </a:xfrm>
          <a:prstGeom prst="flowChartPunchedCard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Calibri" charset="0"/>
              </a:rPr>
              <a:t>locN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3624263" y="4289425"/>
            <a:ext cx="38100" cy="558800"/>
          </a:xfrm>
          <a:prstGeom prst="line">
            <a:avLst/>
          </a:prstGeom>
          <a:noFill/>
          <a:ln w="25560" cap="flat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990600" y="3919538"/>
            <a:ext cx="227013" cy="228600"/>
          </a:xfrm>
          <a:prstGeom prst="star8">
            <a:avLst>
              <a:gd name="adj" fmla="val 38426"/>
            </a:avLst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2068513" y="2422525"/>
            <a:ext cx="222250" cy="214313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2427288" y="4003675"/>
            <a:ext cx="222250" cy="214313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3133725" y="3583623"/>
            <a:ext cx="227013" cy="228600"/>
          </a:xfrm>
          <a:prstGeom prst="star8">
            <a:avLst>
              <a:gd name="adj" fmla="val 38426"/>
            </a:avLst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4941888" y="3593465"/>
            <a:ext cx="228600" cy="228600"/>
          </a:xfrm>
          <a:prstGeom prst="star8">
            <a:avLst>
              <a:gd name="adj" fmla="val 38426"/>
            </a:avLst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1104900" y="2582863"/>
            <a:ext cx="963613" cy="1338262"/>
          </a:xfrm>
          <a:prstGeom prst="line">
            <a:avLst/>
          </a:prstGeom>
          <a:noFill/>
          <a:ln w="25560" cap="flat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1219200" y="4033838"/>
            <a:ext cx="1208088" cy="131762"/>
          </a:xfrm>
          <a:prstGeom prst="line">
            <a:avLst/>
          </a:prstGeom>
          <a:noFill/>
          <a:ln w="25560" cap="flat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3251199" y="2631440"/>
            <a:ext cx="203201" cy="995680"/>
          </a:xfrm>
          <a:prstGeom prst="line">
            <a:avLst/>
          </a:prstGeom>
          <a:noFill/>
          <a:ln w="2556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 flipV="1">
            <a:off x="3730625" y="2636838"/>
            <a:ext cx="1327150" cy="1019175"/>
          </a:xfrm>
          <a:prstGeom prst="line">
            <a:avLst/>
          </a:prstGeom>
          <a:noFill/>
          <a:ln w="2556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 flipV="1">
            <a:off x="4446588" y="1231900"/>
            <a:ext cx="30162" cy="1768475"/>
          </a:xfrm>
          <a:prstGeom prst="line">
            <a:avLst/>
          </a:prstGeom>
          <a:noFill/>
          <a:ln w="25560" cap="flat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2684463" y="1265238"/>
            <a:ext cx="196850" cy="715962"/>
          </a:xfrm>
          <a:prstGeom prst="line">
            <a:avLst/>
          </a:prstGeom>
          <a:noFill/>
          <a:ln w="25560" cap="flat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 flipV="1">
            <a:off x="1089025" y="1257300"/>
            <a:ext cx="15875" cy="2419350"/>
          </a:xfrm>
          <a:prstGeom prst="line">
            <a:avLst/>
          </a:prstGeom>
          <a:noFill/>
          <a:ln w="25560" cap="flat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4249738" y="5972175"/>
            <a:ext cx="460943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. . .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4249738" y="4784725"/>
            <a:ext cx="460943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. . .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1835696" y="4725144"/>
            <a:ext cx="1440160" cy="432048"/>
          </a:xfrm>
          <a:prstGeom prst="wedgeRoundRectCallout">
            <a:avLst>
              <a:gd name="adj1" fmla="val 2670"/>
              <a:gd name="adj2" fmla="val -170283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smtClean="0">
                <a:solidFill>
                  <a:srgbClr val="000000"/>
                </a:solidFill>
                <a:latin typeface="Calibri" charset="0"/>
              </a:rPr>
              <a:t>Macro_Pulse_Number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smtClean="0">
                <a:solidFill>
                  <a:srgbClr val="000000"/>
                </a:solidFill>
                <a:latin typeface="Calibri" charset="0"/>
              </a:rPr>
              <a:t>callback</a:t>
            </a:r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122238" y="2320925"/>
            <a:ext cx="904875" cy="552450"/>
          </a:xfrm>
          <a:prstGeom prst="wedgeRoundRectCallout">
            <a:avLst>
              <a:gd name="adj1" fmla="val 148700"/>
              <a:gd name="adj2" fmla="val 34136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Calibri" charset="0"/>
              </a:rPr>
              <a:t>Data driven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Calibri" charset="0"/>
              </a:rPr>
              <a:t>Channels </a:t>
            </a:r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2139950" y="1822450"/>
            <a:ext cx="227013" cy="206375"/>
          </a:xfrm>
          <a:prstGeom prst="upArrowCallout">
            <a:avLst>
              <a:gd name="adj1" fmla="val 27500"/>
              <a:gd name="adj2" fmla="val 27500"/>
              <a:gd name="adj3" fmla="val 16667"/>
              <a:gd name="adj4" fmla="val 66667"/>
            </a:avLst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>
                <a:solidFill>
                  <a:srgbClr val="000000"/>
                </a:solidFill>
                <a:latin typeface="Calibri" charset="0"/>
              </a:rPr>
              <a:t>DAQ</a:t>
            </a:r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6964363" y="2881313"/>
            <a:ext cx="965200" cy="511175"/>
          </a:xfrm>
          <a:prstGeom prst="wedgeRoundRectCallout">
            <a:avLst>
              <a:gd name="adj1" fmla="val -163685"/>
              <a:gd name="adj2" fmla="val 120491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>
                <a:solidFill>
                  <a:srgbClr val="000000"/>
                </a:solidFill>
                <a:latin typeface="Calibri" charset="0"/>
              </a:rPr>
              <a:t>One D_fct 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>
                <a:solidFill>
                  <a:srgbClr val="000000"/>
                </a:solidFill>
                <a:latin typeface="Calibri" charset="0"/>
              </a:rPr>
              <a:t>per channel</a:t>
            </a: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893629" y="4789488"/>
            <a:ext cx="36600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s4</a:t>
            </a: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3485917" y="4791075"/>
            <a:ext cx="36600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s5</a:t>
            </a: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092700" y="4791075"/>
            <a:ext cx="46999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s11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4660900" y="1046163"/>
            <a:ext cx="100249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srgbClr val="000000"/>
                </a:solidFill>
                <a:latin typeface="Calibri" charset="0"/>
              </a:rPr>
              <a:t>Ethernet</a:t>
            </a:r>
          </a:p>
        </p:txBody>
      </p:sp>
      <p:sp>
        <p:nvSpPr>
          <p:cNvPr id="12341" name="AutoShape 53"/>
          <p:cNvSpPr>
            <a:spLocks noChangeArrowheads="1"/>
          </p:cNvSpPr>
          <p:nvPr/>
        </p:nvSpPr>
        <p:spPr bwMode="auto">
          <a:xfrm>
            <a:off x="3789363" y="3583623"/>
            <a:ext cx="228600" cy="228600"/>
          </a:xfrm>
          <a:prstGeom prst="star8">
            <a:avLst>
              <a:gd name="adj" fmla="val 38426"/>
            </a:avLst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5748338" y="3583623"/>
            <a:ext cx="227012" cy="228600"/>
          </a:xfrm>
          <a:prstGeom prst="star8">
            <a:avLst>
              <a:gd name="adj" fmla="val 38426"/>
            </a:avLst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43" name="AutoShape 55"/>
          <p:cNvSpPr>
            <a:spLocks noChangeArrowheads="1"/>
          </p:cNvSpPr>
          <p:nvPr/>
        </p:nvSpPr>
        <p:spPr bwMode="auto">
          <a:xfrm>
            <a:off x="3621088" y="2422525"/>
            <a:ext cx="222250" cy="214313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44" name="AutoShape 56"/>
          <p:cNvSpPr>
            <a:spLocks noChangeArrowheads="1"/>
          </p:cNvSpPr>
          <p:nvPr/>
        </p:nvSpPr>
        <p:spPr bwMode="auto">
          <a:xfrm>
            <a:off x="5076057" y="1497013"/>
            <a:ext cx="936104" cy="419819"/>
          </a:xfrm>
          <a:prstGeom prst="wedgeRoundRectCallout">
            <a:avLst>
              <a:gd name="adj1" fmla="val -96240"/>
              <a:gd name="adj2" fmla="val -25968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Calibri" charset="0"/>
              </a:rPr>
              <a:t>DOOCS</a:t>
            </a: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Calibri" charset="0"/>
              </a:rPr>
              <a:t>communication</a:t>
            </a:r>
          </a:p>
        </p:txBody>
      </p:sp>
      <p:sp>
        <p:nvSpPr>
          <p:cNvPr id="12345" name="AutoShape 57"/>
          <p:cNvSpPr>
            <a:spLocks noChangeArrowheads="1"/>
          </p:cNvSpPr>
          <p:nvPr/>
        </p:nvSpPr>
        <p:spPr bwMode="auto">
          <a:xfrm>
            <a:off x="4067944" y="2204864"/>
            <a:ext cx="950391" cy="348754"/>
          </a:xfrm>
          <a:prstGeom prst="wedgeRoundRectCallout">
            <a:avLst>
              <a:gd name="adj1" fmla="val -76294"/>
              <a:gd name="adj2" fmla="val 37804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 smtClean="0">
                <a:solidFill>
                  <a:srgbClr val="000000"/>
                </a:solidFill>
                <a:latin typeface="Calibri" charset="0"/>
              </a:rPr>
              <a:t>ZMQ </a:t>
            </a:r>
            <a:r>
              <a:rPr lang="en-GB" sz="1100" dirty="0" err="1" smtClean="0">
                <a:solidFill>
                  <a:srgbClr val="000000"/>
                </a:solidFill>
                <a:latin typeface="Calibri" charset="0"/>
              </a:rPr>
              <a:t>callback</a:t>
            </a:r>
            <a:endParaRPr lang="en-GB" sz="11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46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1125538" y="436563"/>
            <a:ext cx="7251700" cy="547687"/>
          </a:xfrm>
        </p:spPr>
        <p:txBody>
          <a:bodyPr/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latin typeface="Calibri" charset="0"/>
                <a:cs typeface="Calibri" charset="0"/>
              </a:rPr>
              <a:t>Front-end Architecture: Example Toroid</a:t>
            </a:r>
          </a:p>
        </p:txBody>
      </p:sp>
      <p:sp>
        <p:nvSpPr>
          <p:cNvPr id="12347" name="AutoShape 59"/>
          <p:cNvSpPr>
            <a:spLocks noChangeArrowheads="1"/>
          </p:cNvSpPr>
          <p:nvPr/>
        </p:nvSpPr>
        <p:spPr bwMode="auto">
          <a:xfrm>
            <a:off x="5410200" y="1979613"/>
            <a:ext cx="1609725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err="1">
                <a:solidFill>
                  <a:srgbClr val="000000"/>
                </a:solidFill>
                <a:latin typeface="Calibri" charset="0"/>
              </a:rPr>
              <a:t>Diag</a:t>
            </a: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charset="0"/>
              </a:rPr>
              <a:t>Process</a:t>
            </a:r>
            <a:endParaRPr lang="en-GB" sz="1600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Calibri" charset="0"/>
              </a:rPr>
              <a:t>BCM</a:t>
            </a:r>
            <a:endParaRPr lang="en-GB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48" name="AutoShape 60"/>
          <p:cNvSpPr>
            <a:spLocks noChangeArrowheads="1"/>
          </p:cNvSpPr>
          <p:nvPr/>
        </p:nvSpPr>
        <p:spPr bwMode="auto">
          <a:xfrm>
            <a:off x="2068513" y="2424113"/>
            <a:ext cx="222250" cy="214312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3333750" y="2424113"/>
            <a:ext cx="222250" cy="214312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50" name="AutoShape 62"/>
          <p:cNvSpPr>
            <a:spLocks noChangeArrowheads="1"/>
          </p:cNvSpPr>
          <p:nvPr/>
        </p:nvSpPr>
        <p:spPr bwMode="auto">
          <a:xfrm>
            <a:off x="2141538" y="1822450"/>
            <a:ext cx="227012" cy="206375"/>
          </a:xfrm>
          <a:prstGeom prst="upArrowCallout">
            <a:avLst>
              <a:gd name="adj1" fmla="val 27500"/>
              <a:gd name="adj2" fmla="val 27500"/>
              <a:gd name="adj3" fmla="val 16667"/>
              <a:gd name="adj4" fmla="val 66667"/>
            </a:avLst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>
                <a:solidFill>
                  <a:srgbClr val="000000"/>
                </a:solidFill>
                <a:latin typeface="Calibri" charset="0"/>
              </a:rPr>
              <a:t>DAQ</a:t>
            </a:r>
          </a:p>
        </p:txBody>
      </p:sp>
      <p:sp>
        <p:nvSpPr>
          <p:cNvPr id="12351" name="AutoShape 63"/>
          <p:cNvSpPr>
            <a:spLocks noChangeArrowheads="1"/>
          </p:cNvSpPr>
          <p:nvPr/>
        </p:nvSpPr>
        <p:spPr bwMode="auto">
          <a:xfrm>
            <a:off x="3621088" y="2424113"/>
            <a:ext cx="222250" cy="214312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52" name="AutoShape 64"/>
          <p:cNvSpPr>
            <a:spLocks noChangeArrowheads="1"/>
          </p:cNvSpPr>
          <p:nvPr/>
        </p:nvSpPr>
        <p:spPr bwMode="auto">
          <a:xfrm>
            <a:off x="6480175" y="2486025"/>
            <a:ext cx="222250" cy="214313"/>
          </a:xfrm>
          <a:prstGeom prst="star5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 flipV="1">
            <a:off x="5913120" y="2698750"/>
            <a:ext cx="682943" cy="928370"/>
          </a:xfrm>
          <a:prstGeom prst="line">
            <a:avLst/>
          </a:prstGeom>
          <a:noFill/>
          <a:ln w="2556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12354" name="AutoShape 66"/>
          <p:cNvSpPr>
            <a:spLocks noChangeArrowheads="1"/>
          </p:cNvSpPr>
          <p:nvPr/>
        </p:nvSpPr>
        <p:spPr bwMode="auto">
          <a:xfrm>
            <a:off x="2141538" y="1822450"/>
            <a:ext cx="227012" cy="206375"/>
          </a:xfrm>
          <a:prstGeom prst="upArrowCallout">
            <a:avLst>
              <a:gd name="adj1" fmla="val 27500"/>
              <a:gd name="adj2" fmla="val 27500"/>
              <a:gd name="adj3" fmla="val 16667"/>
              <a:gd name="adj4" fmla="val 66667"/>
            </a:avLst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>
                <a:solidFill>
                  <a:srgbClr val="000000"/>
                </a:solidFill>
                <a:latin typeface="Calibri" charset="0"/>
              </a:rPr>
              <a:t>DAQ</a:t>
            </a:r>
          </a:p>
        </p:txBody>
      </p:sp>
      <p:sp>
        <p:nvSpPr>
          <p:cNvPr id="12355" name="AutoShape 67"/>
          <p:cNvSpPr>
            <a:spLocks noChangeArrowheads="1"/>
          </p:cNvSpPr>
          <p:nvPr/>
        </p:nvSpPr>
        <p:spPr bwMode="auto">
          <a:xfrm>
            <a:off x="6659563" y="1800225"/>
            <a:ext cx="227012" cy="206375"/>
          </a:xfrm>
          <a:prstGeom prst="upArrowCallout">
            <a:avLst>
              <a:gd name="adj1" fmla="val 27500"/>
              <a:gd name="adj2" fmla="val 27500"/>
              <a:gd name="adj3" fmla="val 16667"/>
              <a:gd name="adj4" fmla="val 66667"/>
            </a:avLst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>
                <a:solidFill>
                  <a:srgbClr val="000000"/>
                </a:solidFill>
                <a:latin typeface="Calibri" charset="0"/>
              </a:rPr>
              <a:t>DAQ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3851275" y="4221163"/>
            <a:ext cx="147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  <a:latin typeface="Calibri" charset="0"/>
              </a:rPr>
              <a:t>SIS8300 DMA server</a:t>
            </a:r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 flipV="1">
            <a:off x="1115616" y="4509120"/>
            <a:ext cx="0" cy="360040"/>
          </a:xfrm>
          <a:prstGeom prst="line">
            <a:avLst/>
          </a:prstGeom>
          <a:noFill/>
          <a:ln w="25560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72" name="AutoShape 44"/>
          <p:cNvSpPr>
            <a:spLocks noChangeArrowheads="1"/>
          </p:cNvSpPr>
          <p:nvPr/>
        </p:nvSpPr>
        <p:spPr bwMode="auto">
          <a:xfrm>
            <a:off x="107504" y="4941168"/>
            <a:ext cx="648072" cy="216024"/>
          </a:xfrm>
          <a:prstGeom prst="wedgeRoundRectCallout">
            <a:avLst>
              <a:gd name="adj1" fmla="val 98661"/>
              <a:gd name="adj2" fmla="val -171060"/>
              <a:gd name="adj3" fmla="val 16667"/>
            </a:avLst>
          </a:prstGeom>
          <a:solidFill>
            <a:srgbClr val="F4F14A"/>
          </a:solidFill>
          <a:ln>
            <a:noFill/>
          </a:ln>
          <a:effectLst/>
          <a:extLst/>
        </p:spPr>
        <p:txBody>
          <a:bodyPr wrap="none" lIns="90000" tIns="45000" rIns="90000" bIns="45000" anchor="ctr"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100" dirty="0" smtClean="0">
                <a:solidFill>
                  <a:srgbClr val="000000"/>
                </a:solidFill>
                <a:latin typeface="Calibri" charset="0"/>
              </a:rPr>
              <a:t>SIGUSR1</a:t>
            </a:r>
            <a:endParaRPr lang="en-GB" sz="11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Olaf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Hensler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920" y="1117600"/>
            <a:ext cx="4572000" cy="52322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Front-end s/w operational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66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784976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Olaf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Hensler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589280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Operator settings </a:t>
            </a:r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 FPGA and software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4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175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DAQ</a:t>
            </a:r>
            <a:endParaRPr lang="en-US" dirty="0"/>
          </a:p>
        </p:txBody>
      </p:sp>
      <p:pic>
        <p:nvPicPr>
          <p:cNvPr id="5" name="Picture 4" descr="Screen Shot 2014-04-04 at 10.2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4968551" cy="50131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2080" y="2060848"/>
            <a:ext cx="3744416" cy="3804295"/>
          </a:xfrm>
        </p:spPr>
        <p:txBody>
          <a:bodyPr/>
          <a:lstStyle/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Desired Bunch Pattern</a:t>
            </a:r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Actual </a:t>
            </a:r>
            <a:r>
              <a:rPr lang="en-US" sz="1800" dirty="0" err="1" smtClean="0"/>
              <a:t>PulsePattern</a:t>
            </a:r>
            <a:r>
              <a:rPr lang="en-US" sz="1800" dirty="0" smtClean="0"/>
              <a:t> at every toroid location</a:t>
            </a:r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NUMBER_OF_BUNCHES.* for every </a:t>
            </a:r>
            <a:r>
              <a:rPr lang="en-US" sz="1800" dirty="0" err="1" smtClean="0"/>
              <a:t>beamline</a:t>
            </a:r>
            <a:endParaRPr lang="en-US" sz="1800" dirty="0" smtClean="0"/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CHARGE and CHARGE.HIST for every </a:t>
            </a:r>
            <a:r>
              <a:rPr lang="en-US" sz="1800" dirty="0" err="1" smtClean="0"/>
              <a:t>beamline</a:t>
            </a:r>
            <a:endParaRPr lang="en-US" sz="1800" dirty="0" smtClean="0"/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Feeds the Shared Memory of the DAQ</a:t>
            </a:r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r>
              <a:rPr lang="en-US" sz="1800" dirty="0" smtClean="0"/>
              <a:t>FLASH.DIAG/TOROID.ML</a:t>
            </a:r>
          </a:p>
          <a:p>
            <a:pPr marL="0" indent="0" eaLnBrk="1" hangingPunct="1">
              <a:buClr>
                <a:srgbClr val="FF9501"/>
              </a:buClr>
              <a:buSzPct val="180000"/>
              <a:defRPr/>
            </a:pPr>
            <a:endParaRPr lang="en-US" sz="2000" b="1" dirty="0" smtClean="0"/>
          </a:p>
          <a:p>
            <a:pPr eaLnBrk="1" hangingPunct="1">
              <a:buClr>
                <a:srgbClr val="FF9501"/>
              </a:buClr>
              <a:buSzPct val="180000"/>
              <a:buFont typeface="Wingdings" charset="2"/>
              <a:buChar char="§"/>
              <a:defRPr/>
            </a:pP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92080" y="1196752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Toroid Middle-layer Server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rovides 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7920" y="11176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© Olaf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Hensler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5455920"/>
            <a:ext cx="37490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Settings </a:t>
            </a:r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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High Level Controls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5365</TotalTime>
  <Words>1081</Words>
  <Application>Microsoft Macintosh PowerPoint</Application>
  <PresentationFormat>On-screen Show (4:3)</PresentationFormat>
  <Paragraphs>259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template-european-xfel-gmbh_presentation-with-partner-logos</vt:lpstr>
      <vt:lpstr>Summary Accelerator Control System</vt:lpstr>
      <vt:lpstr>Hardware Status - µTCA Systems</vt:lpstr>
      <vt:lpstr>Hardware Status – Machine Protection System</vt:lpstr>
      <vt:lpstr>Hardware Status – Timing System</vt:lpstr>
      <vt:lpstr>Hardware Status – Server Nodes &amp; Network</vt:lpstr>
      <vt:lpstr>Status – Subsystem Support</vt:lpstr>
      <vt:lpstr>Front-end Architecture: Example Toroid</vt:lpstr>
      <vt:lpstr>PowerPoint Presentation</vt:lpstr>
      <vt:lpstr>PowerPoint Presentation</vt:lpstr>
      <vt:lpstr>Configuration of x2timer - master</vt:lpstr>
      <vt:lpstr>Configuration of x2timer - 2</vt:lpstr>
      <vt:lpstr>x2timers currently running in FLASH/FLASH2</vt:lpstr>
      <vt:lpstr>Multi-beamline operation</vt:lpstr>
      <vt:lpstr>optic, orbit, BPM servers and more</vt:lpstr>
      <vt:lpstr>A full featured test</vt:lpstr>
      <vt:lpstr>The Accelerator CS UI</vt:lpstr>
      <vt:lpstr>Accelerator Control System Status – 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Kay Rehlich</cp:lastModifiedBy>
  <cp:revision>86</cp:revision>
  <cp:lastPrinted>2014-04-07T15:16:42Z</cp:lastPrinted>
  <dcterms:created xsi:type="dcterms:W3CDTF">2012-08-22T12:02:11Z</dcterms:created>
  <dcterms:modified xsi:type="dcterms:W3CDTF">2014-04-09T08:12:17Z</dcterms:modified>
</cp:coreProperties>
</file>