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1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2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96" r:id="rId3"/>
    <p:sldMasterId id="2147483708" r:id="rId4"/>
    <p:sldMasterId id="2147483711" r:id="rId5"/>
    <p:sldMasterId id="2147483723" r:id="rId6"/>
    <p:sldMasterId id="2147483735" r:id="rId7"/>
    <p:sldMasterId id="2147483740" r:id="rId8"/>
    <p:sldMasterId id="2147483745" r:id="rId9"/>
    <p:sldMasterId id="2147483750" r:id="rId10"/>
    <p:sldMasterId id="2147483755" r:id="rId11"/>
    <p:sldMasterId id="2147483760" r:id="rId12"/>
    <p:sldMasterId id="2147483765" r:id="rId13"/>
    <p:sldMasterId id="2147483770" r:id="rId14"/>
    <p:sldMasterId id="2147483775" r:id="rId15"/>
    <p:sldMasterId id="2147483787" r:id="rId16"/>
    <p:sldMasterId id="2147483799" r:id="rId17"/>
    <p:sldMasterId id="2147483811" r:id="rId18"/>
    <p:sldMasterId id="2147483814" r:id="rId19"/>
    <p:sldMasterId id="2147483817" r:id="rId20"/>
    <p:sldMasterId id="2147483831" r:id="rId21"/>
    <p:sldMasterId id="2147483845" r:id="rId22"/>
    <p:sldMasterId id="2147483854" r:id="rId23"/>
    <p:sldMasterId id="2147483863" r:id="rId24"/>
    <p:sldMasterId id="2147483872" r:id="rId25"/>
  </p:sldMasterIdLst>
  <p:notesMasterIdLst>
    <p:notesMasterId r:id="rId54"/>
  </p:notesMasterIdLst>
  <p:handoutMasterIdLst>
    <p:handoutMasterId r:id="rId55"/>
  </p:handoutMasterIdLst>
  <p:sldIdLst>
    <p:sldId id="573" r:id="rId26"/>
    <p:sldId id="566" r:id="rId27"/>
    <p:sldId id="574" r:id="rId28"/>
    <p:sldId id="575" r:id="rId29"/>
    <p:sldId id="576" r:id="rId30"/>
    <p:sldId id="580" r:id="rId31"/>
    <p:sldId id="582" r:id="rId32"/>
    <p:sldId id="583" r:id="rId33"/>
    <p:sldId id="584" r:id="rId34"/>
    <p:sldId id="586" r:id="rId35"/>
    <p:sldId id="587" r:id="rId36"/>
    <p:sldId id="588" r:id="rId37"/>
    <p:sldId id="598" r:id="rId38"/>
    <p:sldId id="599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8" r:id="rId47"/>
    <p:sldId id="611" r:id="rId48"/>
    <p:sldId id="613" r:id="rId49"/>
    <p:sldId id="616" r:id="rId50"/>
    <p:sldId id="617" r:id="rId51"/>
    <p:sldId id="618" r:id="rId52"/>
    <p:sldId id="619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FD930A"/>
    <a:srgbClr val="100F2E"/>
    <a:srgbClr val="231455"/>
    <a:srgbClr val="E0E0E0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75" autoAdjust="0"/>
    <p:restoredTop sz="95752" autoAdjust="0"/>
  </p:normalViewPr>
  <p:slideViewPr>
    <p:cSldViewPr snapToGrid="0">
      <p:cViewPr varScale="1">
        <p:scale>
          <a:sx n="61" d="100"/>
          <a:sy n="61" d="100"/>
        </p:scale>
        <p:origin x="-1042" y="-8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51CAA6-4933-4BF4-94F2-917FAB0D683A}" type="slidenum">
              <a:rPr lang="de-DE" sz="1200" smtClean="0">
                <a:solidFill>
                  <a:prstClr val="black"/>
                </a:solidFill>
              </a:rPr>
              <a:pPr/>
              <a:t>6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D51CAA6-4933-4BF4-94F2-917FAB0D683A}" type="slidenum">
              <a:rPr lang="de-DE" sz="1200" smtClean="0">
                <a:solidFill>
                  <a:prstClr val="black"/>
                </a:solidFill>
              </a:rPr>
              <a:pPr/>
              <a:t>7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0770688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3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454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768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97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64406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011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3249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9105580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442266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6047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9657007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53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5145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83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673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6224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141786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8913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01096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8697790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31852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6962433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2568695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0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261748"/>
                </a:solidFill>
                <a:ea typeface="ＭＳ Ｐゴシック" charset="0"/>
              </a:rPr>
              <a:t>Harald Sinn, European XFEL</a:t>
            </a:r>
            <a:endParaRPr lang="en-US" dirty="0">
              <a:solidFill>
                <a:srgbClr val="261748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15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709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261748"/>
                </a:solidFill>
                <a:ea typeface="ＭＳ Ｐゴシック" charset="0"/>
              </a:rPr>
              <a:t>Harald Sinn, European XFEL</a:t>
            </a:r>
            <a:endParaRPr lang="en-US" dirty="0">
              <a:solidFill>
                <a:srgbClr val="261748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488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26174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0776534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4AAC-CB6E-4A37-B5A9-7B4C3B407B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1311717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D774-5D84-4DFD-8B1E-ED9731BE09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986471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C171-586E-40F5-A460-238E05F946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4529275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F8D0-B302-4996-8B35-ABE29BC0E9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197219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534516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8A4-73F2-4AC6-99ED-6750D758F1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BED6E348-2E57-429F-90A6-0369CF4E84B6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0051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4DBB-955F-492F-89BA-0B764676990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5D66D172-F435-4DF1-A26A-D0F9A0690CC3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995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FEB3-231A-4C1A-8DD4-78C1DBA70F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1A7F1307-4D10-4724-B22E-3249666EAAD2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474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C8F9-838C-4FD2-A5AC-392171E6D8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24E9C68F-5E0F-4DFC-9730-AE00584D0BE0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8169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1C80-5663-4659-83B3-90D3699FDF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2831545D-EB22-4D98-83BD-A47597FD31A4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236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2B2F-D881-4253-87B7-B8B80DEC6E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975E7901-742C-49DF-B754-9BA9F035C09E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3335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8A56-6891-4781-ABE7-8090B22026D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8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45FC6892-9000-43B0-A0B0-36B819DD2EC5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4081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398A-9023-49A8-93EF-82555B1604B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9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EDCF0659-8BE3-4EAC-B800-501B319B5D0B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860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26174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5707087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4AAC-CB6E-4A37-B5A9-7B4C3B407B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259054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9401826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D774-5D84-4DFD-8B1E-ED9731BE09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3857372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C171-586E-40F5-A460-238E05F946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0088170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F8D0-B302-4996-8B35-ABE29BC0E9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61748"/>
                </a:solidFill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</a:endParaRP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14523339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58A4-73F2-4AC6-99ED-6750D758F1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BED6E348-2E57-429F-90A6-0369CF4E84B6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8755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4DBB-955F-492F-89BA-0B764676990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5D66D172-F435-4DF1-A26A-D0F9A0690CC3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2733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FEB3-231A-4C1A-8DD4-78C1DBA70F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1A7F1307-4D10-4724-B22E-3249666EAAD2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5628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C8F9-838C-4FD2-A5AC-392171E6D88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24E9C68F-5E0F-4DFC-9730-AE00584D0BE0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745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1C80-5663-4659-83B3-90D3699FDF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2831545D-EB22-4D98-83BD-A47597FD31A4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9460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2B2F-D881-4253-87B7-B8B80DEC6E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975E7901-742C-49DF-B754-9BA9F035C09E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5747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8A56-6891-4781-ABE7-8090B22026D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8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45FC6892-9000-43B0-A0B0-36B819DD2EC5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59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88061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398A-9023-49A8-93EF-82555B1604B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Wolfgang Freund, WP74, European XFEL</a:t>
            </a:r>
          </a:p>
        </p:txBody>
      </p:sp>
      <p:sp>
        <p:nvSpPr>
          <p:cNvPr id="9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MAC Meeting </a:t>
            </a:r>
            <a:fld id="{EDCF0659-8BE3-4EAC-B800-501B319B5D0B}" type="datetime4">
              <a:rPr lang="en-US">
                <a:solidFill>
                  <a:srgbClr val="261748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April 9, 2014</a:t>
            </a:fld>
            <a:endParaRPr lang="en-US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4875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1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850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1808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9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67457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184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2B86E88D-EADF-4AA5-9FB9-3814D6F6C37F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17441101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98EEBEFA-7074-4B12-8273-5221EF5C3388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27026114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2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631893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767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574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92233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6951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2B86E88D-EADF-4AA5-9FB9-3814D6F6C37F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30109296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98EEBEFA-7074-4B12-8273-5221EF5C3388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15836143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9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47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07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2572285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53885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4930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2B86E88D-EADF-4AA5-9FB9-3814D6F6C37F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39598143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98EEBEFA-7074-4B12-8273-5221EF5C3388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32063154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831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359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35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843712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745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2B86E88D-EADF-4AA5-9FB9-3814D6F6C37F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21036858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98EEBEFA-7074-4B12-8273-5221EF5C3388}" type="slidenum">
              <a:rPr lang="en-GB" sz="1800">
                <a:solidFill>
                  <a:srgbClr val="261748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‹#›</a:t>
            </a:fld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27. Nov.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sz="1800">
                <a:solidFill>
                  <a:srgbClr val="261748"/>
                </a:solidFill>
                <a:latin typeface="Arial"/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85956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84175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7848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7053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EE16-07B0-443F-BE2C-70FE5F3E13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European XFEL MAC January 2010</a:t>
            </a:r>
          </a:p>
          <a:p>
            <a:pPr>
              <a:defRPr/>
            </a:pPr>
            <a:r>
              <a:rPr lang="en-GB"/>
              <a:t>T. Limberg</a:t>
            </a:r>
          </a:p>
        </p:txBody>
      </p:sp>
    </p:spTree>
    <p:extLst>
      <p:ext uri="{BB962C8B-B14F-4D97-AF65-F5344CB8AC3E}">
        <p14:creationId xmlns:p14="http://schemas.microsoft.com/office/powerpoint/2010/main" val="54422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0962-9ED5-4D8C-9A70-2506C32B90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243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C5E-FBA6-46C6-99FB-45BD41C887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3105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4612-04FE-4C13-960E-C9FA9D5C37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76019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E286-FAD9-4A25-8B4A-9C4BA0629E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012777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291E-42B6-477D-BF9A-3F4DB88782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0762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20E-27D4-4499-A949-9ED7167D1E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1998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6256-5C1B-4D67-A99F-DFEDAD3432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679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1C8-10C3-48C4-90EC-08FC346A9CC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77700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711-52B7-4D87-8D2B-A36000CB0C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78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99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59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905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282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536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701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35506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12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47082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566870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395193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719446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2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112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203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630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3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26454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94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5021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688553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539458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12455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Commissioning of XFEL Cryogenic Equipment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492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163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Commissioning of XFEL Cryogenic Equipment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3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775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786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057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Commissioning of XFEL Cryogenic Equipment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59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090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5053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445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Commissioning of XFEL Cryogenic Equipment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498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936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41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0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8883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32161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895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23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8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75819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65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25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82908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6760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350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02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6596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2170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889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6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41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773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690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489790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2692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353325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04598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1979475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26637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6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1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1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8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7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5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4.xml"/><Relationship Id="rId9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6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2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0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8.xml"/><Relationship Id="rId9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bg1"/>
                </a:solidFill>
              </a:rPr>
              <a:t>European XFEL Commissioning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82762" y="6385251"/>
            <a:ext cx="2556266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1000" baseline="0" noProof="0" dirty="0" smtClean="0">
                <a:solidFill>
                  <a:schemeClr val="tx1"/>
                </a:solidFill>
              </a:rPr>
              <a:t>XFEL Collaboration Meeting, 08.04.2014 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1000" baseline="0" noProof="0" dirty="0" smtClean="0">
                <a:solidFill>
                  <a:schemeClr val="tx1"/>
                </a:solidFill>
              </a:rPr>
              <a:t>Winfried Decking, DESY</a:t>
            </a:r>
            <a:endParaRPr lang="en-US" sz="10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Commissioning of XFEL </a:t>
            </a:r>
            <a:r>
              <a:rPr lang="en-GB" sz="1000" dirty="0" err="1" smtClean="0">
                <a:solidFill>
                  <a:srgbClr val="FFFFFF"/>
                </a:solidFill>
              </a:rPr>
              <a:t>Cryo</a:t>
            </a:r>
            <a:r>
              <a:rPr lang="en-GB" sz="1000" dirty="0" smtClean="0">
                <a:solidFill>
                  <a:srgbClr val="FFFFFF"/>
                </a:solidFill>
              </a:rPr>
              <a:t> Installation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 08.04.2014</a:t>
            </a:r>
          </a:p>
          <a:p>
            <a:r>
              <a:rPr lang="en-GB" dirty="0" smtClean="0"/>
              <a:t>Tobias </a:t>
            </a:r>
            <a:r>
              <a:rPr lang="en-GB" dirty="0" err="1" smtClean="0"/>
              <a:t>Schnautz</a:t>
            </a:r>
            <a:r>
              <a:rPr lang="en-GB" dirty="0" smtClean="0"/>
              <a:t>, MKS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Commissioning </a:t>
            </a:r>
            <a:r>
              <a:rPr lang="de-DE" sz="1000" dirty="0" err="1" smtClean="0">
                <a:solidFill>
                  <a:srgbClr val="FFFFFF"/>
                </a:solidFill>
              </a:rPr>
              <a:t>of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</a:rPr>
              <a:t>Diagnostics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XFEL </a:t>
            </a:r>
            <a:r>
              <a:rPr lang="de-DE" dirty="0" err="1" smtClean="0"/>
              <a:t>Collaboration</a:t>
            </a:r>
            <a:r>
              <a:rPr lang="de-DE" dirty="0" smtClean="0"/>
              <a:t> Workshop April 2014</a:t>
            </a:r>
            <a:endParaRPr lang="en-GB" dirty="0" smtClean="0"/>
          </a:p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4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Commissioning </a:t>
            </a:r>
            <a:r>
              <a:rPr lang="de-DE" sz="1000" dirty="0" err="1" smtClean="0">
                <a:solidFill>
                  <a:srgbClr val="FFFFFF"/>
                </a:solidFill>
              </a:rPr>
              <a:t>of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</a:rPr>
              <a:t>Diagnostics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XFEL </a:t>
            </a:r>
            <a:r>
              <a:rPr lang="de-DE" dirty="0" err="1" smtClean="0"/>
              <a:t>Collaboration</a:t>
            </a:r>
            <a:r>
              <a:rPr lang="de-DE" dirty="0" smtClean="0"/>
              <a:t> Workshop April 2014</a:t>
            </a:r>
            <a:endParaRPr lang="en-GB" dirty="0" smtClean="0"/>
          </a:p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Commissioning </a:t>
            </a:r>
            <a:r>
              <a:rPr lang="de-DE" sz="1000" dirty="0" err="1" smtClean="0">
                <a:solidFill>
                  <a:srgbClr val="FFFFFF"/>
                </a:solidFill>
              </a:rPr>
              <a:t>of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</a:rPr>
              <a:t>Diagnostics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XFEL </a:t>
            </a:r>
            <a:r>
              <a:rPr lang="de-DE" dirty="0" err="1" smtClean="0"/>
              <a:t>Collaboration</a:t>
            </a:r>
            <a:r>
              <a:rPr lang="de-DE" dirty="0" smtClean="0"/>
              <a:t> Workshop April 2014</a:t>
            </a:r>
            <a:endParaRPr lang="en-GB" dirty="0" smtClean="0"/>
          </a:p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dirty="0" smtClean="0">
                <a:solidFill>
                  <a:srgbClr val="FFFFFF"/>
                </a:solidFill>
              </a:rPr>
              <a:t>Commissioning </a:t>
            </a:r>
            <a:r>
              <a:rPr lang="de-DE" sz="1000" dirty="0" err="1" smtClean="0">
                <a:solidFill>
                  <a:srgbClr val="FFFFFF"/>
                </a:solidFill>
              </a:rPr>
              <a:t>of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</a:rPr>
              <a:t>Diagnostics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XFEL </a:t>
            </a:r>
            <a:r>
              <a:rPr lang="de-DE" dirty="0" err="1" smtClean="0"/>
              <a:t>Collaboration</a:t>
            </a:r>
            <a:r>
              <a:rPr lang="de-DE" dirty="0" smtClean="0"/>
              <a:t> Workshop April 2014</a:t>
            </a:r>
            <a:endParaRPr lang="en-GB" dirty="0" smtClean="0"/>
          </a:p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2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XFEL LLRF commissioning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11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XFEL LLRF commissioning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31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XFEL LLRF commissioning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6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ea typeface="ＭＳ Ｐゴシック" charset="0"/>
              </a:rPr>
              <a:t>Photon systems commissioning overview</a:t>
            </a:r>
            <a:endParaRPr lang="en-GB" sz="1000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0"/>
              <a:buNone/>
            </a:pPr>
            <a:fld id="{ADF70E28-B5CE-3645-8EDB-493AB918ED61}" type="slidenum">
              <a:rPr lang="en-US" sz="1400" smtClean="0">
                <a:solidFill>
                  <a:srgbClr val="FFFFFF"/>
                </a:solidFill>
                <a:ea typeface="ＭＳ Ｐゴシック" charset="0"/>
              </a:rPr>
              <a:pPr>
                <a:buFont typeface="Wingdings" charset="0"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n"/>
            </a:pPr>
            <a:endParaRPr lang="en-US" sz="18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charset="0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ea typeface="ＭＳ Ｐゴシック" charset="0"/>
              </a:rPr>
              <a:t>Photon systems commissioning overview</a:t>
            </a:r>
            <a:endParaRPr lang="en-GB" sz="1000" dirty="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0"/>
              <a:buNone/>
            </a:pPr>
            <a:fld id="{ADF70E28-B5CE-3645-8EDB-493AB918ED61}" type="slidenum">
              <a:rPr lang="en-US" sz="1400" smtClean="0">
                <a:solidFill>
                  <a:srgbClr val="FFFFFF"/>
                </a:solidFill>
                <a:ea typeface="ＭＳ Ｐゴシック" charset="0"/>
              </a:rPr>
              <a:pPr>
                <a:buFont typeface="Wingdings" charset="0"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22758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1F0F49-2C03-455B-B7FA-708431D3577C}" type="slidenum">
              <a:rPr lang="en-GB">
                <a:solidFill>
                  <a:srgbClr val="FFFFFF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1029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smtClean="0">
              <a:solidFill>
                <a:srgbClr val="26174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K-Monochromator</a:t>
            </a:r>
            <a:endParaRPr lang="en-GB" sz="10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050" y="6477000"/>
            <a:ext cx="41148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>
                <a:solidFill>
                  <a:srgbClr val="261748"/>
                </a:solidFill>
                <a:ea typeface="ＭＳ Ｐゴシック" pitchFamily="34" charset="-128"/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14578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1F0F49-2C03-455B-B7FA-708431D3577C}" type="slidenum">
              <a:rPr lang="en-GB">
                <a:solidFill>
                  <a:srgbClr val="FFFFFF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1029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smtClean="0">
              <a:solidFill>
                <a:srgbClr val="26174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K-Monochromator</a:t>
            </a:r>
            <a:endParaRPr lang="en-GB" sz="10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050" y="6477000"/>
            <a:ext cx="41148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>
                <a:solidFill>
                  <a:srgbClr val="261748"/>
                </a:solidFill>
                <a:ea typeface="ＭＳ Ｐゴシック" pitchFamily="34" charset="-128"/>
              </a:rPr>
              <a:t>3rd Collaboration Meeting of the European XFEL, 8 April 2014</a:t>
            </a:r>
            <a:endParaRPr lang="en-GB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>
                <a:solidFill>
                  <a:srgbClr val="261748"/>
                </a:solidFill>
                <a:ea typeface="ＭＳ Ｐゴシック" pitchFamily="34" charset="-128"/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25907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endParaRPr lang="en-GB" sz="24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02295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First Thoughts on Undulator Commissioning</a:t>
            </a:r>
            <a:endParaRPr lang="en-GB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/>
                <a:ea typeface="Geneva" pitchFamily="1" charset="-128"/>
              </a:rPr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Arial"/>
              </a:rPr>
              <a:t> XFEL Collaboration Meeting</a:t>
            </a:r>
            <a:r>
              <a:rPr lang="en-GB" i="1" dirty="0" smtClean="0">
                <a:latin typeface="Arial"/>
              </a:rPr>
              <a:t> </a:t>
            </a:r>
            <a:br>
              <a:rPr lang="en-GB" i="1" dirty="0" smtClean="0">
                <a:latin typeface="Arial"/>
              </a:rPr>
            </a:br>
            <a:r>
              <a:rPr lang="en-GB" i="1" dirty="0" smtClean="0">
                <a:latin typeface="Arial"/>
              </a:rPr>
              <a:t>Y. Li, J</a:t>
            </a:r>
            <a:r>
              <a:rPr lang="en-GB" dirty="0" smtClean="0">
                <a:latin typeface="Arial"/>
              </a:rPr>
              <a:t>. </a:t>
            </a:r>
            <a:r>
              <a:rPr lang="en-GB" dirty="0" err="1" smtClean="0">
                <a:latin typeface="Arial"/>
              </a:rPr>
              <a:t>Pflüger</a:t>
            </a:r>
            <a:endParaRPr lang="en-GB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1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endParaRPr lang="en-GB" sz="24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02295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First Thoughts on Undulator Commissioning</a:t>
            </a:r>
            <a:endParaRPr lang="en-GB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/>
                <a:ea typeface="Geneva" pitchFamily="1" charset="-128"/>
              </a:rPr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Arial"/>
              </a:rPr>
              <a:t> XFEL Collaboration Meeting</a:t>
            </a:r>
            <a:r>
              <a:rPr lang="en-GB" i="1" dirty="0" smtClean="0">
                <a:latin typeface="Arial"/>
              </a:rPr>
              <a:t> </a:t>
            </a:r>
            <a:br>
              <a:rPr lang="en-GB" i="1" dirty="0" smtClean="0">
                <a:latin typeface="Arial"/>
              </a:rPr>
            </a:br>
            <a:r>
              <a:rPr lang="en-GB" i="1" dirty="0" smtClean="0">
                <a:latin typeface="Arial"/>
              </a:rPr>
              <a:t>Y. Li, J</a:t>
            </a:r>
            <a:r>
              <a:rPr lang="en-GB" dirty="0" smtClean="0">
                <a:latin typeface="Arial"/>
              </a:rPr>
              <a:t>. </a:t>
            </a:r>
            <a:r>
              <a:rPr lang="en-GB" dirty="0" err="1" smtClean="0">
                <a:latin typeface="Arial"/>
              </a:rPr>
              <a:t>Pflüger</a:t>
            </a:r>
            <a:endParaRPr lang="en-GB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endParaRPr lang="en-GB" sz="24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02295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First Thoughts on Undulator Commissioning</a:t>
            </a:r>
            <a:endParaRPr lang="en-GB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/>
                <a:ea typeface="Geneva" pitchFamily="1" charset="-128"/>
              </a:rPr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Arial"/>
              </a:rPr>
              <a:t> XFEL Collaboration Meeting</a:t>
            </a:r>
            <a:r>
              <a:rPr lang="en-GB" i="1" dirty="0" smtClean="0">
                <a:latin typeface="Arial"/>
              </a:rPr>
              <a:t> </a:t>
            </a:r>
            <a:br>
              <a:rPr lang="en-GB" i="1" dirty="0" smtClean="0">
                <a:latin typeface="Arial"/>
              </a:rPr>
            </a:br>
            <a:r>
              <a:rPr lang="en-GB" i="1" dirty="0" smtClean="0">
                <a:latin typeface="Arial"/>
              </a:rPr>
              <a:t>Y. Li, J</a:t>
            </a:r>
            <a:r>
              <a:rPr lang="en-GB" dirty="0" smtClean="0">
                <a:latin typeface="Arial"/>
              </a:rPr>
              <a:t>. </a:t>
            </a:r>
            <a:r>
              <a:rPr lang="en-GB" dirty="0" err="1" smtClean="0">
                <a:latin typeface="Arial"/>
              </a:rPr>
              <a:t>Pflüger</a:t>
            </a:r>
            <a:endParaRPr lang="en-GB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77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endParaRPr lang="en-GB" sz="24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srgbClr val="261748"/>
              </a:solidFill>
              <a:latin typeface="Arial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02295" y="114300"/>
            <a:ext cx="640645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First Thoughts on Undulator Commissioning</a:t>
            </a:r>
            <a:endParaRPr lang="en-GB" sz="10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/>
                <a:ea typeface="Geneva" pitchFamily="1" charset="-128"/>
              </a:rPr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Arial"/>
              </a:rPr>
              <a:t> XFEL Collaboration Meeting</a:t>
            </a:r>
            <a:r>
              <a:rPr lang="en-GB" i="1" dirty="0" smtClean="0">
                <a:latin typeface="Arial"/>
              </a:rPr>
              <a:t> </a:t>
            </a:r>
            <a:br>
              <a:rPr lang="en-GB" i="1" dirty="0" smtClean="0">
                <a:latin typeface="Arial"/>
              </a:rPr>
            </a:br>
            <a:r>
              <a:rPr lang="en-GB" i="1" dirty="0" smtClean="0">
                <a:latin typeface="Arial"/>
              </a:rPr>
              <a:t>Y. Li, J</a:t>
            </a:r>
            <a:r>
              <a:rPr lang="en-GB" dirty="0" smtClean="0">
                <a:latin typeface="Arial"/>
              </a:rPr>
              <a:t>. </a:t>
            </a:r>
            <a:r>
              <a:rPr lang="en-GB" dirty="0" err="1" smtClean="0">
                <a:latin typeface="Arial"/>
              </a:rPr>
              <a:t>Pflüger</a:t>
            </a:r>
            <a:endParaRPr lang="en-GB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943158A3-EB01-4506-9919-59F4E875CCE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4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en-US" dirty="0" smtClean="0"/>
              <a:t>European XFEL SAC September 2012</a:t>
            </a:r>
          </a:p>
          <a:p>
            <a:pPr>
              <a:defRPr/>
            </a:pPr>
            <a:r>
              <a:rPr lang="en-GB" dirty="0" smtClean="0"/>
              <a:t>T. Limberg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512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>
              <a:defRPr/>
            </a:pPr>
            <a:endParaRPr lang="de-DE" sz="1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Report Commissioning Group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5130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5132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7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/>
            <a:fld id="{B6FDC833-1C4A-45EC-94C3-6462BED2F35D}" type="slidenum">
              <a:rPr lang="en-GB" b="1">
                <a:solidFill>
                  <a:srgbClr val="FFFFFF"/>
                </a:solidFill>
              </a:rPr>
              <a:pPr algn="ctr"/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dirty="0" smtClean="0">
                <a:solidFill>
                  <a:srgbClr val="FFFFFF"/>
                </a:solidFill>
                <a:ea typeface="ＭＳ Ｐゴシック" pitchFamily="116" charset="-128"/>
              </a:rPr>
              <a:t>Operation modes</a:t>
            </a:r>
            <a:endParaRPr lang="en-GB" sz="1000" dirty="0">
              <a:solidFill>
                <a:srgbClr val="FFFFFF"/>
              </a:solidFill>
              <a:ea typeface="ＭＳ Ｐゴシック" pitchFamily="116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Thomas </a:t>
            </a:r>
            <a:r>
              <a:rPr lang="en-US" sz="800" dirty="0" err="1" smtClean="0">
                <a:solidFill>
                  <a:srgbClr val="261748"/>
                </a:solidFill>
                <a:ea typeface="ＭＳ Ｐゴシック" pitchFamily="116" charset="-128"/>
              </a:rPr>
              <a:t>Tschentscher</a:t>
            </a: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, European XFEL, 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</a:pPr>
            <a:r>
              <a:rPr lang="en-US" sz="800" dirty="0" smtClean="0">
                <a:solidFill>
                  <a:srgbClr val="261748"/>
                </a:solidFill>
                <a:ea typeface="ＭＳ Ｐゴシック" pitchFamily="116" charset="-128"/>
              </a:rPr>
              <a:t>European XFEL Users’ Meeting, Hamburg 29/01/2014</a:t>
            </a:r>
            <a:endParaRPr lang="en-GB" sz="800" dirty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73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XFEL LLRF commissioning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4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XFEL collaboration workshop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XFEL LLRF commissioning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2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Commissioning of XFEL </a:t>
            </a:r>
            <a:r>
              <a:rPr lang="en-GB" sz="1000" dirty="0" err="1" smtClean="0">
                <a:solidFill>
                  <a:srgbClr val="FFFFFF"/>
                </a:solidFill>
              </a:rPr>
              <a:t>Cryo</a:t>
            </a:r>
            <a:r>
              <a:rPr lang="en-GB" sz="1000" dirty="0" smtClean="0">
                <a:solidFill>
                  <a:srgbClr val="FFFFFF"/>
                </a:solidFill>
              </a:rPr>
              <a:t> Installation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 08.04.2014</a:t>
            </a:r>
          </a:p>
          <a:p>
            <a:r>
              <a:rPr lang="en-GB" dirty="0" smtClean="0"/>
              <a:t>Tobias </a:t>
            </a:r>
            <a:r>
              <a:rPr lang="en-GB" dirty="0" err="1" smtClean="0"/>
              <a:t>Schnautz</a:t>
            </a:r>
            <a:r>
              <a:rPr lang="en-GB" dirty="0" smtClean="0"/>
              <a:t>, MKS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Commissioning of XFEL </a:t>
            </a:r>
            <a:r>
              <a:rPr lang="en-GB" sz="1000" dirty="0" err="1" smtClean="0">
                <a:solidFill>
                  <a:srgbClr val="FFFFFF"/>
                </a:solidFill>
              </a:rPr>
              <a:t>Cryo</a:t>
            </a:r>
            <a:r>
              <a:rPr lang="en-GB" sz="1000" dirty="0" smtClean="0">
                <a:solidFill>
                  <a:srgbClr val="FFFFFF"/>
                </a:solidFill>
              </a:rPr>
              <a:t> Installation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 08.04.2014</a:t>
            </a:r>
          </a:p>
          <a:p>
            <a:r>
              <a:rPr lang="en-GB" dirty="0" smtClean="0"/>
              <a:t>Tobias </a:t>
            </a:r>
            <a:r>
              <a:rPr lang="en-GB" dirty="0" err="1" smtClean="0"/>
              <a:t>Schnautz</a:t>
            </a:r>
            <a:r>
              <a:rPr lang="en-GB" dirty="0" smtClean="0"/>
              <a:t>, MKS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Commissioning of XFEL Cryogenic Equipment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10.04.2014</a:t>
            </a:r>
          </a:p>
          <a:p>
            <a:r>
              <a:rPr lang="en-GB" dirty="0" smtClean="0"/>
              <a:t>Tobias </a:t>
            </a:r>
            <a:r>
              <a:rPr lang="en-GB" dirty="0" err="1" smtClean="0"/>
              <a:t>Schnautz</a:t>
            </a:r>
            <a:r>
              <a:rPr lang="en-GB" dirty="0" smtClean="0"/>
              <a:t>, MKS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Commissioning WG - Welcome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1100146"/>
            <a:ext cx="6866084" cy="528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9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Commissioning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Standard </a:t>
            </a:r>
            <a:r>
              <a:rPr lang="de-DE" dirty="0" err="1" smtClean="0"/>
              <a:t>Electron</a:t>
            </a:r>
            <a:r>
              <a:rPr lang="de-DE" dirty="0" smtClean="0"/>
              <a:t> Beam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46184"/>
            <a:ext cx="7972425" cy="53832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 smtClean="0"/>
              <a:t>Goal: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Machine Commissioning with Diagnostics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AND NOT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Diagnostics Commissioning with the Beam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Nevertheless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It is an iterative process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Start with poor performance, but be able to see and to improve the beam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See signals and optimize the parameters to improve the performance of the diagnostics.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Get both working: Beam and Diagnostics.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Therefore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Technical Commissioning: Prepare devices, check and test interfaces and communication prior to beam operation.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Basic Commissioning: Diagnostic guys have to join the first shifts, and support until beam operation is established.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Advanced Commissioning: Use dedicated beam time to bring the systems to good performance.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473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321" y="299509"/>
            <a:ext cx="7283450" cy="714375"/>
          </a:xfrm>
        </p:spPr>
        <p:txBody>
          <a:bodyPr/>
          <a:lstStyle/>
          <a:p>
            <a:r>
              <a:rPr lang="en-US" dirty="0" smtClean="0"/>
              <a:t>Summary I: Time for basic commission during </a:t>
            </a:r>
            <a:r>
              <a:rPr lang="en-US" dirty="0"/>
              <a:t>first beam </a:t>
            </a:r>
            <a:r>
              <a:rPr lang="en-US" dirty="0" smtClean="0"/>
              <a:t>operation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58656"/>
              </p:ext>
            </p:extLst>
          </p:nvPr>
        </p:nvGraphicFramePr>
        <p:xfrm>
          <a:off x="1169419" y="1060765"/>
          <a:ext cx="7133333" cy="541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568"/>
                <a:gridCol w="1568545"/>
                <a:gridCol w="509160"/>
                <a:gridCol w="525587"/>
                <a:gridCol w="451675"/>
                <a:gridCol w="517372"/>
                <a:gridCol w="344915"/>
                <a:gridCol w="336703"/>
                <a:gridCol w="369553"/>
                <a:gridCol w="435250"/>
                <a:gridCol w="509161"/>
                <a:gridCol w="382844"/>
              </a:tblGrid>
              <a:tr h="8643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Section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Effort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[h]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Detekt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Beam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Aid "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Fädeln</a:t>
                      </a:r>
                      <a:r>
                        <a:rPr lang="en-US" sz="1100" u="none" strike="noStrike" dirty="0" smtClean="0">
                          <a:effectLst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Basic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to 20% 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optimisation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Alignment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</a:tr>
              <a:tr h="32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Injektor</a:t>
                      </a:r>
                      <a:r>
                        <a:rPr lang="en-US" sz="1100" u="none" strike="noStrike" dirty="0">
                          <a:effectLst/>
                        </a:rPr>
                        <a:t> [XTIN]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Button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BPME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Size Dump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Wire Scanners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146,5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15,5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5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II:</a:t>
            </a:r>
            <a:br>
              <a:rPr lang="de-DE" dirty="0" smtClean="0"/>
            </a:br>
            <a:r>
              <a:rPr lang="de-DE" dirty="0" err="1" smtClean="0"/>
              <a:t>Advanced</a:t>
            </a:r>
            <a:r>
              <a:rPr lang="de-DE" dirty="0" smtClean="0"/>
              <a:t> Commissioning;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beamtime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6139"/>
              </p:ext>
            </p:extLst>
          </p:nvPr>
        </p:nvGraphicFramePr>
        <p:xfrm>
          <a:off x="104241" y="1062047"/>
          <a:ext cx="8887358" cy="5744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03"/>
                <a:gridCol w="1065122"/>
                <a:gridCol w="618067"/>
                <a:gridCol w="423333"/>
                <a:gridCol w="651933"/>
                <a:gridCol w="457200"/>
                <a:gridCol w="558800"/>
                <a:gridCol w="677334"/>
                <a:gridCol w="668866"/>
                <a:gridCol w="753534"/>
                <a:gridCol w="533400"/>
                <a:gridCol w="592666"/>
                <a:gridCol w="660400"/>
                <a:gridCol w="609600"/>
              </a:tblGrid>
              <a:tr h="9074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Duration per item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Section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time for full commission work (exclusive)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Per-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formance</a:t>
                      </a:r>
                      <a:r>
                        <a:rPr lang="en-US" sz="1100" u="none" strike="noStrike" dirty="0" smtClean="0">
                          <a:effectLst/>
                        </a:rPr>
                        <a:t> require-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Charge Variation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Orbit Variation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Required for/during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smtClean="0">
                          <a:effectLst/>
                        </a:rPr>
                        <a:t>calibration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</a:t>
                      </a:r>
                      <a:r>
                        <a:rPr lang="en-US" sz="1100" u="none" strike="noStrike" dirty="0" smtClean="0">
                          <a:effectLst/>
                        </a:rPr>
                        <a:t>Align-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60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Injektor [XTIN]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long trains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all reprates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range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jitter &lt; 1 %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jitter &lt; 0.5 sigma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Few bunches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Performance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needs special effort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partially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Size Dump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306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Wire </a:t>
                      </a:r>
                      <a:r>
                        <a:rPr lang="en-US" sz="1100" u="none" strike="noStrike" dirty="0" smtClean="0">
                          <a:effectLst/>
                        </a:rPr>
                        <a:t>Scanners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283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6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512,7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218,9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232,2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commissioning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05" y="1295400"/>
            <a:ext cx="838587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800" dirty="0" smtClean="0">
                <a:solidFill>
                  <a:srgbClr val="FF6600"/>
                </a:solidFill>
                <a:ea typeface="ＭＳ Ｐゴシック" charset="0"/>
              </a:rPr>
              <a:t>Rule for User </a:t>
            </a:r>
            <a:r>
              <a:rPr lang="en-US" sz="2800" dirty="0">
                <a:solidFill>
                  <a:srgbClr val="FF6600"/>
                </a:solidFill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FF6600"/>
                </a:solidFill>
                <a:ea typeface="ＭＳ Ｐゴシック" charset="0"/>
              </a:rPr>
              <a:t>onsortia: </a:t>
            </a:r>
            <a:r>
              <a:rPr lang="en-US" sz="2800" i="1" dirty="0" smtClean="0">
                <a:solidFill>
                  <a:srgbClr val="FF6600"/>
                </a:solidFill>
                <a:ea typeface="ＭＳ Ｐゴシック" charset="0"/>
              </a:rPr>
              <a:t>24h beam time for 270 k€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(with 3 instruments running in parallel)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           = price for operating one Airbus 320</a:t>
            </a:r>
          </a:p>
          <a:p>
            <a:pPr>
              <a:buFont typeface="Wingdings" charset="0"/>
              <a:buNone/>
            </a:pP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FF6600"/>
                </a:solidFill>
                <a:ea typeface="ＭＳ Ｐゴシック" charset="0"/>
              </a:rPr>
              <a:t>Commissioning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: Full facility works for you! 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(3 x 270k€ = </a:t>
            </a:r>
            <a:r>
              <a:rPr lang="en-US" sz="2400" i="1" dirty="0" smtClean="0">
                <a:solidFill>
                  <a:srgbClr val="FF6600"/>
                </a:solidFill>
                <a:ea typeface="ＭＳ Ｐゴシック" charset="0"/>
              </a:rPr>
              <a:t>810 k€/day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= 30 k€/hour = 500 €/min)</a:t>
            </a: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2952" y="6022393"/>
            <a:ext cx="4293972" cy="3052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30" y="2470994"/>
            <a:ext cx="4750440" cy="29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21 -0.15156 L 1.6434 -1.149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9" y="-49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3882"/>
            <a:ext cx="7283450" cy="73846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From SASE1 </a:t>
            </a:r>
            <a:r>
              <a:rPr lang="en-US" dirty="0" err="1" smtClean="0"/>
              <a:t>undulator</a:t>
            </a:r>
            <a:r>
              <a:rPr lang="en-US" dirty="0" smtClean="0"/>
              <a:t> to the Experiment Hall (fast track)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377"/>
          <a:stretch/>
        </p:blipFill>
        <p:spPr>
          <a:xfrm>
            <a:off x="0" y="1022350"/>
            <a:ext cx="9144000" cy="41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that need ‘hot’ commissioning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856"/>
          <a:stretch/>
        </p:blipFill>
        <p:spPr>
          <a:xfrm>
            <a:off x="0" y="1022350"/>
            <a:ext cx="9144000" cy="41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track: Needed for first beam in Exp. hall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6096"/>
          <a:stretch/>
        </p:blipFill>
        <p:spPr>
          <a:xfrm>
            <a:off x="0" y="1022350"/>
            <a:ext cx="9144000" cy="41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track commissioning SASE1: SPB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08975"/>
            <a:ext cx="9144000" cy="5336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Closed Undulators (WP71) 		1 day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Search for SASE				8 days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XTD2 Optics + Diagnostics			4 days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XTD9 Beam through tunnel 		2 days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SPB initial alignments			5 days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From beam in SASE1 to SPB		20 days = 4 weeks</a:t>
            </a:r>
          </a:p>
          <a:p>
            <a:pPr>
              <a:buFont typeface="Wingdings" charset="0"/>
              <a:buNone/>
            </a:pP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XTD9 branch beam line			2 days</a:t>
            </a:r>
          </a:p>
          <a:p>
            <a:pPr>
              <a:buFont typeface="Wingdings" charset="0"/>
              <a:buNone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FXE initial alignments			5 days  =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5.5 weeks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i="1" dirty="0" smtClean="0">
                <a:solidFill>
                  <a:srgbClr val="FF0000"/>
                </a:solidFill>
                <a:ea typeface="ＭＳ Ｐゴシック" charset="0"/>
              </a:rPr>
              <a:t>With 16 hours = 1 day, 5 days = 1 week </a:t>
            </a:r>
          </a:p>
        </p:txBody>
      </p:sp>
    </p:spTree>
    <p:extLst>
      <p:ext uri="{BB962C8B-B14F-4D97-AF65-F5344CB8AC3E}">
        <p14:creationId xmlns:p14="http://schemas.microsoft.com/office/powerpoint/2010/main" val="20359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commissioning goals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616" y="1398445"/>
            <a:ext cx="8904944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0"/>
              <a:buChar char="n"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 Achieve same level at SASE3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(+5.5 weeks)</a:t>
            </a:r>
          </a:p>
          <a:p>
            <a:pPr>
              <a:buFont typeface="Wingdings" charset="0"/>
              <a:buChar char="n"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 Next: (Limited) tunability of undulator gaps will enable commissioning of monochromators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(+1 week)</a:t>
            </a:r>
          </a:p>
          <a:p>
            <a:pPr>
              <a:buFont typeface="Wingdings" charset="0"/>
              <a:buChar char="n"/>
            </a:pPr>
            <a:r>
              <a:rPr lang="en-US" sz="2400" dirty="0">
                <a:solidFill>
                  <a:srgbClr val="261748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First experiments SASE1 possible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(=T0 + 9 months)</a:t>
            </a:r>
          </a:p>
          <a:p>
            <a:pPr>
              <a:buFont typeface="Wingdings" charset="0"/>
              <a:buChar char="n"/>
            </a:pP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 Next: Lasing at other working points (8.5 GeV, 12 GeV)  will enable of e.g. low energy mode of soft x-ray monochromator</a:t>
            </a:r>
          </a:p>
          <a:p>
            <a:pPr>
              <a:buFont typeface="Wingdings" charset="0"/>
              <a:buChar char="n"/>
            </a:pPr>
            <a:r>
              <a:rPr lang="en-US" sz="2400" dirty="0">
                <a:solidFill>
                  <a:srgbClr val="261748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First experiments SASE3 possible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(+ 1 month)</a:t>
            </a: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Char char="n"/>
            </a:pPr>
            <a:r>
              <a:rPr lang="en-US" sz="2400" dirty="0">
                <a:solidFill>
                  <a:srgbClr val="261748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Next: SASE2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(start T0+12 month, need 6.5 weeks)</a:t>
            </a:r>
            <a:endParaRPr lang="en-US" sz="2400" dirty="0" smtClean="0">
              <a:solidFill>
                <a:srgbClr val="261748"/>
              </a:solidFill>
              <a:ea typeface="ＭＳ Ｐゴシック" charset="0"/>
            </a:endParaRPr>
          </a:p>
          <a:p>
            <a:pPr>
              <a:buFont typeface="Wingdings" charset="0"/>
              <a:buChar char="n"/>
            </a:pPr>
            <a:r>
              <a:rPr lang="en-US" sz="2400" dirty="0">
                <a:solidFill>
                  <a:srgbClr val="261748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Simultaneous SASE operation, longer pulse trains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(+2 month)</a:t>
            </a:r>
          </a:p>
          <a:p>
            <a:pPr>
              <a:buFont typeface="Wingdings" charset="0"/>
              <a:buChar char="n"/>
            </a:pPr>
            <a:r>
              <a:rPr lang="en-US" sz="2400" dirty="0">
                <a:solidFill>
                  <a:srgbClr val="261748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261748"/>
                </a:solidFill>
                <a:ea typeface="ＭＳ Ｐゴシック" charset="0"/>
              </a:rPr>
              <a:t>User Operation on all beamlines possible (with more commissioning interleaved)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(=T0+16 months)</a:t>
            </a:r>
            <a:endParaRPr lang="en-US" sz="2400" dirty="0">
              <a:solidFill>
                <a:srgbClr val="261748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K-Monochromator system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1438" y="1160463"/>
            <a:ext cx="8562975" cy="1431925"/>
          </a:xfrm>
        </p:spPr>
        <p:txBody>
          <a:bodyPr/>
          <a:lstStyle/>
          <a:p>
            <a:r>
              <a:rPr lang="en-US" sz="1600" smtClean="0"/>
              <a:t>Position in beamline: after SRA but before limiting apertures (gas section, offset mirror) and after beam separation and collimator </a:t>
            </a:r>
            <a:r>
              <a:rPr lang="en-US" sz="1200" smtClean="0"/>
              <a:t>(see list of components: EDMS Nr.: D00000002629421)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6919F0-9B14-4CDF-BC9F-2E9B30BD5AD6}" type="slidenum">
              <a:rPr lang="en-GB" sz="1000" smtClean="0">
                <a:solidFill>
                  <a:srgbClr val="FFFFFF"/>
                </a:solidFill>
              </a:rPr>
              <a:pPr/>
              <a:t>19</a:t>
            </a:fld>
            <a:endParaRPr lang="en-GB" sz="1000" smtClean="0">
              <a:solidFill>
                <a:srgbClr val="FFFFFF"/>
              </a:solidFill>
            </a:endParaRPr>
          </a:p>
        </p:txBody>
      </p:sp>
      <p:pic>
        <p:nvPicPr>
          <p:cNvPr id="14341" name="Picture 2" descr="N:\4all\intern\User data\wp74\Devices\31-2_K-Mono\production drawings\filter chamber\filter chamber-compl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r="45335"/>
          <a:stretch>
            <a:fillRect/>
          </a:stretch>
        </p:blipFill>
        <p:spPr bwMode="auto">
          <a:xfrm>
            <a:off x="588963" y="2784475"/>
            <a:ext cx="154463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N:\4all\intern\User data\wp74\workspace-WF\K-Mono\Presentations\2014-04_3rd collaboration meeting\K-Mono with ima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22980"/>
          <a:stretch>
            <a:fillRect/>
          </a:stretch>
        </p:blipFill>
        <p:spPr bwMode="auto">
          <a:xfrm>
            <a:off x="2576513" y="2060575"/>
            <a:ext cx="569436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hteck 6"/>
          <p:cNvSpPr>
            <a:spLocks noChangeArrowheads="1"/>
          </p:cNvSpPr>
          <p:nvPr/>
        </p:nvSpPr>
        <p:spPr bwMode="auto">
          <a:xfrm>
            <a:off x="458788" y="2060575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rgbClr val="26174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Filter chamber upstream of K-Mono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rgbClr val="26174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(e.g. nickel K-edge at 8333eV)</a:t>
            </a:r>
          </a:p>
        </p:txBody>
      </p:sp>
      <p:sp>
        <p:nvSpPr>
          <p:cNvPr id="14344" name="Rechteck 10"/>
          <p:cNvSpPr>
            <a:spLocks noChangeArrowheads="1"/>
          </p:cNvSpPr>
          <p:nvPr/>
        </p:nvSpPr>
        <p:spPr bwMode="auto">
          <a:xfrm>
            <a:off x="4089400" y="2060575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rgbClr val="26174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K-Mono</a:t>
            </a:r>
          </a:p>
        </p:txBody>
      </p:sp>
      <p:sp>
        <p:nvSpPr>
          <p:cNvPr id="14345" name="Rechteck 11"/>
          <p:cNvSpPr>
            <a:spLocks noChangeArrowheads="1"/>
          </p:cNvSpPr>
          <p:nvPr/>
        </p:nvSpPr>
        <p:spPr bwMode="auto">
          <a:xfrm>
            <a:off x="6089650" y="2058988"/>
            <a:ext cx="25209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smtClean="0">
                <a:solidFill>
                  <a:srgbClr val="26174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SR-2D-imager / PIN diode</a:t>
            </a:r>
          </a:p>
        </p:txBody>
      </p:sp>
      <p:sp>
        <p:nvSpPr>
          <p:cNvPr id="1434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261748"/>
                </a:solidFill>
                <a:cs typeface="Arial" pitchFamily="34" charset="0"/>
              </a:rPr>
              <a:t>3rd Collaboration Meeting of the European XFEL, 8 April 2014</a:t>
            </a:r>
            <a:endParaRPr lang="en-GB" smtClean="0">
              <a:solidFill>
                <a:srgbClr val="261748"/>
              </a:solidFill>
              <a:cs typeface="Arial" pitchFamily="34" charset="0"/>
            </a:endParaRPr>
          </a:p>
          <a:p>
            <a:pPr eaLnBrk="1" hangingPunct="1"/>
            <a:r>
              <a:rPr lang="en-GB" smtClean="0">
                <a:solidFill>
                  <a:srgbClr val="261748"/>
                </a:solidFill>
                <a:cs typeface="Arial" pitchFamily="34" charset="0"/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9678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Milestones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75599" y="3093287"/>
            <a:ext cx="8676736" cy="326118"/>
            <a:chOff x="2171700" y="24588092"/>
            <a:chExt cx="26915503" cy="897205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171700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964852" y="24588092"/>
              <a:ext cx="5745480" cy="897205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2015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3710332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2016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498952" y="24597359"/>
              <a:ext cx="5791200" cy="887938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2017</a:t>
              </a:r>
            </a:p>
          </p:txBody>
        </p:sp>
        <p:sp>
          <p:nvSpPr>
            <p:cNvPr id="154" name="Pentagon 153"/>
            <p:cNvSpPr/>
            <p:nvPr/>
          </p:nvSpPr>
          <p:spPr bwMode="auto">
            <a:xfrm>
              <a:off x="25290152" y="24597359"/>
              <a:ext cx="3797051" cy="887938"/>
            </a:xfrm>
            <a:prstGeom prst="homePlate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2018</a:t>
              </a:r>
            </a:p>
          </p:txBody>
        </p:sp>
      </p:grp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539263" y="3539266"/>
            <a:ext cx="1430814" cy="689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149240" y="3513899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499725" y="4334065"/>
            <a:ext cx="2265562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commissioning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1128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51284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4065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commissioning with reduced performance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516668"/>
            <a:ext cx="883920" cy="500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41168" y="3501220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1" y="4332471"/>
            <a:ext cx="2817117" cy="1176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commissioning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742725" y="5592643"/>
            <a:ext cx="2822972" cy="5871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commissioning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535675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868151" y="1592690"/>
            <a:ext cx="1631572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61376" y="2412531"/>
            <a:ext cx="1724634" cy="68412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67926"/>
            <a:ext cx="1353712" cy="63059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66034" y="2276815"/>
            <a:ext cx="1775134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1354697" y="3098516"/>
            <a:ext cx="1" cy="43341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497416" y="3093287"/>
            <a:ext cx="2308" cy="42338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416037"/>
            <a:ext cx="350572" cy="9786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416037"/>
            <a:ext cx="630106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endCxn id="127" idx="0"/>
          </p:cNvCxnSpPr>
          <p:nvPr/>
        </p:nvCxnSpPr>
        <p:spPr bwMode="auto">
          <a:xfrm>
            <a:off x="6357133" y="3416037"/>
            <a:ext cx="1171427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467122" y="3833523"/>
            <a:ext cx="1550898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73895" y="351284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50522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commissioning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50" y="1216025"/>
            <a:ext cx="8802688" cy="52339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Without beam / after installation and </a:t>
            </a:r>
            <a:r>
              <a:rPr lang="en-US" sz="1800" b="1" smtClean="0"/>
              <a:t>vacuum tests</a:t>
            </a:r>
            <a:endParaRPr lang="en-US" sz="1800" b="1" dirty="0" smtClean="0"/>
          </a:p>
          <a:p>
            <a:pPr>
              <a:defRPr/>
            </a:pPr>
            <a:r>
              <a:rPr lang="en-US" sz="1800" dirty="0" smtClean="0"/>
              <a:t>Adjustment in tunnel / </a:t>
            </a:r>
            <a:r>
              <a:rPr lang="en-US" sz="1800" dirty="0" err="1" smtClean="0"/>
              <a:t>fiducialisation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Test of control crate and connections: motors, encoders, sensors</a:t>
            </a:r>
          </a:p>
          <a:p>
            <a:pPr>
              <a:defRPr/>
            </a:pPr>
            <a:r>
              <a:rPr lang="en-US" sz="1800" dirty="0" smtClean="0"/>
              <a:t>Test of detector function with LED / adjustment of optics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With beam</a:t>
            </a:r>
          </a:p>
          <a:p>
            <a:pPr>
              <a:defRPr/>
            </a:pPr>
            <a:r>
              <a:rPr lang="en-US" sz="1800" dirty="0"/>
              <a:t>Find central </a:t>
            </a:r>
            <a:r>
              <a:rPr lang="en-US" sz="1800" dirty="0" smtClean="0"/>
              <a:t>beam, geometric adjustment with  adjustment stage</a:t>
            </a:r>
          </a:p>
          <a:p>
            <a:pPr>
              <a:defRPr/>
            </a:pPr>
            <a:r>
              <a:rPr lang="en-US" sz="1800" dirty="0" smtClean="0"/>
              <a:t>Calibration of monochromator energy </a:t>
            </a:r>
          </a:p>
          <a:p>
            <a:pPr lvl="1">
              <a:defRPr/>
            </a:pPr>
            <a:r>
              <a:rPr lang="en-US" sz="1800" dirty="0" smtClean="0"/>
              <a:t>First stage: calibration with energy filter</a:t>
            </a:r>
          </a:p>
          <a:p>
            <a:pPr lvl="1">
              <a:defRPr/>
            </a:pPr>
            <a:r>
              <a:rPr lang="en-US" sz="1800" dirty="0" smtClean="0"/>
              <a:t>Second stage: find 4-bounce beam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7648E2-B0B2-44F6-84FF-A228255FF064}" type="slidenum">
              <a:rPr lang="en-GB" sz="1000" smtClean="0">
                <a:solidFill>
                  <a:srgbClr val="FFFFFF"/>
                </a:solidFill>
              </a:rPr>
              <a:pPr/>
              <a:t>20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1638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261748"/>
                </a:solidFill>
                <a:cs typeface="Arial" pitchFamily="34" charset="0"/>
              </a:rPr>
              <a:t>3rd Collaboration Meeting of the European XFEL, 8 April 2014</a:t>
            </a:r>
            <a:endParaRPr lang="en-GB" smtClean="0">
              <a:solidFill>
                <a:srgbClr val="261748"/>
              </a:solidFill>
              <a:cs typeface="Arial" pitchFamily="34" charset="0"/>
            </a:endParaRPr>
          </a:p>
          <a:p>
            <a:pPr eaLnBrk="1" hangingPunct="1"/>
            <a:r>
              <a:rPr lang="en-GB" smtClean="0">
                <a:solidFill>
                  <a:srgbClr val="261748"/>
                </a:solidFill>
                <a:cs typeface="Arial" pitchFamily="34" charset="0"/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3829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beam requirements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25413" y="1089025"/>
            <a:ext cx="8843962" cy="53355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/>
              <a:t>For </a:t>
            </a:r>
            <a:r>
              <a:rPr lang="en-US" sz="1800" dirty="0" smtClean="0"/>
              <a:t>full tests </a:t>
            </a:r>
            <a:r>
              <a:rPr lang="en-US" sz="1800" dirty="0"/>
              <a:t>of all measurement types we need to control some parameters of the electron beam and undulator </a:t>
            </a:r>
          </a:p>
          <a:p>
            <a:pPr>
              <a:defRPr/>
            </a:pPr>
            <a:r>
              <a:rPr lang="en-US" sz="1800" dirty="0"/>
              <a:t>Undulator </a:t>
            </a:r>
            <a:r>
              <a:rPr lang="en-US" sz="1800" dirty="0" smtClean="0"/>
              <a:t>gaps: gap </a:t>
            </a:r>
            <a:r>
              <a:rPr lang="en-US" sz="1800" dirty="0"/>
              <a:t>adjustment and gap scan (on the fly)</a:t>
            </a:r>
          </a:p>
          <a:p>
            <a:pPr>
              <a:defRPr/>
            </a:pPr>
            <a:r>
              <a:rPr lang="en-US" sz="1800" dirty="0"/>
              <a:t>Intersection: </a:t>
            </a:r>
            <a:r>
              <a:rPr lang="en-US" sz="1800" dirty="0" err="1"/>
              <a:t>quadrupole</a:t>
            </a:r>
            <a:r>
              <a:rPr lang="en-US" sz="1800" dirty="0"/>
              <a:t> mover / magnets / phase shifters</a:t>
            </a:r>
          </a:p>
          <a:p>
            <a:pPr>
              <a:defRPr/>
            </a:pPr>
            <a:r>
              <a:rPr lang="en-US" sz="1800" dirty="0"/>
              <a:t>Bunch compressor: reduce energy chirp</a:t>
            </a:r>
          </a:p>
          <a:p>
            <a:pPr>
              <a:defRPr/>
            </a:pPr>
            <a:r>
              <a:rPr lang="en-US" sz="1800" dirty="0"/>
              <a:t>E-beam: energy scan &gt; +/- 1</a:t>
            </a:r>
            <a:r>
              <a:rPr lang="en-US" sz="1800" dirty="0" smtClean="0"/>
              <a:t>%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We need:</a:t>
            </a:r>
          </a:p>
          <a:p>
            <a:pPr>
              <a:defRPr/>
            </a:pPr>
            <a:r>
              <a:rPr lang="en-US" sz="1800" dirty="0" smtClean="0"/>
              <a:t>As many pulses per train as possible (makes life easier for imaging)</a:t>
            </a:r>
          </a:p>
          <a:p>
            <a:pPr>
              <a:defRPr/>
            </a:pPr>
            <a:r>
              <a:rPr lang="en-US" sz="1800" dirty="0" smtClean="0"/>
              <a:t>Max. bunch charge (1nC)</a:t>
            </a:r>
          </a:p>
          <a:p>
            <a:pPr>
              <a:defRPr/>
            </a:pPr>
            <a:r>
              <a:rPr lang="en-US" sz="1800" dirty="0" smtClean="0"/>
              <a:t>Variation of e-beam energy (e.g. 10, 14, and 17.5 </a:t>
            </a:r>
            <a:r>
              <a:rPr lang="en-US" sz="1800" dirty="0" err="1" smtClean="0"/>
              <a:t>GeV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smtClean="0"/>
              <a:t>Electron beam energy jitter &lt; 2x10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(within one bunch train)</a:t>
            </a:r>
          </a:p>
          <a:p>
            <a:pPr>
              <a:defRPr/>
            </a:pPr>
            <a:r>
              <a:rPr lang="en-US" sz="1800" dirty="0" smtClean="0"/>
              <a:t>Energy chirp &lt; 2x10</a:t>
            </a:r>
            <a:r>
              <a:rPr lang="en-US" sz="1800" baseline="30000" dirty="0" smtClean="0"/>
              <a:t>-4 </a:t>
            </a:r>
            <a:r>
              <a:rPr lang="en-US" sz="1800" dirty="0" smtClean="0"/>
              <a:t>(reduced setting of bunch compression)</a:t>
            </a:r>
          </a:p>
          <a:p>
            <a:pPr>
              <a:defRPr/>
            </a:pPr>
            <a:r>
              <a:rPr lang="en-US" sz="1800" dirty="0" smtClean="0"/>
              <a:t>Electron energy measurement resolution &lt; 2x10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 (bunch / averaged): </a:t>
            </a:r>
            <a:br>
              <a:rPr lang="en-US" sz="1800" dirty="0" smtClean="0"/>
            </a:br>
            <a:r>
              <a:rPr lang="en-US" sz="1800" dirty="0" smtClean="0"/>
              <a:t>high relative accuracy / high reproducibility</a:t>
            </a:r>
          </a:p>
          <a:p>
            <a:pPr>
              <a:defRPr/>
            </a:pPr>
            <a:r>
              <a:rPr lang="en-US" sz="1800" dirty="0" smtClean="0"/>
              <a:t>Beam position jitter / pointing stability </a:t>
            </a:r>
            <a:br>
              <a:rPr lang="en-US" sz="1800" dirty="0" smtClean="0"/>
            </a:br>
            <a:r>
              <a:rPr lang="en-US" sz="1800" dirty="0" smtClean="0"/>
              <a:t>minimum requirement: 30 µm / 0.5 µrad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A523AF-8FC2-4087-A0C9-D3DFAFFD2738}" type="slidenum">
              <a:rPr lang="en-GB" sz="1000" smtClean="0">
                <a:solidFill>
                  <a:srgbClr val="FFFFFF"/>
                </a:solidFill>
              </a:rPr>
              <a:pPr/>
              <a:t>21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1741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261748"/>
                </a:solidFill>
                <a:cs typeface="Arial" pitchFamily="34" charset="0"/>
              </a:rPr>
              <a:t>3rd Collaboration Meeting of the European XFEL, 8 April 2014</a:t>
            </a:r>
            <a:endParaRPr lang="en-GB" smtClean="0">
              <a:solidFill>
                <a:srgbClr val="261748"/>
              </a:solidFill>
              <a:cs typeface="Arial" pitchFamily="34" charset="0"/>
            </a:endParaRPr>
          </a:p>
          <a:p>
            <a:pPr eaLnBrk="1" hangingPunct="1"/>
            <a:r>
              <a:rPr lang="en-GB" smtClean="0">
                <a:solidFill>
                  <a:srgbClr val="261748"/>
                </a:solidFill>
                <a:cs typeface="Arial" pitchFamily="34" charset="0"/>
              </a:rPr>
              <a:t>Wolfgang Freund, WP74, European XFEL</a:t>
            </a:r>
          </a:p>
        </p:txBody>
      </p:sp>
    </p:spTree>
    <p:extLst>
      <p:ext uri="{BB962C8B-B14F-4D97-AF65-F5344CB8AC3E}">
        <p14:creationId xmlns:p14="http://schemas.microsoft.com/office/powerpoint/2010/main" val="596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Undulator Plans for Day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5" y="1347788"/>
            <a:ext cx="8856984" cy="4241452"/>
          </a:xfrm>
        </p:spPr>
        <p:txBody>
          <a:bodyPr/>
          <a:lstStyle/>
          <a:p>
            <a:r>
              <a:rPr lang="de-DE" dirty="0" smtClean="0"/>
              <a:t>Day </a:t>
            </a:r>
            <a:r>
              <a:rPr lang="de-DE" dirty="0" err="1" smtClean="0"/>
              <a:t>One</a:t>
            </a:r>
            <a:r>
              <a:rPr lang="de-DE" dirty="0" smtClean="0"/>
              <a:t>: </a:t>
            </a:r>
            <a:r>
              <a:rPr lang="de-DE" b="1" dirty="0" smtClean="0"/>
              <a:t>Focus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achieve</a:t>
            </a:r>
            <a:r>
              <a:rPr lang="de-DE" b="1" dirty="0" smtClean="0"/>
              <a:t> </a:t>
            </a:r>
            <a:r>
              <a:rPr lang="de-DE" b="1" dirty="0" err="1" smtClean="0"/>
              <a:t>first</a:t>
            </a:r>
            <a:r>
              <a:rPr lang="de-DE" b="1" dirty="0" smtClean="0"/>
              <a:t> </a:t>
            </a:r>
            <a:r>
              <a:rPr lang="de-DE" b="1" dirty="0" err="1" smtClean="0"/>
              <a:t>Lasing</a:t>
            </a:r>
            <a:endParaRPr lang="de-DE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Straight Trajectory ;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 Good Phase Matching.</a:t>
            </a:r>
            <a:endParaRPr lang="de-DE" sz="2000" dirty="0" smtClean="0"/>
          </a:p>
          <a:p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characterized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(</a:t>
            </a:r>
            <a:r>
              <a:rPr lang="de-DE" dirty="0" err="1" smtClean="0"/>
              <a:t>Undulators</a:t>
            </a:r>
            <a:r>
              <a:rPr lang="de-DE" dirty="0" smtClean="0"/>
              <a:t>, Phase </a:t>
            </a:r>
            <a:r>
              <a:rPr lang="de-DE" dirty="0" err="1" smtClean="0"/>
              <a:t>Shifters</a:t>
            </a:r>
            <a:r>
              <a:rPr lang="de-DE" dirty="0" smtClean="0"/>
              <a:t>) </a:t>
            </a:r>
            <a:r>
              <a:rPr lang="de-DE" dirty="0" smtClean="0">
                <a:sym typeface="Wingdings" panose="05000000000000000000" pitchFamily="2" charset="2"/>
              </a:rPr>
              <a:t> Limits &amp;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smtClean="0"/>
              <a:t>Trust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! Trust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!  </a:t>
            </a:r>
          </a:p>
          <a:p>
            <a:r>
              <a:rPr lang="de-DE" dirty="0" err="1"/>
              <a:t>Avoid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sophisticated</a:t>
            </a:r>
            <a:r>
              <a:rPr lang="de-DE" dirty="0"/>
              <a:t> </a:t>
            </a:r>
            <a:r>
              <a:rPr lang="de-DE" dirty="0" err="1"/>
              <a:t>diagnostics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later</a:t>
            </a:r>
            <a:endParaRPr lang="de-DE" dirty="0"/>
          </a:p>
          <a:p>
            <a:r>
              <a:rPr lang="de-DE" dirty="0" smtClean="0"/>
              <a:t>Basic </a:t>
            </a:r>
            <a:r>
              <a:rPr lang="de-DE" dirty="0" err="1" smtClean="0"/>
              <a:t>controls</a:t>
            </a:r>
            <a:r>
              <a:rPr lang="de-DE" dirty="0" smtClean="0"/>
              <a:t> for undulator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Sophisticated</a:t>
            </a:r>
            <a:r>
              <a:rPr lang="de-DE" dirty="0" smtClean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 for </a:t>
            </a:r>
            <a:r>
              <a:rPr lang="de-DE" dirty="0" err="1" smtClean="0"/>
              <a:t>undulators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, 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268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Strategy</a:t>
            </a:r>
            <a:r>
              <a:rPr lang="de-DE" dirty="0" smtClean="0"/>
              <a:t> ( </a:t>
            </a:r>
            <a:r>
              <a:rPr lang="de-DE" dirty="0" err="1" smtClean="0"/>
              <a:t>Elletra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015" y="1196752"/>
            <a:ext cx="8253417" cy="525658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Assumptions</a:t>
            </a:r>
            <a:r>
              <a:rPr lang="de-DE" dirty="0" smtClean="0"/>
              <a:t>:</a:t>
            </a:r>
          </a:p>
          <a:p>
            <a:r>
              <a:rPr lang="de-DE" dirty="0" smtClean="0"/>
              <a:t>Inside Undulator,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accurately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:</a:t>
            </a:r>
          </a:p>
          <a:p>
            <a:pPr lvl="1"/>
            <a:r>
              <a:rPr lang="de-DE" dirty="0" smtClean="0"/>
              <a:t>Internal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specs</a:t>
            </a:r>
            <a:r>
              <a:rPr lang="de-DE" dirty="0" smtClean="0"/>
              <a:t> (RMS </a:t>
            </a:r>
            <a:r>
              <a:rPr lang="de-DE" dirty="0" err="1" smtClean="0"/>
              <a:t>criterion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Phase </a:t>
            </a:r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specs</a:t>
            </a:r>
            <a:endParaRPr lang="de-DE" dirty="0" smtClean="0"/>
          </a:p>
          <a:p>
            <a:pPr lvl="1"/>
            <a:r>
              <a:rPr lang="de-DE" dirty="0"/>
              <a:t>K</a:t>
            </a:r>
            <a:r>
              <a:rPr lang="de-DE" dirty="0" smtClean="0"/>
              <a:t>-Parameters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K/K ≤</a:t>
            </a:r>
            <a:r>
              <a:rPr lang="de-DE" dirty="0" smtClean="0"/>
              <a:t>1-2 ˣ10</a:t>
            </a:r>
            <a:r>
              <a:rPr lang="de-DE" baseline="30000" dirty="0" smtClean="0"/>
              <a:t>-4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Exact</a:t>
            </a:r>
            <a:r>
              <a:rPr lang="de-DE" dirty="0" smtClean="0"/>
              <a:t> Phase </a:t>
            </a:r>
            <a:r>
              <a:rPr lang="de-DE" dirty="0" err="1" smtClean="0"/>
              <a:t>Shifter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beam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! Trust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magnetic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measurements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  <a:p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Entrance</a:t>
            </a:r>
            <a:r>
              <a:rPr lang="de-DE" dirty="0" smtClean="0"/>
              <a:t> </a:t>
            </a:r>
            <a:r>
              <a:rPr lang="de-DE" dirty="0"/>
              <a:t>/Exit </a:t>
            </a:r>
            <a:r>
              <a:rPr lang="de-DE" dirty="0" smtClean="0"/>
              <a:t>Kicks :</a:t>
            </a:r>
            <a:endParaRPr lang="de-DE" dirty="0"/>
          </a:p>
          <a:p>
            <a:pPr lvl="1"/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 </a:t>
            </a:r>
            <a:r>
              <a:rPr lang="de-DE" dirty="0" smtClean="0"/>
              <a:t>±0.03Tmm </a:t>
            </a:r>
            <a:r>
              <a:rPr lang="de-DE" dirty="0"/>
              <a:t>÷ 30</a:t>
            </a:r>
            <a:r>
              <a:rPr lang="de-DE" dirty="0" smtClean="0"/>
              <a:t>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>
                <a:sym typeface="Symbol"/>
              </a:rPr>
              <a:t>‘=1.6</a:t>
            </a:r>
            <a:r>
              <a:rPr lang="el-GR" dirty="0" smtClean="0">
                <a:sym typeface="Symbol"/>
              </a:rPr>
              <a:t>μ</a:t>
            </a:r>
            <a:r>
              <a:rPr lang="de-DE" dirty="0" err="1" smtClean="0">
                <a:sym typeface="Symbol"/>
              </a:rPr>
              <a:t>rad</a:t>
            </a:r>
            <a:r>
              <a:rPr lang="de-DE" dirty="0" smtClean="0">
                <a:sym typeface="Symbol"/>
              </a:rPr>
              <a:t>  </a:t>
            </a:r>
            <a:endParaRPr lang="de-DE" dirty="0" smtClean="0"/>
          </a:p>
          <a:p>
            <a:pPr lvl="1"/>
            <a:r>
              <a:rPr lang="de-DE" dirty="0" smtClean="0"/>
              <a:t>XFEL </a:t>
            </a:r>
            <a:r>
              <a:rPr lang="de-DE" dirty="0" err="1" smtClean="0"/>
              <a:t>specs</a:t>
            </a:r>
            <a:r>
              <a:rPr lang="de-DE" dirty="0"/>
              <a:t>: </a:t>
            </a:r>
            <a:r>
              <a:rPr lang="de-DE" dirty="0" smtClean="0"/>
              <a:t>±0.004 </a:t>
            </a:r>
            <a:r>
              <a:rPr lang="de-DE" dirty="0" err="1" smtClean="0"/>
              <a:t>Tmm</a:t>
            </a:r>
            <a:r>
              <a:rPr lang="de-DE" dirty="0" smtClean="0"/>
              <a:t> </a:t>
            </a:r>
            <a:r>
              <a:rPr lang="de-DE" dirty="0"/>
              <a:t>÷ 5</a:t>
            </a:r>
            <a:r>
              <a:rPr lang="de-DE" dirty="0" smtClean="0"/>
              <a:t>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‘</a:t>
            </a:r>
          </a:p>
          <a:p>
            <a:pPr lvl="1"/>
            <a:r>
              <a:rPr lang="de-DE" dirty="0" smtClean="0">
                <a:sym typeface="Symbol"/>
              </a:rPr>
              <a:t>Needs </a:t>
            </a:r>
            <a:r>
              <a:rPr lang="de-DE" dirty="0" err="1" smtClean="0">
                <a:sym typeface="Symbol"/>
              </a:rPr>
              <a:t>improvement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using</a:t>
            </a:r>
            <a:r>
              <a:rPr lang="de-DE" dirty="0" smtClean="0">
                <a:sym typeface="Symbol"/>
              </a:rPr>
              <a:t> BBA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straight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orbit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2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2: Set undulator </a:t>
            </a:r>
            <a:r>
              <a:rPr lang="de-DE" dirty="0" err="1" smtClean="0"/>
              <a:t>segment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48478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Set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Ks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/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gaps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undulator Segments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statically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trusting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magnetic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measurements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sz="2000" dirty="0" smtClean="0">
                <a:solidFill>
                  <a:srgbClr val="000000"/>
                </a:solidFill>
                <a:latin typeface="Arial"/>
              </a:rPr>
            </a:b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Suggestion: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Use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tuning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gaps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lowest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errors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SASE1/2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gap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14mm, K=2.7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SASE3  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gap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15mm, K=6.9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Use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Phase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Shifter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settings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magnetic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measurements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 typeface="Arial" panose="020B0604020202020204" pitchFamily="34" charset="0"/>
              <a:buChar char="■"/>
            </a:pP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This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should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be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good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for First </a:t>
            </a:r>
            <a:r>
              <a:rPr lang="de-DE" sz="2000" dirty="0" err="1" smtClean="0">
                <a:solidFill>
                  <a:srgbClr val="000000"/>
                </a:solidFill>
                <a:latin typeface="Arial"/>
              </a:rPr>
              <a:t>Lasing</a:t>
            </a:r>
            <a:r>
              <a:rPr lang="de-DE" sz="200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5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6" y="0"/>
            <a:ext cx="9193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9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72105" cy="68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7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2" y="0"/>
            <a:ext cx="9187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95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" y="0"/>
            <a:ext cx="9130061" cy="68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86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264525" cy="48419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System integration </a:t>
            </a:r>
            <a:r>
              <a:rPr lang="en-US" sz="2000" dirty="0" smtClean="0"/>
              <a:t>(WP/TC </a:t>
            </a:r>
            <a:r>
              <a:rPr lang="en-US" sz="2000" dirty="0"/>
              <a:t>responsibility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Technical commissioning of sub-systems (WP </a:t>
            </a:r>
            <a:r>
              <a:rPr lang="en-US" sz="2000" dirty="0" smtClean="0"/>
              <a:t>responsibility, TC/MC)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Beam commissioning</a:t>
            </a:r>
          </a:p>
          <a:p>
            <a:r>
              <a:rPr lang="en-US" sz="2000" dirty="0" smtClean="0"/>
              <a:t>Pre-beam check out</a:t>
            </a:r>
          </a:p>
          <a:p>
            <a:r>
              <a:rPr lang="en-US" sz="2000" dirty="0"/>
              <a:t>Beam </a:t>
            </a:r>
            <a:r>
              <a:rPr lang="en-US" sz="2000" dirty="0" smtClean="0"/>
              <a:t>transport</a:t>
            </a:r>
          </a:p>
          <a:p>
            <a:r>
              <a:rPr lang="en-US" sz="2000" dirty="0" smtClean="0"/>
              <a:t>Sub-systems commissioning to target parameters</a:t>
            </a:r>
          </a:p>
          <a:p>
            <a:r>
              <a:rPr lang="en-US" sz="2000" dirty="0" smtClean="0"/>
              <a:t>Commissioning of section to target parameters</a:t>
            </a:r>
          </a:p>
          <a:p>
            <a:r>
              <a:rPr lang="en-US" sz="2000" dirty="0" smtClean="0"/>
              <a:t>Consolidate operation, implement procedures, …</a:t>
            </a:r>
          </a:p>
          <a:p>
            <a:r>
              <a:rPr lang="en-US" sz="2000" dirty="0" smtClean="0"/>
              <a:t>Continue to next section</a:t>
            </a:r>
          </a:p>
          <a:p>
            <a:r>
              <a:rPr lang="en-US" sz="2000" dirty="0" smtClean="0"/>
              <a:t>Achieve final target parameters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Commissioning Sequence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6910135" y="3900577"/>
            <a:ext cx="291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D930A"/>
              </a:buClr>
              <a:buSzPct val="80000"/>
              <a:buNone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(Re)-define goal</a:t>
            </a:r>
          </a:p>
        </p:txBody>
      </p:sp>
      <p:sp>
        <p:nvSpPr>
          <p:cNvPr id="5" name="Circular Arrow 4"/>
          <p:cNvSpPr/>
          <p:nvPr/>
        </p:nvSpPr>
        <p:spPr bwMode="auto">
          <a:xfrm rot="16200000" flipV="1">
            <a:off x="4081081" y="1170704"/>
            <a:ext cx="4233797" cy="5399676"/>
          </a:xfrm>
          <a:prstGeom prst="circular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2738" y="2672862"/>
            <a:ext cx="8675080" cy="3446584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2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" y="4519680"/>
            <a:ext cx="2658168" cy="1802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7312026" cy="4459287"/>
          </a:xfrm>
        </p:spPr>
        <p:txBody>
          <a:bodyPr/>
          <a:lstStyle/>
          <a:p>
            <a:r>
              <a:rPr lang="en-US" dirty="0" smtClean="0"/>
              <a:t>Pre-commissioning     	</a:t>
            </a:r>
            <a:r>
              <a:rPr lang="en-US" dirty="0" smtClean="0">
                <a:solidFill>
                  <a:srgbClr val="00B0F0"/>
                </a:solidFill>
              </a:rPr>
              <a:t>now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Warm </a:t>
            </a:r>
            <a:r>
              <a:rPr lang="en-US" dirty="0" smtClean="0"/>
              <a:t>commissioning 	</a:t>
            </a:r>
            <a:r>
              <a:rPr lang="en-US" dirty="0" smtClean="0">
                <a:solidFill>
                  <a:srgbClr val="00B0F0"/>
                </a:solidFill>
              </a:rPr>
              <a:t>June 2014- June 2016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Cold commissioning </a:t>
            </a:r>
            <a:endParaRPr lang="en-US" dirty="0" smtClean="0"/>
          </a:p>
          <a:p>
            <a:pPr lvl="2"/>
            <a:r>
              <a:rPr lang="en-US" dirty="0" smtClean="0"/>
              <a:t>no beam</a:t>
            </a:r>
          </a:p>
          <a:p>
            <a:pPr lvl="2"/>
            <a:r>
              <a:rPr lang="en-US" dirty="0" smtClean="0"/>
              <a:t>low beam</a:t>
            </a:r>
          </a:p>
          <a:p>
            <a:pPr lvl="2"/>
            <a:r>
              <a:rPr lang="en-US" dirty="0" smtClean="0"/>
              <a:t>full beam</a:t>
            </a:r>
            <a:endParaRPr lang="en-US" dirty="0"/>
          </a:p>
          <a:p>
            <a:r>
              <a:rPr lang="en-US" dirty="0" smtClean="0"/>
              <a:t>Post-commissioning</a:t>
            </a:r>
            <a:endParaRPr lang="en-US" dirty="0"/>
          </a:p>
          <a:p>
            <a:endParaRPr lang="en-US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3348892" y="2843143"/>
            <a:ext cx="317500" cy="711200"/>
          </a:xfrm>
          <a:prstGeom prst="rightBrace">
            <a:avLst>
              <a:gd name="adj1" fmla="val 10179"/>
              <a:gd name="adj2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smtClean="0">
              <a:solidFill>
                <a:srgbClr val="26174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749" y="2977148"/>
            <a:ext cx="24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3 months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3362325" y="3689211"/>
            <a:ext cx="317500" cy="711200"/>
          </a:xfrm>
          <a:prstGeom prst="rightBrace">
            <a:avLst>
              <a:gd name="adj1" fmla="val 7409"/>
              <a:gd name="adj2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smtClean="0">
              <a:solidFill>
                <a:srgbClr val="26174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7895" y="3837006"/>
            <a:ext cx="24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&gt; 2016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7399"/>
          <a:stretch/>
        </p:blipFill>
        <p:spPr>
          <a:xfrm>
            <a:off x="5395801" y="2467052"/>
            <a:ext cx="3711223" cy="3485322"/>
          </a:xfrm>
          <a:prstGeom prst="rect">
            <a:avLst/>
          </a:prstGeom>
        </p:spPr>
      </p:pic>
      <p:pic>
        <p:nvPicPr>
          <p:cNvPr id="4098" name="Picture 2" descr="D:\Talks\images\XFEL-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20" y="2459396"/>
            <a:ext cx="1102549" cy="10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30078"/>
            <a:ext cx="8842227" cy="4459287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Experience from </a:t>
            </a:r>
            <a:r>
              <a:rPr lang="en-US" dirty="0" smtClean="0">
                <a:sym typeface="Wingdings" pitchFamily="2" charset="2"/>
              </a:rPr>
              <a:t>FLASH</a:t>
            </a:r>
          </a:p>
          <a:p>
            <a:r>
              <a:rPr lang="en-US" dirty="0" smtClean="0">
                <a:sym typeface="Wingdings" pitchFamily="2" charset="2"/>
              </a:rPr>
              <a:t>Time, man power, schedule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April 8</a:t>
            </a:r>
            <a:r>
              <a:rPr lang="en-GB" baseline="30000" dirty="0" smtClean="0"/>
              <a:t>th</a:t>
            </a:r>
            <a:r>
              <a:rPr lang="en-GB" dirty="0" smtClean="0"/>
              <a:t> 2014, 3</a:t>
            </a:r>
            <a:r>
              <a:rPr lang="en-GB" baseline="30000" dirty="0" smtClean="0"/>
              <a:t>rd</a:t>
            </a:r>
            <a:r>
              <a:rPr lang="en-GB" dirty="0" smtClean="0"/>
              <a:t> collaboration meeting of the European XFEL</a:t>
            </a:r>
          </a:p>
          <a:p>
            <a:r>
              <a:rPr lang="en-GB" dirty="0" smtClean="0"/>
              <a:t>Julien Branlard, DESY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14E62500-1DB8-423D-81AE-6A0C84B7CCFF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024" y="2002971"/>
            <a:ext cx="7457413" cy="43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2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241"/>
          <p:cNvSpPr>
            <a:spLocks noChangeShapeType="1"/>
          </p:cNvSpPr>
          <p:nvPr/>
        </p:nvSpPr>
        <p:spPr bwMode="auto">
          <a:xfrm flipV="1">
            <a:off x="5148064" y="2397491"/>
            <a:ext cx="0" cy="7434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31913" y="174625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663825" y="3165475"/>
            <a:ext cx="22780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727325" y="4416425"/>
            <a:ext cx="1277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4548188" y="3208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4697413" y="3346450"/>
            <a:ext cx="160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4697413" y="35052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1524000" y="2646363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3035300" y="2649290"/>
            <a:ext cx="16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1524000" y="30178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2813050" y="4532313"/>
            <a:ext cx="1192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3802063" y="43846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>
            <a:off x="3876675" y="4532313"/>
            <a:ext cx="160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8" name="Rectangle 29"/>
          <p:cNvSpPr>
            <a:spLocks noChangeArrowheads="1"/>
          </p:cNvSpPr>
          <p:nvPr/>
        </p:nvSpPr>
        <p:spPr bwMode="auto">
          <a:xfrm>
            <a:off x="3876675" y="46910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9" name="Rectangle 30"/>
          <p:cNvSpPr>
            <a:spLocks noChangeArrowheads="1"/>
          </p:cNvSpPr>
          <p:nvPr/>
        </p:nvSpPr>
        <p:spPr bwMode="auto">
          <a:xfrm>
            <a:off x="3930650" y="45434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4467225" y="2635002"/>
            <a:ext cx="404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4" name="Rectangle 35"/>
          <p:cNvSpPr>
            <a:spLocks noChangeArrowheads="1"/>
          </p:cNvSpPr>
          <p:nvPr/>
        </p:nvSpPr>
        <p:spPr bwMode="auto">
          <a:xfrm>
            <a:off x="4722813" y="2476252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5" name="Rectangle 36"/>
          <p:cNvSpPr>
            <a:spLocks noChangeArrowheads="1"/>
          </p:cNvSpPr>
          <p:nvPr/>
        </p:nvSpPr>
        <p:spPr bwMode="auto">
          <a:xfrm>
            <a:off x="4745038" y="2635002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6" name="Rectangle 37"/>
          <p:cNvSpPr>
            <a:spLocks noChangeArrowheads="1"/>
          </p:cNvSpPr>
          <p:nvPr/>
        </p:nvSpPr>
        <p:spPr bwMode="auto">
          <a:xfrm>
            <a:off x="4745038" y="2784227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2" name="Rectangle 43"/>
          <p:cNvSpPr>
            <a:spLocks noChangeArrowheads="1"/>
          </p:cNvSpPr>
          <p:nvPr/>
        </p:nvSpPr>
        <p:spPr bwMode="auto">
          <a:xfrm>
            <a:off x="2386013" y="472281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>
            <a:off x="2279650" y="5083175"/>
            <a:ext cx="244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5" name="Rectangle 46"/>
          <p:cNvSpPr>
            <a:spLocks noChangeArrowheads="1"/>
          </p:cNvSpPr>
          <p:nvPr/>
        </p:nvSpPr>
        <p:spPr bwMode="auto">
          <a:xfrm>
            <a:off x="2397125" y="5083175"/>
            <a:ext cx="160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8" name="Rectangle 49"/>
          <p:cNvSpPr>
            <a:spLocks noChangeArrowheads="1"/>
          </p:cNvSpPr>
          <p:nvPr/>
        </p:nvSpPr>
        <p:spPr bwMode="auto">
          <a:xfrm>
            <a:off x="2333625" y="4024313"/>
            <a:ext cx="223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9" name="Rectangle 50"/>
          <p:cNvSpPr>
            <a:spLocks noChangeArrowheads="1"/>
          </p:cNvSpPr>
          <p:nvPr/>
        </p:nvSpPr>
        <p:spPr bwMode="auto">
          <a:xfrm>
            <a:off x="2439988" y="388620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0" name="Rectangle 51"/>
          <p:cNvSpPr>
            <a:spLocks noChangeArrowheads="1"/>
          </p:cNvSpPr>
          <p:nvPr/>
        </p:nvSpPr>
        <p:spPr bwMode="auto">
          <a:xfrm>
            <a:off x="2333625" y="4246563"/>
            <a:ext cx="244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1" name="Rectangle 52"/>
          <p:cNvSpPr>
            <a:spLocks noChangeArrowheads="1"/>
          </p:cNvSpPr>
          <p:nvPr/>
        </p:nvSpPr>
        <p:spPr bwMode="auto">
          <a:xfrm>
            <a:off x="2449513" y="40989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2" name="Rectangle 53"/>
          <p:cNvSpPr>
            <a:spLocks noChangeArrowheads="1"/>
          </p:cNvSpPr>
          <p:nvPr/>
        </p:nvSpPr>
        <p:spPr bwMode="auto">
          <a:xfrm>
            <a:off x="2460625" y="4246563"/>
            <a:ext cx="1603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3" name="Rectangle 54"/>
          <p:cNvSpPr>
            <a:spLocks noChangeArrowheads="1"/>
          </p:cNvSpPr>
          <p:nvPr/>
        </p:nvSpPr>
        <p:spPr bwMode="auto">
          <a:xfrm>
            <a:off x="2514600" y="42576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4" name="Rectangle 55"/>
          <p:cNvSpPr>
            <a:spLocks noChangeArrowheads="1"/>
          </p:cNvSpPr>
          <p:nvPr/>
        </p:nvSpPr>
        <p:spPr bwMode="auto">
          <a:xfrm>
            <a:off x="5113338" y="4722813"/>
            <a:ext cx="766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7" name="Rectangle 58"/>
          <p:cNvSpPr>
            <a:spLocks noChangeArrowheads="1"/>
          </p:cNvSpPr>
          <p:nvPr/>
        </p:nvSpPr>
        <p:spPr bwMode="auto">
          <a:xfrm>
            <a:off x="4846638" y="5719763"/>
            <a:ext cx="1160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9" name="Rectangle 60"/>
          <p:cNvSpPr>
            <a:spLocks noChangeArrowheads="1"/>
          </p:cNvSpPr>
          <p:nvPr/>
        </p:nvSpPr>
        <p:spPr bwMode="auto">
          <a:xfrm>
            <a:off x="5997575" y="57308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3" name="Rectangle 64"/>
          <p:cNvSpPr>
            <a:spLocks noChangeArrowheads="1"/>
          </p:cNvSpPr>
          <p:nvPr/>
        </p:nvSpPr>
        <p:spPr bwMode="auto">
          <a:xfrm>
            <a:off x="2620963" y="5751513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4" name="Rectangle 65"/>
          <p:cNvSpPr>
            <a:spLocks noChangeArrowheads="1"/>
          </p:cNvSpPr>
          <p:nvPr/>
        </p:nvSpPr>
        <p:spPr bwMode="auto">
          <a:xfrm>
            <a:off x="2620963" y="59102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5" name="Rectangle 66"/>
          <p:cNvSpPr>
            <a:spLocks noChangeArrowheads="1"/>
          </p:cNvSpPr>
          <p:nvPr/>
        </p:nvSpPr>
        <p:spPr bwMode="auto">
          <a:xfrm>
            <a:off x="2673350" y="57626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5" name="Rectangle 76"/>
          <p:cNvSpPr>
            <a:spLocks noChangeArrowheads="1"/>
          </p:cNvSpPr>
          <p:nvPr/>
        </p:nvSpPr>
        <p:spPr bwMode="auto">
          <a:xfrm>
            <a:off x="2227263" y="464978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6" name="Rectangle 77"/>
          <p:cNvSpPr>
            <a:spLocks noChangeArrowheads="1"/>
          </p:cNvSpPr>
          <p:nvPr/>
        </p:nvSpPr>
        <p:spPr bwMode="auto">
          <a:xfrm>
            <a:off x="2279650" y="450056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8" name="Rectangle 79"/>
          <p:cNvSpPr>
            <a:spLocks noChangeArrowheads="1"/>
          </p:cNvSpPr>
          <p:nvPr/>
        </p:nvSpPr>
        <p:spPr bwMode="auto">
          <a:xfrm>
            <a:off x="6924675" y="5807075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9" name="Rectangle 80"/>
          <p:cNvSpPr>
            <a:spLocks noChangeArrowheads="1"/>
          </p:cNvSpPr>
          <p:nvPr/>
        </p:nvSpPr>
        <p:spPr bwMode="auto">
          <a:xfrm>
            <a:off x="5102225" y="3621088"/>
            <a:ext cx="1117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0" name="Rectangle 81"/>
          <p:cNvSpPr>
            <a:spLocks noChangeArrowheads="1"/>
          </p:cNvSpPr>
          <p:nvPr/>
        </p:nvSpPr>
        <p:spPr bwMode="auto">
          <a:xfrm>
            <a:off x="5453063" y="3727450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1" name="Rectangle 82"/>
          <p:cNvSpPr>
            <a:spLocks noChangeArrowheads="1"/>
          </p:cNvSpPr>
          <p:nvPr/>
        </p:nvSpPr>
        <p:spPr bwMode="auto">
          <a:xfrm>
            <a:off x="5708650" y="3589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2" name="Rectangle 83"/>
          <p:cNvSpPr>
            <a:spLocks noChangeArrowheads="1"/>
          </p:cNvSpPr>
          <p:nvPr/>
        </p:nvSpPr>
        <p:spPr bwMode="auto">
          <a:xfrm>
            <a:off x="5730875" y="3727450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3" name="Rectangle 84"/>
          <p:cNvSpPr>
            <a:spLocks noChangeArrowheads="1"/>
          </p:cNvSpPr>
          <p:nvPr/>
        </p:nvSpPr>
        <p:spPr bwMode="auto">
          <a:xfrm>
            <a:off x="5730875" y="388620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6" name="Rectangle 88"/>
          <p:cNvSpPr>
            <a:spLocks noChangeArrowheads="1"/>
          </p:cNvSpPr>
          <p:nvPr/>
        </p:nvSpPr>
        <p:spPr bwMode="auto">
          <a:xfrm>
            <a:off x="1693863" y="3208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7" name="Rectangle 89"/>
          <p:cNvSpPr>
            <a:spLocks noChangeArrowheads="1"/>
          </p:cNvSpPr>
          <p:nvPr/>
        </p:nvSpPr>
        <p:spPr bwMode="auto">
          <a:xfrm>
            <a:off x="1704975" y="3346450"/>
            <a:ext cx="158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1704975" y="350520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9" name="Rectangle 91"/>
          <p:cNvSpPr>
            <a:spLocks noChangeArrowheads="1"/>
          </p:cNvSpPr>
          <p:nvPr/>
        </p:nvSpPr>
        <p:spPr bwMode="auto">
          <a:xfrm>
            <a:off x="1757363" y="33559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4" name="Rectangle 149"/>
          <p:cNvSpPr>
            <a:spLocks noChangeArrowheads="1"/>
          </p:cNvSpPr>
          <p:nvPr/>
        </p:nvSpPr>
        <p:spPr bwMode="auto">
          <a:xfrm>
            <a:off x="5827713" y="2422525"/>
            <a:ext cx="650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5" name="Rectangle 150"/>
          <p:cNvSpPr>
            <a:spLocks noChangeArrowheads="1"/>
          </p:cNvSpPr>
          <p:nvPr/>
        </p:nvSpPr>
        <p:spPr bwMode="auto">
          <a:xfrm>
            <a:off x="6318250" y="22637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6" name="Rectangle 151"/>
          <p:cNvSpPr>
            <a:spLocks noChangeArrowheads="1"/>
          </p:cNvSpPr>
          <p:nvPr/>
        </p:nvSpPr>
        <p:spPr bwMode="auto">
          <a:xfrm>
            <a:off x="6291217" y="2022475"/>
            <a:ext cx="16938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7" name="Rectangle 152"/>
          <p:cNvSpPr>
            <a:spLocks noChangeArrowheads="1"/>
          </p:cNvSpPr>
          <p:nvPr/>
        </p:nvSpPr>
        <p:spPr bwMode="auto">
          <a:xfrm>
            <a:off x="7518400" y="2641600"/>
            <a:ext cx="158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8" name="Rectangle 153"/>
          <p:cNvSpPr>
            <a:spLocks noChangeArrowheads="1"/>
          </p:cNvSpPr>
          <p:nvPr/>
        </p:nvSpPr>
        <p:spPr bwMode="auto">
          <a:xfrm>
            <a:off x="7570788" y="265271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8" name="Rectangle 39"/>
          <p:cNvSpPr>
            <a:spLocks noChangeArrowheads="1"/>
          </p:cNvSpPr>
          <p:nvPr/>
        </p:nvSpPr>
        <p:spPr bwMode="auto">
          <a:xfrm>
            <a:off x="4367213" y="527526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0" name="Rectangle 92"/>
          <p:cNvSpPr>
            <a:spLocks noChangeArrowheads="1"/>
          </p:cNvSpPr>
          <p:nvPr/>
        </p:nvSpPr>
        <p:spPr bwMode="auto">
          <a:xfrm>
            <a:off x="5878513" y="539908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FF33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1" name="Rectangle 93"/>
          <p:cNvSpPr>
            <a:spLocks noChangeArrowheads="1"/>
          </p:cNvSpPr>
          <p:nvPr/>
        </p:nvSpPr>
        <p:spPr bwMode="auto">
          <a:xfrm>
            <a:off x="5480050" y="525145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9" name="Rectangle 101"/>
          <p:cNvSpPr>
            <a:spLocks noChangeArrowheads="1"/>
          </p:cNvSpPr>
          <p:nvPr/>
        </p:nvSpPr>
        <p:spPr bwMode="auto">
          <a:xfrm>
            <a:off x="6886575" y="539908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FF33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7" name="Rectangle 78"/>
          <p:cNvSpPr>
            <a:spLocks noChangeArrowheads="1"/>
          </p:cNvSpPr>
          <p:nvPr/>
        </p:nvSpPr>
        <p:spPr bwMode="auto">
          <a:xfrm>
            <a:off x="4857750" y="54340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Rectangle 75"/>
          <p:cNvSpPr>
            <a:spLocks noChangeArrowheads="1"/>
          </p:cNvSpPr>
          <p:nvPr/>
        </p:nvSpPr>
        <p:spPr bwMode="auto">
          <a:xfrm>
            <a:off x="2236787" y="52149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09156" y="1268760"/>
            <a:ext cx="5483324" cy="2621412"/>
            <a:chOff x="3409156" y="1268760"/>
            <a:chExt cx="5483324" cy="2621412"/>
          </a:xfrm>
        </p:grpSpPr>
        <p:grpSp>
          <p:nvGrpSpPr>
            <p:cNvPr id="13" name="Group 12"/>
            <p:cNvGrpSpPr/>
            <p:nvPr/>
          </p:nvGrpSpPr>
          <p:grpSpPr>
            <a:xfrm>
              <a:off x="3409156" y="1268760"/>
              <a:ext cx="5483324" cy="2621412"/>
              <a:chOff x="3409156" y="1268760"/>
              <a:chExt cx="5483324" cy="26214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09156" y="1679046"/>
                <a:ext cx="1183482" cy="1108354"/>
                <a:chOff x="3409156" y="1679046"/>
                <a:chExt cx="1183482" cy="1108354"/>
              </a:xfrm>
            </p:grpSpPr>
            <p:sp>
              <p:nvSpPr>
                <p:cNvPr id="30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409156" y="1679047"/>
                  <a:ext cx="9821" cy="1108353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592638" y="1679046"/>
                  <a:ext cx="0" cy="743477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8545" name="Line 241"/>
                <p:cNvSpPr>
                  <a:spLocks noChangeShapeType="1"/>
                </p:cNvSpPr>
                <p:nvPr/>
              </p:nvSpPr>
              <p:spPr bwMode="auto">
                <a:xfrm>
                  <a:off x="3409156" y="1679048"/>
                  <a:ext cx="118348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4172173" y="1268760"/>
                <a:ext cx="4720307" cy="2621412"/>
                <a:chOff x="4172173" y="1239636"/>
                <a:chExt cx="4720307" cy="2621412"/>
              </a:xfrm>
            </p:grpSpPr>
            <p:sp>
              <p:nvSpPr>
                <p:cNvPr id="485" name="Line 166"/>
                <p:cNvSpPr>
                  <a:spLocks noChangeShapeType="1"/>
                </p:cNvSpPr>
                <p:nvPr/>
              </p:nvSpPr>
              <p:spPr bwMode="auto">
                <a:xfrm>
                  <a:off x="8082582" y="1738111"/>
                  <a:ext cx="0" cy="1227339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Line 166"/>
                <p:cNvSpPr>
                  <a:spLocks noChangeShapeType="1"/>
                </p:cNvSpPr>
                <p:nvPr/>
              </p:nvSpPr>
              <p:spPr bwMode="auto">
                <a:xfrm>
                  <a:off x="6272361" y="1738111"/>
                  <a:ext cx="4763" cy="1206702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375" name="Group 374"/>
                <p:cNvGrpSpPr/>
                <p:nvPr/>
              </p:nvGrpSpPr>
              <p:grpSpPr>
                <a:xfrm>
                  <a:off x="4172173" y="1239636"/>
                  <a:ext cx="4720307" cy="2621412"/>
                  <a:chOff x="4172173" y="1239636"/>
                  <a:chExt cx="4720307" cy="2621412"/>
                </a:xfrm>
              </p:grpSpPr>
              <p:sp>
                <p:nvSpPr>
                  <p:cNvPr id="478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8649" y="1703389"/>
                    <a:ext cx="0" cy="183358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0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28916" y="1703389"/>
                    <a:ext cx="0" cy="178891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8400" y="1738112"/>
                    <a:ext cx="1588" cy="159246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3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29115" y="1738112"/>
                    <a:ext cx="0" cy="152400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4" name="Line 1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708649" y="1878013"/>
                    <a:ext cx="11218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B321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8" name="Line 1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08849" y="1886746"/>
                    <a:ext cx="11218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B321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65" name="Group 264"/>
                  <p:cNvGrpSpPr/>
                  <p:nvPr/>
                </p:nvGrpSpPr>
                <p:grpSpPr>
                  <a:xfrm>
                    <a:off x="4172173" y="1239636"/>
                    <a:ext cx="4720307" cy="2621412"/>
                    <a:chOff x="4172173" y="1253676"/>
                    <a:chExt cx="4720307" cy="2621412"/>
                  </a:xfrm>
                </p:grpSpPr>
                <p:sp>
                  <p:nvSpPr>
                    <p:cNvPr id="73847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80796" y="3330178"/>
                      <a:ext cx="0" cy="3159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1450" y="2261788"/>
                      <a:ext cx="327075" cy="451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81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46684" y="2042589"/>
                      <a:ext cx="581028" cy="31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B321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8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8525" y="2266303"/>
                      <a:ext cx="1587" cy="160878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9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088561" y="3367881"/>
                      <a:ext cx="0" cy="4857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19776" y="2042589"/>
                      <a:ext cx="4761" cy="158961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7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94350" y="3853655"/>
                      <a:ext cx="2497066" cy="396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8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27713" y="3624262"/>
                      <a:ext cx="458661" cy="543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588" name="Textfeld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82137" y="3258563"/>
                      <a:ext cx="139663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itchFamily="2" charset="2"/>
                        <a:buNone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XFEL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itchFamily="2" charset="2"/>
                        <a:buNone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Refrigerator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63" name="Group 262"/>
                    <p:cNvGrpSpPr/>
                    <p:nvPr/>
                  </p:nvGrpSpPr>
                  <p:grpSpPr>
                    <a:xfrm>
                      <a:off x="4172173" y="1253676"/>
                      <a:ext cx="4720307" cy="2304256"/>
                      <a:chOff x="4172173" y="1262409"/>
                      <a:chExt cx="4720307" cy="2304256"/>
                    </a:xfrm>
                  </p:grpSpPr>
                  <p:grpSp>
                    <p:nvGrpSpPr>
                      <p:cNvPr id="262" name="Group 261"/>
                      <p:cNvGrpSpPr/>
                      <p:nvPr/>
                    </p:nvGrpSpPr>
                    <p:grpSpPr>
                      <a:xfrm>
                        <a:off x="4172173" y="1893837"/>
                        <a:ext cx="1335931" cy="1672828"/>
                        <a:chOff x="4172173" y="1921395"/>
                        <a:chExt cx="1335931" cy="1672828"/>
                      </a:xfrm>
                    </p:grpSpPr>
                    <p:sp>
                      <p:nvSpPr>
                        <p:cNvPr id="17561" name="Rectangle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72173" y="1921395"/>
                          <a:ext cx="1335931" cy="5207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111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562" name="Rectangl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40435" y="1981998"/>
                          <a:ext cx="1174296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Distribution Box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DB54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441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35376" y="3057648"/>
                          <a:ext cx="1128712" cy="53657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111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443" name="Rectangl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8010" y="3112940"/>
                          <a:ext cx="499817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CC Box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CB44 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1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64175" y="1273021"/>
                        <a:ext cx="504825" cy="504825"/>
                      </a:xfrm>
                      <a:prstGeom prst="ellipse">
                        <a:avLst/>
                      </a:prstGeom>
                      <a:solidFill>
                        <a:srgbClr val="EB321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2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753100" y="1353984"/>
                        <a:ext cx="142875" cy="42386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3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2913" y="1371446"/>
                        <a:ext cx="142875" cy="40005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11813" y="1338109"/>
                        <a:ext cx="207963" cy="215900"/>
                      </a:xfrm>
                      <a:prstGeom prst="rect">
                        <a:avLst/>
                      </a:prstGeom>
                      <a:solidFill>
                        <a:srgbClr val="EB32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prstClr val="white"/>
                            </a:solidFill>
                            <a:latin typeface="Calibri"/>
                          </a:rPr>
                          <a:t>SC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58" name="Group 257"/>
                      <p:cNvGrpSpPr/>
                      <p:nvPr/>
                    </p:nvGrpSpPr>
                    <p:grpSpPr>
                      <a:xfrm>
                        <a:off x="6033146" y="1262409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395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7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8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15" name="Group 414"/>
                      <p:cNvGrpSpPr/>
                      <p:nvPr/>
                    </p:nvGrpSpPr>
                    <p:grpSpPr>
                      <a:xfrm>
                        <a:off x="6587455" y="1268760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16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7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8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9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20" name="Group 419"/>
                      <p:cNvGrpSpPr/>
                      <p:nvPr/>
                    </p:nvGrpSpPr>
                    <p:grpSpPr>
                      <a:xfrm>
                        <a:off x="6032352" y="1988840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21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2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3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4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738463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12519" y="2652142"/>
                        <a:ext cx="747713" cy="704850"/>
                      </a:xfrm>
                      <a:prstGeom prst="ellipse">
                        <a:avLst/>
                      </a:prstGeom>
                      <a:solidFill>
                        <a:srgbClr val="F63B08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  <a:defRPr/>
                        </a:pPr>
                        <a:endParaRPr lang="de-DE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7564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14" y="2879338"/>
                        <a:ext cx="592137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de-DE" sz="1800" dirty="0">
                            <a:solidFill>
                              <a:prstClr val="white"/>
                            </a:solidFill>
                            <a:latin typeface="Calibri"/>
                          </a:rPr>
                          <a:t>CB </a:t>
                        </a:r>
                        <a:r>
                          <a:rPr lang="de-DE" sz="1800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41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2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64375" y="1281754"/>
                        <a:ext cx="504825" cy="504825"/>
                      </a:xfrm>
                      <a:prstGeom prst="ellipse">
                        <a:avLst/>
                      </a:prstGeom>
                      <a:solidFill>
                        <a:srgbClr val="EB321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33" name="Group 432"/>
                      <p:cNvGrpSpPr/>
                      <p:nvPr/>
                    </p:nvGrpSpPr>
                    <p:grpSpPr>
                      <a:xfrm>
                        <a:off x="7833346" y="1271142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34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5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6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7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39" name="Group 438"/>
                      <p:cNvGrpSpPr/>
                      <p:nvPr/>
                    </p:nvGrpSpPr>
                    <p:grpSpPr>
                      <a:xfrm>
                        <a:off x="8387655" y="1277493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40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1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2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3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4" name="Group 443"/>
                      <p:cNvGrpSpPr/>
                      <p:nvPr/>
                    </p:nvGrpSpPr>
                    <p:grpSpPr>
                      <a:xfrm>
                        <a:off x="7832552" y="1997573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45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7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8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49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12719" y="2660875"/>
                        <a:ext cx="747713" cy="704850"/>
                      </a:xfrm>
                      <a:prstGeom prst="ellipse">
                        <a:avLst/>
                      </a:prstGeom>
                      <a:solidFill>
                        <a:srgbClr val="F63B08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  <a:defRPr/>
                        </a:pPr>
                        <a:endParaRPr lang="de-DE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1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93210" y="2901584"/>
                        <a:ext cx="592137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de-DE" sz="1800" dirty="0">
                            <a:solidFill>
                              <a:prstClr val="white"/>
                            </a:solidFill>
                            <a:latin typeface="Calibri"/>
                          </a:rPr>
                          <a:t>CB </a:t>
                        </a:r>
                        <a:r>
                          <a:rPr lang="de-DE" sz="1800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43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2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570787" y="1371654"/>
                        <a:ext cx="142873" cy="40619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3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30083" y="1375918"/>
                        <a:ext cx="153392" cy="41324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29499" y="1355778"/>
                        <a:ext cx="207963" cy="215900"/>
                      </a:xfrm>
                      <a:prstGeom prst="rect">
                        <a:avLst/>
                      </a:prstGeom>
                      <a:solidFill>
                        <a:srgbClr val="EB32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prstClr val="white"/>
                            </a:solidFill>
                            <a:latin typeface="Calibri"/>
                          </a:rPr>
                          <a:t>SC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7594" name="Rectangle 56"/>
            <p:cNvSpPr>
              <a:spLocks noChangeArrowheads="1"/>
            </p:cNvSpPr>
            <p:nvPr/>
          </p:nvSpPr>
          <p:spPr bwMode="auto">
            <a:xfrm>
              <a:off x="3409156" y="1412776"/>
              <a:ext cx="352532" cy="215444"/>
            </a:xfrm>
            <a:prstGeom prst="rect">
              <a:avLst/>
            </a:prstGeom>
            <a:noFill/>
            <a:ln w="9525">
              <a:solidFill>
                <a:srgbClr val="FD93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XRTL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4" name="Text Box 240"/>
          <p:cNvSpPr txBox="1">
            <a:spLocks noChangeArrowheads="1"/>
          </p:cNvSpPr>
          <p:nvPr/>
        </p:nvSpPr>
        <p:spPr bwMode="auto">
          <a:xfrm>
            <a:off x="116509" y="2443278"/>
            <a:ext cx="2152650" cy="11079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u="sng" dirty="0" err="1" smtClean="0">
                <a:solidFill>
                  <a:prstClr val="black"/>
                </a:solidFill>
              </a:rPr>
              <a:t>Contributions</a:t>
            </a:r>
            <a:r>
              <a:rPr lang="de-DE" sz="1200" b="1" u="sng" dirty="0" smtClean="0">
                <a:solidFill>
                  <a:prstClr val="black"/>
                </a:solidFill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200" b="1" dirty="0" smtClean="0">
                <a:solidFill>
                  <a:srgbClr val="EB3213"/>
                </a:solidFill>
              </a:rPr>
              <a:t>LINDE KRYOTECHNIK</a:t>
            </a:r>
            <a:endParaRPr lang="de-DE" sz="1200" b="1" dirty="0" smtClean="0">
              <a:solidFill>
                <a:srgbClr val="0099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dirty="0" smtClean="0">
                <a:solidFill>
                  <a:srgbClr val="0099FF"/>
                </a:solidFill>
              </a:rPr>
              <a:t>BINP </a:t>
            </a:r>
            <a:endParaRPr lang="de-DE" sz="1200" b="1" dirty="0">
              <a:solidFill>
                <a:srgbClr val="0099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dirty="0" smtClean="0">
                <a:solidFill>
                  <a:srgbClr val="FD930A"/>
                </a:solidFill>
              </a:rPr>
              <a:t>DEMACO </a:t>
            </a:r>
          </a:p>
        </p:txBody>
      </p:sp>
      <p:grpSp>
        <p:nvGrpSpPr>
          <p:cNvPr id="367" name="Group 366"/>
          <p:cNvGrpSpPr/>
          <p:nvPr/>
        </p:nvGrpSpPr>
        <p:grpSpPr>
          <a:xfrm>
            <a:off x="4065587" y="1175224"/>
            <a:ext cx="5002660" cy="2835095"/>
            <a:chOff x="4065587" y="1195106"/>
            <a:chExt cx="5002660" cy="2835095"/>
          </a:xfrm>
        </p:grpSpPr>
        <p:grpSp>
          <p:nvGrpSpPr>
            <p:cNvPr id="368" name="Group 367"/>
            <p:cNvGrpSpPr/>
            <p:nvPr/>
          </p:nvGrpSpPr>
          <p:grpSpPr>
            <a:xfrm>
              <a:off x="4065587" y="1195106"/>
              <a:ext cx="5002660" cy="2835095"/>
              <a:chOff x="4065587" y="1195106"/>
              <a:chExt cx="5002660" cy="2835095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>
                <a:off x="4075981" y="1196752"/>
                <a:ext cx="49605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4065587" y="1199822"/>
                <a:ext cx="39688" cy="282775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9036496" y="1195106"/>
                <a:ext cx="31751" cy="282126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5469463" y="4024313"/>
                <a:ext cx="3598784" cy="6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V="1">
                <a:off x="4105275" y="4024946"/>
                <a:ext cx="1347788" cy="525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" name="Text Box 171"/>
            <p:cNvSpPr txBox="1">
              <a:spLocks noChangeArrowheads="1"/>
            </p:cNvSpPr>
            <p:nvPr/>
          </p:nvSpPr>
          <p:spPr bwMode="auto">
            <a:xfrm>
              <a:off x="4065587" y="1211164"/>
              <a:ext cx="12962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prstClr val="black"/>
                  </a:solidFill>
                </a:rPr>
                <a:t>Building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54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9174" y="1931460"/>
            <a:ext cx="389784" cy="324876"/>
            <a:chOff x="1934316" y="1679048"/>
            <a:chExt cx="389784" cy="3248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34316" y="1727866"/>
              <a:ext cx="389784" cy="231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981833" y="1679048"/>
              <a:ext cx="294642" cy="324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56"/>
          <p:cNvSpPr>
            <a:spLocks noChangeArrowheads="1"/>
          </p:cNvSpPr>
          <p:nvPr/>
        </p:nvSpPr>
        <p:spPr bwMode="auto">
          <a:xfrm>
            <a:off x="4611113" y="2550774"/>
            <a:ext cx="505073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latin typeface="Calibri"/>
              </a:rPr>
              <a:t>CXRTL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Rectangle 2"/>
          <p:cNvSpPr txBox="1">
            <a:spLocks noChangeArrowheads="1"/>
          </p:cNvSpPr>
          <p:nvPr/>
        </p:nvSpPr>
        <p:spPr>
          <a:xfrm>
            <a:off x="869350" y="287031"/>
            <a:ext cx="7591081" cy="4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/>
              <a:t>Commissioning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XFEL </a:t>
            </a:r>
            <a:r>
              <a:rPr lang="de-DE" sz="2400" dirty="0" err="1" smtClean="0"/>
              <a:t>Cryogenic</a:t>
            </a:r>
            <a:r>
              <a:rPr lang="de-DE" sz="2400" dirty="0" smtClean="0"/>
              <a:t> Equipment</a:t>
            </a:r>
            <a:endParaRPr lang="en-GB" sz="24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66216" y="2928938"/>
            <a:ext cx="5036009" cy="3880963"/>
            <a:chOff x="66216" y="2928938"/>
            <a:chExt cx="5036009" cy="3880963"/>
          </a:xfrm>
        </p:grpSpPr>
        <p:grpSp>
          <p:nvGrpSpPr>
            <p:cNvPr id="4" name="Group 3"/>
            <p:cNvGrpSpPr/>
            <p:nvPr/>
          </p:nvGrpSpPr>
          <p:grpSpPr>
            <a:xfrm>
              <a:off x="66216" y="3783013"/>
              <a:ext cx="4105957" cy="3026888"/>
              <a:chOff x="1863725" y="1175224"/>
              <a:chExt cx="4925343" cy="368570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863725" y="1175224"/>
                <a:ext cx="4925343" cy="36857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620" y="1234280"/>
                <a:ext cx="4676612" cy="3507459"/>
              </a:xfrm>
              <a:prstGeom prst="rect">
                <a:avLst/>
              </a:prstGeom>
            </p:spPr>
          </p:pic>
        </p:grpSp>
        <p:cxnSp>
          <p:nvCxnSpPr>
            <p:cNvPr id="6" name="Straight Connector 5"/>
            <p:cNvCxnSpPr/>
            <p:nvPr/>
          </p:nvCxnSpPr>
          <p:spPr>
            <a:xfrm flipV="1">
              <a:off x="3195638" y="2928939"/>
              <a:ext cx="0" cy="8739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195638" y="2928938"/>
              <a:ext cx="19065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02621" y="4163596"/>
            <a:ext cx="4447481" cy="911642"/>
            <a:chOff x="4502621" y="4163596"/>
            <a:chExt cx="4447481" cy="911642"/>
          </a:xfrm>
        </p:grpSpPr>
        <p:sp>
          <p:nvSpPr>
            <p:cNvPr id="149" name="Text Box 171"/>
            <p:cNvSpPr txBox="1">
              <a:spLocks noChangeArrowheads="1"/>
            </p:cNvSpPr>
            <p:nvPr/>
          </p:nvSpPr>
          <p:spPr bwMode="auto">
            <a:xfrm>
              <a:off x="4502621" y="4490463"/>
              <a:ext cx="443001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prstClr val="black"/>
                  </a:solidFill>
                </a:rPr>
                <a:t>Pre-commissioning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XFEL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refrigerator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with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CB44 in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building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54 </a:t>
              </a:r>
            </a:p>
          </p:txBody>
        </p:sp>
        <p:sp>
          <p:nvSpPr>
            <p:cNvPr id="165" name="Text Box 171"/>
            <p:cNvSpPr txBox="1">
              <a:spLocks noChangeArrowheads="1"/>
            </p:cNvSpPr>
            <p:nvPr/>
          </p:nvSpPr>
          <p:spPr bwMode="auto">
            <a:xfrm>
              <a:off x="4520084" y="4163596"/>
              <a:ext cx="443001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u="sng" dirty="0" err="1" smtClean="0">
                  <a:solidFill>
                    <a:prstClr val="black"/>
                  </a:solidFill>
                </a:rPr>
                <a:t>Now</a:t>
              </a:r>
              <a:r>
                <a:rPr lang="de-DE" sz="1600" b="1" u="sng" dirty="0" smtClean="0">
                  <a:solidFill>
                    <a:prstClr val="black"/>
                  </a:solidFill>
                </a:rPr>
                <a:t> – </a:t>
              </a:r>
              <a:r>
                <a:rPr lang="de-DE" sz="1600" b="1" u="sng" dirty="0">
                  <a:solidFill>
                    <a:prstClr val="black"/>
                  </a:solidFill>
                </a:rPr>
                <a:t>S</a:t>
              </a:r>
              <a:r>
                <a:rPr lang="de-DE" sz="1600" b="1" u="sng" dirty="0" smtClean="0">
                  <a:solidFill>
                    <a:prstClr val="black"/>
                  </a:solidFill>
                </a:rPr>
                <a:t>eptember 2014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48188" y="5248370"/>
            <a:ext cx="4447364" cy="338554"/>
            <a:chOff x="4548188" y="5248370"/>
            <a:chExt cx="4447364" cy="338554"/>
          </a:xfrm>
        </p:grpSpPr>
        <p:cxnSp>
          <p:nvCxnSpPr>
            <p:cNvPr id="162" name="Straight Arrow Connector 161"/>
            <p:cNvCxnSpPr/>
            <p:nvPr/>
          </p:nvCxnSpPr>
          <p:spPr>
            <a:xfrm flipV="1">
              <a:off x="4548188" y="5430839"/>
              <a:ext cx="360040" cy="31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 Box 171"/>
            <p:cNvSpPr txBox="1">
              <a:spLocks noChangeArrowheads="1"/>
            </p:cNvSpPr>
            <p:nvPr/>
          </p:nvSpPr>
          <p:spPr bwMode="auto">
            <a:xfrm>
              <a:off x="4900944" y="5248370"/>
              <a:ext cx="409460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smtClean="0">
                  <a:solidFill>
                    <a:prstClr val="black"/>
                  </a:solidFill>
                </a:rPr>
                <a:t>Partial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compensation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delayed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XRTL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1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331913" y="174625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663825" y="3165475"/>
            <a:ext cx="22780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727325" y="4416425"/>
            <a:ext cx="1277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887663" y="3346450"/>
            <a:ext cx="1958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4548188" y="3208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4697413" y="3346450"/>
            <a:ext cx="160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4697413" y="35052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1524000" y="2646363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3035300" y="2649290"/>
            <a:ext cx="160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1524000" y="30178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2813050" y="4532313"/>
            <a:ext cx="1192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3802063" y="43846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>
            <a:off x="3876675" y="4532313"/>
            <a:ext cx="160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8" name="Rectangle 29"/>
          <p:cNvSpPr>
            <a:spLocks noChangeArrowheads="1"/>
          </p:cNvSpPr>
          <p:nvPr/>
        </p:nvSpPr>
        <p:spPr bwMode="auto">
          <a:xfrm>
            <a:off x="3876675" y="469106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9" name="Rectangle 30"/>
          <p:cNvSpPr>
            <a:spLocks noChangeArrowheads="1"/>
          </p:cNvSpPr>
          <p:nvPr/>
        </p:nvSpPr>
        <p:spPr bwMode="auto">
          <a:xfrm>
            <a:off x="3930650" y="45434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4467225" y="2635002"/>
            <a:ext cx="404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4" name="Rectangle 35"/>
          <p:cNvSpPr>
            <a:spLocks noChangeArrowheads="1"/>
          </p:cNvSpPr>
          <p:nvPr/>
        </p:nvSpPr>
        <p:spPr bwMode="auto">
          <a:xfrm>
            <a:off x="4722813" y="2476252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5" name="Rectangle 36"/>
          <p:cNvSpPr>
            <a:spLocks noChangeArrowheads="1"/>
          </p:cNvSpPr>
          <p:nvPr/>
        </p:nvSpPr>
        <p:spPr bwMode="auto">
          <a:xfrm>
            <a:off x="4745038" y="2635002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6" name="Rectangle 37"/>
          <p:cNvSpPr>
            <a:spLocks noChangeArrowheads="1"/>
          </p:cNvSpPr>
          <p:nvPr/>
        </p:nvSpPr>
        <p:spPr bwMode="auto">
          <a:xfrm>
            <a:off x="4745038" y="2784227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2" name="Rectangle 43"/>
          <p:cNvSpPr>
            <a:spLocks noChangeArrowheads="1"/>
          </p:cNvSpPr>
          <p:nvPr/>
        </p:nvSpPr>
        <p:spPr bwMode="auto">
          <a:xfrm>
            <a:off x="2386013" y="472281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>
            <a:off x="2279650" y="5083175"/>
            <a:ext cx="244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5" name="Rectangle 46"/>
          <p:cNvSpPr>
            <a:spLocks noChangeArrowheads="1"/>
          </p:cNvSpPr>
          <p:nvPr/>
        </p:nvSpPr>
        <p:spPr bwMode="auto">
          <a:xfrm>
            <a:off x="2397125" y="5083175"/>
            <a:ext cx="160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8" name="Rectangle 49"/>
          <p:cNvSpPr>
            <a:spLocks noChangeArrowheads="1"/>
          </p:cNvSpPr>
          <p:nvPr/>
        </p:nvSpPr>
        <p:spPr bwMode="auto">
          <a:xfrm>
            <a:off x="2333625" y="4024313"/>
            <a:ext cx="223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59" name="Rectangle 50"/>
          <p:cNvSpPr>
            <a:spLocks noChangeArrowheads="1"/>
          </p:cNvSpPr>
          <p:nvPr/>
        </p:nvSpPr>
        <p:spPr bwMode="auto">
          <a:xfrm>
            <a:off x="2439988" y="388620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0" name="Rectangle 51"/>
          <p:cNvSpPr>
            <a:spLocks noChangeArrowheads="1"/>
          </p:cNvSpPr>
          <p:nvPr/>
        </p:nvSpPr>
        <p:spPr bwMode="auto">
          <a:xfrm>
            <a:off x="2333625" y="4246563"/>
            <a:ext cx="244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1" name="Rectangle 52"/>
          <p:cNvSpPr>
            <a:spLocks noChangeArrowheads="1"/>
          </p:cNvSpPr>
          <p:nvPr/>
        </p:nvSpPr>
        <p:spPr bwMode="auto">
          <a:xfrm>
            <a:off x="2449513" y="40989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2" name="Rectangle 53"/>
          <p:cNvSpPr>
            <a:spLocks noChangeArrowheads="1"/>
          </p:cNvSpPr>
          <p:nvPr/>
        </p:nvSpPr>
        <p:spPr bwMode="auto">
          <a:xfrm>
            <a:off x="2460625" y="4246563"/>
            <a:ext cx="1603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3" name="Rectangle 54"/>
          <p:cNvSpPr>
            <a:spLocks noChangeArrowheads="1"/>
          </p:cNvSpPr>
          <p:nvPr/>
        </p:nvSpPr>
        <p:spPr bwMode="auto">
          <a:xfrm>
            <a:off x="2514600" y="42576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4" name="Rectangle 55"/>
          <p:cNvSpPr>
            <a:spLocks noChangeArrowheads="1"/>
          </p:cNvSpPr>
          <p:nvPr/>
        </p:nvSpPr>
        <p:spPr bwMode="auto">
          <a:xfrm>
            <a:off x="5113338" y="4722813"/>
            <a:ext cx="766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7" name="Rectangle 58"/>
          <p:cNvSpPr>
            <a:spLocks noChangeArrowheads="1"/>
          </p:cNvSpPr>
          <p:nvPr/>
        </p:nvSpPr>
        <p:spPr bwMode="auto">
          <a:xfrm>
            <a:off x="4846638" y="5719763"/>
            <a:ext cx="1160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69" name="Rectangle 60"/>
          <p:cNvSpPr>
            <a:spLocks noChangeArrowheads="1"/>
          </p:cNvSpPr>
          <p:nvPr/>
        </p:nvSpPr>
        <p:spPr bwMode="auto">
          <a:xfrm>
            <a:off x="5997575" y="57308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3" name="Rectangle 64"/>
          <p:cNvSpPr>
            <a:spLocks noChangeArrowheads="1"/>
          </p:cNvSpPr>
          <p:nvPr/>
        </p:nvSpPr>
        <p:spPr bwMode="auto">
          <a:xfrm>
            <a:off x="2620963" y="5751513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4" name="Rectangle 65"/>
          <p:cNvSpPr>
            <a:spLocks noChangeArrowheads="1"/>
          </p:cNvSpPr>
          <p:nvPr/>
        </p:nvSpPr>
        <p:spPr bwMode="auto">
          <a:xfrm>
            <a:off x="2620963" y="5910263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75" name="Rectangle 66"/>
          <p:cNvSpPr>
            <a:spLocks noChangeArrowheads="1"/>
          </p:cNvSpPr>
          <p:nvPr/>
        </p:nvSpPr>
        <p:spPr bwMode="auto">
          <a:xfrm>
            <a:off x="2673350" y="576262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5" name="Rectangle 76"/>
          <p:cNvSpPr>
            <a:spLocks noChangeArrowheads="1"/>
          </p:cNvSpPr>
          <p:nvPr/>
        </p:nvSpPr>
        <p:spPr bwMode="auto">
          <a:xfrm>
            <a:off x="2227263" y="464978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6" name="Rectangle 77"/>
          <p:cNvSpPr>
            <a:spLocks noChangeArrowheads="1"/>
          </p:cNvSpPr>
          <p:nvPr/>
        </p:nvSpPr>
        <p:spPr bwMode="auto">
          <a:xfrm>
            <a:off x="2279650" y="450056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8" name="Rectangle 79"/>
          <p:cNvSpPr>
            <a:spLocks noChangeArrowheads="1"/>
          </p:cNvSpPr>
          <p:nvPr/>
        </p:nvSpPr>
        <p:spPr bwMode="auto">
          <a:xfrm>
            <a:off x="6924675" y="5807075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9" name="Rectangle 80"/>
          <p:cNvSpPr>
            <a:spLocks noChangeArrowheads="1"/>
          </p:cNvSpPr>
          <p:nvPr/>
        </p:nvSpPr>
        <p:spPr bwMode="auto">
          <a:xfrm>
            <a:off x="5102225" y="3621088"/>
            <a:ext cx="1117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0" name="Rectangle 81"/>
          <p:cNvSpPr>
            <a:spLocks noChangeArrowheads="1"/>
          </p:cNvSpPr>
          <p:nvPr/>
        </p:nvSpPr>
        <p:spPr bwMode="auto">
          <a:xfrm>
            <a:off x="5453063" y="3727450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1" name="Rectangle 82"/>
          <p:cNvSpPr>
            <a:spLocks noChangeArrowheads="1"/>
          </p:cNvSpPr>
          <p:nvPr/>
        </p:nvSpPr>
        <p:spPr bwMode="auto">
          <a:xfrm>
            <a:off x="5708650" y="3589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2" name="Rectangle 83"/>
          <p:cNvSpPr>
            <a:spLocks noChangeArrowheads="1"/>
          </p:cNvSpPr>
          <p:nvPr/>
        </p:nvSpPr>
        <p:spPr bwMode="auto">
          <a:xfrm>
            <a:off x="5730875" y="3727450"/>
            <a:ext cx="15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3" name="Rectangle 84"/>
          <p:cNvSpPr>
            <a:spLocks noChangeArrowheads="1"/>
          </p:cNvSpPr>
          <p:nvPr/>
        </p:nvSpPr>
        <p:spPr bwMode="auto">
          <a:xfrm>
            <a:off x="5730875" y="388620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6" name="Rectangle 88"/>
          <p:cNvSpPr>
            <a:spLocks noChangeArrowheads="1"/>
          </p:cNvSpPr>
          <p:nvPr/>
        </p:nvSpPr>
        <p:spPr bwMode="auto">
          <a:xfrm>
            <a:off x="1693863" y="32083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7" name="Rectangle 89"/>
          <p:cNvSpPr>
            <a:spLocks noChangeArrowheads="1"/>
          </p:cNvSpPr>
          <p:nvPr/>
        </p:nvSpPr>
        <p:spPr bwMode="auto">
          <a:xfrm>
            <a:off x="1704975" y="3346450"/>
            <a:ext cx="158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1704975" y="3505200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9" name="Rectangle 91"/>
          <p:cNvSpPr>
            <a:spLocks noChangeArrowheads="1"/>
          </p:cNvSpPr>
          <p:nvPr/>
        </p:nvSpPr>
        <p:spPr bwMode="auto">
          <a:xfrm>
            <a:off x="1757363" y="33559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4" name="Rectangle 149"/>
          <p:cNvSpPr>
            <a:spLocks noChangeArrowheads="1"/>
          </p:cNvSpPr>
          <p:nvPr/>
        </p:nvSpPr>
        <p:spPr bwMode="auto">
          <a:xfrm>
            <a:off x="5827713" y="2422525"/>
            <a:ext cx="650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5" name="Rectangle 150"/>
          <p:cNvSpPr>
            <a:spLocks noChangeArrowheads="1"/>
          </p:cNvSpPr>
          <p:nvPr/>
        </p:nvSpPr>
        <p:spPr bwMode="auto">
          <a:xfrm>
            <a:off x="6318250" y="2263775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6" name="Rectangle 151"/>
          <p:cNvSpPr>
            <a:spLocks noChangeArrowheads="1"/>
          </p:cNvSpPr>
          <p:nvPr/>
        </p:nvSpPr>
        <p:spPr bwMode="auto">
          <a:xfrm>
            <a:off x="6291217" y="2022475"/>
            <a:ext cx="16938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7" name="Rectangle 152"/>
          <p:cNvSpPr>
            <a:spLocks noChangeArrowheads="1"/>
          </p:cNvSpPr>
          <p:nvPr/>
        </p:nvSpPr>
        <p:spPr bwMode="auto">
          <a:xfrm>
            <a:off x="7518400" y="2641600"/>
            <a:ext cx="158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58" name="Rectangle 153"/>
          <p:cNvSpPr>
            <a:spLocks noChangeArrowheads="1"/>
          </p:cNvSpPr>
          <p:nvPr/>
        </p:nvSpPr>
        <p:spPr bwMode="auto">
          <a:xfrm>
            <a:off x="7570788" y="265271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48" name="Rectangle 39"/>
          <p:cNvSpPr>
            <a:spLocks noChangeArrowheads="1"/>
          </p:cNvSpPr>
          <p:nvPr/>
        </p:nvSpPr>
        <p:spPr bwMode="auto">
          <a:xfrm>
            <a:off x="4367213" y="5275263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0" name="Rectangle 92"/>
          <p:cNvSpPr>
            <a:spLocks noChangeArrowheads="1"/>
          </p:cNvSpPr>
          <p:nvPr/>
        </p:nvSpPr>
        <p:spPr bwMode="auto">
          <a:xfrm>
            <a:off x="5878513" y="539908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FF33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1" name="Rectangle 93"/>
          <p:cNvSpPr>
            <a:spLocks noChangeArrowheads="1"/>
          </p:cNvSpPr>
          <p:nvPr/>
        </p:nvSpPr>
        <p:spPr bwMode="auto">
          <a:xfrm>
            <a:off x="5480050" y="5251450"/>
            <a:ext cx="88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09" name="Rectangle 101"/>
          <p:cNvSpPr>
            <a:spLocks noChangeArrowheads="1"/>
          </p:cNvSpPr>
          <p:nvPr/>
        </p:nvSpPr>
        <p:spPr bwMode="auto">
          <a:xfrm>
            <a:off x="6886575" y="5399088"/>
            <a:ext cx="47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FF33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87" name="Rectangle 78"/>
          <p:cNvSpPr>
            <a:spLocks noChangeArrowheads="1"/>
          </p:cNvSpPr>
          <p:nvPr/>
        </p:nvSpPr>
        <p:spPr bwMode="auto">
          <a:xfrm>
            <a:off x="4857750" y="54340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400">
                <a:solidFill>
                  <a:srgbClr val="000000"/>
                </a:solidFill>
                <a:latin typeface="Calibri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Rectangle 75"/>
          <p:cNvSpPr>
            <a:spLocks noChangeArrowheads="1"/>
          </p:cNvSpPr>
          <p:nvPr/>
        </p:nvSpPr>
        <p:spPr bwMode="auto">
          <a:xfrm>
            <a:off x="2236787" y="5214938"/>
            <a:ext cx="88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99792" y="1268760"/>
            <a:ext cx="6192688" cy="2621412"/>
            <a:chOff x="2699792" y="1268760"/>
            <a:chExt cx="6192688" cy="2621412"/>
          </a:xfrm>
        </p:grpSpPr>
        <p:grpSp>
          <p:nvGrpSpPr>
            <p:cNvPr id="13" name="Group 12"/>
            <p:cNvGrpSpPr/>
            <p:nvPr/>
          </p:nvGrpSpPr>
          <p:grpSpPr>
            <a:xfrm>
              <a:off x="2699792" y="1268760"/>
              <a:ext cx="6192688" cy="2621412"/>
              <a:chOff x="2699792" y="1268760"/>
              <a:chExt cx="6192688" cy="26214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09156" y="1679046"/>
                <a:ext cx="1183482" cy="1108354"/>
                <a:chOff x="3409156" y="1679046"/>
                <a:chExt cx="1183482" cy="1108354"/>
              </a:xfrm>
            </p:grpSpPr>
            <p:sp>
              <p:nvSpPr>
                <p:cNvPr id="30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409156" y="1679047"/>
                  <a:ext cx="9821" cy="1108353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592638" y="1679046"/>
                  <a:ext cx="0" cy="743477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8545" name="Line 241"/>
                <p:cNvSpPr>
                  <a:spLocks noChangeShapeType="1"/>
                </p:cNvSpPr>
                <p:nvPr/>
              </p:nvSpPr>
              <p:spPr bwMode="auto">
                <a:xfrm>
                  <a:off x="3409156" y="1679048"/>
                  <a:ext cx="1183482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2699792" y="1268760"/>
                <a:ext cx="6192688" cy="2621412"/>
                <a:chOff x="2699792" y="1239636"/>
                <a:chExt cx="6192688" cy="2621412"/>
              </a:xfrm>
            </p:grpSpPr>
            <p:sp>
              <p:nvSpPr>
                <p:cNvPr id="485" name="Line 166"/>
                <p:cNvSpPr>
                  <a:spLocks noChangeShapeType="1"/>
                </p:cNvSpPr>
                <p:nvPr/>
              </p:nvSpPr>
              <p:spPr bwMode="auto">
                <a:xfrm>
                  <a:off x="8082582" y="1738111"/>
                  <a:ext cx="0" cy="1227339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Line 166"/>
                <p:cNvSpPr>
                  <a:spLocks noChangeShapeType="1"/>
                </p:cNvSpPr>
                <p:nvPr/>
              </p:nvSpPr>
              <p:spPr bwMode="auto">
                <a:xfrm>
                  <a:off x="6272361" y="1738111"/>
                  <a:ext cx="4763" cy="1206702"/>
                </a:xfrm>
                <a:prstGeom prst="line">
                  <a:avLst/>
                </a:prstGeom>
                <a:noFill/>
                <a:ln w="28575">
                  <a:solidFill>
                    <a:srgbClr val="F63B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lang="de-DE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375" name="Group 374"/>
                <p:cNvGrpSpPr/>
                <p:nvPr/>
              </p:nvGrpSpPr>
              <p:grpSpPr>
                <a:xfrm>
                  <a:off x="2699792" y="1239636"/>
                  <a:ext cx="6192688" cy="2621412"/>
                  <a:chOff x="2699792" y="1239636"/>
                  <a:chExt cx="6192688" cy="2621412"/>
                </a:xfrm>
              </p:grpSpPr>
              <p:sp>
                <p:nvSpPr>
                  <p:cNvPr id="478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8649" y="1703389"/>
                    <a:ext cx="0" cy="183358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0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28916" y="1703389"/>
                    <a:ext cx="0" cy="178891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1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8400" y="1738112"/>
                    <a:ext cx="1588" cy="159246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3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29115" y="1738112"/>
                    <a:ext cx="0" cy="152400"/>
                  </a:xfrm>
                  <a:prstGeom prst="line">
                    <a:avLst/>
                  </a:prstGeom>
                  <a:noFill/>
                  <a:ln w="28575">
                    <a:solidFill>
                      <a:srgbClr val="F63B0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4" name="Line 1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708649" y="1878013"/>
                    <a:ext cx="11218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B321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8" name="Line 1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08849" y="1886746"/>
                    <a:ext cx="11218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B321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  <a:defRPr/>
                    </a:pPr>
                    <a:endParaRPr lang="de-DE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65" name="Group 264"/>
                  <p:cNvGrpSpPr/>
                  <p:nvPr/>
                </p:nvGrpSpPr>
                <p:grpSpPr>
                  <a:xfrm>
                    <a:off x="2699792" y="1239636"/>
                    <a:ext cx="6192688" cy="2621412"/>
                    <a:chOff x="2699792" y="1253676"/>
                    <a:chExt cx="6192688" cy="2621412"/>
                  </a:xfrm>
                </p:grpSpPr>
                <p:sp>
                  <p:nvSpPr>
                    <p:cNvPr id="73847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80796" y="3330178"/>
                      <a:ext cx="0" cy="31591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1450" y="2261788"/>
                      <a:ext cx="327075" cy="451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81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46684" y="2042589"/>
                      <a:ext cx="581028" cy="31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EB321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8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8525" y="2266303"/>
                      <a:ext cx="1587" cy="160878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69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088561" y="3367881"/>
                      <a:ext cx="0" cy="48577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19776" y="2042589"/>
                      <a:ext cx="4761" cy="158961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7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94350" y="3853655"/>
                      <a:ext cx="2497066" cy="396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738478" name="Line 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27713" y="3624262"/>
                      <a:ext cx="458661" cy="543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63B08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de-DE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588" name="Textfeld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82137" y="3258563"/>
                      <a:ext cx="1396637" cy="5847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Font typeface="Wingdings" pitchFamily="2" charset="2"/>
                        <a:buChar char="n"/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itchFamily="2" charset="2"/>
                        <a:buNone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XFEL</a:t>
                      </a:r>
                    </a:p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 pitchFamily="2" charset="2"/>
                        <a:buNone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Refrigerator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63" name="Group 262"/>
                    <p:cNvGrpSpPr/>
                    <p:nvPr/>
                  </p:nvGrpSpPr>
                  <p:grpSpPr>
                    <a:xfrm>
                      <a:off x="2699792" y="1253676"/>
                      <a:ext cx="6192688" cy="2103316"/>
                      <a:chOff x="2699792" y="1262409"/>
                      <a:chExt cx="6192688" cy="2103316"/>
                    </a:xfrm>
                  </p:grpSpPr>
                  <p:grpSp>
                    <p:nvGrpSpPr>
                      <p:cNvPr id="262" name="Group 261"/>
                      <p:cNvGrpSpPr/>
                      <p:nvPr/>
                    </p:nvGrpSpPr>
                    <p:grpSpPr>
                      <a:xfrm>
                        <a:off x="2699792" y="1893837"/>
                        <a:ext cx="2808312" cy="1384796"/>
                        <a:chOff x="2699792" y="1921395"/>
                        <a:chExt cx="2808312" cy="1384796"/>
                      </a:xfrm>
                    </p:grpSpPr>
                    <p:sp>
                      <p:nvSpPr>
                        <p:cNvPr id="17561" name="Rectangle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72173" y="1921395"/>
                          <a:ext cx="1335931" cy="5207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111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562" name="Rectangl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40435" y="1981998"/>
                          <a:ext cx="1174296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Distribution Box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DB54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441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99792" y="2769616"/>
                          <a:ext cx="1128712" cy="53657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11113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7443" name="Rectangl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92426" y="2824908"/>
                          <a:ext cx="499817" cy="43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CC Box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 smtClean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CB44 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391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64175" y="1273021"/>
                        <a:ext cx="504825" cy="504825"/>
                      </a:xfrm>
                      <a:prstGeom prst="ellipse">
                        <a:avLst/>
                      </a:prstGeom>
                      <a:solidFill>
                        <a:srgbClr val="EB321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2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753100" y="1353984"/>
                        <a:ext cx="142875" cy="42386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3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2913" y="1371446"/>
                        <a:ext cx="142875" cy="40005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9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11813" y="1338109"/>
                        <a:ext cx="207963" cy="215900"/>
                      </a:xfrm>
                      <a:prstGeom prst="rect">
                        <a:avLst/>
                      </a:prstGeom>
                      <a:solidFill>
                        <a:srgbClr val="EB32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prstClr val="white"/>
                            </a:solidFill>
                            <a:latin typeface="Calibri"/>
                          </a:rPr>
                          <a:t>SC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58" name="Group 257"/>
                      <p:cNvGrpSpPr/>
                      <p:nvPr/>
                    </p:nvGrpSpPr>
                    <p:grpSpPr>
                      <a:xfrm>
                        <a:off x="6033146" y="1262409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395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7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398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15" name="Group 414"/>
                      <p:cNvGrpSpPr/>
                      <p:nvPr/>
                    </p:nvGrpSpPr>
                    <p:grpSpPr>
                      <a:xfrm>
                        <a:off x="6587455" y="1268760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16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7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8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19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20" name="Group 419"/>
                      <p:cNvGrpSpPr/>
                      <p:nvPr/>
                    </p:nvGrpSpPr>
                    <p:grpSpPr>
                      <a:xfrm>
                        <a:off x="6032352" y="1988840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21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2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3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24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738463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12519" y="2652142"/>
                        <a:ext cx="747713" cy="704850"/>
                      </a:xfrm>
                      <a:prstGeom prst="ellipse">
                        <a:avLst/>
                      </a:prstGeom>
                      <a:solidFill>
                        <a:srgbClr val="F63B08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  <a:defRPr/>
                        </a:pPr>
                        <a:endParaRPr lang="de-DE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7564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2914" y="2879338"/>
                        <a:ext cx="592137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de-DE" sz="1800" dirty="0">
                            <a:solidFill>
                              <a:prstClr val="white"/>
                            </a:solidFill>
                            <a:latin typeface="Calibri"/>
                          </a:rPr>
                          <a:t>CB </a:t>
                        </a:r>
                        <a:r>
                          <a:rPr lang="de-DE" sz="1800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41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2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64375" y="1281754"/>
                        <a:ext cx="504825" cy="504825"/>
                      </a:xfrm>
                      <a:prstGeom prst="ellipse">
                        <a:avLst/>
                      </a:prstGeom>
                      <a:solidFill>
                        <a:srgbClr val="EB321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33" name="Group 432"/>
                      <p:cNvGrpSpPr/>
                      <p:nvPr/>
                    </p:nvGrpSpPr>
                    <p:grpSpPr>
                      <a:xfrm>
                        <a:off x="7833346" y="1271142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34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5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6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37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39" name="Group 438"/>
                      <p:cNvGrpSpPr/>
                      <p:nvPr/>
                    </p:nvGrpSpPr>
                    <p:grpSpPr>
                      <a:xfrm>
                        <a:off x="8387655" y="1277493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40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1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2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3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4" name="Group 443"/>
                      <p:cNvGrpSpPr/>
                      <p:nvPr/>
                    </p:nvGrpSpPr>
                    <p:grpSpPr>
                      <a:xfrm>
                        <a:off x="7832552" y="1997573"/>
                        <a:ext cx="504825" cy="504826"/>
                        <a:chOff x="6397103" y="1258888"/>
                        <a:chExt cx="504825" cy="504826"/>
                      </a:xfrm>
                    </p:grpSpPr>
                    <p:sp>
                      <p:nvSpPr>
                        <p:cNvPr id="445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103" y="1258888"/>
                          <a:ext cx="504825" cy="504825"/>
                        </a:xfrm>
                        <a:prstGeom prst="ellipse">
                          <a:avLst/>
                        </a:prstGeom>
                        <a:solidFill>
                          <a:srgbClr val="EB321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686028" y="1339851"/>
                          <a:ext cx="142875" cy="4238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7" name="Line 1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55841" y="1357313"/>
                          <a:ext cx="142875" cy="40005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448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4741" y="1323976"/>
                          <a:ext cx="207963" cy="215900"/>
                        </a:xfrm>
                        <a:prstGeom prst="rect">
                          <a:avLst/>
                        </a:prstGeom>
                        <a:solidFill>
                          <a:srgbClr val="EB321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400" dirty="0">
                              <a:solidFill>
                                <a:prstClr val="white"/>
                              </a:solidFill>
                              <a:latin typeface="Calibri"/>
                            </a:rPr>
                            <a:t>SC</a:t>
                          </a:r>
                          <a:endParaRPr lang="en-GB" sz="1800" dirty="0">
                            <a:solidFill>
                              <a:prstClr val="white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449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12719" y="2660875"/>
                        <a:ext cx="747713" cy="704850"/>
                      </a:xfrm>
                      <a:prstGeom prst="ellipse">
                        <a:avLst/>
                      </a:prstGeom>
                      <a:solidFill>
                        <a:srgbClr val="F63B08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  <a:defRPr/>
                        </a:pPr>
                        <a:endParaRPr lang="de-DE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1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93210" y="2901584"/>
                        <a:ext cx="592137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de-DE" sz="1800" dirty="0">
                            <a:solidFill>
                              <a:prstClr val="white"/>
                            </a:solidFill>
                            <a:latin typeface="Calibri"/>
                          </a:rPr>
                          <a:t>CB </a:t>
                        </a:r>
                        <a:r>
                          <a:rPr lang="de-DE" sz="1800" dirty="0" smtClean="0">
                            <a:solidFill>
                              <a:prstClr val="white"/>
                            </a:solidFill>
                            <a:latin typeface="Calibri"/>
                          </a:rPr>
                          <a:t>43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2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570787" y="1371654"/>
                        <a:ext cx="142873" cy="40619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3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30083" y="1375918"/>
                        <a:ext cx="153392" cy="41324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5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29499" y="1355778"/>
                        <a:ext cx="207963" cy="215900"/>
                      </a:xfrm>
                      <a:prstGeom prst="rect">
                        <a:avLst/>
                      </a:prstGeom>
                      <a:solidFill>
                        <a:srgbClr val="EB321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400" dirty="0">
                            <a:solidFill>
                              <a:prstClr val="white"/>
                            </a:solidFill>
                            <a:latin typeface="Calibri"/>
                          </a:rPr>
                          <a:t>SC</a:t>
                        </a:r>
                        <a:endParaRPr lang="en-GB" sz="180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7594" name="Rectangle 56"/>
            <p:cNvSpPr>
              <a:spLocks noChangeArrowheads="1"/>
            </p:cNvSpPr>
            <p:nvPr/>
          </p:nvSpPr>
          <p:spPr bwMode="auto">
            <a:xfrm>
              <a:off x="3409156" y="1412776"/>
              <a:ext cx="352532" cy="215444"/>
            </a:xfrm>
            <a:prstGeom prst="rect">
              <a:avLst/>
            </a:prstGeom>
            <a:noFill/>
            <a:ln w="9525">
              <a:solidFill>
                <a:srgbClr val="FD93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XRTL</a:t>
              </a:r>
              <a:endParaRPr lang="en-GB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4" name="Text Box 240"/>
          <p:cNvSpPr txBox="1">
            <a:spLocks noChangeArrowheads="1"/>
          </p:cNvSpPr>
          <p:nvPr/>
        </p:nvSpPr>
        <p:spPr bwMode="auto">
          <a:xfrm>
            <a:off x="116509" y="2443278"/>
            <a:ext cx="2152650" cy="11079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u="sng" dirty="0" err="1" smtClean="0">
                <a:solidFill>
                  <a:prstClr val="black"/>
                </a:solidFill>
              </a:rPr>
              <a:t>Contributions</a:t>
            </a:r>
            <a:r>
              <a:rPr lang="de-DE" sz="1200" b="1" u="sng" dirty="0" smtClean="0">
                <a:solidFill>
                  <a:prstClr val="black"/>
                </a:solidFill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200" b="1" dirty="0" smtClean="0">
                <a:solidFill>
                  <a:srgbClr val="EB3213"/>
                </a:solidFill>
              </a:rPr>
              <a:t>LINDEKRYOTECHNIK</a:t>
            </a:r>
            <a:endParaRPr lang="de-DE" sz="1200" b="1" dirty="0" smtClean="0">
              <a:solidFill>
                <a:srgbClr val="0099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dirty="0" smtClean="0">
                <a:solidFill>
                  <a:srgbClr val="0099FF"/>
                </a:solidFill>
              </a:rPr>
              <a:t>BINP </a:t>
            </a:r>
            <a:endParaRPr lang="de-DE" sz="1200" b="1" dirty="0">
              <a:solidFill>
                <a:srgbClr val="0099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200" b="1" dirty="0" smtClean="0">
                <a:solidFill>
                  <a:srgbClr val="FD930A"/>
                </a:solidFill>
              </a:rPr>
              <a:t>DEMACO </a:t>
            </a:r>
          </a:p>
        </p:txBody>
      </p:sp>
      <p:grpSp>
        <p:nvGrpSpPr>
          <p:cNvPr id="367" name="Group 366"/>
          <p:cNvGrpSpPr/>
          <p:nvPr/>
        </p:nvGrpSpPr>
        <p:grpSpPr>
          <a:xfrm>
            <a:off x="4065587" y="1175224"/>
            <a:ext cx="5002660" cy="2829840"/>
            <a:chOff x="4065587" y="1195106"/>
            <a:chExt cx="5002660" cy="2829840"/>
          </a:xfrm>
        </p:grpSpPr>
        <p:grpSp>
          <p:nvGrpSpPr>
            <p:cNvPr id="368" name="Group 367"/>
            <p:cNvGrpSpPr/>
            <p:nvPr/>
          </p:nvGrpSpPr>
          <p:grpSpPr>
            <a:xfrm>
              <a:off x="4065587" y="1195106"/>
              <a:ext cx="5002660" cy="2829840"/>
              <a:chOff x="4065587" y="1195106"/>
              <a:chExt cx="5002660" cy="282984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>
                <a:off x="4075981" y="1196752"/>
                <a:ext cx="49605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4065587" y="1199822"/>
                <a:ext cx="34108" cy="130892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9036496" y="1195106"/>
                <a:ext cx="31751" cy="282126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5469463" y="4024313"/>
                <a:ext cx="3598784" cy="63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5453063" y="2502399"/>
                <a:ext cx="19656" cy="152254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flipV="1">
                <a:off x="4105275" y="2492896"/>
                <a:ext cx="1347788" cy="525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" name="Text Box 171"/>
            <p:cNvSpPr txBox="1">
              <a:spLocks noChangeArrowheads="1"/>
            </p:cNvSpPr>
            <p:nvPr/>
          </p:nvSpPr>
          <p:spPr bwMode="auto">
            <a:xfrm>
              <a:off x="4065587" y="1211164"/>
              <a:ext cx="12962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dirty="0" err="1" smtClean="0">
                  <a:solidFill>
                    <a:prstClr val="black"/>
                  </a:solidFill>
                </a:rPr>
                <a:t>Building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54</a:t>
              </a:r>
              <a:endParaRPr lang="en-GB" sz="16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869350" y="287031"/>
            <a:ext cx="7591081" cy="4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/>
              <a:t>Commissioning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XFEL </a:t>
            </a:r>
            <a:r>
              <a:rPr lang="de-DE" sz="2400" dirty="0" err="1" smtClean="0"/>
              <a:t>Cryogenic</a:t>
            </a:r>
            <a:r>
              <a:rPr lang="de-DE" sz="2400" dirty="0" smtClean="0"/>
              <a:t> Equipment</a:t>
            </a: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1811" y="4222334"/>
            <a:ext cx="6700776" cy="670470"/>
            <a:chOff x="151811" y="4222334"/>
            <a:chExt cx="6700776" cy="670470"/>
          </a:xfrm>
        </p:grpSpPr>
        <p:sp>
          <p:nvSpPr>
            <p:cNvPr id="157" name="Text Box 171"/>
            <p:cNvSpPr txBox="1">
              <a:spLocks noChangeArrowheads="1"/>
            </p:cNvSpPr>
            <p:nvPr/>
          </p:nvSpPr>
          <p:spPr bwMode="auto">
            <a:xfrm>
              <a:off x="318256" y="4222334"/>
              <a:ext cx="65343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u="sng" dirty="0" smtClean="0">
                  <a:solidFill>
                    <a:prstClr val="black"/>
                  </a:solidFill>
                </a:rPr>
                <a:t>November 2014  </a:t>
              </a:r>
            </a:p>
          </p:txBody>
        </p:sp>
        <p:sp>
          <p:nvSpPr>
            <p:cNvPr id="149" name="Text Box 171"/>
            <p:cNvSpPr txBox="1">
              <a:spLocks noChangeArrowheads="1"/>
            </p:cNvSpPr>
            <p:nvPr/>
          </p:nvSpPr>
          <p:spPr bwMode="auto">
            <a:xfrm>
              <a:off x="151811" y="4554250"/>
              <a:ext cx="65343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•"/>
                <a:defRPr/>
              </a:pPr>
              <a:r>
                <a:rPr lang="de-DE" sz="1600" b="1" dirty="0" smtClean="0">
                  <a:solidFill>
                    <a:prstClr val="black"/>
                  </a:solidFill>
                </a:rPr>
                <a:t>Installation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of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transferline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XRTL </a:t>
              </a:r>
              <a:endParaRPr lang="de-DE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1811" y="5041484"/>
            <a:ext cx="6719826" cy="670470"/>
            <a:chOff x="151811" y="5041484"/>
            <a:chExt cx="6719826" cy="670470"/>
          </a:xfrm>
        </p:grpSpPr>
        <p:sp>
          <p:nvSpPr>
            <p:cNvPr id="150" name="Text Box 171"/>
            <p:cNvSpPr txBox="1">
              <a:spLocks noChangeArrowheads="1"/>
            </p:cNvSpPr>
            <p:nvPr/>
          </p:nvSpPr>
          <p:spPr bwMode="auto">
            <a:xfrm>
              <a:off x="337306" y="5041484"/>
              <a:ext cx="65343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Wingdings" pitchFamily="2" charset="2"/>
                <a:buNone/>
                <a:defRPr/>
              </a:pPr>
              <a:r>
                <a:rPr lang="de-DE" sz="1600" b="1" u="sng" dirty="0" smtClean="0">
                  <a:solidFill>
                    <a:prstClr val="black"/>
                  </a:solidFill>
                </a:rPr>
                <a:t>November 2014 – </a:t>
              </a:r>
              <a:r>
                <a:rPr lang="de-DE" sz="1600" b="1" u="sng" dirty="0" err="1" smtClean="0">
                  <a:solidFill>
                    <a:prstClr val="black"/>
                  </a:solidFill>
                </a:rPr>
                <a:t>December</a:t>
              </a:r>
              <a:r>
                <a:rPr lang="de-DE" sz="1600" b="1" u="sng" dirty="0" smtClean="0">
                  <a:solidFill>
                    <a:prstClr val="black"/>
                  </a:solidFill>
                </a:rPr>
                <a:t> 2014 </a:t>
              </a:r>
            </a:p>
          </p:txBody>
        </p:sp>
        <p:sp>
          <p:nvSpPr>
            <p:cNvPr id="151" name="Text Box 171"/>
            <p:cNvSpPr txBox="1">
              <a:spLocks noChangeArrowheads="1"/>
            </p:cNvSpPr>
            <p:nvPr/>
          </p:nvSpPr>
          <p:spPr bwMode="auto">
            <a:xfrm>
              <a:off x="151811" y="5373400"/>
              <a:ext cx="65343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•"/>
                <a:defRPr/>
              </a:pPr>
              <a:r>
                <a:rPr lang="de-DE" sz="1600" b="1" dirty="0">
                  <a:solidFill>
                    <a:prstClr val="black"/>
                  </a:solidFill>
                </a:rPr>
                <a:t>Final </a:t>
              </a:r>
              <a:r>
                <a:rPr lang="de-DE" sz="1600" b="1" dirty="0" err="1">
                  <a:solidFill>
                    <a:prstClr val="black"/>
                  </a:solidFill>
                </a:rPr>
                <a:t>c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ommissioning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>
                  <a:solidFill>
                    <a:prstClr val="black"/>
                  </a:solidFill>
                </a:rPr>
                <a:t>of</a:t>
              </a:r>
              <a:r>
                <a:rPr lang="de-DE" sz="1600" b="1" dirty="0">
                  <a:solidFill>
                    <a:prstClr val="black"/>
                  </a:solidFill>
                </a:rPr>
                <a:t> XFEL </a:t>
              </a:r>
              <a:r>
                <a:rPr lang="de-DE" sz="1600" b="1" dirty="0" err="1" smtClean="0">
                  <a:solidFill>
                    <a:prstClr val="black"/>
                  </a:solidFill>
                </a:rPr>
                <a:t>refrigerator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 </a:t>
              </a:r>
              <a:r>
                <a:rPr lang="de-DE" sz="1600" b="1" dirty="0" err="1">
                  <a:solidFill>
                    <a:prstClr val="black"/>
                  </a:solidFill>
                </a:rPr>
                <a:t>with</a:t>
              </a:r>
              <a:r>
                <a:rPr lang="de-DE" sz="1600" b="1" dirty="0">
                  <a:solidFill>
                    <a:prstClr val="black"/>
                  </a:solidFill>
                </a:rPr>
                <a:t> CB44 in 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XSE </a:t>
              </a:r>
              <a:endParaRPr lang="de-DE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6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XFEL </a:t>
            </a:r>
            <a:r>
              <a:rPr lang="de-DE" dirty="0" err="1"/>
              <a:t>Cryogenic</a:t>
            </a:r>
            <a:r>
              <a:rPr lang="de-DE" dirty="0"/>
              <a:t> Equipment</a:t>
            </a:r>
          </a:p>
        </p:txBody>
      </p:sp>
      <p:sp>
        <p:nvSpPr>
          <p:cNvPr id="22" name="Text Box 171"/>
          <p:cNvSpPr txBox="1">
            <a:spLocks noChangeArrowheads="1"/>
          </p:cNvSpPr>
          <p:nvPr/>
        </p:nvSpPr>
        <p:spPr bwMode="auto">
          <a:xfrm>
            <a:off x="175539" y="1104612"/>
            <a:ext cx="76825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Why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is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the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commissioning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of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smtClean="0">
                <a:solidFill>
                  <a:prstClr val="black"/>
                </a:solidFill>
              </a:rPr>
              <a:t>the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crygenic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equipment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that</a:t>
            </a:r>
            <a:r>
              <a:rPr lang="de-DE" sz="1600" b="1" dirty="0" smtClean="0">
                <a:solidFill>
                  <a:prstClr val="black"/>
                </a:solidFill>
              </a:rPr>
              <a:t> time </a:t>
            </a:r>
            <a:r>
              <a:rPr lang="de-DE" sz="1600" b="1" dirty="0" err="1" smtClean="0">
                <a:solidFill>
                  <a:prstClr val="black"/>
                </a:solidFill>
              </a:rPr>
              <a:t>consuming</a:t>
            </a:r>
            <a:r>
              <a:rPr lang="de-DE" sz="1600" b="1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6" name="Text Box 171"/>
          <p:cNvSpPr txBox="1">
            <a:spLocks noChangeArrowheads="1"/>
          </p:cNvSpPr>
          <p:nvPr/>
        </p:nvSpPr>
        <p:spPr bwMode="auto">
          <a:xfrm>
            <a:off x="1347113" y="2599453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Operation </a:t>
            </a:r>
            <a:r>
              <a:rPr lang="de-DE" sz="1600" b="1" dirty="0" err="1" smtClean="0">
                <a:solidFill>
                  <a:prstClr val="black"/>
                </a:solidFill>
              </a:rPr>
              <a:t>of</a:t>
            </a:r>
            <a:r>
              <a:rPr lang="de-DE" sz="1600" b="1" dirty="0" smtClean="0">
                <a:solidFill>
                  <a:prstClr val="black"/>
                </a:solidFill>
              </a:rPr>
              <a:t> ‚</a:t>
            </a:r>
            <a:r>
              <a:rPr lang="de-DE" sz="1600" b="1" dirty="0" err="1" smtClean="0">
                <a:solidFill>
                  <a:prstClr val="black"/>
                </a:solidFill>
              </a:rPr>
              <a:t>new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machines</a:t>
            </a:r>
            <a:r>
              <a:rPr lang="de-DE" sz="1600" b="1" dirty="0" smtClean="0">
                <a:solidFill>
                  <a:prstClr val="black"/>
                </a:solidFill>
              </a:rPr>
              <a:t>‘ </a:t>
            </a:r>
            <a:r>
              <a:rPr lang="de-DE" sz="1600" b="1" dirty="0" err="1" smtClean="0">
                <a:solidFill>
                  <a:prstClr val="black"/>
                </a:solidFill>
              </a:rPr>
              <a:t>like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>
                <a:solidFill>
                  <a:prstClr val="black"/>
                </a:solidFill>
              </a:rPr>
              <a:t>c</a:t>
            </a:r>
            <a:r>
              <a:rPr lang="de-DE" sz="1600" b="1" dirty="0" err="1" smtClean="0">
                <a:solidFill>
                  <a:prstClr val="black"/>
                </a:solidFill>
              </a:rPr>
              <a:t>old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>
                <a:solidFill>
                  <a:prstClr val="black"/>
                </a:solidFill>
              </a:rPr>
              <a:t>c</a:t>
            </a:r>
            <a:r>
              <a:rPr lang="de-DE" sz="1600" b="1" dirty="0" err="1" smtClean="0">
                <a:solidFill>
                  <a:prstClr val="black"/>
                </a:solidFill>
              </a:rPr>
              <a:t>ompressors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27" name="Text Box 171"/>
          <p:cNvSpPr txBox="1">
            <a:spLocks noChangeArrowheads="1"/>
          </p:cNvSpPr>
          <p:nvPr/>
        </p:nvSpPr>
        <p:spPr bwMode="auto">
          <a:xfrm>
            <a:off x="623213" y="1593105"/>
            <a:ext cx="2253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de-DE" sz="1600" b="1" u="sng" dirty="0" smtClean="0">
                <a:solidFill>
                  <a:prstClr val="black"/>
                </a:solidFill>
              </a:rPr>
              <a:t>Just </a:t>
            </a:r>
            <a:r>
              <a:rPr lang="de-DE" sz="1600" b="1" u="sng" dirty="0" err="1" smtClean="0">
                <a:solidFill>
                  <a:prstClr val="black"/>
                </a:solidFill>
              </a:rPr>
              <a:t>some</a:t>
            </a:r>
            <a:r>
              <a:rPr lang="de-DE" sz="1600" b="1" u="sng" dirty="0" smtClean="0">
                <a:solidFill>
                  <a:prstClr val="black"/>
                </a:solidFill>
              </a:rPr>
              <a:t> </a:t>
            </a:r>
            <a:r>
              <a:rPr lang="de-DE" sz="1600" b="1" u="sng" dirty="0" err="1" smtClean="0">
                <a:solidFill>
                  <a:prstClr val="black"/>
                </a:solidFill>
              </a:rPr>
              <a:t>examples</a:t>
            </a:r>
            <a:r>
              <a:rPr lang="de-DE" sz="1600" b="1" u="sng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8" name="Text Box 171"/>
          <p:cNvSpPr txBox="1">
            <a:spLocks noChangeArrowheads="1"/>
          </p:cNvSpPr>
          <p:nvPr/>
        </p:nvSpPr>
        <p:spPr bwMode="auto">
          <a:xfrm>
            <a:off x="1347112" y="2921130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Complexity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of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cryogenic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system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15" name="Text Box 171"/>
          <p:cNvSpPr txBox="1">
            <a:spLocks noChangeArrowheads="1"/>
          </p:cNvSpPr>
          <p:nvPr/>
        </p:nvSpPr>
        <p:spPr bwMode="auto">
          <a:xfrm>
            <a:off x="1349385" y="2287821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Leak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tests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16" name="Text Box 171"/>
          <p:cNvSpPr txBox="1">
            <a:spLocks noChangeArrowheads="1"/>
          </p:cNvSpPr>
          <p:nvPr/>
        </p:nvSpPr>
        <p:spPr bwMode="auto">
          <a:xfrm>
            <a:off x="1765648" y="3230482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671 </a:t>
            </a:r>
            <a:r>
              <a:rPr lang="de-DE" sz="1600" b="1" dirty="0" err="1" smtClean="0">
                <a:solidFill>
                  <a:prstClr val="black"/>
                </a:solidFill>
              </a:rPr>
              <a:t>control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valves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 Box 171"/>
          <p:cNvSpPr txBox="1">
            <a:spLocks noChangeArrowheads="1"/>
          </p:cNvSpPr>
          <p:nvPr/>
        </p:nvSpPr>
        <p:spPr bwMode="auto">
          <a:xfrm>
            <a:off x="1765648" y="3505712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2647 </a:t>
            </a:r>
            <a:r>
              <a:rPr lang="de-DE" sz="1600" b="1" dirty="0" err="1" smtClean="0">
                <a:solidFill>
                  <a:prstClr val="black"/>
                </a:solidFill>
              </a:rPr>
              <a:t>temperature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sensors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18" name="Text Box 171"/>
          <p:cNvSpPr txBox="1">
            <a:spLocks noChangeArrowheads="1"/>
          </p:cNvSpPr>
          <p:nvPr/>
        </p:nvSpPr>
        <p:spPr bwMode="auto">
          <a:xfrm>
            <a:off x="1754272" y="3767296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800 </a:t>
            </a:r>
            <a:r>
              <a:rPr lang="de-DE" sz="1600" b="1" dirty="0" err="1" smtClean="0">
                <a:solidFill>
                  <a:prstClr val="black"/>
                </a:solidFill>
              </a:rPr>
              <a:t>pressure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sensors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19" name="Text Box 171"/>
          <p:cNvSpPr txBox="1">
            <a:spLocks noChangeArrowheads="1"/>
          </p:cNvSpPr>
          <p:nvPr/>
        </p:nvSpPr>
        <p:spPr bwMode="auto">
          <a:xfrm>
            <a:off x="1763368" y="4049352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212 </a:t>
            </a:r>
            <a:r>
              <a:rPr lang="de-DE" sz="1600" b="1" dirty="0" err="1" smtClean="0">
                <a:solidFill>
                  <a:prstClr val="black"/>
                </a:solidFill>
              </a:rPr>
              <a:t>flow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sensors</a:t>
            </a:r>
            <a:endParaRPr lang="de-DE" sz="1600" b="1" dirty="0" smtClean="0">
              <a:solidFill>
                <a:prstClr val="black"/>
              </a:solidFill>
            </a:endParaRPr>
          </a:p>
        </p:txBody>
      </p:sp>
      <p:sp>
        <p:nvSpPr>
          <p:cNvPr id="20" name="Text Box 171"/>
          <p:cNvSpPr txBox="1">
            <a:spLocks noChangeArrowheads="1"/>
          </p:cNvSpPr>
          <p:nvPr/>
        </p:nvSpPr>
        <p:spPr bwMode="auto">
          <a:xfrm>
            <a:off x="1765640" y="4338232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207 </a:t>
            </a:r>
            <a:r>
              <a:rPr lang="de-DE" sz="1600" b="1" dirty="0" err="1" smtClean="0">
                <a:solidFill>
                  <a:prstClr val="black"/>
                </a:solidFill>
              </a:rPr>
              <a:t>level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sensors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 Box 171"/>
          <p:cNvSpPr txBox="1">
            <a:spLocks noChangeArrowheads="1"/>
          </p:cNvSpPr>
          <p:nvPr/>
        </p:nvSpPr>
        <p:spPr bwMode="auto">
          <a:xfrm>
            <a:off x="1767912" y="4606640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433 </a:t>
            </a:r>
            <a:r>
              <a:rPr lang="de-DE" sz="1600" b="1" dirty="0" err="1" smtClean="0">
                <a:solidFill>
                  <a:prstClr val="black"/>
                </a:solidFill>
              </a:rPr>
              <a:t>regulation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loops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 Box 171"/>
          <p:cNvSpPr txBox="1">
            <a:spLocks noChangeArrowheads="1"/>
          </p:cNvSpPr>
          <p:nvPr/>
        </p:nvSpPr>
        <p:spPr bwMode="auto">
          <a:xfrm>
            <a:off x="1777008" y="4895520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smtClean="0">
                <a:solidFill>
                  <a:prstClr val="black"/>
                </a:solidFill>
              </a:rPr>
              <a:t>&gt; 22000 </a:t>
            </a:r>
            <a:r>
              <a:rPr lang="de-DE" sz="1600" b="1" dirty="0" err="1" smtClean="0">
                <a:solidFill>
                  <a:prstClr val="black"/>
                </a:solidFill>
              </a:rPr>
              <a:t>records</a:t>
            </a:r>
            <a:r>
              <a:rPr lang="de-DE" sz="1600" b="1" dirty="0" smtClean="0">
                <a:solidFill>
                  <a:prstClr val="black"/>
                </a:solidFill>
              </a:rPr>
              <a:t> (</a:t>
            </a:r>
            <a:r>
              <a:rPr lang="de-DE" sz="1600" b="1" dirty="0" err="1" smtClean="0">
                <a:solidFill>
                  <a:prstClr val="black"/>
                </a:solidFill>
              </a:rPr>
              <a:t>description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of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process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parameters</a:t>
            </a:r>
            <a:r>
              <a:rPr lang="de-DE" sz="1600" b="1" dirty="0" smtClean="0">
                <a:solidFill>
                  <a:prstClr val="black"/>
                </a:solidFill>
              </a:rPr>
              <a:t>)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 Box 171"/>
          <p:cNvSpPr txBox="1">
            <a:spLocks noChangeArrowheads="1"/>
          </p:cNvSpPr>
          <p:nvPr/>
        </p:nvSpPr>
        <p:spPr bwMode="auto">
          <a:xfrm>
            <a:off x="1786103" y="5177576"/>
            <a:ext cx="7501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smtClean="0">
                <a:solidFill>
                  <a:prstClr val="black"/>
                </a:solidFill>
              </a:rPr>
              <a:t>&gt; 220000 </a:t>
            </a:r>
            <a:r>
              <a:rPr lang="de-DE" sz="1600" b="1" dirty="0" err="1" smtClean="0">
                <a:solidFill>
                  <a:prstClr val="black"/>
                </a:solidFill>
              </a:rPr>
              <a:t>properties</a:t>
            </a:r>
            <a:r>
              <a:rPr lang="de-DE" sz="1600" b="1" dirty="0" smtClean="0">
                <a:solidFill>
                  <a:prstClr val="black"/>
                </a:solidFill>
              </a:rPr>
              <a:t> (</a:t>
            </a:r>
            <a:r>
              <a:rPr lang="de-DE" sz="1600" b="1" dirty="0" err="1" smtClean="0">
                <a:solidFill>
                  <a:prstClr val="black"/>
                </a:solidFill>
              </a:rPr>
              <a:t>set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values</a:t>
            </a:r>
            <a:r>
              <a:rPr lang="de-DE" sz="1600" b="1" dirty="0" smtClean="0">
                <a:solidFill>
                  <a:prstClr val="black"/>
                </a:solidFill>
              </a:rPr>
              <a:t>, </a:t>
            </a:r>
            <a:r>
              <a:rPr lang="de-DE" sz="1600" b="1" dirty="0" err="1" smtClean="0">
                <a:solidFill>
                  <a:prstClr val="black"/>
                </a:solidFill>
              </a:rPr>
              <a:t>critical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values</a:t>
            </a:r>
            <a:r>
              <a:rPr lang="de-DE" sz="1600" b="1" dirty="0" smtClean="0">
                <a:solidFill>
                  <a:prstClr val="black"/>
                </a:solidFill>
              </a:rPr>
              <a:t>, </a:t>
            </a:r>
            <a:r>
              <a:rPr lang="de-DE" sz="1600" b="1" dirty="0" err="1" smtClean="0">
                <a:solidFill>
                  <a:prstClr val="black"/>
                </a:solidFill>
              </a:rPr>
              <a:t>scanrates</a:t>
            </a:r>
            <a:r>
              <a:rPr lang="de-DE" sz="1600" b="1" dirty="0" smtClean="0">
                <a:solidFill>
                  <a:prstClr val="black"/>
                </a:solidFill>
              </a:rPr>
              <a:t>, </a:t>
            </a:r>
            <a:r>
              <a:rPr lang="de-DE" sz="1600" b="1" dirty="0" err="1" smtClean="0">
                <a:solidFill>
                  <a:prstClr val="black"/>
                </a:solidFill>
              </a:rPr>
              <a:t>calculation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codes</a:t>
            </a:r>
            <a:r>
              <a:rPr lang="de-DE" sz="1600" b="1" dirty="0" smtClean="0">
                <a:solidFill>
                  <a:prstClr val="black"/>
                </a:solidFill>
              </a:rPr>
              <a:t>, etc.)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25" name="Text Box 171"/>
          <p:cNvSpPr txBox="1">
            <a:spLocks noChangeArrowheads="1"/>
          </p:cNvSpPr>
          <p:nvPr/>
        </p:nvSpPr>
        <p:spPr bwMode="auto">
          <a:xfrm>
            <a:off x="1347410" y="1988971"/>
            <a:ext cx="5920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de-DE" sz="1600" b="1" dirty="0" err="1" smtClean="0">
                <a:solidFill>
                  <a:prstClr val="black"/>
                </a:solidFill>
              </a:rPr>
              <a:t>Damaged</a:t>
            </a:r>
            <a:r>
              <a:rPr lang="de-DE" sz="1600" b="1" dirty="0" smtClean="0">
                <a:solidFill>
                  <a:prstClr val="black"/>
                </a:solidFill>
              </a:rPr>
              <a:t> </a:t>
            </a:r>
            <a:r>
              <a:rPr lang="de-DE" sz="1600" b="1" dirty="0" err="1" smtClean="0">
                <a:solidFill>
                  <a:prstClr val="black"/>
                </a:solidFill>
              </a:rPr>
              <a:t>components</a:t>
            </a:r>
            <a:r>
              <a:rPr lang="de-DE" sz="1600" b="1" dirty="0" smtClean="0">
                <a:solidFill>
                  <a:prstClr val="black"/>
                </a:solidFill>
              </a:rPr>
              <a:t> (e.g. </a:t>
            </a:r>
            <a:r>
              <a:rPr lang="de-DE" sz="1600" b="1" dirty="0" err="1" smtClean="0">
                <a:solidFill>
                  <a:prstClr val="black"/>
                </a:solidFill>
              </a:rPr>
              <a:t>turbines</a:t>
            </a:r>
            <a:r>
              <a:rPr lang="de-DE" sz="1600" b="1" dirty="0" smtClean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228" y="307975"/>
            <a:ext cx="7461815" cy="714375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3"/>
          <p:cNvSpPr txBox="1">
            <a:spLocks/>
          </p:cNvSpPr>
          <p:nvPr/>
        </p:nvSpPr>
        <p:spPr>
          <a:xfrm>
            <a:off x="457200" y="622913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0" latinLnBrk="0" hangingPunct="0"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E7AF17E9-E8FA-431E-8150-C5B726AE9A02}" type="slidenum">
              <a:rPr lang="en-GB" sz="1000" smtClean="0">
                <a:solidFill>
                  <a:sysClr val="window" lastClr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9</a:t>
            </a:fld>
            <a:endParaRPr lang="en-GB" sz="1000" dirty="0" smtClean="0">
              <a:solidFill>
                <a:sysClr val="window" lastClr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544" y="1280192"/>
            <a:ext cx="6747638" cy="460648"/>
          </a:xfrm>
        </p:spPr>
        <p:txBody>
          <a:bodyPr>
            <a:normAutofit fontScale="92500" lnSpcReduction="20000"/>
          </a:bodyPr>
          <a:lstStyle>
            <a:lvl1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r>
              <a:rPr lang="de-DE" sz="1800" b="1" dirty="0" smtClean="0"/>
              <a:t>The HERA </a:t>
            </a:r>
            <a:r>
              <a:rPr lang="de-DE" sz="1800" b="1" dirty="0" err="1"/>
              <a:t>c</a:t>
            </a:r>
            <a:r>
              <a:rPr lang="de-DE" sz="1800" b="1" dirty="0" err="1" smtClean="0"/>
              <a:t>ryo</a:t>
            </a:r>
            <a:r>
              <a:rPr lang="de-DE" sz="1800" b="1" dirty="0" smtClean="0"/>
              <a:t> plant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modified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upgraded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with</a:t>
            </a:r>
            <a:r>
              <a:rPr lang="de-DE" sz="1800" b="1" dirty="0" smtClean="0"/>
              <a:t> a </a:t>
            </a:r>
            <a:r>
              <a:rPr lang="de-DE" sz="1800" b="1" dirty="0" err="1" smtClean="0"/>
              <a:t>cold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compressor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system</a:t>
            </a:r>
            <a:r>
              <a:rPr lang="de-DE" sz="1800" b="1" dirty="0" smtClean="0"/>
              <a:t> (→ XFEL </a:t>
            </a:r>
            <a:r>
              <a:rPr lang="de-DE" sz="1800" b="1" dirty="0" err="1"/>
              <a:t>c</a:t>
            </a:r>
            <a:r>
              <a:rPr lang="de-DE" sz="1800" b="1" dirty="0" err="1" smtClean="0"/>
              <a:t>ryo</a:t>
            </a:r>
            <a:r>
              <a:rPr lang="de-DE" sz="1800" b="1" dirty="0" smtClean="0"/>
              <a:t> </a:t>
            </a:r>
            <a:r>
              <a:rPr lang="de-DE" sz="1800" b="1" dirty="0"/>
              <a:t>p</a:t>
            </a:r>
            <a:r>
              <a:rPr lang="de-DE" sz="1800" b="1" dirty="0" smtClean="0"/>
              <a:t>lant) </a:t>
            </a:r>
            <a:r>
              <a:rPr lang="de-DE" sz="1800" b="1" dirty="0" err="1" smtClean="0"/>
              <a:t>to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operate</a:t>
            </a:r>
            <a:r>
              <a:rPr lang="de-DE" sz="1800" b="1" dirty="0" smtClean="0"/>
              <a:t> XFEL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1344" y="1780616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err="1" smtClean="0">
                <a:solidFill>
                  <a:srgbClr val="000000"/>
                </a:solidFill>
              </a:rPr>
              <a:t>Commissioning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complete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c</a:t>
            </a:r>
            <a:r>
              <a:rPr lang="de-DE" sz="1700" b="1" dirty="0" err="1" smtClean="0">
                <a:solidFill>
                  <a:srgbClr val="000000"/>
                </a:solidFill>
              </a:rPr>
              <a:t>ryo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i</a:t>
            </a:r>
            <a:r>
              <a:rPr lang="de-DE" sz="1700" b="1" dirty="0" err="1" smtClean="0">
                <a:solidFill>
                  <a:srgbClr val="000000"/>
                </a:solidFill>
              </a:rPr>
              <a:t>nstallation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is</a:t>
            </a:r>
            <a:r>
              <a:rPr lang="de-DE" sz="1700" b="1" dirty="0" smtClean="0">
                <a:solidFill>
                  <a:srgbClr val="000000"/>
                </a:solidFill>
              </a:rPr>
              <a:t> time </a:t>
            </a:r>
            <a:r>
              <a:rPr lang="de-DE" sz="1700" b="1" dirty="0" err="1" smtClean="0">
                <a:solidFill>
                  <a:srgbClr val="000000"/>
                </a:solidFill>
              </a:rPr>
              <a:t>consuming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38490" y="2168646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smtClean="0">
                <a:solidFill>
                  <a:srgbClr val="000000"/>
                </a:solidFill>
              </a:rPr>
              <a:t>Operation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r>
              <a:rPr lang="de-DE" sz="1700" b="1" dirty="0" smtClean="0">
                <a:solidFill>
                  <a:srgbClr val="000000"/>
                </a:solidFill>
              </a:rPr>
              <a:t> ‚</a:t>
            </a:r>
            <a:r>
              <a:rPr lang="de-DE" sz="1700" b="1" dirty="0" err="1" smtClean="0">
                <a:solidFill>
                  <a:srgbClr val="000000"/>
                </a:solidFill>
              </a:rPr>
              <a:t>new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components</a:t>
            </a:r>
            <a:r>
              <a:rPr lang="de-DE" sz="1700" b="1" dirty="0" smtClean="0">
                <a:solidFill>
                  <a:srgbClr val="000000"/>
                </a:solidFill>
              </a:rPr>
              <a:t>‘ (</a:t>
            </a:r>
            <a:r>
              <a:rPr lang="de-DE" sz="1700" b="1" dirty="0" err="1">
                <a:solidFill>
                  <a:srgbClr val="000000"/>
                </a:solidFill>
              </a:rPr>
              <a:t>c</a:t>
            </a:r>
            <a:r>
              <a:rPr lang="de-DE" sz="1700" b="1" dirty="0" err="1" smtClean="0">
                <a:solidFill>
                  <a:srgbClr val="000000"/>
                </a:solidFill>
              </a:rPr>
              <a:t>old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>
                <a:solidFill>
                  <a:srgbClr val="000000"/>
                </a:solidFill>
              </a:rPr>
              <a:t>c</a:t>
            </a:r>
            <a:r>
              <a:rPr lang="de-DE" sz="1700" b="1" dirty="0" err="1" smtClean="0">
                <a:solidFill>
                  <a:srgbClr val="000000"/>
                </a:solidFill>
              </a:rPr>
              <a:t>ompressors</a:t>
            </a:r>
            <a:r>
              <a:rPr lang="de-DE" sz="1700" b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33938" y="2864925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err="1" smtClean="0">
                <a:solidFill>
                  <a:srgbClr val="000000"/>
                </a:solidFill>
              </a:rPr>
              <a:t>Complexity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cryogenic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system</a:t>
            </a:r>
            <a:r>
              <a:rPr lang="de-DE" sz="1700" b="1" dirty="0" smtClean="0">
                <a:solidFill>
                  <a:srgbClr val="000000"/>
                </a:solidFill>
              </a:rPr>
              <a:t> (e.g. </a:t>
            </a:r>
            <a:r>
              <a:rPr lang="en-US" sz="1700" b="1" dirty="0" smtClean="0">
                <a:solidFill>
                  <a:srgbClr val="000000"/>
                </a:solidFill>
              </a:rPr>
              <a:t>number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properties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to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be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defined</a:t>
            </a:r>
            <a:r>
              <a:rPr lang="de-DE" sz="1700" b="1" dirty="0" smtClean="0">
                <a:solidFill>
                  <a:srgbClr val="000000"/>
                </a:solidFill>
              </a:rPr>
              <a:t>, </a:t>
            </a:r>
            <a:r>
              <a:rPr lang="de-DE" sz="1700" b="1" dirty="0" err="1" smtClean="0">
                <a:solidFill>
                  <a:srgbClr val="000000"/>
                </a:solidFill>
              </a:rPr>
              <a:t>calculated</a:t>
            </a:r>
            <a:r>
              <a:rPr lang="de-DE" sz="1700" b="1" dirty="0" smtClean="0">
                <a:solidFill>
                  <a:srgbClr val="000000"/>
                </a:solidFill>
              </a:rPr>
              <a:t>, </a:t>
            </a:r>
            <a:r>
              <a:rPr lang="de-DE" sz="1700" b="1" dirty="0" err="1" smtClean="0">
                <a:solidFill>
                  <a:srgbClr val="000000"/>
                </a:solidFill>
              </a:rPr>
              <a:t>checked</a:t>
            </a:r>
            <a:r>
              <a:rPr lang="de-DE" sz="1700" b="1" dirty="0" smtClean="0">
                <a:solidFill>
                  <a:srgbClr val="000000"/>
                </a:solidFill>
              </a:rPr>
              <a:t>, etc.)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38490" y="2529543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700" b="1" dirty="0" smtClean="0">
                <a:solidFill>
                  <a:srgbClr val="000000"/>
                </a:solidFill>
              </a:rPr>
              <a:t>Dependency on </a:t>
            </a:r>
            <a:r>
              <a:rPr lang="de-DE" sz="1700" b="1" dirty="0" err="1" smtClean="0">
                <a:solidFill>
                  <a:srgbClr val="000000"/>
                </a:solidFill>
              </a:rPr>
              <a:t>delivery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r>
              <a:rPr lang="de-DE" sz="1700" b="1" dirty="0" smtClean="0">
                <a:solidFill>
                  <a:srgbClr val="000000"/>
                </a:solidFill>
              </a:rPr>
              <a:t> ‚</a:t>
            </a:r>
            <a:r>
              <a:rPr lang="de-DE" sz="1700" b="1" dirty="0" err="1" smtClean="0">
                <a:solidFill>
                  <a:srgbClr val="000000"/>
                </a:solidFill>
              </a:rPr>
              <a:t>critical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components</a:t>
            </a:r>
            <a:r>
              <a:rPr lang="de-DE" sz="1700" b="1" dirty="0" smtClean="0">
                <a:solidFill>
                  <a:srgbClr val="000000"/>
                </a:solidFill>
              </a:rPr>
              <a:t>‘ (e.g. XRTL)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616" y="3588135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smtClean="0">
                <a:solidFill>
                  <a:srgbClr val="000000"/>
                </a:solidFill>
              </a:rPr>
              <a:t>Target time </a:t>
            </a:r>
            <a:r>
              <a:rPr lang="de-DE" sz="1700" b="1" dirty="0" err="1" smtClean="0">
                <a:solidFill>
                  <a:srgbClr val="000000"/>
                </a:solidFill>
              </a:rPr>
              <a:t>for</a:t>
            </a:r>
            <a:r>
              <a:rPr lang="de-DE" sz="1700" b="1" dirty="0" smtClean="0">
                <a:solidFill>
                  <a:srgbClr val="000000"/>
                </a:solidFill>
              </a:rPr>
              <a:t> </a:t>
            </a:r>
            <a:r>
              <a:rPr lang="de-DE" sz="1700" b="1" dirty="0" err="1" smtClean="0">
                <a:solidFill>
                  <a:srgbClr val="000000"/>
                </a:solidFill>
              </a:rPr>
              <a:t>first</a:t>
            </a:r>
            <a:r>
              <a:rPr lang="de-DE" sz="1700" b="1" dirty="0" smtClean="0">
                <a:solidFill>
                  <a:srgbClr val="000000"/>
                </a:solidFill>
              </a:rPr>
              <a:t> cool-down </a:t>
            </a:r>
            <a:r>
              <a:rPr lang="de-DE" sz="1700" b="1" dirty="0" err="1" smtClean="0">
                <a:solidFill>
                  <a:srgbClr val="000000"/>
                </a:solidFill>
              </a:rPr>
              <a:t>of</a:t>
            </a:r>
            <a:endParaRPr lang="de-DE" sz="1700" b="1" dirty="0" smtClean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29386" y="3882901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err="1" smtClean="0">
                <a:solidFill>
                  <a:srgbClr val="000000"/>
                </a:solidFill>
              </a:rPr>
              <a:t>Injector</a:t>
            </a:r>
            <a:r>
              <a:rPr lang="de-DE" sz="1700" b="1" dirty="0" smtClean="0">
                <a:solidFill>
                  <a:srgbClr val="000000"/>
                </a:solidFill>
              </a:rPr>
              <a:t>: March 2015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31658" y="4199077"/>
            <a:ext cx="7079737" cy="4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700" b="1" dirty="0" smtClean="0">
                <a:solidFill>
                  <a:srgbClr val="000000"/>
                </a:solidFill>
              </a:rPr>
              <a:t>XFEL-</a:t>
            </a:r>
            <a:r>
              <a:rPr lang="de-DE" sz="1700" b="1" dirty="0" err="1" smtClean="0">
                <a:solidFill>
                  <a:srgbClr val="000000"/>
                </a:solidFill>
              </a:rPr>
              <a:t>Linac</a:t>
            </a:r>
            <a:r>
              <a:rPr lang="de-DE" sz="1700" b="1" dirty="0" smtClean="0">
                <a:solidFill>
                  <a:srgbClr val="000000"/>
                </a:solidFill>
              </a:rPr>
              <a:t>: June 2016</a:t>
            </a:r>
          </a:p>
        </p:txBody>
      </p:sp>
    </p:spTree>
    <p:extLst>
      <p:ext uri="{BB962C8B-B14F-4D97-AF65-F5344CB8AC3E}">
        <p14:creationId xmlns:p14="http://schemas.microsoft.com/office/powerpoint/2010/main" val="22756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sinn_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inn_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XFEL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XFEL_DESY</Template>
  <TotalTime>0</TotalTime>
  <Words>1758</Words>
  <Application>Microsoft Office PowerPoint</Application>
  <PresentationFormat>On-screen Show (4:3)</PresentationFormat>
  <Paragraphs>835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XFEL_DESY</vt:lpstr>
      <vt:lpstr>2_DESY European XFEL</vt:lpstr>
      <vt:lpstr>DESY European XFEL</vt:lpstr>
      <vt:lpstr>1_DESY European XFEL</vt:lpstr>
      <vt:lpstr>3_DESY European XFEL</vt:lpstr>
      <vt:lpstr>4_DESY European XFEL</vt:lpstr>
      <vt:lpstr>template-european-xfel-gmbh_presentation-with-partner-logos</vt:lpstr>
      <vt:lpstr>1_template-european-xfel-gmbh_presentation-with-partner-logos</vt:lpstr>
      <vt:lpstr>2_template-european-xfel-gmbh_presentation-with-partner-logos</vt:lpstr>
      <vt:lpstr>3_template-european-xfel-gmbh_presentation-with-partner-logos</vt:lpstr>
      <vt:lpstr>4_template-european-xfel-gmbh_presentation-with-partner-logos</vt:lpstr>
      <vt:lpstr>5_template-european-xfel-gmbh_presentation-with-partner-logos</vt:lpstr>
      <vt:lpstr>6_template-european-xfel-gmbh_presentation-with-partner-logos</vt:lpstr>
      <vt:lpstr>7_template-european-xfel-gmbh_presentation-with-partner-logos</vt:lpstr>
      <vt:lpstr>5_DESY European XFEL</vt:lpstr>
      <vt:lpstr>6_DESY European XFEL</vt:lpstr>
      <vt:lpstr>7_DESY European XFEL</vt:lpstr>
      <vt:lpstr>sinn_xfel</vt:lpstr>
      <vt:lpstr>1_sinn_xfel</vt:lpstr>
      <vt:lpstr>8_DESY European XFEL</vt:lpstr>
      <vt:lpstr>9_DESY European XFEL</vt:lpstr>
      <vt:lpstr>XFEL</vt:lpstr>
      <vt:lpstr>1_XFEL</vt:lpstr>
      <vt:lpstr>2_XFEL</vt:lpstr>
      <vt:lpstr>3_XFEL</vt:lpstr>
      <vt:lpstr>XFEL Commissioning WG - Welcome</vt:lpstr>
      <vt:lpstr>Timeline and Milestones</vt:lpstr>
      <vt:lpstr>Generic Commissioning Sequence</vt:lpstr>
      <vt:lpstr>OVERVIEW</vt:lpstr>
      <vt:lpstr>SUMMARY</vt:lpstr>
      <vt:lpstr>PowerPoint Presentation</vt:lpstr>
      <vt:lpstr>PowerPoint Presentation</vt:lpstr>
      <vt:lpstr>Commissioning of XFEL Cryogenic Equipment</vt:lpstr>
      <vt:lpstr>Summary</vt:lpstr>
      <vt:lpstr>Commissioning of  Standard Electron Beam Diagnostics</vt:lpstr>
      <vt:lpstr>Summary I: Time for basic commission during first beam operation</vt:lpstr>
      <vt:lpstr>Summary II: Advanced Commissioning; dedicated beamtime</vt:lpstr>
      <vt:lpstr>Price of commissioning</vt:lpstr>
      <vt:lpstr> Example: From SASE1 undulator to the Experiment Hall (fast track)</vt:lpstr>
      <vt:lpstr>Components that need ‘hot’ commissioning </vt:lpstr>
      <vt:lpstr>Fast track: Needed for first beam in Exp. hall</vt:lpstr>
      <vt:lpstr>Fast track commissioning SASE1: SPB</vt:lpstr>
      <vt:lpstr>Further commissioning goals</vt:lpstr>
      <vt:lpstr>K-Monochromator system</vt:lpstr>
      <vt:lpstr>Device commissioning</vt:lpstr>
      <vt:lpstr>Electron beam requirements</vt:lpstr>
      <vt:lpstr>Undulator Plans for Day One</vt:lpstr>
      <vt:lpstr>Strategy ( Elletra approach)</vt:lpstr>
      <vt:lpstr>Step 2: Set undulator segment gaps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Status and Perspective</dc:title>
  <dc:creator>Decking, Winfried</dc:creator>
  <cp:lastModifiedBy>wdecking</cp:lastModifiedBy>
  <cp:revision>124</cp:revision>
  <cp:lastPrinted>2008-09-01T15:04:16Z</cp:lastPrinted>
  <dcterms:created xsi:type="dcterms:W3CDTF">2013-03-16T10:36:56Z</dcterms:created>
  <dcterms:modified xsi:type="dcterms:W3CDTF">2014-04-09T07:17:50Z</dcterms:modified>
</cp:coreProperties>
</file>