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sldIdLst>
    <p:sldId id="256" r:id="rId2"/>
    <p:sldId id="273" r:id="rId3"/>
    <p:sldId id="279" r:id="rId4"/>
    <p:sldId id="277" r:id="rId5"/>
    <p:sldId id="278" r:id="rId6"/>
    <p:sldId id="276" r:id="rId7"/>
    <p:sldId id="275" r:id="rId8"/>
    <p:sldId id="274" r:id="rId9"/>
    <p:sldId id="281" r:id="rId10"/>
    <p:sldId id="258" r:id="rId11"/>
    <p:sldId id="282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5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9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68F47-F0F8-49A6-9616-A1ACE22B2D2B}" type="datetimeFigureOut">
              <a:rPr lang="fr-FR" smtClean="0"/>
              <a:t>08/04/2014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0F14F-9774-4CDD-8DA7-32314BC29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18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 smtClean="0"/>
              <a:t>Cliquez pour modifier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01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72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0"/>
            <a:ext cx="6408712" cy="692696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60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379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52752"/>
            <a:ext cx="6552728" cy="90872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4428048" cy="4968552"/>
          </a:xfrm>
          <a:prstGeom prst="rect">
            <a:avLst/>
          </a:prstGeom>
        </p:spPr>
        <p:txBody>
          <a:bodyPr/>
          <a:lstStyle>
            <a:lvl1pPr marL="368300" indent="0">
              <a:defRPr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4932040" y="1340768"/>
            <a:ext cx="4032448" cy="4608512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8" name="Espace réservé du pied de page 4"/>
          <p:cNvSpPr txBox="1">
            <a:spLocks/>
          </p:cNvSpPr>
          <p:nvPr userDrawn="1"/>
        </p:nvSpPr>
        <p:spPr>
          <a:xfrm>
            <a:off x="5868144" y="6305192"/>
            <a:ext cx="2123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S. BERRY | TTC 2014  | 24/03/2014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834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847725" y="6264275"/>
            <a:ext cx="8075613" cy="0"/>
          </a:xfrm>
          <a:prstGeom prst="line">
            <a:avLst/>
          </a:prstGeom>
          <a:noFill/>
          <a:ln w="19050" cap="flat">
            <a:solidFill>
              <a:srgbClr val="88B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849313" y="614363"/>
            <a:ext cx="8074025" cy="0"/>
          </a:xfrm>
          <a:prstGeom prst="line">
            <a:avLst/>
          </a:prstGeom>
          <a:noFill/>
          <a:ln w="19050" cap="flat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56633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05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0"/>
            <a:ext cx="640871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charset="0"/>
              </a:rPr>
              <a:t>Click to edit Master title style</a:t>
            </a:r>
          </a:p>
        </p:txBody>
      </p:sp>
      <p:pic>
        <p:nvPicPr>
          <p:cNvPr id="9" name="Image 8" descr="xfel-logo.em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23" t="11676"/>
          <a:stretch>
            <a:fillRect/>
          </a:stretch>
        </p:blipFill>
        <p:spPr>
          <a:xfrm>
            <a:off x="7812360" y="0"/>
            <a:ext cx="1331640" cy="605191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7829164" y="3612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 err="1" smtClean="0">
                <a:solidFill>
                  <a:srgbClr val="000000"/>
                </a:solidFill>
                <a:latin typeface="Script MT Bold" pitchFamily="66" charset="0"/>
                <a:sym typeface="Gill Sans" charset="0"/>
              </a:rPr>
              <a:t>i</a:t>
            </a:r>
            <a:endParaRPr lang="en-GB" sz="4000" dirty="0">
              <a:solidFill>
                <a:srgbClr val="000000"/>
              </a:solidFill>
              <a:latin typeface="Script MT Bold" pitchFamily="66" charset="0"/>
              <a:sym typeface="Gill Sans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" y="6246082"/>
            <a:ext cx="750124" cy="61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82" r:id="rId3"/>
    <p:sldLayoutId id="2147483683" r:id="rId4"/>
    <p:sldLayoutId id="2147483684" r:id="rId5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algn="l" rtl="0" eaLnBrk="0" fontAlgn="base" hangingPunct="0">
        <a:spcBef>
          <a:spcPts val="500"/>
        </a:spcBef>
        <a:spcAft>
          <a:spcPct val="0"/>
        </a:spcAft>
        <a:defRPr sz="2000">
          <a:solidFill>
            <a:srgbClr val="333333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l" rtl="0" eaLnBrk="0" fontAlgn="base" hangingPunct="0">
        <a:spcBef>
          <a:spcPts val="400"/>
        </a:spcBef>
        <a:spcAft>
          <a:spcPct val="0"/>
        </a:spcAft>
        <a:buClr>
          <a:srgbClr val="ACACAC"/>
        </a:buClr>
        <a:buSzPct val="1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l" rtl="0" eaLnBrk="0" fontAlgn="base" hangingPunct="0">
        <a:spcBef>
          <a:spcPts val="400"/>
        </a:spcBef>
        <a:spcAft>
          <a:spcPct val="0"/>
        </a:spcAft>
        <a:buClr>
          <a:srgbClr val="5F5F5F"/>
        </a:buClr>
        <a:buSzPct val="100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333500" algn="l" rtl="0" eaLnBrk="0" fontAlgn="base" hangingPunct="0">
        <a:spcBef>
          <a:spcPts val="400"/>
        </a:spcBef>
        <a:spcAft>
          <a:spcPct val="0"/>
        </a:spcAft>
        <a:buClr>
          <a:srgbClr val="5F5F5F"/>
        </a:buClr>
        <a:buSzPct val="100000"/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828800" algn="l" rtl="0" eaLnBrk="0" fontAlgn="base" hangingPunct="0">
        <a:spcBef>
          <a:spcPts val="400"/>
        </a:spcBef>
        <a:spcAft>
          <a:spcPct val="0"/>
        </a:spcAft>
        <a:buClr>
          <a:srgbClr val="5F5F5F"/>
        </a:buClr>
        <a:buSzPct val="100000"/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286000" algn="l" rtl="0" fontAlgn="base">
        <a:spcBef>
          <a:spcPts val="400"/>
        </a:spcBef>
        <a:spcAft>
          <a:spcPct val="0"/>
        </a:spcAft>
        <a:buClr>
          <a:srgbClr val="5F5F5F"/>
        </a:buClr>
        <a:buSzPct val="100000"/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743200" algn="l" rtl="0" fontAlgn="base">
        <a:spcBef>
          <a:spcPts val="400"/>
        </a:spcBef>
        <a:spcAft>
          <a:spcPct val="0"/>
        </a:spcAft>
        <a:buClr>
          <a:srgbClr val="5F5F5F"/>
        </a:buClr>
        <a:buSzPct val="100000"/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200400" algn="l" rtl="0" fontAlgn="base">
        <a:spcBef>
          <a:spcPts val="400"/>
        </a:spcBef>
        <a:spcAft>
          <a:spcPct val="0"/>
        </a:spcAft>
        <a:buClr>
          <a:srgbClr val="5F5F5F"/>
        </a:buClr>
        <a:buSzPct val="100000"/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657600" algn="l" rtl="0" fontAlgn="base">
        <a:spcBef>
          <a:spcPts val="400"/>
        </a:spcBef>
        <a:spcAft>
          <a:spcPct val="0"/>
        </a:spcAft>
        <a:buClr>
          <a:srgbClr val="5F5F5F"/>
        </a:buClr>
        <a:buSzPct val="100000"/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 smtClean="0"/>
              <a:t>XFEL Meeting</a:t>
            </a:r>
            <a:br>
              <a:rPr lang="fr-FR" dirty="0" smtClean="0"/>
            </a:br>
            <a:r>
              <a:rPr lang="fr-FR" sz="2400" b="0" dirty="0" smtClean="0"/>
              <a:t>8 April 2014</a:t>
            </a:r>
            <a:endParaRPr lang="fr-FR" sz="2400" b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 smtClean="0"/>
              <a:t>String and Module </a:t>
            </a:r>
            <a:r>
              <a:rPr lang="fr-FR" dirty="0" err="1" smtClean="0"/>
              <a:t>Assembly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endParaRPr lang="fr-FR" dirty="0" smtClean="0"/>
          </a:p>
          <a:p>
            <a:r>
              <a:rPr lang="fr-FR" dirty="0" smtClean="0"/>
              <a:t>(WP03 + WP09)</a:t>
            </a:r>
          </a:p>
          <a:p>
            <a:endParaRPr lang="fr-FR" dirty="0"/>
          </a:p>
          <a:p>
            <a:r>
              <a:rPr lang="fr-FR" dirty="0" smtClean="0"/>
              <a:t>O. Napoly (CEA)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6247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FR" sz="3200" dirty="0" err="1" smtClean="0"/>
              <a:t>Problems</a:t>
            </a:r>
            <a:r>
              <a:rPr lang="fr-FR" sz="3200" dirty="0" smtClean="0"/>
              <a:t> </a:t>
            </a:r>
            <a:r>
              <a:rPr lang="fr-FR" sz="3200" dirty="0" err="1" smtClean="0"/>
              <a:t>with</a:t>
            </a:r>
            <a:r>
              <a:rPr lang="fr-FR" sz="3200" dirty="0" smtClean="0"/>
              <a:t> 80 </a:t>
            </a:r>
            <a:r>
              <a:rPr lang="fr-FR" sz="3200" dirty="0" err="1" smtClean="0"/>
              <a:t>shields</a:t>
            </a:r>
            <a:r>
              <a:rPr lang="fr-FR" sz="3200" dirty="0" smtClean="0"/>
              <a:t> collision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8059" y="805136"/>
            <a:ext cx="2448272" cy="5400600"/>
          </a:xfrm>
        </p:spPr>
        <p:txBody>
          <a:bodyPr/>
          <a:lstStyle/>
          <a:p>
            <a:pPr marL="342900" indent="-342900">
              <a:buFont typeface="Wingdings"/>
              <a:buChar char="à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Collision between the  80 K coupler and cryostat thermal shields: </a:t>
            </a:r>
          </a:p>
          <a:p>
            <a:endParaRPr lang="en-US" dirty="0"/>
          </a:p>
          <a:p>
            <a:r>
              <a:rPr lang="en-US" dirty="0" smtClean="0"/>
              <a:t>The ‘round’ shape of the cryostat shields is </a:t>
            </a:r>
            <a:r>
              <a:rPr lang="en-US" smtClean="0"/>
              <a:t>very sensitive.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08362"/>
            <a:ext cx="6840538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92696"/>
            <a:ext cx="4680520" cy="262977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1163" y="2847595"/>
            <a:ext cx="203453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fr-FR"/>
            </a:defPPr>
          </a:lstStyle>
          <a:p>
            <a:r>
              <a:rPr lang="fr-FR" dirty="0"/>
              <a:t>XM-1, coupler n°8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085" y="698340"/>
            <a:ext cx="3391373" cy="262413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451085" y="2847595"/>
            <a:ext cx="195758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XM3, coupler n°6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9669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FR" sz="3200" dirty="0" err="1" smtClean="0"/>
              <a:t>Problems</a:t>
            </a:r>
            <a:r>
              <a:rPr lang="fr-FR" sz="3200" dirty="0" smtClean="0"/>
              <a:t> </a:t>
            </a:r>
            <a:r>
              <a:rPr lang="fr-FR" sz="3200" dirty="0" err="1" smtClean="0"/>
              <a:t>with</a:t>
            </a:r>
            <a:r>
              <a:rPr lang="fr-FR" sz="3200" dirty="0" smtClean="0"/>
              <a:t> 80 </a:t>
            </a:r>
            <a:r>
              <a:rPr lang="fr-FR" sz="3200" dirty="0" err="1" smtClean="0"/>
              <a:t>shields</a:t>
            </a:r>
            <a:r>
              <a:rPr lang="fr-FR" sz="3200" dirty="0" smtClean="0"/>
              <a:t> collision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92696"/>
            <a:ext cx="2880320" cy="5400600"/>
          </a:xfrm>
        </p:spPr>
        <p:txBody>
          <a:bodyPr/>
          <a:lstStyle/>
          <a:p>
            <a:pPr marL="342900" indent="-342900">
              <a:buFont typeface="Wingdings"/>
              <a:buChar char="à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CEA proposal for a wider cut-out, starting with XM2.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75932"/>
            <a:ext cx="5328592" cy="485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195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3200" dirty="0" err="1" smtClean="0"/>
              <a:t>Status</a:t>
            </a:r>
            <a:r>
              <a:rPr lang="fr-FR" sz="3200" dirty="0" smtClean="0"/>
              <a:t> of </a:t>
            </a:r>
            <a:r>
              <a:rPr lang="fr-FR" sz="3200" dirty="0" err="1" smtClean="0"/>
              <a:t>Assembly</a:t>
            </a:r>
            <a:endParaRPr lang="fr-FR" sz="3200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5915288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404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3200" dirty="0" err="1" smtClean="0"/>
              <a:t>Status</a:t>
            </a:r>
            <a:r>
              <a:rPr lang="fr-FR" sz="3200" dirty="0" smtClean="0"/>
              <a:t> of </a:t>
            </a:r>
            <a:r>
              <a:rPr lang="fr-FR" sz="3200" dirty="0" err="1" smtClean="0"/>
              <a:t>Assembly</a:t>
            </a:r>
            <a:endParaRPr lang="fr-FR" sz="32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schedule</a:t>
            </a:r>
            <a:r>
              <a:rPr lang="fr-FR" dirty="0"/>
              <a:t>, </a:t>
            </a:r>
            <a:r>
              <a:rPr lang="fr-FR" dirty="0" err="1"/>
              <a:t>assuming</a:t>
            </a:r>
            <a:r>
              <a:rPr lang="fr-FR" dirty="0"/>
              <a:t> 1 module/</a:t>
            </a:r>
            <a:r>
              <a:rPr lang="fr-FR" dirty="0" err="1"/>
              <a:t>week</a:t>
            </a:r>
            <a:r>
              <a:rPr lang="fr-FR" dirty="0"/>
              <a:t> </a:t>
            </a:r>
            <a:r>
              <a:rPr lang="fr-FR" dirty="0" err="1" smtClean="0"/>
              <a:t>delivery</a:t>
            </a:r>
            <a:r>
              <a:rPr lang="fr-FR" dirty="0" smtClean="0"/>
              <a:t> </a:t>
            </a:r>
            <a:r>
              <a:rPr lang="fr-FR" dirty="0"/>
              <a:t>rate, </a:t>
            </a:r>
          </a:p>
          <a:p>
            <a:r>
              <a:rPr lang="fr-FR" dirty="0"/>
              <a:t>XM100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delivered</a:t>
            </a:r>
            <a:r>
              <a:rPr lang="fr-FR" dirty="0"/>
              <a:t> </a:t>
            </a:r>
            <a:r>
              <a:rPr lang="fr-FR" dirty="0" err="1"/>
              <a:t>beginning</a:t>
            </a:r>
            <a:r>
              <a:rPr lang="fr-FR" dirty="0"/>
              <a:t> </a:t>
            </a:r>
            <a:r>
              <a:rPr lang="fr-FR" dirty="0" smtClean="0"/>
              <a:t>of May 2016.</a:t>
            </a:r>
            <a:endParaRPr lang="fr-FR" dirty="0"/>
          </a:p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871"/>
            <a:ext cx="893725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259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6" y="676654"/>
            <a:ext cx="8352928" cy="54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491880" y="5805264"/>
            <a:ext cx="19732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Project </a:t>
            </a:r>
            <a:r>
              <a:rPr lang="fr-FR" sz="1400" dirty="0" err="1" smtClean="0"/>
              <a:t>Weeks</a:t>
            </a:r>
            <a:endParaRPr lang="fr-FR" sz="1400" dirty="0"/>
          </a:p>
        </p:txBody>
      </p:sp>
      <p:cxnSp>
        <p:nvCxnSpPr>
          <p:cNvPr id="8" name="Connecteur droit avec flèche 7"/>
          <p:cNvCxnSpPr/>
          <p:nvPr/>
        </p:nvCxnSpPr>
        <p:spPr bwMode="auto">
          <a:xfrm>
            <a:off x="1403648" y="5230982"/>
            <a:ext cx="1152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ZoneTexte 8"/>
          <p:cNvSpPr txBox="1"/>
          <p:nvPr/>
        </p:nvSpPr>
        <p:spPr>
          <a:xfrm>
            <a:off x="1403648" y="5240110"/>
            <a:ext cx="104048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2012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 bwMode="auto">
          <a:xfrm>
            <a:off x="2555776" y="5229200"/>
            <a:ext cx="396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1" name="ZoneTexte 10"/>
          <p:cNvSpPr txBox="1"/>
          <p:nvPr/>
        </p:nvSpPr>
        <p:spPr>
          <a:xfrm>
            <a:off x="3963562" y="5240233"/>
            <a:ext cx="104048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2013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876256" y="5240232"/>
            <a:ext cx="720080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2014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>
            <a:off x="6516656" y="5229200"/>
            <a:ext cx="1008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3196977" y="4313131"/>
            <a:ext cx="1340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FF0000"/>
                </a:solidFill>
              </a:rPr>
              <a:t>Start of training </a:t>
            </a:r>
            <a:r>
              <a:rPr lang="fr-FR" sz="1000" dirty="0">
                <a:solidFill>
                  <a:srgbClr val="FF0000"/>
                </a:solidFill>
              </a:rPr>
              <a:t>p</a:t>
            </a:r>
            <a:r>
              <a:rPr lang="fr-FR" sz="1000" dirty="0" smtClean="0">
                <a:solidFill>
                  <a:srgbClr val="FF0000"/>
                </a:solidFill>
              </a:rPr>
              <a:t>hase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36187" y="4113076"/>
            <a:ext cx="1340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FF0000"/>
                </a:solidFill>
              </a:rPr>
              <a:t>Start of production phase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15579" y="4125125"/>
            <a:ext cx="1340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FF0000"/>
                </a:solidFill>
              </a:rPr>
              <a:t>Start of observation </a:t>
            </a:r>
            <a:r>
              <a:rPr lang="fr-FR" sz="1000" dirty="0">
                <a:solidFill>
                  <a:srgbClr val="FF0000"/>
                </a:solidFill>
              </a:rPr>
              <a:t>p</a:t>
            </a:r>
            <a:r>
              <a:rPr lang="fr-FR" sz="1000" dirty="0" smtClean="0">
                <a:solidFill>
                  <a:srgbClr val="FF0000"/>
                </a:solidFill>
              </a:rPr>
              <a:t>hase</a:t>
            </a:r>
            <a:endParaRPr lang="fr-FR" sz="1000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>
            <a:stCxn id="16" idx="2"/>
          </p:cNvCxnSpPr>
          <p:nvPr/>
        </p:nvCxnSpPr>
        <p:spPr bwMode="auto">
          <a:xfrm flipH="1">
            <a:off x="1403648" y="4525235"/>
            <a:ext cx="481966" cy="4879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necteur droit avec flèche 18"/>
          <p:cNvCxnSpPr>
            <a:stCxn id="14" idx="0"/>
          </p:cNvCxnSpPr>
          <p:nvPr/>
        </p:nvCxnSpPr>
        <p:spPr bwMode="auto">
          <a:xfrm flipH="1" flipV="1">
            <a:off x="3491880" y="4113076"/>
            <a:ext cx="375132" cy="2000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onnecteur droit avec flèche 20"/>
          <p:cNvCxnSpPr>
            <a:stCxn id="15" idx="0"/>
          </p:cNvCxnSpPr>
          <p:nvPr/>
        </p:nvCxnSpPr>
        <p:spPr bwMode="auto">
          <a:xfrm flipH="1" flipV="1">
            <a:off x="5364088" y="3789040"/>
            <a:ext cx="842134" cy="3240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ZoneTexte 2"/>
          <p:cNvSpPr txBox="1"/>
          <p:nvPr/>
        </p:nvSpPr>
        <p:spPr>
          <a:xfrm>
            <a:off x="5004048" y="1124744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01/04/2914, 24 </a:t>
            </a:r>
            <a:r>
              <a:rPr lang="fr-FR" dirty="0" err="1" smtClean="0"/>
              <a:t>persons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652120" y="755412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14/04/2014, 26 </a:t>
            </a:r>
            <a:r>
              <a:rPr lang="fr-FR" dirty="0" err="1" smtClean="0"/>
              <a:t>persons</a:t>
            </a:r>
            <a:r>
              <a:rPr lang="fr-FR" dirty="0" smtClean="0"/>
              <a:t> (+3</a:t>
            </a:r>
            <a:r>
              <a:rPr lang="fr-FR" dirty="0" smtClean="0">
                <a:latin typeface="Calibri"/>
                <a:cs typeface="Calibri"/>
              </a:rPr>
              <a:t>—1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0" name="Titre 3"/>
          <p:cNvSpPr>
            <a:spLocks noGrp="1"/>
          </p:cNvSpPr>
          <p:nvPr>
            <p:ph type="title"/>
          </p:nvPr>
        </p:nvSpPr>
        <p:spPr>
          <a:xfrm>
            <a:off x="1403648" y="0"/>
            <a:ext cx="6408712" cy="692696"/>
          </a:xfrm>
        </p:spPr>
        <p:txBody>
          <a:bodyPr/>
          <a:lstStyle/>
          <a:p>
            <a:r>
              <a:rPr lang="fr-FR" dirty="0" err="1"/>
              <a:t>Alsyom</a:t>
            </a:r>
            <a:r>
              <a:rPr lang="fr-FR" dirty="0"/>
              <a:t> </a:t>
            </a:r>
            <a:r>
              <a:rPr lang="fr-FR" dirty="0" err="1"/>
              <a:t>Staffing</a:t>
            </a:r>
            <a:r>
              <a:rPr lang="fr-FR" dirty="0"/>
              <a:t> </a:t>
            </a:r>
            <a:r>
              <a:rPr lang="fr-FR" b="0" dirty="0"/>
              <a:t>(SEIV not </a:t>
            </a:r>
            <a:r>
              <a:rPr lang="fr-FR" b="0" dirty="0" err="1"/>
              <a:t>included</a:t>
            </a:r>
            <a:r>
              <a:rPr lang="fr-FR" b="0" dirty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0256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548680"/>
            <a:ext cx="9111147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825723" y="5450030"/>
            <a:ext cx="19732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Project </a:t>
            </a:r>
            <a:r>
              <a:rPr lang="fr-FR" sz="1400" dirty="0" err="1" smtClean="0"/>
              <a:t>Weeks</a:t>
            </a:r>
            <a:endParaRPr lang="fr-FR" sz="1400" dirty="0"/>
          </a:p>
        </p:txBody>
      </p:sp>
      <p:grpSp>
        <p:nvGrpSpPr>
          <p:cNvPr id="70" name="Groupe 69"/>
          <p:cNvGrpSpPr/>
          <p:nvPr/>
        </p:nvGrpSpPr>
        <p:grpSpPr>
          <a:xfrm>
            <a:off x="1331640" y="6228020"/>
            <a:ext cx="6264696" cy="441340"/>
            <a:chOff x="1331640" y="6533546"/>
            <a:chExt cx="6264696" cy="441340"/>
          </a:xfrm>
        </p:grpSpPr>
        <p:sp>
          <p:nvSpPr>
            <p:cNvPr id="18" name="ZoneTexte 17"/>
            <p:cNvSpPr txBox="1"/>
            <p:nvPr/>
          </p:nvSpPr>
          <p:spPr>
            <a:xfrm>
              <a:off x="3779913" y="6605554"/>
              <a:ext cx="17866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70C0"/>
                  </a:solidFill>
                </a:rPr>
                <a:t>2013</a:t>
              </a:r>
              <a:endParaRPr lang="fr-FR" dirty="0">
                <a:solidFill>
                  <a:srgbClr val="0070C0"/>
                </a:solidFill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 bwMode="auto">
            <a:xfrm>
              <a:off x="1363724" y="6599134"/>
              <a:ext cx="1152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ZoneTexte 15"/>
            <p:cNvSpPr txBox="1"/>
            <p:nvPr/>
          </p:nvSpPr>
          <p:spPr>
            <a:xfrm>
              <a:off x="1331640" y="6533546"/>
              <a:ext cx="1040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70C0"/>
                  </a:solidFill>
                </a:rPr>
                <a:t>2012</a:t>
              </a:r>
              <a:endParaRPr lang="fr-FR" dirty="0">
                <a:solidFill>
                  <a:srgbClr val="0070C0"/>
                </a:solidFill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 bwMode="auto">
            <a:xfrm>
              <a:off x="2515852" y="6597352"/>
              <a:ext cx="396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0" name="ZoneTexte 19"/>
            <p:cNvSpPr txBox="1"/>
            <p:nvPr/>
          </p:nvSpPr>
          <p:spPr>
            <a:xfrm>
              <a:off x="6876256" y="6533546"/>
              <a:ext cx="720080" cy="28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70C0"/>
                  </a:solidFill>
                </a:rPr>
                <a:t>2014</a:t>
              </a:r>
              <a:endParaRPr lang="fr-FR" dirty="0">
                <a:solidFill>
                  <a:srgbClr val="0070C0"/>
                </a:solidFill>
              </a:endParaRPr>
            </a:p>
          </p:txBody>
        </p:sp>
        <p:cxnSp>
          <p:nvCxnSpPr>
            <p:cNvPr id="21" name="Connecteur droit avec flèche 20"/>
            <p:cNvCxnSpPr/>
            <p:nvPr/>
          </p:nvCxnSpPr>
          <p:spPr bwMode="auto">
            <a:xfrm>
              <a:off x="6476732" y="6597352"/>
              <a:ext cx="1008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sp>
        <p:nvSpPr>
          <p:cNvPr id="22" name="ZoneTexte 21"/>
          <p:cNvSpPr txBox="1"/>
          <p:nvPr/>
        </p:nvSpPr>
        <p:spPr>
          <a:xfrm>
            <a:off x="2885672" y="3573016"/>
            <a:ext cx="1340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FF0000"/>
                </a:solidFill>
              </a:rPr>
              <a:t>Start of training </a:t>
            </a:r>
            <a:r>
              <a:rPr lang="fr-FR" sz="1000" dirty="0">
                <a:solidFill>
                  <a:srgbClr val="FF0000"/>
                </a:solidFill>
              </a:rPr>
              <a:t>p</a:t>
            </a:r>
            <a:r>
              <a:rPr lang="fr-FR" sz="1000" dirty="0" smtClean="0">
                <a:solidFill>
                  <a:srgbClr val="FF0000"/>
                </a:solidFill>
              </a:rPr>
              <a:t>hase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499992" y="2852936"/>
            <a:ext cx="1340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FF0000"/>
                </a:solidFill>
              </a:rPr>
              <a:t>Start of production phase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59632" y="4509120"/>
            <a:ext cx="1340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rgbClr val="FF0000"/>
                </a:solidFill>
              </a:rPr>
              <a:t>Start of observation </a:t>
            </a:r>
            <a:r>
              <a:rPr lang="fr-FR" sz="1000" dirty="0">
                <a:solidFill>
                  <a:srgbClr val="FF0000"/>
                </a:solidFill>
              </a:rPr>
              <a:t>p</a:t>
            </a:r>
            <a:r>
              <a:rPr lang="fr-FR" sz="1000" dirty="0" smtClean="0">
                <a:solidFill>
                  <a:srgbClr val="FF0000"/>
                </a:solidFill>
              </a:rPr>
              <a:t>hase</a:t>
            </a:r>
            <a:endParaRPr lang="fr-FR" sz="1000" dirty="0">
              <a:solidFill>
                <a:srgbClr val="FF0000"/>
              </a:solidFill>
            </a:endParaRPr>
          </a:p>
        </p:txBody>
      </p:sp>
      <p:cxnSp>
        <p:nvCxnSpPr>
          <p:cNvPr id="25" name="Connecteur droit avec flèche 24"/>
          <p:cNvCxnSpPr>
            <a:stCxn id="24" idx="2"/>
            <a:endCxn id="56" idx="0"/>
          </p:cNvCxnSpPr>
          <p:nvPr/>
        </p:nvCxnSpPr>
        <p:spPr bwMode="auto">
          <a:xfrm flipH="1">
            <a:off x="1304594" y="4909230"/>
            <a:ext cx="625073" cy="9004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22" idx="2"/>
            <a:endCxn id="55" idx="0"/>
          </p:cNvCxnSpPr>
          <p:nvPr/>
        </p:nvCxnSpPr>
        <p:spPr bwMode="auto">
          <a:xfrm flipH="1">
            <a:off x="3539715" y="3973126"/>
            <a:ext cx="15992" cy="135450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23" idx="2"/>
            <a:endCxn id="59" idx="0"/>
          </p:cNvCxnSpPr>
          <p:nvPr/>
        </p:nvCxnSpPr>
        <p:spPr bwMode="auto">
          <a:xfrm>
            <a:off x="5170027" y="3253046"/>
            <a:ext cx="540570" cy="1180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Groupe 4"/>
          <p:cNvGrpSpPr/>
          <p:nvPr/>
        </p:nvGrpSpPr>
        <p:grpSpPr>
          <a:xfrm>
            <a:off x="899592" y="6093296"/>
            <a:ext cx="5616624" cy="432048"/>
            <a:chOff x="6755653" y="6913150"/>
            <a:chExt cx="7544970" cy="278087"/>
          </a:xfrm>
        </p:grpSpPr>
        <p:sp>
          <p:nvSpPr>
            <p:cNvPr id="47" name="ZoneTexte 46"/>
            <p:cNvSpPr txBox="1"/>
            <p:nvPr/>
          </p:nvSpPr>
          <p:spPr>
            <a:xfrm>
              <a:off x="8523528" y="6919770"/>
              <a:ext cx="3722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rgbClr val="0070C0"/>
                  </a:solidFill>
                </a:defRPr>
              </a:lvl1pPr>
            </a:lstStyle>
            <a:p>
              <a:r>
                <a:rPr lang="fr-FR" dirty="0"/>
                <a:t>w1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9554505" y="6919770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rgbClr val="0070C0"/>
                  </a:solidFill>
                </a:defRPr>
              </a:lvl1pPr>
            </a:lstStyle>
            <a:p>
              <a:r>
                <a:rPr lang="fr-FR" dirty="0"/>
                <a:t>w11</a:t>
              </a: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10631087" y="6917858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rgbClr val="0070C0"/>
                  </a:solidFill>
                </a:defRPr>
              </a:lvl1pPr>
            </a:lstStyle>
            <a:p>
              <a:r>
                <a:rPr lang="fr-FR" dirty="0"/>
                <a:t>w21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11698036" y="6913150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rgbClr val="0070C0"/>
                  </a:solidFill>
                </a:defRPr>
              </a:lvl1pPr>
            </a:lstStyle>
            <a:p>
              <a:r>
                <a:rPr lang="fr-FR" dirty="0"/>
                <a:t>w31</a:t>
              </a: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12764864" y="6923656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rgbClr val="0070C0"/>
                  </a:solidFill>
                </a:defRPr>
              </a:lvl1pPr>
            </a:lstStyle>
            <a:p>
              <a:r>
                <a:rPr lang="fr-FR" dirty="0"/>
                <a:t>w41</a:t>
              </a: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13849859" y="6913719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100">
                  <a:solidFill>
                    <a:srgbClr val="0070C0"/>
                  </a:solidFill>
                </a:defRPr>
              </a:lvl1pPr>
            </a:lstStyle>
            <a:p>
              <a:r>
                <a:rPr lang="fr-FR" dirty="0"/>
                <a:t>w51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6755653" y="6929627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w38</a:t>
              </a:r>
              <a:endParaRPr lang="fr-FR" sz="11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115616" y="5480808"/>
            <a:ext cx="2903065" cy="612488"/>
            <a:chOff x="6616353" y="6093296"/>
            <a:chExt cx="4127201" cy="612488"/>
          </a:xfrm>
        </p:grpSpPr>
        <p:cxnSp>
          <p:nvCxnSpPr>
            <p:cNvPr id="32" name="Connecteur droit 31"/>
            <p:cNvCxnSpPr/>
            <p:nvPr/>
          </p:nvCxnSpPr>
          <p:spPr bwMode="auto">
            <a:xfrm flipV="1">
              <a:off x="7005297" y="6442291"/>
              <a:ext cx="3426312" cy="188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33" name="ZoneTexte 32"/>
            <p:cNvSpPr txBox="1"/>
            <p:nvPr/>
          </p:nvSpPr>
          <p:spPr>
            <a:xfrm>
              <a:off x="8442576" y="6093296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XM-3</a:t>
              </a:r>
              <a:endParaRPr lang="fr-FR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10206227" y="6444174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24/04</a:t>
              </a:r>
              <a:endParaRPr lang="fr-FR" dirty="0">
                <a:solidFill>
                  <a:srgbClr val="0070C0"/>
                </a:solidFill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6616353" y="6422204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17/09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308847" y="4983229"/>
            <a:ext cx="2199257" cy="606011"/>
            <a:chOff x="9783168" y="5842257"/>
            <a:chExt cx="2559297" cy="606011"/>
          </a:xfrm>
        </p:grpSpPr>
        <p:cxnSp>
          <p:nvCxnSpPr>
            <p:cNvPr id="34" name="Connecteur droit 33"/>
            <p:cNvCxnSpPr/>
            <p:nvPr/>
          </p:nvCxnSpPr>
          <p:spPr bwMode="auto">
            <a:xfrm>
              <a:off x="10071200" y="6201319"/>
              <a:ext cx="195945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35" name="ZoneTexte 34"/>
            <p:cNvSpPr txBox="1"/>
            <p:nvPr/>
          </p:nvSpPr>
          <p:spPr>
            <a:xfrm>
              <a:off x="10615539" y="5842257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XM-2</a:t>
              </a:r>
              <a:endParaRPr lang="fr-FR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9783168" y="6186658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02/04</a:t>
              </a:r>
              <a:endParaRPr lang="fr-FR" dirty="0">
                <a:solidFill>
                  <a:srgbClr val="0070C0"/>
                </a:solidFill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11805138" y="6183847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07/08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5436098" y="4077072"/>
            <a:ext cx="2448268" cy="617908"/>
            <a:chOff x="10511933" y="3861048"/>
            <a:chExt cx="1098948" cy="617908"/>
          </a:xfrm>
        </p:grpSpPr>
        <p:cxnSp>
          <p:nvCxnSpPr>
            <p:cNvPr id="38" name="Connecteur droit 37"/>
            <p:cNvCxnSpPr/>
            <p:nvPr/>
          </p:nvCxnSpPr>
          <p:spPr bwMode="auto">
            <a:xfrm>
              <a:off x="10638644" y="4222583"/>
              <a:ext cx="972237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39" name="ZoneTexte 38"/>
            <p:cNvSpPr txBox="1"/>
            <p:nvPr/>
          </p:nvSpPr>
          <p:spPr>
            <a:xfrm>
              <a:off x="10908704" y="3861048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XM1</a:t>
              </a:r>
              <a:endParaRPr lang="fr-FR" dirty="0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10511933" y="4217346"/>
              <a:ext cx="2464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04/09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5940144" y="3717032"/>
            <a:ext cx="2210466" cy="621649"/>
            <a:chOff x="9748454" y="3717032"/>
            <a:chExt cx="631336" cy="621649"/>
          </a:xfrm>
        </p:grpSpPr>
        <p:cxnSp>
          <p:nvCxnSpPr>
            <p:cNvPr id="40" name="Connecteur droit 39"/>
            <p:cNvCxnSpPr/>
            <p:nvPr/>
          </p:nvCxnSpPr>
          <p:spPr bwMode="auto">
            <a:xfrm>
              <a:off x="9756576" y="4087595"/>
              <a:ext cx="62321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41" name="ZoneTexte 40"/>
            <p:cNvSpPr txBox="1"/>
            <p:nvPr/>
          </p:nvSpPr>
          <p:spPr>
            <a:xfrm>
              <a:off x="9756576" y="3717032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XM2</a:t>
              </a:r>
              <a:endParaRPr lang="fr-FR" dirty="0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9748454" y="4077071"/>
              <a:ext cx="228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23/09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4416294" y="4581128"/>
            <a:ext cx="2603978" cy="581572"/>
            <a:chOff x="11185046" y="5596332"/>
            <a:chExt cx="2603978" cy="581572"/>
          </a:xfrm>
        </p:grpSpPr>
        <p:sp>
          <p:nvSpPr>
            <p:cNvPr id="37" name="ZoneTexte 36"/>
            <p:cNvSpPr txBox="1"/>
            <p:nvPr/>
          </p:nvSpPr>
          <p:spPr>
            <a:xfrm>
              <a:off x="12289302" y="5596332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XM-1</a:t>
              </a:r>
              <a:endParaRPr lang="fr-FR" dirty="0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11185046" y="5916294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01/07</a:t>
              </a:r>
              <a:endParaRPr lang="fr-FR" dirty="0">
                <a:solidFill>
                  <a:srgbClr val="0070C0"/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 bwMode="auto">
            <a:xfrm>
              <a:off x="11484768" y="5949280"/>
              <a:ext cx="195945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66" name="ZoneTexte 65"/>
            <p:cNvSpPr txBox="1"/>
            <p:nvPr/>
          </p:nvSpPr>
          <p:spPr>
            <a:xfrm>
              <a:off x="13251697" y="5909202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27/02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7812360" y="2060848"/>
            <a:ext cx="1224136" cy="621649"/>
            <a:chOff x="9748454" y="3717032"/>
            <a:chExt cx="555292" cy="621649"/>
          </a:xfrm>
        </p:grpSpPr>
        <p:cxnSp>
          <p:nvCxnSpPr>
            <p:cNvPr id="63" name="Connecteur droit 62"/>
            <p:cNvCxnSpPr/>
            <p:nvPr/>
          </p:nvCxnSpPr>
          <p:spPr bwMode="auto">
            <a:xfrm>
              <a:off x="9756576" y="4087595"/>
              <a:ext cx="54717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arrow" w="med" len="med"/>
            </a:ln>
            <a:effectLst/>
          </p:spPr>
        </p:cxnSp>
        <p:sp>
          <p:nvSpPr>
            <p:cNvPr id="64" name="ZoneTexte 63"/>
            <p:cNvSpPr txBox="1"/>
            <p:nvPr/>
          </p:nvSpPr>
          <p:spPr>
            <a:xfrm>
              <a:off x="9756576" y="3717032"/>
              <a:ext cx="188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XM6</a:t>
              </a:r>
              <a:endParaRPr lang="fr-FR" dirty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9748454" y="4077071"/>
              <a:ext cx="3266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17/03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2" name="Groupe 71"/>
          <p:cNvGrpSpPr/>
          <p:nvPr/>
        </p:nvGrpSpPr>
        <p:grpSpPr>
          <a:xfrm>
            <a:off x="6588223" y="2780928"/>
            <a:ext cx="1944217" cy="621649"/>
            <a:chOff x="9748454" y="3717032"/>
            <a:chExt cx="555292" cy="621649"/>
          </a:xfrm>
        </p:grpSpPr>
        <p:cxnSp>
          <p:nvCxnSpPr>
            <p:cNvPr id="73" name="Connecteur droit 72"/>
            <p:cNvCxnSpPr/>
            <p:nvPr/>
          </p:nvCxnSpPr>
          <p:spPr bwMode="auto">
            <a:xfrm>
              <a:off x="9756576" y="4087595"/>
              <a:ext cx="54717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arrow" w="med" len="med"/>
            </a:ln>
            <a:effectLst/>
          </p:spPr>
        </p:cxnSp>
        <p:sp>
          <p:nvSpPr>
            <p:cNvPr id="74" name="ZoneTexte 73"/>
            <p:cNvSpPr txBox="1"/>
            <p:nvPr/>
          </p:nvSpPr>
          <p:spPr>
            <a:xfrm>
              <a:off x="9756576" y="3717032"/>
              <a:ext cx="188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XM4</a:t>
              </a:r>
              <a:endParaRPr lang="fr-FR" dirty="0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9748454" y="4077071"/>
              <a:ext cx="228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06/01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6228181" y="3239399"/>
            <a:ext cx="2304254" cy="621649"/>
            <a:chOff x="9748454" y="3717032"/>
            <a:chExt cx="658123" cy="621649"/>
          </a:xfrm>
        </p:grpSpPr>
        <p:cxnSp>
          <p:nvCxnSpPr>
            <p:cNvPr id="77" name="Connecteur droit 76"/>
            <p:cNvCxnSpPr/>
            <p:nvPr/>
          </p:nvCxnSpPr>
          <p:spPr bwMode="auto">
            <a:xfrm>
              <a:off x="9756576" y="4087595"/>
              <a:ext cx="650001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arrow" w="med" len="med"/>
            </a:ln>
            <a:effectLst/>
          </p:spPr>
        </p:cxnSp>
        <p:sp>
          <p:nvSpPr>
            <p:cNvPr id="78" name="ZoneTexte 77"/>
            <p:cNvSpPr txBox="1"/>
            <p:nvPr/>
          </p:nvSpPr>
          <p:spPr>
            <a:xfrm>
              <a:off x="9756576" y="3717032"/>
              <a:ext cx="188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XM3</a:t>
              </a:r>
              <a:endParaRPr lang="fr-FR" dirty="0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9748454" y="4077071"/>
              <a:ext cx="228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21/11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7164287" y="2348880"/>
            <a:ext cx="1944217" cy="621649"/>
            <a:chOff x="9748454" y="3717032"/>
            <a:chExt cx="555292" cy="621649"/>
          </a:xfrm>
        </p:grpSpPr>
        <p:cxnSp>
          <p:nvCxnSpPr>
            <p:cNvPr id="81" name="Connecteur droit 80"/>
            <p:cNvCxnSpPr/>
            <p:nvPr/>
          </p:nvCxnSpPr>
          <p:spPr bwMode="auto">
            <a:xfrm>
              <a:off x="9756576" y="4087595"/>
              <a:ext cx="54717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arrow" w="med" len="med"/>
            </a:ln>
            <a:effectLst/>
          </p:spPr>
        </p:cxnSp>
        <p:sp>
          <p:nvSpPr>
            <p:cNvPr id="82" name="ZoneTexte 81"/>
            <p:cNvSpPr txBox="1"/>
            <p:nvPr/>
          </p:nvSpPr>
          <p:spPr>
            <a:xfrm>
              <a:off x="9756576" y="3717032"/>
              <a:ext cx="188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XM5</a:t>
              </a:r>
              <a:endParaRPr lang="fr-FR" dirty="0"/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9748454" y="4077071"/>
              <a:ext cx="228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rgbClr val="0070C0"/>
                  </a:solidFill>
                </a:rPr>
                <a:t>24/02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sp>
        <p:nvSpPr>
          <p:cNvPr id="84" name="Titre 1"/>
          <p:cNvSpPr>
            <a:spLocks noGrp="1"/>
          </p:cNvSpPr>
          <p:nvPr>
            <p:ph type="title"/>
          </p:nvPr>
        </p:nvSpPr>
        <p:spPr>
          <a:xfrm>
            <a:off x="1403648" y="0"/>
            <a:ext cx="6408712" cy="692696"/>
          </a:xfrm>
        </p:spPr>
        <p:txBody>
          <a:bodyPr/>
          <a:lstStyle/>
          <a:p>
            <a:r>
              <a:rPr lang="fr-FR" dirty="0" err="1" smtClean="0"/>
              <a:t>Alsyom</a:t>
            </a:r>
            <a:r>
              <a:rPr lang="fr-FR" dirty="0" smtClean="0"/>
              <a:t> </a:t>
            </a:r>
            <a:r>
              <a:rPr lang="fr-FR" dirty="0" err="1" smtClean="0"/>
              <a:t>Staffing</a:t>
            </a:r>
            <a:r>
              <a:rPr lang="fr-FR" dirty="0" smtClean="0"/>
              <a:t> </a:t>
            </a:r>
            <a:r>
              <a:rPr lang="fr-FR" sz="2000" b="0" dirty="0" smtClean="0"/>
              <a:t>(SEIV not </a:t>
            </a:r>
            <a:r>
              <a:rPr lang="fr-FR" sz="2000" b="0" dirty="0" err="1" smtClean="0"/>
              <a:t>included</a:t>
            </a:r>
            <a:r>
              <a:rPr lang="fr-FR" sz="2000" b="0" dirty="0" smtClean="0"/>
              <a:t>)</a:t>
            </a:r>
            <a:endParaRPr lang="fr-FR" sz="2000" b="0" dirty="0"/>
          </a:p>
        </p:txBody>
      </p:sp>
      <p:sp>
        <p:nvSpPr>
          <p:cNvPr id="85" name="ZoneTexte 84"/>
          <p:cNvSpPr txBox="1"/>
          <p:nvPr/>
        </p:nvSpPr>
        <p:spPr>
          <a:xfrm>
            <a:off x="7563065" y="4438607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rgbClr val="0070C0"/>
                </a:solidFill>
              </a:rPr>
              <a:t>26/03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7830265" y="4093568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rgbClr val="0070C0"/>
                </a:solidFill>
              </a:rPr>
              <a:t>23/04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5004048" y="1124744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01/04/2914, 24 </a:t>
            </a:r>
            <a:r>
              <a:rPr lang="fr-FR" dirty="0" err="1" smtClean="0"/>
              <a:t>persons</a:t>
            </a:r>
            <a:endParaRPr lang="fr-FR" dirty="0"/>
          </a:p>
        </p:txBody>
      </p:sp>
      <p:sp>
        <p:nvSpPr>
          <p:cNvPr id="88" name="ZoneTexte 87"/>
          <p:cNvSpPr txBox="1"/>
          <p:nvPr/>
        </p:nvSpPr>
        <p:spPr>
          <a:xfrm>
            <a:off x="5652120" y="755412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14/04/2014, 26 </a:t>
            </a:r>
            <a:r>
              <a:rPr lang="fr-FR" dirty="0" err="1" smtClean="0"/>
              <a:t>persons</a:t>
            </a:r>
            <a:r>
              <a:rPr lang="fr-FR" dirty="0" smtClean="0"/>
              <a:t> (+3</a:t>
            </a:r>
            <a:r>
              <a:rPr lang="fr-FR" dirty="0" smtClean="0">
                <a:latin typeface="Calibri"/>
                <a:cs typeface="Calibri"/>
              </a:rPr>
              <a:t>—1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4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dirty="0" err="1" smtClean="0"/>
              <a:t>Problems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coupler PT1000 </a:t>
            </a:r>
            <a:r>
              <a:rPr lang="fr-FR" dirty="0" err="1" smtClean="0"/>
              <a:t>sensors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692696"/>
            <a:ext cx="8589640" cy="5400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Control of PT1000 thermal sensors after observation of two damaged sensors on XM-1 (4A), XM1 (6B)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Current solution (with </a:t>
            </a:r>
            <a:r>
              <a:rPr lang="en-US" u="sng" dirty="0" smtClean="0"/>
              <a:t>XFEL Cold part </a:t>
            </a:r>
            <a:r>
              <a:rPr lang="en-US" dirty="0" smtClean="0"/>
              <a:t>+ </a:t>
            </a:r>
            <a:r>
              <a:rPr lang="en-US" u="sng" dirty="0" smtClean="0"/>
              <a:t>XFEL 4K shield</a:t>
            </a:r>
            <a:r>
              <a:rPr lang="en-US" dirty="0" smtClean="0"/>
              <a:t>) leads to collision with the PEEK support when coupler cold part is moved in (range = +- 10 mm). This solution is implemented on XM-1 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Fixing </a:t>
            </a:r>
            <a:r>
              <a:rPr lang="en-US" dirty="0"/>
              <a:t>the coupler thermal sensors problem started today after coupler 4K shield removal, and new routing/winding solution is approved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026" name="Picture 2" descr="C:\Users\on095247\Pictures\2014-03-19\0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1412776"/>
            <a:ext cx="2495274" cy="244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n095247\Pictures\2014-03-19\00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0130" y="1412776"/>
            <a:ext cx="2448607" cy="244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02635" y="155679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94748" y="32129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56176" y="31316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156176" y="155679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380312" y="2780928"/>
            <a:ext cx="163378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PEEK support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 bwMode="auto">
          <a:xfrm flipH="1" flipV="1">
            <a:off x="5796136" y="2632942"/>
            <a:ext cx="1584176" cy="3326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72360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FR" sz="3200" dirty="0" smtClean="0"/>
              <a:t>Corrective action on PT1000 </a:t>
            </a:r>
            <a:r>
              <a:rPr lang="fr-FR" sz="3200" dirty="0" err="1" smtClean="0"/>
              <a:t>routing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620688"/>
            <a:ext cx="8589640" cy="5400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New solution (with </a:t>
            </a:r>
            <a:r>
              <a:rPr lang="en-US" u="sng" dirty="0" smtClean="0"/>
              <a:t>XFEL Cold part </a:t>
            </a:r>
            <a:r>
              <a:rPr lang="en-US" dirty="0" smtClean="0"/>
              <a:t>+ </a:t>
            </a:r>
            <a:r>
              <a:rPr lang="en-US" u="sng" dirty="0" smtClean="0"/>
              <a:t>XFEL 4K shield</a:t>
            </a:r>
            <a:r>
              <a:rPr lang="en-US" dirty="0" smtClean="0"/>
              <a:t>) avoids to collision with the PEEK support when coupler cold part is moved in (range = +- 10 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                      		</a:t>
            </a:r>
            <a:r>
              <a:rPr lang="en-US" dirty="0" smtClean="0">
                <a:solidFill>
                  <a:srgbClr val="002060"/>
                </a:solidFill>
              </a:rPr>
              <a:t>Approval by WP05 obtained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02635" y="32129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on095247\Pictures\2014-03-19\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5" y="1700808"/>
            <a:ext cx="38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n095247\Pictures\2014-03-19\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45" y="1689502"/>
            <a:ext cx="38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n095247\Pictures\2014-03-19\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4" r="12512" b="33316"/>
          <a:stretch/>
        </p:blipFill>
        <p:spPr bwMode="auto">
          <a:xfrm>
            <a:off x="380624" y="3973826"/>
            <a:ext cx="414456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on095247\Pictures\2014-03-19\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37" y="3973826"/>
            <a:ext cx="38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179632" y="259614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149725" y="458112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812360" y="241185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163738" y="485349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75799" y="3576768"/>
            <a:ext cx="3799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</a:rPr>
              <a:t>N.B.: </a:t>
            </a:r>
            <a:r>
              <a:rPr lang="fr-FR" sz="1100" b="1" dirty="0" err="1" smtClean="0">
                <a:solidFill>
                  <a:srgbClr val="FF0000"/>
                </a:solidFill>
              </a:rPr>
              <a:t>blue</a:t>
            </a:r>
            <a:r>
              <a:rPr lang="fr-FR" sz="1100" b="1" dirty="0" smtClean="0">
                <a:solidFill>
                  <a:srgbClr val="FF0000"/>
                </a:solidFill>
              </a:rPr>
              <a:t> </a:t>
            </a:r>
            <a:r>
              <a:rPr lang="fr-FR" sz="1100" b="1" dirty="0" err="1" smtClean="0">
                <a:solidFill>
                  <a:srgbClr val="FF0000"/>
                </a:solidFill>
              </a:rPr>
              <a:t>stycast</a:t>
            </a:r>
            <a:r>
              <a:rPr lang="fr-FR" sz="1100" b="1" dirty="0" smtClean="0">
                <a:solidFill>
                  <a:srgbClr val="FF0000"/>
                </a:solidFill>
              </a:rPr>
              <a:t> </a:t>
            </a:r>
            <a:r>
              <a:rPr lang="fr-FR" sz="1100" b="1" dirty="0" err="1" smtClean="0">
                <a:solidFill>
                  <a:srgbClr val="FF0000"/>
                </a:solidFill>
              </a:rPr>
              <a:t>left</a:t>
            </a:r>
            <a:r>
              <a:rPr lang="fr-FR" sz="1100" b="1" dirty="0">
                <a:solidFill>
                  <a:srgbClr val="FF0000"/>
                </a:solidFill>
              </a:rPr>
              <a:t>-</a:t>
            </a:r>
            <a:r>
              <a:rPr lang="fr-FR" sz="1100" b="1" dirty="0" smtClean="0">
                <a:solidFill>
                  <a:srgbClr val="FF0000"/>
                </a:solidFill>
              </a:rPr>
              <a:t>over </a:t>
            </a:r>
            <a:r>
              <a:rPr lang="fr-FR" sz="1100" b="1" dirty="0" err="1" smtClean="0">
                <a:solidFill>
                  <a:srgbClr val="FF0000"/>
                </a:solidFill>
              </a:rPr>
              <a:t>from</a:t>
            </a:r>
            <a:r>
              <a:rPr lang="fr-FR" sz="1100" b="1" dirty="0" smtClean="0">
                <a:solidFill>
                  <a:srgbClr val="FF0000"/>
                </a:solidFill>
              </a:rPr>
              <a:t> </a:t>
            </a:r>
            <a:r>
              <a:rPr lang="fr-FR" sz="1100" b="1" dirty="0" err="1" smtClean="0">
                <a:solidFill>
                  <a:srgbClr val="FF0000"/>
                </a:solidFill>
              </a:rPr>
              <a:t>preceding</a:t>
            </a:r>
            <a:r>
              <a:rPr lang="fr-FR" sz="1100" b="1" dirty="0" smtClean="0">
                <a:solidFill>
                  <a:srgbClr val="FF0000"/>
                </a:solidFill>
              </a:rPr>
              <a:t> </a:t>
            </a:r>
            <a:r>
              <a:rPr lang="fr-FR" sz="1100" b="1" dirty="0" err="1" smtClean="0">
                <a:solidFill>
                  <a:srgbClr val="FF0000"/>
                </a:solidFill>
              </a:rPr>
              <a:t>assembly</a:t>
            </a:r>
            <a:endParaRPr lang="fr-FR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05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3200" dirty="0" err="1" smtClean="0"/>
              <a:t>Status</a:t>
            </a:r>
            <a:r>
              <a:rPr lang="fr-FR" sz="3200" dirty="0" smtClean="0"/>
              <a:t> on 2-phase line </a:t>
            </a:r>
            <a:r>
              <a:rPr lang="fr-FR" sz="3200" dirty="0" err="1" smtClean="0"/>
              <a:t>welding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400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XM5 welds reached level 3 (pores </a:t>
            </a:r>
            <a:r>
              <a:rPr lang="en-US" dirty="0" smtClean="0">
                <a:sym typeface="Symbol"/>
              </a:rPr>
              <a:t></a:t>
            </a:r>
            <a:r>
              <a:rPr lang="en-US" dirty="0" smtClean="0"/>
              <a:t> 0.8 mm) but 4 welds did not reach </a:t>
            </a:r>
            <a:r>
              <a:rPr lang="en-US" dirty="0"/>
              <a:t>level 2 (pores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</a:t>
            </a:r>
            <a:r>
              <a:rPr lang="en-US" dirty="0" smtClean="0"/>
              <a:t>0.6 </a:t>
            </a:r>
            <a:r>
              <a:rPr lang="en-US" dirty="0"/>
              <a:t>mm)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This is a huge disappointment since XM5 cavities had seamless tubes and US-cleaned bellows.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only possible explanation would be mishandling by the SEIV welder, a certified welder working for XM5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four welds have been repaired last week and will be X-rayed to-morrow (09/04/2014)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Derogation submitted to DESY for the X-Ray of the SS 42mm tube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2774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fr-FR" dirty="0" err="1" smtClean="0"/>
              <a:t>Status</a:t>
            </a:r>
            <a:r>
              <a:rPr lang="fr-FR" dirty="0" smtClean="0"/>
              <a:t> on X-Ray </a:t>
            </a:r>
            <a:r>
              <a:rPr lang="fr-FR" dirty="0" err="1" smtClean="0"/>
              <a:t>Radiography</a:t>
            </a:r>
            <a:r>
              <a:rPr lang="fr-FR" dirty="0" smtClean="0"/>
              <a:t> at Saclay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X-Ray </a:t>
            </a:r>
            <a:r>
              <a:rPr lang="fr-FR" dirty="0" err="1" smtClean="0"/>
              <a:t>Campaign</a:t>
            </a:r>
            <a:r>
              <a:rPr lang="fr-FR" dirty="0" smtClean="0"/>
              <a:t> </a:t>
            </a:r>
            <a:r>
              <a:rPr lang="fr-FR" dirty="0" err="1" smtClean="0"/>
              <a:t>follwo</a:t>
            </a:r>
            <a:r>
              <a:rPr lang="fr-FR" dirty="0" smtClean="0"/>
              <a:t>-up</a:t>
            </a:r>
            <a:endParaRPr lang="fr-FR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4987"/>
            <a:ext cx="8568952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167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re seul">
  <a:themeElements>
    <a:clrScheme name="">
      <a:dk1>
        <a:srgbClr val="5F5F5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50505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re seul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re se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441</Words>
  <Application>Microsoft Office PowerPoint</Application>
  <PresentationFormat>Affichage à l'écran (4:3)</PresentationFormat>
  <Paragraphs>137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Default - Titre seul</vt:lpstr>
      <vt:lpstr>XFEL Meeting 8 April 2014</vt:lpstr>
      <vt:lpstr>Status of Assembly</vt:lpstr>
      <vt:lpstr>Status of Assembly</vt:lpstr>
      <vt:lpstr>Alsyom Staffing (SEIV not included)</vt:lpstr>
      <vt:lpstr>Alsyom Staffing (SEIV not included)</vt:lpstr>
      <vt:lpstr>Problems with coupler PT1000 sensors</vt:lpstr>
      <vt:lpstr>Corrective action on PT1000 routing</vt:lpstr>
      <vt:lpstr>Status on 2-phase line welding</vt:lpstr>
      <vt:lpstr>Status on X-Ray Radiography at Saclay</vt:lpstr>
      <vt:lpstr>Problems with 80 shields collision</vt:lpstr>
      <vt:lpstr>Problems with 80 shields collision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Jalon DSM : Projet iXFEL</dc:title>
  <dc:creator>NAPOLY Olivier</dc:creator>
  <cp:lastModifiedBy>NAPOLY Olivier</cp:lastModifiedBy>
  <cp:revision>57</cp:revision>
  <dcterms:created xsi:type="dcterms:W3CDTF">2012-08-18T09:20:18Z</dcterms:created>
  <dcterms:modified xsi:type="dcterms:W3CDTF">2014-04-08T12:36:46Z</dcterms:modified>
</cp:coreProperties>
</file>