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3" r:id="rId3"/>
    <p:sldId id="342" r:id="rId4"/>
    <p:sldId id="344" r:id="rId5"/>
    <p:sldId id="346" r:id="rId6"/>
    <p:sldId id="347" r:id="rId7"/>
    <p:sldId id="351" r:id="rId8"/>
    <p:sldId id="352" r:id="rId9"/>
    <p:sldId id="348" r:id="rId10"/>
    <p:sldId id="345" r:id="rId11"/>
    <p:sldId id="349" r:id="rId12"/>
    <p:sldId id="350" r:id="rId13"/>
    <p:sldId id="353" r:id="rId14"/>
    <p:sldId id="355" r:id="rId15"/>
    <p:sldId id="354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5" r:id="rId25"/>
    <p:sldId id="366" r:id="rId26"/>
    <p:sldId id="367" r:id="rId27"/>
    <p:sldId id="369" r:id="rId28"/>
    <p:sldId id="370" r:id="rId29"/>
    <p:sldId id="368" r:id="rId30"/>
    <p:sldId id="364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inal dasgupt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4000"/>
    <a:srgbClr val="008000"/>
    <a:srgbClr val="00008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44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09T23:17:36.11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5971E4-A4E8-0844-9329-5A5C000F2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555EA1-F5D6-B84C-9130-AE6461E6B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89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58270E-8A5F-1D41-8760-7C86A102383E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55EA1-F5D6-B84C-9130-AE6461E6B2C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5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580EA872-C5CE-6644-AE42-09697FCE4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1F3F4D16-2FB7-4B43-8C72-F3AE6DC4B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4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BA6D1B30-D4B0-4744-BAFD-676FF0D17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8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268CEFA6-DBA1-944D-A650-9ED2F5EC8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367D417B-C0CF-2143-A9FC-D516F0F3E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5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CA1E060C-7FE0-904D-B578-2A53B1DFD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B0AA5ED4-DAEF-CF42-B787-754F5648D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9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AA1E88B3-D303-E64B-81AB-595A8D82B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27AF03AE-D167-5846-8689-F2131D21A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18A3D06E-8BFC-8A4E-8194-3F711477D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CDAA3662-260A-4449-87A9-DF408B9B1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Mrinal Dasgupta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i-FI"/>
              <a:t>Spaatind 2014          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/>
              <a:t>On the Breaking of Collinear Factorization in QCD</a:t>
            </a:r>
            <a:r>
              <a:rPr lang="en-GB"/>
              <a:t>	</a:t>
            </a:r>
            <a:fld id="{C1A0A080-FD53-3B42-BE38-1B379FA1F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UoM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1273175" y="1479550"/>
            <a:ext cx="6526213" cy="25257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Jet substructure on the back of an envelope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376987" cy="1655763"/>
          </a:xfrm>
        </p:spPr>
        <p:txBody>
          <a:bodyPr/>
          <a:lstStyle/>
          <a:p>
            <a:pPr eaLnBrk="1" hangingPunct="1"/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Mrinal Dasgupta</a:t>
            </a:r>
          </a:p>
          <a:p>
            <a:pPr eaLnBrk="1" hangingPunct="1"/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Muenster workshop on Parton Showers, Event Generators and Resummation, June 10-12, 2014</a:t>
            </a:r>
          </a:p>
          <a:p>
            <a:pPr eaLnBrk="1" hangingPunct="1"/>
            <a:endParaRPr lang="en-GB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12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Based on published work with Gavin Salam, Simone Marzani, Alessandro Fregoso and Alex Powling and work in progress with Andrzej Siodmok and Alex Powling.</a:t>
            </a:r>
          </a:p>
          <a:p>
            <a:pPr eaLnBrk="1" hangingPunct="1"/>
            <a:endParaRPr lang="en-GB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Taggers look similar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30616" cy="450148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8" name="Content Placeholder 3" descr="talk-plot-massscale-all-smallrange.eps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5" r="-8525"/>
          <a:stretch>
            <a:fillRect/>
          </a:stretch>
        </p:blipFill>
        <p:spPr bwMode="auto">
          <a:xfrm>
            <a:off x="-32427" y="1556792"/>
            <a:ext cx="81883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only over limited mass range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685800" y="1517650"/>
            <a:ext cx="7772400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2" name="Content Placeholder 3" descr="talk-plot-massscale-all-fullrange.eps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5" r="-8525"/>
          <a:stretch>
            <a:fillRect/>
          </a:stretch>
        </p:blipFill>
        <p:spPr bwMode="auto">
          <a:xfrm>
            <a:off x="395288" y="1265238"/>
            <a:ext cx="777716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547813" y="5300663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90"/>
                </a:solidFill>
              </a:rPr>
              <a:t>How do we understand these shapes? Position of kinks, peaks </a:t>
            </a:r>
            <a:r>
              <a:rPr lang="en-US" sz="1800" dirty="0" err="1">
                <a:solidFill>
                  <a:srgbClr val="000090"/>
                </a:solidFill>
              </a:rPr>
              <a:t>etc</a:t>
            </a:r>
            <a:r>
              <a:rPr lang="en-US" sz="1800" dirty="0">
                <a:solidFill>
                  <a:srgbClr val="000090"/>
                </a:solidFill>
              </a:rPr>
              <a:t>? Needs analysis and calculation.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Analytical Results for QCD jets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400" dirty="0" smtClean="0"/>
              <a:t>   </a:t>
            </a:r>
            <a:endParaRPr lang="en-GB" sz="1400" dirty="0"/>
          </a:p>
        </p:txBody>
      </p:sp>
      <p:pic>
        <p:nvPicPr>
          <p:cNvPr id="5530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t="-411084" r="-2" b="-411084"/>
          <a:stretch>
            <a:fillRect/>
          </a:stretch>
        </p:blipFill>
        <p:spPr>
          <a:xfrm>
            <a:off x="539552" y="3356992"/>
            <a:ext cx="6624736" cy="3240359"/>
          </a:xfrm>
        </p:spPr>
      </p:pic>
      <p:pic>
        <p:nvPicPr>
          <p:cNvPr id="55302" name="Picture 11" descr="trimming_MC_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467544"/>
            <a:ext cx="461645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2" descr="trimming_analytic_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683568"/>
            <a:ext cx="536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600" y="5964873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Trimming MC </a:t>
            </a:r>
            <a:r>
              <a:rPr lang="en-US" dirty="0" err="1" smtClean="0">
                <a:solidFill>
                  <a:srgbClr val="000090"/>
                </a:solidFill>
              </a:rPr>
              <a:t>vs</a:t>
            </a:r>
            <a:r>
              <a:rPr lang="en-US" dirty="0" smtClean="0">
                <a:solidFill>
                  <a:srgbClr val="000090"/>
                </a:solidFill>
              </a:rPr>
              <a:t> analytical </a:t>
            </a:r>
          </a:p>
          <a:p>
            <a:r>
              <a:rPr lang="en-US" sz="1200" dirty="0" smtClean="0">
                <a:solidFill>
                  <a:srgbClr val="008000"/>
                </a:solidFill>
              </a:rPr>
              <a:t>                      Dasgupta, </a:t>
            </a:r>
            <a:r>
              <a:rPr lang="en-US" sz="1200" dirty="0" err="1" smtClean="0">
                <a:solidFill>
                  <a:srgbClr val="008000"/>
                </a:solidFill>
              </a:rPr>
              <a:t>Fergoso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Marzani</a:t>
            </a:r>
            <a:r>
              <a:rPr lang="en-US" sz="1200" dirty="0" smtClean="0">
                <a:solidFill>
                  <a:srgbClr val="008000"/>
                </a:solidFill>
              </a:rPr>
              <a:t>, Salam 2013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results for QCD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772400" cy="47525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Pruning has a more complicated/interesting structure. LO result is single logarithmic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</a:t>
            </a:r>
            <a:r>
              <a:rPr lang="en-US" sz="1400" dirty="0" smtClean="0"/>
              <a:t>LO (First term of Y pruning)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NLO (First term of I pruning)</a:t>
            </a: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      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869160"/>
            <a:ext cx="1728192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517232"/>
            <a:ext cx="1512168" cy="555100"/>
          </a:xfrm>
          <a:prstGeom prst="rect">
            <a:avLst/>
          </a:prstGeom>
        </p:spPr>
      </p:pic>
      <p:pic>
        <p:nvPicPr>
          <p:cNvPr id="9" name="Picture 8" descr="pruning_MC_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395536"/>
            <a:ext cx="5256584" cy="6336704"/>
          </a:xfrm>
          <a:prstGeom prst="rect">
            <a:avLst/>
          </a:prstGeom>
        </p:spPr>
      </p:pic>
      <p:pic>
        <p:nvPicPr>
          <p:cNvPr id="10" name="Picture 9" descr="pruning_analytic_Q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1467544"/>
            <a:ext cx="529936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pruning </a:t>
            </a:r>
            <a:r>
              <a:rPr lang="en-US" dirty="0" err="1" smtClean="0"/>
              <a:t>vs</a:t>
            </a:r>
            <a:r>
              <a:rPr lang="en-US" dirty="0" smtClean="0"/>
              <a:t> Y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 pruning eliminated by demanding that at least one emission is tested and passes the pruning cut. Y pruning has one log less but benefits from a double log suppression.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MD, </a:t>
            </a:r>
            <a:r>
              <a:rPr lang="en-US" sz="1400" dirty="0" err="1" smtClean="0">
                <a:solidFill>
                  <a:srgbClr val="008000"/>
                </a:solidFill>
              </a:rPr>
              <a:t>Fregoso</a:t>
            </a:r>
            <a:r>
              <a:rPr lang="en-US" sz="1400" dirty="0" smtClean="0">
                <a:solidFill>
                  <a:srgbClr val="008000"/>
                </a:solidFill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</a:rPr>
              <a:t>Marzani</a:t>
            </a:r>
            <a:r>
              <a:rPr lang="en-US" sz="1400" dirty="0" smtClean="0">
                <a:solidFill>
                  <a:srgbClr val="008000"/>
                </a:solidFill>
              </a:rPr>
              <a:t> and Salam 2013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789040"/>
            <a:ext cx="3441700" cy="393700"/>
          </a:xfrm>
          <a:prstGeom prst="rect">
            <a:avLst/>
          </a:prstGeom>
        </p:spPr>
      </p:pic>
      <p:pic>
        <p:nvPicPr>
          <p:cNvPr id="8" name="Picture 7" descr="configs-prun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2120900" cy="2057400"/>
          </a:xfrm>
          <a:prstGeom prst="rect">
            <a:avLst/>
          </a:prstGeom>
        </p:spPr>
      </p:pic>
      <p:pic>
        <p:nvPicPr>
          <p:cNvPr id="9" name="Picture 8" descr="pruning_analytic_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747464"/>
            <a:ext cx="52993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84" t="-143252" r="-4582" b="-134348"/>
          <a:stretch/>
        </p:blipFill>
        <p:spPr>
          <a:xfrm>
            <a:off x="2051720" y="4437112"/>
            <a:ext cx="4104456" cy="129614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results for QCD jets</a:t>
            </a:r>
            <a:endParaRPr lang="en-US" dirty="0"/>
          </a:p>
        </p:txBody>
      </p:sp>
      <p:pic>
        <p:nvPicPr>
          <p:cNvPr id="10" name="Picture 9" descr="mMDT_MC_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539552"/>
            <a:ext cx="5299364" cy="6858000"/>
          </a:xfrm>
          <a:prstGeom prst="rect">
            <a:avLst/>
          </a:prstGeom>
        </p:spPr>
      </p:pic>
      <p:pic>
        <p:nvPicPr>
          <p:cNvPr id="11" name="Picture 10" descr="mMDT_analytic_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1539552"/>
            <a:ext cx="529936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55892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</a:rPr>
              <a:t>mMDT</a:t>
            </a:r>
            <a:r>
              <a:rPr lang="en-US" sz="1600" dirty="0" smtClean="0">
                <a:solidFill>
                  <a:srgbClr val="000090"/>
                </a:solidFill>
              </a:rPr>
              <a:t> has a unique single log structure. Can produce a flat background. No non-global logs. May even be a good variable for strong coupling extraction!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 The mass drop tagger seems not to depend on mass drop !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200" dirty="0" smtClean="0">
                <a:solidFill>
                  <a:srgbClr val="008000"/>
                </a:solidFill>
              </a:rPr>
              <a:t>MD, </a:t>
            </a:r>
            <a:r>
              <a:rPr lang="en-US" sz="1200" dirty="0" err="1" smtClean="0">
                <a:solidFill>
                  <a:srgbClr val="008000"/>
                </a:solidFill>
              </a:rPr>
              <a:t>Fregoso</a:t>
            </a:r>
            <a:r>
              <a:rPr lang="en-US" sz="1200" dirty="0" smtClean="0">
                <a:solidFill>
                  <a:srgbClr val="008000"/>
                </a:solidFill>
              </a:rPr>
              <a:t>, Salam, </a:t>
            </a:r>
            <a:r>
              <a:rPr lang="en-US" sz="1200" dirty="0" err="1" smtClean="0">
                <a:solidFill>
                  <a:srgbClr val="008000"/>
                </a:solidFill>
              </a:rPr>
              <a:t>Marzani</a:t>
            </a:r>
            <a:r>
              <a:rPr lang="en-US" sz="1200" dirty="0" smtClean="0">
                <a:solidFill>
                  <a:srgbClr val="008000"/>
                </a:solidFill>
              </a:rPr>
              <a:t> 2013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signal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us take                 in V+H production as an example and work in the narrow width limit.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Taggers exhibit similarities and differences already at tree level in cases. </a:t>
            </a:r>
          </a:p>
          <a:p>
            <a:r>
              <a:rPr lang="en-US" sz="2400" dirty="0" smtClean="0"/>
              <a:t>Then one has to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the response to ISR and FSR</a:t>
            </a:r>
          </a:p>
          <a:p>
            <a:r>
              <a:rPr lang="en-US" sz="2400" dirty="0" smtClean="0"/>
              <a:t>Shall impose a mass window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0928"/>
            <a:ext cx="1080120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805264"/>
            <a:ext cx="1872208" cy="249628"/>
          </a:xfrm>
          <a:prstGeom prst="rect">
            <a:avLst/>
          </a:prstGeom>
        </p:spPr>
      </p:pic>
      <p:pic>
        <p:nvPicPr>
          <p:cNvPr id="10" name="Picture 9" descr="Hb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304256" cy="1368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96572"/>
            <a:ext cx="1728192" cy="796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1556792"/>
            <a:ext cx="232916" cy="232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348880"/>
            <a:ext cx="648072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processes tree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We shall initially work in the formal limit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but shall extrapolate our results to R ~ 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 plain mass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88839"/>
            <a:ext cx="2448272" cy="722441"/>
          </a:xfrm>
          <a:prstGeom prst="rect">
            <a:avLst/>
          </a:prstGeom>
        </p:spPr>
      </p:pic>
      <p:pic>
        <p:nvPicPr>
          <p:cNvPr id="8" name="Picture 7" descr="treeleve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016224" cy="1286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941168"/>
            <a:ext cx="59941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processes tree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7772400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Mass drop and pruning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Trimming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Can we adjust parameters so as to lower background while maintaining signal? Also need to study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corrections from ISR and FSR.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 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4135595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1008"/>
            <a:ext cx="6349185" cy="108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17032"/>
            <a:ext cx="240028" cy="221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789040"/>
            <a:ext cx="1651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 effects for plain jet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Compute the probability of staying within the mass window constraint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ISR contribution can be </a:t>
            </a:r>
            <a:r>
              <a:rPr lang="en-US" sz="2400" dirty="0" err="1" smtClean="0"/>
              <a:t>resummed</a:t>
            </a:r>
            <a:r>
              <a:rPr lang="en-US" sz="2400" dirty="0" smtClean="0"/>
              <a:t> with neglect of non-global logarithms for Cambridge Aachen R ~ 1. </a:t>
            </a:r>
            <a:r>
              <a:rPr lang="en-US" sz="2400" dirty="0" err="1" smtClean="0">
                <a:solidFill>
                  <a:srgbClr val="008000"/>
                </a:solidFill>
              </a:rPr>
              <a:t>Delenda</a:t>
            </a:r>
            <a:r>
              <a:rPr lang="en-US" sz="2400" dirty="0" smtClean="0">
                <a:solidFill>
                  <a:srgbClr val="008000"/>
                </a:solidFill>
              </a:rPr>
              <a:t>, Appleby, </a:t>
            </a:r>
            <a:r>
              <a:rPr lang="en-US" sz="2400" dirty="0" err="1" smtClean="0">
                <a:solidFill>
                  <a:srgbClr val="008000"/>
                </a:solidFill>
              </a:rPr>
              <a:t>Banfi</a:t>
            </a:r>
            <a:r>
              <a:rPr lang="en-US" sz="2400" dirty="0" smtClean="0">
                <a:solidFill>
                  <a:srgbClr val="008000"/>
                </a:solidFill>
              </a:rPr>
              <a:t>, Dasgupta, 2006</a:t>
            </a:r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           </a:t>
            </a:r>
            <a:r>
              <a:rPr lang="en-US" sz="2400" dirty="0" smtClean="0">
                <a:solidFill>
                  <a:srgbClr val="000090"/>
                </a:solidFill>
              </a:rPr>
              <a:t> (fixed-coupling approximation)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348880"/>
            <a:ext cx="2088232" cy="36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509120"/>
            <a:ext cx="4464496" cy="6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Jet substructure at the 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Since 2008 a vibrant field has emerged based on using jet substructure to discover highly boosted new particles at the LHC. Exploits a situation when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&gt;&gt; M</a:t>
            </a:r>
            <a:r>
              <a:rPr lang="en-US" sz="2000" baseline="-25000" dirty="0" smtClean="0"/>
              <a:t>X.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</a:t>
            </a:r>
            <a:r>
              <a:rPr lang="en-US" sz="1200" dirty="0" smtClean="0">
                <a:solidFill>
                  <a:srgbClr val="008000"/>
                </a:solidFill>
              </a:rPr>
              <a:t> Seymour 1993, Butterworth, Davison, Rubin and Salam 2008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Well over 100 papers in the last 5 years and its own dedicated conference.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Note: Registration is now open for BOOST 2014 at UCL</a:t>
            </a:r>
          </a:p>
          <a:p>
            <a:pPr marL="0" indent="0">
              <a:buFontTx/>
              <a:buNone/>
              <a:defRPr/>
            </a:pPr>
            <a:r>
              <a:rPr lang="nl-NL" sz="1200" dirty="0" smtClean="0">
                <a:solidFill>
                  <a:srgbClr val="008000"/>
                </a:solidFill>
              </a:rPr>
              <a:t>       http://</a:t>
            </a:r>
            <a:r>
              <a:rPr lang="nl-NL" sz="1200" dirty="0" err="1" smtClean="0">
                <a:solidFill>
                  <a:srgbClr val="008000"/>
                </a:solidFill>
              </a:rPr>
              <a:t>www.hep.ucl.ac.uk</a:t>
            </a:r>
            <a:r>
              <a:rPr lang="nl-NL" sz="1200" dirty="0" smtClean="0">
                <a:solidFill>
                  <a:srgbClr val="008000"/>
                </a:solidFill>
              </a:rPr>
              <a:t>/boost2014/</a:t>
            </a:r>
            <a:endParaRPr lang="en-US" sz="12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2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400" dirty="0" smtClean="0"/>
              <a:t>       </a:t>
            </a:r>
            <a:endParaRPr lang="en-GB" sz="1400" dirty="0"/>
          </a:p>
        </p:txBody>
      </p:sp>
      <p:pic>
        <p:nvPicPr>
          <p:cNvPr id="17413" name="Picture 6" descr="boo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4203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jet mass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47800"/>
            <a:ext cx="7702624" cy="4648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can also do corresponding calculation for FSR.  For m/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&lt;&lt; R, angular ordering property suppresses radiation at large angles. Negligible contribution.</a:t>
            </a:r>
            <a:endParaRPr lang="en-US" sz="2400" baseline="-25000" dirty="0"/>
          </a:p>
        </p:txBody>
      </p:sp>
      <p:pic>
        <p:nvPicPr>
          <p:cNvPr id="7" name="Picture 6" descr="signalj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4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mass results</a:t>
            </a:r>
            <a:endParaRPr lang="en-US" dirty="0"/>
          </a:p>
        </p:txBody>
      </p:sp>
      <p:pic>
        <p:nvPicPr>
          <p:cNvPr id="12" name="Picture 11" descr="A_TE_ISR_PL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272997" cy="3240360"/>
          </a:xfrm>
          <a:prstGeom prst="rect">
            <a:avLst/>
          </a:prstGeom>
        </p:spPr>
      </p:pic>
      <p:pic>
        <p:nvPicPr>
          <p:cNvPr id="13" name="Picture 12" descr="HW_TE_ISR_PL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3672408" cy="29795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9672" y="479715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Agreement with MC at the expected level. FSR minimal as expected. UE is dominant for R=1.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4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 for taggers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mMDT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At 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result goes as </a:t>
            </a:r>
            <a:endParaRPr lang="en-US" sz="2400" baseline="-25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At lower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there will be a transition to the plain mass or a dependence on the mass drop parameter. One may also </a:t>
            </a:r>
            <a:r>
              <a:rPr lang="en-US" sz="2400" dirty="0" err="1" smtClean="0"/>
              <a:t>resum</a:t>
            </a:r>
            <a:r>
              <a:rPr lang="en-US" sz="2400" dirty="0" smtClean="0"/>
              <a:t> logs of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cut</a:t>
            </a:r>
            <a:r>
              <a:rPr lang="en-US" sz="2400" baseline="-250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4676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861048"/>
            <a:ext cx="1447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Pruning and trimming produce a very similar result for ISR. In reasonable agreement with MC.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NALYTIC_IS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941191" cy="2448272"/>
          </a:xfrm>
          <a:prstGeom prst="rect">
            <a:avLst/>
          </a:prstGeom>
        </p:spPr>
      </p:pic>
      <p:pic>
        <p:nvPicPr>
          <p:cNvPr id="8" name="Picture 7" descr="SIGNORMALISED_TrimIS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8800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014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onfigs-prun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21209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653136"/>
            <a:ext cx="7632848" cy="69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589240"/>
            <a:ext cx="801153" cy="5760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7664" y="638132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Predicts loss of signal at high </a:t>
            </a:r>
            <a:r>
              <a:rPr lang="en-US" dirty="0" err="1" smtClean="0">
                <a:solidFill>
                  <a:srgbClr val="000090"/>
                </a:solidFill>
              </a:rPr>
              <a:t>p</a:t>
            </a:r>
            <a:r>
              <a:rPr lang="en-US" baseline="-25000" dirty="0" err="1" smtClean="0">
                <a:solidFill>
                  <a:srgbClr val="000090"/>
                </a:solidFill>
              </a:rPr>
              <a:t>T</a:t>
            </a:r>
            <a:endParaRPr lang="en-US" baseline="-25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924944"/>
            <a:ext cx="2736304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ISR gluon can set </a:t>
            </a:r>
            <a:r>
              <a:rPr lang="en-US" sz="2000" dirty="0" err="1" smtClean="0">
                <a:solidFill>
                  <a:srgbClr val="00009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prune</a:t>
            </a:r>
            <a:r>
              <a:rPr lang="en-US" sz="2000" baseline="-25000" dirty="0" smtClean="0">
                <a:solidFill>
                  <a:srgbClr val="000090"/>
                </a:solidFill>
              </a:rPr>
              <a:t>  </a:t>
            </a:r>
            <a:r>
              <a:rPr lang="en-US" sz="2000" dirty="0" smtClean="0">
                <a:solidFill>
                  <a:srgbClr val="000090"/>
                </a:solidFill>
              </a:rPr>
              <a:t>and change Y pruned to I pruned</a:t>
            </a:r>
            <a:endParaRPr lang="en-US" sz="2000" baseline="-250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572000" y="3140968"/>
            <a:ext cx="160588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5589240"/>
            <a:ext cx="901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pruning </a:t>
            </a:r>
            <a:endParaRPr lang="en-US" dirty="0"/>
          </a:p>
        </p:txBody>
      </p:sp>
      <p:pic>
        <p:nvPicPr>
          <p:cNvPr id="9" name="Content Placeholder 8" descr="ANALYTIC_ISR_Y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87" r="-22587"/>
          <a:stretch/>
        </p:blipFill>
        <p:spPr>
          <a:xfrm>
            <a:off x="-180528" y="1628800"/>
            <a:ext cx="4392488" cy="3600400"/>
          </a:xfrm>
        </p:spPr>
      </p:pic>
      <p:pic>
        <p:nvPicPr>
          <p:cNvPr id="10" name="Picture 9" descr="SIGNORMALISED_YPruneIS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569434" cy="3594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5892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Again this feature agrees with HERWIG++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775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Contributes when emissions are removed by the taggers. Emissions are softer than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cut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, emitted outside some angular region around the hard </a:t>
            </a:r>
            <a:r>
              <a:rPr lang="en-US" sz="2000" dirty="0" err="1" smtClean="0"/>
              <a:t>partons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  <a:r>
              <a:rPr lang="en-US" sz="2000" dirty="0" smtClean="0"/>
              <a:t>for trimming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for pruning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</a:t>
            </a:r>
            <a:r>
              <a:rPr lang="en-US" sz="2000" dirty="0" smtClean="0"/>
              <a:t>for </a:t>
            </a:r>
            <a:r>
              <a:rPr lang="en-US" sz="2000" dirty="0" err="1" smtClean="0"/>
              <a:t>mMDT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latter 2 are genuine soft large-angle corrections not described by angular ordering approximation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09120"/>
            <a:ext cx="2088232" cy="587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21088"/>
            <a:ext cx="9525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157192"/>
            <a:ext cx="774700" cy="292100"/>
          </a:xfrm>
          <a:prstGeom prst="rect">
            <a:avLst/>
          </a:prstGeom>
        </p:spPr>
      </p:pic>
      <p:pic>
        <p:nvPicPr>
          <p:cNvPr id="12" name="Picture 11" descr="tagvet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56079"/>
            <a:ext cx="1944216" cy="15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mMDT</a:t>
            </a:r>
            <a:r>
              <a:rPr lang="en-US" sz="2400" dirty="0" smtClean="0"/>
              <a:t>, pruning and Y pruning all take the form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with     arising from  from angular and z integrals. For </a:t>
            </a:r>
            <a:r>
              <a:rPr lang="en-US" sz="2400" dirty="0" err="1" smtClean="0"/>
              <a:t>mMDT</a:t>
            </a:r>
            <a:r>
              <a:rPr lang="en-US" sz="2400" dirty="0" smtClean="0"/>
              <a:t>     ~  0.6 with a small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dependence.</a:t>
            </a:r>
            <a:endParaRPr lang="en-US" sz="2400" baseline="-25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pruning and Y pruning              . </a:t>
            </a:r>
          </a:p>
          <a:p>
            <a:pPr marL="0" indent="0">
              <a:buNone/>
            </a:pPr>
            <a:r>
              <a:rPr lang="en-US" sz="2400" dirty="0" smtClean="0"/>
              <a:t>For trimming the angular integral produces a </a:t>
            </a:r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ollinear enhancement.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08920"/>
            <a:ext cx="3928672" cy="50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29000"/>
            <a:ext cx="1905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789040"/>
            <a:ext cx="216024" cy="216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09120"/>
            <a:ext cx="8255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2636912"/>
            <a:ext cx="812800" cy="52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4941168"/>
            <a:ext cx="10081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to use all this information?  We have seen effects that push as in different directions e.g. </a:t>
            </a:r>
            <a:r>
              <a:rPr lang="en-US" sz="2400" dirty="0" err="1" smtClean="0"/>
              <a:t>minimising</a:t>
            </a:r>
            <a:r>
              <a:rPr lang="en-US" sz="2400" dirty="0" smtClean="0"/>
              <a:t> ISR shifts us to larger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cut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but this increases the FSR loss.</a:t>
            </a:r>
          </a:p>
          <a:p>
            <a:endParaRPr lang="en-US" sz="2400" baseline="-25000" dirty="0"/>
          </a:p>
          <a:p>
            <a:r>
              <a:rPr lang="en-US" sz="2400" dirty="0" smtClean="0"/>
              <a:t>In general want to achieve a large </a:t>
            </a:r>
          </a:p>
          <a:p>
            <a:endParaRPr lang="en-US" sz="2400" dirty="0"/>
          </a:p>
          <a:p>
            <a:r>
              <a:rPr lang="en-US" sz="2400" dirty="0" smtClean="0"/>
              <a:t>Can use analytical formulae to </a:t>
            </a:r>
            <a:r>
              <a:rPr lang="en-US" sz="2400" dirty="0" err="1" smtClean="0"/>
              <a:t>dervive</a:t>
            </a:r>
            <a:r>
              <a:rPr lang="en-US" sz="2400" dirty="0" smtClean="0"/>
              <a:t> optimal parameter values.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      Work in progress with </a:t>
            </a:r>
            <a:r>
              <a:rPr lang="en-US" sz="1600" dirty="0" err="1" smtClean="0">
                <a:solidFill>
                  <a:srgbClr val="008000"/>
                </a:solidFill>
              </a:rPr>
              <a:t>A.Siodmok</a:t>
            </a:r>
            <a:r>
              <a:rPr lang="en-US" sz="1600" dirty="0" smtClean="0">
                <a:solidFill>
                  <a:srgbClr val="008000"/>
                </a:solidFill>
              </a:rPr>
              <a:t> and </a:t>
            </a:r>
            <a:r>
              <a:rPr lang="en-US" sz="1600" dirty="0" err="1" smtClean="0">
                <a:solidFill>
                  <a:srgbClr val="008000"/>
                </a:solidFill>
              </a:rPr>
              <a:t>A.Powling</a:t>
            </a:r>
            <a:endParaRPr lang="en-US" sz="1600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06" y="3212976"/>
            <a:ext cx="65461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preliminary work for </a:t>
            </a:r>
            <a:r>
              <a:rPr lang="en-US" dirty="0" err="1" smtClean="0"/>
              <a:t>mMDT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80728"/>
            <a:ext cx="7844408" cy="14401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 a first approximation switch off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corrections in signal and work with tree level result.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Maximising</a:t>
            </a:r>
            <a:r>
              <a:rPr lang="en-US" sz="2400" dirty="0" smtClean="0"/>
              <a:t> this gives                                            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One can deduce the optimal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cut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for various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221088"/>
            <a:ext cx="3960440" cy="667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65104"/>
            <a:ext cx="936104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13176"/>
            <a:ext cx="3543300" cy="613916"/>
          </a:xfrm>
          <a:prstGeom prst="rect">
            <a:avLst/>
          </a:prstGeom>
        </p:spPr>
      </p:pic>
      <p:pic>
        <p:nvPicPr>
          <p:cNvPr id="12" name="Picture 11" descr="SSyc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3168352" cy="20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Jet substructure for signal vs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2 main handles  to play with</a:t>
            </a:r>
          </a:p>
          <a:p>
            <a:pPr>
              <a:defRPr/>
            </a:pPr>
            <a:r>
              <a:rPr lang="en-US" sz="2000" dirty="0" smtClean="0"/>
              <a:t> Backgrounds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asymmetric </a:t>
            </a:r>
            <a:r>
              <a:rPr lang="en-US" sz="2000" dirty="0" err="1" smtClean="0">
                <a:solidFill>
                  <a:srgbClr val="FF0000"/>
                </a:solidFill>
              </a:rPr>
              <a:t>splittings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while signals do not.  QCD radiation is enhanced in soft and collinear regions.</a:t>
            </a:r>
          </a:p>
          <a:p>
            <a:pPr>
              <a:defRPr/>
            </a:pPr>
            <a:r>
              <a:rPr lang="en-US" sz="2000" dirty="0" smtClean="0"/>
              <a:t>For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singlet signals soft large-angle radiation is cut off due to </a:t>
            </a:r>
            <a:r>
              <a:rPr lang="en-US" sz="2000" dirty="0" smtClean="0">
                <a:solidFill>
                  <a:srgbClr val="FF0000"/>
                </a:solidFill>
              </a:rPr>
              <a:t>angular ordering</a:t>
            </a:r>
            <a:r>
              <a:rPr lang="en-US" sz="2000" dirty="0" smtClean="0"/>
              <a:t>. This suggests cutting on wide-angle emissions will beat down backgrounds without affecting signal.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N</a:t>
            </a:r>
            <a:r>
              <a:rPr lang="en-US" sz="2000" dirty="0" smtClean="0"/>
              <a:t>umerous ways to achieve these goals. 10-20 methods have been invented and tested against MC results.</a:t>
            </a:r>
          </a:p>
        </p:txBody>
      </p:sp>
      <p:pic>
        <p:nvPicPr>
          <p:cNvPr id="1843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q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3949700" cy="109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01480"/>
          </a:xfrm>
        </p:spPr>
        <p:txBody>
          <a:bodyPr/>
          <a:lstStyle/>
          <a:p>
            <a:r>
              <a:rPr lang="en-US" sz="2200" dirty="0" smtClean="0"/>
              <a:t>Task for theorists is to really understand taggers which has begun.</a:t>
            </a:r>
          </a:p>
          <a:p>
            <a:r>
              <a:rPr lang="en-US" sz="2200" dirty="0" smtClean="0"/>
              <a:t>For the taggers we studied here signals relatively stable against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corrections (modest effects unless one makes extreme parameter choices).</a:t>
            </a:r>
          </a:p>
          <a:p>
            <a:r>
              <a:rPr lang="en-US" sz="2200" dirty="0" smtClean="0"/>
              <a:t>Optimal values probably dictated significantly by background. But for other taggers e.g. N </a:t>
            </a:r>
            <a:r>
              <a:rPr lang="en-US" sz="2200" dirty="0" err="1" smtClean="0"/>
              <a:t>subjettiness</a:t>
            </a:r>
            <a:r>
              <a:rPr lang="en-US" sz="2200" dirty="0" smtClean="0"/>
              <a:t> this is no longer the case. </a:t>
            </a:r>
          </a:p>
          <a:p>
            <a:r>
              <a:rPr lang="en-US" sz="2200" dirty="0" smtClean="0"/>
              <a:t>Good understanding of signal also important for taggers that perform similarly on background (</a:t>
            </a:r>
            <a:r>
              <a:rPr lang="en-US" sz="2200" dirty="0" err="1" smtClean="0"/>
              <a:t>Ysplitter</a:t>
            </a:r>
            <a:r>
              <a:rPr lang="en-US" sz="2200" dirty="0" smtClean="0"/>
              <a:t>, </a:t>
            </a:r>
            <a:r>
              <a:rPr lang="en-US" sz="2200" dirty="0" err="1" smtClean="0"/>
              <a:t>Ypruning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Ongoing task is to use all this to design the best taggers. In this context tagger combinations appear promising.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Substructure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Commonly studied methods include : mass-drop, pruning and trimming techniques, N </a:t>
            </a:r>
            <a:r>
              <a:rPr lang="en-US" sz="1800" dirty="0" err="1" smtClean="0"/>
              <a:t>subjettiness</a:t>
            </a:r>
            <a:r>
              <a:rPr lang="en-US" sz="1800" dirty="0" smtClean="0"/>
              <a:t>, template overlap, energy correlation functions, shower deconstruction, planar flow and several others.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   </a:t>
            </a:r>
            <a:r>
              <a:rPr lang="en-US" sz="1400" dirty="0" smtClean="0">
                <a:solidFill>
                  <a:srgbClr val="008000"/>
                </a:solidFill>
              </a:rPr>
              <a:t>For a review see : BOOST 2012 proceedings arXiv:1311.2708 and references therein.</a:t>
            </a:r>
          </a:p>
          <a:p>
            <a:pPr>
              <a:defRPr/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rgbClr val="000090"/>
                </a:solidFill>
              </a:rPr>
              <a:t>I</a:t>
            </a:r>
            <a:r>
              <a:rPr lang="en-US" sz="1800" dirty="0" smtClean="0">
                <a:solidFill>
                  <a:srgbClr val="000090"/>
                </a:solidFill>
              </a:rPr>
              <a:t>ntroduce several new parameters (energy/angular cuts) in addition to those already inherent in jet finding. Appear at first sight to be complex sophisticated tools. 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90"/>
                </a:solidFill>
              </a:rPr>
              <a:t>Q</a:t>
            </a:r>
            <a:r>
              <a:rPr lang="en-US" sz="1600" dirty="0" smtClean="0">
                <a:solidFill>
                  <a:srgbClr val="000090"/>
                </a:solidFill>
              </a:rPr>
              <a:t>uestions that arise can include: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90"/>
                </a:solidFill>
              </a:rPr>
              <a:t>Potential duplication and </a:t>
            </a:r>
            <a:r>
              <a:rPr lang="en-US" sz="1800" dirty="0" err="1" smtClean="0">
                <a:solidFill>
                  <a:srgbClr val="000090"/>
                </a:solidFill>
              </a:rPr>
              <a:t>redundance</a:t>
            </a:r>
            <a:r>
              <a:rPr lang="en-US" sz="1800" dirty="0">
                <a:solidFill>
                  <a:srgbClr val="000090"/>
                </a:solidFill>
              </a:rPr>
              <a:t>?</a:t>
            </a:r>
            <a:endParaRPr lang="en-US" sz="1800" dirty="0" smtClean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0090"/>
                </a:solidFill>
              </a:rPr>
              <a:t>Issues of robustness </a:t>
            </a:r>
            <a:r>
              <a:rPr lang="en-US" sz="1800" dirty="0">
                <a:solidFill>
                  <a:srgbClr val="000090"/>
                </a:solidFill>
              </a:rPr>
              <a:t>,</a:t>
            </a:r>
            <a:r>
              <a:rPr lang="en-US" sz="1800" dirty="0" smtClean="0">
                <a:solidFill>
                  <a:srgbClr val="000090"/>
                </a:solidFill>
              </a:rPr>
              <a:t>dependence of results on parameters, jet algorithms, kinematics </a:t>
            </a:r>
            <a:r>
              <a:rPr lang="en-US" sz="1800" dirty="0" err="1" smtClean="0">
                <a:solidFill>
                  <a:srgbClr val="000090"/>
                </a:solidFill>
              </a:rPr>
              <a:t>etc</a:t>
            </a:r>
            <a:r>
              <a:rPr lang="en-US" sz="1800" dirty="0" smtClean="0">
                <a:solidFill>
                  <a:srgbClr val="000090"/>
                </a:solidFill>
              </a:rPr>
              <a:t> ?</a:t>
            </a:r>
          </a:p>
          <a:p>
            <a:pPr>
              <a:defRPr/>
            </a:pPr>
            <a:r>
              <a:rPr lang="en-US" sz="1800" dirty="0">
                <a:solidFill>
                  <a:srgbClr val="000090"/>
                </a:solidFill>
              </a:rPr>
              <a:t> C</a:t>
            </a:r>
            <a:r>
              <a:rPr lang="en-US" sz="1800" dirty="0" smtClean="0">
                <a:solidFill>
                  <a:srgbClr val="000090"/>
                </a:solidFill>
              </a:rPr>
              <a:t>alculability, IRC safety </a:t>
            </a:r>
            <a:r>
              <a:rPr lang="en-US" sz="1800" dirty="0" err="1" smtClean="0">
                <a:solidFill>
                  <a:srgbClr val="000090"/>
                </a:solidFill>
              </a:rPr>
              <a:t>etc</a:t>
            </a:r>
            <a:r>
              <a:rPr lang="en-US" sz="1800" dirty="0" smtClean="0">
                <a:solidFill>
                  <a:srgbClr val="000090"/>
                </a:solidFill>
              </a:rPr>
              <a:t> ?</a:t>
            </a:r>
          </a:p>
          <a:p>
            <a:pPr>
              <a:defRPr/>
            </a:pP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Performance – is there a “best” tagger? How do we compare tools meaningfully? </a:t>
            </a:r>
          </a:p>
          <a:p>
            <a:pPr>
              <a:defRPr/>
            </a:pPr>
            <a:endParaRPr lang="en-US" sz="1800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MC vs analytic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 easiest way to test statements on taggers is via Monte Carlo.</a:t>
            </a:r>
          </a:p>
          <a:p>
            <a:pPr>
              <a:defRPr/>
            </a:pPr>
            <a:r>
              <a:rPr lang="en-US" sz="2000" dirty="0" smtClean="0"/>
              <a:t>These studies do not always bring the required insight. Hard to run for all parameter combinations across huge range of kinematics from few hundred </a:t>
            </a:r>
            <a:r>
              <a:rPr lang="en-US" sz="2000" dirty="0" err="1" smtClean="0"/>
              <a:t>Gev</a:t>
            </a:r>
            <a:r>
              <a:rPr lang="en-US" sz="2000" dirty="0" smtClean="0"/>
              <a:t> to multi-</a:t>
            </a:r>
            <a:r>
              <a:rPr lang="en-US" sz="2000" dirty="0" err="1" smtClean="0"/>
              <a:t>Tev</a:t>
            </a:r>
            <a:r>
              <a:rPr lang="en-US" sz="2000" dirty="0" smtClean="0"/>
              <a:t> and R=0.4 to R ~ 1. </a:t>
            </a: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1800" i="1" dirty="0" smtClean="0"/>
              <a:t>The Monte Carlo findings discussed above indicate that while pruning, trimming and filtering have qualitatively similar effects, there are important differences. For </a:t>
            </a:r>
            <a:r>
              <a:rPr lang="en-US" sz="1800" i="1" dirty="0" smtClean="0">
                <a:solidFill>
                  <a:srgbClr val="FF0000"/>
                </a:solidFill>
              </a:rPr>
              <a:t>our choice of parameters </a:t>
            </a:r>
            <a:r>
              <a:rPr lang="en-US" sz="1800" i="1" dirty="0" smtClean="0"/>
              <a:t>pruning acts most aggressively on the signal and background followed by trimming and filtering.”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                                                                    </a:t>
            </a:r>
            <a:r>
              <a:rPr lang="en-US" sz="2000" dirty="0" smtClean="0">
                <a:solidFill>
                  <a:srgbClr val="008000"/>
                </a:solidFill>
              </a:rPr>
              <a:t>  </a:t>
            </a:r>
            <a:r>
              <a:rPr lang="en-US" sz="1800" dirty="0" smtClean="0">
                <a:solidFill>
                  <a:srgbClr val="008000"/>
                </a:solidFill>
              </a:rPr>
              <a:t>Boost 2010 report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Analytical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413"/>
            <a:ext cx="7772400" cy="464820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Can we describe action of taggers with </a:t>
            </a:r>
            <a:r>
              <a:rPr lang="en-US" sz="2000" dirty="0" err="1" smtClean="0"/>
              <a:t>pQCD</a:t>
            </a:r>
            <a:r>
              <a:rPr lang="en-US" sz="2000" dirty="0" smtClean="0"/>
              <a:t> calculations?</a:t>
            </a:r>
          </a:p>
          <a:p>
            <a:pPr>
              <a:defRPr/>
            </a:pPr>
            <a:r>
              <a:rPr lang="en-US" sz="2000" dirty="0" smtClean="0"/>
              <a:t>If not should we be using them? 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solidFill>
                  <a:srgbClr val="008000"/>
                </a:solidFill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</a:rPr>
              <a:t>Don’t want to rely on 1 </a:t>
            </a:r>
            <a:r>
              <a:rPr lang="en-US" sz="1600" dirty="0" err="1" smtClean="0">
                <a:solidFill>
                  <a:srgbClr val="008000"/>
                </a:solidFill>
              </a:rPr>
              <a:t>GeV</a:t>
            </a:r>
            <a:r>
              <a:rPr lang="en-US" sz="1600" dirty="0" smtClean="0">
                <a:solidFill>
                  <a:srgbClr val="008000"/>
                </a:solidFill>
              </a:rPr>
              <a:t> physics to make discoveries at </a:t>
            </a:r>
            <a:r>
              <a:rPr lang="en-US" sz="1600" dirty="0" err="1" smtClean="0">
                <a:solidFill>
                  <a:srgbClr val="008000"/>
                </a:solidFill>
              </a:rPr>
              <a:t>TeV</a:t>
            </a:r>
            <a:r>
              <a:rPr lang="en-US" sz="1600" dirty="0" smtClean="0">
                <a:solidFill>
                  <a:srgbClr val="008000"/>
                </a:solidFill>
              </a:rPr>
              <a:t> scale.</a:t>
            </a:r>
          </a:p>
          <a:p>
            <a:pPr>
              <a:defRPr/>
            </a:pPr>
            <a:r>
              <a:rPr lang="en-US" sz="2000" dirty="0" smtClean="0"/>
              <a:t>If yes do we need fixed-order or </a:t>
            </a:r>
            <a:r>
              <a:rPr lang="en-US" sz="2000" dirty="0" err="1" smtClean="0"/>
              <a:t>parton</a:t>
            </a:r>
            <a:r>
              <a:rPr lang="en-US" sz="2000" dirty="0" smtClean="0"/>
              <a:t>-showers/</a:t>
            </a:r>
            <a:r>
              <a:rPr lang="en-US" sz="2000" dirty="0" err="1" smtClean="0"/>
              <a:t>resummation</a:t>
            </a:r>
            <a:r>
              <a:rPr lang="en-US" sz="2000" dirty="0" smtClean="0"/>
              <a:t>?</a:t>
            </a:r>
          </a:p>
          <a:p>
            <a:pPr>
              <a:defRPr/>
            </a:pPr>
            <a:r>
              <a:rPr lang="en-US" sz="2000" dirty="0" smtClean="0"/>
              <a:t>Can we </a:t>
            </a:r>
            <a:r>
              <a:rPr lang="en-US" sz="2000" dirty="0" err="1" smtClean="0"/>
              <a:t>resum</a:t>
            </a:r>
            <a:r>
              <a:rPr lang="en-US" sz="2000" dirty="0" smtClean="0"/>
              <a:t> logs for such complicated observables?</a:t>
            </a:r>
            <a:endParaRPr lang="en-US" sz="2000" dirty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400" dirty="0" smtClean="0"/>
              <a:t>    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388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 rot="2994418">
            <a:off x="4204494" y="4971256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720225">
            <a:off x="4143375" y="5030788"/>
            <a:ext cx="1009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grooming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398628">
            <a:off x="6729413" y="5127625"/>
            <a:ext cx="1438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Precision QCD</a:t>
            </a:r>
          </a:p>
        </p:txBody>
      </p:sp>
      <p:cxnSp>
        <p:nvCxnSpPr>
          <p:cNvPr id="17" name="Elbow Connector 16"/>
          <p:cNvCxnSpPr/>
          <p:nvPr/>
        </p:nvCxnSpPr>
        <p:spPr bwMode="auto">
          <a:xfrm>
            <a:off x="5724525" y="4581525"/>
            <a:ext cx="1223963" cy="576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43663" y="37163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Schwartz, Boost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Definitions (MDT)</a:t>
            </a:r>
          </a:p>
        </p:txBody>
      </p:sp>
      <p:pic>
        <p:nvPicPr>
          <p:cNvPr id="53250" name="Content Placeholder 6" descr="2cone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78" b="-39078"/>
          <a:stretch>
            <a:fillRect/>
          </a:stretch>
        </p:blipFill>
        <p:spPr>
          <a:xfrm>
            <a:off x="1692275" y="1268413"/>
            <a:ext cx="4319588" cy="1506537"/>
          </a:xfrm>
        </p:spPr>
      </p:pic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400" dirty="0" smtClean="0"/>
              <a:t>          </a:t>
            </a:r>
            <a:endParaRPr lang="en-GB" sz="1400" dirty="0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2781300"/>
            <a:ext cx="7273925" cy="3949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Break the jet j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subjets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j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j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such that m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 j1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&gt; mj2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 there is a mass-drop                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too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asymmetric splitting 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tag the jet j else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recurse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to j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 that we modified the tagger to foll</a:t>
            </a:r>
            <a:r>
              <a:rPr lang="en-US" dirty="0"/>
              <a:t>ow higher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branch - more amenable to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resummation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Modified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mass-drop tagger.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                                                                                       Butterworth, Davison, Rubin, Salam 2008</a:t>
            </a:r>
          </a:p>
          <a:p>
            <a:pPr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                                                                                       Dasgupta,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Fregoso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Marzani</a:t>
            </a:r>
            <a:r>
              <a:rPr lang="en-US" sz="1200" dirty="0" smtClean="0">
                <a:solidFill>
                  <a:srgbClr val="008000"/>
                </a:solidFill>
              </a:rPr>
              <a:t>, Salam, 2013</a:t>
            </a:r>
            <a:endParaRPr lang="en-US" sz="1200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endParaRPr lang="en-US" sz="14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1139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05263"/>
            <a:ext cx="33829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Definitions (pruning, trimming)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Pruning sets a radius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prune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~ m/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and </a:t>
            </a:r>
            <a:r>
              <a:rPr lang="en-US" sz="2400" dirty="0" err="1" smtClean="0"/>
              <a:t>reclusters</a:t>
            </a:r>
            <a:r>
              <a:rPr lang="en-US" sz="2400" dirty="0" smtClean="0"/>
              <a:t> the jet such that if 2  objects are separated by angles larger than this and                                     then the softer object is discarded.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Trimming uses a fixed radius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trim</a:t>
            </a:r>
            <a:r>
              <a:rPr lang="en-US" sz="2400" baseline="-25000" dirty="0" smtClean="0"/>
              <a:t>. </a:t>
            </a:r>
          </a:p>
        </p:txBody>
      </p:sp>
      <p:pic>
        <p:nvPicPr>
          <p:cNvPr id="5427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2819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configs-prun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50950"/>
            <a:ext cx="1951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Current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Analytical studies have paved the way for a sophisticated understanding of this sub-field.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                                              </a:t>
            </a:r>
            <a:r>
              <a:rPr lang="en-US" sz="1600" dirty="0" smtClean="0">
                <a:solidFill>
                  <a:srgbClr val="008000"/>
                </a:solidFill>
              </a:rPr>
              <a:t> MD, </a:t>
            </a:r>
            <a:r>
              <a:rPr lang="en-US" sz="1600" dirty="0" err="1" smtClean="0">
                <a:solidFill>
                  <a:srgbClr val="008000"/>
                </a:solidFill>
              </a:rPr>
              <a:t>Fregoso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Marzani</a:t>
            </a:r>
            <a:r>
              <a:rPr lang="en-US" sz="1600" dirty="0" smtClean="0">
                <a:solidFill>
                  <a:srgbClr val="008000"/>
                </a:solidFill>
              </a:rPr>
              <a:t>, Salam, </a:t>
            </a:r>
            <a:r>
              <a:rPr lang="en-US" sz="1600" dirty="0" err="1" smtClean="0">
                <a:solidFill>
                  <a:srgbClr val="008000"/>
                </a:solidFill>
              </a:rPr>
              <a:t>Powling</a:t>
            </a:r>
            <a:r>
              <a:rPr lang="en-US" sz="1600" dirty="0" smtClean="0">
                <a:solidFill>
                  <a:srgbClr val="008000"/>
                </a:solidFill>
              </a:rPr>
              <a:t>,  2013</a:t>
            </a:r>
          </a:p>
          <a:p>
            <a:pPr>
              <a:defRPr/>
            </a:pPr>
            <a:r>
              <a:rPr lang="en-US" sz="2000" dirty="0" smtClean="0"/>
              <a:t>Post analytics we can do the “right” MC studies too.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2534" name="Picture 6" descr="talk-plot-massscale-just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6315741</TotalTime>
  <Words>1503</Words>
  <Application>Microsoft Macintosh PowerPoint</Application>
  <PresentationFormat>On-screen Show (4:3)</PresentationFormat>
  <Paragraphs>254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 Jet substructure on the back of an envelope   </vt:lpstr>
      <vt:lpstr>Jet substructure at the LHC</vt:lpstr>
      <vt:lpstr>Jet substructure for signal vs background</vt:lpstr>
      <vt:lpstr>Substructure methods</vt:lpstr>
      <vt:lpstr>MC vs analytic studies</vt:lpstr>
      <vt:lpstr>Analytical approach?</vt:lpstr>
      <vt:lpstr>Definitions (MDT)</vt:lpstr>
      <vt:lpstr>Definitions (pruning, trimming)</vt:lpstr>
      <vt:lpstr>Current understanding</vt:lpstr>
      <vt:lpstr>Taggers look similar</vt:lpstr>
      <vt:lpstr>But only over limited mass range</vt:lpstr>
      <vt:lpstr>Analytical Results for QCD jets</vt:lpstr>
      <vt:lpstr>Analytical results for QCD jets</vt:lpstr>
      <vt:lpstr>I pruning vs Y pruning</vt:lpstr>
      <vt:lpstr>Analytical results for QCD jets</vt:lpstr>
      <vt:lpstr>What about signal processes?</vt:lpstr>
      <vt:lpstr>Signal processes tree level</vt:lpstr>
      <vt:lpstr>Signal processes tree level</vt:lpstr>
      <vt:lpstr>ISR effects for plain jet mass</vt:lpstr>
      <vt:lpstr>Plain jet mass </vt:lpstr>
      <vt:lpstr>Plain mass results</vt:lpstr>
      <vt:lpstr>ISR for taggers</vt:lpstr>
      <vt:lpstr>Other taggers</vt:lpstr>
      <vt:lpstr>Y pruning</vt:lpstr>
      <vt:lpstr>Y pruning </vt:lpstr>
      <vt:lpstr>Final state radiation</vt:lpstr>
      <vt:lpstr>FSR results</vt:lpstr>
      <vt:lpstr>Optimal values</vt:lpstr>
      <vt:lpstr>Some preliminary work for mMDT</vt:lpstr>
      <vt:lpstr>Summary and 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status and prospects</dc:title>
  <dc:creator>Michael Seymour</dc:creator>
  <cp:lastModifiedBy>mrinal dasgupta</cp:lastModifiedBy>
  <cp:revision>341</cp:revision>
  <cp:lastPrinted>2010-07-05T13:26:52Z</cp:lastPrinted>
  <dcterms:created xsi:type="dcterms:W3CDTF">2010-06-30T13:30:46Z</dcterms:created>
  <dcterms:modified xsi:type="dcterms:W3CDTF">2014-06-09T23:27:41Z</dcterms:modified>
</cp:coreProperties>
</file>