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4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1.jpg" ContentType="image/jpeg"/>
  <Override PartName="/ppt/notesSlides/notesSlide8.xml" ContentType="application/vnd.openxmlformats-officedocument.presentationml.notesSlide+xml"/>
  <Override PartName="/ppt/media/image26.jpg" ContentType="image/jpeg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media/image27.jpg" ContentType="image/jpeg"/>
  <Override PartName="/ppt/media/image28.jpg" ContentType="image/jpeg"/>
  <Override PartName="/ppt/notesSlides/notesSlide10.xml" ContentType="application/vnd.openxmlformats-officedocument.presentationml.notesSlide+xml"/>
  <Override PartName="/ppt/media/image29.jpg" ContentType="image/jpeg"/>
  <Override PartName="/ppt/media/image30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44.jpg" ContentType="image/jpeg"/>
  <Override PartName="/ppt/embeddings/oleObject3.bin" ContentType="application/vnd.openxmlformats-officedocument.oleObject"/>
  <Override PartName="/ppt/notesSlides/notesSlide21.xml" ContentType="application/vnd.openxmlformats-officedocument.presentationml.notesSlide+xml"/>
  <Override PartName="/ppt/media/image47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68.jpg" ContentType="image/jpe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50"/>
  </p:notesMasterIdLst>
  <p:sldIdLst>
    <p:sldId id="353" r:id="rId2"/>
    <p:sldId id="361" r:id="rId3"/>
    <p:sldId id="354" r:id="rId4"/>
    <p:sldId id="364" r:id="rId5"/>
    <p:sldId id="427" r:id="rId6"/>
    <p:sldId id="365" r:id="rId7"/>
    <p:sldId id="375" r:id="rId8"/>
    <p:sldId id="374" r:id="rId9"/>
    <p:sldId id="362" r:id="rId10"/>
    <p:sldId id="363" r:id="rId11"/>
    <p:sldId id="430" r:id="rId12"/>
    <p:sldId id="428" r:id="rId13"/>
    <p:sldId id="429" r:id="rId14"/>
    <p:sldId id="377" r:id="rId15"/>
    <p:sldId id="366" r:id="rId16"/>
    <p:sldId id="367" r:id="rId17"/>
    <p:sldId id="368" r:id="rId18"/>
    <p:sldId id="369" r:id="rId19"/>
    <p:sldId id="372" r:id="rId20"/>
    <p:sldId id="373" r:id="rId21"/>
    <p:sldId id="376" r:id="rId22"/>
    <p:sldId id="400" r:id="rId23"/>
    <p:sldId id="401" r:id="rId24"/>
    <p:sldId id="404" r:id="rId25"/>
    <p:sldId id="378" r:id="rId26"/>
    <p:sldId id="405" r:id="rId27"/>
    <p:sldId id="379" r:id="rId28"/>
    <p:sldId id="403" r:id="rId29"/>
    <p:sldId id="381" r:id="rId30"/>
    <p:sldId id="380" r:id="rId31"/>
    <p:sldId id="406" r:id="rId32"/>
    <p:sldId id="424" r:id="rId33"/>
    <p:sldId id="425" r:id="rId34"/>
    <p:sldId id="407" r:id="rId35"/>
    <p:sldId id="408" r:id="rId36"/>
    <p:sldId id="409" r:id="rId37"/>
    <p:sldId id="395" r:id="rId38"/>
    <p:sldId id="414" r:id="rId39"/>
    <p:sldId id="393" r:id="rId40"/>
    <p:sldId id="390" r:id="rId41"/>
    <p:sldId id="411" r:id="rId42"/>
    <p:sldId id="412" r:id="rId43"/>
    <p:sldId id="413" r:id="rId44"/>
    <p:sldId id="416" r:id="rId45"/>
    <p:sldId id="418" r:id="rId46"/>
    <p:sldId id="419" r:id="rId47"/>
    <p:sldId id="422" r:id="rId48"/>
    <p:sldId id="426" r:id="rId49"/>
  </p:sldIdLst>
  <p:sldSz cx="10080625" cy="7559675"/>
  <p:notesSz cx="7772400" cy="10058400"/>
  <p:defaultTextStyle>
    <a:defPPr>
      <a:defRPr lang="en-GB"/>
    </a:defPPr>
    <a:lvl1pPr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68" autoAdjust="0"/>
    <p:restoredTop sz="94660"/>
  </p:normalViewPr>
  <p:slideViewPr>
    <p:cSldViewPr>
      <p:cViewPr varScale="1">
        <p:scale>
          <a:sx n="87" d="100"/>
          <a:sy n="87" d="100"/>
        </p:scale>
        <p:origin x="-952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1450" y="922338"/>
            <a:ext cx="4430713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6187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08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Resize="1"/>
          </p:cNvSpPr>
          <p:nvPr/>
        </p:nvSpPr>
        <p:spPr>
          <a:xfrm>
            <a:off x="1441439" y="922319"/>
            <a:ext cx="4432320" cy="332279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01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9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0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14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5538" y="46038"/>
            <a:ext cx="2398712" cy="7085012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638" y="46038"/>
            <a:ext cx="7048500" cy="708501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33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lvl1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2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07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638" y="1189038"/>
            <a:ext cx="4722812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49850" y="1189038"/>
            <a:ext cx="4724400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55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41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8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3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31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7316788"/>
            <a:ext cx="1005046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GB" sz="1400" i="1" dirty="0">
                <a:latin typeface="Luxi Sans" charset="0"/>
              </a:rPr>
              <a:t>   </a:t>
            </a:r>
            <a:r>
              <a:rPr lang="en-GB" sz="1400" i="1" dirty="0" smtClean="0">
                <a:latin typeface="Luxi Sans" charset="0"/>
              </a:rPr>
              <a:t>LC</a:t>
            </a:r>
            <a:r>
              <a:rPr lang="en-GB" sz="1400" i="1" baseline="0" dirty="0" smtClean="0">
                <a:latin typeface="Luxi Sans" charset="0"/>
              </a:rPr>
              <a:t> School 2014 – </a:t>
            </a:r>
            <a:r>
              <a:rPr lang="en-GB" sz="1400" i="1" baseline="0" dirty="0" err="1" smtClean="0">
                <a:latin typeface="Luxi Sans" charset="0"/>
              </a:rPr>
              <a:t>Frauenchiemsee</a:t>
            </a:r>
            <a:r>
              <a:rPr lang="en-GB" sz="1400" i="1" baseline="0" dirty="0" smtClean="0">
                <a:latin typeface="Luxi Sans" charset="0"/>
              </a:rPr>
              <a:t> - Concepts                  </a:t>
            </a:r>
            <a:r>
              <a:rPr lang="en-GB" sz="1400" i="1" dirty="0" smtClean="0">
                <a:latin typeface="Luxi Sans" charset="0"/>
              </a:rPr>
              <a:t>     </a:t>
            </a:r>
            <a:r>
              <a:rPr lang="en-GB" sz="1400" i="1" baseline="0" dirty="0" smtClean="0">
                <a:latin typeface="Luxi Sans" charset="0"/>
              </a:rPr>
              <a:t>            </a:t>
            </a:r>
            <a:r>
              <a:rPr lang="en-GB" sz="1400" i="1" dirty="0" smtClean="0">
                <a:latin typeface="Luxi Sans" charset="0"/>
              </a:rPr>
              <a:t>Michael Hauschild</a:t>
            </a:r>
            <a:r>
              <a:rPr lang="en-GB" sz="1400" i="1" baseline="0" dirty="0">
                <a:latin typeface="Luxi Sans" charset="0"/>
              </a:rPr>
              <a:t> </a:t>
            </a:r>
            <a:r>
              <a:rPr lang="en-GB" sz="1400" i="1" baseline="0" dirty="0" smtClean="0">
                <a:latin typeface="Luxi Sans" charset="0"/>
              </a:rPr>
              <a:t> - </a:t>
            </a:r>
            <a:r>
              <a:rPr lang="en-GB" sz="1400" i="1" dirty="0" smtClean="0">
                <a:latin typeface="Luxi Sans" charset="0"/>
              </a:rPr>
              <a:t>CERN – 13</a:t>
            </a:r>
            <a:r>
              <a:rPr lang="en-GB" sz="1400" i="1" baseline="0" dirty="0" smtClean="0">
                <a:latin typeface="Luxi Sans" charset="0"/>
              </a:rPr>
              <a:t> August 2014,</a:t>
            </a:r>
            <a:r>
              <a:rPr lang="en-GB" sz="1400" i="1" dirty="0" smtClean="0">
                <a:latin typeface="Luxi Sans" charset="0"/>
              </a:rPr>
              <a:t>  </a:t>
            </a:r>
            <a:r>
              <a:rPr lang="en-GB" sz="1400" i="1" dirty="0">
                <a:latin typeface="Luxi Sans" charset="0"/>
              </a:rPr>
              <a:t>page </a:t>
            </a:r>
            <a:fld id="{CD02E499-E086-4D0D-9264-F4BED9070101}" type="slidenum">
              <a:rPr lang="en-GB" sz="1400" i="1">
                <a:latin typeface="Luxi Sans" charset="0"/>
              </a:rPr>
              <a:pPr>
                <a:lnSpc>
                  <a:spcPct val="93000"/>
                </a:lnSpc>
              </a:pPr>
              <a:t>‹#›</a:t>
            </a:fld>
            <a:endParaRPr lang="en-GB" sz="1400" i="1" dirty="0">
              <a:latin typeface="Luxi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1189038"/>
            <a:ext cx="9599612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1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 smtClean="0"/>
              <a:t>Click to edit the outline text format</a:t>
            </a:r>
          </a:p>
          <a:p>
            <a:pPr marL="785813" marR="0" lvl="1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1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 smtClean="0"/>
              <a:t>Second Outline Level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74738" marR="0" lvl="2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1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 smtClean="0"/>
              <a:t>Third Outline Level</a:t>
            </a:r>
          </a:p>
          <a:p>
            <a:pPr marL="1362075" marR="0" lvl="3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1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 smtClean="0"/>
              <a:t>Fourth Outline Level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6038"/>
            <a:ext cx="9142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2pPr>
      <a:lvl3pPr marL="1143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3pPr>
      <a:lvl4pPr marL="1600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4pPr>
      <a:lvl5pPr marL="20574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5pPr>
      <a:lvl6pPr marL="25146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6pPr>
      <a:lvl7pPr marL="29718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7pPr>
      <a:lvl8pPr marL="3429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8pPr>
      <a:lvl9pPr marL="3886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9pPr>
    </p:titleStyle>
    <p:bodyStyle>
      <a:lvl1pPr marL="142875" marR="0" indent="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80000"/>
        <a:buFont typeface="Times New Roman" pitchFamily="16" charset="0"/>
        <a:buNone/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400" b="1">
          <a:solidFill>
            <a:srgbClr val="000080"/>
          </a:solidFill>
          <a:latin typeface="+mn-lt"/>
          <a:ea typeface="+mn-ea"/>
          <a:cs typeface="+mn-cs"/>
        </a:defRPr>
      </a:lvl1pPr>
      <a:lvl2pPr marL="785813" marR="0" indent="-28575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71000"/>
        <a:buFont typeface="Times New Roman" pitchFamily="16" charset="0"/>
        <a:buBlip>
          <a:blip r:embed="rId15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000" b="1">
          <a:solidFill>
            <a:srgbClr val="000000"/>
          </a:solidFill>
          <a:latin typeface="+mn-lt"/>
          <a:ea typeface="+mn-ea"/>
          <a:cs typeface="+mn-cs"/>
        </a:defRPr>
      </a:lvl2pPr>
      <a:lvl3pPr marL="1074738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825"/>
        </a:spcAft>
        <a:buClr>
          <a:srgbClr val="000000"/>
        </a:buClr>
        <a:buSzPct val="33000"/>
        <a:buFont typeface="Times New Roman" pitchFamily="16" charset="0"/>
        <a:buBlip>
          <a:blip r:embed="rId16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600" b="1">
          <a:solidFill>
            <a:srgbClr val="000000"/>
          </a:solidFill>
          <a:latin typeface="+mn-lt"/>
          <a:ea typeface="+mn-ea"/>
          <a:cs typeface="+mn-cs"/>
        </a:defRPr>
      </a:lvl3pPr>
      <a:lvl4pPr marL="1362075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538"/>
        </a:spcAft>
        <a:buClr>
          <a:srgbClr val="000000"/>
        </a:buClr>
        <a:buSzTx/>
        <a:buFont typeface="Times New Roman" pitchFamily="16" charset="0"/>
        <a:buBlip>
          <a:blip r:embed="rId17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400" b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6pPr>
      <a:lvl7pPr marL="29718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7pPr>
      <a:lvl8pPr marL="34290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8pPr>
      <a:lvl9pPr marL="38862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6.jp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emf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3.gif"/><Relationship Id="rId5" Type="http://schemas.openxmlformats.org/officeDocument/2006/relationships/image" Target="../media/image44.jpg"/><Relationship Id="rId6" Type="http://schemas.openxmlformats.org/officeDocument/2006/relationships/oleObject" Target="../embeddings/oleObject3.bin"/><Relationship Id="rId7" Type="http://schemas.openxmlformats.org/officeDocument/2006/relationships/image" Target="../media/image4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47.jpg"/><Relationship Id="rId9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55.wmf"/><Relationship Id="rId9" Type="http://schemas.openxmlformats.org/officeDocument/2006/relationships/package" Target="../embeddings/Microsoft_Excel_Sheet1.xlsx"/><Relationship Id="rId10" Type="http://schemas.openxmlformats.org/officeDocument/2006/relationships/image" Target="../media/image54.emf"/><Relationship Id="rId11" Type="http://schemas.openxmlformats.org/officeDocument/2006/relationships/image" Target="../media/image5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55.wmf"/><Relationship Id="rId9" Type="http://schemas.openxmlformats.org/officeDocument/2006/relationships/package" Target="../embeddings/Microsoft_Excel_Sheet2.xlsx"/><Relationship Id="rId10" Type="http://schemas.openxmlformats.org/officeDocument/2006/relationships/image" Target="../media/image5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25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71.gif"/><Relationship Id="rId8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gi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1547589"/>
            <a:ext cx="3731439" cy="211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23560"/>
            <a:ext cx="9144000" cy="106271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7200" dirty="0"/>
              <a:t> </a:t>
            </a:r>
            <a:r>
              <a:rPr lang="en-US" sz="7200" dirty="0" smtClean="0"/>
              <a:t>Detector Concepts</a:t>
            </a:r>
            <a:endParaRPr lang="en-US" sz="7200" dirty="0"/>
          </a:p>
        </p:txBody>
      </p:sp>
      <p:sp>
        <p:nvSpPr>
          <p:cNvPr id="5" name="object 6"/>
          <p:cNvSpPr/>
          <p:nvPr/>
        </p:nvSpPr>
        <p:spPr>
          <a:xfrm>
            <a:off x="359792" y="4211885"/>
            <a:ext cx="4104456" cy="2674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/>
          <p:nvPr/>
        </p:nvSpPr>
        <p:spPr>
          <a:xfrm>
            <a:off x="6334251" y="3963437"/>
            <a:ext cx="3314573" cy="2912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1242203"/>
            <a:ext cx="3600400" cy="239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 descr="2010-10-06_170232.png"/>
          <p:cNvPicPr>
            <a:picLocks noChangeAspect="1"/>
          </p:cNvPicPr>
          <p:nvPr/>
        </p:nvPicPr>
        <p:blipFill>
          <a:blip r:embed="rId7"/>
          <a:srcRect l="3677" t="2926" r="3677" b="2926"/>
          <a:stretch>
            <a:fillRect/>
          </a:stretch>
        </p:blipFill>
        <p:spPr>
          <a:xfrm>
            <a:off x="4127339" y="3372038"/>
            <a:ext cx="2497149" cy="220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9912" y="3397533"/>
            <a:ext cx="792088" cy="2744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ATLAS</a:t>
            </a:r>
            <a:endParaRPr lang="en-US" sz="1800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Standard Symbols L" pitchFamily="2"/>
              <a:cs typeface="Standard Symbols L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456" y="3203773"/>
            <a:ext cx="576064" cy="2744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CMS</a:t>
            </a:r>
            <a:endParaRPr lang="en-US" sz="1800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Standard Symbols L" pitchFamily="2"/>
              <a:cs typeface="Standard Symbols L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848" y="6385757"/>
            <a:ext cx="432048" cy="2744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ILD</a:t>
            </a:r>
            <a:endParaRPr lang="en-US" sz="1800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Standard Symbols L" pitchFamily="2"/>
              <a:cs typeface="Standard Symbols L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6296" y="5665677"/>
            <a:ext cx="576064" cy="2744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dirty="0" smtClean="0"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CLIC</a:t>
            </a:r>
            <a:endParaRPr lang="en-US" sz="1800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Standard Symbols L" pitchFamily="2"/>
              <a:cs typeface="Standard Symbols L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456" y="6529773"/>
            <a:ext cx="432048" cy="2744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dirty="0" err="1" smtClean="0"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SiD</a:t>
            </a:r>
            <a:endParaRPr lang="en-US" sz="1800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Standard Symbols L" pitchFamily="2"/>
              <a:cs typeface="Standard Symbols 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910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and CMS Coils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1320" y="918719"/>
            <a:ext cx="63277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26280" y="3441240"/>
            <a:ext cx="450792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/>
          <p:cNvSpPr/>
          <p:nvPr/>
        </p:nvSpPr>
        <p:spPr>
          <a:xfrm flipH="1" flipV="1">
            <a:off x="2583360" y="4416120"/>
            <a:ext cx="201960" cy="1472040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6" name="Straight Connector 5"/>
          <p:cNvSpPr/>
          <p:nvPr/>
        </p:nvSpPr>
        <p:spPr>
          <a:xfrm flipV="1">
            <a:off x="3591360" y="4416480"/>
            <a:ext cx="201959" cy="1472040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7" name="Straight Connector 6"/>
          <p:cNvSpPr/>
          <p:nvPr/>
        </p:nvSpPr>
        <p:spPr>
          <a:xfrm flipH="1" flipV="1">
            <a:off x="1255680" y="3694320"/>
            <a:ext cx="808200" cy="2164679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 flipV="1">
            <a:off x="4279680" y="3694680"/>
            <a:ext cx="808200" cy="2164680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200" y="6006960"/>
            <a:ext cx="2899800" cy="2844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ATLAS barrel toroid coils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1000" y="6361920"/>
            <a:ext cx="1184760" cy="23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autumn 2005</a:t>
            </a:r>
          </a:p>
        </p:txBody>
      </p:sp>
      <p:sp>
        <p:nvSpPr>
          <p:cNvPr id="11" name="Straight Connector 10"/>
          <p:cNvSpPr/>
          <p:nvPr/>
        </p:nvSpPr>
        <p:spPr>
          <a:xfrm flipH="1">
            <a:off x="7822079" y="2294640"/>
            <a:ext cx="230761" cy="1154520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4200" y="1794960"/>
            <a:ext cx="1655640" cy="52632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CMS solenoid</a:t>
            </a:r>
          </a:p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(5 segments)</a:t>
            </a:r>
          </a:p>
        </p:txBody>
      </p:sp>
    </p:spTree>
    <p:extLst>
      <p:ext uri="{BB962C8B-B14F-4D97-AF65-F5344CB8AC3E}">
        <p14:creationId xmlns:p14="http://schemas.microsoft.com/office/powerpoint/2010/main" val="274007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75557"/>
            <a:ext cx="9144000" cy="57964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CMS: Homogeneous EM Calorimeter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9601200" cy="3040396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4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5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6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7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Clear advantage: good energy resolution</a:t>
            </a:r>
          </a:p>
          <a:p>
            <a:pPr lvl="1"/>
            <a:r>
              <a:rPr lang="en-US" dirty="0">
                <a:latin typeface="" pitchFamily="16"/>
              </a:rPr>
              <a:t>the entire shower is kept in active detector material</a:t>
            </a:r>
          </a:p>
          <a:p>
            <a:pPr lvl="2"/>
            <a:r>
              <a:rPr lang="en-US" dirty="0">
                <a:latin typeface="" pitchFamily="16"/>
              </a:rPr>
              <a:t>no shower particle is lost in passive absorber</a:t>
            </a:r>
          </a:p>
          <a:p>
            <a:pPr lvl="0"/>
            <a:r>
              <a:rPr lang="en-US" dirty="0">
                <a:latin typeface="" pitchFamily="16"/>
              </a:rPr>
              <a:t>Disadvantages</a:t>
            </a:r>
          </a:p>
          <a:p>
            <a:pPr lvl="1"/>
            <a:r>
              <a:rPr lang="en-US" dirty="0">
                <a:latin typeface="" pitchFamily="16"/>
              </a:rPr>
              <a:t>limited granularity, no information on shower shape in longitudinal direction (along particle flight direction)</a:t>
            </a:r>
          </a:p>
          <a:p>
            <a:pPr lvl="2"/>
            <a:r>
              <a:rPr lang="en-US" dirty="0">
                <a:latin typeface="" pitchFamily="16"/>
              </a:rPr>
              <a:t>position information is useful to resolve near-by energy clusters,					</a:t>
            </a:r>
            <a:r>
              <a:rPr lang="en-US" dirty="0" smtClean="0">
                <a:latin typeface="" pitchFamily="16"/>
              </a:rPr>
              <a:t>		      e.g</a:t>
            </a:r>
            <a:r>
              <a:rPr lang="en-US" dirty="0">
                <a:latin typeface="" pitchFamily="16"/>
              </a:rPr>
              <a:t>. single photons versus two photons from </a:t>
            </a:r>
            <a:r>
              <a:rPr lang="en-US" dirty="0">
                <a:latin typeface="Standard Symbols L" pitchFamily="18"/>
              </a:rPr>
              <a:t></a:t>
            </a:r>
            <a:r>
              <a:rPr lang="en-US" baseline="30000" dirty="0">
                <a:latin typeface="Luxi Sans" pitchFamily="18"/>
              </a:rPr>
              <a:t>0</a:t>
            </a:r>
            <a:r>
              <a:rPr lang="en-US" dirty="0">
                <a:latin typeface="Luxi Sans" pitchFamily="18"/>
              </a:rPr>
              <a:t> decay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612040" y="4685400"/>
            <a:ext cx="3840479" cy="228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949680" y="4427909"/>
            <a:ext cx="1642360" cy="2006010"/>
            <a:chOff x="949680" y="4369613"/>
            <a:chExt cx="1620718" cy="2064306"/>
          </a:xfrm>
        </p:grpSpPr>
        <p:graphicFrame>
          <p:nvGraphicFramePr>
            <p:cNvPr id="22" name="Object 21"/>
            <p:cNvGraphicFramePr/>
            <p:nvPr/>
          </p:nvGraphicFramePr>
          <p:xfrm>
            <a:off x="949680" y="4392360"/>
            <a:ext cx="1600200" cy="16970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r:id="rId9" imgW="1688123" imgH="1788607" progId="">
                    <p:embed/>
                  </p:oleObj>
                </mc:Choice>
                <mc:Fallback>
                  <p:oleObj r:id="rId9" imgW="1688123" imgH="1788607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9680" y="4392360"/>
                          <a:ext cx="1600200" cy="1697039"/>
                        </a:xfrm>
                        <a:prstGeom prst="rect">
                          <a:avLst/>
                        </a:prstGeom>
                        <a:solidFill>
                          <a:srgbClr val="00B8FF"/>
                        </a:solidFill>
                        <a:ln w="0">
                          <a:solidFill>
                            <a:srgbClr val="00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Straight Connector 22"/>
            <p:cNvSpPr/>
            <p:nvPr/>
          </p:nvSpPr>
          <p:spPr>
            <a:xfrm flipV="1">
              <a:off x="949680" y="4392360"/>
              <a:ext cx="0" cy="169704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949680" y="6089400"/>
              <a:ext cx="160020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63799" y="6128999"/>
              <a:ext cx="1506599" cy="30492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Symbol" pitchFamily="18"/>
                  <a:ea typeface="HG Mincho Light J" pitchFamily="2"/>
                  <a:cs typeface="HG Mincho Light J" pitchFamily="2"/>
                </a:rPr>
                <a:t></a:t>
              </a: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x </a:t>
              </a: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Symbol" pitchFamily="18"/>
                  <a:ea typeface="HG Mincho Light J" pitchFamily="2"/>
                  <a:cs typeface="HG Mincho Light J" pitchFamily="2"/>
                </a:rPr>
                <a:t></a:t>
              </a: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= 1º x 1º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39912" y="4369613"/>
              <a:ext cx="1110960" cy="27432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200" b="0" i="0" u="none" strike="noStrike" baseline="0" dirty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Single photon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65600" y="4229640"/>
            <a:ext cx="1849680" cy="2199960"/>
            <a:chOff x="2865600" y="4229640"/>
            <a:chExt cx="1849680" cy="2199960"/>
          </a:xfrm>
        </p:grpSpPr>
        <p:graphicFrame>
          <p:nvGraphicFramePr>
            <p:cNvPr id="28" name="Object 27"/>
            <p:cNvGraphicFramePr/>
            <p:nvPr/>
          </p:nvGraphicFramePr>
          <p:xfrm>
            <a:off x="2947679" y="4460040"/>
            <a:ext cx="1465200" cy="1623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r:id="rId11" imgW="1547446" imgH="1708220" progId="">
                    <p:embed/>
                  </p:oleObj>
                </mc:Choice>
                <mc:Fallback>
                  <p:oleObj r:id="rId11" imgW="1547446" imgH="17082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47679" y="4460040"/>
                          <a:ext cx="1465200" cy="1623960"/>
                        </a:xfrm>
                        <a:prstGeom prst="rect">
                          <a:avLst/>
                        </a:prstGeom>
                        <a:solidFill>
                          <a:srgbClr val="00B8FF"/>
                        </a:solidFill>
                        <a:ln w="0">
                          <a:solidFill>
                            <a:srgbClr val="000000"/>
                          </a:solidFill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Straight Connector 28"/>
            <p:cNvSpPr/>
            <p:nvPr/>
          </p:nvSpPr>
          <p:spPr>
            <a:xfrm flipV="1">
              <a:off x="2947679" y="4459680"/>
              <a:ext cx="0" cy="162396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2947679" y="6083999"/>
              <a:ext cx="146520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027240" y="6124680"/>
              <a:ext cx="1506239" cy="30492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Symbol" pitchFamily="18"/>
                  <a:ea typeface="HG Mincho Light J" pitchFamily="2"/>
                  <a:cs typeface="HG Mincho Light J" pitchFamily="2"/>
                </a:rPr>
                <a:t></a:t>
              </a: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x </a:t>
              </a: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Symbol" pitchFamily="18"/>
                  <a:ea typeface="HG Mincho Light J" pitchFamily="2"/>
                  <a:cs typeface="HG Mincho Light J" pitchFamily="2"/>
                </a:rPr>
                <a:t></a:t>
              </a:r>
              <a:r>
                <a:rPr lang="en-US" sz="1400" b="0" i="0" u="none" strike="noStrike" baseline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= 1º x 1º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65600" y="4229640"/>
              <a:ext cx="1849680" cy="4572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200" b="0" i="0" u="none" strike="noStrike" baseline="0" dirty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Two overlapping</a:t>
              </a:r>
            </a:p>
            <a:p>
              <a:pPr marL="0" marR="0" lvl="0" indent="0" algn="ctr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200" b="0" i="0" u="none" strike="noStrike" baseline="0" dirty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photons from </a:t>
              </a:r>
              <a:r>
                <a:rPr lang="en-US" sz="1200" b="0" i="0" u="none" strike="noStrike" baseline="0" dirty="0">
                  <a:ln>
                    <a:noFill/>
                  </a:ln>
                  <a:solidFill>
                    <a:srgbClr val="333399"/>
                  </a:solidFill>
                  <a:latin typeface="Symbol" pitchFamily="18"/>
                  <a:ea typeface="HG Mincho Light J" pitchFamily="2"/>
                  <a:cs typeface="HG Mincho Light J" pitchFamily="2"/>
                </a:rPr>
                <a:t></a:t>
              </a:r>
              <a:r>
                <a:rPr lang="en-US" sz="1200" b="0" i="0" u="none" strike="noStrike" baseline="30000" dirty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0</a:t>
              </a:r>
              <a:r>
                <a:rPr lang="en-US" sz="1200" b="0" i="0" u="none" strike="noStrike" baseline="0" dirty="0">
                  <a:ln>
                    <a:noFill/>
                  </a:ln>
                  <a:solidFill>
                    <a:srgbClr val="333399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decay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77648" y="4275645"/>
            <a:ext cx="2067120" cy="2962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CMS PbWO</a:t>
            </a:r>
            <a:r>
              <a:rPr lang="en-US" sz="1600" b="1" i="0" u="none" strike="noStrike" baseline="-2500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4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crystal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40512" y="6548760"/>
            <a:ext cx="2515887" cy="199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400" b="0" i="0" u="none" strike="noStrike" baseline="0" dirty="0">
                <a:ln>
                  <a:noFill/>
                </a:ln>
                <a:solidFill>
                  <a:srgbClr val="FFFF00"/>
                </a:solidFill>
                <a:latin typeface="Standard Symbols L" pitchFamily="34"/>
                <a:ea typeface="Standard Symbols L" pitchFamily="2"/>
                <a:cs typeface="Standard Symbols L" pitchFamily="2"/>
              </a:rPr>
              <a:t>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FFFF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= 8.28 g/cm</a:t>
            </a:r>
            <a:r>
              <a:rPr lang="en-US" sz="1400" b="0" i="0" u="none" strike="noStrike" baseline="30000" dirty="0">
                <a:ln>
                  <a:noFill/>
                </a:ln>
                <a:solidFill>
                  <a:srgbClr val="FFFF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3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FFFF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  X</a:t>
            </a:r>
            <a:r>
              <a:rPr lang="en-US" sz="1400" b="0" i="0" u="none" strike="noStrike" baseline="-25000" dirty="0">
                <a:ln>
                  <a:noFill/>
                </a:ln>
                <a:solidFill>
                  <a:srgbClr val="FFFF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0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FFFF00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= 0.89 cm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8600" y="6613920"/>
            <a:ext cx="4663800" cy="5248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dense, transparent materials needed with</a:t>
            </a:r>
          </a:p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short radiation length and high light yield</a:t>
            </a:r>
          </a:p>
        </p:txBody>
      </p:sp>
    </p:spTree>
    <p:extLst>
      <p:ext uri="{BB962C8B-B14F-4D97-AF65-F5344CB8AC3E}">
        <p14:creationId xmlns:p14="http://schemas.microsoft.com/office/powerpoint/2010/main" val="37484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13277"/>
            <a:ext cx="9144000" cy="57964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ATLAS: Sampling EM Calorimeter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3600" y="1188719"/>
            <a:ext cx="9805680" cy="5286986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Typical sampling calorimeters use iron or lead absorber material, variety of detectors in between possible</a:t>
            </a:r>
          </a:p>
          <a:p>
            <a:pPr lvl="1"/>
            <a:r>
              <a:rPr lang="en-US" dirty="0">
                <a:latin typeface="" pitchFamily="16"/>
              </a:rPr>
              <a:t>gas detectors (MWPCs), plastic scintillators, </a:t>
            </a:r>
            <a:r>
              <a:rPr lang="en-US" dirty="0">
                <a:solidFill>
                  <a:srgbClr val="FF0000"/>
                </a:solidFill>
                <a:latin typeface="" pitchFamily="16"/>
              </a:rPr>
              <a:t>liquid noble gases</a:t>
            </a:r>
            <a:r>
              <a:rPr lang="en-US" dirty="0">
                <a:latin typeface="" pitchFamily="16"/>
              </a:rPr>
              <a:t> (</a:t>
            </a:r>
            <a:r>
              <a:rPr lang="en-US" dirty="0" err="1">
                <a:latin typeface="" pitchFamily="16"/>
              </a:rPr>
              <a:t>LAr</a:t>
            </a:r>
            <a:r>
              <a:rPr lang="en-US" dirty="0">
                <a:latin typeface="" pitchFamily="16"/>
              </a:rPr>
              <a:t>, </a:t>
            </a:r>
            <a:r>
              <a:rPr lang="en-US" dirty="0" err="1">
                <a:latin typeface="" pitchFamily="16"/>
              </a:rPr>
              <a:t>LKr</a:t>
            </a:r>
            <a:r>
              <a:rPr lang="en-US" dirty="0">
                <a:latin typeface="" pitchFamily="16"/>
              </a:rPr>
              <a:t>)</a:t>
            </a:r>
          </a:p>
          <a:p>
            <a:pPr lvl="0"/>
            <a:r>
              <a:rPr lang="en-US" dirty="0">
                <a:latin typeface="" pitchFamily="16"/>
              </a:rPr>
              <a:t>ATLAS is using </a:t>
            </a:r>
            <a:r>
              <a:rPr lang="en-US" dirty="0" err="1">
                <a:latin typeface="" pitchFamily="16"/>
              </a:rPr>
              <a:t>LAr</a:t>
            </a:r>
            <a:r>
              <a:rPr lang="en-US" dirty="0">
                <a:latin typeface="" pitchFamily="16"/>
              </a:rPr>
              <a:t> with “</a:t>
            </a:r>
            <a:r>
              <a:rPr lang="en-US" dirty="0" err="1">
                <a:latin typeface="" pitchFamily="16"/>
              </a:rPr>
              <a:t>acordeon</a:t>
            </a:r>
            <a:r>
              <a:rPr lang="en-US" dirty="0">
                <a:latin typeface="" pitchFamily="16"/>
              </a:rPr>
              <a:t>” shaped steel absorbers</a:t>
            </a:r>
          </a:p>
          <a:p>
            <a:pPr lvl="1"/>
            <a:r>
              <a:rPr lang="en-US" dirty="0" err="1">
                <a:latin typeface="" pitchFamily="16"/>
              </a:rPr>
              <a:t>LAr</a:t>
            </a:r>
            <a:r>
              <a:rPr lang="en-US" dirty="0">
                <a:latin typeface="" pitchFamily="16"/>
              </a:rPr>
              <a:t> is ionized by charged shower particles</a:t>
            </a:r>
          </a:p>
          <a:p>
            <a:pPr lvl="1"/>
            <a:r>
              <a:rPr lang="en-US" dirty="0">
                <a:latin typeface="" pitchFamily="16"/>
              </a:rPr>
              <a:t>Charge collected on pads</a:t>
            </a:r>
          </a:p>
          <a:p>
            <a:pPr lvl="2"/>
            <a:r>
              <a:rPr lang="en-US" dirty="0">
                <a:latin typeface="" pitchFamily="16"/>
              </a:rPr>
              <a:t>ionization chamber, no “gas” amplification</a:t>
            </a:r>
          </a:p>
          <a:p>
            <a:pPr lvl="2"/>
            <a:r>
              <a:rPr lang="en-US" dirty="0">
                <a:latin typeface="" pitchFamily="16"/>
              </a:rPr>
              <a:t>pads can be formed as needed </a:t>
            </a:r>
            <a:r>
              <a:rPr lang="en-US" dirty="0">
                <a:latin typeface="Standard Symbols L" pitchFamily="18"/>
              </a:rPr>
              <a:t></a:t>
            </a:r>
            <a:r>
              <a:rPr lang="en-US" dirty="0">
                <a:latin typeface="Luxi Sans" pitchFamily="18"/>
              </a:rPr>
              <a:t> high </a:t>
            </a:r>
            <a:r>
              <a:rPr lang="en-US" dirty="0" smtClean="0">
                <a:latin typeface="Luxi Sans" pitchFamily="18"/>
              </a:rPr>
              <a:t>granularity</a:t>
            </a:r>
            <a:endParaRPr lang="en-US" dirty="0">
              <a:latin typeface="Luxi Sans" pitchFamily="18"/>
            </a:endParaRPr>
          </a:p>
          <a:p>
            <a:pPr marL="501480" lvl="1" indent="0">
              <a:buNone/>
            </a:pPr>
            <a:endParaRPr lang="en-US" dirty="0" smtClean="0">
              <a:latin typeface="Luxi Sans" pitchFamily="18"/>
            </a:endParaRPr>
          </a:p>
          <a:p>
            <a:pPr lvl="1"/>
            <a:endParaRPr lang="en-US" dirty="0" smtClean="0">
              <a:latin typeface="Luxi Sans" pitchFamily="18"/>
            </a:endParaRPr>
          </a:p>
          <a:p>
            <a:pPr lvl="1"/>
            <a:r>
              <a:rPr lang="en-US" dirty="0" err="1" smtClean="0">
                <a:latin typeface="Luxi Sans" pitchFamily="18"/>
              </a:rPr>
              <a:t>acordeon</a:t>
            </a:r>
            <a:r>
              <a:rPr lang="en-US" dirty="0" smtClean="0">
                <a:latin typeface="Luxi Sans" pitchFamily="18"/>
              </a:rPr>
              <a:t> </a:t>
            </a:r>
            <a:r>
              <a:rPr lang="en-US" dirty="0">
                <a:latin typeface="Luxi Sans" pitchFamily="18"/>
              </a:rPr>
              <a:t>structure																helps to avoid dead															zones (cables etc.)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96480" y="5023080"/>
            <a:ext cx="2487240" cy="182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7386120" y="3131999"/>
            <a:ext cx="2377439" cy="3657600"/>
            <a:chOff x="7386120" y="3131999"/>
            <a:chExt cx="2377439" cy="3657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386120" y="3131999"/>
              <a:ext cx="2377439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7386120" y="3131999"/>
              <a:ext cx="2377439" cy="36576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solid"/>
            </a:ln>
          </p:spPr>
          <p:txBody>
            <a:bodyPr vert="horz" lIns="4680" tIns="4680" rIns="4680" bIns="46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4000680" y="5973480"/>
            <a:ext cx="644760" cy="0"/>
          </a:xfrm>
          <a:prstGeom prst="line">
            <a:avLst/>
          </a:prstGeom>
          <a:noFill/>
          <a:ln w="54720">
            <a:solidFill>
              <a:srgbClr val="FF0000"/>
            </a:solidFill>
            <a:prstDash val="solid"/>
            <a:tailEnd type="arrow"/>
          </a:ln>
        </p:spPr>
        <p:txBody>
          <a:bodyPr vert="horz" lIns="27360" tIns="27360" rIns="27360" bIns="27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3600" y="2990160"/>
            <a:ext cx="2381039" cy="25992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ATLAS LAr calorimeter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9959" y="6842160"/>
            <a:ext cx="1859759" cy="25992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simulated shower</a:t>
            </a:r>
          </a:p>
        </p:txBody>
      </p:sp>
    </p:spTree>
    <p:extLst>
      <p:ext uri="{BB962C8B-B14F-4D97-AF65-F5344CB8AC3E}">
        <p14:creationId xmlns:p14="http://schemas.microsoft.com/office/powerpoint/2010/main" val="6713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13277"/>
            <a:ext cx="9144000" cy="57964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ATLAS/CMS Hadron </a:t>
            </a:r>
            <a:r>
              <a:rPr lang="en-US" dirty="0"/>
              <a:t>Calorimeters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9601200" cy="5943960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>
                <a:latin typeface="" pitchFamily="16"/>
              </a:rPr>
              <a:t>Energy resolution much worse than for electromagnetic calorimeters</a:t>
            </a:r>
          </a:p>
          <a:p>
            <a:pPr lvl="2"/>
            <a:r>
              <a:rPr lang="en-US">
                <a:latin typeface="" pitchFamily="16"/>
              </a:rPr>
              <a:t>larger fluctuations in hadronic shower</a:t>
            </a:r>
          </a:p>
          <a:p>
            <a:pPr lvl="2"/>
            <a:r>
              <a:rPr lang="en-US">
                <a:latin typeface="" pitchFamily="16"/>
              </a:rPr>
              <a:t>usually only a few nuclear interactions length deep (5 – 6 </a:t>
            </a:r>
            <a:r>
              <a:rPr lang="en-US">
                <a:latin typeface="Standard Symbols L" pitchFamily="18"/>
              </a:rPr>
              <a:t></a:t>
            </a:r>
            <a:r>
              <a:rPr lang="en-US" baseline="-25000">
                <a:latin typeface="Luxi Sans" pitchFamily="18"/>
              </a:rPr>
              <a:t>l</a:t>
            </a:r>
            <a:r>
              <a:rPr lang="en-US">
                <a:latin typeface="Luxi Sans" pitchFamily="18"/>
              </a:rPr>
              <a:t>)</a:t>
            </a:r>
          </a:p>
          <a:p>
            <a:pPr lvl="0"/>
            <a:r>
              <a:rPr lang="en-US">
                <a:latin typeface="" pitchFamily="16"/>
              </a:rPr>
              <a:t>Both ATLAS and CMS use scintillators as detector material</a:t>
            </a:r>
          </a:p>
          <a:p>
            <a:pPr lvl="1"/>
            <a:r>
              <a:rPr lang="en-US">
                <a:latin typeface="" pitchFamily="16"/>
              </a:rPr>
              <a:t>need many optical fibers to transport light from scintillators to photo detectors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49959" y="4050720"/>
            <a:ext cx="4754879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921279" y="4049639"/>
            <a:ext cx="36486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8931960" y="3746160"/>
            <a:ext cx="588600" cy="25992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CMS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9960" y="3746160"/>
            <a:ext cx="814320" cy="25992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ATLAS</a:t>
            </a:r>
          </a:p>
        </p:txBody>
      </p:sp>
    </p:spTree>
    <p:extLst>
      <p:ext uri="{BB962C8B-B14F-4D97-AF65-F5344CB8AC3E}">
        <p14:creationId xmlns:p14="http://schemas.microsoft.com/office/powerpoint/2010/main" val="6039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/>
          <a:p>
            <a:pPr lvl="0"/>
            <a:r>
              <a:rPr lang="en-US"/>
              <a:t>ATLAS/CMS in detail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2400" y="1024559"/>
            <a:ext cx="9279360" cy="6483241"/>
            <a:chOff x="482400" y="1024559"/>
            <a:chExt cx="9279360" cy="6483241"/>
          </a:xfrm>
        </p:grpSpPr>
        <p:grpSp>
          <p:nvGrpSpPr>
            <p:cNvPr id="4" name="Group 3"/>
            <p:cNvGrpSpPr/>
            <p:nvPr/>
          </p:nvGrpSpPr>
          <p:grpSpPr>
            <a:xfrm>
              <a:off x="6358320" y="5423400"/>
              <a:ext cx="3403440" cy="2084400"/>
              <a:chOff x="6358320" y="5423400"/>
              <a:chExt cx="3403440" cy="20844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358320" y="5423400"/>
                <a:ext cx="3403440" cy="1571759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358320" y="5423400"/>
                <a:ext cx="3403440" cy="208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Muon chambers inserted in the magnet return yoke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621520" y="5423400"/>
              <a:ext cx="3736800" cy="1680839"/>
              <a:chOff x="2621520" y="5423400"/>
              <a:chExt cx="3736800" cy="168083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21520" y="5423400"/>
                <a:ext cx="3736800" cy="1571759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21520" y="5423400"/>
                <a:ext cx="3736800" cy="1680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Large air-core toroid magnets with muon chamber form outer shell of the whole ATLAS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2400" y="5423400"/>
              <a:ext cx="2139120" cy="1571759"/>
              <a:chOff x="482400" y="5423400"/>
              <a:chExt cx="2139120" cy="157175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82400" y="5423400"/>
                <a:ext cx="2139120" cy="1571759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82400" y="5423400"/>
                <a:ext cx="2139120" cy="15717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Muon detector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358320" y="3759839"/>
              <a:ext cx="3403440" cy="1680839"/>
              <a:chOff x="6358320" y="3759839"/>
              <a:chExt cx="3403440" cy="168083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358320" y="3759839"/>
                <a:ext cx="3403440" cy="1663559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358320" y="3759839"/>
                <a:ext cx="3403440" cy="1680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Stainless steel and copper absorber with plastic scintillating tiles as detectors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621520" y="3759839"/>
              <a:ext cx="3736800" cy="2487600"/>
              <a:chOff x="2621520" y="3759839"/>
              <a:chExt cx="3736800" cy="24876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621520" y="3759839"/>
                <a:ext cx="3736800" cy="1663559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21520" y="3759839"/>
                <a:ext cx="3736800" cy="248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Iron absorber with plastic scintillating tiles as detectors in central region, copper and tungsten absorber with liquid argon in forward regions.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82400" y="3759839"/>
              <a:ext cx="2139120" cy="1663559"/>
              <a:chOff x="482400" y="3759839"/>
              <a:chExt cx="2139120" cy="1663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82400" y="3759839"/>
                <a:ext cx="2139120" cy="1663559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2400" y="3759839"/>
                <a:ext cx="2139120" cy="1663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Hadronic calorimeter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358320" y="2720520"/>
              <a:ext cx="3403440" cy="1309680"/>
              <a:chOff x="6358320" y="2720520"/>
              <a:chExt cx="3403440" cy="130968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358320" y="2720520"/>
                <a:ext cx="3403440" cy="1039320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358320" y="2720520"/>
                <a:ext cx="3403440" cy="1309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Lead tungstate (PbWO</a:t>
                </a:r>
                <a:r>
                  <a:rPr lang="en-US" sz="1800" b="0" i="0" u="none" strike="noStrike" baseline="-2500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4</a:t>
                </a: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) crystals both absorb and respond by scintillation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621520" y="2720520"/>
              <a:ext cx="3736800" cy="1277640"/>
              <a:chOff x="2621520" y="2720520"/>
              <a:chExt cx="3736800" cy="127764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621520" y="2720520"/>
                <a:ext cx="3736800" cy="1039320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621520" y="2720520"/>
                <a:ext cx="3736800" cy="1277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Lead plates as absorbers with liquid argon as the active medium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82400" y="2720520"/>
              <a:ext cx="2139120" cy="1039320"/>
              <a:chOff x="482400" y="2720520"/>
              <a:chExt cx="2139120" cy="103932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82400" y="2720520"/>
                <a:ext cx="2139120" cy="1039320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2400" y="2720520"/>
                <a:ext cx="2139120" cy="1039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Electromagnetic calorimeter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358320" y="1681200"/>
              <a:ext cx="3403440" cy="1277280"/>
              <a:chOff x="6358320" y="1681200"/>
              <a:chExt cx="3403440" cy="127728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358320" y="1681200"/>
                <a:ext cx="3403440" cy="1039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58320" y="1681200"/>
                <a:ext cx="3403440" cy="1277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Silicon pixels, Silicon strips,</a:t>
                </a:r>
              </a:p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4 T magnetic field (large solenoid)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621520" y="1681200"/>
              <a:ext cx="3736800" cy="1277280"/>
              <a:chOff x="2621520" y="1681200"/>
              <a:chExt cx="3736800" cy="127728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621520" y="1681200"/>
                <a:ext cx="3736800" cy="1039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621520" y="1681200"/>
                <a:ext cx="3736800" cy="1277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Silicon pixels, Silicon strips, Transition Radiation Tracker, 	     2 T magnetic field (small solenoid)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82400" y="1681200"/>
              <a:ext cx="2139120" cy="1039320"/>
              <a:chOff x="482400" y="1681200"/>
              <a:chExt cx="2139120" cy="103932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82400" y="1681200"/>
                <a:ext cx="2139120" cy="10393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82400" y="1681200"/>
                <a:ext cx="2139120" cy="1039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11000"/>
                  </a:lnSpc>
                  <a:spcBef>
                    <a:spcPts val="448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18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Tracker or Inner Detector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358320" y="1024559"/>
              <a:ext cx="3403440" cy="751320"/>
              <a:chOff x="6358320" y="1024559"/>
              <a:chExt cx="3403440" cy="75132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358320" y="1024559"/>
                <a:ext cx="3403440" cy="65664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358320" y="1024559"/>
                <a:ext cx="3403440" cy="751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ctr" rtl="0" hangingPunct="0">
                  <a:lnSpc>
                    <a:spcPct val="111000"/>
                  </a:lnSpc>
                  <a:spcBef>
                    <a:spcPts val="799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3200" b="1" i="0" u="none" strike="noStrike" baseline="0">
                    <a:ln>
                      <a:noFill/>
                    </a:ln>
                    <a:solidFill>
                      <a:srgbClr val="FF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CMS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621520" y="1024559"/>
              <a:ext cx="3736800" cy="751320"/>
              <a:chOff x="2621520" y="1024559"/>
              <a:chExt cx="3736800" cy="75132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2621520" y="1024559"/>
                <a:ext cx="3736800" cy="656640"/>
              </a:xfrm>
              <a:prstGeom prst="rect">
                <a:avLst/>
              </a:prstGeom>
              <a:noFill/>
              <a:ln>
                <a:noFill/>
                <a:prstDash val="solid"/>
              </a:ln>
            </p:spPr>
            <p:txBody>
              <a:bodyPr vert="horz" lIns="0" tIns="0" rIns="0" bIns="0" anchor="ctr" anchorCtr="1" compatLnSpc="0"/>
              <a:lstStyle/>
              <a:p>
                <a:pPr marL="0" marR="0" lvl="0" indent="0" algn="l" rtl="0" hangingPunct="0">
                  <a:lnSpc>
                    <a:spcPct val="9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HG Mincho Light J" pitchFamily="2"/>
                  <a:cs typeface="HG Mincho Light J" pitchFamily="2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621520" y="1024559"/>
                <a:ext cx="3736800" cy="751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6800" rIns="90000" bIns="46800" anchor="t" anchorCtr="0" compatLnSpc="0">
                <a:spAutoFit/>
              </a:bodyPr>
              <a:lstStyle/>
              <a:p>
                <a:pPr marL="0" marR="0" lvl="0" indent="0" algn="ctr" rtl="0" hangingPunct="0">
                  <a:lnSpc>
                    <a:spcPct val="111000"/>
                  </a:lnSpc>
                  <a:spcBef>
                    <a:spcPts val="799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US" sz="3200" b="1" i="0" u="none" strike="noStrike" baseline="0">
                    <a:ln>
                      <a:noFill/>
                    </a:ln>
                    <a:solidFill>
                      <a:srgbClr val="FF0000"/>
                    </a:solidFill>
                    <a:latin typeface="Luxi Sans" pitchFamily="34"/>
                    <a:ea typeface="HG Mincho Light J" pitchFamily="2"/>
                    <a:cs typeface="HG Mincho Light J" pitchFamily="2"/>
                  </a:rPr>
                  <a:t>ATLAS</a:t>
                </a: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482400" y="1024559"/>
              <a:ext cx="2139120" cy="65664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482400" y="1024559"/>
              <a:ext cx="927936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</a:ln>
          </p:spPr>
          <p:txBody>
            <a:bodyPr vert="horz" lIns="19080" tIns="19080" rIns="19080" bIns="190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482400" y="1681200"/>
              <a:ext cx="927936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</a:ln>
          </p:spPr>
          <p:txBody>
            <a:bodyPr vert="horz" lIns="19080" tIns="19080" rIns="19080" bIns="190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482400" y="2720520"/>
              <a:ext cx="927936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482400" y="3759839"/>
              <a:ext cx="927936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482400" y="5423400"/>
              <a:ext cx="927936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482400" y="6995160"/>
              <a:ext cx="9279360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</a:ln>
          </p:spPr>
          <p:txBody>
            <a:bodyPr vert="horz" lIns="19080" tIns="19080" rIns="19080" bIns="190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482400" y="1024559"/>
              <a:ext cx="0" cy="597060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</a:ln>
          </p:spPr>
          <p:txBody>
            <a:bodyPr vert="horz" lIns="19080" tIns="19080" rIns="19080" bIns="190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621520" y="1024559"/>
              <a:ext cx="0" cy="597060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</a:ln>
          </p:spPr>
          <p:txBody>
            <a:bodyPr vert="horz" lIns="19080" tIns="19080" rIns="19080" bIns="190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6358320" y="1024559"/>
              <a:ext cx="0" cy="597060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  <p:txBody>
            <a:bodyPr vert="horz" lIns="6120" tIns="6120" rIns="6120" bIns="612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9761760" y="1024559"/>
              <a:ext cx="0" cy="597060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</a:ln>
          </p:spPr>
          <p:txBody>
            <a:bodyPr vert="horz" lIns="19080" tIns="19080" rIns="19080" bIns="1908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7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CMS </a:t>
            </a:r>
            <a:r>
              <a:rPr lang="en-US" sz="2800"/>
              <a:t>(</a:t>
            </a:r>
            <a:r>
              <a:rPr lang="en-US" sz="2800">
                <a:solidFill>
                  <a:srgbClr val="008000"/>
                </a:solidFill>
              </a:rPr>
              <a:t>C</a:t>
            </a:r>
            <a:r>
              <a:rPr lang="en-US" sz="2800"/>
              <a:t>ompact </a:t>
            </a:r>
            <a:r>
              <a:rPr lang="en-US" sz="2800">
                <a:solidFill>
                  <a:srgbClr val="008000"/>
                </a:solidFill>
              </a:rPr>
              <a:t>M</a:t>
            </a:r>
            <a:r>
              <a:rPr lang="en-US" sz="2800"/>
              <a:t>uon </a:t>
            </a:r>
            <a:r>
              <a:rPr lang="en-US" sz="2800">
                <a:solidFill>
                  <a:srgbClr val="008000"/>
                </a:solidFill>
              </a:rPr>
              <a:t>S</a:t>
            </a:r>
            <a:r>
              <a:rPr lang="en-US" sz="2800"/>
              <a:t>pectrometer)</a:t>
            </a:r>
          </a:p>
        </p:txBody>
      </p:sp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77800" y="1417638"/>
            <a:ext cx="8766175" cy="5608637"/>
            <a:chOff x="112" y="893"/>
            <a:chExt cx="5522" cy="3533"/>
          </a:xfrm>
        </p:grpSpPr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893"/>
              <a:ext cx="5170" cy="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>
              <a:off x="5049" y="2126"/>
              <a:ext cx="7" cy="1664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1404" y="4103"/>
              <a:ext cx="3020" cy="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5044" y="2737"/>
              <a:ext cx="590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15 m</a:t>
              </a:r>
            </a:p>
          </p:txBody>
        </p:sp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2571" y="4134"/>
              <a:ext cx="616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22 m</a:t>
              </a:r>
            </a:p>
          </p:txBody>
        </p:sp>
      </p:grp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6480473" y="1341438"/>
            <a:ext cx="3456384" cy="80803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Luxi Sans" charset="0"/>
              </a:rPr>
              <a:t>main 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assembly on </a:t>
            </a:r>
            <a:r>
              <a:rPr lang="en-US" sz="1800" b="1" dirty="0" smtClean="0">
                <a:solidFill>
                  <a:srgbClr val="FF0000"/>
                </a:solidFill>
                <a:latin typeface="Luxi Sans" charset="0"/>
              </a:rPr>
              <a:t>surface</a:t>
            </a:r>
            <a:r>
              <a:rPr lang="en-US" sz="1800" b="1" dirty="0" smtClean="0">
                <a:solidFill>
                  <a:srgbClr val="000080"/>
                </a:solidFill>
                <a:latin typeface="Luxi Sans" charset="0"/>
              </a:rPr>
              <a:t>, then 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lowering into cavern </a:t>
            </a:r>
            <a:r>
              <a:rPr lang="en-US" sz="1800" b="1" dirty="0" smtClean="0">
                <a:solidFill>
                  <a:srgbClr val="000080"/>
                </a:solidFill>
                <a:latin typeface="Luxi Sans" charset="0"/>
              </a:rPr>
              <a:t>in 5 big 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parts by ~2500 t crane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27050" y="5853113"/>
            <a:ext cx="12874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~12'500 t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875088" y="1677988"/>
            <a:ext cx="2055812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>
                <a:solidFill>
                  <a:srgbClr val="0000FF"/>
                </a:solidFill>
                <a:latin typeface="Luxi Sans" charset="0"/>
              </a:rPr>
              <a:t>210 m</a:t>
            </a:r>
            <a:r>
              <a:rPr lang="en-US" sz="1400" b="1" baseline="30000">
                <a:solidFill>
                  <a:srgbClr val="0000FF"/>
                </a:solidFill>
                <a:latin typeface="Luxi Sans" charset="0"/>
              </a:rPr>
              <a:t>2</a:t>
            </a:r>
            <a:r>
              <a:rPr lang="en-US" sz="1400" b="1">
                <a:solidFill>
                  <a:srgbClr val="0000FF"/>
                </a:solidFill>
                <a:latin typeface="Luxi Sans" charset="0"/>
              </a:rPr>
              <a:t> silicon detectors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1751013" y="4953000"/>
            <a:ext cx="3365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>
                <a:solidFill>
                  <a:srgbClr val="0000FF"/>
                </a:solidFill>
                <a:latin typeface="Luxi Sans" charset="0"/>
              </a:rPr>
              <a:t>4 T</a:t>
            </a:r>
          </a:p>
        </p:txBody>
      </p:sp>
    </p:spTree>
    <p:extLst>
      <p:ext uri="{BB962C8B-B14F-4D97-AF65-F5344CB8AC3E}">
        <p14:creationId xmlns:p14="http://schemas.microsoft.com/office/powerpoint/2010/main" val="1275363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12825"/>
            <a:ext cx="9024938" cy="5943600"/>
          </a:xfrm>
          <a:prstGeom prst="rect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CMS Lowering of 2000 t Central Part</a:t>
            </a:r>
          </a:p>
        </p:txBody>
      </p:sp>
    </p:spTree>
    <p:extLst>
      <p:ext uri="{BB962C8B-B14F-4D97-AF65-F5344CB8AC3E}">
        <p14:creationId xmlns:p14="http://schemas.microsoft.com/office/powerpoint/2010/main" val="14930271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</a:t>
            </a:r>
            <a:r>
              <a:rPr lang="en-US" sz="2800"/>
              <a:t>(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 </a:t>
            </a:r>
            <a:r>
              <a:rPr lang="en-US" sz="2800">
                <a:solidFill>
                  <a:srgbClr val="008000"/>
                </a:solidFill>
              </a:rPr>
              <a:t>T</a:t>
            </a:r>
            <a:r>
              <a:rPr lang="en-US" sz="2800"/>
              <a:t>oroidal </a:t>
            </a:r>
            <a:r>
              <a:rPr lang="en-US" sz="2800">
                <a:solidFill>
                  <a:srgbClr val="008000"/>
                </a:solidFill>
              </a:rPr>
              <a:t>L</a:t>
            </a:r>
            <a:r>
              <a:rPr lang="en-US" sz="2800"/>
              <a:t>HC 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pparatu</a:t>
            </a:r>
            <a:r>
              <a:rPr lang="en-US" sz="2800">
                <a:solidFill>
                  <a:srgbClr val="008000"/>
                </a:solidFill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793750" y="1222375"/>
            <a:ext cx="8286750" cy="5816600"/>
            <a:chOff x="500" y="770"/>
            <a:chExt cx="5220" cy="3664"/>
          </a:xfrm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" y="770"/>
              <a:ext cx="4405" cy="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flipH="1">
              <a:off x="5102" y="1855"/>
              <a:ext cx="9" cy="198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542" y="786"/>
              <a:ext cx="315" cy="62"/>
            </a:xfrm>
            <a:prstGeom prst="roundRect">
              <a:avLst>
                <a:gd name="adj" fmla="val 161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944" y="4132"/>
              <a:ext cx="3668" cy="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5106" y="2661"/>
              <a:ext cx="61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25 m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2505" y="4142"/>
              <a:ext cx="64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46 m</a:t>
              </a:r>
            </a:p>
          </p:txBody>
        </p:sp>
      </p:grp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926138" y="1328738"/>
            <a:ext cx="12906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~7'000 t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6918325" y="1892300"/>
            <a:ext cx="2908300" cy="2984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main assembly in cavern </a:t>
            </a:r>
          </a:p>
        </p:txBody>
      </p:sp>
    </p:spTree>
    <p:extLst>
      <p:ext uri="{BB962C8B-B14F-4D97-AF65-F5344CB8AC3E}">
        <p14:creationId xmlns:p14="http://schemas.microsoft.com/office/powerpoint/2010/main" val="9529967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26162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30275"/>
            <a:ext cx="4953000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920038" y="5976938"/>
            <a:ext cx="181292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b="1">
                <a:solidFill>
                  <a:srgbClr val="FFFF00"/>
                </a:solidFill>
                <a:latin typeface="Luxi Sans" charset="0"/>
              </a:rPr>
              <a:t>Length 	= 55 m</a:t>
            </a:r>
          </a:p>
          <a:p>
            <a:pPr>
              <a:lnSpc>
                <a:spcPct val="102000"/>
              </a:lnSpc>
            </a:pPr>
            <a:r>
              <a:rPr lang="en-US" sz="1800" b="1">
                <a:solidFill>
                  <a:srgbClr val="FFFF00"/>
                </a:solidFill>
                <a:latin typeface="Luxi Sans" charset="0"/>
              </a:rPr>
              <a:t>Width	= 32 m</a:t>
            </a:r>
          </a:p>
          <a:p>
            <a:pPr>
              <a:lnSpc>
                <a:spcPct val="102000"/>
              </a:lnSpc>
            </a:pPr>
            <a:r>
              <a:rPr lang="en-US" sz="1800" b="1">
                <a:solidFill>
                  <a:srgbClr val="FFFF00"/>
                </a:solidFill>
                <a:latin typeface="Luxi Sans" charset="0"/>
              </a:rPr>
              <a:t>Height	= 35 m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79950"/>
            <a:ext cx="30353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Underground Cavern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73113" y="6229350"/>
            <a:ext cx="267017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200" b="1">
                <a:solidFill>
                  <a:srgbClr val="FFFF00"/>
                </a:solidFill>
                <a:latin typeface="Luxi Sans" charset="0"/>
              </a:rPr>
              <a:t>ATLAS detector superimposed</a:t>
            </a:r>
          </a:p>
          <a:p>
            <a:pPr>
              <a:lnSpc>
                <a:spcPct val="102000"/>
              </a:lnSpc>
            </a:pPr>
            <a:r>
              <a:rPr lang="en-US" sz="1200" b="1">
                <a:solidFill>
                  <a:srgbClr val="FFFF00"/>
                </a:solidFill>
                <a:latin typeface="Luxi Sans" charset="0"/>
              </a:rPr>
              <a:t>on 5-floor main ATLAS+CMS  </a:t>
            </a:r>
          </a:p>
          <a:p>
            <a:pPr>
              <a:lnSpc>
                <a:spcPct val="102000"/>
              </a:lnSpc>
            </a:pPr>
            <a:r>
              <a:rPr lang="en-US" sz="1200" b="1">
                <a:solidFill>
                  <a:srgbClr val="FFFF00"/>
                </a:solidFill>
                <a:latin typeface="Luxi Sans" charset="0"/>
              </a:rPr>
              <a:t>building at CERN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180013" y="1201738"/>
            <a:ext cx="4786312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Luxi Sans" charset="0"/>
              </a:rPr>
              <a:t>uge 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cavern + surface buildings,</a:t>
            </a:r>
          </a:p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2 access shafts 18m + 12m </a:t>
            </a:r>
            <a:r>
              <a:rPr lang="en-US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Ø,</a:t>
            </a: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2 small shafts for elevators + stairs</a:t>
            </a:r>
          </a:p>
        </p:txBody>
      </p:sp>
    </p:spTree>
    <p:extLst>
      <p:ext uri="{BB962C8B-B14F-4D97-AF65-F5344CB8AC3E}">
        <p14:creationId xmlns:p14="http://schemas.microsoft.com/office/powerpoint/2010/main" val="36271285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4250"/>
            <a:ext cx="9107488" cy="5943600"/>
          </a:xfrm>
          <a:prstGeom prst="rect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81000" y="6396038"/>
            <a:ext cx="190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Barrel Toroid Complete </a:t>
            </a:r>
            <a:r>
              <a:rPr lang="en-US" sz="2000"/>
              <a:t>(Nov 2005)</a:t>
            </a:r>
          </a:p>
        </p:txBody>
      </p:sp>
    </p:spTree>
    <p:extLst>
      <p:ext uri="{BB962C8B-B14F-4D97-AF65-F5344CB8AC3E}">
        <p14:creationId xmlns:p14="http://schemas.microsoft.com/office/powerpoint/2010/main" val="10947243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A typical Particle Detector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Cut-away view of CMS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738313"/>
            <a:ext cx="91440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1828800" y="6570663"/>
            <a:ext cx="979488" cy="1587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806700" y="6570663"/>
            <a:ext cx="1547813" cy="1587"/>
          </a:xfrm>
          <a:prstGeom prst="line">
            <a:avLst/>
          </a:prstGeom>
          <a:noFill/>
          <a:ln w="9144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4352925" y="6570663"/>
            <a:ext cx="1004888" cy="1587"/>
          </a:xfrm>
          <a:prstGeom prst="line">
            <a:avLst/>
          </a:prstGeom>
          <a:noFill/>
          <a:ln w="9144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5357813" y="6570663"/>
            <a:ext cx="4167187" cy="1587"/>
          </a:xfrm>
          <a:prstGeom prst="line">
            <a:avLst/>
          </a:prstGeom>
          <a:noFill/>
          <a:ln w="9144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874838" y="6659563"/>
            <a:ext cx="8270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Luxi Sans" charset="0"/>
              </a:rPr>
              <a:t>Tracker</a:t>
            </a:r>
          </a:p>
          <a:p>
            <a:pPr>
              <a:lnSpc>
                <a:spcPct val="93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Luxi Sans" charset="0"/>
              </a:rPr>
              <a:t>     p</a:t>
            </a:r>
            <a:endParaRPr lang="en-US" sz="1800" b="1" dirty="0">
              <a:solidFill>
                <a:srgbClr val="FF0000"/>
              </a:solidFill>
              <a:latin typeface="Luxi Sans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955925" y="6659563"/>
            <a:ext cx="1271588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smtClean="0">
                <a:solidFill>
                  <a:srgbClr val="008000"/>
                </a:solidFill>
                <a:latin typeface="Luxi Sans" charset="0"/>
              </a:rPr>
              <a:t>Calorimeter</a:t>
            </a: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  <a:latin typeface="Luxi Sans" charset="0"/>
              </a:rPr>
              <a:t>        E</a:t>
            </a:r>
            <a:endParaRPr lang="en-US" sz="1800" b="1" dirty="0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646613" y="6659563"/>
            <a:ext cx="4318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808080"/>
                </a:solidFill>
                <a:latin typeface="Luxi Sans" charset="0"/>
              </a:rPr>
              <a:t>Coil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475288" y="6659563"/>
            <a:ext cx="38750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 err="1">
                <a:solidFill>
                  <a:srgbClr val="000080"/>
                </a:solidFill>
                <a:latin typeface="Luxi Sans" charset="0"/>
              </a:rPr>
              <a:t>Muon</a:t>
            </a: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Detector and iron return </a:t>
            </a:r>
            <a:r>
              <a:rPr lang="en-US" sz="1800" b="1" dirty="0" smtClean="0">
                <a:solidFill>
                  <a:srgbClr val="000080"/>
                </a:solidFill>
                <a:latin typeface="Luxi Sans" charset="0"/>
              </a:rPr>
              <a:t>yoke</a:t>
            </a:r>
          </a:p>
          <a:p>
            <a:pPr>
              <a:lnSpc>
                <a:spcPct val="93000"/>
              </a:lnSpc>
            </a:pPr>
            <a:r>
              <a:rPr lang="en-US" sz="1800" b="1" dirty="0" smtClean="0">
                <a:solidFill>
                  <a:srgbClr val="000080"/>
                </a:solidFill>
                <a:latin typeface="Luxi Sans" charset="0"/>
              </a:rPr>
              <a:t>  </a:t>
            </a:r>
            <a:r>
              <a:rPr lang="en-US" sz="1800" b="1" dirty="0" err="1" smtClean="0">
                <a:solidFill>
                  <a:srgbClr val="000080"/>
                </a:solidFill>
                <a:latin typeface="Luxi Sans" charset="0"/>
              </a:rPr>
              <a:t>muon</a:t>
            </a:r>
            <a:r>
              <a:rPr lang="en-US" sz="1800" b="1" dirty="0" smtClean="0">
                <a:solidFill>
                  <a:srgbClr val="000080"/>
                </a:solidFill>
                <a:latin typeface="Luxi Sans" charset="0"/>
              </a:rPr>
              <a:t> identification + p for </a:t>
            </a:r>
            <a:r>
              <a:rPr lang="en-US" sz="1800" b="1" dirty="0" err="1" smtClean="0">
                <a:solidFill>
                  <a:srgbClr val="000080"/>
                </a:solidFill>
                <a:latin typeface="Luxi Sans" charset="0"/>
              </a:rPr>
              <a:t>muons</a:t>
            </a:r>
            <a:endParaRPr lang="en-US" sz="1800" b="1" dirty="0">
              <a:solidFill>
                <a:srgbClr val="000080"/>
              </a:solidFill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69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Technology and Arts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84249"/>
            <a:ext cx="9338244" cy="6090389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896" y="1203325"/>
            <a:ext cx="7735888" cy="3476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9000" rIns="9000" bIns="9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Luxi Sans" charset="0"/>
              </a:rPr>
              <a:t>Stage Design of Opera 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“Les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Troyens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” in Valencia, </a:t>
            </a:r>
            <a:r>
              <a:rPr lang="en-US" sz="2000" b="1" dirty="0" smtClean="0">
                <a:solidFill>
                  <a:srgbClr val="FF0000"/>
                </a:solidFill>
                <a:latin typeface="Luxi Sans" charset="0"/>
              </a:rPr>
              <a:t>October 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2009  </a:t>
            </a:r>
          </a:p>
        </p:txBody>
      </p:sp>
    </p:spTree>
    <p:extLst>
      <p:ext uri="{BB962C8B-B14F-4D97-AF65-F5344CB8AC3E}">
        <p14:creationId xmlns:p14="http://schemas.microsoft.com/office/powerpoint/2010/main" val="107532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13277"/>
            <a:ext cx="9144000" cy="57964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ATLAS/</a:t>
            </a:r>
            <a:r>
              <a:rPr lang="en-US" dirty="0" smtClean="0"/>
              <a:t>CMS Concept Overview</a:t>
            </a:r>
            <a:endParaRPr lang="en-US" dirty="0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274320" y="1189080"/>
            <a:ext cx="9601200" cy="5989563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The two large LHC detectors have somewhat				different concepts</a:t>
            </a:r>
          </a:p>
          <a:p>
            <a:pPr lvl="1"/>
            <a:r>
              <a:rPr lang="en-US" dirty="0">
                <a:latin typeface="" pitchFamily="16"/>
              </a:rPr>
              <a:t>ATLAS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" pitchFamily="16"/>
              </a:rPr>
              <a:t>small inner tracker with moderate field (small 2 T solenoid)</a:t>
            </a:r>
          </a:p>
          <a:p>
            <a:pPr lvl="2"/>
            <a:r>
              <a:rPr lang="en-US" dirty="0">
                <a:solidFill>
                  <a:srgbClr val="008000"/>
                </a:solidFill>
                <a:latin typeface="" pitchFamily="16"/>
              </a:rPr>
              <a:t>electron identification by transition radiation tracker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" pitchFamily="16"/>
              </a:rPr>
              <a:t>sampling calorimeter </a:t>
            </a:r>
            <a:r>
              <a:rPr lang="en-US" dirty="0">
                <a:solidFill>
                  <a:srgbClr val="008000"/>
                </a:solidFill>
                <a:latin typeface="" pitchFamily="16"/>
              </a:rPr>
              <a:t>with high granularity</a:t>
            </a:r>
            <a:r>
              <a:rPr lang="en-US" dirty="0">
                <a:latin typeface="" pitchFamily="16"/>
              </a:rPr>
              <a:t> </a:t>
            </a:r>
            <a:r>
              <a:rPr lang="en-US" dirty="0">
                <a:solidFill>
                  <a:srgbClr val="FF0000"/>
                </a:solidFill>
                <a:latin typeface="" pitchFamily="16"/>
              </a:rPr>
              <a:t>outside solenoid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" pitchFamily="16"/>
              </a:rPr>
              <a:t>air-core toroid system</a:t>
            </a:r>
            <a:r>
              <a:rPr lang="en-US" dirty="0">
                <a:latin typeface="" pitchFamily="16"/>
              </a:rPr>
              <a:t> for </a:t>
            </a:r>
            <a:r>
              <a:rPr lang="en-US" dirty="0">
                <a:solidFill>
                  <a:srgbClr val="008000"/>
                </a:solidFill>
                <a:latin typeface="" pitchFamily="16"/>
              </a:rPr>
              <a:t>good </a:t>
            </a:r>
            <a:r>
              <a:rPr lang="en-US" dirty="0" err="1">
                <a:solidFill>
                  <a:srgbClr val="008000"/>
                </a:solidFill>
                <a:latin typeface="" pitchFamily="16"/>
              </a:rPr>
              <a:t>muon</a:t>
            </a:r>
            <a:r>
              <a:rPr lang="en-US" dirty="0">
                <a:solidFill>
                  <a:srgbClr val="008000"/>
                </a:solidFill>
                <a:latin typeface="" pitchFamily="16"/>
              </a:rPr>
              <a:t> momentum measurement</a:t>
            </a:r>
          </a:p>
          <a:p>
            <a:pPr lvl="3">
              <a:buNone/>
            </a:pPr>
            <a:endParaRPr lang="en-US" dirty="0">
              <a:latin typeface="" pitchFamily="16"/>
            </a:endParaRPr>
          </a:p>
          <a:p>
            <a:pPr lvl="2">
              <a:buNone/>
            </a:pPr>
            <a:endParaRPr lang="en-US" dirty="0">
              <a:latin typeface="" pitchFamily="16"/>
            </a:endParaRPr>
          </a:p>
          <a:p>
            <a:pPr lvl="1"/>
            <a:r>
              <a:rPr lang="en-US" dirty="0">
                <a:latin typeface="" pitchFamily="16"/>
              </a:rPr>
              <a:t>CMS</a:t>
            </a:r>
          </a:p>
          <a:p>
            <a:pPr lvl="2"/>
            <a:r>
              <a:rPr lang="en-US" dirty="0">
                <a:solidFill>
                  <a:srgbClr val="008000"/>
                </a:solidFill>
                <a:latin typeface="" pitchFamily="16"/>
              </a:rPr>
              <a:t>large inner tracker with high B-field (large 4 T solenoid)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" pitchFamily="16"/>
              </a:rPr>
              <a:t>no dedicated particle identification detector</a:t>
            </a:r>
          </a:p>
          <a:p>
            <a:pPr lvl="2"/>
            <a:r>
              <a:rPr lang="en-US" dirty="0">
                <a:solidFill>
                  <a:srgbClr val="0000FF"/>
                </a:solidFill>
                <a:latin typeface="" pitchFamily="16"/>
              </a:rPr>
              <a:t>homogeneous crystal calorimeter</a:t>
            </a:r>
            <a:r>
              <a:rPr lang="en-US" dirty="0">
                <a:solidFill>
                  <a:srgbClr val="008000"/>
                </a:solidFill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with</a:t>
            </a:r>
            <a:r>
              <a:rPr lang="en-US" dirty="0">
                <a:solidFill>
                  <a:srgbClr val="008000"/>
                </a:solidFill>
                <a:latin typeface="" pitchFamily="16"/>
              </a:rPr>
              <a:t> good energy resolution inside solenoid</a:t>
            </a:r>
          </a:p>
          <a:p>
            <a:pPr lvl="3"/>
            <a:endParaRPr lang="en-US" dirty="0">
              <a:latin typeface="" pitchFamily="16"/>
            </a:endParaRPr>
          </a:p>
          <a:p>
            <a:pPr lvl="3"/>
            <a:endParaRPr lang="en-US" dirty="0">
              <a:latin typeface="" pitchFamily="16"/>
            </a:endParaRPr>
          </a:p>
          <a:p>
            <a:pPr lvl="0"/>
            <a:r>
              <a:rPr lang="en-US" dirty="0" smtClean="0">
                <a:latin typeface="" pitchFamily="16"/>
              </a:rPr>
              <a:t>However, both detector concepts have very similar performance for Higgs physics (efficiency, mass resolution…)</a:t>
            </a:r>
            <a:endParaRPr lang="en-US" dirty="0">
              <a:latin typeface="" pitchFamily="16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8320" y="3861359"/>
            <a:ext cx="7168320" cy="2836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sz="18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emphasis on granular calorimeter and good </a:t>
            </a:r>
            <a:r>
              <a:rPr lang="en-US" sz="1800" b="1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muon</a:t>
            </a:r>
            <a:r>
              <a:rPr lang="en-US" sz="18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measurement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8320" y="5805360"/>
            <a:ext cx="7151399" cy="2836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emphasis on good general tracking and good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14217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Detector Concepts</a:t>
            </a:r>
            <a:endParaRPr lang="en-GB" dirty="0"/>
          </a:p>
        </p:txBody>
      </p:sp>
      <p:sp>
        <p:nvSpPr>
          <p:cNvPr id="4" name="object 6"/>
          <p:cNvSpPr>
            <a:spLocks noChangeAspect="1"/>
          </p:cNvSpPr>
          <p:nvPr/>
        </p:nvSpPr>
        <p:spPr>
          <a:xfrm>
            <a:off x="1079872" y="982114"/>
            <a:ext cx="7984478" cy="6038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588320" y="5004205"/>
            <a:ext cx="715688" cy="359808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SiD</a:t>
            </a:r>
            <a:endParaRPr lang="en-US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7032" y="2411685"/>
            <a:ext cx="715688" cy="359808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IL</a:t>
            </a:r>
            <a:r>
              <a:rPr lang="en-US" b="1" dirty="0" smtClean="0"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D</a:t>
            </a:r>
            <a:endParaRPr lang="en-US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6976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Events at the ILC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4333626" cy="5942012"/>
          </a:xfrm>
        </p:spPr>
        <p:txBody>
          <a:bodyPr/>
          <a:lstStyle/>
          <a:p>
            <a:r>
              <a:rPr lang="en-US" dirty="0" smtClean="0"/>
              <a:t>Event characteristics</a:t>
            </a:r>
          </a:p>
          <a:p>
            <a:pPr lvl="1"/>
            <a:r>
              <a:rPr lang="en-US" dirty="0" smtClean="0"/>
              <a:t>multi </a:t>
            </a:r>
            <a:r>
              <a:rPr lang="en-US" dirty="0"/>
              <a:t>jet final </a:t>
            </a:r>
            <a:r>
              <a:rPr lang="en-US" dirty="0" smtClean="0"/>
              <a:t>states</a:t>
            </a:r>
            <a:endParaRPr lang="en-US" dirty="0"/>
          </a:p>
          <a:p>
            <a:pPr lvl="1"/>
            <a:r>
              <a:rPr lang="en-US" dirty="0"/>
              <a:t>leptons, often in </a:t>
            </a:r>
            <a:r>
              <a:rPr lang="en-US" dirty="0" smtClean="0"/>
              <a:t>jets</a:t>
            </a:r>
            <a:endParaRPr lang="en-US" dirty="0"/>
          </a:p>
          <a:p>
            <a:pPr lvl="1"/>
            <a:r>
              <a:rPr lang="en-US" dirty="0"/>
              <a:t>forward going </a:t>
            </a:r>
            <a:r>
              <a:rPr lang="en-US" dirty="0" smtClean="0"/>
              <a:t>physics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jet </a:t>
            </a:r>
            <a:r>
              <a:rPr lang="en-US" dirty="0">
                <a:solidFill>
                  <a:srgbClr val="FF0000"/>
                </a:solidFill>
              </a:rPr>
              <a:t>energy reconstruction plays a central role at the </a:t>
            </a:r>
            <a:r>
              <a:rPr lang="en-US" dirty="0" smtClean="0">
                <a:solidFill>
                  <a:srgbClr val="FF0000"/>
                </a:solidFill>
              </a:rPr>
              <a:t>ILC</a:t>
            </a:r>
          </a:p>
          <a:p>
            <a:pPr lvl="2"/>
            <a:r>
              <a:rPr lang="en-US" dirty="0" smtClean="0"/>
              <a:t>need as good jet energy resolution as possible</a:t>
            </a:r>
            <a:endParaRPr lang="en-US" dirty="0"/>
          </a:p>
        </p:txBody>
      </p:sp>
      <p:sp>
        <p:nvSpPr>
          <p:cNvPr id="4" name="object 6"/>
          <p:cNvSpPr>
            <a:spLocks noChangeAspect="1"/>
          </p:cNvSpPr>
          <p:nvPr/>
        </p:nvSpPr>
        <p:spPr>
          <a:xfrm>
            <a:off x="4692482" y="2267669"/>
            <a:ext cx="5004041" cy="4756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6122489" y="1846654"/>
            <a:ext cx="34201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8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800" spc="-5" dirty="0" smtClean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solidFill>
                  <a:prstClr val="black"/>
                </a:solidFill>
                <a:latin typeface="Comic Sans MS"/>
                <a:cs typeface="Comic Sans MS"/>
              </a:rPr>
              <a:t>event</a:t>
            </a:r>
            <a:r>
              <a:rPr sz="1800" spc="-10" dirty="0">
                <a:solidFill>
                  <a:prstClr val="black"/>
                </a:solidFill>
                <a:latin typeface="Comic Sans MS"/>
                <a:cs typeface="Comic Sans MS"/>
              </a:rPr>
              <a:t> at</a:t>
            </a:r>
            <a:r>
              <a:rPr sz="1800" spc="5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solidFill>
                  <a:prstClr val="black"/>
                </a:solidFill>
                <a:latin typeface="Comic Sans MS"/>
                <a:cs typeface="Comic Sans MS"/>
              </a:rPr>
              <a:t>t</a:t>
            </a:r>
            <a:r>
              <a:rPr sz="1800" spc="-15" dirty="0">
                <a:solidFill>
                  <a:prstClr val="black"/>
                </a:solidFill>
                <a:latin typeface="Comic Sans MS"/>
                <a:cs typeface="Comic Sans MS"/>
              </a:rPr>
              <a:t>he</a:t>
            </a:r>
            <a:r>
              <a:rPr sz="1800" spc="-1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800" dirty="0">
                <a:solidFill>
                  <a:prstClr val="black"/>
                </a:solidFill>
                <a:latin typeface="Comic Sans MS"/>
                <a:cs typeface="Comic Sans MS"/>
              </a:rPr>
              <a:t>L</a:t>
            </a:r>
            <a:r>
              <a:rPr sz="1800" spc="-15" dirty="0">
                <a:solidFill>
                  <a:prstClr val="black"/>
                </a:solidFill>
                <a:latin typeface="Comic Sans MS"/>
                <a:cs typeface="Comic Sans MS"/>
              </a:rPr>
              <a:t>C</a:t>
            </a:r>
            <a:r>
              <a:rPr sz="180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omic Sans MS"/>
                <a:cs typeface="Comic Sans MS"/>
              </a:rPr>
              <a:t>(IL</a:t>
            </a:r>
            <a:r>
              <a:rPr sz="1800" dirty="0">
                <a:solidFill>
                  <a:prstClr val="black"/>
                </a:solidFill>
                <a:latin typeface="Comic Sans MS"/>
                <a:cs typeface="Comic Sans MS"/>
              </a:rPr>
              <a:t>D</a:t>
            </a:r>
            <a:r>
              <a:rPr sz="1800" spc="-1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800" spc="-15" dirty="0">
                <a:solidFill>
                  <a:prstClr val="black"/>
                </a:solidFill>
                <a:latin typeface="Comic Sans MS"/>
                <a:cs typeface="Comic Sans MS"/>
              </a:rPr>
              <a:t>m</a:t>
            </a:r>
            <a:r>
              <a:rPr sz="1800" spc="-5" dirty="0">
                <a:solidFill>
                  <a:prstClr val="black"/>
                </a:solidFill>
                <a:latin typeface="Comic Sans MS"/>
                <a:cs typeface="Comic Sans MS"/>
              </a:rPr>
              <a:t>odel)</a:t>
            </a:r>
            <a:endParaRPr sz="18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115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Detector – Design Philosophy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 flow as main reconstruction </a:t>
            </a:r>
            <a:r>
              <a:rPr lang="en-US" dirty="0" smtClean="0"/>
              <a:t>technique for jet energy</a:t>
            </a:r>
          </a:p>
          <a:p>
            <a:pPr lvl="1"/>
            <a:r>
              <a:rPr lang="en-US" dirty="0" smtClean="0"/>
              <a:t>Imaging </a:t>
            </a:r>
            <a:r>
              <a:rPr lang="en-US" dirty="0"/>
              <a:t>Calorimeters (CALICE)</a:t>
            </a:r>
          </a:p>
          <a:p>
            <a:pPr lvl="1"/>
            <a:r>
              <a:rPr lang="en-US" dirty="0"/>
              <a:t>Extreme granularity wins over energy resolution, in particular in the </a:t>
            </a:r>
            <a:r>
              <a:rPr lang="en-US" dirty="0" smtClean="0"/>
              <a:t>HCAL</a:t>
            </a:r>
          </a:p>
          <a:p>
            <a:pPr lvl="2"/>
            <a:r>
              <a:rPr lang="en-US" dirty="0" smtClean="0"/>
              <a:t>Sampling EM calorimeter</a:t>
            </a:r>
            <a:endParaRPr lang="en-US" dirty="0" smtClean="0"/>
          </a:p>
          <a:p>
            <a:r>
              <a:rPr lang="en-US" dirty="0" smtClean="0"/>
              <a:t>High </a:t>
            </a:r>
            <a:r>
              <a:rPr lang="en-US" dirty="0"/>
              <a:t>power tracking</a:t>
            </a:r>
          </a:p>
          <a:p>
            <a:pPr lvl="1"/>
            <a:r>
              <a:rPr lang="en-US" dirty="0"/>
              <a:t>High efficiency, robust </a:t>
            </a:r>
            <a:r>
              <a:rPr lang="en-US" dirty="0" smtClean="0"/>
              <a:t>tracking										      in </a:t>
            </a:r>
            <a:r>
              <a:rPr lang="en-US" dirty="0"/>
              <a:t>dense </a:t>
            </a:r>
            <a:r>
              <a:rPr lang="en-US" dirty="0" smtClean="0"/>
              <a:t>environments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precision </a:t>
            </a:r>
            <a:r>
              <a:rPr lang="en-US" dirty="0" err="1" smtClean="0"/>
              <a:t>vertexing</a:t>
            </a:r>
            <a:r>
              <a:rPr lang="en-US" dirty="0"/>
              <a:t>	</a:t>
            </a:r>
            <a:r>
              <a:rPr lang="en-US" dirty="0" smtClean="0"/>
              <a:t>											     for </a:t>
            </a:r>
            <a:r>
              <a:rPr lang="en-US" dirty="0"/>
              <a:t>heavy </a:t>
            </a:r>
            <a:r>
              <a:rPr lang="en-US" dirty="0" err="1"/>
              <a:t>flavour</a:t>
            </a:r>
            <a:r>
              <a:rPr lang="en-US" dirty="0"/>
              <a:t> </a:t>
            </a:r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(very) many pixels</a:t>
            </a:r>
            <a:endParaRPr lang="en-US" dirty="0"/>
          </a:p>
          <a:p>
            <a:endParaRPr lang="en-GB" dirty="0"/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400352" y="3275781"/>
            <a:ext cx="3942664" cy="30962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92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13277"/>
            <a:ext cx="9144000" cy="579646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ILC Detector </a:t>
            </a:r>
            <a:r>
              <a:rPr lang="en-US" dirty="0" smtClean="0"/>
              <a:t>- Performance Needs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9601200" cy="4384791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Challenging detector </a:t>
            </a:r>
            <a:r>
              <a:rPr lang="en-US" dirty="0" smtClean="0">
                <a:solidFill>
                  <a:srgbClr val="FF0000"/>
                </a:solidFill>
                <a:latin typeface="" pitchFamily="16"/>
              </a:rPr>
              <a:t>performance</a:t>
            </a:r>
            <a:r>
              <a:rPr lang="en-US" dirty="0" smtClean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dictated by physics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 dirty="0">
                <a:latin typeface="" pitchFamily="16"/>
              </a:rPr>
              <a:t>Jet energy resolution					  2 x	LEP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 dirty="0">
                <a:latin typeface="" pitchFamily="16"/>
              </a:rPr>
              <a:t>Momentum resolution					10 x	LEP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 dirty="0">
                <a:latin typeface="" pitchFamily="16"/>
              </a:rPr>
              <a:t>Impact parameter resolution			  3 x	LEP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 dirty="0" err="1">
                <a:latin typeface="" pitchFamily="16"/>
              </a:rPr>
              <a:t>Vtx</a:t>
            </a:r>
            <a:r>
              <a:rPr lang="en-US" dirty="0">
                <a:latin typeface="" pitchFamily="16"/>
              </a:rPr>
              <a:t> detector hit resolution				  3 x	LEP</a:t>
            </a:r>
          </a:p>
          <a:p>
            <a:pPr lvl="0"/>
            <a:r>
              <a:rPr lang="en-US" dirty="0">
                <a:latin typeface="" pitchFamily="16"/>
              </a:rPr>
              <a:t>NOT a simple copy of a LEP detector</a:t>
            </a:r>
          </a:p>
          <a:p>
            <a:pPr lvl="0"/>
            <a:r>
              <a:rPr lang="en-US" dirty="0">
                <a:latin typeface="" pitchFamily="16"/>
              </a:rPr>
              <a:t>NOT a typical LHC detector</a:t>
            </a:r>
          </a:p>
          <a:p>
            <a:pPr lvl="1"/>
            <a:r>
              <a:rPr lang="en-US" dirty="0">
                <a:latin typeface="" pitchFamily="16"/>
              </a:rPr>
              <a:t>LHC detector</a:t>
            </a:r>
          </a:p>
          <a:p>
            <a:pPr lvl="2"/>
            <a:r>
              <a:rPr lang="en-US" dirty="0" smtClean="0">
                <a:latin typeface="" pitchFamily="16"/>
              </a:rPr>
              <a:t>focus </a:t>
            </a:r>
            <a:r>
              <a:rPr lang="en-US" dirty="0">
                <a:latin typeface="" pitchFamily="16"/>
              </a:rPr>
              <a:t>on radiation hardness, (low) occupancy</a:t>
            </a:r>
          </a:p>
          <a:p>
            <a:pPr lvl="2"/>
            <a:r>
              <a:rPr lang="en-US" dirty="0">
                <a:latin typeface="" pitchFamily="16"/>
              </a:rPr>
              <a:t>trackers have large amount of </a:t>
            </a:r>
            <a:r>
              <a:rPr lang="en-US" dirty="0" smtClean="0">
                <a:latin typeface="" pitchFamily="16"/>
              </a:rPr>
              <a:t>material</a:t>
            </a:r>
            <a:endParaRPr lang="en-US" dirty="0">
              <a:latin typeface="" pitchFamily="16"/>
            </a:endParaRPr>
          </a:p>
        </p:txBody>
      </p:sp>
    </p:spTree>
    <p:extLst>
      <p:ext uri="{BB962C8B-B14F-4D97-AF65-F5344CB8AC3E}">
        <p14:creationId xmlns:p14="http://schemas.microsoft.com/office/powerpoint/2010/main" val="8137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Detectors – Challenges </a:t>
            </a:r>
            <a:r>
              <a:rPr lang="en-US" dirty="0" err="1" smtClean="0"/>
              <a:t>w.r.t</a:t>
            </a:r>
            <a:r>
              <a:rPr lang="en-US" dirty="0" smtClean="0"/>
              <a:t>. 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Calorimeter granularity</a:t>
            </a:r>
          </a:p>
          <a:p>
            <a:pPr lvl="1"/>
            <a:r>
              <a:rPr lang="en-GB" dirty="0" smtClean="0"/>
              <a:t>factor </a:t>
            </a:r>
            <a:r>
              <a:rPr lang="en-GB" dirty="0"/>
              <a:t>of ~200 better than </a:t>
            </a:r>
            <a:r>
              <a:rPr lang="en-GB" dirty="0" smtClean="0"/>
              <a:t>LHC</a:t>
            </a:r>
            <a:endParaRPr lang="en-GB" dirty="0"/>
          </a:p>
          <a:p>
            <a:r>
              <a:rPr lang="en-GB" dirty="0"/>
              <a:t>Pixel size</a:t>
            </a:r>
          </a:p>
          <a:p>
            <a:pPr lvl="1"/>
            <a:r>
              <a:rPr lang="en-GB" dirty="0" smtClean="0"/>
              <a:t>factor </a:t>
            </a:r>
            <a:r>
              <a:rPr lang="en-GB" dirty="0"/>
              <a:t>~20 smaller than </a:t>
            </a:r>
            <a:r>
              <a:rPr lang="en-GB" dirty="0" smtClean="0"/>
              <a:t>LHC</a:t>
            </a:r>
            <a:endParaRPr lang="en-GB" dirty="0"/>
          </a:p>
          <a:p>
            <a:r>
              <a:rPr lang="en-GB" dirty="0"/>
              <a:t>Material </a:t>
            </a:r>
            <a:r>
              <a:rPr lang="en-GB" dirty="0" smtClean="0"/>
              <a:t>Budget</a:t>
            </a:r>
          </a:p>
          <a:p>
            <a:pPr lvl="1"/>
            <a:r>
              <a:rPr lang="en-GB" dirty="0"/>
              <a:t>as low material budget as possible, lots of photons from </a:t>
            </a:r>
            <a:r>
              <a:rPr lang="en-GB" dirty="0" err="1" smtClean="0"/>
              <a:t>beamstrahlung</a:t>
            </a:r>
            <a:endParaRPr lang="en-GB" dirty="0"/>
          </a:p>
          <a:p>
            <a:pPr lvl="2"/>
            <a:r>
              <a:rPr lang="en-GB" dirty="0" smtClean="0"/>
              <a:t>factor </a:t>
            </a:r>
            <a:r>
              <a:rPr lang="en-GB" dirty="0"/>
              <a:t>~10 less than </a:t>
            </a:r>
            <a:r>
              <a:rPr lang="en-GB" dirty="0" smtClean="0"/>
              <a:t>LHC (barrel)</a:t>
            </a:r>
            <a:endParaRPr lang="en-GB" dirty="0"/>
          </a:p>
          <a:p>
            <a:pPr lvl="2"/>
            <a:r>
              <a:rPr lang="en-GB" dirty="0" smtClean="0"/>
              <a:t>factor </a:t>
            </a:r>
            <a:r>
              <a:rPr lang="en-GB" dirty="0" smtClean="0"/>
              <a:t>~100 </a:t>
            </a:r>
            <a:r>
              <a:rPr lang="en-GB" dirty="0"/>
              <a:t>less than </a:t>
            </a:r>
            <a:r>
              <a:rPr lang="en-GB" dirty="0" smtClean="0"/>
              <a:t>LHC (forward tracking)</a:t>
            </a:r>
          </a:p>
          <a:p>
            <a:pPr lvl="1"/>
            <a:endParaRPr lang="en-US" dirty="0"/>
          </a:p>
          <a:p>
            <a:r>
              <a:rPr lang="en-US" dirty="0" smtClean="0"/>
              <a:t>Requirements for timing, data rate and radiation</a:t>
            </a:r>
          </a:p>
          <a:p>
            <a:pPr lvl="1"/>
            <a:r>
              <a:rPr lang="en-US" dirty="0" smtClean="0"/>
              <a:t>very modest compared to </a:t>
            </a:r>
            <a:r>
              <a:rPr lang="en-US" dirty="0" smtClean="0"/>
              <a:t>LHC</a:t>
            </a:r>
          </a:p>
          <a:p>
            <a:pPr lvl="2"/>
            <a:r>
              <a:rPr lang="en-US" dirty="0" smtClean="0"/>
              <a:t>“no” radiation issues</a:t>
            </a:r>
          </a:p>
          <a:p>
            <a:pPr lvl="2"/>
            <a:r>
              <a:rPr lang="en-US" dirty="0" smtClean="0"/>
              <a:t>“no” trigger, keep all data of a single bunch train, decide later…</a:t>
            </a:r>
          </a:p>
          <a:p>
            <a:pPr lvl="2"/>
            <a:r>
              <a:rPr lang="en-US" dirty="0" smtClean="0"/>
              <a:t>no pile-up, no overlaying physics events in a single bunch crossing</a:t>
            </a:r>
            <a:endParaRPr lang="en-GB" dirty="0"/>
          </a:p>
          <a:p>
            <a:endParaRPr lang="en-GB" dirty="0"/>
          </a:p>
        </p:txBody>
      </p:sp>
      <p:sp>
        <p:nvSpPr>
          <p:cNvPr id="4" name="object 6"/>
          <p:cNvSpPr>
            <a:spLocks noChangeAspect="1"/>
          </p:cNvSpPr>
          <p:nvPr/>
        </p:nvSpPr>
        <p:spPr>
          <a:xfrm>
            <a:off x="5428172" y="1259557"/>
            <a:ext cx="2924508" cy="2220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73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6839" y="46080"/>
            <a:ext cx="9141120" cy="915119"/>
          </a:xfrm>
        </p:spPr>
        <p:txBody>
          <a:bodyPr>
            <a:spAutoFit/>
          </a:bodyPr>
          <a:lstStyle/>
          <a:p>
            <a:pPr lvl="0"/>
            <a:r>
              <a:rPr lang="en-US"/>
              <a:t>Momentum Resolutions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29400" y="4585625"/>
            <a:ext cx="500184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2600" y="4701185"/>
            <a:ext cx="2569320" cy="13715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5"/>
          <p:cNvSpPr/>
          <p:nvPr/>
        </p:nvSpPr>
        <p:spPr>
          <a:xfrm>
            <a:off x="3022200" y="5990345"/>
            <a:ext cx="64080" cy="77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0" tIns="0" rIns="0" bIns="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7" name="Straight Connector 6"/>
          <p:cNvSpPr/>
          <p:nvPr/>
        </p:nvSpPr>
        <p:spPr>
          <a:xfrm>
            <a:off x="3022200" y="5990705"/>
            <a:ext cx="673920" cy="1386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0" tIns="0" rIns="0" bIns="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8920" y="5997184"/>
            <a:ext cx="529200" cy="2977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</a:t>
            </a:r>
            <a:r>
              <a:rPr lang="en-US" sz="1800" b="1" i="0" u="none" strike="noStrike" baseline="3300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+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,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Luxi Sans" pitchFamily="34"/>
                <a:cs typeface="Luxi Sans" pitchFamily="34"/>
              </a:rPr>
              <a:t>µ</a:t>
            </a:r>
            <a:r>
              <a:rPr lang="en-US" sz="1800" b="1" i="0" u="none" strike="noStrike" baseline="3300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2920" y="6717184"/>
            <a:ext cx="459360" cy="3207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</a:t>
            </a:r>
            <a:r>
              <a:rPr lang="en-US" sz="1800" b="1" i="0" u="none" strike="noStrike" baseline="3300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,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Luxi Sans" pitchFamily="34"/>
                <a:cs typeface="Luxi Sans" pitchFamily="34"/>
              </a:rPr>
              <a:t>µ</a:t>
            </a:r>
            <a:r>
              <a:rPr lang="en-US" sz="1800" b="1" i="0" u="none" strike="noStrike" baseline="3300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0719" y="6185825"/>
            <a:ext cx="1923480" cy="2988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Higgs-Strahlung</a:t>
            </a:r>
          </a:p>
        </p:txBody>
      </p:sp>
      <p:sp>
        <p:nvSpPr>
          <p:cNvPr id="11" name="Freeform 10"/>
          <p:cNvSpPr/>
          <p:nvPr/>
        </p:nvSpPr>
        <p:spPr>
          <a:xfrm rot="3600000">
            <a:off x="3143595" y="5565871"/>
            <a:ext cx="834839" cy="19371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lIns="18000" tIns="18000" rIns="18000" bIns="18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68519" y="4759505"/>
            <a:ext cx="406800" cy="3852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lIns="18000" tIns="18000" rIns="18000" bIns="18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7680" y="4367825"/>
            <a:ext cx="1034999" cy="2988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30x LEP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2040" y="4368185"/>
            <a:ext cx="1098360" cy="2988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7.5x LEP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1520" y="4484105"/>
            <a:ext cx="1419480" cy="475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Higgs mass</a:t>
            </a:r>
          </a:p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reconstruction</a:t>
            </a:r>
          </a:p>
        </p:txBody>
      </p:sp>
      <p:sp>
        <p:nvSpPr>
          <p:cNvPr id="16" name="Straight Connector 15"/>
          <p:cNvSpPr/>
          <p:nvPr/>
        </p:nvSpPr>
        <p:spPr>
          <a:xfrm flipH="1">
            <a:off x="7819560" y="3726304"/>
            <a:ext cx="524520" cy="37440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9000" tIns="9000" rIns="9000" bIns="9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1576" y="3275781"/>
            <a:ext cx="1835280" cy="3736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2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</a:t>
            </a:r>
            <a:r>
              <a:rPr lang="en-US" sz="12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requires high B + many</a:t>
            </a:r>
          </a:p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2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high resolution points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06517"/>
              </p:ext>
            </p:extLst>
          </p:nvPr>
        </p:nvGraphicFramePr>
        <p:xfrm>
          <a:off x="777875" y="929505"/>
          <a:ext cx="7286625" cy="335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Worksheet" r:id="rId6" imgW="9613900" imgH="4508500" progId="Excel.Sheet.12">
                  <p:embed/>
                </p:oleObj>
              </mc:Choice>
              <mc:Fallback>
                <p:oleObj name="Worksheet" r:id="rId6" imgW="9613900" imgH="4508500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929505"/>
                        <a:ext cx="7286625" cy="335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22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5369175" y="4211885"/>
            <a:ext cx="4495673" cy="29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Flow (Algorithm) - PFA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precise event </a:t>
            </a:r>
            <a:r>
              <a:rPr lang="en-US" dirty="0" smtClean="0"/>
              <a:t>reconstruction</a:t>
            </a:r>
            <a:endParaRPr lang="en-US" dirty="0"/>
          </a:p>
          <a:p>
            <a:pPr lvl="1"/>
            <a:r>
              <a:rPr lang="en-US" dirty="0"/>
              <a:t>Individual particles are reconstructed: charged and neutrals</a:t>
            </a:r>
          </a:p>
          <a:p>
            <a:r>
              <a:rPr lang="en-US" dirty="0"/>
              <a:t>Fundamental problem: fluctuations in the </a:t>
            </a:r>
            <a:r>
              <a:rPr lang="en-US" dirty="0" smtClean="0"/>
              <a:t>calorimeter</a:t>
            </a:r>
            <a:endParaRPr lang="en-US" dirty="0"/>
          </a:p>
          <a:p>
            <a:pPr lvl="1"/>
            <a:r>
              <a:rPr lang="en-US" dirty="0"/>
              <a:t>use tracker as much as </a:t>
            </a:r>
            <a:r>
              <a:rPr lang="en-US" dirty="0" smtClean="0"/>
              <a:t>possible for charged particles</a:t>
            </a:r>
            <a:endParaRPr lang="en-US" dirty="0"/>
          </a:p>
          <a:p>
            <a:pPr lvl="2"/>
            <a:r>
              <a:rPr lang="en-US" dirty="0"/>
              <a:t>replace information in calorimeter by tracker information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calorimeter for neutral particles (photons, neutral hadrons</a:t>
            </a:r>
            <a:r>
              <a:rPr lang="en-US" dirty="0" smtClean="0"/>
              <a:t>)</a:t>
            </a:r>
          </a:p>
          <a:p>
            <a:r>
              <a:rPr lang="en-US" dirty="0"/>
              <a:t>Pushes requirements for </a:t>
            </a:r>
            <a:r>
              <a:rPr lang="en-US" dirty="0" smtClean="0"/>
              <a:t>calorimeter</a:t>
            </a:r>
          </a:p>
          <a:p>
            <a:pPr lvl="1"/>
            <a:r>
              <a:rPr lang="en-US" dirty="0" smtClean="0"/>
              <a:t>excellent segmentation</a:t>
            </a:r>
          </a:p>
          <a:p>
            <a:pPr lvl="3"/>
            <a:r>
              <a:rPr lang="en-US" dirty="0"/>
              <a:t>energy resolution is of lesser </a:t>
            </a:r>
            <a:r>
              <a:rPr lang="en-US" dirty="0" smtClean="0"/>
              <a:t>importance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jet energy resolution 3-4</a:t>
            </a:r>
            <a:r>
              <a:rPr lang="en-US" dirty="0" smtClean="0"/>
              <a:t>%										 	    (</a:t>
            </a:r>
            <a:r>
              <a:rPr lang="en-US" dirty="0" smtClean="0"/>
              <a:t>below 100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440976" y="5219997"/>
            <a:ext cx="1463432" cy="21746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4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neutral hadrons</a:t>
            </a:r>
            <a:r>
              <a:rPr lang="en-US" sz="14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</a:t>
            </a:r>
            <a:endParaRPr lang="en-US" sz="1400" b="1" i="0" u="none" strike="noStrike" baseline="0" dirty="0">
              <a:ln>
                <a:noFill/>
              </a:ln>
              <a:solidFill>
                <a:srgbClr val="0000FF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5192" y="5003973"/>
            <a:ext cx="1175400" cy="21602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4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EM particles</a:t>
            </a:r>
            <a:r>
              <a:rPr lang="en-US" sz="14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</a:t>
            </a:r>
            <a:endParaRPr lang="en-US" sz="1400" b="1" i="0" u="none" strike="noStrike" baseline="0" dirty="0">
              <a:ln>
                <a:noFill/>
              </a:ln>
              <a:solidFill>
                <a:srgbClr val="FF0000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7480" y="5508029"/>
            <a:ext cx="815360" cy="41351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400" b="1" i="0" u="none" strike="noStrike" baseline="0" dirty="0" smtClean="0">
                <a:ln>
                  <a:noFill/>
                </a:ln>
                <a:solidFill>
                  <a:schemeClr val="tx1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charged</a:t>
            </a:r>
            <a:r>
              <a:rPr lang="en-US" sz="1400" b="1" i="0" u="none" strike="noStrike" dirty="0" smtClean="0">
                <a:ln>
                  <a:noFill/>
                </a:ln>
                <a:solidFill>
                  <a:schemeClr val="tx1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hadrons</a:t>
            </a:r>
            <a:endParaRPr lang="en-US" sz="1400" b="1" i="0" u="none" strike="noStrike" baseline="0" dirty="0">
              <a:ln>
                <a:noFill/>
              </a:ln>
              <a:solidFill>
                <a:schemeClr val="tx1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5622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76064" y="4011974"/>
            <a:ext cx="8280672" cy="487943"/>
            <a:chOff x="216024" y="4067869"/>
            <a:chExt cx="8280672" cy="4879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024" y="4067869"/>
              <a:ext cx="8280672" cy="4879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6840512" y="4067869"/>
              <a:ext cx="360040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7848624" y="4067869"/>
              <a:ext cx="36004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/>
          <a:p>
            <a:pPr lvl="0"/>
            <a:r>
              <a:rPr lang="en-US"/>
              <a:t>Particle Flow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9601200" cy="5096652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4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5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6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7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GB" dirty="0">
                <a:latin typeface="" pitchFamily="16"/>
              </a:rPr>
              <a:t>Many physics signatures have complicated multi-jet final states 6 – 8 jets</a:t>
            </a:r>
          </a:p>
          <a:p>
            <a:pPr lvl="1"/>
            <a:r>
              <a:rPr lang="en-GB" dirty="0">
                <a:latin typeface="" pitchFamily="16"/>
              </a:rPr>
              <a:t>good jet energy resolution required (2x better than at LEP)</a:t>
            </a:r>
          </a:p>
          <a:p>
            <a:pPr lvl="2"/>
            <a:r>
              <a:rPr lang="en-GB" dirty="0">
                <a:latin typeface="" pitchFamily="16"/>
              </a:rPr>
              <a:t>LEP: </a:t>
            </a:r>
            <a:r>
              <a:rPr lang="en-GB" dirty="0" err="1" smtClean="0">
                <a:latin typeface="" pitchFamily="16"/>
              </a:rPr>
              <a:t>σ</a:t>
            </a:r>
            <a:r>
              <a:rPr lang="en-GB" dirty="0" smtClean="0">
                <a:latin typeface="Luxi Sans" pitchFamily="18"/>
              </a:rPr>
              <a:t>(</a:t>
            </a:r>
            <a:r>
              <a:rPr lang="en-GB" dirty="0" err="1">
                <a:latin typeface="Luxi Sans" pitchFamily="18"/>
              </a:rPr>
              <a:t>E</a:t>
            </a:r>
            <a:r>
              <a:rPr lang="en-GB" sz="1800" baseline="-25000" dirty="0" err="1">
                <a:latin typeface="Luxi Sans" pitchFamily="18"/>
              </a:rPr>
              <a:t>jet</a:t>
            </a:r>
            <a:r>
              <a:rPr lang="en-GB" dirty="0">
                <a:latin typeface="Luxi Sans" pitchFamily="18"/>
              </a:rPr>
              <a:t>) </a:t>
            </a:r>
            <a:r>
              <a:rPr lang="en-GB" dirty="0" smtClean="0">
                <a:latin typeface="Luxi Sans" pitchFamily="18"/>
              </a:rPr>
              <a:t>≈ </a:t>
            </a:r>
            <a:r>
              <a:rPr lang="en-GB" dirty="0">
                <a:solidFill>
                  <a:srgbClr val="0000FF"/>
                </a:solidFill>
                <a:latin typeface="Luxi Sans" pitchFamily="18"/>
              </a:rPr>
              <a:t>60%</a:t>
            </a:r>
            <a:r>
              <a:rPr lang="en-GB" dirty="0" smtClean="0">
                <a:solidFill>
                  <a:srgbClr val="0000FF"/>
                </a:solidFill>
                <a:latin typeface="Luxi Sans" pitchFamily="18"/>
              </a:rPr>
              <a:t>/√</a:t>
            </a:r>
            <a:r>
              <a:rPr lang="en-GB" dirty="0" err="1" smtClean="0">
                <a:solidFill>
                  <a:srgbClr val="0000FF"/>
                </a:solidFill>
                <a:latin typeface="Luxi Sans" pitchFamily="18"/>
              </a:rPr>
              <a:t>E</a:t>
            </a:r>
            <a:r>
              <a:rPr lang="en-GB" baseline="-25000" dirty="0" err="1" smtClean="0">
                <a:solidFill>
                  <a:srgbClr val="0000FF"/>
                </a:solidFill>
                <a:latin typeface="Luxi Sans" pitchFamily="18"/>
              </a:rPr>
              <a:t>jet</a:t>
            </a:r>
            <a:r>
              <a:rPr lang="en-GB" dirty="0" smtClean="0">
                <a:latin typeface="Luxi Sans" pitchFamily="18"/>
              </a:rPr>
              <a:t>     </a:t>
            </a:r>
            <a:r>
              <a:rPr lang="en-GB" dirty="0">
                <a:latin typeface="Luxi Sans" pitchFamily="18"/>
              </a:rPr>
              <a:t>ILC: </a:t>
            </a:r>
            <a:r>
              <a:rPr lang="en-GB" dirty="0" err="1" smtClean="0">
                <a:latin typeface="Luxi Sans" pitchFamily="18"/>
              </a:rPr>
              <a:t>σ</a:t>
            </a:r>
            <a:r>
              <a:rPr lang="en-GB" dirty="0" smtClean="0">
                <a:latin typeface="Luxi Sans" pitchFamily="18"/>
              </a:rPr>
              <a:t>(</a:t>
            </a:r>
            <a:r>
              <a:rPr lang="en-GB" dirty="0" err="1">
                <a:latin typeface="Luxi Sans" pitchFamily="18"/>
              </a:rPr>
              <a:t>E</a:t>
            </a:r>
            <a:r>
              <a:rPr lang="en-GB" sz="1800" baseline="-25000" dirty="0" err="1">
                <a:latin typeface="Luxi Sans" pitchFamily="18"/>
              </a:rPr>
              <a:t>jet</a:t>
            </a:r>
            <a:r>
              <a:rPr lang="en-GB" dirty="0">
                <a:latin typeface="Luxi Sans" pitchFamily="18"/>
              </a:rPr>
              <a:t>) </a:t>
            </a:r>
            <a:r>
              <a:rPr lang="en-GB" dirty="0" smtClean="0">
                <a:latin typeface="Luxi Sans" pitchFamily="18"/>
              </a:rPr>
              <a:t>≈ </a:t>
            </a:r>
            <a:r>
              <a:rPr lang="en-GB" dirty="0">
                <a:solidFill>
                  <a:srgbClr val="FF0000"/>
                </a:solidFill>
                <a:latin typeface="Luxi Sans" pitchFamily="18"/>
              </a:rPr>
              <a:t>30%</a:t>
            </a:r>
            <a:r>
              <a:rPr lang="en-GB" dirty="0" smtClean="0">
                <a:solidFill>
                  <a:srgbClr val="FF0000"/>
                </a:solidFill>
                <a:latin typeface="Luxi Sans" pitchFamily="18"/>
              </a:rPr>
              <a:t>/√</a:t>
            </a:r>
            <a:r>
              <a:rPr lang="en-GB" dirty="0" err="1" smtClean="0">
                <a:solidFill>
                  <a:srgbClr val="FF0000"/>
                </a:solidFill>
                <a:latin typeface="Luxi Sans" pitchFamily="18"/>
              </a:rPr>
              <a:t>E</a:t>
            </a:r>
            <a:r>
              <a:rPr lang="en-GB" baseline="-25000" dirty="0" err="1" smtClean="0">
                <a:solidFill>
                  <a:srgbClr val="FF0000"/>
                </a:solidFill>
                <a:latin typeface="Luxi Sans" pitchFamily="18"/>
              </a:rPr>
              <a:t>jet</a:t>
            </a:r>
            <a:endParaRPr lang="en-GB" baseline="-25000" dirty="0">
              <a:solidFill>
                <a:srgbClr val="FF0000"/>
              </a:solidFill>
              <a:latin typeface="Luxi Sans" pitchFamily="18"/>
            </a:endParaRPr>
          </a:p>
          <a:p>
            <a:pPr lvl="1"/>
            <a:r>
              <a:rPr lang="en-GB" dirty="0">
                <a:latin typeface="" pitchFamily="16"/>
              </a:rPr>
              <a:t>use combined information of tracker, ECAL + HCAL 					</a:t>
            </a:r>
            <a:r>
              <a:rPr lang="en-GB" dirty="0" smtClean="0">
                <a:latin typeface="" pitchFamily="16"/>
              </a:rPr>
              <a:t>      to </a:t>
            </a:r>
            <a:r>
              <a:rPr lang="en-GB" dirty="0">
                <a:latin typeface="" pitchFamily="16"/>
              </a:rPr>
              <a:t>obtain better jet energy resolution</a:t>
            </a:r>
          </a:p>
          <a:p>
            <a:pPr lvl="0"/>
            <a:r>
              <a:rPr lang="en-GB" dirty="0">
                <a:latin typeface="" pitchFamily="16"/>
              </a:rPr>
              <a:t>“Particle Flow” concept </a:t>
            </a:r>
            <a:r>
              <a:rPr lang="en-GB" sz="2000" dirty="0">
                <a:latin typeface="" pitchFamily="16"/>
              </a:rPr>
              <a:t>(simple but challenging)</a:t>
            </a:r>
          </a:p>
          <a:p>
            <a:pPr marL="0" lvl="0" indent="0">
              <a:buNone/>
            </a:pPr>
            <a:endParaRPr lang="en-GB" sz="2000" dirty="0">
              <a:latin typeface="Comic Sans MS" pitchFamily="66"/>
            </a:endParaRPr>
          </a:p>
          <a:p>
            <a:pPr marL="0" lvl="0" indent="0">
              <a:buNone/>
            </a:pPr>
            <a:endParaRPr lang="en-GB" sz="2000" dirty="0">
              <a:latin typeface="Comic Sans MS" pitchFamily="66"/>
            </a:endParaRPr>
          </a:p>
          <a:p>
            <a:pPr marL="0" lvl="0" indent="0">
              <a:buNone/>
            </a:pPr>
            <a:endParaRPr lang="en-GB" sz="2000" dirty="0">
              <a:latin typeface="Comic Sans MS" pitchFamily="66"/>
            </a:endParaRPr>
          </a:p>
          <a:p>
            <a:pPr marL="0" lvl="0" indent="0">
              <a:buNone/>
            </a:pPr>
            <a:endParaRPr lang="en-GB" sz="2000" dirty="0">
              <a:latin typeface="Comic Sans MS" pitchFamily="66"/>
            </a:endParaRPr>
          </a:p>
          <a:p>
            <a:pPr marL="0" lvl="0" indent="0">
              <a:buNone/>
            </a:pPr>
            <a:endParaRPr lang="en-GB" sz="2000" dirty="0">
              <a:latin typeface="" pitchFamily="16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7073" t="16781" r="12339"/>
          <a:stretch>
            <a:fillRect/>
          </a:stretch>
        </p:blipFill>
        <p:spPr>
          <a:xfrm>
            <a:off x="4834440" y="5001480"/>
            <a:ext cx="4608720" cy="21225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30520" y="4487400"/>
            <a:ext cx="3255479" cy="475200"/>
          </a:xfrm>
          <a:prstGeom prst="rect">
            <a:avLst/>
          </a:prstGeom>
          <a:noFill/>
          <a:ln>
            <a:noFill/>
            <a:tailEnd type="arrow"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Tracker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           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8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ECAL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          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FF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HCAL</a:t>
            </a:r>
          </a:p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 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65%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               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8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25%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              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FF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10%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7320" y="3166919"/>
            <a:ext cx="1870560" cy="4348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</a:t>
            </a:r>
            <a:r>
              <a:rPr lang="en-US" sz="14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keep these</a:t>
            </a:r>
          </a:p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4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as small as possible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101240" y="5059800"/>
            <a:ext cx="2788920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traight Connector 10"/>
          <p:cNvSpPr/>
          <p:nvPr/>
        </p:nvSpPr>
        <p:spPr>
          <a:xfrm flipH="1">
            <a:off x="6240600" y="4815000"/>
            <a:ext cx="785520" cy="0"/>
          </a:xfrm>
          <a:prstGeom prst="line">
            <a:avLst/>
          </a:prstGeom>
          <a:noFill/>
          <a:ln w="36720">
            <a:solidFill>
              <a:srgbClr val="0000FF"/>
            </a:solidFill>
            <a:prstDash val="solid"/>
            <a:tailEnd type="arrow"/>
          </a:ln>
        </p:spPr>
        <p:txBody>
          <a:bodyPr vert="horz" lIns="18000" tIns="18000" rIns="18000" bIns="18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8720" y="4676399"/>
            <a:ext cx="2070064" cy="227755"/>
          </a:xfrm>
          <a:prstGeom prst="rect">
            <a:avLst/>
          </a:prstGeom>
          <a:noFill/>
          <a:ln>
            <a:noFill/>
            <a:tailEnd type="arrow"/>
          </a:ln>
        </p:spPr>
        <p:txBody>
          <a:bodyPr vert="horz" wrap="square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contributions to </a:t>
            </a:r>
            <a:r>
              <a:rPr lang="en-US" sz="1600" b="1" i="0" u="none" strike="noStrike" baseline="0" dirty="0" err="1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E</a:t>
            </a:r>
            <a:r>
              <a:rPr lang="en-US" sz="1600" b="1" i="0" u="none" strike="noStrike" baseline="-25000" dirty="0" err="1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jet</a:t>
            </a:r>
            <a:endParaRPr lang="en-US" sz="1600" b="1" i="0" u="none" strike="noStrike" baseline="-25000" dirty="0">
              <a:ln>
                <a:noFill/>
              </a:ln>
              <a:solidFill>
                <a:srgbClr val="0000FF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7753680" y="3693240"/>
            <a:ext cx="250560" cy="484560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000" tIns="18000" rIns="18000" bIns="18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 flipH="1">
            <a:off x="6984719" y="3693240"/>
            <a:ext cx="635041" cy="468000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000" tIns="18000" rIns="18000" bIns="18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630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Collider Detectors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Detector (or Tracker) = momentum </a:t>
            </a:r>
            <a:r>
              <a:rPr lang="en-US" dirty="0" smtClean="0"/>
              <a:t>measurement</a:t>
            </a:r>
          </a:p>
          <a:p>
            <a:pPr lvl="1"/>
            <a:r>
              <a:rPr lang="en-US" dirty="0"/>
              <a:t>closest to interaction point: vertex detector (often silicon pixels)</a:t>
            </a:r>
          </a:p>
          <a:p>
            <a:pPr lvl="2"/>
            <a:r>
              <a:rPr lang="en-US" dirty="0"/>
              <a:t>measures primary interaction vertex and secondary vertices from decay particles</a:t>
            </a:r>
          </a:p>
          <a:p>
            <a:pPr lvl="1"/>
            <a:r>
              <a:rPr lang="en-US" dirty="0"/>
              <a:t>main or central tracking detector</a:t>
            </a:r>
          </a:p>
          <a:p>
            <a:pPr lvl="2"/>
            <a:r>
              <a:rPr lang="en-US" dirty="0"/>
              <a:t>measures momentum by curvature in magnetic </a:t>
            </a:r>
            <a:r>
              <a:rPr lang="en-US" dirty="0" smtClean="0"/>
              <a:t>field</a:t>
            </a:r>
            <a:endParaRPr lang="en-US" dirty="0"/>
          </a:p>
          <a:p>
            <a:r>
              <a:rPr lang="en-US" dirty="0" smtClean="0"/>
              <a:t>Calorimeters </a:t>
            </a:r>
            <a:r>
              <a:rPr lang="en-US" dirty="0"/>
              <a:t>= energy measurement</a:t>
            </a:r>
          </a:p>
          <a:p>
            <a:pPr lvl="1"/>
            <a:r>
              <a:rPr lang="en-US" dirty="0"/>
              <a:t>electro-magnetic </a:t>
            </a:r>
            <a:r>
              <a:rPr lang="en-US" dirty="0" smtClean="0"/>
              <a:t>calorimeters (light particles: e</a:t>
            </a:r>
            <a:r>
              <a:rPr lang="en-US" baseline="30000" dirty="0" smtClean="0"/>
              <a:t>-</a:t>
            </a:r>
            <a:r>
              <a:rPr lang="en-US" dirty="0" smtClean="0"/>
              <a:t>, e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n-US" dirty="0" smtClean="0">
                <a:sym typeface="Symbol"/>
              </a:rPr>
              <a:t>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measures energy of </a:t>
            </a:r>
            <a:r>
              <a:rPr lang="en-US" dirty="0">
                <a:solidFill>
                  <a:srgbClr val="FF0000"/>
                </a:solidFill>
              </a:rPr>
              <a:t>light EM particles </a:t>
            </a:r>
            <a:r>
              <a:rPr lang="en-US" dirty="0"/>
              <a:t>(electrons, positrons, photons) based on electro-magnetic showers by bremsstrahlung and pair production</a:t>
            </a:r>
          </a:p>
          <a:p>
            <a:pPr lvl="2"/>
            <a:r>
              <a:rPr lang="en-US" dirty="0"/>
              <a:t>two concepts: homogeneous </a:t>
            </a:r>
            <a:r>
              <a:rPr lang="en-US" dirty="0" smtClean="0"/>
              <a:t>(e.g. CMS</a:t>
            </a:r>
            <a:r>
              <a:rPr lang="en-US" dirty="0"/>
              <a:t>) or sampling </a:t>
            </a:r>
            <a:r>
              <a:rPr lang="en-US" dirty="0" smtClean="0"/>
              <a:t>(e.g. ATLAS, ILD, </a:t>
            </a:r>
            <a:r>
              <a:rPr lang="en-US" dirty="0" err="1" smtClean="0"/>
              <a:t>SiD</a:t>
            </a:r>
            <a:r>
              <a:rPr lang="en-US" dirty="0" smtClean="0"/>
              <a:t>, CLIC)</a:t>
            </a:r>
            <a:endParaRPr lang="en-US" dirty="0"/>
          </a:p>
          <a:p>
            <a:pPr lvl="1"/>
            <a:r>
              <a:rPr lang="en-US" dirty="0" smtClean="0"/>
              <a:t>hadron calorimeters (heavy </a:t>
            </a:r>
            <a:r>
              <a:rPr lang="en-US" dirty="0" err="1" smtClean="0"/>
              <a:t>hadronic</a:t>
            </a:r>
            <a:r>
              <a:rPr lang="en-US" dirty="0" smtClean="0"/>
              <a:t> particles: </a:t>
            </a:r>
            <a:r>
              <a:rPr lang="en-US" dirty="0" smtClean="0">
                <a:sym typeface="Symbol"/>
              </a:rPr>
              <a:t></a:t>
            </a:r>
            <a:r>
              <a:rPr lang="en-US" dirty="0" smtClean="0"/>
              <a:t>, K, p, n)</a:t>
            </a:r>
          </a:p>
          <a:p>
            <a:pPr lvl="2"/>
            <a:r>
              <a:rPr lang="en-US" dirty="0">
                <a:latin typeface="" pitchFamily="16"/>
              </a:rPr>
              <a:t>measures </a:t>
            </a:r>
            <a:r>
              <a:rPr lang="en-US" dirty="0">
                <a:solidFill>
                  <a:srgbClr val="FF0000"/>
                </a:solidFill>
                <a:latin typeface="" pitchFamily="16"/>
              </a:rPr>
              <a:t>energy of heavy (</a:t>
            </a:r>
            <a:r>
              <a:rPr lang="en-US" dirty="0" err="1">
                <a:solidFill>
                  <a:srgbClr val="FF0000"/>
                </a:solidFill>
                <a:latin typeface="" pitchFamily="16"/>
              </a:rPr>
              <a:t>hadronic</a:t>
            </a:r>
            <a:r>
              <a:rPr lang="en-US" dirty="0">
                <a:solidFill>
                  <a:srgbClr val="FF0000"/>
                </a:solidFill>
                <a:latin typeface="" pitchFamily="16"/>
              </a:rPr>
              <a:t>) particles</a:t>
            </a:r>
            <a:r>
              <a:rPr lang="en-US" dirty="0">
                <a:latin typeface="" pitchFamily="16"/>
              </a:rPr>
              <a:t> (</a:t>
            </a:r>
            <a:r>
              <a:rPr lang="en-US" dirty="0" err="1">
                <a:latin typeface="" pitchFamily="16"/>
              </a:rPr>
              <a:t>pions</a:t>
            </a:r>
            <a:r>
              <a:rPr lang="en-US" dirty="0">
                <a:latin typeface="" pitchFamily="16"/>
              </a:rPr>
              <a:t>, </a:t>
            </a:r>
            <a:r>
              <a:rPr lang="en-US" dirty="0" err="1">
                <a:latin typeface="" pitchFamily="16"/>
              </a:rPr>
              <a:t>kaons</a:t>
            </a:r>
            <a:r>
              <a:rPr lang="en-US" dirty="0">
                <a:latin typeface="" pitchFamily="16"/>
              </a:rPr>
              <a:t>, protons, neutrons) based on nuclear showers created by nuclear </a:t>
            </a:r>
            <a:r>
              <a:rPr lang="en-US" dirty="0" smtClean="0">
                <a:latin typeface="" pitchFamily="16"/>
              </a:rPr>
              <a:t>interactions</a:t>
            </a:r>
            <a:endParaRPr lang="en-US" dirty="0"/>
          </a:p>
          <a:p>
            <a:pPr lvl="0"/>
            <a:r>
              <a:rPr lang="en-US" dirty="0" err="1"/>
              <a:t>Muon</a:t>
            </a:r>
            <a:r>
              <a:rPr lang="en-US" dirty="0"/>
              <a:t> Detectors </a:t>
            </a:r>
            <a:r>
              <a:rPr lang="en-US" dirty="0" smtClean="0"/>
              <a:t>=</a:t>
            </a:r>
            <a:r>
              <a:rPr lang="en-US" dirty="0" smtClean="0">
                <a:latin typeface="" pitchFamily="16"/>
              </a:rPr>
              <a:t> </a:t>
            </a:r>
            <a:r>
              <a:rPr lang="en-US" sz="2000" dirty="0">
                <a:latin typeface="" pitchFamily="16"/>
              </a:rPr>
              <a:t>momentum measurement for </a:t>
            </a:r>
            <a:r>
              <a:rPr lang="en-US" sz="2000" dirty="0" err="1">
                <a:latin typeface="" pitchFamily="16"/>
              </a:rPr>
              <a:t>muons</a:t>
            </a:r>
            <a:r>
              <a:rPr lang="en-US" sz="2000" dirty="0">
                <a:latin typeface="" pitchFamily="16"/>
              </a:rPr>
              <a:t> (more precise</a:t>
            </a:r>
            <a:r>
              <a:rPr lang="en-US" sz="2000" dirty="0" smtClean="0">
                <a:latin typeface="" pitchFamily="16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outermost </a:t>
            </a:r>
            <a:r>
              <a:rPr lang="en-US" dirty="0"/>
              <a:t>detector layer, </a:t>
            </a:r>
            <a:r>
              <a:rPr lang="en-US" dirty="0">
                <a:solidFill>
                  <a:srgbClr val="FF0000"/>
                </a:solidFill>
              </a:rPr>
              <a:t>basically a tracking </a:t>
            </a:r>
            <a:r>
              <a:rPr lang="en-US" dirty="0" smtClean="0">
                <a:solidFill>
                  <a:srgbClr val="FF0000"/>
                </a:solidFill>
              </a:rPr>
              <a:t>detector</a:t>
            </a:r>
          </a:p>
          <a:p>
            <a:pPr marL="14287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3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Jet Energy Resolution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Need enough resolution to separate Z and W decaying into jets: </a:t>
            </a:r>
            <a:r>
              <a:rPr lang="en-GB" dirty="0" err="1"/>
              <a:t>e+e</a:t>
            </a:r>
            <a:r>
              <a:rPr lang="en-GB" dirty="0"/>
              <a:t>-  →  </a:t>
            </a:r>
            <a:r>
              <a:rPr lang="en-GB" dirty="0" err="1" smtClean="0"/>
              <a:t>νν</a:t>
            </a:r>
            <a:r>
              <a:rPr lang="en-GB" dirty="0" smtClean="0"/>
              <a:t> </a:t>
            </a:r>
            <a:r>
              <a:rPr lang="en-GB" dirty="0"/>
              <a:t>+ WW/ZZ  →  jets</a:t>
            </a:r>
          </a:p>
          <a:p>
            <a:r>
              <a:rPr lang="en-GB" dirty="0"/>
              <a:t>Improvement of </a:t>
            </a:r>
            <a:r>
              <a:rPr lang="en-GB" dirty="0" err="1" smtClean="0"/>
              <a:t>σ</a:t>
            </a:r>
            <a:r>
              <a:rPr lang="en-GB" baseline="-25000" dirty="0" err="1" smtClean="0"/>
              <a:t>E</a:t>
            </a:r>
            <a:r>
              <a:rPr lang="en-GB" dirty="0"/>
              <a:t>/E from 60%</a:t>
            </a:r>
            <a:r>
              <a:rPr lang="en-GB" dirty="0" smtClean="0"/>
              <a:t>/√E </a:t>
            </a:r>
            <a:r>
              <a:rPr lang="en-GB" dirty="0"/>
              <a:t>to 30%</a:t>
            </a:r>
            <a:r>
              <a:rPr lang="en-GB" dirty="0" smtClean="0"/>
              <a:t>/√E</a:t>
            </a:r>
            <a:endParaRPr lang="en-GB" dirty="0"/>
          </a:p>
          <a:p>
            <a:pPr lvl="1"/>
            <a:r>
              <a:rPr lang="en-GB" dirty="0"/>
              <a:t>equivalent to ~40% luminosity gain in </a:t>
            </a:r>
            <a:r>
              <a:rPr lang="en-GB" dirty="0" err="1" smtClean="0"/>
              <a:t>σ</a:t>
            </a:r>
            <a:r>
              <a:rPr lang="en-GB" dirty="0" smtClean="0"/>
              <a:t>(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dirty="0"/>
              <a:t>)</a:t>
            </a:r>
            <a:endParaRPr lang="en-GB" baseline="-25000" dirty="0"/>
          </a:p>
          <a:p>
            <a:pPr lvl="2"/>
            <a:r>
              <a:rPr lang="en-GB" dirty="0"/>
              <a:t>similar luminosity gain in </a:t>
            </a:r>
            <a:r>
              <a:rPr lang="en-GB" dirty="0" smtClean="0"/>
              <a:t>ΔBR</a:t>
            </a:r>
            <a:r>
              <a:rPr lang="en-GB" dirty="0"/>
              <a:t>(H </a:t>
            </a:r>
            <a:r>
              <a:rPr lang="en-GB" dirty="0" smtClean="0">
                <a:sym typeface="Wingdings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WW*), </a:t>
            </a:r>
            <a:r>
              <a:rPr lang="en-GB" dirty="0" err="1" smtClean="0"/>
              <a:t>Δghhh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1672728"/>
            <a:ext cx="232886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/>
          <a:stretch>
            <a:fillRect/>
          </a:stretch>
        </p:blipFill>
        <p:spPr bwMode="auto">
          <a:xfrm>
            <a:off x="6858000" y="3325813"/>
            <a:ext cx="2725738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3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"/>
          <a:stretch>
            <a:fillRect/>
          </a:stretch>
        </p:blipFill>
        <p:spPr bwMode="auto">
          <a:xfrm>
            <a:off x="290513" y="3349625"/>
            <a:ext cx="2741612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3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353301" y="3436938"/>
            <a:ext cx="2151508" cy="3730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triangl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 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Δ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StarSymbol" charset="0"/>
                <a:ea typeface="StarSymbol" charset="0"/>
                <a:cs typeface="StarSymbol" charset="0"/>
              </a:rPr>
              <a:t>E</a:t>
            </a:r>
            <a:r>
              <a:rPr lang="en-US" altLang="en-US" sz="1800" b="1" baseline="-33000" dirty="0" err="1" smtClean="0">
                <a:solidFill>
                  <a:srgbClr val="FFFF00"/>
                </a:solidFill>
                <a:latin typeface="StarSymbol" charset="0"/>
                <a:ea typeface="StarSymbol" charset="0"/>
                <a:cs typeface="StarSymbol" charset="0"/>
              </a:rPr>
              <a:t>jet</a:t>
            </a:r>
            <a:r>
              <a:rPr lang="en-US" altLang="en-US" sz="1800" b="1" dirty="0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 </a:t>
            </a:r>
            <a:r>
              <a:rPr lang="en-US" altLang="en-US" sz="1800" b="1" dirty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= </a:t>
            </a:r>
            <a:r>
              <a:rPr lang="en-US" altLang="en-US" sz="1800" b="1" dirty="0">
                <a:solidFill>
                  <a:srgbClr val="FFFF00"/>
                </a:solidFill>
                <a:latin typeface="Luxi Sans" charset="0"/>
              </a:rPr>
              <a:t>60% / </a:t>
            </a:r>
            <a:r>
              <a:rPr lang="en-US" altLang="en-US" sz="1800" b="1" dirty="0" smtClean="0">
                <a:solidFill>
                  <a:srgbClr val="FFFF00"/>
                </a:solidFill>
                <a:latin typeface="Luxi Sans" charset="0"/>
              </a:rPr>
              <a:t>√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E</a:t>
            </a:r>
            <a:r>
              <a:rPr lang="en-US" altLang="en-US" sz="1800" b="1" baseline="-33000" dirty="0" err="1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jet</a:t>
            </a:r>
            <a:r>
              <a:rPr lang="en-US" altLang="en-US" sz="1800" b="1" baseline="-33000" dirty="0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 </a:t>
            </a:r>
            <a:endParaRPr lang="en-US" altLang="en-US" sz="1800" b="1" baseline="-33000" dirty="0">
              <a:solidFill>
                <a:srgbClr val="FFFF00"/>
              </a:solidFill>
              <a:latin typeface="OpenSymbol" charset="2"/>
              <a:ea typeface="OpenSymbol" charset="2"/>
              <a:cs typeface="OpenSymbol" charset="2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06450" y="3473450"/>
            <a:ext cx="2073622" cy="3730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triangl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 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Δ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StarSymbol" charset="0"/>
                <a:ea typeface="StarSymbol" charset="0"/>
                <a:cs typeface="StarSymbol" charset="0"/>
              </a:rPr>
              <a:t>E</a:t>
            </a:r>
            <a:r>
              <a:rPr lang="en-US" altLang="en-US" sz="1800" b="1" baseline="-33000" dirty="0" err="1" smtClean="0">
                <a:solidFill>
                  <a:srgbClr val="FFFF00"/>
                </a:solidFill>
                <a:latin typeface="StarSymbol" charset="0"/>
                <a:ea typeface="StarSymbol" charset="0"/>
                <a:cs typeface="StarSymbol" charset="0"/>
              </a:rPr>
              <a:t>jet</a:t>
            </a:r>
            <a:r>
              <a:rPr lang="en-US" altLang="en-US" sz="1800" b="1" dirty="0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 </a:t>
            </a:r>
            <a:r>
              <a:rPr lang="en-US" altLang="en-US" sz="1800" b="1" dirty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= </a:t>
            </a:r>
            <a:r>
              <a:rPr lang="en-US" altLang="en-US" sz="1800" b="1" dirty="0">
                <a:solidFill>
                  <a:srgbClr val="FFFF00"/>
                </a:solidFill>
                <a:latin typeface="Luxi Sans" charset="0"/>
              </a:rPr>
              <a:t>30% / </a:t>
            </a:r>
            <a:r>
              <a:rPr lang="en-US" altLang="en-US" sz="1800" b="1" dirty="0" smtClean="0">
                <a:solidFill>
                  <a:srgbClr val="FFFF00"/>
                </a:solidFill>
                <a:latin typeface="Luxi Sans" charset="0"/>
              </a:rPr>
              <a:t>√</a:t>
            </a:r>
            <a:r>
              <a:rPr lang="en-US" altLang="en-US" sz="1800" b="1" dirty="0" err="1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E</a:t>
            </a:r>
            <a:r>
              <a:rPr lang="en-US" altLang="en-US" sz="1800" b="1" baseline="-33000" dirty="0" err="1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jet</a:t>
            </a:r>
            <a:r>
              <a:rPr lang="en-US" altLang="en-US" sz="1800" b="1" baseline="-33000" dirty="0" smtClean="0">
                <a:solidFill>
                  <a:srgbClr val="FFFF00"/>
                </a:solidFill>
                <a:latin typeface="OpenSymbol" charset="2"/>
                <a:ea typeface="OpenSymbol" charset="2"/>
                <a:cs typeface="OpenSymbol" charset="2"/>
              </a:rPr>
              <a:t> </a:t>
            </a:r>
            <a:endParaRPr lang="en-US" altLang="en-US" sz="1800" b="1" baseline="-33000" dirty="0">
              <a:solidFill>
                <a:srgbClr val="FFFF00"/>
              </a:solidFill>
              <a:latin typeface="OpenSymbol" charset="2"/>
              <a:ea typeface="OpenSymbol" charset="2"/>
              <a:cs typeface="OpenSymbol" charset="2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008063" y="4837113"/>
            <a:ext cx="344487" cy="269875"/>
          </a:xfrm>
          <a:prstGeom prst="line">
            <a:avLst/>
          </a:prstGeom>
          <a:noFill/>
          <a:ln w="36720" cap="flat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14388" y="5175250"/>
            <a:ext cx="514350" cy="304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triangl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948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1800" b="1">
                <a:solidFill>
                  <a:srgbClr val="FFFF00"/>
                </a:solidFill>
                <a:latin typeface="Luxi Sans" charset="0"/>
              </a:rPr>
              <a:t>WW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 flipV="1">
            <a:off x="2038350" y="4594225"/>
            <a:ext cx="244475" cy="322263"/>
          </a:xfrm>
          <a:prstGeom prst="line">
            <a:avLst/>
          </a:prstGeom>
          <a:noFill/>
          <a:ln w="36720" cap="flat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05050" y="4838700"/>
            <a:ext cx="293688" cy="588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triangl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948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89000"/>
              </a:lnSpc>
            </a:pPr>
            <a:r>
              <a:rPr lang="en-US" altLang="en-US" sz="1800" b="1">
                <a:solidFill>
                  <a:srgbClr val="FFFF00"/>
                </a:solidFill>
                <a:latin typeface="Luxi Sans" charset="0"/>
                <a:ea typeface="OpenSymbol" charset="2"/>
                <a:cs typeface="OpenSymbol" charset="2"/>
              </a:rPr>
              <a:t>ZZ</a:t>
            </a:r>
            <a:r>
              <a:rPr lang="en-US" altLang="en-US" b="1">
                <a:solidFill>
                  <a:srgbClr val="FFFF00"/>
                </a:solidFill>
                <a:latin typeface="Luxi Sans" charset="0"/>
              </a:rPr>
              <a:t> 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846388" y="4456113"/>
            <a:ext cx="822325" cy="752475"/>
          </a:xfrm>
          <a:prstGeom prst="line">
            <a:avLst/>
          </a:prstGeom>
          <a:noFill/>
          <a:ln w="36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6196013" y="4432300"/>
            <a:ext cx="766762" cy="823913"/>
          </a:xfrm>
          <a:prstGeom prst="line">
            <a:avLst/>
          </a:prstGeom>
          <a:noFill/>
          <a:ln w="367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5164138"/>
            <a:ext cx="41084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34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Detector Concepts History</a:t>
            </a:r>
            <a:endParaRPr lang="en-GB" dirty="0"/>
          </a:p>
        </p:txBody>
      </p:sp>
      <p:sp>
        <p:nvSpPr>
          <p:cNvPr id="4" name="object 2"/>
          <p:cNvSpPr/>
          <p:nvPr/>
        </p:nvSpPr>
        <p:spPr>
          <a:xfrm>
            <a:off x="6393531" y="1281454"/>
            <a:ext cx="2192655" cy="5306695"/>
          </a:xfrm>
          <a:custGeom>
            <a:avLst/>
            <a:gdLst/>
            <a:ahLst/>
            <a:cxnLst/>
            <a:rect l="l" t="t" r="r" b="b"/>
            <a:pathLst>
              <a:path w="2192654" h="5306695">
                <a:moveTo>
                  <a:pt x="0" y="5306314"/>
                </a:moveTo>
                <a:lnTo>
                  <a:pt x="2192401" y="5306314"/>
                </a:lnTo>
                <a:lnTo>
                  <a:pt x="2192401" y="0"/>
                </a:lnTo>
                <a:lnTo>
                  <a:pt x="0" y="0"/>
                </a:lnTo>
                <a:lnTo>
                  <a:pt x="0" y="5306314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4564731" y="1280819"/>
            <a:ext cx="1828800" cy="5306695"/>
          </a:xfrm>
          <a:custGeom>
            <a:avLst/>
            <a:gdLst/>
            <a:ahLst/>
            <a:cxnLst/>
            <a:rect l="l" t="t" r="r" b="b"/>
            <a:pathLst>
              <a:path w="1828800" h="5306695">
                <a:moveTo>
                  <a:pt x="0" y="5306314"/>
                </a:moveTo>
                <a:lnTo>
                  <a:pt x="1828800" y="5306314"/>
                </a:lnTo>
                <a:lnTo>
                  <a:pt x="1828800" y="0"/>
                </a:lnTo>
                <a:lnTo>
                  <a:pt x="0" y="0"/>
                </a:lnTo>
                <a:lnTo>
                  <a:pt x="0" y="530631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1250019" y="3135464"/>
            <a:ext cx="7677150" cy="228600"/>
          </a:xfrm>
          <a:custGeom>
            <a:avLst/>
            <a:gdLst/>
            <a:ahLst/>
            <a:cxnLst/>
            <a:rect l="l" t="t" r="r" b="b"/>
            <a:pathLst>
              <a:path w="7677150" h="228600">
                <a:moveTo>
                  <a:pt x="7448562" y="0"/>
                </a:moveTo>
                <a:lnTo>
                  <a:pt x="7499186" y="76274"/>
                </a:lnTo>
                <a:lnTo>
                  <a:pt x="7524635" y="76326"/>
                </a:lnTo>
                <a:lnTo>
                  <a:pt x="7524508" y="152526"/>
                </a:lnTo>
                <a:lnTo>
                  <a:pt x="7498995" y="152526"/>
                </a:lnTo>
                <a:lnTo>
                  <a:pt x="7448054" y="228600"/>
                </a:lnTo>
                <a:lnTo>
                  <a:pt x="7600879" y="152526"/>
                </a:lnTo>
                <a:lnTo>
                  <a:pt x="7524508" y="152526"/>
                </a:lnTo>
                <a:lnTo>
                  <a:pt x="7600985" y="152474"/>
                </a:lnTo>
                <a:lnTo>
                  <a:pt x="7676908" y="114681"/>
                </a:lnTo>
                <a:lnTo>
                  <a:pt x="7448562" y="0"/>
                </a:lnTo>
                <a:close/>
              </a:path>
              <a:path w="7677150" h="228600">
                <a:moveTo>
                  <a:pt x="7499186" y="76274"/>
                </a:moveTo>
                <a:lnTo>
                  <a:pt x="7524508" y="114426"/>
                </a:lnTo>
                <a:lnTo>
                  <a:pt x="7499031" y="152474"/>
                </a:lnTo>
                <a:lnTo>
                  <a:pt x="7524508" y="152526"/>
                </a:lnTo>
                <a:lnTo>
                  <a:pt x="7524635" y="76326"/>
                </a:lnTo>
                <a:lnTo>
                  <a:pt x="7499186" y="76274"/>
                </a:lnTo>
                <a:close/>
              </a:path>
              <a:path w="7677150" h="228600">
                <a:moveTo>
                  <a:pt x="152" y="60706"/>
                </a:moveTo>
                <a:lnTo>
                  <a:pt x="0" y="136906"/>
                </a:lnTo>
                <a:lnTo>
                  <a:pt x="7499031" y="152474"/>
                </a:lnTo>
                <a:lnTo>
                  <a:pt x="7524508" y="114426"/>
                </a:lnTo>
                <a:lnTo>
                  <a:pt x="7499186" y="76274"/>
                </a:lnTo>
                <a:lnTo>
                  <a:pt x="152" y="6070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1250019" y="3135464"/>
            <a:ext cx="7677150" cy="228600"/>
          </a:xfrm>
          <a:custGeom>
            <a:avLst/>
            <a:gdLst/>
            <a:ahLst/>
            <a:cxnLst/>
            <a:rect l="l" t="t" r="r" b="b"/>
            <a:pathLst>
              <a:path w="7677150" h="228600">
                <a:moveTo>
                  <a:pt x="7448562" y="0"/>
                </a:moveTo>
                <a:lnTo>
                  <a:pt x="7499186" y="76274"/>
                </a:lnTo>
                <a:lnTo>
                  <a:pt x="7524635" y="76326"/>
                </a:lnTo>
                <a:lnTo>
                  <a:pt x="7524508" y="152526"/>
                </a:lnTo>
                <a:lnTo>
                  <a:pt x="7498995" y="152526"/>
                </a:lnTo>
                <a:lnTo>
                  <a:pt x="7448054" y="228600"/>
                </a:lnTo>
                <a:lnTo>
                  <a:pt x="7600879" y="152526"/>
                </a:lnTo>
                <a:lnTo>
                  <a:pt x="7524508" y="152526"/>
                </a:lnTo>
                <a:lnTo>
                  <a:pt x="7600985" y="152474"/>
                </a:lnTo>
                <a:lnTo>
                  <a:pt x="7676908" y="114681"/>
                </a:lnTo>
                <a:lnTo>
                  <a:pt x="7448562" y="0"/>
                </a:lnTo>
                <a:close/>
              </a:path>
              <a:path w="7677150" h="228600">
                <a:moveTo>
                  <a:pt x="7499186" y="76274"/>
                </a:moveTo>
                <a:lnTo>
                  <a:pt x="7524508" y="114426"/>
                </a:lnTo>
                <a:lnTo>
                  <a:pt x="7499031" y="152474"/>
                </a:lnTo>
                <a:lnTo>
                  <a:pt x="7524508" y="152526"/>
                </a:lnTo>
                <a:lnTo>
                  <a:pt x="7524635" y="76326"/>
                </a:lnTo>
                <a:lnTo>
                  <a:pt x="7499186" y="76274"/>
                </a:lnTo>
                <a:close/>
              </a:path>
              <a:path w="7677150" h="228600">
                <a:moveTo>
                  <a:pt x="152" y="60706"/>
                </a:moveTo>
                <a:lnTo>
                  <a:pt x="0" y="136906"/>
                </a:lnTo>
                <a:lnTo>
                  <a:pt x="7499031" y="152474"/>
                </a:lnTo>
                <a:lnTo>
                  <a:pt x="7524508" y="114426"/>
                </a:lnTo>
                <a:lnTo>
                  <a:pt x="7499186" y="76274"/>
                </a:lnTo>
                <a:lnTo>
                  <a:pt x="152" y="60706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9003127" y="2624670"/>
            <a:ext cx="933729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1173895" y="315856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3" y="0"/>
                </a:moveTo>
                <a:lnTo>
                  <a:pt x="62891" y="11691"/>
                </a:lnTo>
                <a:lnTo>
                  <a:pt x="30005" y="36611"/>
                </a:lnTo>
                <a:lnTo>
                  <a:pt x="8014" y="71676"/>
                </a:lnTo>
                <a:lnTo>
                  <a:pt x="0" y="113805"/>
                </a:lnTo>
                <a:lnTo>
                  <a:pt x="518" y="124780"/>
                </a:lnTo>
                <a:lnTo>
                  <a:pt x="12273" y="165425"/>
                </a:lnTo>
                <a:lnTo>
                  <a:pt x="37237" y="198220"/>
                </a:lnTo>
                <a:lnTo>
                  <a:pt x="72369" y="220127"/>
                </a:lnTo>
                <a:lnTo>
                  <a:pt x="114629" y="228104"/>
                </a:lnTo>
                <a:lnTo>
                  <a:pt x="128932" y="227176"/>
                </a:lnTo>
                <a:lnTo>
                  <a:pt x="168219" y="214485"/>
                </a:lnTo>
                <a:lnTo>
                  <a:pt x="199830" y="188855"/>
                </a:lnTo>
                <a:lnTo>
                  <a:pt x="220881" y="152761"/>
                </a:lnTo>
                <a:lnTo>
                  <a:pt x="228486" y="108678"/>
                </a:lnTo>
                <a:lnTo>
                  <a:pt x="227031" y="94897"/>
                </a:lnTo>
                <a:lnTo>
                  <a:pt x="213224" y="57175"/>
                </a:lnTo>
                <a:lnTo>
                  <a:pt x="186759" y="26987"/>
                </a:lnTo>
                <a:lnTo>
                  <a:pt x="149570" y="7029"/>
                </a:lnTo>
                <a:lnTo>
                  <a:pt x="10359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922873" y="313633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79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7" y="228104"/>
                </a:lnTo>
                <a:lnTo>
                  <a:pt x="128928" y="227177"/>
                </a:lnTo>
                <a:lnTo>
                  <a:pt x="168213" y="214485"/>
                </a:lnTo>
                <a:lnTo>
                  <a:pt x="199826" y="188855"/>
                </a:lnTo>
                <a:lnTo>
                  <a:pt x="220879" y="152762"/>
                </a:lnTo>
                <a:lnTo>
                  <a:pt x="228486" y="108680"/>
                </a:lnTo>
                <a:lnTo>
                  <a:pt x="227031" y="94898"/>
                </a:lnTo>
                <a:lnTo>
                  <a:pt x="213222" y="57176"/>
                </a:lnTo>
                <a:lnTo>
                  <a:pt x="186755" y="26987"/>
                </a:lnTo>
                <a:lnTo>
                  <a:pt x="149567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697831" y="313633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80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8" y="228104"/>
                </a:lnTo>
                <a:lnTo>
                  <a:pt x="128953" y="227177"/>
                </a:lnTo>
                <a:lnTo>
                  <a:pt x="168269" y="214485"/>
                </a:lnTo>
                <a:lnTo>
                  <a:pt x="199869" y="188855"/>
                </a:lnTo>
                <a:lnTo>
                  <a:pt x="220895" y="152762"/>
                </a:lnTo>
                <a:lnTo>
                  <a:pt x="228487" y="108680"/>
                </a:lnTo>
                <a:lnTo>
                  <a:pt x="227035" y="94898"/>
                </a:lnTo>
                <a:lnTo>
                  <a:pt x="213249" y="57176"/>
                </a:lnTo>
                <a:lnTo>
                  <a:pt x="186807" y="26987"/>
                </a:lnTo>
                <a:lnTo>
                  <a:pt x="149618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450431" y="312046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80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8" y="228104"/>
                </a:lnTo>
                <a:lnTo>
                  <a:pt x="128953" y="227177"/>
                </a:lnTo>
                <a:lnTo>
                  <a:pt x="168269" y="214485"/>
                </a:lnTo>
                <a:lnTo>
                  <a:pt x="199869" y="188855"/>
                </a:lnTo>
                <a:lnTo>
                  <a:pt x="220895" y="152762"/>
                </a:lnTo>
                <a:lnTo>
                  <a:pt x="228487" y="108680"/>
                </a:lnTo>
                <a:lnTo>
                  <a:pt x="227035" y="94898"/>
                </a:lnTo>
                <a:lnTo>
                  <a:pt x="213249" y="57176"/>
                </a:lnTo>
                <a:lnTo>
                  <a:pt x="186807" y="26987"/>
                </a:lnTo>
                <a:lnTo>
                  <a:pt x="149618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6279231" y="317443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80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8" y="228104"/>
                </a:lnTo>
                <a:lnTo>
                  <a:pt x="128953" y="227177"/>
                </a:lnTo>
                <a:lnTo>
                  <a:pt x="168269" y="214485"/>
                </a:lnTo>
                <a:lnTo>
                  <a:pt x="199869" y="188855"/>
                </a:lnTo>
                <a:lnTo>
                  <a:pt x="220895" y="152762"/>
                </a:lnTo>
                <a:lnTo>
                  <a:pt x="228487" y="108680"/>
                </a:lnTo>
                <a:lnTo>
                  <a:pt x="227035" y="94898"/>
                </a:lnTo>
                <a:lnTo>
                  <a:pt x="213249" y="57176"/>
                </a:lnTo>
                <a:lnTo>
                  <a:pt x="186807" y="26987"/>
                </a:lnTo>
                <a:lnTo>
                  <a:pt x="149618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6050631" y="317443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80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8" y="228104"/>
                </a:lnTo>
                <a:lnTo>
                  <a:pt x="128953" y="227177"/>
                </a:lnTo>
                <a:lnTo>
                  <a:pt x="168269" y="214485"/>
                </a:lnTo>
                <a:lnTo>
                  <a:pt x="199869" y="188855"/>
                </a:lnTo>
                <a:lnTo>
                  <a:pt x="220895" y="152762"/>
                </a:lnTo>
                <a:lnTo>
                  <a:pt x="228487" y="108680"/>
                </a:lnTo>
                <a:lnTo>
                  <a:pt x="227035" y="94898"/>
                </a:lnTo>
                <a:lnTo>
                  <a:pt x="213249" y="57176"/>
                </a:lnTo>
                <a:lnTo>
                  <a:pt x="186807" y="26987"/>
                </a:lnTo>
                <a:lnTo>
                  <a:pt x="149618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8315168" y="315856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79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7" y="228104"/>
                </a:lnTo>
                <a:lnTo>
                  <a:pt x="128928" y="227177"/>
                </a:lnTo>
                <a:lnTo>
                  <a:pt x="168213" y="214485"/>
                </a:lnTo>
                <a:lnTo>
                  <a:pt x="199826" y="188855"/>
                </a:lnTo>
                <a:lnTo>
                  <a:pt x="220879" y="152762"/>
                </a:lnTo>
                <a:lnTo>
                  <a:pt x="228486" y="108680"/>
                </a:lnTo>
                <a:lnTo>
                  <a:pt x="227031" y="94898"/>
                </a:lnTo>
                <a:lnTo>
                  <a:pt x="213222" y="57176"/>
                </a:lnTo>
                <a:lnTo>
                  <a:pt x="186755" y="26987"/>
                </a:lnTo>
                <a:lnTo>
                  <a:pt x="149567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1157550" y="2415120"/>
            <a:ext cx="254000" cy="488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1998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927979" y="2415121"/>
            <a:ext cx="254635" cy="488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2006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4455766" y="2415120"/>
            <a:ext cx="254000" cy="488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2007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6055966" y="2402928"/>
            <a:ext cx="553085" cy="5010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476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2009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2009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8321011" y="2402928"/>
            <a:ext cx="254000" cy="488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2013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0"/>
          <p:cNvSpPr txBox="1"/>
          <p:nvPr/>
        </p:nvSpPr>
        <p:spPr>
          <a:xfrm>
            <a:off x="1995775" y="2402928"/>
            <a:ext cx="961390" cy="5168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2001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37465" defTabSz="914400" fontAlgn="auto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2003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40640" defTabSz="914400" fontAlgn="auto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2004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183294" y="3874680"/>
            <a:ext cx="1510030" cy="12007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9588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SL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and GLD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de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ec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5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bl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fi</a:t>
            </a:r>
            <a:r>
              <a:rPr sz="1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docum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ts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2012031" y="3174439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80"/>
                </a:lnTo>
                <a:lnTo>
                  <a:pt x="12275" y="165424"/>
                </a:lnTo>
                <a:lnTo>
                  <a:pt x="37242" y="198220"/>
                </a:lnTo>
                <a:lnTo>
                  <a:pt x="72374" y="220127"/>
                </a:lnTo>
                <a:lnTo>
                  <a:pt x="114628" y="228104"/>
                </a:lnTo>
                <a:lnTo>
                  <a:pt x="128953" y="227177"/>
                </a:lnTo>
                <a:lnTo>
                  <a:pt x="168269" y="214485"/>
                </a:lnTo>
                <a:lnTo>
                  <a:pt x="199869" y="188855"/>
                </a:lnTo>
                <a:lnTo>
                  <a:pt x="220895" y="152762"/>
                </a:lnTo>
                <a:lnTo>
                  <a:pt x="228487" y="108680"/>
                </a:lnTo>
                <a:lnTo>
                  <a:pt x="227035" y="94898"/>
                </a:lnTo>
                <a:lnTo>
                  <a:pt x="213249" y="57176"/>
                </a:lnTo>
                <a:lnTo>
                  <a:pt x="186807" y="26987"/>
                </a:lnTo>
                <a:lnTo>
                  <a:pt x="149618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1783432" y="3890326"/>
            <a:ext cx="74358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8509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SLA TDR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object 24"/>
          <p:cNvSpPr txBox="1"/>
          <p:nvPr/>
        </p:nvSpPr>
        <p:spPr>
          <a:xfrm>
            <a:off x="2012031" y="5483605"/>
            <a:ext cx="165417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ar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8636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tud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es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3155031" y="3828503"/>
            <a:ext cx="1149350" cy="147764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995" marR="14287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ec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 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ep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or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s: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LD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800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GL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8699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</a:t>
            </a:r>
            <a:r>
              <a:rPr sz="1800" spc="-5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4th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2126331" y="3402545"/>
            <a:ext cx="29209" cy="487680"/>
          </a:xfrm>
          <a:custGeom>
            <a:avLst/>
            <a:gdLst/>
            <a:ahLst/>
            <a:cxnLst/>
            <a:rect l="l" t="t" r="r" b="b"/>
            <a:pathLst>
              <a:path w="29210" h="487679">
                <a:moveTo>
                  <a:pt x="28956" y="487679"/>
                </a:moveTo>
                <a:lnTo>
                  <a:pt x="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938310" y="3386670"/>
            <a:ext cx="349885" cy="488315"/>
          </a:xfrm>
          <a:custGeom>
            <a:avLst/>
            <a:gdLst/>
            <a:ahLst/>
            <a:cxnLst/>
            <a:rect l="l" t="t" r="r" b="b"/>
            <a:pathLst>
              <a:path w="349884" h="488314">
                <a:moveTo>
                  <a:pt x="0" y="488061"/>
                </a:moveTo>
                <a:lnTo>
                  <a:pt x="34988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2812131" y="3364445"/>
            <a:ext cx="27305" cy="2119630"/>
          </a:xfrm>
          <a:custGeom>
            <a:avLst/>
            <a:gdLst/>
            <a:ahLst/>
            <a:cxnLst/>
            <a:rect l="l" t="t" r="r" b="b"/>
            <a:pathLst>
              <a:path w="27305" h="2119629">
                <a:moveTo>
                  <a:pt x="26924" y="2119122"/>
                </a:moveTo>
                <a:lnTo>
                  <a:pt x="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29"/>
          <p:cNvSpPr/>
          <p:nvPr/>
        </p:nvSpPr>
        <p:spPr>
          <a:xfrm>
            <a:off x="3729453" y="3364445"/>
            <a:ext cx="307975" cy="464184"/>
          </a:xfrm>
          <a:custGeom>
            <a:avLst/>
            <a:gdLst/>
            <a:ahLst/>
            <a:cxnLst/>
            <a:rect l="l" t="t" r="r" b="b"/>
            <a:pathLst>
              <a:path w="307975" h="464185">
                <a:moveTo>
                  <a:pt x="0" y="464057"/>
                </a:moveTo>
                <a:lnTo>
                  <a:pt x="30772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4122772" y="5483605"/>
            <a:ext cx="1395095" cy="923925"/>
          </a:xfrm>
          <a:custGeom>
            <a:avLst/>
            <a:gdLst/>
            <a:ahLst/>
            <a:cxnLst/>
            <a:rect l="l" t="t" r="r" b="b"/>
            <a:pathLst>
              <a:path w="1395095" h="923925">
                <a:moveTo>
                  <a:pt x="0" y="923328"/>
                </a:moveTo>
                <a:lnTo>
                  <a:pt x="1394967" y="923328"/>
                </a:lnTo>
                <a:lnTo>
                  <a:pt x="1394967" y="0"/>
                </a:lnTo>
                <a:lnTo>
                  <a:pt x="0" y="0"/>
                </a:lnTo>
                <a:lnTo>
                  <a:pt x="0" y="923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1"/>
          <p:cNvSpPr txBox="1"/>
          <p:nvPr/>
        </p:nvSpPr>
        <p:spPr>
          <a:xfrm>
            <a:off x="4122772" y="5483605"/>
            <a:ext cx="1395095" cy="92392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995" marR="9398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LD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and GLD me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 i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nt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o ILD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2"/>
          <p:cNvSpPr/>
          <p:nvPr/>
        </p:nvSpPr>
        <p:spPr>
          <a:xfrm>
            <a:off x="4564731" y="3348570"/>
            <a:ext cx="255904" cy="2135505"/>
          </a:xfrm>
          <a:custGeom>
            <a:avLst/>
            <a:gdLst/>
            <a:ahLst/>
            <a:cxnLst/>
            <a:rect l="l" t="t" r="r" b="b"/>
            <a:pathLst>
              <a:path w="255904" h="2135504">
                <a:moveTo>
                  <a:pt x="255524" y="2134997"/>
                </a:moveTo>
                <a:lnTo>
                  <a:pt x="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3"/>
          <p:cNvSpPr txBox="1"/>
          <p:nvPr/>
        </p:nvSpPr>
        <p:spPr>
          <a:xfrm>
            <a:off x="5212431" y="3874705"/>
            <a:ext cx="1059815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99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OI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8699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eli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6279231" y="5028881"/>
            <a:ext cx="1043940" cy="646430"/>
          </a:xfrm>
          <a:custGeom>
            <a:avLst/>
            <a:gdLst/>
            <a:ahLst/>
            <a:cxnLst/>
            <a:rect l="l" t="t" r="r" b="b"/>
            <a:pathLst>
              <a:path w="1043940" h="646429">
                <a:moveTo>
                  <a:pt x="0" y="646328"/>
                </a:moveTo>
                <a:lnTo>
                  <a:pt x="1043876" y="646328"/>
                </a:lnTo>
                <a:lnTo>
                  <a:pt x="1043876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5"/>
          <p:cNvSpPr txBox="1"/>
          <p:nvPr/>
        </p:nvSpPr>
        <p:spPr>
          <a:xfrm>
            <a:off x="6279231" y="5028881"/>
            <a:ext cx="1043940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99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</a:t>
            </a:r>
            <a:r>
              <a:rPr sz="1800" spc="-5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ILD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8699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2398874" y="3139261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594" y="0"/>
                </a:moveTo>
                <a:lnTo>
                  <a:pt x="62897" y="11691"/>
                </a:lnTo>
                <a:lnTo>
                  <a:pt x="30009" y="36611"/>
                </a:lnTo>
                <a:lnTo>
                  <a:pt x="8016" y="71676"/>
                </a:lnTo>
                <a:lnTo>
                  <a:pt x="0" y="113805"/>
                </a:lnTo>
                <a:lnTo>
                  <a:pt x="518" y="124760"/>
                </a:lnTo>
                <a:lnTo>
                  <a:pt x="12275" y="165368"/>
                </a:lnTo>
                <a:lnTo>
                  <a:pt x="37242" y="198175"/>
                </a:lnTo>
                <a:lnTo>
                  <a:pt x="72374" y="220110"/>
                </a:lnTo>
                <a:lnTo>
                  <a:pt x="114627" y="228104"/>
                </a:lnTo>
                <a:lnTo>
                  <a:pt x="128928" y="227174"/>
                </a:lnTo>
                <a:lnTo>
                  <a:pt x="168213" y="214460"/>
                </a:lnTo>
                <a:lnTo>
                  <a:pt x="199826" y="188804"/>
                </a:lnTo>
                <a:lnTo>
                  <a:pt x="220879" y="152710"/>
                </a:lnTo>
                <a:lnTo>
                  <a:pt x="228486" y="108680"/>
                </a:lnTo>
                <a:lnTo>
                  <a:pt x="227031" y="94898"/>
                </a:lnTo>
                <a:lnTo>
                  <a:pt x="213222" y="57176"/>
                </a:lnTo>
                <a:lnTo>
                  <a:pt x="186755" y="26987"/>
                </a:lnTo>
                <a:lnTo>
                  <a:pt x="149567" y="7029"/>
                </a:lnTo>
                <a:lnTo>
                  <a:pt x="10359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7"/>
          <p:cNvSpPr txBox="1"/>
          <p:nvPr/>
        </p:nvSpPr>
        <p:spPr>
          <a:xfrm>
            <a:off x="1706469" y="1280857"/>
            <a:ext cx="198310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 marR="99695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fi</a:t>
            </a:r>
            <a:r>
              <a:rPr sz="1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p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opo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A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CPG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2513174" y="1927186"/>
            <a:ext cx="184785" cy="1211580"/>
          </a:xfrm>
          <a:custGeom>
            <a:avLst/>
            <a:gdLst/>
            <a:ahLst/>
            <a:cxnLst/>
            <a:rect l="l" t="t" r="r" b="b"/>
            <a:pathLst>
              <a:path w="184785" h="1211579">
                <a:moveTo>
                  <a:pt x="184657" y="0"/>
                </a:moveTo>
                <a:lnTo>
                  <a:pt x="0" y="121157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39"/>
          <p:cNvSpPr txBox="1"/>
          <p:nvPr/>
        </p:nvSpPr>
        <p:spPr>
          <a:xfrm>
            <a:off x="5014311" y="1494522"/>
            <a:ext cx="93091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I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phase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0"/>
          <p:cNvSpPr/>
          <p:nvPr/>
        </p:nvSpPr>
        <p:spPr>
          <a:xfrm>
            <a:off x="5742275" y="3369144"/>
            <a:ext cx="342265" cy="506095"/>
          </a:xfrm>
          <a:custGeom>
            <a:avLst/>
            <a:gdLst/>
            <a:ahLst/>
            <a:cxnLst/>
            <a:rect l="l" t="t" r="r" b="b"/>
            <a:pathLst>
              <a:path w="342264" h="506095">
                <a:moveTo>
                  <a:pt x="0" y="505587"/>
                </a:moveTo>
                <a:lnTo>
                  <a:pt x="34188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1"/>
          <p:cNvSpPr/>
          <p:nvPr/>
        </p:nvSpPr>
        <p:spPr>
          <a:xfrm>
            <a:off x="6431631" y="3369144"/>
            <a:ext cx="369570" cy="1659889"/>
          </a:xfrm>
          <a:custGeom>
            <a:avLst/>
            <a:gdLst/>
            <a:ahLst/>
            <a:cxnLst/>
            <a:rect l="l" t="t" r="r" b="b"/>
            <a:pathLst>
              <a:path w="369570" h="1659889">
                <a:moveTo>
                  <a:pt x="369570" y="1659762"/>
                </a:moveTo>
                <a:lnTo>
                  <a:pt x="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2"/>
          <p:cNvSpPr/>
          <p:nvPr/>
        </p:nvSpPr>
        <p:spPr>
          <a:xfrm>
            <a:off x="7879431" y="3875848"/>
            <a:ext cx="1117600" cy="646430"/>
          </a:xfrm>
          <a:custGeom>
            <a:avLst/>
            <a:gdLst/>
            <a:ahLst/>
            <a:cxnLst/>
            <a:rect l="l" t="t" r="r" b="b"/>
            <a:pathLst>
              <a:path w="1117600" h="646429">
                <a:moveTo>
                  <a:pt x="0" y="646328"/>
                </a:moveTo>
                <a:lnTo>
                  <a:pt x="1117612" y="646328"/>
                </a:lnTo>
                <a:lnTo>
                  <a:pt x="1117612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3"/>
          <p:cNvSpPr txBox="1"/>
          <p:nvPr/>
        </p:nvSpPr>
        <p:spPr>
          <a:xfrm>
            <a:off x="7879431" y="3875848"/>
            <a:ext cx="1117600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763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DB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/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8763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eli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4"/>
          <p:cNvSpPr/>
          <p:nvPr/>
        </p:nvSpPr>
        <p:spPr>
          <a:xfrm>
            <a:off x="8429468" y="3386670"/>
            <a:ext cx="8890" cy="489584"/>
          </a:xfrm>
          <a:custGeom>
            <a:avLst/>
            <a:gdLst/>
            <a:ahLst/>
            <a:cxnLst/>
            <a:rect l="l" t="t" r="r" b="b"/>
            <a:pathLst>
              <a:path w="8890" h="489585">
                <a:moveTo>
                  <a:pt x="8890" y="489203"/>
                </a:moveTo>
                <a:lnTo>
                  <a:pt x="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5"/>
          <p:cNvSpPr txBox="1"/>
          <p:nvPr/>
        </p:nvSpPr>
        <p:spPr>
          <a:xfrm>
            <a:off x="6691347" y="1494522"/>
            <a:ext cx="155638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DR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/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DB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pha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6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57200" y="46080"/>
            <a:ext cx="9144000" cy="914760"/>
          </a:xfrm>
        </p:spPr>
        <p:txBody>
          <a:bodyPr>
            <a:spAutoFit/>
          </a:bodyPr>
          <a:lstStyle/>
          <a:p>
            <a:pPr lvl="0"/>
            <a:r>
              <a:rPr lang="en-US"/>
              <a:t>ILC Detector Concept Studies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274320" y="1045080"/>
            <a:ext cx="9601200" cy="6128537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4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5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6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7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 smtClean="0">
                <a:latin typeface="" pitchFamily="16"/>
              </a:rPr>
              <a:t>started in 1990ies, up to 4 </a:t>
            </a:r>
            <a:r>
              <a:rPr lang="en-US" dirty="0">
                <a:latin typeface="" pitchFamily="16"/>
              </a:rPr>
              <a:t>different </a:t>
            </a:r>
            <a:r>
              <a:rPr lang="en-US" dirty="0" smtClean="0">
                <a:latin typeface="" pitchFamily="16"/>
              </a:rPr>
              <a:t>concepts in 2006 (CDRs)	</a:t>
            </a:r>
            <a:r>
              <a:rPr lang="en-US" sz="1800" dirty="0" smtClean="0">
                <a:latin typeface="" pitchFamily="16"/>
              </a:rPr>
              <a:t>(</a:t>
            </a:r>
            <a:r>
              <a:rPr lang="en-US" sz="1800" dirty="0">
                <a:latin typeface="" pitchFamily="16"/>
              </a:rPr>
              <a:t>3 old concepts under new names + 1 new concept)</a:t>
            </a: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3">
              <a:buNone/>
            </a:pPr>
            <a:endParaRPr lang="en-US" dirty="0">
              <a:latin typeface="" pitchFamily="16"/>
            </a:endParaRPr>
          </a:p>
          <a:p>
            <a:pPr lvl="1">
              <a:buNone/>
            </a:pPr>
            <a:endParaRPr lang="en-US" dirty="0">
              <a:latin typeface="" pitchFamily="16"/>
            </a:endParaRPr>
          </a:p>
          <a:p>
            <a:pPr lvl="0"/>
            <a:r>
              <a:rPr lang="en-US" dirty="0">
                <a:latin typeface="" pitchFamily="16"/>
              </a:rPr>
              <a:t>~180 institutes + ~500 authors world-wide (~30% Europe)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622960" y="4427909"/>
            <a:ext cx="5183280" cy="1701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2843280" y="6243474"/>
            <a:ext cx="67140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SiD</a:t>
            </a:r>
          </a:p>
        </p:txBody>
      </p:sp>
      <p:sp>
        <p:nvSpPr>
          <p:cNvPr id="8" name="Freeform 7"/>
          <p:cNvSpPr/>
          <p:nvPr/>
        </p:nvSpPr>
        <p:spPr>
          <a:xfrm>
            <a:off x="4664160" y="6224394"/>
            <a:ext cx="79020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LDC</a:t>
            </a:r>
          </a:p>
        </p:txBody>
      </p:sp>
      <p:sp>
        <p:nvSpPr>
          <p:cNvPr id="9" name="Freeform 8"/>
          <p:cNvSpPr/>
          <p:nvPr/>
        </p:nvSpPr>
        <p:spPr>
          <a:xfrm>
            <a:off x="6443640" y="6243474"/>
            <a:ext cx="80712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GLD</a:t>
            </a:r>
          </a:p>
        </p:txBody>
      </p:sp>
      <p:sp>
        <p:nvSpPr>
          <p:cNvPr id="10" name="Freeform 9"/>
          <p:cNvSpPr/>
          <p:nvPr/>
        </p:nvSpPr>
        <p:spPr>
          <a:xfrm>
            <a:off x="8533080" y="6031165"/>
            <a:ext cx="68904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4</a:t>
            </a:r>
            <a:r>
              <a:rPr lang="en-US" sz="2400" b="0" i="0" u="none" strike="noStrike" baseline="300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th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251594"/>
              </p:ext>
            </p:extLst>
          </p:nvPr>
        </p:nvGraphicFramePr>
        <p:xfrm>
          <a:off x="244475" y="2119313"/>
          <a:ext cx="9764713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Worksheet" r:id="rId9" imgW="10452100" imgH="2197100" progId="Excel.Sheet.12">
                  <p:embed/>
                </p:oleObj>
              </mc:Choice>
              <mc:Fallback>
                <p:oleObj name="Worksheet" r:id="rId9" imgW="10452100" imgH="21971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2119313"/>
                        <a:ext cx="9764713" cy="201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6656" y="4499917"/>
            <a:ext cx="1463040" cy="14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57200" y="46080"/>
            <a:ext cx="9144000" cy="914760"/>
          </a:xfrm>
        </p:spPr>
        <p:txBody>
          <a:bodyPr>
            <a:spAutoFit/>
          </a:bodyPr>
          <a:lstStyle/>
          <a:p>
            <a:pPr lvl="0"/>
            <a:r>
              <a:rPr lang="en-US"/>
              <a:t>ILC Detector Concept Studies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274320" y="1045080"/>
            <a:ext cx="9601200" cy="5171877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4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5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6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7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 smtClean="0">
                <a:latin typeface="" pitchFamily="16"/>
              </a:rPr>
              <a:t>2 concepts left after </a:t>
            </a:r>
            <a:r>
              <a:rPr lang="en-US" dirty="0" err="1" smtClean="0">
                <a:latin typeface="" pitchFamily="16"/>
              </a:rPr>
              <a:t>LoI</a:t>
            </a:r>
            <a:r>
              <a:rPr lang="en-US" dirty="0" smtClean="0">
                <a:latin typeface="" pitchFamily="16"/>
              </a:rPr>
              <a:t> validation process finished in 2009</a:t>
            </a:r>
          </a:p>
          <a:p>
            <a:pPr lvl="1"/>
            <a:r>
              <a:rPr lang="en-US" dirty="0" err="1" smtClean="0">
                <a:latin typeface="" pitchFamily="16"/>
              </a:rPr>
              <a:t>SiD</a:t>
            </a:r>
            <a:r>
              <a:rPr lang="en-US" dirty="0">
                <a:latin typeface="" pitchFamily="16"/>
              </a:rPr>
              <a:t> </a:t>
            </a:r>
            <a:r>
              <a:rPr lang="en-US" dirty="0" smtClean="0">
                <a:latin typeface="" pitchFamily="16"/>
              </a:rPr>
              <a:t>and ILD</a:t>
            </a: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0">
              <a:buNone/>
            </a:pPr>
            <a:endParaRPr lang="en-US" dirty="0">
              <a:latin typeface="" pitchFamily="16"/>
            </a:endParaRPr>
          </a:p>
          <a:p>
            <a:pPr lvl="3">
              <a:buNone/>
            </a:pPr>
            <a:endParaRPr lang="en-US" dirty="0">
              <a:latin typeface="" pitchFamily="16"/>
            </a:endParaRPr>
          </a:p>
          <a:p>
            <a:pPr lvl="1">
              <a:buNone/>
            </a:pPr>
            <a:endParaRPr lang="en-US" dirty="0">
              <a:latin typeface="" pitchFamily="16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622960" y="4427909"/>
            <a:ext cx="5183280" cy="1701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2843280" y="6243474"/>
            <a:ext cx="67140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SiD</a:t>
            </a:r>
          </a:p>
        </p:txBody>
      </p:sp>
      <p:sp>
        <p:nvSpPr>
          <p:cNvPr id="8" name="Freeform 7"/>
          <p:cNvSpPr/>
          <p:nvPr/>
        </p:nvSpPr>
        <p:spPr>
          <a:xfrm>
            <a:off x="4664160" y="6224394"/>
            <a:ext cx="79020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LDC</a:t>
            </a:r>
          </a:p>
        </p:txBody>
      </p:sp>
      <p:sp>
        <p:nvSpPr>
          <p:cNvPr id="9" name="Freeform 8"/>
          <p:cNvSpPr/>
          <p:nvPr/>
        </p:nvSpPr>
        <p:spPr>
          <a:xfrm>
            <a:off x="6443640" y="6243474"/>
            <a:ext cx="80712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GLD</a:t>
            </a:r>
          </a:p>
        </p:txBody>
      </p:sp>
      <p:sp>
        <p:nvSpPr>
          <p:cNvPr id="10" name="Freeform 9"/>
          <p:cNvSpPr/>
          <p:nvPr/>
        </p:nvSpPr>
        <p:spPr>
          <a:xfrm>
            <a:off x="8533080" y="6031165"/>
            <a:ext cx="689040" cy="51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4</a:t>
            </a:r>
            <a:r>
              <a:rPr lang="en-US" sz="2400" b="0" i="0" u="none" strike="noStrike" baseline="300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th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665395"/>
              </p:ext>
            </p:extLst>
          </p:nvPr>
        </p:nvGraphicFramePr>
        <p:xfrm>
          <a:off x="244475" y="2119313"/>
          <a:ext cx="9764713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Worksheet" r:id="rId9" imgW="10452100" imgH="2197100" progId="Excel.Sheet.12">
                  <p:embed/>
                </p:oleObj>
              </mc:Choice>
              <mc:Fallback>
                <p:oleObj name="Worksheet" r:id="rId9" imgW="10452100" imgH="21971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2119313"/>
                        <a:ext cx="9764713" cy="201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6656" y="4499917"/>
            <a:ext cx="1463040" cy="14205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8014001" y="1865519"/>
            <a:ext cx="1770576" cy="450660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rot="2700000">
            <a:off x="7984377" y="1835621"/>
            <a:ext cx="1770576" cy="450660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8264" y="6239371"/>
            <a:ext cx="2662989" cy="4207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4176216" y="4643933"/>
            <a:ext cx="3672408" cy="15121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5" name="Picture 14" descr="ild_detector3d_cutop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36" y="4499917"/>
            <a:ext cx="1512664" cy="15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ILD and </a:t>
            </a:r>
            <a:r>
              <a:rPr lang="en-US" dirty="0" err="1" smtClean="0"/>
              <a:t>SiD</a:t>
            </a:r>
            <a:r>
              <a:rPr lang="en-US" dirty="0" smtClean="0"/>
              <a:t> Detector </a:t>
            </a:r>
            <a:r>
              <a:rPr lang="en-US" dirty="0" err="1" smtClean="0"/>
              <a:t>Philosphies</a:t>
            </a:r>
            <a:endParaRPr lang="en-GB" dirty="0"/>
          </a:p>
        </p:txBody>
      </p:sp>
      <p:sp>
        <p:nvSpPr>
          <p:cNvPr id="11" name="object 2"/>
          <p:cNvSpPr/>
          <p:nvPr/>
        </p:nvSpPr>
        <p:spPr>
          <a:xfrm>
            <a:off x="4872480" y="1187549"/>
            <a:ext cx="4542790" cy="5606415"/>
          </a:xfrm>
          <a:custGeom>
            <a:avLst/>
            <a:gdLst/>
            <a:ahLst/>
            <a:cxnLst/>
            <a:rect l="l" t="t" r="r" b="b"/>
            <a:pathLst>
              <a:path w="4542790" h="5606415">
                <a:moveTo>
                  <a:pt x="0" y="5606161"/>
                </a:moveTo>
                <a:lnTo>
                  <a:pt x="4542599" y="5606161"/>
                </a:lnTo>
                <a:lnTo>
                  <a:pt x="4542599" y="0"/>
                </a:lnTo>
                <a:lnTo>
                  <a:pt x="0" y="0"/>
                </a:lnTo>
                <a:lnTo>
                  <a:pt x="0" y="5606161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75816" y="1187549"/>
            <a:ext cx="4297045" cy="5606415"/>
          </a:xfrm>
          <a:custGeom>
            <a:avLst/>
            <a:gdLst/>
            <a:ahLst/>
            <a:cxnLst/>
            <a:rect l="l" t="t" r="r" b="b"/>
            <a:pathLst>
              <a:path w="4297045" h="5606415">
                <a:moveTo>
                  <a:pt x="0" y="5606161"/>
                </a:moveTo>
                <a:lnTo>
                  <a:pt x="4296664" y="5606161"/>
                </a:lnTo>
                <a:lnTo>
                  <a:pt x="4296664" y="0"/>
                </a:lnTo>
                <a:lnTo>
                  <a:pt x="0" y="0"/>
                </a:lnTo>
                <a:lnTo>
                  <a:pt x="0" y="560616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1891346" y="1343061"/>
            <a:ext cx="5819775" cy="1316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2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6190" algn="l"/>
              </a:tabLst>
            </a:pPr>
            <a:r>
              <a:rPr sz="2800" spc="-15" dirty="0">
                <a:solidFill>
                  <a:prstClr val="black"/>
                </a:solidFill>
                <a:latin typeface="Calibri"/>
                <a:cs typeface="Calibri"/>
              </a:rPr>
              <a:t>ILD	</a:t>
            </a:r>
            <a:r>
              <a:rPr sz="2800" spc="-20" dirty="0">
                <a:solidFill>
                  <a:prstClr val="black"/>
                </a:solidFill>
                <a:latin typeface="Calibri"/>
                <a:cs typeface="Calibri"/>
              </a:rPr>
              <a:t>SiD</a:t>
            </a:r>
            <a:endParaRPr sz="2800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914400" fontAlgn="auto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ar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fl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ame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al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adigm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bot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ILD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1800" spc="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SiD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</a:pP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7314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ec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xin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c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IP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807121" y="3083113"/>
            <a:ext cx="286067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114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k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hig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edu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nda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y ma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s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pac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 smtClean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5" dirty="0" smtClean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 smtClean="0">
                <a:solidFill>
                  <a:prstClr val="black"/>
                </a:solidFill>
                <a:latin typeface="Calibri"/>
                <a:cs typeface="Calibri"/>
              </a:rPr>
              <a:t>int</a:t>
            </a:r>
            <a:r>
              <a:rPr lang="en-US" sz="1800" spc="-10" dirty="0" smtClean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5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le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p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ern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og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backg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oun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le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ance</a:t>
            </a:r>
            <a:endParaRPr sz="1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5608382" y="3064419"/>
            <a:ext cx="3535679" cy="135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1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ac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k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 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high p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ec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poi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ts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4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obu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t,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able a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nd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ea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ac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k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800" spc="2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ec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sion 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omp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es 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oblem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ern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og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on.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2483801" y="4845086"/>
            <a:ext cx="495681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gh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anu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alo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7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800" spc="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simil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ar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pi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el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si</a:t>
            </a:r>
            <a:r>
              <a:rPr sz="1800" spc="-45" dirty="0">
                <a:solidFill>
                  <a:prstClr val="black"/>
                </a:solidFill>
                <a:latin typeface="Calibri"/>
                <a:cs typeface="Calibri"/>
              </a:rPr>
              <a:t>z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s,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mi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lar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l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ev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el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f 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opologi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al</a:t>
            </a:r>
            <a:r>
              <a:rPr sz="1800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uction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807121" y="5821944"/>
            <a:ext cx="323088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La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z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imp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es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epa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be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ha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ut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al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part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es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0"/>
          <p:cNvSpPr txBox="1"/>
          <p:nvPr/>
        </p:nvSpPr>
        <p:spPr>
          <a:xfrm>
            <a:off x="5608382" y="5574447"/>
            <a:ext cx="3604895" cy="1076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gh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fiel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cha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ompo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and is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mo</a:t>
            </a:r>
            <a:r>
              <a:rPr sz="1800" spc="-4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fi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t,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som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o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5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ormanc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1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ar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800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ular </a:t>
            </a:r>
            <a:r>
              <a:rPr sz="1800" spc="-15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Calibri"/>
                <a:cs typeface="Calibri"/>
              </a:rPr>
              <a:t>high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ene</a:t>
            </a:r>
            <a:r>
              <a:rPr sz="1800" spc="-3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prstClr val="black"/>
                </a:solidFill>
                <a:latin typeface="Calibri"/>
                <a:cs typeface="Calibri"/>
              </a:rPr>
              <a:t>gies</a:t>
            </a:r>
            <a:endParaRPr sz="18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89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ILD and </a:t>
            </a:r>
            <a:r>
              <a:rPr lang="en-US" dirty="0" err="1" smtClean="0"/>
              <a:t>SiD</a:t>
            </a:r>
            <a:r>
              <a:rPr lang="en-US" dirty="0" smtClean="0"/>
              <a:t> Main Parameters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638" y="5508029"/>
            <a:ext cx="9599612" cy="1623020"/>
          </a:xfrm>
        </p:spPr>
        <p:txBody>
          <a:bodyPr/>
          <a:lstStyle/>
          <a:p>
            <a:pPr lvl="1"/>
            <a:r>
              <a:rPr lang="en-US" dirty="0" err="1" smtClean="0"/>
              <a:t>SiD</a:t>
            </a:r>
            <a:endParaRPr lang="en-US" dirty="0" smtClean="0"/>
          </a:p>
          <a:p>
            <a:pPr lvl="2"/>
            <a:r>
              <a:rPr lang="en-US" dirty="0" smtClean="0"/>
              <a:t>more compact (full silicon tracker), </a:t>
            </a:r>
            <a:r>
              <a:rPr lang="en-US" dirty="0"/>
              <a:t>shorter, higher B-field</a:t>
            </a:r>
          </a:p>
          <a:p>
            <a:pPr lvl="1"/>
            <a:r>
              <a:rPr lang="en-US" dirty="0" smtClean="0"/>
              <a:t>ILD</a:t>
            </a:r>
          </a:p>
          <a:p>
            <a:pPr lvl="2"/>
            <a:r>
              <a:rPr lang="en-US" dirty="0" smtClean="0"/>
              <a:t>larger (TPC), </a:t>
            </a:r>
            <a:r>
              <a:rPr lang="en-US" dirty="0"/>
              <a:t>thicker</a:t>
            </a:r>
            <a:r>
              <a:rPr lang="en-US" dirty="0" smtClean="0"/>
              <a:t>, lower B-field</a:t>
            </a:r>
            <a:endParaRPr lang="en-US" dirty="0"/>
          </a:p>
          <a:p>
            <a:endParaRPr lang="en-GB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56822"/>
              </p:ext>
            </p:extLst>
          </p:nvPr>
        </p:nvGraphicFramePr>
        <p:xfrm>
          <a:off x="1079872" y="1115541"/>
          <a:ext cx="7703565" cy="4229093"/>
        </p:xfrm>
        <a:graphic>
          <a:graphicData uri="http://schemas.openxmlformats.org/drawingml/2006/table">
            <a:tbl>
              <a:tblPr firstRow="1" bandRow="1"/>
              <a:tblGrid>
                <a:gridCol w="2567940"/>
                <a:gridCol w="2567812"/>
                <a:gridCol w="2567813"/>
              </a:tblGrid>
              <a:tr h="383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sz="3500" dirty="0">
                        <a:latin typeface="Microsoft JhengHei"/>
                        <a:cs typeface="Microsoft JhengHe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C"/>
                    </a:solidFill>
                  </a:tcPr>
                </a:tc>
              </a:tr>
              <a:tr h="3581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R(i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Ver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14 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16 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</a:tr>
              <a:tr h="370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1221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1808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</a:tr>
              <a:tr h="370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N(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ra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ker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hits)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&lt;12&gt;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&lt;228&gt;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X(0)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ECAL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12%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(bar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20%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12%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(bar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42%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</a:tr>
              <a:tr h="370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2493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3973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</a:tr>
              <a:tr h="370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Λ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(unt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f HCAL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.5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7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(m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n)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8.5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(max)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</a:tr>
              <a:tr h="370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Coi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ner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radius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2591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3440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B(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 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3.5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</a:tr>
              <a:tr h="370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Oute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Rad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6042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7755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7E8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ength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66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mm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90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Detector Concepts - Status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ILD and </a:t>
            </a:r>
            <a:r>
              <a:rPr lang="en-US" dirty="0" err="1" smtClean="0"/>
              <a:t>SiD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mature </a:t>
            </a:r>
            <a:r>
              <a:rPr lang="en-US" dirty="0"/>
              <a:t>designs, internationally </a:t>
            </a:r>
            <a:r>
              <a:rPr lang="en-US" dirty="0" smtClean="0"/>
              <a:t>reviewed</a:t>
            </a:r>
          </a:p>
          <a:p>
            <a:r>
              <a:rPr lang="en-US" dirty="0" smtClean="0"/>
              <a:t>Intense </a:t>
            </a:r>
            <a:r>
              <a:rPr lang="en-US" dirty="0"/>
              <a:t>R&amp;D on sub-systems </a:t>
            </a:r>
            <a:r>
              <a:rPr lang="en-US" dirty="0" smtClean="0"/>
              <a:t>technologies</a:t>
            </a:r>
            <a:endParaRPr lang="en-US" dirty="0"/>
          </a:p>
          <a:p>
            <a:pPr lvl="1"/>
            <a:r>
              <a:rPr lang="en-US" dirty="0"/>
              <a:t>R&amp;D collaborations like CALICE or LCTPC, LCFI, etc.</a:t>
            </a:r>
          </a:p>
          <a:p>
            <a:pPr lvl="1"/>
            <a:r>
              <a:rPr lang="en-US" dirty="0"/>
              <a:t>Major test beam and prototyping campaigns, in Europe </a:t>
            </a:r>
            <a:r>
              <a:rPr lang="en-US" dirty="0" smtClean="0"/>
              <a:t>supported through </a:t>
            </a:r>
            <a:r>
              <a:rPr lang="en-US" dirty="0"/>
              <a:t>programs like EUDET and </a:t>
            </a:r>
            <a:r>
              <a:rPr lang="en-US" dirty="0" smtClean="0"/>
              <a:t>AIDA</a:t>
            </a:r>
            <a:endParaRPr lang="en-US" dirty="0"/>
          </a:p>
          <a:p>
            <a:r>
              <a:rPr lang="en-US" dirty="0"/>
              <a:t>Developments of integrated </a:t>
            </a:r>
            <a:r>
              <a:rPr lang="en-US" dirty="0" smtClean="0"/>
              <a:t>systems</a:t>
            </a:r>
            <a:endParaRPr lang="en-US" dirty="0"/>
          </a:p>
          <a:p>
            <a:pPr lvl="1"/>
            <a:r>
              <a:rPr lang="en-US" dirty="0"/>
              <a:t>First level engineering (looking for show stoppers)</a:t>
            </a:r>
          </a:p>
          <a:p>
            <a:pPr lvl="1"/>
            <a:r>
              <a:rPr lang="en-US" dirty="0"/>
              <a:t>“Reality checks” have been </a:t>
            </a:r>
            <a:r>
              <a:rPr lang="en-US" dirty="0" smtClean="0"/>
              <a:t>applied</a:t>
            </a:r>
            <a:endParaRPr lang="en-US" dirty="0"/>
          </a:p>
          <a:p>
            <a:r>
              <a:rPr lang="en-US" dirty="0" smtClean="0"/>
              <a:t>Costing</a:t>
            </a:r>
            <a:endParaRPr lang="en-US" dirty="0"/>
          </a:p>
          <a:p>
            <a:pPr lvl="1"/>
            <a:r>
              <a:rPr lang="en-US" dirty="0"/>
              <a:t>Cost models have been developed</a:t>
            </a:r>
          </a:p>
          <a:p>
            <a:pPr lvl="1"/>
            <a:r>
              <a:rPr lang="en-US" dirty="0"/>
              <a:t>Some cost optimization has taken place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35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 Detector Concept</a:t>
            </a:r>
            <a:endParaRPr lang="en-GB" dirty="0"/>
          </a:p>
        </p:txBody>
      </p:sp>
      <p:pic>
        <p:nvPicPr>
          <p:cNvPr id="24" name="Picture 23" descr="2010-10-06_170232.png"/>
          <p:cNvPicPr>
            <a:picLocks noChangeAspect="1"/>
          </p:cNvPicPr>
          <p:nvPr/>
        </p:nvPicPr>
        <p:blipFill>
          <a:blip r:embed="rId2"/>
          <a:srcRect l="3677" t="2926" r="3677" b="2926"/>
          <a:stretch>
            <a:fillRect/>
          </a:stretch>
        </p:blipFill>
        <p:spPr>
          <a:xfrm>
            <a:off x="2331608" y="1239768"/>
            <a:ext cx="6700287" cy="59244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91630" y="6095033"/>
            <a:ext cx="2229202" cy="923330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ultra low-mass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vertex detector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with ~25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μm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 pixels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2501" y="6104955"/>
            <a:ext cx="2311524" cy="923330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main silicon-based tracker (large pixels and strips)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7784" y="4880435"/>
            <a:ext cx="2400425" cy="646331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fine grained (PFA)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calorimetry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, 1 + 7.5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Λ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,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3218" y="3584695"/>
            <a:ext cx="1898390" cy="646331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strong solenoid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4 T - 5 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618" y="1701119"/>
            <a:ext cx="1902158" cy="923330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return yoke with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Instrumentation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for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muon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ID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0592" y="1577871"/>
            <a:ext cx="2152226" cy="923330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</a:rPr>
              <a:t>complex forward region with final beam focusing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685630" y="4118559"/>
            <a:ext cx="2101143" cy="197647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Arrow Connector 31"/>
          <p:cNvCxnSpPr/>
          <p:nvPr/>
        </p:nvCxnSpPr>
        <p:spPr>
          <a:xfrm flipV="1">
            <a:off x="3234024" y="4360830"/>
            <a:ext cx="2334560" cy="173971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Arrow Connector 32"/>
          <p:cNvCxnSpPr/>
          <p:nvPr/>
        </p:nvCxnSpPr>
        <p:spPr>
          <a:xfrm flipV="1">
            <a:off x="2688208" y="4033973"/>
            <a:ext cx="2332962" cy="84646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Straight Arrow Connector 33"/>
          <p:cNvCxnSpPr/>
          <p:nvPr/>
        </p:nvCxnSpPr>
        <p:spPr>
          <a:xfrm flipH="1">
            <a:off x="6673099" y="2501201"/>
            <a:ext cx="1113676" cy="108349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Arrow Connector 34"/>
          <p:cNvCxnSpPr/>
          <p:nvPr/>
        </p:nvCxnSpPr>
        <p:spPr>
          <a:xfrm flipV="1">
            <a:off x="2335376" y="3584695"/>
            <a:ext cx="2526311" cy="44927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Arrow Connector 35"/>
          <p:cNvCxnSpPr/>
          <p:nvPr/>
        </p:nvCxnSpPr>
        <p:spPr>
          <a:xfrm flipV="1">
            <a:off x="7786773" y="4880435"/>
            <a:ext cx="1245122" cy="923330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/>
          <p:cNvSpPr txBox="1"/>
          <p:nvPr/>
        </p:nvSpPr>
        <p:spPr>
          <a:xfrm>
            <a:off x="8463330" y="5305225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Calibri"/>
              </a:rPr>
              <a:t>6.5 m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94859" y="2165841"/>
            <a:ext cx="1665870" cy="73560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Explosion 1 38"/>
          <p:cNvSpPr>
            <a:spLocks noChangeAspect="1"/>
          </p:cNvSpPr>
          <p:nvPr/>
        </p:nvSpPr>
        <p:spPr>
          <a:xfrm rot="20220000">
            <a:off x="5611854" y="3991192"/>
            <a:ext cx="231230" cy="138740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74452" y="890225"/>
            <a:ext cx="404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… adapted from ILC detector concepts …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21300000" flipH="1">
            <a:off x="7169556" y="3045595"/>
            <a:ext cx="438726" cy="22721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TextBox 41"/>
          <p:cNvSpPr txBox="1"/>
          <p:nvPr/>
        </p:nvSpPr>
        <p:spPr>
          <a:xfrm>
            <a:off x="7562119" y="2660915"/>
            <a:ext cx="4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/>
              </a:rPr>
              <a:t>-</a:t>
            </a:r>
            <a:endParaRPr lang="en-US" sz="2800" b="1" baseline="30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438256" y="4945228"/>
            <a:ext cx="512330" cy="29072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4" name="TextBox 43"/>
          <p:cNvSpPr txBox="1"/>
          <p:nvPr/>
        </p:nvSpPr>
        <p:spPr>
          <a:xfrm>
            <a:off x="3008655" y="4939710"/>
            <a:ext cx="48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2800" b="1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en-US" sz="2800" b="1" baseline="30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5" descr="CLIC-Logo-Color-7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4014" r="14270" b="13812"/>
          <a:stretch/>
        </p:blipFill>
        <p:spPr>
          <a:xfrm>
            <a:off x="121025" y="113525"/>
            <a:ext cx="742823" cy="7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3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CLIC Detector Study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044719"/>
            <a:ext cx="9601200" cy="5374369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CLIC detector study has started in 2008 at CERN</a:t>
            </a:r>
          </a:p>
          <a:p>
            <a:pPr lvl="1"/>
            <a:r>
              <a:rPr lang="en-US" dirty="0">
                <a:latin typeface="" pitchFamily="16"/>
              </a:rPr>
              <a:t>starting point: existing </a:t>
            </a:r>
            <a:r>
              <a:rPr lang="en-US" dirty="0" err="1">
                <a:latin typeface="" pitchFamily="16"/>
              </a:rPr>
              <a:t>SiD</a:t>
            </a:r>
            <a:r>
              <a:rPr lang="en-US" dirty="0">
                <a:latin typeface="" pitchFamily="16"/>
              </a:rPr>
              <a:t> and ILD concepts and simulations</a:t>
            </a:r>
          </a:p>
          <a:p>
            <a:pPr lvl="1"/>
            <a:r>
              <a:rPr lang="en-US" dirty="0" smtClean="0">
                <a:latin typeface="" pitchFamily="16"/>
              </a:rPr>
              <a:t>had </a:t>
            </a:r>
            <a:r>
              <a:rPr lang="en-US" dirty="0">
                <a:latin typeface="" pitchFamily="16"/>
              </a:rPr>
              <a:t>to modify/adjust concepts to CLIC needs</a:t>
            </a:r>
          </a:p>
          <a:p>
            <a:pPr lvl="0"/>
            <a:r>
              <a:rPr lang="en-US" dirty="0">
                <a:latin typeface="" pitchFamily="16"/>
              </a:rPr>
              <a:t>CLIC detector = “90% ILC detector” + “10% CLIC specifics”</a:t>
            </a:r>
          </a:p>
          <a:p>
            <a:pPr lvl="1"/>
            <a:r>
              <a:rPr lang="en-US" dirty="0">
                <a:latin typeface="" pitchFamily="16"/>
              </a:rPr>
              <a:t>CLIC </a:t>
            </a:r>
            <a:r>
              <a:rPr lang="en-US" dirty="0" smtClean="0">
                <a:latin typeface="" pitchFamily="16"/>
              </a:rPr>
              <a:t>has profited </a:t>
            </a:r>
            <a:r>
              <a:rPr lang="en-US" dirty="0">
                <a:latin typeface="" pitchFamily="16"/>
              </a:rPr>
              <a:t>a lot </a:t>
            </a:r>
            <a:r>
              <a:rPr lang="en-US" dirty="0" smtClean="0">
                <a:latin typeface="" pitchFamily="16"/>
              </a:rPr>
              <a:t>from ILC </a:t>
            </a:r>
            <a:r>
              <a:rPr lang="en-US" dirty="0">
                <a:latin typeface="" pitchFamily="16"/>
              </a:rPr>
              <a:t>detector R&amp;D and design studies</a:t>
            </a:r>
          </a:p>
          <a:p>
            <a:pPr lvl="1"/>
            <a:r>
              <a:rPr lang="en-US" dirty="0">
                <a:latin typeface="" pitchFamily="16"/>
              </a:rPr>
              <a:t>but ILC also profits from CLIC studies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" pitchFamily="16"/>
              </a:rPr>
              <a:t>CLIC detector = “extreme” ILC detector</a:t>
            </a:r>
            <a:r>
              <a:rPr lang="en-US" dirty="0">
                <a:latin typeface="" pitchFamily="16"/>
              </a:rPr>
              <a:t> </a:t>
            </a:r>
            <a:r>
              <a:rPr lang="en-US" dirty="0" smtClean="0">
                <a:latin typeface="" pitchFamily="16"/>
                <a:sym typeface="Wingdings"/>
              </a:rPr>
              <a:t></a:t>
            </a:r>
            <a:r>
              <a:rPr lang="en-US" dirty="0" smtClean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win – win situation for both communities</a:t>
            </a:r>
          </a:p>
          <a:p>
            <a:pPr lvl="2"/>
            <a:r>
              <a:rPr lang="en-US" dirty="0">
                <a:latin typeface="" pitchFamily="16"/>
              </a:rPr>
              <a:t>common work on Particle Flow Algorithms</a:t>
            </a:r>
          </a:p>
          <a:p>
            <a:pPr lvl="2"/>
            <a:r>
              <a:rPr lang="en-US" dirty="0">
                <a:latin typeface="" pitchFamily="16"/>
              </a:rPr>
              <a:t>engineering studies (push – pull), also foreseen at CLIC</a:t>
            </a:r>
          </a:p>
          <a:p>
            <a:pPr lvl="0"/>
            <a:r>
              <a:rPr lang="en-US" dirty="0" smtClean="0">
                <a:latin typeface="" pitchFamily="16"/>
              </a:rPr>
              <a:t>CDR prepared in 2012</a:t>
            </a:r>
            <a:endParaRPr lang="en-US" dirty="0">
              <a:latin typeface="" pitchFamily="16"/>
            </a:endParaRPr>
          </a:p>
          <a:p>
            <a:pPr lvl="1"/>
            <a:r>
              <a:rPr lang="en-US" dirty="0" smtClean="0">
                <a:latin typeface="" pitchFamily="16"/>
              </a:rPr>
              <a:t>detector and physics studies</a:t>
            </a:r>
            <a:endParaRPr lang="en-US" dirty="0">
              <a:latin typeface="" pitchFamily="16"/>
            </a:endParaRPr>
          </a:p>
          <a:p>
            <a:pPr lvl="2"/>
            <a:r>
              <a:rPr lang="en-US" dirty="0">
                <a:latin typeface="" pitchFamily="16"/>
              </a:rPr>
              <a:t>“</a:t>
            </a:r>
            <a:r>
              <a:rPr lang="en-US" dirty="0" err="1">
                <a:latin typeface="" pitchFamily="16"/>
              </a:rPr>
              <a:t>SiD</a:t>
            </a:r>
            <a:r>
              <a:rPr lang="en-US" dirty="0">
                <a:latin typeface="" pitchFamily="16"/>
              </a:rPr>
              <a:t>-like concept” @ CLIC @ 3 </a:t>
            </a:r>
            <a:r>
              <a:rPr lang="en-US" dirty="0" err="1" smtClean="0">
                <a:latin typeface="" pitchFamily="16"/>
              </a:rPr>
              <a:t>TeV</a:t>
            </a:r>
            <a:r>
              <a:rPr lang="en-US" dirty="0" smtClean="0">
                <a:latin typeface="" pitchFamily="16"/>
              </a:rPr>
              <a:t> = </a:t>
            </a:r>
            <a:r>
              <a:rPr lang="en-US" dirty="0" err="1" smtClean="0">
                <a:latin typeface="" pitchFamily="16"/>
              </a:rPr>
              <a:t>CLIC_SiD</a:t>
            </a:r>
            <a:endParaRPr lang="en-US" dirty="0">
              <a:latin typeface="" pitchFamily="16"/>
            </a:endParaRPr>
          </a:p>
          <a:p>
            <a:pPr lvl="2"/>
            <a:r>
              <a:rPr lang="en-US" dirty="0">
                <a:latin typeface="" pitchFamily="16"/>
              </a:rPr>
              <a:t>“ILD-like concept” @ CLIC @ 3 </a:t>
            </a:r>
            <a:r>
              <a:rPr lang="en-US" dirty="0" err="1" smtClean="0">
                <a:latin typeface="" pitchFamily="16"/>
              </a:rPr>
              <a:t>TeV</a:t>
            </a:r>
            <a:r>
              <a:rPr lang="en-US" dirty="0" smtClean="0">
                <a:latin typeface="" pitchFamily="16"/>
              </a:rPr>
              <a:t> = CLIC_ILD</a:t>
            </a:r>
            <a:endParaRPr lang="en-US" dirty="0">
              <a:latin typeface="" pitchFamily="16"/>
            </a:endParaRPr>
          </a:p>
        </p:txBody>
      </p:sp>
    </p:spTree>
    <p:extLst>
      <p:ext uri="{BB962C8B-B14F-4D97-AF65-F5344CB8AC3E}">
        <p14:creationId xmlns:p14="http://schemas.microsoft.com/office/powerpoint/2010/main" val="14334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CLIC_ILD and </a:t>
            </a:r>
            <a:r>
              <a:rPr lang="en-US" dirty="0" err="1"/>
              <a:t>CLIC_SiD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2334832" y="2200805"/>
            <a:ext cx="126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CLIC_ILD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08809" y="2213899"/>
            <a:ext cx="1274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CLIC_SiD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Picture 47" descr="Screen Shot 2011-12-07 at 9.36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31" y="2708017"/>
            <a:ext cx="3721100" cy="4000500"/>
          </a:xfrm>
          <a:prstGeom prst="rect">
            <a:avLst/>
          </a:prstGeom>
        </p:spPr>
      </p:pic>
      <p:pic>
        <p:nvPicPr>
          <p:cNvPr id="49" name="Picture 48" descr="Screen Shot 2011-12-07 at 9.36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61" y="2708805"/>
            <a:ext cx="3671316" cy="4023360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>
            <a:off x="1020989" y="2760393"/>
            <a:ext cx="0" cy="39384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/>
          <p:cNvSpPr txBox="1"/>
          <p:nvPr/>
        </p:nvSpPr>
        <p:spPr>
          <a:xfrm>
            <a:off x="431800" y="4336528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7 m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82674" y="1141586"/>
            <a:ext cx="57876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Two general-purpose CLIC detector concepts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Based on initial ILC concepts (ILD and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SiD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Optimised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and adapted to CLIC conditions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2" descr="CLIC-Logo-Color-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4014" r="14270" b="13812"/>
          <a:stretch/>
        </p:blipFill>
        <p:spPr>
          <a:xfrm>
            <a:off x="121025" y="113525"/>
            <a:ext cx="742823" cy="7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Detector Challenges at LHC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6083300"/>
          </a:xfrm>
          <a:ln/>
        </p:spPr>
        <p:txBody>
          <a:bodyPr/>
          <a:lstStyle/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High energy collisions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sufficiently high momentum resolution up to </a:t>
            </a:r>
            <a:r>
              <a:rPr lang="en-US" dirty="0" err="1"/>
              <a:t>TeV</a:t>
            </a:r>
            <a:r>
              <a:rPr lang="en-US" dirty="0"/>
              <a:t> scale</a:t>
            </a:r>
          </a:p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High luminosity (high interaction rate)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high rate capabilities, fast detectors (</a:t>
            </a:r>
            <a:r>
              <a:rPr lang="en-US" dirty="0" smtClean="0"/>
              <a:t>25 ns </a:t>
            </a:r>
            <a:r>
              <a:rPr lang="en-US" dirty="0"/>
              <a:t>bunch crossing rate)</a:t>
            </a:r>
          </a:p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High particle density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high granularity, sufficiently small detector cells to resolve particles</a:t>
            </a:r>
          </a:p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High radiation (lots of </a:t>
            </a:r>
            <a:r>
              <a:rPr lang="en-US" dirty="0" smtClean="0"/>
              <a:t>strongly </a:t>
            </a:r>
            <a:r>
              <a:rPr lang="en-US" dirty="0"/>
              <a:t>interacting particles)</a:t>
            </a:r>
          </a:p>
          <a:p>
            <a:pPr marL="1074738" lvl="2" indent="-427038">
              <a:buSzPct val="33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radiation mainly due to particles emerging from collisions, not machine background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radiation-hard detectors and electronics (have to survive ~10 years)</a:t>
            </a:r>
          </a:p>
          <a:p>
            <a:pPr marL="498475" indent="-355600">
              <a:lnSpc>
                <a:spcPct val="93000"/>
              </a:lnSpc>
              <a:spcAft>
                <a:spcPts val="538"/>
              </a:spcAft>
              <a:buClrTx/>
              <a:buSzTx/>
              <a:buFontTx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en-US" sz="1400" dirty="0">
              <a:solidFill>
                <a:srgbClr val="000000"/>
              </a:solidFill>
            </a:endParaRPr>
          </a:p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LARGE collaborations!!!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~O</a:t>
            </a:r>
            <a:r>
              <a:rPr lang="en-US" dirty="0" smtClean="0"/>
              <a:t>(3000</a:t>
            </a:r>
            <a:r>
              <a:rPr lang="en-US" dirty="0"/>
              <a:t>) physicists for ATLAS and CMS each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communication, sociological aspects</a:t>
            </a:r>
          </a:p>
          <a:p>
            <a:pPr marL="1074738" lvl="2" indent="-427038">
              <a:buSzPct val="33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exponential raise of meetings, phone + video conferences...</a:t>
            </a:r>
          </a:p>
        </p:txBody>
      </p:sp>
    </p:spTree>
    <p:extLst>
      <p:ext uri="{BB962C8B-B14F-4D97-AF65-F5344CB8AC3E}">
        <p14:creationId xmlns:p14="http://schemas.microsoft.com/office/powerpoint/2010/main" val="4052777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848" y="46038"/>
            <a:ext cx="9142413" cy="912812"/>
          </a:xfrm>
        </p:spPr>
        <p:txBody>
          <a:bodyPr/>
          <a:lstStyle/>
          <a:p>
            <a:r>
              <a:rPr lang="en-US" dirty="0"/>
              <a:t>CLIC_ILD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/>
              <a:t>CLIC_SiD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dirty="0"/>
              <a:t>tracker</a:t>
            </a:r>
            <a:endParaRPr lang="en-GB" dirty="0"/>
          </a:p>
        </p:txBody>
      </p:sp>
      <p:pic>
        <p:nvPicPr>
          <p:cNvPr id="7" name="Picture 6" descr="Screen Shot 2011-12-15 at 8.00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11" y="4372544"/>
            <a:ext cx="3197397" cy="1992581"/>
          </a:xfrm>
          <a:prstGeom prst="rect">
            <a:avLst/>
          </a:prstGeom>
        </p:spPr>
      </p:pic>
      <p:pic>
        <p:nvPicPr>
          <p:cNvPr id="8" name="Picture 7" descr="Screen Shot 2011-12-15 at 7.56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7" y="1622503"/>
            <a:ext cx="4413248" cy="3145442"/>
          </a:xfrm>
          <a:prstGeom prst="rect">
            <a:avLst/>
          </a:prstGeom>
        </p:spPr>
      </p:pic>
      <p:pic>
        <p:nvPicPr>
          <p:cNvPr id="9" name="Picture 8" descr="Screen Shot 2011-12-15 at 7.58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39" y="4853288"/>
            <a:ext cx="2536313" cy="1894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39" y="1115541"/>
            <a:ext cx="389962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TPC + silicon tracker in 4 Tesla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7333" y="4609624"/>
            <a:ext cx="1548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Time Projection Chamber</a:t>
            </a:r>
          </a:p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(TPC) with MPGD readout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Screen Shot 2011-12-15 at 8.30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17" y="1882625"/>
            <a:ext cx="3143251" cy="26118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9146952" y="1882625"/>
            <a:ext cx="21167" cy="229304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832154" y="1574848"/>
            <a:ext cx="62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1.3 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821732" y="4877275"/>
            <a:ext cx="492335" cy="17470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TextBox 15"/>
          <p:cNvSpPr txBox="1"/>
          <p:nvPr/>
        </p:nvSpPr>
        <p:spPr>
          <a:xfrm>
            <a:off x="5869888" y="4543334"/>
            <a:ext cx="143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hip on sensor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989967" y="1280641"/>
            <a:ext cx="0" cy="458414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TextBox 17"/>
          <p:cNvSpPr txBox="1"/>
          <p:nvPr/>
        </p:nvSpPr>
        <p:spPr>
          <a:xfrm>
            <a:off x="5268494" y="1115541"/>
            <a:ext cx="350451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All-silicon tracker in 5 Tesla field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4066" y="6029947"/>
            <a:ext cx="3643586" cy="7078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Silicon-based tracking studies for new CLIC detector model starting</a:t>
            </a:r>
          </a:p>
        </p:txBody>
      </p:sp>
      <p:pic>
        <p:nvPicPr>
          <p:cNvPr id="20" name="Picture 19" descr="CLIC-Logo-Color-7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4014" r="14270" b="13812"/>
          <a:stretch/>
        </p:blipFill>
        <p:spPr>
          <a:xfrm>
            <a:off x="121025" y="113525"/>
            <a:ext cx="742823" cy="7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8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CLIC Bunch Spacing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3600" y="1044719"/>
            <a:ext cx="9805680" cy="5573141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CLIC study started at CERN about ~20 years ago</a:t>
            </a:r>
          </a:p>
          <a:p>
            <a:pPr lvl="2"/>
            <a:r>
              <a:rPr lang="en-US" dirty="0">
                <a:latin typeface="" pitchFamily="16"/>
              </a:rPr>
              <a:t>major revision of CLIC parameters made in summer 2007</a:t>
            </a:r>
          </a:p>
          <a:p>
            <a:pPr lvl="0"/>
            <a:r>
              <a:rPr lang="en-US" dirty="0">
                <a:latin typeface="" pitchFamily="16"/>
              </a:rPr>
              <a:t>Basic changes</a:t>
            </a:r>
          </a:p>
          <a:p>
            <a:pPr lvl="1"/>
            <a:r>
              <a:rPr lang="en-US" dirty="0">
                <a:latin typeface="" pitchFamily="16"/>
              </a:rPr>
              <a:t>30 GHz -&gt; 12 GHz RF frequency</a:t>
            </a:r>
          </a:p>
          <a:p>
            <a:pPr lvl="2"/>
            <a:r>
              <a:rPr lang="en-US" dirty="0">
                <a:latin typeface="" pitchFamily="16"/>
              </a:rPr>
              <a:t>close to old NLC frequency (11.424 GHz)</a:t>
            </a:r>
          </a:p>
          <a:p>
            <a:pPr lvl="3"/>
            <a:r>
              <a:rPr lang="en-US" dirty="0">
                <a:latin typeface="" pitchFamily="16"/>
              </a:rPr>
              <a:t>easier to adapt NLC work and experience</a:t>
            </a:r>
          </a:p>
          <a:p>
            <a:pPr lvl="2"/>
            <a:r>
              <a:rPr lang="en-US" dirty="0">
                <a:latin typeface="" pitchFamily="16"/>
              </a:rPr>
              <a:t>lower frequency allows more relaxed alignment tolerances</a:t>
            </a:r>
          </a:p>
          <a:p>
            <a:pPr lvl="1"/>
            <a:r>
              <a:rPr lang="en-US" dirty="0">
                <a:latin typeface="" pitchFamily="16"/>
              </a:rPr>
              <a:t>150 MV/m -&gt; 100 MV/m</a:t>
            </a:r>
          </a:p>
          <a:p>
            <a:pPr lvl="2"/>
            <a:r>
              <a:rPr lang="en-US" dirty="0">
                <a:latin typeface="" pitchFamily="16"/>
              </a:rPr>
              <a:t>reduces breakdown rate and surface damages in RF accelerating structures</a:t>
            </a:r>
          </a:p>
          <a:p>
            <a:pPr lvl="2"/>
            <a:r>
              <a:rPr lang="en-US" dirty="0">
                <a:latin typeface="" pitchFamily="16"/>
              </a:rPr>
              <a:t>50 km long LINAC allows 2 x 1.5 </a:t>
            </a:r>
            <a:r>
              <a:rPr lang="en-US" dirty="0" err="1">
                <a:latin typeface="" pitchFamily="16"/>
              </a:rPr>
              <a:t>TeV</a:t>
            </a:r>
            <a:r>
              <a:rPr lang="en-US" dirty="0">
                <a:latin typeface="" pitchFamily="16"/>
              </a:rPr>
              <a:t> = 3 </a:t>
            </a:r>
            <a:r>
              <a:rPr lang="en-US" dirty="0" err="1">
                <a:latin typeface="" pitchFamily="16"/>
              </a:rPr>
              <a:t>TeV</a:t>
            </a:r>
            <a:r>
              <a:rPr lang="en-US" dirty="0">
                <a:latin typeface="" pitchFamily="16"/>
              </a:rPr>
              <a:t> CM energy (was 5 </a:t>
            </a:r>
            <a:r>
              <a:rPr lang="en-US" dirty="0" err="1">
                <a:latin typeface="" pitchFamily="16"/>
              </a:rPr>
              <a:t>TeV</a:t>
            </a:r>
            <a:r>
              <a:rPr lang="en-US" dirty="0">
                <a:latin typeface="" pitchFamily="16"/>
              </a:rPr>
              <a:t>)</a:t>
            </a:r>
          </a:p>
          <a:p>
            <a:pPr lvl="1"/>
            <a:r>
              <a:rPr lang="en-US" dirty="0">
                <a:latin typeface="" pitchFamily="16"/>
              </a:rPr>
              <a:t>0.5 ns bunch spacing, 312 bunches (= 156 ns bunch trains), 50 Hz (3 </a:t>
            </a:r>
            <a:r>
              <a:rPr lang="en-US" dirty="0" err="1">
                <a:latin typeface="" pitchFamily="16"/>
              </a:rPr>
              <a:t>TeV</a:t>
            </a:r>
            <a:r>
              <a:rPr lang="en-US" dirty="0">
                <a:latin typeface="" pitchFamily="16"/>
              </a:rPr>
              <a:t>)</a:t>
            </a:r>
          </a:p>
          <a:p>
            <a:pPr lvl="2"/>
            <a:r>
              <a:rPr lang="en-US" dirty="0">
                <a:latin typeface="" pitchFamily="16"/>
              </a:rPr>
              <a:t>optimized for maximum luminosity</a:t>
            </a:r>
          </a:p>
          <a:p>
            <a:pPr lvl="2"/>
            <a:r>
              <a:rPr lang="en-US" dirty="0">
                <a:latin typeface="" pitchFamily="16"/>
              </a:rPr>
              <a:t>was subject of various changes in the past:									 	0.667 ns -&gt; 0.267 ns -&gt; 0.667 ns -&gt; 0.5 ns</a:t>
            </a:r>
          </a:p>
          <a:p>
            <a:pPr lvl="0"/>
            <a:r>
              <a:rPr lang="en-US" dirty="0" err="1">
                <a:latin typeface="" pitchFamily="16"/>
              </a:rPr>
              <a:t>C</a:t>
            </a:r>
            <a:r>
              <a:rPr lang="en-US" dirty="0" err="1" smtClean="0">
                <a:latin typeface="" pitchFamily="16"/>
              </a:rPr>
              <a:t>onceptional</a:t>
            </a:r>
            <a:r>
              <a:rPr lang="en-US" dirty="0" smtClean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design report in </a:t>
            </a:r>
            <a:r>
              <a:rPr lang="en-US" dirty="0" smtClean="0">
                <a:latin typeface="" pitchFamily="16"/>
              </a:rPr>
              <a:t>2012</a:t>
            </a:r>
            <a:endParaRPr lang="en-US" dirty="0">
              <a:latin typeface="" pitchFamily="16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27359" y="4787949"/>
            <a:ext cx="929520" cy="5050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lIns="18000" tIns="18000" rIns="18000" bIns="18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5" name="Straight Connector 4"/>
          <p:cNvSpPr/>
          <p:nvPr/>
        </p:nvSpPr>
        <p:spPr>
          <a:xfrm flipV="1">
            <a:off x="706320" y="5325069"/>
            <a:ext cx="525600" cy="1461599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9000" tIns="9000" rIns="9000" bIns="900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640" y="6786668"/>
            <a:ext cx="2030760" cy="265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FF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detector challenge</a:t>
            </a:r>
          </a:p>
        </p:txBody>
      </p:sp>
    </p:spTree>
    <p:extLst>
      <p:ext uri="{BB962C8B-B14F-4D97-AF65-F5344CB8AC3E}">
        <p14:creationId xmlns:p14="http://schemas.microsoft.com/office/powerpoint/2010/main" val="42057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9144000" cy="1006200"/>
          </a:xfrm>
        </p:spPr>
        <p:txBody>
          <a:bodyPr wrap="square" lIns="91440" tIns="45720" rIns="91440" bIns="45720" anchorCtr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>
              <a:buNone/>
              <a:tabLst>
                <a:tab pos="0" algn="l"/>
                <a:tab pos="236520" algn="l"/>
                <a:tab pos="685799" algn="l"/>
                <a:tab pos="1134720" algn="l"/>
                <a:tab pos="1584000" algn="l"/>
                <a:tab pos="2033280" algn="l"/>
                <a:tab pos="2482560" algn="l"/>
                <a:tab pos="2931839" algn="l"/>
                <a:tab pos="3381120" algn="l"/>
                <a:tab pos="3830399" algn="l"/>
                <a:tab pos="4279680" algn="l"/>
                <a:tab pos="4728960" algn="l"/>
                <a:tab pos="5178240" algn="l"/>
                <a:tab pos="5627520" algn="l"/>
                <a:tab pos="6076800" algn="l"/>
                <a:tab pos="6526080" algn="l"/>
                <a:tab pos="6975360" algn="l"/>
                <a:tab pos="7424640" algn="l"/>
                <a:tab pos="7873920" algn="l"/>
                <a:tab pos="8323200" algn="l"/>
                <a:tab pos="8772480" algn="l"/>
              </a:tabLst>
            </a:pPr>
            <a:r>
              <a:rPr lang="en-US"/>
              <a:t>ILC + CLIC Parameters</a:t>
            </a:r>
          </a:p>
        </p:txBody>
      </p:sp>
      <p:pic>
        <p:nvPicPr>
          <p:cNvPr id="3" name="Picture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5000" y="1238760"/>
            <a:ext cx="9450000" cy="5922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717440" y="906839"/>
            <a:ext cx="2161800" cy="4546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Luminosity at</a:t>
            </a:r>
          </a:p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500 GeV similar to ILC</a:t>
            </a:r>
          </a:p>
        </p:txBody>
      </p:sp>
    </p:spTree>
    <p:extLst>
      <p:ext uri="{BB962C8B-B14F-4D97-AF65-F5344CB8AC3E}">
        <p14:creationId xmlns:p14="http://schemas.microsoft.com/office/powerpoint/2010/main" val="28813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Main CLIC – ILC differences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044719"/>
            <a:ext cx="9601200" cy="6434454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 dirty="0">
                <a:latin typeface="" pitchFamily="16"/>
              </a:rPr>
              <a:t>Higher energy </a:t>
            </a:r>
            <a:r>
              <a:rPr lang="en-US" dirty="0" smtClean="0">
                <a:latin typeface="" pitchFamily="16"/>
                <a:sym typeface="Wingdings"/>
              </a:rPr>
              <a:t></a:t>
            </a:r>
            <a:r>
              <a:rPr lang="en-US" dirty="0" smtClean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more dense particle jets </a:t>
            </a:r>
            <a:r>
              <a:rPr lang="en-US" sz="1400" dirty="0">
                <a:latin typeface="" pitchFamily="16"/>
              </a:rPr>
              <a:t>(independent on machine concept)</a:t>
            </a:r>
          </a:p>
          <a:p>
            <a:pPr lvl="1"/>
            <a:r>
              <a:rPr lang="en-US" dirty="0">
                <a:latin typeface="" pitchFamily="16"/>
              </a:rPr>
              <a:t>need tracker with better double track resolution</a:t>
            </a:r>
          </a:p>
          <a:p>
            <a:pPr lvl="2"/>
            <a:r>
              <a:rPr lang="en-US" dirty="0">
                <a:latin typeface="" pitchFamily="16"/>
              </a:rPr>
              <a:t>TPC with good double hit resolution (GEMs, </a:t>
            </a:r>
            <a:r>
              <a:rPr lang="en-US" dirty="0" err="1">
                <a:latin typeface="" pitchFamily="16"/>
              </a:rPr>
              <a:t>MicroMegas</a:t>
            </a:r>
            <a:r>
              <a:rPr lang="en-US" dirty="0">
                <a:latin typeface="" pitchFamily="16"/>
              </a:rPr>
              <a:t>) reconsidered again as CLIC main tracker as alternative to full Si </a:t>
            </a:r>
            <a:r>
              <a:rPr lang="en-US" dirty="0" smtClean="0">
                <a:latin typeface="" pitchFamily="16"/>
              </a:rPr>
              <a:t>tracker but too much occupancy for a TPC@CLIC</a:t>
            </a:r>
            <a:endParaRPr lang="en-US" dirty="0">
              <a:latin typeface="" pitchFamily="16"/>
            </a:endParaRPr>
          </a:p>
          <a:p>
            <a:pPr lvl="1"/>
            <a:r>
              <a:rPr lang="en-US" dirty="0">
                <a:latin typeface="" pitchFamily="16"/>
              </a:rPr>
              <a:t>need calorimeters with larger thickness and higher granularity</a:t>
            </a:r>
          </a:p>
          <a:p>
            <a:pPr lvl="2"/>
            <a:r>
              <a:rPr lang="en-US" dirty="0">
                <a:latin typeface="" pitchFamily="16"/>
              </a:rPr>
              <a:t>Particle Flow concept requires to identify individual calorimeter EM and </a:t>
            </a:r>
            <a:r>
              <a:rPr lang="en-US" dirty="0" err="1">
                <a:latin typeface="" pitchFamily="16"/>
              </a:rPr>
              <a:t>hadronic</a:t>
            </a:r>
            <a:r>
              <a:rPr lang="en-US" dirty="0">
                <a:latin typeface="" pitchFamily="16"/>
              </a:rPr>
              <a:t> clusters</a:t>
            </a:r>
          </a:p>
          <a:p>
            <a:pPr lvl="2"/>
            <a:r>
              <a:rPr lang="en-US" dirty="0">
                <a:latin typeface="" pitchFamily="16"/>
              </a:rPr>
              <a:t>alternatively: forget particle flow, build calorimeter with (hardware) compensation = DREAM concept</a:t>
            </a:r>
          </a:p>
          <a:p>
            <a:pPr lvl="0"/>
            <a:r>
              <a:rPr lang="en-US" dirty="0">
                <a:latin typeface="" pitchFamily="16"/>
              </a:rPr>
              <a:t>Much shorter bunch spacing: 0.5 ns (CLIC) </a:t>
            </a:r>
            <a:r>
              <a:rPr lang="en-US" dirty="0" err="1">
                <a:latin typeface="" pitchFamily="16"/>
              </a:rPr>
              <a:t>vs</a:t>
            </a:r>
            <a:r>
              <a:rPr lang="en-US" dirty="0">
                <a:latin typeface="" pitchFamily="16"/>
              </a:rPr>
              <a:t> 337 ns (ILC)</a:t>
            </a:r>
          </a:p>
          <a:p>
            <a:pPr lvl="1"/>
            <a:r>
              <a:rPr lang="en-US" dirty="0">
                <a:latin typeface="" pitchFamily="16"/>
              </a:rPr>
              <a:t>need “time-stamping”: identification of tracks from individual bunch crossings</a:t>
            </a:r>
          </a:p>
          <a:p>
            <a:pPr lvl="2"/>
            <a:r>
              <a:rPr lang="en-US" dirty="0">
                <a:latin typeface="" pitchFamily="16"/>
              </a:rPr>
              <a:t>if no time-stamping </a:t>
            </a:r>
            <a:r>
              <a:rPr lang="en-US" dirty="0" smtClean="0">
                <a:latin typeface="" pitchFamily="16"/>
                <a:sym typeface="Wingdings"/>
              </a:rPr>
              <a:t></a:t>
            </a:r>
            <a:r>
              <a:rPr lang="en-US" dirty="0" smtClean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overlay of physics events with </a:t>
            </a:r>
            <a:r>
              <a:rPr lang="en-US" dirty="0" err="1">
                <a:latin typeface="" pitchFamily="16"/>
              </a:rPr>
              <a:t>hadronic</a:t>
            </a:r>
            <a:r>
              <a:rPr lang="en-US" dirty="0">
                <a:latin typeface="" pitchFamily="16"/>
              </a:rPr>
              <a:t> background from </a:t>
            </a:r>
            <a:r>
              <a:rPr lang="en-US" dirty="0" err="1">
                <a:latin typeface="" pitchFamily="16"/>
              </a:rPr>
              <a:t>beamstrahlung</a:t>
            </a:r>
            <a:endParaRPr lang="en-US" dirty="0">
              <a:latin typeface="" pitchFamily="16"/>
            </a:endParaRPr>
          </a:p>
          <a:p>
            <a:pPr lvl="1"/>
            <a:r>
              <a:rPr lang="en-US" dirty="0">
                <a:latin typeface="" pitchFamily="16"/>
              </a:rPr>
              <a:t>general time structure also has consequences for pulsed electronics</a:t>
            </a:r>
          </a:p>
          <a:p>
            <a:pPr lvl="0"/>
            <a:r>
              <a:rPr lang="en-US" dirty="0">
                <a:latin typeface="" pitchFamily="16"/>
              </a:rPr>
              <a:t>Smaller beam sizes + higher E </a:t>
            </a:r>
            <a:r>
              <a:rPr lang="en-US" dirty="0" smtClean="0">
                <a:latin typeface="" pitchFamily="16"/>
                <a:sym typeface="Wingdings"/>
              </a:rPr>
              <a:t></a:t>
            </a:r>
            <a:r>
              <a:rPr lang="en-US" dirty="0" smtClean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more (severe) background</a:t>
            </a:r>
          </a:p>
          <a:p>
            <a:pPr lvl="1"/>
            <a:r>
              <a:rPr lang="en-US" dirty="0">
                <a:latin typeface="" pitchFamily="16"/>
              </a:rPr>
              <a:t>need to move innermost layers further out</a:t>
            </a:r>
          </a:p>
        </p:txBody>
      </p:sp>
    </p:spTree>
    <p:extLst>
      <p:ext uri="{BB962C8B-B14F-4D97-AF65-F5344CB8AC3E}">
        <p14:creationId xmlns:p14="http://schemas.microsoft.com/office/powerpoint/2010/main" val="22494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167110"/>
            <a:ext cx="9144000" cy="671979"/>
          </a:xfrm>
        </p:spPr>
        <p:txBody>
          <a:bodyPr wrap="square" lIns="91440" tIns="45720" rIns="91440" bIns="45720" anchorCtr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>
              <a:buNone/>
              <a:tabLst>
                <a:tab pos="0" algn="l"/>
                <a:tab pos="236520" algn="l"/>
                <a:tab pos="685799" algn="l"/>
                <a:tab pos="1134720" algn="l"/>
                <a:tab pos="1584000" algn="l"/>
                <a:tab pos="2033280" algn="l"/>
                <a:tab pos="2482560" algn="l"/>
                <a:tab pos="2931839" algn="l"/>
                <a:tab pos="3381120" algn="l"/>
                <a:tab pos="3830399" algn="l"/>
                <a:tab pos="4279680" algn="l"/>
                <a:tab pos="4728960" algn="l"/>
                <a:tab pos="5178240" algn="l"/>
                <a:tab pos="5627520" algn="l"/>
                <a:tab pos="6076800" algn="l"/>
                <a:tab pos="6526080" algn="l"/>
                <a:tab pos="6975360" algn="l"/>
                <a:tab pos="7424640" algn="l"/>
                <a:tab pos="7873920" algn="l"/>
                <a:tab pos="8323200" algn="l"/>
                <a:tab pos="8772480" algn="l"/>
              </a:tabLst>
            </a:pPr>
            <a:r>
              <a:rPr lang="en-US" dirty="0"/>
              <a:t>Extrapolation ILC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CLIC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1169" t="16196" r="4376" b="23341"/>
          <a:stretch>
            <a:fillRect/>
          </a:stretch>
        </p:blipFill>
        <p:spPr>
          <a:xfrm>
            <a:off x="5427000" y="1688040"/>
            <a:ext cx="4542840" cy="43682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5177880" cy="5943960"/>
          </a:xfrm>
        </p:spPr>
        <p:txBody>
          <a:bodyPr/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4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5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6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7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GB" dirty="0">
                <a:latin typeface="" pitchFamily="16"/>
              </a:rPr>
              <a:t>Full LDC detector simulation at 3 </a:t>
            </a:r>
            <a:r>
              <a:rPr lang="en-GB" dirty="0" err="1">
                <a:latin typeface="" pitchFamily="16"/>
              </a:rPr>
              <a:t>TeV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simulation of </a:t>
            </a:r>
            <a:r>
              <a:rPr lang="en-GB" dirty="0" err="1">
                <a:latin typeface="" pitchFamily="16"/>
              </a:rPr>
              <a:t>e</a:t>
            </a:r>
            <a:r>
              <a:rPr lang="en-GB" baseline="30000" dirty="0" err="1">
                <a:latin typeface="" pitchFamily="16"/>
              </a:rPr>
              <a:t>+</a:t>
            </a:r>
            <a:r>
              <a:rPr lang="en-GB" dirty="0" err="1">
                <a:latin typeface="" pitchFamily="16"/>
              </a:rPr>
              <a:t>e</a:t>
            </a:r>
            <a:r>
              <a:rPr lang="en-GB" baseline="30000" dirty="0">
                <a:latin typeface="" pitchFamily="16"/>
              </a:rPr>
              <a:t>-</a:t>
            </a:r>
            <a:r>
              <a:rPr lang="en-GB" dirty="0">
                <a:latin typeface="" pitchFamily="16"/>
              </a:rPr>
              <a:t> pairs from </a:t>
            </a:r>
            <a:r>
              <a:rPr lang="en-GB" dirty="0" err="1">
                <a:latin typeface="" pitchFamily="16"/>
              </a:rPr>
              <a:t>beamstrahlung</a:t>
            </a:r>
            <a:endParaRPr lang="en-GB" dirty="0">
              <a:latin typeface="" pitchFamily="16"/>
            </a:endParaRPr>
          </a:p>
          <a:p>
            <a:pPr lvl="0"/>
            <a:r>
              <a:rPr lang="en-GB" dirty="0">
                <a:latin typeface="" pitchFamily="16"/>
              </a:rPr>
              <a:t>Conditions</a:t>
            </a:r>
          </a:p>
          <a:p>
            <a:pPr lvl="1"/>
            <a:r>
              <a:rPr lang="en-GB" dirty="0">
                <a:latin typeface="" pitchFamily="16"/>
              </a:rPr>
              <a:t>ILC: 100 BX used (1/20 bunch train)</a:t>
            </a:r>
          </a:p>
          <a:p>
            <a:pPr lvl="1"/>
            <a:r>
              <a:rPr lang="en-GB" dirty="0">
                <a:latin typeface="" pitchFamily="16"/>
              </a:rPr>
              <a:t>CLIC: 312 BX used (full bunch train)</a:t>
            </a:r>
          </a:p>
          <a:p>
            <a:pPr lvl="0"/>
            <a:r>
              <a:rPr lang="en-GB" dirty="0">
                <a:latin typeface="" pitchFamily="16"/>
              </a:rPr>
              <a:t>Conclusions (compared to ILC)</a:t>
            </a:r>
          </a:p>
          <a:p>
            <a:pPr lvl="1"/>
            <a:r>
              <a:rPr lang="en-GB" dirty="0">
                <a:latin typeface="" pitchFamily="16"/>
              </a:rPr>
              <a:t>CLIC VTX</a:t>
            </a:r>
          </a:p>
          <a:p>
            <a:pPr lvl="2"/>
            <a:r>
              <a:rPr lang="en-GB" sz="2000" dirty="0">
                <a:solidFill>
                  <a:srgbClr val="FF0000"/>
                </a:solidFill>
                <a:latin typeface="" pitchFamily="16"/>
              </a:rPr>
              <a:t>O(10) times more background</a:t>
            </a:r>
          </a:p>
          <a:p>
            <a:pPr lvl="1"/>
            <a:r>
              <a:rPr lang="en-GB" dirty="0">
                <a:latin typeface="" pitchFamily="16"/>
              </a:rPr>
              <a:t>CLIC TPC</a:t>
            </a:r>
          </a:p>
          <a:p>
            <a:pPr lvl="2"/>
            <a:r>
              <a:rPr lang="en-GB" sz="2000" dirty="0">
                <a:solidFill>
                  <a:srgbClr val="FF0000"/>
                </a:solidFill>
                <a:latin typeface="" pitchFamily="16"/>
              </a:rPr>
              <a:t>O(30) times more background</a:t>
            </a:r>
          </a:p>
        </p:txBody>
      </p:sp>
    </p:spTree>
    <p:extLst>
      <p:ext uri="{BB962C8B-B14F-4D97-AF65-F5344CB8AC3E}">
        <p14:creationId xmlns:p14="http://schemas.microsoft.com/office/powerpoint/2010/main" val="36780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9144000" cy="1006200"/>
          </a:xfrm>
        </p:spPr>
        <p:txBody>
          <a:bodyPr wrap="square" lIns="91440" tIns="45720" rIns="91440" bIns="45720" anchorCtr="0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lvl="0" indent="0">
              <a:buNone/>
              <a:tabLst>
                <a:tab pos="0" algn="l"/>
                <a:tab pos="236520" algn="l"/>
                <a:tab pos="685799" algn="l"/>
                <a:tab pos="1134720" algn="l"/>
                <a:tab pos="1584000" algn="l"/>
                <a:tab pos="2033280" algn="l"/>
                <a:tab pos="2482560" algn="l"/>
                <a:tab pos="2931839" algn="l"/>
                <a:tab pos="3381120" algn="l"/>
                <a:tab pos="3830399" algn="l"/>
                <a:tab pos="4279680" algn="l"/>
                <a:tab pos="4728960" algn="l"/>
                <a:tab pos="5178240" algn="l"/>
                <a:tab pos="5627520" algn="l"/>
                <a:tab pos="6076800" algn="l"/>
                <a:tab pos="6526080" algn="l"/>
                <a:tab pos="6975360" algn="l"/>
                <a:tab pos="7424640" algn="l"/>
                <a:tab pos="7873920" algn="l"/>
                <a:tab pos="8323200" algn="l"/>
                <a:tab pos="8772480" algn="l"/>
              </a:tabLst>
            </a:pPr>
            <a:r>
              <a:rPr lang="en-US"/>
              <a:t>CLIC Time Structure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6200" y="965880"/>
            <a:ext cx="4214879" cy="24559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98880" y="2623320"/>
            <a:ext cx="512999" cy="149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050" b="1" i="0" u="none" strike="noStrike" baseline="0">
                <a:ln>
                  <a:noFill/>
                </a:ln>
                <a:solidFill>
                  <a:srgbClr val="666666"/>
                </a:solidFill>
                <a:latin typeface="Arial" pitchFamily="34"/>
                <a:ea typeface="HG Mincho Light J" pitchFamily="2"/>
                <a:cs typeface="HG Mincho Light J" pitchFamily="2"/>
              </a:rPr>
              <a:t> ...312...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68360" y="1001880"/>
            <a:ext cx="4282920" cy="2428920"/>
            <a:chOff x="4968360" y="1001880"/>
            <a:chExt cx="4282920" cy="2428920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968360" y="1001880"/>
              <a:ext cx="4282920" cy="2428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670520" y="3019320"/>
              <a:ext cx="412200" cy="149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050" b="1" i="0" u="none" strike="noStrike" baseline="0">
                  <a:ln>
                    <a:noFill/>
                  </a:ln>
                  <a:solidFill>
                    <a:srgbClr val="666666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156 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46879" y="2407320"/>
              <a:ext cx="604080" cy="183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300" b="1" i="0" u="none" strike="noStrike" baseline="0">
                  <a:ln>
                    <a:noFill/>
                  </a:ln>
                  <a:solidFill>
                    <a:srgbClr val="666666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0.5 ns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98880" y="2623320"/>
              <a:ext cx="512999" cy="149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050" b="1" i="0" u="none" strike="noStrike" baseline="0">
                  <a:ln>
                    <a:noFill/>
                  </a:ln>
                  <a:solidFill>
                    <a:srgbClr val="666666"/>
                  </a:solidFill>
                  <a:latin typeface="Arial" pitchFamily="34"/>
                  <a:ea typeface="HG Mincho Light J" pitchFamily="2"/>
                  <a:cs typeface="HG Mincho Light J" pitchFamily="2"/>
                </a:rPr>
                <a:t> ...312...</a:t>
              </a:r>
            </a:p>
          </p:txBody>
        </p:sp>
      </p:grpSp>
      <p:sp>
        <p:nvSpPr>
          <p:cNvPr id="10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274320" y="3827879"/>
            <a:ext cx="9601200" cy="3304800"/>
          </a:xfrm>
        </p:spPr>
        <p:txBody>
          <a:bodyPr/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5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6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7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8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5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5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5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5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US">
                <a:latin typeface="" pitchFamily="16"/>
              </a:rPr>
              <a:t>Bunch Spacing</a:t>
            </a:r>
          </a:p>
          <a:p>
            <a:pPr lvl="1"/>
            <a:r>
              <a:rPr lang="en-US">
                <a:latin typeface="" pitchFamily="16"/>
              </a:rPr>
              <a:t>ILC: 337 ns, enough time to identify events from individual BX</a:t>
            </a:r>
          </a:p>
          <a:p>
            <a:pPr lvl="1"/>
            <a:r>
              <a:rPr lang="en-US">
                <a:latin typeface="" pitchFamily="16"/>
              </a:rPr>
              <a:t>CLIC: 0.5 ns, extremely difficult to identify events from individual BX</a:t>
            </a:r>
          </a:p>
          <a:p>
            <a:pPr lvl="2"/>
            <a:r>
              <a:rPr lang="en-US">
                <a:latin typeface="" pitchFamily="16"/>
              </a:rPr>
              <a:t>need short shaping time of pulses</a:t>
            </a:r>
          </a:p>
          <a:p>
            <a:pPr lvl="2"/>
            <a:r>
              <a:rPr lang="en-US">
                <a:latin typeface="" pitchFamily="16"/>
              </a:rPr>
              <a:t>power cycling with 50 Hz instead 5 Hz at ILC</a:t>
            </a:r>
          </a:p>
          <a:p>
            <a:pPr lvl="2"/>
            <a:r>
              <a:rPr lang="en-US">
                <a:latin typeface="" pitchFamily="16"/>
              </a:rPr>
              <a:t>larger power dissipation? does silicon tracker need to be cooled? (not cooled in SiD)</a:t>
            </a:r>
          </a:p>
        </p:txBody>
      </p:sp>
    </p:spTree>
    <p:extLst>
      <p:ext uri="{BB962C8B-B14F-4D97-AF65-F5344CB8AC3E}">
        <p14:creationId xmlns:p14="http://schemas.microsoft.com/office/powerpoint/2010/main" val="426020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Why Time Stamping?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044719"/>
            <a:ext cx="9601200" cy="5943960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398160" algn="l"/>
                <a:tab pos="847439" algn="l"/>
                <a:tab pos="1296720" algn="l"/>
                <a:tab pos="1745999" algn="l"/>
                <a:tab pos="2195280" algn="l"/>
                <a:tab pos="2644560" algn="l"/>
                <a:tab pos="3093840" algn="l"/>
                <a:tab pos="3543120" algn="l"/>
                <a:tab pos="3992400" algn="l"/>
                <a:tab pos="4441680" algn="l"/>
                <a:tab pos="4890960" algn="l"/>
                <a:tab pos="5340240" algn="l"/>
                <a:tab pos="5789519" algn="l"/>
                <a:tab pos="6238800" algn="l"/>
                <a:tab pos="6688080" algn="l"/>
                <a:tab pos="7137360" algn="l"/>
                <a:tab pos="7586640" algn="l"/>
                <a:tab pos="8035920" algn="l"/>
                <a:tab pos="8484840" algn="l"/>
                <a:tab pos="893412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110880" algn="l"/>
                <a:tab pos="560160" algn="l"/>
                <a:tab pos="1009439" algn="l"/>
                <a:tab pos="1458719" algn="l"/>
                <a:tab pos="1908000" algn="l"/>
                <a:tab pos="2357280" algn="l"/>
                <a:tab pos="2806560" algn="l"/>
                <a:tab pos="3255839" algn="l"/>
                <a:tab pos="3705120" algn="l"/>
                <a:tab pos="4154399" algn="l"/>
                <a:tab pos="4603679" algn="l"/>
                <a:tab pos="5052960" algn="l"/>
                <a:tab pos="5502240" algn="l"/>
                <a:tab pos="5951520" algn="l"/>
                <a:tab pos="6400799" algn="l"/>
                <a:tab pos="6849720" algn="l"/>
                <a:tab pos="7298999" algn="l"/>
                <a:tab pos="7748280" algn="l"/>
                <a:tab pos="8197560" algn="l"/>
                <a:tab pos="864684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271440" algn="l"/>
                <a:tab pos="720719" algn="l"/>
                <a:tab pos="1169640" algn="l"/>
                <a:tab pos="1618920" algn="l"/>
                <a:tab pos="2068200" algn="l"/>
                <a:tab pos="2517480" algn="l"/>
                <a:tab pos="2966759" algn="l"/>
                <a:tab pos="3416040" algn="l"/>
                <a:tab pos="3865319" algn="l"/>
                <a:tab pos="4314600" algn="l"/>
                <a:tab pos="4763880" algn="l"/>
                <a:tab pos="5213160" algn="l"/>
                <a:tab pos="5662440" algn="l"/>
                <a:tab pos="6111720" algn="l"/>
                <a:tab pos="6560999" algn="l"/>
                <a:tab pos="7010280" algn="l"/>
                <a:tab pos="7459560" algn="l"/>
                <a:tab pos="7908839" algn="l"/>
                <a:tab pos="8358120" algn="l"/>
                <a:tab pos="880739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-434519" algn="l"/>
                <a:tab pos="-50040" algn="l"/>
                <a:tab pos="882359" algn="l"/>
                <a:tab pos="1331640" algn="l"/>
                <a:tab pos="1780920" algn="l"/>
                <a:tab pos="2230200" algn="l"/>
                <a:tab pos="2679480" algn="l"/>
                <a:tab pos="3128759" algn="l"/>
                <a:tab pos="3578040" algn="l"/>
                <a:tab pos="4027320" algn="l"/>
                <a:tab pos="4476600" algn="l"/>
                <a:tab pos="4925880" algn="l"/>
                <a:tab pos="5375160" algn="l"/>
                <a:tab pos="5824440" algn="l"/>
                <a:tab pos="6273720" algn="l"/>
                <a:tab pos="6723000" algn="l"/>
                <a:tab pos="7172279" algn="l"/>
                <a:tab pos="7621560" algn="l"/>
                <a:tab pos="8070840" algn="l"/>
                <a:tab pos="8519760" algn="l"/>
                <a:tab pos="896904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578879" algn="l"/>
                <a:tab pos="1028159" algn="l"/>
                <a:tab pos="1477438" algn="l"/>
                <a:tab pos="1926718" algn="l"/>
                <a:tab pos="2375999" algn="l"/>
                <a:tab pos="2825279" algn="l"/>
                <a:tab pos="3274199" algn="l"/>
                <a:tab pos="3723478" algn="l"/>
                <a:tab pos="4172759" algn="l"/>
                <a:tab pos="4622039" algn="l"/>
                <a:tab pos="5071319" algn="l"/>
                <a:tab pos="5520598" algn="l"/>
                <a:tab pos="5969879" algn="l"/>
                <a:tab pos="6419159" algn="l"/>
                <a:tab pos="6868439" algn="l"/>
                <a:tab pos="7317719" algn="l"/>
                <a:tab pos="7766998" algn="l"/>
                <a:tab pos="8216279" algn="l"/>
                <a:tab pos="8665559" algn="l"/>
                <a:tab pos="9114839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GB" dirty="0">
                <a:latin typeface="" pitchFamily="16"/>
              </a:rPr>
              <a:t>Overlay of physics events with background events from	several bunch crossings</a:t>
            </a:r>
          </a:p>
          <a:p>
            <a:pPr lvl="1"/>
            <a:r>
              <a:rPr lang="en-GB" dirty="0">
                <a:latin typeface="" pitchFamily="16"/>
              </a:rPr>
              <a:t>degradation of physics performance</a:t>
            </a:r>
          </a:p>
          <a:p>
            <a:pPr lvl="0"/>
            <a:r>
              <a:rPr lang="en-GB" dirty="0">
                <a:latin typeface="" pitchFamily="16"/>
              </a:rPr>
              <a:t>Main background sources from </a:t>
            </a:r>
            <a:r>
              <a:rPr lang="en-GB" dirty="0" err="1">
                <a:latin typeface="" pitchFamily="16"/>
              </a:rPr>
              <a:t>beamstrahlung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 err="1">
                <a:latin typeface="" pitchFamily="16"/>
              </a:rPr>
              <a:t>e</a:t>
            </a:r>
            <a:r>
              <a:rPr lang="en-GB" baseline="30000" dirty="0" err="1">
                <a:latin typeface="" pitchFamily="16"/>
              </a:rPr>
              <a:t>+</a:t>
            </a:r>
            <a:r>
              <a:rPr lang="en-GB" dirty="0" err="1">
                <a:latin typeface="" pitchFamily="16"/>
              </a:rPr>
              <a:t>e</a:t>
            </a:r>
            <a:r>
              <a:rPr lang="en-GB" baseline="30000" dirty="0">
                <a:latin typeface="" pitchFamily="16"/>
              </a:rPr>
              <a:t>-</a:t>
            </a:r>
            <a:r>
              <a:rPr lang="en-GB" dirty="0">
                <a:latin typeface="" pitchFamily="16"/>
              </a:rPr>
              <a:t> pairs from </a:t>
            </a:r>
            <a:r>
              <a:rPr lang="en-GB" dirty="0" err="1">
                <a:latin typeface="" pitchFamily="16"/>
              </a:rPr>
              <a:t>beamstrahlung</a:t>
            </a:r>
            <a:r>
              <a:rPr lang="en-GB" dirty="0">
                <a:latin typeface="" pitchFamily="16"/>
              </a:rPr>
              <a:t> photons</a:t>
            </a:r>
          </a:p>
          <a:p>
            <a:pPr lvl="2"/>
            <a:r>
              <a:rPr lang="en-GB" dirty="0">
                <a:latin typeface="" pitchFamily="16"/>
              </a:rPr>
              <a:t>low </a:t>
            </a:r>
            <a:r>
              <a:rPr lang="en-GB" dirty="0" err="1">
                <a:latin typeface="" pitchFamily="16"/>
              </a:rPr>
              <a:t>p</a:t>
            </a:r>
            <a:r>
              <a:rPr lang="en-GB" baseline="-25000" dirty="0" err="1">
                <a:latin typeface="" pitchFamily="16"/>
              </a:rPr>
              <a:t>T</a:t>
            </a:r>
            <a:r>
              <a:rPr lang="en-GB" dirty="0">
                <a:latin typeface="" pitchFamily="16"/>
              </a:rPr>
              <a:t>, can be kept inside beam pipe with high magnetic field, B &gt; 3 T</a:t>
            </a:r>
          </a:p>
          <a:p>
            <a:pPr lvl="1"/>
            <a:r>
              <a:rPr lang="en-GB" dirty="0">
                <a:latin typeface="" pitchFamily="16"/>
              </a:rPr>
              <a:t>hadrons from 2-photon collisions (</a:t>
            </a:r>
            <a:r>
              <a:rPr lang="en-GB" dirty="0" err="1">
                <a:latin typeface="" pitchFamily="16"/>
              </a:rPr>
              <a:t>beamstrahlung</a:t>
            </a:r>
            <a:r>
              <a:rPr lang="en-GB" dirty="0">
                <a:latin typeface="" pitchFamily="16"/>
              </a:rPr>
              <a:t> photons)</a:t>
            </a:r>
          </a:p>
          <a:p>
            <a:pPr lvl="2"/>
            <a:r>
              <a:rPr lang="en-GB" dirty="0">
                <a:latin typeface="" pitchFamily="16"/>
              </a:rPr>
              <a:t>can have high </a:t>
            </a:r>
            <a:r>
              <a:rPr lang="en-GB" dirty="0" err="1">
                <a:latin typeface="" pitchFamily="16"/>
              </a:rPr>
              <a:t>p</a:t>
            </a:r>
            <a:r>
              <a:rPr lang="en-GB" baseline="-25000" dirty="0" err="1">
                <a:latin typeface="" pitchFamily="16"/>
              </a:rPr>
              <a:t>T</a:t>
            </a:r>
            <a:r>
              <a:rPr lang="en-GB" dirty="0">
                <a:latin typeface="" pitchFamily="16"/>
              </a:rPr>
              <a:t>, reach main tracker and confuses jet reconstruction</a:t>
            </a:r>
          </a:p>
          <a:p>
            <a:pPr lvl="2"/>
            <a:r>
              <a:rPr lang="en-GB" dirty="0">
                <a:latin typeface="" pitchFamily="16"/>
              </a:rPr>
              <a:t>typically ~O(1) </a:t>
            </a:r>
            <a:r>
              <a:rPr lang="en-GB" dirty="0" err="1">
                <a:latin typeface="" pitchFamily="16"/>
              </a:rPr>
              <a:t>hadronic</a:t>
            </a:r>
            <a:r>
              <a:rPr lang="en-GB" dirty="0">
                <a:latin typeface="" pitchFamily="16"/>
              </a:rPr>
              <a:t> background event per BX with </a:t>
            </a:r>
            <a:r>
              <a:rPr lang="en-GB" dirty="0" err="1">
                <a:latin typeface="" pitchFamily="16"/>
              </a:rPr>
              <a:t>p</a:t>
            </a:r>
            <a:r>
              <a:rPr lang="en-GB" baseline="-25000" dirty="0" err="1">
                <a:latin typeface="" pitchFamily="16"/>
              </a:rPr>
              <a:t>T</a:t>
            </a:r>
            <a:r>
              <a:rPr lang="en-GB" dirty="0">
                <a:latin typeface="" pitchFamily="16"/>
              </a:rPr>
              <a:t> &gt; 5 </a:t>
            </a:r>
            <a:r>
              <a:rPr lang="en-GB" dirty="0" err="1">
                <a:latin typeface="" pitchFamily="16"/>
              </a:rPr>
              <a:t>GeV</a:t>
            </a:r>
            <a:r>
              <a:rPr lang="en-GB" dirty="0">
                <a:latin typeface="" pitchFamily="16"/>
              </a:rPr>
              <a:t> tracks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56640" y="4851000"/>
            <a:ext cx="214884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34640" y="4782960"/>
            <a:ext cx="3090600" cy="228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2917439" y="4957200"/>
            <a:ext cx="1427040" cy="887400"/>
            <a:chOff x="2917439" y="4957200"/>
            <a:chExt cx="1427040" cy="887400"/>
          </a:xfrm>
        </p:grpSpPr>
        <p:sp>
          <p:nvSpPr>
            <p:cNvPr id="9" name="TextBox 8"/>
            <p:cNvSpPr txBox="1"/>
            <p:nvPr/>
          </p:nvSpPr>
          <p:spPr>
            <a:xfrm>
              <a:off x="2917439" y="4957200"/>
              <a:ext cx="1427040" cy="8874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6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Luxi Sans" pitchFamily="34"/>
                  <a:ea typeface="HG Mincho Light J" pitchFamily="2"/>
                  <a:cs typeface="HG Mincho Light J" pitchFamily="2"/>
                </a:rPr>
                <a:t>Higgs mass</a:t>
              </a:r>
            </a:p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6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Luxi Sans" pitchFamily="34"/>
                  <a:ea typeface="HG Mincho Light J" pitchFamily="2"/>
                  <a:cs typeface="HG Mincho Light J" pitchFamily="2"/>
                </a:rPr>
                <a:t>reconstruction</a:t>
              </a:r>
            </a:p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6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Luxi Sans" pitchFamily="34"/>
                  <a:ea typeface="HG Mincho Light J" pitchFamily="2"/>
                  <a:cs typeface="HG Mincho Light J" pitchFamily="2"/>
                </a:rPr>
                <a:t>from</a:t>
              </a:r>
            </a:p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6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Luxi Sans" pitchFamily="34"/>
                  <a:ea typeface="HG Mincho Light J" pitchFamily="2"/>
                  <a:cs typeface="HG Mincho Light J" pitchFamily="2"/>
                </a:rPr>
                <a:t>HZ </a:t>
              </a:r>
              <a:r>
                <a:rPr lang="en-US" sz="16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OpenSymbol" pitchFamily="34"/>
                  <a:ea typeface="OpenSymbol" pitchFamily="2"/>
                  <a:cs typeface="OpenSymbol" pitchFamily="2"/>
                </a:rPr>
                <a:t>→</a:t>
              </a:r>
              <a:r>
                <a:rPr lang="en-US" sz="16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Luxi Sans" pitchFamily="34"/>
                  <a:ea typeface="OpenSymbol" pitchFamily="2"/>
                  <a:cs typeface="OpenSymbol" pitchFamily="2"/>
                </a:rPr>
                <a:t> bbqq</a:t>
              </a: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3611159" y="5607000"/>
              <a:ext cx="78120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</a:ln>
          </p:spPr>
          <p:txBody>
            <a:bodyPr vert="horz" lIns="9000" tIns="9000" rIns="9000" bIns="90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3863519" y="5643000"/>
              <a:ext cx="78121" cy="0"/>
            </a:xfrm>
            <a:prstGeom prst="line">
              <a:avLst/>
            </a:prstGeom>
            <a:noFill/>
            <a:ln w="18360">
              <a:solidFill>
                <a:srgbClr val="0000FF"/>
              </a:solidFill>
              <a:prstDash val="solid"/>
            </a:ln>
          </p:spPr>
          <p:txBody>
            <a:bodyPr vert="horz" lIns="9000" tIns="9000" rIns="9000" bIns="90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61800" y="4957200"/>
            <a:ext cx="1427040" cy="45181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reconstruction</a:t>
            </a:r>
          </a:p>
          <a:p>
            <a:pPr lvl="0" algn="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of H </a:t>
            </a:r>
            <a:r>
              <a:rPr lang="en-US" sz="16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OpenSymbol" pitchFamily="34"/>
                <a:ea typeface="OpenSymbol" pitchFamily="2"/>
                <a:cs typeface="OpenSymbol" pitchFamily="2"/>
              </a:rPr>
              <a:t>→</a:t>
            </a:r>
            <a:r>
              <a:rPr lang="en-US" sz="16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OpenSymbol" pitchFamily="2"/>
                <a:cs typeface="OpenSymbol" pitchFamily="2"/>
              </a:rPr>
              <a:t> </a:t>
            </a:r>
            <a:r>
              <a:rPr lang="en-US" sz="16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OpenSymbol" pitchFamily="2"/>
                <a:cs typeface="OpenSymbol" pitchFamily="2"/>
              </a:rPr>
              <a:t>τ</a:t>
            </a:r>
            <a:r>
              <a:rPr lang="en-US" sz="1600" b="1" i="0" u="none" strike="noStrike" baseline="30000" dirty="0" err="1" smtClean="0">
                <a:ln>
                  <a:noFill/>
                </a:ln>
                <a:solidFill>
                  <a:srgbClr val="0000FF"/>
                </a:solidFill>
                <a:latin typeface="OpenSymbol" pitchFamily="34"/>
                <a:ea typeface="OpenSymbol" pitchFamily="2"/>
                <a:cs typeface="OpenSymbol" pitchFamily="2"/>
              </a:rPr>
              <a:t>+</a:t>
            </a:r>
            <a:r>
              <a:rPr lang="en-US" sz="1600" b="1" dirty="0" err="1" smtClean="0">
                <a:solidFill>
                  <a:srgbClr val="0000FF"/>
                </a:solidFill>
                <a:latin typeface="Luxi Sans" pitchFamily="34"/>
                <a:ea typeface="OpenSymbol" pitchFamily="2"/>
                <a:cs typeface="OpenSymbol" pitchFamily="2"/>
              </a:rPr>
              <a:t>τ</a:t>
            </a:r>
            <a:r>
              <a:rPr lang="en-US" sz="1600" b="1" i="0" u="none" strike="noStrike" baseline="30000" dirty="0" smtClean="0">
                <a:ln>
                  <a:noFill/>
                </a:ln>
                <a:solidFill>
                  <a:srgbClr val="0000FF"/>
                </a:solidFill>
                <a:latin typeface="StarSymbol" pitchFamily="34"/>
                <a:ea typeface="StarSymbol" pitchFamily="2"/>
                <a:cs typeface="StarSymbol" pitchFamily="2"/>
              </a:rPr>
              <a:t>-</a:t>
            </a:r>
            <a:endParaRPr lang="en-US" sz="1600" b="1" i="0" u="none" strike="noStrike" baseline="30000" dirty="0">
              <a:ln>
                <a:noFill/>
              </a:ln>
              <a:solidFill>
                <a:srgbClr val="0000FF"/>
              </a:solidFill>
              <a:latin typeface="StarSymbol" pitchFamily="34"/>
              <a:ea typeface="StarSymbol" pitchFamily="2"/>
              <a:cs typeface="StarSymbo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087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Combined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and </a:t>
            </a:r>
            <a:r>
              <a:rPr lang="en-US" dirty="0" smtClean="0"/>
              <a:t>Timing Cuts</a:t>
            </a:r>
            <a:endParaRPr lang="en-GB" dirty="0"/>
          </a:p>
        </p:txBody>
      </p:sp>
      <p:pic>
        <p:nvPicPr>
          <p:cNvPr id="3" name="Picture 2" descr="CLIC-Logo-Color-7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4014" r="14270" b="13812"/>
          <a:stretch/>
        </p:blipFill>
        <p:spPr>
          <a:xfrm>
            <a:off x="9216776" y="80263"/>
            <a:ext cx="742823" cy="747246"/>
          </a:xfrm>
          <a:prstGeom prst="rect">
            <a:avLst/>
          </a:prstGeom>
        </p:spPr>
      </p:pic>
      <p:pic>
        <p:nvPicPr>
          <p:cNvPr id="42" name="Picture 41" descr="HH2tight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 b="4266"/>
          <a:stretch/>
        </p:blipFill>
        <p:spPr>
          <a:xfrm>
            <a:off x="5072779" y="1864989"/>
            <a:ext cx="4504037" cy="3032609"/>
          </a:xfrm>
          <a:prstGeom prst="rect">
            <a:avLst/>
          </a:prstGeom>
        </p:spPr>
      </p:pic>
      <p:pic>
        <p:nvPicPr>
          <p:cNvPr id="43" name="Picture 42" descr="HH2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" b="5457"/>
          <a:stretch/>
        </p:blipFill>
        <p:spPr>
          <a:xfrm>
            <a:off x="403504" y="1732184"/>
            <a:ext cx="4382451" cy="3237055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4" y="4840742"/>
            <a:ext cx="4385347" cy="41091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03882" y="1402008"/>
            <a:ext cx="1169883" cy="43410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1.2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TeV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7070" y="1398809"/>
            <a:ext cx="1326027" cy="43410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100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G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eV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7" name="Right Arrow 46"/>
          <p:cNvSpPr/>
          <p:nvPr/>
        </p:nvSpPr>
        <p:spPr bwMode="auto">
          <a:xfrm>
            <a:off x="4843784" y="3312986"/>
            <a:ext cx="472104" cy="230426"/>
          </a:xfrm>
          <a:prstGeom prst="rightArrow">
            <a:avLst/>
          </a:prstGeom>
          <a:solidFill>
            <a:srgbClr val="FFFF00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683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43934" y="5509770"/>
            <a:ext cx="2880146" cy="64633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1.2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TeV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 background in reconstruction time window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76229" y="5509770"/>
            <a:ext cx="2287025" cy="646331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100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GeV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 background after tight cuts</a:t>
            </a:r>
          </a:p>
        </p:txBody>
      </p:sp>
    </p:spTree>
    <p:extLst>
      <p:ext uri="{BB962C8B-B14F-4D97-AF65-F5344CB8AC3E}">
        <p14:creationId xmlns:p14="http://schemas.microsoft.com/office/powerpoint/2010/main" val="2902731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LHC detector concepts rather complementary</a:t>
            </a:r>
          </a:p>
          <a:p>
            <a:pPr lvl="2"/>
            <a:r>
              <a:rPr lang="en-US" dirty="0" smtClean="0"/>
              <a:t>main challenges: radiation damage, high occupancy (40 MHz BX rate)</a:t>
            </a:r>
          </a:p>
          <a:p>
            <a:pPr lvl="1"/>
            <a:r>
              <a:rPr lang="en-US" dirty="0" smtClean="0"/>
              <a:t>ATLAS: focus on large </a:t>
            </a:r>
            <a:r>
              <a:rPr lang="en-US" dirty="0" err="1" smtClean="0"/>
              <a:t>muon</a:t>
            </a:r>
            <a:r>
              <a:rPr lang="en-US" dirty="0" smtClean="0"/>
              <a:t> spectrometer, sampling </a:t>
            </a:r>
            <a:r>
              <a:rPr lang="en-US" dirty="0" err="1" smtClean="0"/>
              <a:t>LAr</a:t>
            </a:r>
            <a:r>
              <a:rPr lang="en-US" dirty="0" smtClean="0"/>
              <a:t> calorimeter</a:t>
            </a:r>
          </a:p>
          <a:p>
            <a:pPr lvl="1"/>
            <a:r>
              <a:rPr lang="en-US" dirty="0" smtClean="0"/>
              <a:t>CMS:</a:t>
            </a:r>
            <a:r>
              <a:rPr lang="en-US" dirty="0"/>
              <a:t> </a:t>
            </a:r>
            <a:r>
              <a:rPr lang="en-US" dirty="0" smtClean="0"/>
              <a:t>large silicon tracker, homogeneous calorimeter</a:t>
            </a:r>
          </a:p>
          <a:p>
            <a:r>
              <a:rPr lang="en-US" dirty="0" smtClean="0"/>
              <a:t>ILC detector concepts</a:t>
            </a:r>
          </a:p>
          <a:p>
            <a:pPr lvl="1"/>
            <a:r>
              <a:rPr lang="en-US" dirty="0" smtClean="0"/>
              <a:t>both concepts based on particle flow reconstruction</a:t>
            </a:r>
          </a:p>
          <a:p>
            <a:pPr lvl="2"/>
            <a:r>
              <a:rPr lang="en-US" dirty="0" smtClean="0"/>
              <a:t>“imaging” sampling calorimeters</a:t>
            </a:r>
          </a:p>
          <a:p>
            <a:pPr lvl="1"/>
            <a:r>
              <a:rPr lang="en-US" dirty="0" smtClean="0"/>
              <a:t>ILD:</a:t>
            </a:r>
            <a:r>
              <a:rPr lang="en-US" dirty="0"/>
              <a:t> </a:t>
            </a:r>
            <a:r>
              <a:rPr lang="en-US" dirty="0" smtClean="0"/>
              <a:t>TPC as main (gaseous) tracker</a:t>
            </a:r>
          </a:p>
          <a:p>
            <a:pPr lvl="1"/>
            <a:r>
              <a:rPr lang="en-US" dirty="0" err="1" smtClean="0"/>
              <a:t>SiD</a:t>
            </a:r>
            <a:r>
              <a:rPr lang="en-US" dirty="0" smtClean="0"/>
              <a:t>: all silicon tracker</a:t>
            </a:r>
          </a:p>
          <a:p>
            <a:r>
              <a:rPr lang="en-US" dirty="0" smtClean="0"/>
              <a:t>CLIC</a:t>
            </a:r>
          </a:p>
          <a:p>
            <a:pPr lvl="1"/>
            <a:r>
              <a:rPr lang="en-US" dirty="0" smtClean="0"/>
              <a:t>similar to ILC concepts: CLIC_ILD, </a:t>
            </a:r>
            <a:r>
              <a:rPr lang="en-US" dirty="0" err="1" smtClean="0"/>
              <a:t>CLIC_SiD</a:t>
            </a:r>
            <a:endParaRPr lang="en-US" dirty="0" smtClean="0"/>
          </a:p>
          <a:p>
            <a:pPr lvl="2"/>
            <a:r>
              <a:rPr lang="en-US" dirty="0" smtClean="0"/>
              <a:t>time stamping required to reduce </a:t>
            </a:r>
            <a:r>
              <a:rPr lang="en-US" dirty="0" err="1" smtClean="0"/>
              <a:t>hadronic</a:t>
            </a:r>
            <a:r>
              <a:rPr lang="en-US" dirty="0" smtClean="0"/>
              <a:t>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7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20080228_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80" y="2843733"/>
            <a:ext cx="4968552" cy="331236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45720"/>
            <a:ext cx="9144000" cy="91476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 pitchFamily="2"/>
              <a:buNone/>
            </a:defPPr>
            <a:lvl1pPr lvl="0">
              <a:buClr>
                <a:srgbClr val="000000"/>
              </a:buClr>
              <a:buSzPct val="45000"/>
              <a:buFont typeface="StarSymbol" pitchFamily="2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LHC Detectors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4280" y="1020599"/>
            <a:ext cx="343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14079" y="1300319"/>
            <a:ext cx="321875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2560" y="5222520"/>
            <a:ext cx="2551320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761960" y="4927320"/>
            <a:ext cx="1774080" cy="1837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451520" y="3039839"/>
            <a:ext cx="762839" cy="29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Nimbus Sans L" pitchFamily="34"/>
                <a:ea typeface="HG Mincho Light J" pitchFamily="2"/>
                <a:cs typeface="HG Mincho Light J" pitchFamily="2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1880" y="4803840"/>
            <a:ext cx="686519" cy="29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Nimbus Sans L" pitchFamily="34"/>
                <a:ea typeface="HG Mincho Light J" pitchFamily="2"/>
                <a:cs typeface="HG Mincho Light J" pitchFamily="2"/>
              </a:rPr>
              <a:t>ALICE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3880" y="3147839"/>
            <a:ext cx="508320" cy="29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Nimbus Sans L" pitchFamily="34"/>
                <a:ea typeface="HG Mincho Light J" pitchFamily="2"/>
                <a:cs typeface="HG Mincho Light J" pitchFamily="2"/>
              </a:rPr>
              <a:t>CMS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5880" y="4623840"/>
            <a:ext cx="610200" cy="29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80"/>
                </a:solidFill>
                <a:latin typeface="Nimbus Sans L" pitchFamily="34"/>
                <a:ea typeface="HG Mincho Light J" pitchFamily="2"/>
                <a:cs typeface="HG Mincho Light J" pitchFamily="2"/>
              </a:rPr>
              <a:t>LHCb</a:t>
            </a:r>
          </a:p>
        </p:txBody>
      </p:sp>
      <p:sp>
        <p:nvSpPr>
          <p:cNvPr id="13" name="Straight Connector 12"/>
          <p:cNvSpPr/>
          <p:nvPr/>
        </p:nvSpPr>
        <p:spPr>
          <a:xfrm flipH="1">
            <a:off x="3498840" y="1842479"/>
            <a:ext cx="1083239" cy="460801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4" name="Straight Connector 13"/>
          <p:cNvSpPr/>
          <p:nvPr/>
        </p:nvSpPr>
        <p:spPr>
          <a:xfrm>
            <a:off x="5874840" y="1842479"/>
            <a:ext cx="1083240" cy="460801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 flipH="1" flipV="1">
            <a:off x="2415600" y="6648479"/>
            <a:ext cx="497880" cy="273961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 flipV="1">
            <a:off x="7851600" y="6648839"/>
            <a:ext cx="497880" cy="273961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vert="horz" lIns="18360" tIns="18360" rIns="18360" bIns="18360" anchor="ctr" anchorCtr="1" compatLnSpc="0"/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6880" y="1175040"/>
            <a:ext cx="3066840" cy="5248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General purpose detectors</a:t>
            </a:r>
          </a:p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(good for everything...)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91240" y="6647039"/>
            <a:ext cx="2356560" cy="5248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dedicated for</a:t>
            </a:r>
          </a:p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Heavy Ion collisions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95600" y="6647039"/>
            <a:ext cx="1588680" cy="52488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dedicated for</a:t>
            </a:r>
          </a:p>
          <a:p>
            <a:pPr marL="0" marR="0" lvl="0" indent="0" algn="ctr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 b-physics</a:t>
            </a:r>
          </a:p>
        </p:txBody>
      </p:sp>
    </p:spTree>
    <p:extLst>
      <p:ext uri="{BB962C8B-B14F-4D97-AF65-F5344CB8AC3E}">
        <p14:creationId xmlns:p14="http://schemas.microsoft.com/office/powerpoint/2010/main" val="4470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3105150"/>
            <a:ext cx="6565900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659688" y="3278188"/>
            <a:ext cx="223202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2000" b="1">
                <a:solidFill>
                  <a:srgbClr val="0000FF"/>
                </a:solidFill>
                <a:latin typeface="Luxi Sans" charset="0"/>
              </a:rPr>
              <a:t>ATLAS</a:t>
            </a:r>
          </a:p>
          <a:p>
            <a:pPr>
              <a:lnSpc>
                <a:spcPct val="102000"/>
              </a:lnSpc>
            </a:pPr>
            <a:r>
              <a:rPr lang="en-US" sz="2000" b="1">
                <a:solidFill>
                  <a:srgbClr val="0000FF"/>
                </a:solidFill>
                <a:latin typeface="Luxi Sans" charset="0"/>
              </a:rPr>
              <a:t>neutron fluences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Radiation </a:t>
            </a:r>
            <a:r>
              <a:rPr lang="en-US" dirty="0" smtClean="0"/>
              <a:t>Doses at LHC</a:t>
            </a:r>
            <a:endParaRPr lang="en-US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pPr marL="498475" indent="-355600">
              <a:buSzPct val="80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/>
              <a:t>~ 2 x 10</a:t>
            </a:r>
            <a:r>
              <a:rPr lang="en-US" baseline="50000"/>
              <a:t>6</a:t>
            </a:r>
            <a:r>
              <a:rPr lang="en-US"/>
              <a:t> Gray / r</a:t>
            </a:r>
            <a:r>
              <a:rPr lang="en-US" baseline="-20000"/>
              <a:t>T</a:t>
            </a:r>
            <a:r>
              <a:rPr lang="en-US" baseline="50000"/>
              <a:t>2</a:t>
            </a:r>
            <a:r>
              <a:rPr lang="en-US"/>
              <a:t> / year at LHC design luminosity</a:t>
            </a:r>
          </a:p>
          <a:p>
            <a:pPr marL="1074738" lvl="2" indent="-427038">
              <a:buSzPct val="33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/>
              <a:t>where  r</a:t>
            </a:r>
            <a:r>
              <a:rPr lang="en-US" baseline="-20000"/>
              <a:t>T</a:t>
            </a:r>
            <a:r>
              <a:rPr lang="en-US"/>
              <a:t> [cm] = transverse distance to the beam</a:t>
            </a:r>
          </a:p>
          <a:p>
            <a:pPr marL="498475" indent="-355600">
              <a:buSzPct val="80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/>
              <a:t>Lots of R&amp;D over &gt;10 years to develop rad.-hard silicon detectors, gaseous detectors and electronics</a:t>
            </a: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533525" y="6523038"/>
            <a:ext cx="193675" cy="1936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82613" y="6734175"/>
            <a:ext cx="2174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2000" b="1">
                <a:solidFill>
                  <a:srgbClr val="FF0000"/>
                </a:solidFill>
                <a:latin typeface="Luxi Sans" charset="0"/>
              </a:rPr>
              <a:t>interaction point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 rot="20700000">
            <a:off x="449759" y="259299"/>
            <a:ext cx="1212850" cy="2984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200 MRad 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1140321" y="583149"/>
            <a:ext cx="177800" cy="592138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372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1115541"/>
            <a:ext cx="6022934" cy="243641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Challenging Conditions: Pile-up</a:t>
            </a:r>
          </a:p>
        </p:txBody>
      </p:sp>
      <p:pic>
        <p:nvPicPr>
          <p:cNvPr id="5" name="Picture 7" descr="zpileup_20vtx_sept20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005" y="4454407"/>
            <a:ext cx="9910484" cy="241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4004" y="836432"/>
            <a:ext cx="4296480" cy="308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1514" y="3945747"/>
            <a:ext cx="7359211" cy="371083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0794" tIns="50397" rIns="100794" bIns="50397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2012 event with pile-up:  25 reconstructed primary vertices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0005" y="7092205"/>
            <a:ext cx="9910484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4608264" y="7092205"/>
            <a:ext cx="9172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~7 cm</a:t>
            </a:r>
            <a:endParaRPr lang="en-GB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091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tIns="35280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How to Select Interesting Events?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Bunch crossing rate: 40 MHz, ~20 interactions per BX </a:t>
            </a:r>
            <a:r>
              <a:rPr lang="en-US" sz="1600" dirty="0"/>
              <a:t>(10</a:t>
            </a:r>
            <a:r>
              <a:rPr lang="en-US" sz="1600" baseline="50000" dirty="0"/>
              <a:t>9 </a:t>
            </a:r>
            <a:r>
              <a:rPr lang="en-US" sz="1600" dirty="0" err="1"/>
              <a:t>evts</a:t>
            </a:r>
            <a:r>
              <a:rPr lang="en-US" sz="1600" dirty="0"/>
              <a:t>/s)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can only record </a:t>
            </a:r>
            <a:r>
              <a:rPr lang="en-US" dirty="0" smtClean="0"/>
              <a:t>~300 </a:t>
            </a:r>
            <a:r>
              <a:rPr lang="en-US" dirty="0"/>
              <a:t>event/s (1.5 MB each), still </a:t>
            </a:r>
            <a:r>
              <a:rPr lang="en-US" dirty="0" smtClean="0"/>
              <a:t>~450 </a:t>
            </a:r>
            <a:r>
              <a:rPr lang="en-US" dirty="0"/>
              <a:t>MB/s data rate</a:t>
            </a:r>
          </a:p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Need highly efficient and highly selective TRIGGER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raw event data </a:t>
            </a:r>
            <a:r>
              <a:rPr lang="en-US" dirty="0" smtClean="0"/>
              <a:t>(1 </a:t>
            </a:r>
            <a:r>
              <a:rPr lang="en-US" dirty="0"/>
              <a:t>P</a:t>
            </a:r>
            <a:r>
              <a:rPr lang="en-US" dirty="0" smtClean="0"/>
              <a:t>B</a:t>
            </a:r>
            <a:r>
              <a:rPr lang="en-US" dirty="0"/>
              <a:t>/s) are stored in pipeline until trigger decision</a:t>
            </a:r>
          </a:p>
          <a:p>
            <a:pPr marL="498475" indent="-355600">
              <a:buClrTx/>
              <a:buSzTx/>
              <a:buFontTx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498475" indent="-355600">
              <a:buClrTx/>
              <a:buSzTx/>
              <a:buFontTx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498475" indent="-355600">
              <a:buClrTx/>
              <a:buSzTx/>
              <a:buFontTx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498475" indent="-355600">
              <a:buClrTx/>
              <a:buSzTx/>
              <a:buFontTx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498475" indent="-355600">
              <a:buClrTx/>
              <a:buSzTx/>
              <a:buFontTx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en-US" sz="2000" dirty="0">
              <a:solidFill>
                <a:srgbClr val="000000"/>
              </a:solidFill>
            </a:endParaRPr>
          </a:p>
          <a:p>
            <a:pPr marL="498475" indent="-355600">
              <a:buSzPct val="80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ATLAS trigger has 3 levels (CMS similar with 2 levels)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Level-1: hardware, ~3 </a:t>
            </a:r>
            <a:r>
              <a:rPr lang="en-US" dirty="0">
                <a:ea typeface="Luxi Sans" charset="0"/>
                <a:cs typeface="Luxi Sans" charset="0"/>
              </a:rPr>
              <a:t>µs decision time, 40 MHz </a:t>
            </a:r>
            <a:r>
              <a:rPr lang="en-US" dirty="0" smtClean="0">
                <a:latin typeface="OpenSymbol" charset="2"/>
                <a:ea typeface="OpenSymbol" charset="2"/>
                <a:cs typeface="OpenSymbol" charset="2"/>
                <a:sym typeface="Wingdings"/>
              </a:rPr>
              <a:t> </a:t>
            </a:r>
            <a:r>
              <a:rPr lang="en-US" dirty="0" smtClean="0">
                <a:ea typeface="OpenSymbol" charset="2"/>
                <a:cs typeface="OpenSymbol" charset="2"/>
                <a:sym typeface="Wingdings"/>
              </a:rPr>
              <a:t>75</a:t>
            </a:r>
            <a:r>
              <a:rPr lang="en-US" dirty="0" smtClean="0">
                <a:ea typeface="OpenSymbol" charset="2"/>
                <a:cs typeface="OpenSymbol" charset="2"/>
              </a:rPr>
              <a:t> </a:t>
            </a:r>
            <a:r>
              <a:rPr lang="en-US" dirty="0">
                <a:ea typeface="OpenSymbol" charset="2"/>
                <a:cs typeface="OpenSymbol" charset="2"/>
              </a:rPr>
              <a:t>kHz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>
                <a:ea typeface="OpenSymbol" charset="2"/>
                <a:cs typeface="OpenSymbol" charset="2"/>
              </a:rPr>
              <a:t>Level-2: software, ~40 </a:t>
            </a:r>
            <a:r>
              <a:rPr lang="en-US" dirty="0" err="1">
                <a:ea typeface="OpenSymbol" charset="2"/>
                <a:cs typeface="OpenSymbol" charset="2"/>
              </a:rPr>
              <a:t>ms</a:t>
            </a:r>
            <a:r>
              <a:rPr lang="en-US" dirty="0">
                <a:ea typeface="OpenSymbol" charset="2"/>
                <a:cs typeface="OpenSymbol" charset="2"/>
              </a:rPr>
              <a:t> decision time, </a:t>
            </a:r>
            <a:r>
              <a:rPr lang="en-US" dirty="0" smtClean="0">
                <a:ea typeface="OpenSymbol" charset="2"/>
                <a:cs typeface="OpenSymbol" charset="2"/>
              </a:rPr>
              <a:t>75 </a:t>
            </a:r>
            <a:r>
              <a:rPr lang="en-US" dirty="0">
                <a:ea typeface="OpenSymbol" charset="2"/>
                <a:cs typeface="OpenSymbol" charset="2"/>
              </a:rPr>
              <a:t>kHz </a:t>
            </a:r>
            <a:r>
              <a:rPr lang="en-US" dirty="0" smtClean="0">
                <a:latin typeface="OpenSymbol" charset="2"/>
                <a:ea typeface="OpenSymbol" charset="2"/>
                <a:cs typeface="OpenSymbol" charset="2"/>
                <a:sym typeface="Wingdings"/>
              </a:rPr>
              <a:t> </a:t>
            </a:r>
            <a:r>
              <a:rPr lang="en-US" dirty="0" smtClean="0">
                <a:ea typeface="OpenSymbol" charset="2"/>
                <a:cs typeface="OpenSymbol" charset="2"/>
              </a:rPr>
              <a:t>2 </a:t>
            </a:r>
            <a:r>
              <a:rPr lang="en-US" dirty="0">
                <a:ea typeface="OpenSymbol" charset="2"/>
                <a:cs typeface="OpenSymbol" charset="2"/>
              </a:rPr>
              <a:t>kHz</a:t>
            </a:r>
          </a:p>
          <a:p>
            <a:pPr marL="785813" lvl="1">
              <a:buSzPct val="71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>
                <a:ea typeface="OpenSymbol" charset="2"/>
                <a:cs typeface="OpenSymbol" charset="2"/>
              </a:rPr>
              <a:t>Level-3: software, ~4 s decision time, 2 kHz </a:t>
            </a:r>
            <a:r>
              <a:rPr lang="en-US" dirty="0" smtClean="0">
                <a:latin typeface="OpenSymbol" charset="2"/>
                <a:ea typeface="OpenSymbol" charset="2"/>
                <a:cs typeface="OpenSymbol" charset="2"/>
                <a:sym typeface="Wingdings"/>
              </a:rPr>
              <a:t> </a:t>
            </a:r>
            <a:r>
              <a:rPr lang="en-US" dirty="0">
                <a:ea typeface="OpenSymbol" charset="2"/>
                <a:cs typeface="OpenSymbol" charset="2"/>
                <a:sym typeface="Wingdings"/>
              </a:rPr>
              <a:t>3</a:t>
            </a:r>
            <a:r>
              <a:rPr lang="en-US" dirty="0" smtClean="0">
                <a:ea typeface="OpenSymbol" charset="2"/>
                <a:cs typeface="OpenSymbol" charset="2"/>
              </a:rPr>
              <a:t>00 </a:t>
            </a:r>
            <a:r>
              <a:rPr lang="en-US" dirty="0">
                <a:ea typeface="OpenSymbol" charset="2"/>
                <a:cs typeface="OpenSymbol" charset="2"/>
              </a:rPr>
              <a:t>Hz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47700" y="4053086"/>
            <a:ext cx="1550988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76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>
                <a:solidFill>
                  <a:srgbClr val="FF0000"/>
                </a:solidFill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Detector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749300" y="3999111"/>
            <a:ext cx="1422400" cy="1587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749300" y="4421386"/>
            <a:ext cx="1422400" cy="1587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749300" y="3999111"/>
            <a:ext cx="1588" cy="42227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171700" y="3999111"/>
            <a:ext cx="1588" cy="42227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2171700" y="4210248"/>
            <a:ext cx="508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2679700" y="4051498"/>
            <a:ext cx="1588" cy="2635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2679700" y="4051498"/>
            <a:ext cx="406400" cy="1587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2679700" y="4208661"/>
            <a:ext cx="406400" cy="107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3086100" y="4210248"/>
            <a:ext cx="508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3594100" y="4051498"/>
            <a:ext cx="2743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3594100" y="4367411"/>
            <a:ext cx="27432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3594100" y="4051498"/>
            <a:ext cx="1588" cy="3159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6337300" y="4051498"/>
            <a:ext cx="1588" cy="3159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337300" y="4157861"/>
            <a:ext cx="4064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7048500" y="4157861"/>
            <a:ext cx="1588" cy="4222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3" name="AutoShape 19"/>
          <p:cNvSpPr>
            <a:spLocks noChangeArrowheads="1"/>
          </p:cNvSpPr>
          <p:nvPr/>
        </p:nvSpPr>
        <p:spPr bwMode="auto">
          <a:xfrm>
            <a:off x="6438900" y="4684911"/>
            <a:ext cx="1219200" cy="422275"/>
          </a:xfrm>
          <a:prstGeom prst="flowChartManualOperation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7967" rIns="90000" bIns="46800" anchor="ctr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  <a:latin typeface="Luxi Sans" charset="0"/>
                <a:ea typeface="msmincho" charset="0"/>
                <a:cs typeface="msmincho" charset="0"/>
              </a:rPr>
              <a:t>trash</a:t>
            </a:r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6743700" y="4157861"/>
            <a:ext cx="12192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8064500" y="3894336"/>
            <a:ext cx="1219200" cy="474662"/>
          </a:xfrm>
          <a:prstGeom prst="rect">
            <a:avLst/>
          </a:prstGeom>
          <a:solidFill>
            <a:srgbClr val="FF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7967" rIns="90000" bIns="46800" anchor="ctr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  <a:latin typeface="Luxi Sans" charset="0"/>
                <a:ea typeface="msmincho" charset="0"/>
                <a:cs typeface="msmincho" charset="0"/>
              </a:rPr>
              <a:t>save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3657600" y="4061023"/>
            <a:ext cx="124777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b="1">
                <a:latin typeface="Luxi Sans" charset="0"/>
              </a:rPr>
              <a:t>PIPELINE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7042150" y="4316611"/>
            <a:ext cx="5635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000">
                <a:latin typeface="Luxi Sans" charset="0"/>
              </a:rPr>
              <a:t>NO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137400" y="3805436"/>
            <a:ext cx="688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000">
                <a:latin typeface="Luxi Sans" charset="0"/>
              </a:rPr>
              <a:t>YES</a:t>
            </a:r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6642100" y="3787973"/>
            <a:ext cx="406400" cy="315913"/>
          </a:xfrm>
          <a:prstGeom prst="line">
            <a:avLst/>
          </a:prstGeom>
          <a:noFill/>
          <a:ln w="9360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5734050" y="3203773"/>
            <a:ext cx="1322388" cy="5461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80495" rIns="99000" bIns="55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800" b="1">
                <a:solidFill>
                  <a:srgbClr val="FF0000"/>
                </a:solidFill>
                <a:latin typeface="Luxi Sans" charset="0"/>
              </a:rPr>
              <a:t>trigger</a:t>
            </a: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3940175" y="4789686"/>
            <a:ext cx="12811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000">
                <a:latin typeface="Luxi Sans" charset="0"/>
              </a:rPr>
              <a:t>10</a:t>
            </a:r>
            <a:r>
              <a:rPr lang="en-US" sz="2000" baseline="30000">
                <a:latin typeface="Luxi Sans" charset="0"/>
              </a:rPr>
              <a:t>9</a:t>
            </a:r>
            <a:r>
              <a:rPr lang="en-US" sz="2000">
                <a:latin typeface="Luxi Sans" charset="0"/>
              </a:rPr>
              <a:t> evts/s</a:t>
            </a:r>
          </a:p>
        </p:txBody>
      </p:sp>
      <p:sp>
        <p:nvSpPr>
          <p:cNvPr id="42012" name="Line 28"/>
          <p:cNvSpPr>
            <a:spLocks noChangeShapeType="1"/>
          </p:cNvSpPr>
          <p:nvPr/>
        </p:nvSpPr>
        <p:spPr bwMode="auto">
          <a:xfrm flipV="1">
            <a:off x="4813300" y="4472186"/>
            <a:ext cx="1588" cy="3190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 flipV="1">
            <a:off x="8674100" y="4472186"/>
            <a:ext cx="1588" cy="3714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8004175" y="4788098"/>
            <a:ext cx="12811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>
                <a:solidFill>
                  <a:srgbClr val="000000"/>
                </a:solidFill>
                <a:latin typeface="Luxi Sans" charset="0"/>
                <a:ea typeface="msmincho" charset="0"/>
                <a:cs typeface="msmincho" charset="0"/>
              </a:rPr>
              <a:t>10</a:t>
            </a:r>
            <a:r>
              <a:rPr lang="en-US" sz="2000" baseline="30000">
                <a:solidFill>
                  <a:srgbClr val="000000"/>
                </a:solidFill>
                <a:latin typeface="Luxi Sans" charset="0"/>
                <a:ea typeface="msmincho" charset="0"/>
                <a:cs typeface="msmincho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Luxi Sans" charset="0"/>
                <a:ea typeface="msmincho" charset="0"/>
                <a:cs typeface="msmincho" charset="0"/>
              </a:rPr>
              <a:t> evts/s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2376016" y="3059757"/>
            <a:ext cx="792088" cy="936104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74119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Concepts at LHC experiments</a:t>
            </a:r>
            <a:endParaRPr lang="en-GB" dirty="0"/>
          </a:p>
        </p:txBody>
      </p:sp>
      <p:grpSp>
        <p:nvGrpSpPr>
          <p:cNvPr id="343" name="Group 342"/>
          <p:cNvGrpSpPr/>
          <p:nvPr/>
        </p:nvGrpSpPr>
        <p:grpSpPr>
          <a:xfrm>
            <a:off x="5646600" y="5352840"/>
            <a:ext cx="3173039" cy="1828800"/>
            <a:chOff x="5646600" y="5352840"/>
            <a:chExt cx="3173039" cy="1828800"/>
          </a:xfrm>
        </p:grpSpPr>
        <p:sp>
          <p:nvSpPr>
            <p:cNvPr id="344" name="Rectangle 343"/>
            <p:cNvSpPr/>
            <p:nvPr/>
          </p:nvSpPr>
          <p:spPr>
            <a:xfrm>
              <a:off x="5661000" y="5367240"/>
              <a:ext cx="3158639" cy="1814400"/>
            </a:xfrm>
            <a:prstGeom prst="rect">
              <a:avLst/>
            </a:prstGeom>
            <a:solidFill>
              <a:srgbClr val="808080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646600" y="5352840"/>
              <a:ext cx="3151080" cy="1805760"/>
            </a:xfrm>
            <a:prstGeom prst="rect">
              <a:avLst/>
            </a:prstGeom>
            <a:solidFill>
              <a:srgbClr val="97C1E1"/>
            </a:solidFill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5722560" y="6261120"/>
              <a:ext cx="1488600" cy="1080"/>
            </a:xfrm>
            <a:prstGeom prst="line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912999" y="6079679"/>
              <a:ext cx="1078920" cy="373680"/>
            </a:xfrm>
            <a:prstGeom prst="rect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48" name="Freeform 347"/>
            <p:cNvSpPr/>
            <p:nvPr/>
          </p:nvSpPr>
          <p:spPr>
            <a:xfrm>
              <a:off x="5895000" y="6039720"/>
              <a:ext cx="1055519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33" h="112">
                  <a:moveTo>
                    <a:pt x="0" y="0"/>
                  </a:moveTo>
                  <a:lnTo>
                    <a:pt x="0" y="108"/>
                  </a:lnTo>
                  <a:lnTo>
                    <a:pt x="2933" y="112"/>
                  </a:lnTo>
                  <a:lnTo>
                    <a:pt x="2933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49" name="Freeform 348"/>
            <p:cNvSpPr/>
            <p:nvPr/>
          </p:nvSpPr>
          <p:spPr>
            <a:xfrm>
              <a:off x="5895000" y="6413400"/>
              <a:ext cx="1037519" cy="4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83" h="115">
                  <a:moveTo>
                    <a:pt x="0" y="0"/>
                  </a:moveTo>
                  <a:lnTo>
                    <a:pt x="0" y="111"/>
                  </a:lnTo>
                  <a:lnTo>
                    <a:pt x="2883" y="115"/>
                  </a:lnTo>
                  <a:lnTo>
                    <a:pt x="2883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0" name="Freeform 349"/>
            <p:cNvSpPr/>
            <p:nvPr/>
          </p:nvSpPr>
          <p:spPr>
            <a:xfrm>
              <a:off x="7691399" y="6001200"/>
              <a:ext cx="608040" cy="584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FFFF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1" name="Freeform 350"/>
            <p:cNvSpPr/>
            <p:nvPr/>
          </p:nvSpPr>
          <p:spPr>
            <a:xfrm>
              <a:off x="7693920" y="6001200"/>
              <a:ext cx="603000" cy="584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FFEF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2" name="Freeform 351"/>
            <p:cNvSpPr/>
            <p:nvPr/>
          </p:nvSpPr>
          <p:spPr>
            <a:xfrm>
              <a:off x="7696440" y="6003360"/>
              <a:ext cx="598320" cy="579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EFCF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3" name="Freeform 352"/>
            <p:cNvSpPr/>
            <p:nvPr/>
          </p:nvSpPr>
          <p:spPr>
            <a:xfrm>
              <a:off x="7698599" y="6005880"/>
              <a:ext cx="595080" cy="574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DFAF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4" name="Freeform 353"/>
            <p:cNvSpPr/>
            <p:nvPr/>
          </p:nvSpPr>
          <p:spPr>
            <a:xfrm>
              <a:off x="7699679" y="6008400"/>
              <a:ext cx="590400" cy="569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CF8F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5" name="Freeform 354"/>
            <p:cNvSpPr/>
            <p:nvPr/>
          </p:nvSpPr>
          <p:spPr>
            <a:xfrm>
              <a:off x="7702200" y="6010920"/>
              <a:ext cx="585360" cy="564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BF6F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6" name="Freeform 355"/>
            <p:cNvSpPr/>
            <p:nvPr/>
          </p:nvSpPr>
          <p:spPr>
            <a:xfrm>
              <a:off x="7704719" y="6013440"/>
              <a:ext cx="580320" cy="559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AF4F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7" name="Freeform 356"/>
            <p:cNvSpPr/>
            <p:nvPr/>
          </p:nvSpPr>
          <p:spPr>
            <a:xfrm>
              <a:off x="7707240" y="6015600"/>
              <a:ext cx="575280" cy="555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9F2F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8" name="Freeform 357"/>
            <p:cNvSpPr/>
            <p:nvPr/>
          </p:nvSpPr>
          <p:spPr>
            <a:xfrm>
              <a:off x="7709760" y="6017760"/>
              <a:ext cx="570240" cy="551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8F0F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59" name="Freeform 358"/>
            <p:cNvSpPr/>
            <p:nvPr/>
          </p:nvSpPr>
          <p:spPr>
            <a:xfrm>
              <a:off x="7713359" y="6020280"/>
              <a:ext cx="565560" cy="546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7EEE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0" name="Freeform 359"/>
            <p:cNvSpPr/>
            <p:nvPr/>
          </p:nvSpPr>
          <p:spPr>
            <a:xfrm>
              <a:off x="7714439" y="6022800"/>
              <a:ext cx="561960" cy="5421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6ECE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1" name="Freeform 360"/>
            <p:cNvSpPr/>
            <p:nvPr/>
          </p:nvSpPr>
          <p:spPr>
            <a:xfrm>
              <a:off x="7716960" y="6023880"/>
              <a:ext cx="556200" cy="538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5EAE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2" name="Freeform 361"/>
            <p:cNvSpPr/>
            <p:nvPr/>
          </p:nvSpPr>
          <p:spPr>
            <a:xfrm>
              <a:off x="7719119" y="6026399"/>
              <a:ext cx="551520" cy="533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4E8E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3" name="Freeform 362"/>
            <p:cNvSpPr/>
            <p:nvPr/>
          </p:nvSpPr>
          <p:spPr>
            <a:xfrm>
              <a:off x="7721639" y="6028920"/>
              <a:ext cx="547920" cy="5299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3E6E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4" name="Freeform 363"/>
            <p:cNvSpPr/>
            <p:nvPr/>
          </p:nvSpPr>
          <p:spPr>
            <a:xfrm>
              <a:off x="7722719" y="6031440"/>
              <a:ext cx="544320" cy="524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2E4E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>
              <a:off x="7725240" y="6033960"/>
              <a:ext cx="539280" cy="519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1E2E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>
              <a:off x="7728839" y="6036479"/>
              <a:ext cx="534600" cy="514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0E0E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7" name="Freeform 366"/>
            <p:cNvSpPr/>
            <p:nvPr/>
          </p:nvSpPr>
          <p:spPr>
            <a:xfrm>
              <a:off x="7730280" y="6038640"/>
              <a:ext cx="530640" cy="51011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FDED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8" name="Freeform 367"/>
            <p:cNvSpPr/>
            <p:nvPr/>
          </p:nvSpPr>
          <p:spPr>
            <a:xfrm>
              <a:off x="7732440" y="6040799"/>
              <a:ext cx="524880" cy="50579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EDCD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>
              <a:off x="7734959" y="6043320"/>
              <a:ext cx="519840" cy="500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DDAD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0" name="Freeform 369"/>
            <p:cNvSpPr/>
            <p:nvPr/>
          </p:nvSpPr>
          <p:spPr>
            <a:xfrm>
              <a:off x="7737479" y="6045840"/>
              <a:ext cx="515159" cy="4971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CD8D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1" name="Freeform 370"/>
            <p:cNvSpPr/>
            <p:nvPr/>
          </p:nvSpPr>
          <p:spPr>
            <a:xfrm>
              <a:off x="7739640" y="6048360"/>
              <a:ext cx="510480" cy="492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BD6D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2" name="Freeform 371"/>
            <p:cNvSpPr/>
            <p:nvPr/>
          </p:nvSpPr>
          <p:spPr>
            <a:xfrm>
              <a:off x="7743240" y="6050520"/>
              <a:ext cx="505799" cy="487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AD4D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3" name="Freeform 372"/>
            <p:cNvSpPr/>
            <p:nvPr/>
          </p:nvSpPr>
          <p:spPr>
            <a:xfrm>
              <a:off x="7744320" y="6053040"/>
              <a:ext cx="502200" cy="482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9D2D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7746840" y="6054480"/>
              <a:ext cx="496080" cy="478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8D0D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>
              <a:off x="7749360" y="6057000"/>
              <a:ext cx="492120" cy="473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7CEC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6" name="Freeform 375"/>
            <p:cNvSpPr/>
            <p:nvPr/>
          </p:nvSpPr>
          <p:spPr>
            <a:xfrm>
              <a:off x="7751880" y="6059160"/>
              <a:ext cx="487080" cy="469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6CCC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7" name="Freeform 376"/>
            <p:cNvSpPr/>
            <p:nvPr/>
          </p:nvSpPr>
          <p:spPr>
            <a:xfrm>
              <a:off x="7752960" y="6061680"/>
              <a:ext cx="483840" cy="464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5CAC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8" name="Freeform 377"/>
            <p:cNvSpPr/>
            <p:nvPr/>
          </p:nvSpPr>
          <p:spPr>
            <a:xfrm>
              <a:off x="7755480" y="6063840"/>
              <a:ext cx="478800" cy="45971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4C8C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79" name="Freeform 378"/>
            <p:cNvSpPr/>
            <p:nvPr/>
          </p:nvSpPr>
          <p:spPr>
            <a:xfrm>
              <a:off x="7759080" y="6066360"/>
              <a:ext cx="474120" cy="45467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3C6C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0" name="Freeform 379"/>
            <p:cNvSpPr/>
            <p:nvPr/>
          </p:nvSpPr>
          <p:spPr>
            <a:xfrm>
              <a:off x="7760160" y="6068880"/>
              <a:ext cx="470880" cy="450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2C4C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1" name="Freeform 380"/>
            <p:cNvSpPr/>
            <p:nvPr/>
          </p:nvSpPr>
          <p:spPr>
            <a:xfrm>
              <a:off x="7762680" y="6071040"/>
              <a:ext cx="464400" cy="44531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1C2C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2" name="Freeform 381"/>
            <p:cNvSpPr/>
            <p:nvPr/>
          </p:nvSpPr>
          <p:spPr>
            <a:xfrm>
              <a:off x="7764840" y="6073560"/>
              <a:ext cx="460080" cy="44027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0C0C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3" name="Freeform 382"/>
            <p:cNvSpPr/>
            <p:nvPr/>
          </p:nvSpPr>
          <p:spPr>
            <a:xfrm>
              <a:off x="7767360" y="6073560"/>
              <a:ext cx="455040" cy="44027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FBFC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4" name="Freeform 383"/>
            <p:cNvSpPr/>
            <p:nvPr/>
          </p:nvSpPr>
          <p:spPr>
            <a:xfrm>
              <a:off x="7769879" y="6075000"/>
              <a:ext cx="450000" cy="437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EBDB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5" name="Freeform 384"/>
            <p:cNvSpPr/>
            <p:nvPr/>
          </p:nvSpPr>
          <p:spPr>
            <a:xfrm>
              <a:off x="7772400" y="6077160"/>
              <a:ext cx="446039" cy="43307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DBBB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6" name="Freeform 385"/>
            <p:cNvSpPr/>
            <p:nvPr/>
          </p:nvSpPr>
          <p:spPr>
            <a:xfrm>
              <a:off x="7774920" y="6079679"/>
              <a:ext cx="441360" cy="428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CB9B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7777440" y="6081120"/>
              <a:ext cx="436320" cy="424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BB7B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8" name="Freeform 387"/>
            <p:cNvSpPr/>
            <p:nvPr/>
          </p:nvSpPr>
          <p:spPr>
            <a:xfrm>
              <a:off x="7779600" y="6083640"/>
              <a:ext cx="432000" cy="4194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AB5B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89" name="Freeform 388"/>
            <p:cNvSpPr/>
            <p:nvPr/>
          </p:nvSpPr>
          <p:spPr>
            <a:xfrm>
              <a:off x="7780680" y="6085799"/>
              <a:ext cx="428400" cy="414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9B3B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0" name="Freeform 389"/>
            <p:cNvSpPr/>
            <p:nvPr/>
          </p:nvSpPr>
          <p:spPr>
            <a:xfrm>
              <a:off x="7783200" y="6088320"/>
              <a:ext cx="423360" cy="409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8B1B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1" name="Freeform 390"/>
            <p:cNvSpPr/>
            <p:nvPr/>
          </p:nvSpPr>
          <p:spPr>
            <a:xfrm>
              <a:off x="7785360" y="6090480"/>
              <a:ext cx="419040" cy="4053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7AFB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7787880" y="6092999"/>
              <a:ext cx="415080" cy="400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6ADA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3" name="Freeform 392"/>
            <p:cNvSpPr/>
            <p:nvPr/>
          </p:nvSpPr>
          <p:spPr>
            <a:xfrm>
              <a:off x="7790400" y="6095519"/>
              <a:ext cx="410040" cy="395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5ABA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4" name="Freeform 393"/>
            <p:cNvSpPr/>
            <p:nvPr/>
          </p:nvSpPr>
          <p:spPr>
            <a:xfrm>
              <a:off x="7792920" y="6097680"/>
              <a:ext cx="405000" cy="390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4A9A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5" name="Freeform 394"/>
            <p:cNvSpPr/>
            <p:nvPr/>
          </p:nvSpPr>
          <p:spPr>
            <a:xfrm>
              <a:off x="7795440" y="6100199"/>
              <a:ext cx="398880" cy="3859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3A7A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6" name="Freeform 395"/>
            <p:cNvSpPr/>
            <p:nvPr/>
          </p:nvSpPr>
          <p:spPr>
            <a:xfrm>
              <a:off x="7797600" y="6102719"/>
              <a:ext cx="394560" cy="382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2A5A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7" name="Freeform 396"/>
            <p:cNvSpPr/>
            <p:nvPr/>
          </p:nvSpPr>
          <p:spPr>
            <a:xfrm>
              <a:off x="7800120" y="6105240"/>
              <a:ext cx="389880" cy="377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1A3A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8" name="Freeform 397"/>
            <p:cNvSpPr/>
            <p:nvPr/>
          </p:nvSpPr>
          <p:spPr>
            <a:xfrm>
              <a:off x="7802280" y="6107759"/>
              <a:ext cx="386280" cy="372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0A1A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399" name="Freeform 398"/>
            <p:cNvSpPr/>
            <p:nvPr/>
          </p:nvSpPr>
          <p:spPr>
            <a:xfrm>
              <a:off x="7803720" y="6109919"/>
              <a:ext cx="382320" cy="36755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F9FA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0" name="Freeform 399"/>
            <p:cNvSpPr/>
            <p:nvPr/>
          </p:nvSpPr>
          <p:spPr>
            <a:xfrm>
              <a:off x="7807320" y="6111360"/>
              <a:ext cx="377640" cy="363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E9D9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1" name="Freeform 400"/>
            <p:cNvSpPr/>
            <p:nvPr/>
          </p:nvSpPr>
          <p:spPr>
            <a:xfrm>
              <a:off x="7809840" y="6113519"/>
              <a:ext cx="372600" cy="359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D9B9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2" name="Freeform 401"/>
            <p:cNvSpPr/>
            <p:nvPr/>
          </p:nvSpPr>
          <p:spPr>
            <a:xfrm>
              <a:off x="7810920" y="6116039"/>
              <a:ext cx="367920" cy="354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C999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3" name="Freeform 402"/>
            <p:cNvSpPr/>
            <p:nvPr/>
          </p:nvSpPr>
          <p:spPr>
            <a:xfrm>
              <a:off x="7813440" y="6118199"/>
              <a:ext cx="362880" cy="3499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B979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4" name="Freeform 403"/>
            <p:cNvSpPr/>
            <p:nvPr/>
          </p:nvSpPr>
          <p:spPr>
            <a:xfrm>
              <a:off x="7815960" y="6120720"/>
              <a:ext cx="359280" cy="344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A959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5" name="Freeform 404"/>
            <p:cNvSpPr/>
            <p:nvPr/>
          </p:nvSpPr>
          <p:spPr>
            <a:xfrm>
              <a:off x="7818120" y="6123240"/>
              <a:ext cx="354600" cy="339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9939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6" name="Freeform 405"/>
            <p:cNvSpPr/>
            <p:nvPr/>
          </p:nvSpPr>
          <p:spPr>
            <a:xfrm>
              <a:off x="7819560" y="6125760"/>
              <a:ext cx="351000" cy="336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8919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7" name="Freeform 406"/>
            <p:cNvSpPr/>
            <p:nvPr/>
          </p:nvSpPr>
          <p:spPr>
            <a:xfrm>
              <a:off x="7822800" y="6128280"/>
              <a:ext cx="345240" cy="331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78F9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8" name="Freeform 407"/>
            <p:cNvSpPr/>
            <p:nvPr/>
          </p:nvSpPr>
          <p:spPr>
            <a:xfrm>
              <a:off x="7825320" y="6130800"/>
              <a:ext cx="339120" cy="3261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68D9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09" name="Freeform 408"/>
            <p:cNvSpPr/>
            <p:nvPr/>
          </p:nvSpPr>
          <p:spPr>
            <a:xfrm>
              <a:off x="7827840" y="6132960"/>
              <a:ext cx="334080" cy="3229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58B8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0" name="Freeform 409"/>
            <p:cNvSpPr/>
            <p:nvPr/>
          </p:nvSpPr>
          <p:spPr>
            <a:xfrm>
              <a:off x="7830360" y="6135480"/>
              <a:ext cx="329040" cy="317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4898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1" name="Freeform 410"/>
            <p:cNvSpPr/>
            <p:nvPr/>
          </p:nvSpPr>
          <p:spPr>
            <a:xfrm>
              <a:off x="7832520" y="6137640"/>
              <a:ext cx="325800" cy="313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3878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2" name="Freeform 411"/>
            <p:cNvSpPr/>
            <p:nvPr/>
          </p:nvSpPr>
          <p:spPr>
            <a:xfrm>
              <a:off x="7833960" y="6140160"/>
              <a:ext cx="323280" cy="308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2858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3" name="Freeform 412"/>
            <p:cNvSpPr/>
            <p:nvPr/>
          </p:nvSpPr>
          <p:spPr>
            <a:xfrm>
              <a:off x="7837560" y="6141240"/>
              <a:ext cx="317160" cy="3049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1838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4" name="Freeform 413"/>
            <p:cNvSpPr/>
            <p:nvPr/>
          </p:nvSpPr>
          <p:spPr>
            <a:xfrm>
              <a:off x="7838640" y="6143760"/>
              <a:ext cx="313560" cy="300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0818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7841160" y="6146280"/>
              <a:ext cx="307800" cy="295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0808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6" name="Freeform 415"/>
            <p:cNvSpPr/>
            <p:nvPr/>
          </p:nvSpPr>
          <p:spPr>
            <a:xfrm>
              <a:off x="7843320" y="6146280"/>
              <a:ext cx="303120" cy="295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F7E8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7" name="Freeform 416"/>
            <p:cNvSpPr/>
            <p:nvPr/>
          </p:nvSpPr>
          <p:spPr>
            <a:xfrm>
              <a:off x="7845840" y="6148799"/>
              <a:ext cx="299160" cy="2901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E7C7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8" name="Freeform 417"/>
            <p:cNvSpPr/>
            <p:nvPr/>
          </p:nvSpPr>
          <p:spPr>
            <a:xfrm>
              <a:off x="7846920" y="6150959"/>
              <a:ext cx="295920" cy="285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D7A7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7849440" y="6153480"/>
              <a:ext cx="290880" cy="280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C787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0" name="Freeform 419"/>
            <p:cNvSpPr/>
            <p:nvPr/>
          </p:nvSpPr>
          <p:spPr>
            <a:xfrm>
              <a:off x="7853040" y="6156000"/>
              <a:ext cx="284760" cy="275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B767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1" name="Freeform 420"/>
            <p:cNvSpPr/>
            <p:nvPr/>
          </p:nvSpPr>
          <p:spPr>
            <a:xfrm>
              <a:off x="7855560" y="6158520"/>
              <a:ext cx="279720" cy="270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A747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2" name="Freeform 421"/>
            <p:cNvSpPr/>
            <p:nvPr/>
          </p:nvSpPr>
          <p:spPr>
            <a:xfrm>
              <a:off x="7858080" y="6160680"/>
              <a:ext cx="273600" cy="267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9727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3" name="Freeform 422"/>
            <p:cNvSpPr/>
            <p:nvPr/>
          </p:nvSpPr>
          <p:spPr>
            <a:xfrm>
              <a:off x="7860600" y="6163200"/>
              <a:ext cx="268920" cy="262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8707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7862760" y="6165360"/>
              <a:ext cx="265680" cy="257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76E7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5" name="Freeform 424"/>
            <p:cNvSpPr/>
            <p:nvPr/>
          </p:nvSpPr>
          <p:spPr>
            <a:xfrm>
              <a:off x="7863840" y="6167880"/>
              <a:ext cx="263160" cy="253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66C6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6" name="Freeform 425"/>
            <p:cNvSpPr/>
            <p:nvPr/>
          </p:nvSpPr>
          <p:spPr>
            <a:xfrm>
              <a:off x="7866360" y="6169320"/>
              <a:ext cx="258480" cy="249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56A6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7" name="Freeform 426"/>
            <p:cNvSpPr/>
            <p:nvPr/>
          </p:nvSpPr>
          <p:spPr>
            <a:xfrm>
              <a:off x="7868880" y="6170400"/>
              <a:ext cx="253440" cy="245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4686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8" name="Freeform 427"/>
            <p:cNvSpPr/>
            <p:nvPr/>
          </p:nvSpPr>
          <p:spPr>
            <a:xfrm>
              <a:off x="7871040" y="6172920"/>
              <a:ext cx="248760" cy="240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3666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29" name="Freeform 428"/>
            <p:cNvSpPr/>
            <p:nvPr/>
          </p:nvSpPr>
          <p:spPr>
            <a:xfrm>
              <a:off x="7873560" y="6175440"/>
              <a:ext cx="242640" cy="235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2646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7876080" y="6177600"/>
              <a:ext cx="238680" cy="231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1626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1" name="Freeform 430"/>
            <p:cNvSpPr/>
            <p:nvPr/>
          </p:nvSpPr>
          <p:spPr>
            <a:xfrm>
              <a:off x="7877519" y="6180120"/>
              <a:ext cx="235080" cy="226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0606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2" name="Freeform 431"/>
            <p:cNvSpPr/>
            <p:nvPr/>
          </p:nvSpPr>
          <p:spPr>
            <a:xfrm>
              <a:off x="7879679" y="6182640"/>
              <a:ext cx="230400" cy="221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F5E6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3" name="Freeform 432"/>
            <p:cNvSpPr/>
            <p:nvPr/>
          </p:nvSpPr>
          <p:spPr>
            <a:xfrm>
              <a:off x="7882200" y="6184800"/>
              <a:ext cx="225720" cy="216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E5C6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4" name="Freeform 433"/>
            <p:cNvSpPr/>
            <p:nvPr/>
          </p:nvSpPr>
          <p:spPr>
            <a:xfrm>
              <a:off x="7885799" y="6187320"/>
              <a:ext cx="219600" cy="211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D5A5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5" name="Freeform 434"/>
            <p:cNvSpPr/>
            <p:nvPr/>
          </p:nvSpPr>
          <p:spPr>
            <a:xfrm>
              <a:off x="7887960" y="6189840"/>
              <a:ext cx="213840" cy="208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C585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6" name="Freeform 435"/>
            <p:cNvSpPr/>
            <p:nvPr/>
          </p:nvSpPr>
          <p:spPr>
            <a:xfrm>
              <a:off x="7890480" y="6192000"/>
              <a:ext cx="209880" cy="2034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B565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7" name="Freeform 436"/>
            <p:cNvSpPr/>
            <p:nvPr/>
          </p:nvSpPr>
          <p:spPr>
            <a:xfrm>
              <a:off x="7892999" y="6194520"/>
              <a:ext cx="206280" cy="1983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A545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8" name="Freeform 437"/>
            <p:cNvSpPr/>
            <p:nvPr/>
          </p:nvSpPr>
          <p:spPr>
            <a:xfrm>
              <a:off x="7894079" y="6197040"/>
              <a:ext cx="202680" cy="193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9525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39" name="Freeform 438"/>
            <p:cNvSpPr/>
            <p:nvPr/>
          </p:nvSpPr>
          <p:spPr>
            <a:xfrm>
              <a:off x="7895519" y="6198120"/>
              <a:ext cx="198720" cy="190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8505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0" name="Freeform 439"/>
            <p:cNvSpPr/>
            <p:nvPr/>
          </p:nvSpPr>
          <p:spPr>
            <a:xfrm>
              <a:off x="7897680" y="6200640"/>
              <a:ext cx="194400" cy="185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74E5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1" name="Freeform 440"/>
            <p:cNvSpPr/>
            <p:nvPr/>
          </p:nvSpPr>
          <p:spPr>
            <a:xfrm>
              <a:off x="7901639" y="6203160"/>
              <a:ext cx="187920" cy="180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64C5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2" name="Freeform 441"/>
            <p:cNvSpPr/>
            <p:nvPr/>
          </p:nvSpPr>
          <p:spPr>
            <a:xfrm>
              <a:off x="7903799" y="6205680"/>
              <a:ext cx="182160" cy="174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54A4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3" name="Freeform 442"/>
            <p:cNvSpPr/>
            <p:nvPr/>
          </p:nvSpPr>
          <p:spPr>
            <a:xfrm>
              <a:off x="7905959" y="6207840"/>
              <a:ext cx="178920" cy="170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4484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4" name="Freeform 443"/>
            <p:cNvSpPr/>
            <p:nvPr/>
          </p:nvSpPr>
          <p:spPr>
            <a:xfrm>
              <a:off x="7907399" y="6210360"/>
              <a:ext cx="174960" cy="165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3464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5" name="Freeform 444"/>
            <p:cNvSpPr/>
            <p:nvPr/>
          </p:nvSpPr>
          <p:spPr>
            <a:xfrm>
              <a:off x="7909919" y="6212520"/>
              <a:ext cx="169920" cy="161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2444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6" name="Freeform 445"/>
            <p:cNvSpPr/>
            <p:nvPr/>
          </p:nvSpPr>
          <p:spPr>
            <a:xfrm>
              <a:off x="7912079" y="6215040"/>
              <a:ext cx="165600" cy="156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1424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7" name="Freeform 446"/>
            <p:cNvSpPr/>
            <p:nvPr/>
          </p:nvSpPr>
          <p:spPr>
            <a:xfrm>
              <a:off x="7916039" y="6217560"/>
              <a:ext cx="159120" cy="152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0404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8" name="Freeform 447"/>
            <p:cNvSpPr/>
            <p:nvPr/>
          </p:nvSpPr>
          <p:spPr>
            <a:xfrm>
              <a:off x="7918199" y="6220079"/>
              <a:ext cx="154440" cy="147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F3F4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49" name="Freeform 448"/>
            <p:cNvSpPr/>
            <p:nvPr/>
          </p:nvSpPr>
          <p:spPr>
            <a:xfrm>
              <a:off x="7920720" y="6220079"/>
              <a:ext cx="149400" cy="147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E3D4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0" name="Freeform 449"/>
            <p:cNvSpPr/>
            <p:nvPr/>
          </p:nvSpPr>
          <p:spPr>
            <a:xfrm>
              <a:off x="7922160" y="6222599"/>
              <a:ext cx="146880" cy="142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D3B3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1" name="Freeform 450"/>
            <p:cNvSpPr/>
            <p:nvPr/>
          </p:nvSpPr>
          <p:spPr>
            <a:xfrm>
              <a:off x="7924320" y="6224760"/>
              <a:ext cx="142560" cy="139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C393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2" name="Freeform 451"/>
            <p:cNvSpPr/>
            <p:nvPr/>
          </p:nvSpPr>
          <p:spPr>
            <a:xfrm>
              <a:off x="7925400" y="6226199"/>
              <a:ext cx="138960" cy="1353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B373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3" name="Freeform 452"/>
            <p:cNvSpPr/>
            <p:nvPr/>
          </p:nvSpPr>
          <p:spPr>
            <a:xfrm>
              <a:off x="7927919" y="6228720"/>
              <a:ext cx="133920" cy="130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A353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4" name="Freeform 453"/>
            <p:cNvSpPr/>
            <p:nvPr/>
          </p:nvSpPr>
          <p:spPr>
            <a:xfrm>
              <a:off x="7931520" y="6230880"/>
              <a:ext cx="127800" cy="125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9333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7934040" y="6233400"/>
              <a:ext cx="123120" cy="120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8313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7936560" y="6235560"/>
              <a:ext cx="118080" cy="116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72F3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7" name="Freeform 456"/>
            <p:cNvSpPr/>
            <p:nvPr/>
          </p:nvSpPr>
          <p:spPr>
            <a:xfrm>
              <a:off x="7937640" y="6238080"/>
              <a:ext cx="114480" cy="111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62D3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8" name="Freeform 457"/>
            <p:cNvSpPr/>
            <p:nvPr/>
          </p:nvSpPr>
          <p:spPr>
            <a:xfrm>
              <a:off x="7940160" y="6240600"/>
              <a:ext cx="109440" cy="106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52B3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59" name="Freeform 458"/>
            <p:cNvSpPr/>
            <p:nvPr/>
          </p:nvSpPr>
          <p:spPr>
            <a:xfrm>
              <a:off x="7942680" y="6243120"/>
              <a:ext cx="104760" cy="101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4292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0" name="Freeform 459"/>
            <p:cNvSpPr/>
            <p:nvPr/>
          </p:nvSpPr>
          <p:spPr>
            <a:xfrm>
              <a:off x="7944840" y="6245280"/>
              <a:ext cx="100080" cy="96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3272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1" name="Freeform 460"/>
            <p:cNvSpPr/>
            <p:nvPr/>
          </p:nvSpPr>
          <p:spPr>
            <a:xfrm>
              <a:off x="7948440" y="6247800"/>
              <a:ext cx="94320" cy="93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2252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2" name="Freeform 461"/>
            <p:cNvSpPr/>
            <p:nvPr/>
          </p:nvSpPr>
          <p:spPr>
            <a:xfrm>
              <a:off x="7950959" y="6250319"/>
              <a:ext cx="90360" cy="88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1232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3" name="Freeform 462"/>
            <p:cNvSpPr/>
            <p:nvPr/>
          </p:nvSpPr>
          <p:spPr>
            <a:xfrm>
              <a:off x="7952039" y="6252840"/>
              <a:ext cx="86760" cy="831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0212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4" name="Freeform 463"/>
            <p:cNvSpPr/>
            <p:nvPr/>
          </p:nvSpPr>
          <p:spPr>
            <a:xfrm>
              <a:off x="7953120" y="6255000"/>
              <a:ext cx="83520" cy="78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F1F2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5" name="Freeform 464"/>
            <p:cNvSpPr/>
            <p:nvPr/>
          </p:nvSpPr>
          <p:spPr>
            <a:xfrm>
              <a:off x="7955640" y="6256440"/>
              <a:ext cx="78480" cy="74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E1D2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7958160" y="6258599"/>
              <a:ext cx="73440" cy="70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D1B2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7960680" y="6261120"/>
              <a:ext cx="68400" cy="65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C191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8" name="Freeform 467"/>
            <p:cNvSpPr/>
            <p:nvPr/>
          </p:nvSpPr>
          <p:spPr>
            <a:xfrm>
              <a:off x="7964280" y="6263640"/>
              <a:ext cx="62640" cy="60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B171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7966440" y="6265799"/>
              <a:ext cx="59400" cy="55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A151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0" name="Freeform 469"/>
            <p:cNvSpPr/>
            <p:nvPr/>
          </p:nvSpPr>
          <p:spPr>
            <a:xfrm>
              <a:off x="7967520" y="6267240"/>
              <a:ext cx="54720" cy="51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9131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1" name="Freeform 470"/>
            <p:cNvSpPr/>
            <p:nvPr/>
          </p:nvSpPr>
          <p:spPr>
            <a:xfrm>
              <a:off x="7970040" y="6269760"/>
              <a:ext cx="49680" cy="471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8111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2" name="Freeform 471"/>
            <p:cNvSpPr/>
            <p:nvPr/>
          </p:nvSpPr>
          <p:spPr>
            <a:xfrm>
              <a:off x="7972560" y="6271919"/>
              <a:ext cx="44640" cy="42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70F1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3" name="Freeform 472"/>
            <p:cNvSpPr/>
            <p:nvPr/>
          </p:nvSpPr>
          <p:spPr>
            <a:xfrm>
              <a:off x="7975080" y="6274439"/>
              <a:ext cx="39600" cy="38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60D1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4" name="Freeform 473"/>
            <p:cNvSpPr/>
            <p:nvPr/>
          </p:nvSpPr>
          <p:spPr>
            <a:xfrm>
              <a:off x="7978680" y="6276960"/>
              <a:ext cx="33480" cy="33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50B1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5" name="Freeform 474"/>
            <p:cNvSpPr/>
            <p:nvPr/>
          </p:nvSpPr>
          <p:spPr>
            <a:xfrm>
              <a:off x="7981200" y="6279479"/>
              <a:ext cx="30960" cy="28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4090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6" name="Freeform 475"/>
            <p:cNvSpPr/>
            <p:nvPr/>
          </p:nvSpPr>
          <p:spPr>
            <a:xfrm>
              <a:off x="7982280" y="6281639"/>
              <a:ext cx="27720" cy="24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3070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7" name="Freeform 476"/>
            <p:cNvSpPr/>
            <p:nvPr/>
          </p:nvSpPr>
          <p:spPr>
            <a:xfrm>
              <a:off x="7983720" y="6282719"/>
              <a:ext cx="22680" cy="20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2050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8" name="Freeform 477"/>
            <p:cNvSpPr/>
            <p:nvPr/>
          </p:nvSpPr>
          <p:spPr>
            <a:xfrm>
              <a:off x="7985880" y="6285240"/>
              <a:ext cx="18360" cy="15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1030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7988040" y="6287759"/>
              <a:ext cx="13680" cy="10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0010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0" name="Freeform 479"/>
            <p:cNvSpPr/>
            <p:nvPr/>
          </p:nvSpPr>
          <p:spPr>
            <a:xfrm>
              <a:off x="7990560" y="6290280"/>
              <a:ext cx="8640" cy="6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0000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1" name="Freeform 480"/>
            <p:cNvSpPr/>
            <p:nvPr/>
          </p:nvSpPr>
          <p:spPr>
            <a:xfrm>
              <a:off x="7691399" y="6001200"/>
              <a:ext cx="608040" cy="584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22320">
              <a:solidFill>
                <a:srgbClr val="004EFF"/>
              </a:solidFill>
              <a:prstDash val="solid"/>
            </a:ln>
          </p:spPr>
          <p:txBody>
            <a:bodyPr vert="horz" lIns="11160" tIns="11160" rIns="11160" bIns="111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2" name="Freeform 481"/>
            <p:cNvSpPr/>
            <p:nvPr/>
          </p:nvSpPr>
          <p:spPr>
            <a:xfrm>
              <a:off x="5991480" y="6079679"/>
              <a:ext cx="865080" cy="34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04" h="958" fill="none">
                  <a:moveTo>
                    <a:pt x="1145" y="501"/>
                  </a:moveTo>
                  <a:lnTo>
                    <a:pt x="1172" y="501"/>
                  </a:lnTo>
                  <a:lnTo>
                    <a:pt x="1172" y="446"/>
                  </a:lnTo>
                  <a:lnTo>
                    <a:pt x="1172" y="369"/>
                  </a:lnTo>
                  <a:lnTo>
                    <a:pt x="1256" y="286"/>
                  </a:lnTo>
                  <a:lnTo>
                    <a:pt x="1256" y="235"/>
                  </a:lnTo>
                  <a:lnTo>
                    <a:pt x="1282" y="209"/>
                  </a:lnTo>
                  <a:lnTo>
                    <a:pt x="1282" y="126"/>
                  </a:lnTo>
                  <a:lnTo>
                    <a:pt x="1282" y="235"/>
                  </a:lnTo>
                  <a:lnTo>
                    <a:pt x="1359" y="259"/>
                  </a:lnTo>
                  <a:lnTo>
                    <a:pt x="1359" y="369"/>
                  </a:lnTo>
                  <a:lnTo>
                    <a:pt x="1359" y="446"/>
                  </a:lnTo>
                  <a:lnTo>
                    <a:pt x="1359" y="501"/>
                  </a:lnTo>
                  <a:lnTo>
                    <a:pt x="1359" y="529"/>
                  </a:lnTo>
                  <a:lnTo>
                    <a:pt x="1359" y="604"/>
                  </a:lnTo>
                  <a:lnTo>
                    <a:pt x="1359" y="661"/>
                  </a:lnTo>
                  <a:lnTo>
                    <a:pt x="1359" y="737"/>
                  </a:lnTo>
                  <a:lnTo>
                    <a:pt x="1359" y="764"/>
                  </a:lnTo>
                  <a:lnTo>
                    <a:pt x="1359" y="821"/>
                  </a:lnTo>
                  <a:lnTo>
                    <a:pt x="1359" y="897"/>
                  </a:lnTo>
                  <a:lnTo>
                    <a:pt x="1359" y="958"/>
                  </a:lnTo>
                  <a:lnTo>
                    <a:pt x="1359" y="897"/>
                  </a:lnTo>
                  <a:lnTo>
                    <a:pt x="1359" y="821"/>
                  </a:lnTo>
                  <a:lnTo>
                    <a:pt x="1359" y="798"/>
                  </a:lnTo>
                  <a:lnTo>
                    <a:pt x="1359" y="764"/>
                  </a:lnTo>
                  <a:lnTo>
                    <a:pt x="1466" y="715"/>
                  </a:lnTo>
                  <a:lnTo>
                    <a:pt x="1494" y="604"/>
                  </a:lnTo>
                  <a:lnTo>
                    <a:pt x="1519" y="555"/>
                  </a:lnTo>
                  <a:lnTo>
                    <a:pt x="1519" y="501"/>
                  </a:lnTo>
                  <a:lnTo>
                    <a:pt x="1519" y="478"/>
                  </a:lnTo>
                  <a:lnTo>
                    <a:pt x="1575" y="369"/>
                  </a:lnTo>
                  <a:lnTo>
                    <a:pt x="1575" y="478"/>
                  </a:lnTo>
                  <a:lnTo>
                    <a:pt x="1575" y="501"/>
                  </a:lnTo>
                  <a:lnTo>
                    <a:pt x="1575" y="555"/>
                  </a:lnTo>
                  <a:lnTo>
                    <a:pt x="1575" y="604"/>
                  </a:lnTo>
                  <a:lnTo>
                    <a:pt x="1575" y="715"/>
                  </a:lnTo>
                  <a:lnTo>
                    <a:pt x="1575" y="764"/>
                  </a:lnTo>
                  <a:lnTo>
                    <a:pt x="1575" y="798"/>
                  </a:lnTo>
                  <a:lnTo>
                    <a:pt x="1575" y="764"/>
                  </a:lnTo>
                  <a:lnTo>
                    <a:pt x="1575" y="737"/>
                  </a:lnTo>
                  <a:lnTo>
                    <a:pt x="1575" y="661"/>
                  </a:lnTo>
                  <a:lnTo>
                    <a:pt x="1602" y="604"/>
                  </a:lnTo>
                  <a:lnTo>
                    <a:pt x="1626" y="501"/>
                  </a:lnTo>
                  <a:lnTo>
                    <a:pt x="1626" y="478"/>
                  </a:lnTo>
                  <a:lnTo>
                    <a:pt x="1703" y="369"/>
                  </a:lnTo>
                  <a:lnTo>
                    <a:pt x="1703" y="341"/>
                  </a:lnTo>
                  <a:lnTo>
                    <a:pt x="1763" y="259"/>
                  </a:lnTo>
                  <a:lnTo>
                    <a:pt x="1763" y="286"/>
                  </a:lnTo>
                  <a:lnTo>
                    <a:pt x="1763" y="369"/>
                  </a:lnTo>
                  <a:lnTo>
                    <a:pt x="1763" y="446"/>
                  </a:lnTo>
                  <a:lnTo>
                    <a:pt x="1763" y="501"/>
                  </a:lnTo>
                  <a:lnTo>
                    <a:pt x="1763" y="529"/>
                  </a:lnTo>
                  <a:lnTo>
                    <a:pt x="1763" y="604"/>
                  </a:lnTo>
                  <a:lnTo>
                    <a:pt x="1763" y="529"/>
                  </a:lnTo>
                  <a:lnTo>
                    <a:pt x="1763" y="501"/>
                  </a:lnTo>
                  <a:lnTo>
                    <a:pt x="1786" y="478"/>
                  </a:lnTo>
                  <a:lnTo>
                    <a:pt x="1840" y="446"/>
                  </a:lnTo>
                  <a:lnTo>
                    <a:pt x="1864" y="369"/>
                  </a:lnTo>
                  <a:lnTo>
                    <a:pt x="1947" y="286"/>
                  </a:lnTo>
                  <a:lnTo>
                    <a:pt x="1973" y="286"/>
                  </a:lnTo>
                  <a:lnTo>
                    <a:pt x="1973" y="369"/>
                  </a:lnTo>
                  <a:lnTo>
                    <a:pt x="1973" y="478"/>
                  </a:lnTo>
                  <a:lnTo>
                    <a:pt x="1973" y="501"/>
                  </a:lnTo>
                  <a:lnTo>
                    <a:pt x="1973" y="555"/>
                  </a:lnTo>
                  <a:lnTo>
                    <a:pt x="1973" y="604"/>
                  </a:lnTo>
                  <a:lnTo>
                    <a:pt x="1973" y="715"/>
                  </a:lnTo>
                  <a:lnTo>
                    <a:pt x="1973" y="764"/>
                  </a:lnTo>
                  <a:lnTo>
                    <a:pt x="1973" y="715"/>
                  </a:lnTo>
                  <a:lnTo>
                    <a:pt x="2024" y="604"/>
                  </a:lnTo>
                  <a:lnTo>
                    <a:pt x="2024" y="555"/>
                  </a:lnTo>
                  <a:lnTo>
                    <a:pt x="2057" y="501"/>
                  </a:lnTo>
                  <a:lnTo>
                    <a:pt x="2160" y="446"/>
                  </a:lnTo>
                  <a:lnTo>
                    <a:pt x="2160" y="369"/>
                  </a:lnTo>
                  <a:lnTo>
                    <a:pt x="2216" y="286"/>
                  </a:lnTo>
                  <a:lnTo>
                    <a:pt x="2216" y="235"/>
                  </a:lnTo>
                  <a:lnTo>
                    <a:pt x="2216" y="209"/>
                  </a:lnTo>
                  <a:lnTo>
                    <a:pt x="2216" y="99"/>
                  </a:lnTo>
                  <a:lnTo>
                    <a:pt x="2216" y="126"/>
                  </a:lnTo>
                  <a:lnTo>
                    <a:pt x="2216" y="209"/>
                  </a:lnTo>
                  <a:lnTo>
                    <a:pt x="2216" y="235"/>
                  </a:lnTo>
                  <a:lnTo>
                    <a:pt x="2216" y="286"/>
                  </a:lnTo>
                  <a:lnTo>
                    <a:pt x="2216" y="369"/>
                  </a:lnTo>
                  <a:lnTo>
                    <a:pt x="2216" y="446"/>
                  </a:lnTo>
                  <a:lnTo>
                    <a:pt x="2216" y="501"/>
                  </a:lnTo>
                  <a:lnTo>
                    <a:pt x="2216" y="529"/>
                  </a:lnTo>
                  <a:lnTo>
                    <a:pt x="2244" y="501"/>
                  </a:lnTo>
                  <a:lnTo>
                    <a:pt x="2244" y="446"/>
                  </a:lnTo>
                  <a:lnTo>
                    <a:pt x="2267" y="369"/>
                  </a:lnTo>
                  <a:lnTo>
                    <a:pt x="2267" y="286"/>
                  </a:lnTo>
                  <a:lnTo>
                    <a:pt x="2267" y="341"/>
                  </a:lnTo>
                  <a:lnTo>
                    <a:pt x="2267" y="369"/>
                  </a:lnTo>
                  <a:lnTo>
                    <a:pt x="2267" y="501"/>
                  </a:lnTo>
                  <a:lnTo>
                    <a:pt x="2267" y="529"/>
                  </a:lnTo>
                  <a:lnTo>
                    <a:pt x="2295" y="604"/>
                  </a:lnTo>
                  <a:lnTo>
                    <a:pt x="2295" y="661"/>
                  </a:lnTo>
                  <a:lnTo>
                    <a:pt x="2295" y="737"/>
                  </a:lnTo>
                  <a:lnTo>
                    <a:pt x="2295" y="715"/>
                  </a:lnTo>
                  <a:lnTo>
                    <a:pt x="2295" y="604"/>
                  </a:lnTo>
                  <a:lnTo>
                    <a:pt x="2295" y="555"/>
                  </a:lnTo>
                  <a:lnTo>
                    <a:pt x="2295" y="501"/>
                  </a:lnTo>
                  <a:lnTo>
                    <a:pt x="2295" y="478"/>
                  </a:lnTo>
                  <a:lnTo>
                    <a:pt x="2295" y="369"/>
                  </a:lnTo>
                  <a:lnTo>
                    <a:pt x="2295" y="341"/>
                  </a:lnTo>
                  <a:lnTo>
                    <a:pt x="2404" y="341"/>
                  </a:lnTo>
                  <a:lnTo>
                    <a:pt x="2404" y="369"/>
                  </a:lnTo>
                  <a:lnTo>
                    <a:pt x="2378" y="478"/>
                  </a:lnTo>
                  <a:lnTo>
                    <a:pt x="2267" y="501"/>
                  </a:lnTo>
                  <a:lnTo>
                    <a:pt x="2244" y="555"/>
                  </a:lnTo>
                  <a:lnTo>
                    <a:pt x="2216" y="604"/>
                  </a:lnTo>
                  <a:lnTo>
                    <a:pt x="2160" y="604"/>
                  </a:lnTo>
                  <a:lnTo>
                    <a:pt x="2108" y="604"/>
                  </a:lnTo>
                  <a:lnTo>
                    <a:pt x="2108" y="529"/>
                  </a:lnTo>
                  <a:lnTo>
                    <a:pt x="2108" y="501"/>
                  </a:lnTo>
                  <a:lnTo>
                    <a:pt x="2108" y="446"/>
                  </a:lnTo>
                  <a:lnTo>
                    <a:pt x="2024" y="369"/>
                  </a:lnTo>
                  <a:lnTo>
                    <a:pt x="1973" y="369"/>
                  </a:lnTo>
                  <a:lnTo>
                    <a:pt x="1973" y="478"/>
                  </a:lnTo>
                  <a:lnTo>
                    <a:pt x="1947" y="501"/>
                  </a:lnTo>
                  <a:lnTo>
                    <a:pt x="1840" y="501"/>
                  </a:lnTo>
                  <a:lnTo>
                    <a:pt x="1763" y="529"/>
                  </a:lnTo>
                  <a:lnTo>
                    <a:pt x="1737" y="604"/>
                  </a:lnTo>
                  <a:lnTo>
                    <a:pt x="1626" y="604"/>
                  </a:lnTo>
                  <a:lnTo>
                    <a:pt x="1602" y="604"/>
                  </a:lnTo>
                  <a:lnTo>
                    <a:pt x="1602" y="529"/>
                  </a:lnTo>
                  <a:lnTo>
                    <a:pt x="1519" y="501"/>
                  </a:lnTo>
                  <a:lnTo>
                    <a:pt x="1519" y="446"/>
                  </a:lnTo>
                  <a:lnTo>
                    <a:pt x="1519" y="369"/>
                  </a:lnTo>
                  <a:lnTo>
                    <a:pt x="1519" y="286"/>
                  </a:lnTo>
                  <a:lnTo>
                    <a:pt x="1519" y="235"/>
                  </a:lnTo>
                  <a:lnTo>
                    <a:pt x="1494" y="209"/>
                  </a:lnTo>
                  <a:lnTo>
                    <a:pt x="1466" y="235"/>
                  </a:lnTo>
                  <a:lnTo>
                    <a:pt x="1466" y="286"/>
                  </a:lnTo>
                  <a:lnTo>
                    <a:pt x="1359" y="369"/>
                  </a:lnTo>
                  <a:lnTo>
                    <a:pt x="1332" y="446"/>
                  </a:lnTo>
                  <a:lnTo>
                    <a:pt x="1256" y="501"/>
                  </a:lnTo>
                  <a:lnTo>
                    <a:pt x="1256" y="529"/>
                  </a:lnTo>
                  <a:lnTo>
                    <a:pt x="1222" y="555"/>
                  </a:lnTo>
                  <a:lnTo>
                    <a:pt x="1222" y="604"/>
                  </a:lnTo>
                  <a:lnTo>
                    <a:pt x="1222" y="555"/>
                  </a:lnTo>
                  <a:lnTo>
                    <a:pt x="1222" y="501"/>
                  </a:lnTo>
                  <a:lnTo>
                    <a:pt x="1222" y="478"/>
                  </a:lnTo>
                  <a:lnTo>
                    <a:pt x="1222" y="369"/>
                  </a:lnTo>
                  <a:lnTo>
                    <a:pt x="1222" y="341"/>
                  </a:lnTo>
                  <a:lnTo>
                    <a:pt x="1172" y="341"/>
                  </a:lnTo>
                  <a:lnTo>
                    <a:pt x="1172" y="369"/>
                  </a:lnTo>
                  <a:lnTo>
                    <a:pt x="1172" y="446"/>
                  </a:lnTo>
                  <a:lnTo>
                    <a:pt x="1145" y="501"/>
                  </a:lnTo>
                  <a:lnTo>
                    <a:pt x="1145" y="529"/>
                  </a:lnTo>
                  <a:lnTo>
                    <a:pt x="1061" y="555"/>
                  </a:lnTo>
                  <a:lnTo>
                    <a:pt x="1012" y="604"/>
                  </a:lnTo>
                  <a:lnTo>
                    <a:pt x="1012" y="715"/>
                  </a:lnTo>
                  <a:lnTo>
                    <a:pt x="1012" y="661"/>
                  </a:lnTo>
                  <a:lnTo>
                    <a:pt x="1012" y="555"/>
                  </a:lnTo>
                  <a:lnTo>
                    <a:pt x="1012" y="501"/>
                  </a:lnTo>
                  <a:lnTo>
                    <a:pt x="1012" y="446"/>
                  </a:lnTo>
                  <a:lnTo>
                    <a:pt x="1012" y="341"/>
                  </a:lnTo>
                  <a:lnTo>
                    <a:pt x="1012" y="259"/>
                  </a:lnTo>
                  <a:lnTo>
                    <a:pt x="1012" y="235"/>
                  </a:lnTo>
                  <a:lnTo>
                    <a:pt x="984" y="259"/>
                  </a:lnTo>
                  <a:lnTo>
                    <a:pt x="984" y="341"/>
                  </a:lnTo>
                  <a:lnTo>
                    <a:pt x="901" y="369"/>
                  </a:lnTo>
                  <a:lnTo>
                    <a:pt x="852" y="478"/>
                  </a:lnTo>
                  <a:lnTo>
                    <a:pt x="852" y="529"/>
                  </a:lnTo>
                  <a:lnTo>
                    <a:pt x="801" y="604"/>
                  </a:lnTo>
                  <a:lnTo>
                    <a:pt x="718" y="661"/>
                  </a:lnTo>
                  <a:lnTo>
                    <a:pt x="718" y="604"/>
                  </a:lnTo>
                  <a:lnTo>
                    <a:pt x="718" y="529"/>
                  </a:lnTo>
                  <a:lnTo>
                    <a:pt x="718" y="501"/>
                  </a:lnTo>
                  <a:lnTo>
                    <a:pt x="718" y="446"/>
                  </a:lnTo>
                  <a:lnTo>
                    <a:pt x="718" y="369"/>
                  </a:lnTo>
                  <a:lnTo>
                    <a:pt x="665" y="286"/>
                  </a:lnTo>
                  <a:lnTo>
                    <a:pt x="665" y="235"/>
                  </a:lnTo>
                  <a:lnTo>
                    <a:pt x="582" y="235"/>
                  </a:lnTo>
                  <a:lnTo>
                    <a:pt x="582" y="259"/>
                  </a:lnTo>
                  <a:lnTo>
                    <a:pt x="582" y="341"/>
                  </a:lnTo>
                  <a:lnTo>
                    <a:pt x="481" y="369"/>
                  </a:lnTo>
                  <a:lnTo>
                    <a:pt x="454" y="369"/>
                  </a:lnTo>
                  <a:lnTo>
                    <a:pt x="420" y="446"/>
                  </a:lnTo>
                  <a:lnTo>
                    <a:pt x="420" y="501"/>
                  </a:lnTo>
                  <a:lnTo>
                    <a:pt x="370" y="529"/>
                  </a:lnTo>
                  <a:lnTo>
                    <a:pt x="370" y="478"/>
                  </a:lnTo>
                  <a:lnTo>
                    <a:pt x="370" y="369"/>
                  </a:lnTo>
                  <a:lnTo>
                    <a:pt x="370" y="341"/>
                  </a:lnTo>
                  <a:lnTo>
                    <a:pt x="370" y="259"/>
                  </a:lnTo>
                  <a:lnTo>
                    <a:pt x="370" y="235"/>
                  </a:lnTo>
                  <a:lnTo>
                    <a:pt x="370" y="126"/>
                  </a:lnTo>
                  <a:lnTo>
                    <a:pt x="370" y="209"/>
                  </a:lnTo>
                  <a:lnTo>
                    <a:pt x="370" y="235"/>
                  </a:lnTo>
                  <a:lnTo>
                    <a:pt x="319" y="235"/>
                  </a:lnTo>
                  <a:lnTo>
                    <a:pt x="259" y="286"/>
                  </a:lnTo>
                  <a:lnTo>
                    <a:pt x="259" y="341"/>
                  </a:lnTo>
                  <a:lnTo>
                    <a:pt x="211" y="369"/>
                  </a:lnTo>
                  <a:lnTo>
                    <a:pt x="211" y="478"/>
                  </a:lnTo>
                  <a:lnTo>
                    <a:pt x="160" y="501"/>
                  </a:lnTo>
                  <a:lnTo>
                    <a:pt x="100" y="555"/>
                  </a:lnTo>
                  <a:lnTo>
                    <a:pt x="100" y="529"/>
                  </a:lnTo>
                  <a:lnTo>
                    <a:pt x="100" y="501"/>
                  </a:lnTo>
                  <a:lnTo>
                    <a:pt x="100" y="478"/>
                  </a:lnTo>
                  <a:lnTo>
                    <a:pt x="100" y="446"/>
                  </a:lnTo>
                  <a:lnTo>
                    <a:pt x="100" y="501"/>
                  </a:lnTo>
                  <a:lnTo>
                    <a:pt x="100" y="529"/>
                  </a:lnTo>
                  <a:lnTo>
                    <a:pt x="100" y="555"/>
                  </a:lnTo>
                  <a:lnTo>
                    <a:pt x="24" y="604"/>
                  </a:lnTo>
                  <a:lnTo>
                    <a:pt x="24" y="661"/>
                  </a:lnTo>
                  <a:lnTo>
                    <a:pt x="0" y="661"/>
                  </a:lnTo>
                  <a:lnTo>
                    <a:pt x="0" y="604"/>
                  </a:lnTo>
                  <a:lnTo>
                    <a:pt x="0" y="529"/>
                  </a:lnTo>
                  <a:lnTo>
                    <a:pt x="0" y="501"/>
                  </a:lnTo>
                  <a:lnTo>
                    <a:pt x="0" y="446"/>
                  </a:lnTo>
                  <a:lnTo>
                    <a:pt x="100" y="369"/>
                  </a:lnTo>
                  <a:lnTo>
                    <a:pt x="100" y="286"/>
                  </a:lnTo>
                  <a:lnTo>
                    <a:pt x="100" y="369"/>
                  </a:lnTo>
                  <a:lnTo>
                    <a:pt x="133" y="369"/>
                  </a:lnTo>
                  <a:lnTo>
                    <a:pt x="133" y="478"/>
                  </a:lnTo>
                  <a:lnTo>
                    <a:pt x="183" y="501"/>
                  </a:lnTo>
                  <a:lnTo>
                    <a:pt x="211" y="555"/>
                  </a:lnTo>
                  <a:lnTo>
                    <a:pt x="259" y="555"/>
                  </a:lnTo>
                  <a:lnTo>
                    <a:pt x="319" y="604"/>
                  </a:lnTo>
                  <a:lnTo>
                    <a:pt x="370" y="555"/>
                  </a:lnTo>
                  <a:lnTo>
                    <a:pt x="420" y="501"/>
                  </a:lnTo>
                  <a:lnTo>
                    <a:pt x="454" y="501"/>
                  </a:lnTo>
                  <a:lnTo>
                    <a:pt x="481" y="446"/>
                  </a:lnTo>
                  <a:lnTo>
                    <a:pt x="557" y="369"/>
                  </a:lnTo>
                  <a:lnTo>
                    <a:pt x="582" y="369"/>
                  </a:lnTo>
                  <a:lnTo>
                    <a:pt x="582" y="446"/>
                  </a:lnTo>
                  <a:lnTo>
                    <a:pt x="557" y="501"/>
                  </a:lnTo>
                  <a:lnTo>
                    <a:pt x="557" y="555"/>
                  </a:lnTo>
                  <a:lnTo>
                    <a:pt x="454" y="604"/>
                  </a:lnTo>
                  <a:lnTo>
                    <a:pt x="454" y="715"/>
                  </a:lnTo>
                  <a:lnTo>
                    <a:pt x="454" y="764"/>
                  </a:lnTo>
                  <a:lnTo>
                    <a:pt x="481" y="715"/>
                  </a:lnTo>
                  <a:lnTo>
                    <a:pt x="481" y="604"/>
                  </a:lnTo>
                  <a:lnTo>
                    <a:pt x="557" y="555"/>
                  </a:lnTo>
                  <a:lnTo>
                    <a:pt x="557" y="501"/>
                  </a:lnTo>
                  <a:lnTo>
                    <a:pt x="582" y="501"/>
                  </a:lnTo>
                  <a:lnTo>
                    <a:pt x="582" y="478"/>
                  </a:lnTo>
                  <a:lnTo>
                    <a:pt x="665" y="501"/>
                  </a:lnTo>
                  <a:lnTo>
                    <a:pt x="665" y="555"/>
                  </a:lnTo>
                  <a:lnTo>
                    <a:pt x="665" y="604"/>
                  </a:lnTo>
                  <a:lnTo>
                    <a:pt x="665" y="715"/>
                  </a:lnTo>
                  <a:lnTo>
                    <a:pt x="582" y="764"/>
                  </a:lnTo>
                  <a:lnTo>
                    <a:pt x="582" y="798"/>
                  </a:lnTo>
                  <a:lnTo>
                    <a:pt x="582" y="897"/>
                  </a:lnTo>
                  <a:lnTo>
                    <a:pt x="665" y="958"/>
                  </a:lnTo>
                  <a:lnTo>
                    <a:pt x="665" y="897"/>
                  </a:lnTo>
                  <a:lnTo>
                    <a:pt x="718" y="897"/>
                  </a:lnTo>
                  <a:lnTo>
                    <a:pt x="718" y="764"/>
                  </a:lnTo>
                  <a:lnTo>
                    <a:pt x="718" y="737"/>
                  </a:lnTo>
                  <a:lnTo>
                    <a:pt x="718" y="661"/>
                  </a:lnTo>
                  <a:lnTo>
                    <a:pt x="718" y="604"/>
                  </a:lnTo>
                  <a:lnTo>
                    <a:pt x="825" y="529"/>
                  </a:lnTo>
                  <a:lnTo>
                    <a:pt x="825" y="555"/>
                  </a:lnTo>
                  <a:lnTo>
                    <a:pt x="825" y="604"/>
                  </a:lnTo>
                  <a:lnTo>
                    <a:pt x="825" y="715"/>
                  </a:lnTo>
                  <a:lnTo>
                    <a:pt x="825" y="764"/>
                  </a:lnTo>
                  <a:lnTo>
                    <a:pt x="801" y="798"/>
                  </a:lnTo>
                  <a:lnTo>
                    <a:pt x="801" y="897"/>
                  </a:lnTo>
                  <a:lnTo>
                    <a:pt x="801" y="958"/>
                  </a:lnTo>
                  <a:lnTo>
                    <a:pt x="852" y="958"/>
                  </a:lnTo>
                  <a:lnTo>
                    <a:pt x="852" y="897"/>
                  </a:lnTo>
                  <a:lnTo>
                    <a:pt x="852" y="764"/>
                  </a:lnTo>
                  <a:lnTo>
                    <a:pt x="852" y="737"/>
                  </a:lnTo>
                  <a:lnTo>
                    <a:pt x="852" y="661"/>
                  </a:lnTo>
                  <a:lnTo>
                    <a:pt x="852" y="529"/>
                  </a:lnTo>
                  <a:lnTo>
                    <a:pt x="852" y="478"/>
                  </a:lnTo>
                  <a:lnTo>
                    <a:pt x="852" y="369"/>
                  </a:lnTo>
                  <a:lnTo>
                    <a:pt x="852" y="501"/>
                  </a:lnTo>
                  <a:lnTo>
                    <a:pt x="852" y="555"/>
                  </a:lnTo>
                  <a:lnTo>
                    <a:pt x="936" y="604"/>
                  </a:lnTo>
                  <a:lnTo>
                    <a:pt x="936" y="737"/>
                  </a:lnTo>
                  <a:lnTo>
                    <a:pt x="984" y="764"/>
                  </a:lnTo>
                  <a:lnTo>
                    <a:pt x="984" y="821"/>
                  </a:lnTo>
                  <a:lnTo>
                    <a:pt x="1012" y="821"/>
                  </a:lnTo>
                  <a:lnTo>
                    <a:pt x="1012" y="897"/>
                  </a:lnTo>
                  <a:lnTo>
                    <a:pt x="1061" y="798"/>
                  </a:lnTo>
                  <a:lnTo>
                    <a:pt x="1095" y="764"/>
                  </a:lnTo>
                  <a:lnTo>
                    <a:pt x="1095" y="661"/>
                  </a:lnTo>
                  <a:lnTo>
                    <a:pt x="1095" y="604"/>
                  </a:lnTo>
                  <a:lnTo>
                    <a:pt x="1095" y="529"/>
                  </a:lnTo>
                  <a:lnTo>
                    <a:pt x="1095" y="501"/>
                  </a:lnTo>
                  <a:lnTo>
                    <a:pt x="1095" y="446"/>
                  </a:lnTo>
                  <a:lnTo>
                    <a:pt x="1095" y="369"/>
                  </a:lnTo>
                  <a:lnTo>
                    <a:pt x="1095" y="501"/>
                  </a:lnTo>
                  <a:lnTo>
                    <a:pt x="1095" y="529"/>
                  </a:lnTo>
                  <a:lnTo>
                    <a:pt x="1095" y="604"/>
                  </a:lnTo>
                  <a:lnTo>
                    <a:pt x="1095" y="737"/>
                  </a:lnTo>
                  <a:lnTo>
                    <a:pt x="1012" y="764"/>
                  </a:lnTo>
                  <a:lnTo>
                    <a:pt x="1012" y="821"/>
                  </a:lnTo>
                  <a:lnTo>
                    <a:pt x="1061" y="764"/>
                  </a:lnTo>
                  <a:lnTo>
                    <a:pt x="1061" y="715"/>
                  </a:lnTo>
                  <a:lnTo>
                    <a:pt x="1061" y="604"/>
                  </a:lnTo>
                  <a:lnTo>
                    <a:pt x="1095" y="529"/>
                  </a:lnTo>
                  <a:lnTo>
                    <a:pt x="1095" y="478"/>
                  </a:lnTo>
                  <a:lnTo>
                    <a:pt x="1172" y="369"/>
                  </a:lnTo>
                  <a:lnTo>
                    <a:pt x="1256" y="341"/>
                  </a:lnTo>
                  <a:lnTo>
                    <a:pt x="1282" y="341"/>
                  </a:lnTo>
                  <a:lnTo>
                    <a:pt x="1282" y="369"/>
                  </a:lnTo>
                  <a:lnTo>
                    <a:pt x="1282" y="478"/>
                  </a:lnTo>
                  <a:lnTo>
                    <a:pt x="1282" y="501"/>
                  </a:lnTo>
                  <a:lnTo>
                    <a:pt x="1282" y="555"/>
                  </a:lnTo>
                  <a:lnTo>
                    <a:pt x="1282" y="661"/>
                  </a:lnTo>
                  <a:lnTo>
                    <a:pt x="1282" y="737"/>
                  </a:lnTo>
                  <a:lnTo>
                    <a:pt x="1282" y="764"/>
                  </a:lnTo>
                  <a:lnTo>
                    <a:pt x="1256" y="821"/>
                  </a:lnTo>
                  <a:lnTo>
                    <a:pt x="1256" y="764"/>
                  </a:lnTo>
                  <a:lnTo>
                    <a:pt x="1256" y="737"/>
                  </a:lnTo>
                  <a:lnTo>
                    <a:pt x="1256" y="604"/>
                  </a:lnTo>
                  <a:lnTo>
                    <a:pt x="1282" y="555"/>
                  </a:lnTo>
                  <a:lnTo>
                    <a:pt x="1332" y="501"/>
                  </a:lnTo>
                  <a:lnTo>
                    <a:pt x="1359" y="478"/>
                  </a:lnTo>
                  <a:lnTo>
                    <a:pt x="1415" y="478"/>
                  </a:lnTo>
                  <a:lnTo>
                    <a:pt x="1415" y="501"/>
                  </a:lnTo>
                  <a:lnTo>
                    <a:pt x="1415" y="555"/>
                  </a:lnTo>
                  <a:lnTo>
                    <a:pt x="1415" y="604"/>
                  </a:lnTo>
                  <a:lnTo>
                    <a:pt x="1415" y="715"/>
                  </a:lnTo>
                  <a:lnTo>
                    <a:pt x="1415" y="764"/>
                  </a:lnTo>
                  <a:lnTo>
                    <a:pt x="1415" y="821"/>
                  </a:lnTo>
                  <a:lnTo>
                    <a:pt x="1415" y="897"/>
                  </a:lnTo>
                  <a:lnTo>
                    <a:pt x="1415" y="764"/>
                  </a:lnTo>
                  <a:lnTo>
                    <a:pt x="1415" y="737"/>
                  </a:lnTo>
                  <a:lnTo>
                    <a:pt x="1415" y="661"/>
                  </a:lnTo>
                  <a:lnTo>
                    <a:pt x="1494" y="555"/>
                  </a:lnTo>
                  <a:lnTo>
                    <a:pt x="1494" y="501"/>
                  </a:lnTo>
                  <a:lnTo>
                    <a:pt x="1519" y="446"/>
                  </a:lnTo>
                  <a:lnTo>
                    <a:pt x="1575" y="446"/>
                  </a:lnTo>
                  <a:lnTo>
                    <a:pt x="1575" y="501"/>
                  </a:lnTo>
                  <a:lnTo>
                    <a:pt x="1575" y="529"/>
                  </a:lnTo>
                  <a:lnTo>
                    <a:pt x="1575" y="604"/>
                  </a:lnTo>
                  <a:lnTo>
                    <a:pt x="1575" y="661"/>
                  </a:lnTo>
                  <a:lnTo>
                    <a:pt x="1575" y="764"/>
                  </a:lnTo>
                  <a:lnTo>
                    <a:pt x="1575" y="798"/>
                  </a:lnTo>
                  <a:lnTo>
                    <a:pt x="1575" y="821"/>
                  </a:lnTo>
                  <a:lnTo>
                    <a:pt x="1575" y="764"/>
                  </a:lnTo>
                  <a:lnTo>
                    <a:pt x="1602" y="715"/>
                  </a:lnTo>
                  <a:lnTo>
                    <a:pt x="1626" y="604"/>
                  </a:lnTo>
                  <a:lnTo>
                    <a:pt x="1626" y="529"/>
                  </a:lnTo>
                  <a:lnTo>
                    <a:pt x="1626" y="478"/>
                  </a:lnTo>
                  <a:lnTo>
                    <a:pt x="1737" y="369"/>
                  </a:lnTo>
                  <a:lnTo>
                    <a:pt x="1763" y="478"/>
                  </a:lnTo>
                  <a:lnTo>
                    <a:pt x="1763" y="501"/>
                  </a:lnTo>
                  <a:lnTo>
                    <a:pt x="1763" y="555"/>
                  </a:lnTo>
                  <a:lnTo>
                    <a:pt x="1763" y="604"/>
                  </a:lnTo>
                  <a:lnTo>
                    <a:pt x="1763" y="715"/>
                  </a:lnTo>
                  <a:lnTo>
                    <a:pt x="1763" y="764"/>
                  </a:lnTo>
                  <a:lnTo>
                    <a:pt x="1786" y="715"/>
                  </a:lnTo>
                  <a:lnTo>
                    <a:pt x="1786" y="604"/>
                  </a:lnTo>
                  <a:lnTo>
                    <a:pt x="1840" y="555"/>
                  </a:lnTo>
                  <a:lnTo>
                    <a:pt x="1864" y="501"/>
                  </a:lnTo>
                  <a:lnTo>
                    <a:pt x="1864" y="446"/>
                  </a:lnTo>
                  <a:lnTo>
                    <a:pt x="1947" y="369"/>
                  </a:lnTo>
                  <a:lnTo>
                    <a:pt x="1973" y="286"/>
                  </a:lnTo>
                  <a:lnTo>
                    <a:pt x="1973" y="369"/>
                  </a:lnTo>
                  <a:lnTo>
                    <a:pt x="1973" y="478"/>
                  </a:lnTo>
                  <a:lnTo>
                    <a:pt x="1973" y="501"/>
                  </a:lnTo>
                  <a:lnTo>
                    <a:pt x="1973" y="555"/>
                  </a:lnTo>
                  <a:lnTo>
                    <a:pt x="1973" y="604"/>
                  </a:lnTo>
                  <a:lnTo>
                    <a:pt x="1973" y="715"/>
                  </a:lnTo>
                  <a:lnTo>
                    <a:pt x="1973" y="764"/>
                  </a:lnTo>
                  <a:lnTo>
                    <a:pt x="1973" y="798"/>
                  </a:lnTo>
                  <a:lnTo>
                    <a:pt x="2024" y="764"/>
                  </a:lnTo>
                  <a:lnTo>
                    <a:pt x="2024" y="715"/>
                  </a:lnTo>
                  <a:lnTo>
                    <a:pt x="2024" y="604"/>
                  </a:lnTo>
                  <a:lnTo>
                    <a:pt x="2057" y="529"/>
                  </a:lnTo>
                  <a:lnTo>
                    <a:pt x="2057" y="501"/>
                  </a:lnTo>
                  <a:lnTo>
                    <a:pt x="2160" y="501"/>
                  </a:lnTo>
                  <a:lnTo>
                    <a:pt x="2108" y="529"/>
                  </a:lnTo>
                  <a:lnTo>
                    <a:pt x="2108" y="555"/>
                  </a:lnTo>
                  <a:lnTo>
                    <a:pt x="2108" y="661"/>
                  </a:lnTo>
                  <a:lnTo>
                    <a:pt x="2108" y="737"/>
                  </a:lnTo>
                  <a:lnTo>
                    <a:pt x="2108" y="764"/>
                  </a:lnTo>
                  <a:lnTo>
                    <a:pt x="2108" y="821"/>
                  </a:lnTo>
                  <a:lnTo>
                    <a:pt x="2108" y="897"/>
                  </a:lnTo>
                  <a:lnTo>
                    <a:pt x="2160" y="798"/>
                  </a:lnTo>
                  <a:lnTo>
                    <a:pt x="2160" y="764"/>
                  </a:lnTo>
                  <a:lnTo>
                    <a:pt x="2160" y="715"/>
                  </a:lnTo>
                  <a:lnTo>
                    <a:pt x="2160" y="604"/>
                  </a:lnTo>
                  <a:lnTo>
                    <a:pt x="2160" y="555"/>
                  </a:lnTo>
                  <a:lnTo>
                    <a:pt x="2160" y="501"/>
                  </a:lnTo>
                  <a:lnTo>
                    <a:pt x="2244" y="478"/>
                  </a:lnTo>
                  <a:lnTo>
                    <a:pt x="2244" y="501"/>
                  </a:lnTo>
                  <a:lnTo>
                    <a:pt x="2244" y="555"/>
                  </a:lnTo>
                  <a:lnTo>
                    <a:pt x="2244" y="604"/>
                  </a:lnTo>
                  <a:lnTo>
                    <a:pt x="2244" y="715"/>
                  </a:lnTo>
                  <a:lnTo>
                    <a:pt x="2267" y="764"/>
                  </a:lnTo>
                  <a:lnTo>
                    <a:pt x="2267" y="737"/>
                  </a:lnTo>
                  <a:lnTo>
                    <a:pt x="2267" y="715"/>
                  </a:lnTo>
                  <a:lnTo>
                    <a:pt x="2267" y="604"/>
                  </a:lnTo>
                  <a:lnTo>
                    <a:pt x="2295" y="529"/>
                  </a:lnTo>
                  <a:lnTo>
                    <a:pt x="2295" y="501"/>
                  </a:lnTo>
                  <a:lnTo>
                    <a:pt x="2295" y="446"/>
                  </a:lnTo>
                  <a:lnTo>
                    <a:pt x="2295" y="478"/>
                  </a:lnTo>
                  <a:lnTo>
                    <a:pt x="2267" y="478"/>
                  </a:lnTo>
                  <a:lnTo>
                    <a:pt x="2267" y="501"/>
                  </a:lnTo>
                  <a:lnTo>
                    <a:pt x="2244" y="555"/>
                  </a:lnTo>
                  <a:lnTo>
                    <a:pt x="2244" y="604"/>
                  </a:lnTo>
                  <a:lnTo>
                    <a:pt x="2216" y="529"/>
                  </a:lnTo>
                  <a:lnTo>
                    <a:pt x="2216" y="501"/>
                  </a:lnTo>
                  <a:lnTo>
                    <a:pt x="2216" y="446"/>
                  </a:lnTo>
                  <a:lnTo>
                    <a:pt x="2216" y="341"/>
                  </a:lnTo>
                  <a:lnTo>
                    <a:pt x="2216" y="259"/>
                  </a:lnTo>
                  <a:lnTo>
                    <a:pt x="2160" y="259"/>
                  </a:lnTo>
                  <a:lnTo>
                    <a:pt x="2160" y="286"/>
                  </a:lnTo>
                  <a:lnTo>
                    <a:pt x="2057" y="341"/>
                  </a:lnTo>
                  <a:lnTo>
                    <a:pt x="2024" y="369"/>
                  </a:lnTo>
                  <a:lnTo>
                    <a:pt x="1973" y="478"/>
                  </a:lnTo>
                  <a:lnTo>
                    <a:pt x="1864" y="501"/>
                  </a:lnTo>
                  <a:lnTo>
                    <a:pt x="1786" y="529"/>
                  </a:lnTo>
                  <a:lnTo>
                    <a:pt x="1763" y="529"/>
                  </a:lnTo>
                  <a:lnTo>
                    <a:pt x="1626" y="555"/>
                  </a:lnTo>
                  <a:lnTo>
                    <a:pt x="1626" y="529"/>
                  </a:lnTo>
                  <a:lnTo>
                    <a:pt x="1626" y="501"/>
                  </a:lnTo>
                  <a:lnTo>
                    <a:pt x="1626" y="478"/>
                  </a:lnTo>
                  <a:lnTo>
                    <a:pt x="1626" y="501"/>
                  </a:lnTo>
                  <a:lnTo>
                    <a:pt x="1519" y="529"/>
                  </a:lnTo>
                  <a:lnTo>
                    <a:pt x="1519" y="604"/>
                  </a:lnTo>
                  <a:lnTo>
                    <a:pt x="1415" y="661"/>
                  </a:lnTo>
                  <a:lnTo>
                    <a:pt x="1332" y="737"/>
                  </a:lnTo>
                  <a:lnTo>
                    <a:pt x="1256" y="764"/>
                  </a:lnTo>
                  <a:lnTo>
                    <a:pt x="1172" y="798"/>
                  </a:lnTo>
                  <a:lnTo>
                    <a:pt x="1145" y="798"/>
                  </a:lnTo>
                  <a:lnTo>
                    <a:pt x="1222" y="764"/>
                  </a:lnTo>
                  <a:lnTo>
                    <a:pt x="1256" y="715"/>
                  </a:lnTo>
                  <a:lnTo>
                    <a:pt x="1359" y="661"/>
                  </a:lnTo>
                  <a:lnTo>
                    <a:pt x="1415" y="555"/>
                  </a:lnTo>
                  <a:lnTo>
                    <a:pt x="1519" y="501"/>
                  </a:lnTo>
                  <a:lnTo>
                    <a:pt x="1575" y="478"/>
                  </a:lnTo>
                  <a:lnTo>
                    <a:pt x="1575" y="446"/>
                  </a:lnTo>
                  <a:lnTo>
                    <a:pt x="1519" y="478"/>
                  </a:lnTo>
                  <a:lnTo>
                    <a:pt x="1466" y="501"/>
                  </a:lnTo>
                  <a:lnTo>
                    <a:pt x="1359" y="501"/>
                  </a:lnTo>
                  <a:lnTo>
                    <a:pt x="1332" y="529"/>
                  </a:lnTo>
                  <a:lnTo>
                    <a:pt x="1256" y="555"/>
                  </a:lnTo>
                  <a:lnTo>
                    <a:pt x="1282" y="529"/>
                  </a:lnTo>
                  <a:lnTo>
                    <a:pt x="1332" y="501"/>
                  </a:lnTo>
                  <a:lnTo>
                    <a:pt x="1359" y="501"/>
                  </a:lnTo>
                  <a:lnTo>
                    <a:pt x="1466" y="501"/>
                  </a:lnTo>
                  <a:lnTo>
                    <a:pt x="1519" y="478"/>
                  </a:lnTo>
                  <a:lnTo>
                    <a:pt x="1575" y="446"/>
                  </a:lnTo>
                  <a:lnTo>
                    <a:pt x="1519" y="446"/>
                  </a:lnTo>
                  <a:lnTo>
                    <a:pt x="1519" y="478"/>
                  </a:lnTo>
                  <a:lnTo>
                    <a:pt x="1415" y="478"/>
                  </a:lnTo>
                  <a:lnTo>
                    <a:pt x="1359" y="501"/>
                  </a:lnTo>
                  <a:lnTo>
                    <a:pt x="1282" y="501"/>
                  </a:lnTo>
                  <a:lnTo>
                    <a:pt x="1222" y="501"/>
                  </a:lnTo>
                  <a:lnTo>
                    <a:pt x="1145" y="501"/>
                  </a:lnTo>
                  <a:lnTo>
                    <a:pt x="1095" y="501"/>
                  </a:lnTo>
                  <a:lnTo>
                    <a:pt x="1172" y="501"/>
                  </a:lnTo>
                  <a:lnTo>
                    <a:pt x="1256" y="501"/>
                  </a:lnTo>
                  <a:lnTo>
                    <a:pt x="1282" y="478"/>
                  </a:lnTo>
                  <a:lnTo>
                    <a:pt x="1359" y="478"/>
                  </a:lnTo>
                  <a:lnTo>
                    <a:pt x="1466" y="369"/>
                  </a:lnTo>
                  <a:lnTo>
                    <a:pt x="1415" y="369"/>
                  </a:lnTo>
                  <a:lnTo>
                    <a:pt x="1332" y="369"/>
                  </a:lnTo>
                  <a:lnTo>
                    <a:pt x="1256" y="369"/>
                  </a:lnTo>
                  <a:lnTo>
                    <a:pt x="1222" y="369"/>
                  </a:lnTo>
                  <a:lnTo>
                    <a:pt x="1145" y="369"/>
                  </a:lnTo>
                  <a:lnTo>
                    <a:pt x="1061" y="369"/>
                  </a:lnTo>
                  <a:lnTo>
                    <a:pt x="984" y="369"/>
                  </a:lnTo>
                  <a:lnTo>
                    <a:pt x="852" y="369"/>
                  </a:lnTo>
                  <a:lnTo>
                    <a:pt x="825" y="341"/>
                  </a:lnTo>
                  <a:lnTo>
                    <a:pt x="825" y="286"/>
                  </a:lnTo>
                  <a:lnTo>
                    <a:pt x="801" y="286"/>
                  </a:lnTo>
                  <a:lnTo>
                    <a:pt x="718" y="286"/>
                  </a:lnTo>
                  <a:lnTo>
                    <a:pt x="665" y="286"/>
                  </a:lnTo>
                  <a:lnTo>
                    <a:pt x="582" y="286"/>
                  </a:lnTo>
                  <a:lnTo>
                    <a:pt x="481" y="286"/>
                  </a:lnTo>
                  <a:lnTo>
                    <a:pt x="454" y="286"/>
                  </a:lnTo>
                  <a:lnTo>
                    <a:pt x="398" y="369"/>
                  </a:lnTo>
                  <a:lnTo>
                    <a:pt x="370" y="369"/>
                  </a:lnTo>
                  <a:lnTo>
                    <a:pt x="557" y="478"/>
                  </a:lnTo>
                  <a:lnTo>
                    <a:pt x="641" y="501"/>
                  </a:lnTo>
                  <a:lnTo>
                    <a:pt x="718" y="501"/>
                  </a:lnTo>
                  <a:lnTo>
                    <a:pt x="852" y="529"/>
                  </a:lnTo>
                  <a:lnTo>
                    <a:pt x="936" y="529"/>
                  </a:lnTo>
                  <a:lnTo>
                    <a:pt x="984" y="604"/>
                  </a:lnTo>
                  <a:lnTo>
                    <a:pt x="1012" y="604"/>
                  </a:lnTo>
                  <a:lnTo>
                    <a:pt x="984" y="604"/>
                  </a:lnTo>
                  <a:lnTo>
                    <a:pt x="936" y="604"/>
                  </a:lnTo>
                  <a:lnTo>
                    <a:pt x="852" y="604"/>
                  </a:lnTo>
                  <a:lnTo>
                    <a:pt x="825" y="604"/>
                  </a:lnTo>
                  <a:lnTo>
                    <a:pt x="718" y="604"/>
                  </a:lnTo>
                  <a:lnTo>
                    <a:pt x="641" y="604"/>
                  </a:lnTo>
                  <a:lnTo>
                    <a:pt x="582" y="604"/>
                  </a:lnTo>
                  <a:lnTo>
                    <a:pt x="557" y="604"/>
                  </a:lnTo>
                  <a:lnTo>
                    <a:pt x="454" y="661"/>
                  </a:lnTo>
                  <a:lnTo>
                    <a:pt x="420" y="661"/>
                  </a:lnTo>
                  <a:lnTo>
                    <a:pt x="454" y="604"/>
                  </a:lnTo>
                  <a:lnTo>
                    <a:pt x="481" y="604"/>
                  </a:lnTo>
                  <a:lnTo>
                    <a:pt x="582" y="604"/>
                  </a:lnTo>
                  <a:lnTo>
                    <a:pt x="718" y="604"/>
                  </a:lnTo>
                  <a:lnTo>
                    <a:pt x="801" y="604"/>
                  </a:lnTo>
                  <a:lnTo>
                    <a:pt x="852" y="529"/>
                  </a:lnTo>
                  <a:lnTo>
                    <a:pt x="936" y="529"/>
                  </a:lnTo>
                  <a:lnTo>
                    <a:pt x="852" y="555"/>
                  </a:lnTo>
                  <a:lnTo>
                    <a:pt x="825" y="604"/>
                  </a:lnTo>
                  <a:lnTo>
                    <a:pt x="718" y="604"/>
                  </a:lnTo>
                  <a:lnTo>
                    <a:pt x="641" y="661"/>
                  </a:lnTo>
                  <a:lnTo>
                    <a:pt x="557" y="661"/>
                  </a:lnTo>
                  <a:lnTo>
                    <a:pt x="454" y="661"/>
                  </a:lnTo>
                  <a:lnTo>
                    <a:pt x="370" y="661"/>
                  </a:lnTo>
                  <a:lnTo>
                    <a:pt x="211" y="737"/>
                  </a:lnTo>
                  <a:lnTo>
                    <a:pt x="370" y="715"/>
                  </a:lnTo>
                  <a:lnTo>
                    <a:pt x="454" y="661"/>
                  </a:lnTo>
                  <a:lnTo>
                    <a:pt x="582" y="604"/>
                  </a:lnTo>
                  <a:lnTo>
                    <a:pt x="718" y="604"/>
                  </a:lnTo>
                  <a:lnTo>
                    <a:pt x="825" y="555"/>
                  </a:lnTo>
                  <a:lnTo>
                    <a:pt x="936" y="529"/>
                  </a:lnTo>
                  <a:lnTo>
                    <a:pt x="1095" y="501"/>
                  </a:lnTo>
                  <a:lnTo>
                    <a:pt x="1222" y="478"/>
                  </a:lnTo>
                  <a:lnTo>
                    <a:pt x="1332" y="478"/>
                  </a:lnTo>
                  <a:lnTo>
                    <a:pt x="1415" y="478"/>
                  </a:lnTo>
                  <a:lnTo>
                    <a:pt x="1359" y="478"/>
                  </a:lnTo>
                  <a:lnTo>
                    <a:pt x="1359" y="501"/>
                  </a:lnTo>
                  <a:lnTo>
                    <a:pt x="1282" y="501"/>
                  </a:lnTo>
                  <a:lnTo>
                    <a:pt x="1256" y="529"/>
                  </a:lnTo>
                  <a:lnTo>
                    <a:pt x="1172" y="529"/>
                  </a:lnTo>
                  <a:lnTo>
                    <a:pt x="1145" y="529"/>
                  </a:lnTo>
                  <a:lnTo>
                    <a:pt x="1145" y="501"/>
                  </a:lnTo>
                  <a:lnTo>
                    <a:pt x="1222" y="501"/>
                  </a:lnTo>
                  <a:lnTo>
                    <a:pt x="1256" y="501"/>
                  </a:lnTo>
                  <a:lnTo>
                    <a:pt x="1332" y="501"/>
                  </a:lnTo>
                  <a:lnTo>
                    <a:pt x="1415" y="501"/>
                  </a:lnTo>
                  <a:lnTo>
                    <a:pt x="1494" y="501"/>
                  </a:lnTo>
                  <a:lnTo>
                    <a:pt x="1415" y="501"/>
                  </a:lnTo>
                  <a:lnTo>
                    <a:pt x="1359" y="501"/>
                  </a:lnTo>
                  <a:lnTo>
                    <a:pt x="1282" y="501"/>
                  </a:lnTo>
                  <a:lnTo>
                    <a:pt x="1172" y="501"/>
                  </a:lnTo>
                  <a:lnTo>
                    <a:pt x="1095" y="478"/>
                  </a:lnTo>
                  <a:lnTo>
                    <a:pt x="984" y="478"/>
                  </a:lnTo>
                  <a:lnTo>
                    <a:pt x="852" y="478"/>
                  </a:lnTo>
                  <a:lnTo>
                    <a:pt x="801" y="478"/>
                  </a:lnTo>
                  <a:lnTo>
                    <a:pt x="718" y="478"/>
                  </a:lnTo>
                  <a:lnTo>
                    <a:pt x="582" y="478"/>
                  </a:lnTo>
                  <a:lnTo>
                    <a:pt x="582" y="446"/>
                  </a:lnTo>
                  <a:lnTo>
                    <a:pt x="665" y="446"/>
                  </a:lnTo>
                  <a:lnTo>
                    <a:pt x="718" y="446"/>
                  </a:lnTo>
                  <a:lnTo>
                    <a:pt x="801" y="446"/>
                  </a:lnTo>
                  <a:lnTo>
                    <a:pt x="852" y="369"/>
                  </a:lnTo>
                  <a:lnTo>
                    <a:pt x="901" y="369"/>
                  </a:lnTo>
                  <a:lnTo>
                    <a:pt x="984" y="286"/>
                  </a:lnTo>
                  <a:lnTo>
                    <a:pt x="901" y="286"/>
                  </a:lnTo>
                  <a:lnTo>
                    <a:pt x="852" y="286"/>
                  </a:lnTo>
                  <a:lnTo>
                    <a:pt x="718" y="286"/>
                  </a:lnTo>
                  <a:lnTo>
                    <a:pt x="641" y="286"/>
                  </a:lnTo>
                  <a:lnTo>
                    <a:pt x="582" y="286"/>
                  </a:lnTo>
                  <a:lnTo>
                    <a:pt x="641" y="341"/>
                  </a:lnTo>
                  <a:lnTo>
                    <a:pt x="718" y="369"/>
                  </a:lnTo>
                  <a:lnTo>
                    <a:pt x="852" y="369"/>
                  </a:lnTo>
                  <a:lnTo>
                    <a:pt x="936" y="369"/>
                  </a:lnTo>
                  <a:lnTo>
                    <a:pt x="1012" y="446"/>
                  </a:lnTo>
                  <a:lnTo>
                    <a:pt x="1172" y="446"/>
                  </a:lnTo>
                  <a:lnTo>
                    <a:pt x="1282" y="446"/>
                  </a:lnTo>
                  <a:lnTo>
                    <a:pt x="1359" y="369"/>
                  </a:lnTo>
                  <a:lnTo>
                    <a:pt x="1519" y="369"/>
                  </a:lnTo>
                  <a:lnTo>
                    <a:pt x="1519" y="286"/>
                  </a:lnTo>
                  <a:lnTo>
                    <a:pt x="1494" y="286"/>
                  </a:lnTo>
                  <a:lnTo>
                    <a:pt x="1494" y="341"/>
                  </a:lnTo>
                  <a:lnTo>
                    <a:pt x="1494" y="286"/>
                  </a:lnTo>
                  <a:lnTo>
                    <a:pt x="1519" y="259"/>
                  </a:lnTo>
                  <a:lnTo>
                    <a:pt x="1602" y="259"/>
                  </a:lnTo>
                  <a:lnTo>
                    <a:pt x="1626" y="259"/>
                  </a:lnTo>
                  <a:lnTo>
                    <a:pt x="1737" y="259"/>
                  </a:lnTo>
                  <a:lnTo>
                    <a:pt x="1737" y="286"/>
                  </a:lnTo>
                  <a:lnTo>
                    <a:pt x="1626" y="341"/>
                  </a:lnTo>
                  <a:lnTo>
                    <a:pt x="1575" y="369"/>
                  </a:lnTo>
                  <a:lnTo>
                    <a:pt x="1519" y="369"/>
                  </a:lnTo>
                  <a:lnTo>
                    <a:pt x="1466" y="446"/>
                  </a:lnTo>
                  <a:lnTo>
                    <a:pt x="1359" y="446"/>
                  </a:lnTo>
                  <a:lnTo>
                    <a:pt x="1415" y="446"/>
                  </a:lnTo>
                  <a:lnTo>
                    <a:pt x="1494" y="369"/>
                  </a:lnTo>
                  <a:lnTo>
                    <a:pt x="1575" y="369"/>
                  </a:lnTo>
                  <a:lnTo>
                    <a:pt x="1626" y="369"/>
                  </a:lnTo>
                  <a:lnTo>
                    <a:pt x="1763" y="369"/>
                  </a:lnTo>
                  <a:lnTo>
                    <a:pt x="1840" y="369"/>
                  </a:lnTo>
                  <a:lnTo>
                    <a:pt x="1947" y="369"/>
                  </a:lnTo>
                  <a:lnTo>
                    <a:pt x="1947" y="286"/>
                  </a:lnTo>
                  <a:lnTo>
                    <a:pt x="1947" y="341"/>
                  </a:lnTo>
                  <a:lnTo>
                    <a:pt x="1864" y="341"/>
                  </a:lnTo>
                  <a:lnTo>
                    <a:pt x="1786" y="369"/>
                  </a:lnTo>
                  <a:lnTo>
                    <a:pt x="1763" y="446"/>
                  </a:lnTo>
                  <a:lnTo>
                    <a:pt x="1703" y="446"/>
                  </a:lnTo>
                  <a:lnTo>
                    <a:pt x="1626" y="478"/>
                  </a:lnTo>
                  <a:lnTo>
                    <a:pt x="1575" y="501"/>
                  </a:lnTo>
                  <a:lnTo>
                    <a:pt x="1519" y="529"/>
                  </a:lnTo>
                  <a:lnTo>
                    <a:pt x="1466" y="555"/>
                  </a:lnTo>
                  <a:lnTo>
                    <a:pt x="1519" y="555"/>
                  </a:lnTo>
                  <a:lnTo>
                    <a:pt x="1626" y="501"/>
                  </a:lnTo>
                  <a:lnTo>
                    <a:pt x="1703" y="501"/>
                  </a:lnTo>
                  <a:lnTo>
                    <a:pt x="1763" y="501"/>
                  </a:lnTo>
                  <a:lnTo>
                    <a:pt x="1840" y="501"/>
                  </a:lnTo>
                  <a:lnTo>
                    <a:pt x="1840" y="529"/>
                  </a:lnTo>
                  <a:lnTo>
                    <a:pt x="1786" y="555"/>
                  </a:lnTo>
                  <a:lnTo>
                    <a:pt x="1840" y="555"/>
                  </a:lnTo>
                  <a:lnTo>
                    <a:pt x="1864" y="604"/>
                  </a:lnTo>
                  <a:lnTo>
                    <a:pt x="1947" y="604"/>
                  </a:lnTo>
                  <a:lnTo>
                    <a:pt x="1864" y="604"/>
                  </a:lnTo>
                  <a:lnTo>
                    <a:pt x="1763" y="555"/>
                  </a:lnTo>
                  <a:lnTo>
                    <a:pt x="1703" y="529"/>
                  </a:lnTo>
                  <a:lnTo>
                    <a:pt x="1602" y="501"/>
                  </a:lnTo>
                  <a:lnTo>
                    <a:pt x="1494" y="501"/>
                  </a:lnTo>
                  <a:lnTo>
                    <a:pt x="1359" y="501"/>
                  </a:lnTo>
                  <a:lnTo>
                    <a:pt x="1332" y="446"/>
                  </a:lnTo>
                  <a:lnTo>
                    <a:pt x="1282" y="478"/>
                  </a:lnTo>
                  <a:lnTo>
                    <a:pt x="1332" y="478"/>
                  </a:lnTo>
                  <a:lnTo>
                    <a:pt x="1332" y="501"/>
                  </a:lnTo>
                  <a:lnTo>
                    <a:pt x="1359" y="501"/>
                  </a:lnTo>
                  <a:lnTo>
                    <a:pt x="1415" y="501"/>
                  </a:lnTo>
                  <a:lnTo>
                    <a:pt x="1494" y="478"/>
                  </a:lnTo>
                  <a:lnTo>
                    <a:pt x="1519" y="478"/>
                  </a:lnTo>
                  <a:lnTo>
                    <a:pt x="1575" y="446"/>
                  </a:lnTo>
                  <a:lnTo>
                    <a:pt x="1626" y="446"/>
                  </a:lnTo>
                  <a:lnTo>
                    <a:pt x="1703" y="369"/>
                  </a:lnTo>
                  <a:lnTo>
                    <a:pt x="1737" y="369"/>
                  </a:lnTo>
                  <a:lnTo>
                    <a:pt x="1703" y="369"/>
                  </a:lnTo>
                  <a:lnTo>
                    <a:pt x="1703" y="446"/>
                  </a:lnTo>
                  <a:lnTo>
                    <a:pt x="1737" y="478"/>
                  </a:lnTo>
                  <a:lnTo>
                    <a:pt x="1737" y="446"/>
                  </a:lnTo>
                  <a:lnTo>
                    <a:pt x="1840" y="369"/>
                  </a:lnTo>
                  <a:lnTo>
                    <a:pt x="1947" y="341"/>
                  </a:lnTo>
                  <a:lnTo>
                    <a:pt x="1973" y="286"/>
                  </a:lnTo>
                  <a:lnTo>
                    <a:pt x="2024" y="259"/>
                  </a:lnTo>
                  <a:lnTo>
                    <a:pt x="2057" y="235"/>
                  </a:lnTo>
                  <a:lnTo>
                    <a:pt x="2024" y="286"/>
                  </a:lnTo>
                  <a:lnTo>
                    <a:pt x="2024" y="369"/>
                  </a:lnTo>
                  <a:lnTo>
                    <a:pt x="2108" y="341"/>
                  </a:lnTo>
                  <a:lnTo>
                    <a:pt x="2108" y="286"/>
                  </a:lnTo>
                  <a:lnTo>
                    <a:pt x="2160" y="259"/>
                  </a:lnTo>
                  <a:lnTo>
                    <a:pt x="2160" y="286"/>
                  </a:lnTo>
                  <a:lnTo>
                    <a:pt x="2108" y="341"/>
                  </a:lnTo>
                  <a:lnTo>
                    <a:pt x="2024" y="369"/>
                  </a:lnTo>
                  <a:lnTo>
                    <a:pt x="2024" y="478"/>
                  </a:lnTo>
                  <a:lnTo>
                    <a:pt x="1947" y="501"/>
                  </a:lnTo>
                  <a:lnTo>
                    <a:pt x="1947" y="555"/>
                  </a:lnTo>
                  <a:lnTo>
                    <a:pt x="1947" y="529"/>
                  </a:lnTo>
                  <a:lnTo>
                    <a:pt x="1973" y="501"/>
                  </a:lnTo>
                  <a:lnTo>
                    <a:pt x="2024" y="478"/>
                  </a:lnTo>
                  <a:lnTo>
                    <a:pt x="2024" y="369"/>
                  </a:lnTo>
                  <a:lnTo>
                    <a:pt x="2057" y="341"/>
                  </a:lnTo>
                  <a:lnTo>
                    <a:pt x="2024" y="341"/>
                  </a:lnTo>
                  <a:lnTo>
                    <a:pt x="1973" y="341"/>
                  </a:lnTo>
                  <a:lnTo>
                    <a:pt x="1947" y="369"/>
                  </a:lnTo>
                  <a:lnTo>
                    <a:pt x="1840" y="369"/>
                  </a:lnTo>
                  <a:lnTo>
                    <a:pt x="1763" y="369"/>
                  </a:lnTo>
                  <a:lnTo>
                    <a:pt x="1737" y="369"/>
                  </a:lnTo>
                  <a:lnTo>
                    <a:pt x="1626" y="446"/>
                  </a:lnTo>
                  <a:lnTo>
                    <a:pt x="1602" y="446"/>
                  </a:lnTo>
                  <a:lnTo>
                    <a:pt x="1519" y="446"/>
                  </a:lnTo>
                  <a:lnTo>
                    <a:pt x="1519" y="369"/>
                  </a:lnTo>
                  <a:lnTo>
                    <a:pt x="1575" y="286"/>
                  </a:lnTo>
                  <a:lnTo>
                    <a:pt x="1575" y="235"/>
                  </a:lnTo>
                  <a:lnTo>
                    <a:pt x="1602" y="235"/>
                  </a:lnTo>
                  <a:lnTo>
                    <a:pt x="1626" y="209"/>
                  </a:lnTo>
                  <a:lnTo>
                    <a:pt x="1626" y="126"/>
                  </a:lnTo>
                  <a:lnTo>
                    <a:pt x="1626" y="209"/>
                  </a:lnTo>
                  <a:lnTo>
                    <a:pt x="1575" y="235"/>
                  </a:lnTo>
                  <a:lnTo>
                    <a:pt x="1494" y="235"/>
                  </a:lnTo>
                  <a:lnTo>
                    <a:pt x="1359" y="259"/>
                  </a:lnTo>
                  <a:lnTo>
                    <a:pt x="1282" y="286"/>
                  </a:lnTo>
                  <a:lnTo>
                    <a:pt x="1222" y="286"/>
                  </a:lnTo>
                  <a:lnTo>
                    <a:pt x="1145" y="286"/>
                  </a:lnTo>
                  <a:lnTo>
                    <a:pt x="1222" y="259"/>
                  </a:lnTo>
                  <a:lnTo>
                    <a:pt x="1256" y="259"/>
                  </a:lnTo>
                  <a:lnTo>
                    <a:pt x="1332" y="235"/>
                  </a:lnTo>
                  <a:lnTo>
                    <a:pt x="1359" y="126"/>
                  </a:lnTo>
                  <a:lnTo>
                    <a:pt x="1282" y="209"/>
                  </a:lnTo>
                  <a:lnTo>
                    <a:pt x="1222" y="235"/>
                  </a:lnTo>
                  <a:lnTo>
                    <a:pt x="1145" y="259"/>
                  </a:lnTo>
                  <a:lnTo>
                    <a:pt x="1095" y="286"/>
                  </a:lnTo>
                  <a:lnTo>
                    <a:pt x="1012" y="286"/>
                  </a:lnTo>
                  <a:lnTo>
                    <a:pt x="984" y="286"/>
                  </a:lnTo>
                  <a:lnTo>
                    <a:pt x="984" y="259"/>
                  </a:lnTo>
                  <a:lnTo>
                    <a:pt x="1012" y="259"/>
                  </a:lnTo>
                  <a:lnTo>
                    <a:pt x="1012" y="235"/>
                  </a:lnTo>
                  <a:lnTo>
                    <a:pt x="984" y="235"/>
                  </a:lnTo>
                  <a:lnTo>
                    <a:pt x="901" y="259"/>
                  </a:lnTo>
                  <a:lnTo>
                    <a:pt x="852" y="259"/>
                  </a:lnTo>
                  <a:lnTo>
                    <a:pt x="936" y="259"/>
                  </a:lnTo>
                  <a:lnTo>
                    <a:pt x="984" y="235"/>
                  </a:lnTo>
                  <a:lnTo>
                    <a:pt x="1095" y="126"/>
                  </a:lnTo>
                  <a:lnTo>
                    <a:pt x="1145" y="99"/>
                  </a:lnTo>
                  <a:lnTo>
                    <a:pt x="1222" y="75"/>
                  </a:lnTo>
                  <a:lnTo>
                    <a:pt x="1222" y="0"/>
                  </a:lnTo>
                  <a:lnTo>
                    <a:pt x="1222" y="75"/>
                  </a:lnTo>
                  <a:lnTo>
                    <a:pt x="1145" y="99"/>
                  </a:lnTo>
                  <a:lnTo>
                    <a:pt x="1095" y="209"/>
                  </a:lnTo>
                  <a:lnTo>
                    <a:pt x="1061" y="235"/>
                  </a:lnTo>
                  <a:lnTo>
                    <a:pt x="1012" y="286"/>
                  </a:lnTo>
                  <a:lnTo>
                    <a:pt x="1012" y="369"/>
                  </a:lnTo>
                  <a:lnTo>
                    <a:pt x="1012" y="446"/>
                  </a:lnTo>
                  <a:lnTo>
                    <a:pt x="1012" y="501"/>
                  </a:lnTo>
                  <a:lnTo>
                    <a:pt x="1095" y="478"/>
                  </a:lnTo>
                  <a:lnTo>
                    <a:pt x="1095" y="446"/>
                  </a:lnTo>
                  <a:lnTo>
                    <a:pt x="1145" y="369"/>
                  </a:lnTo>
                  <a:lnTo>
                    <a:pt x="1145" y="446"/>
                  </a:lnTo>
                  <a:lnTo>
                    <a:pt x="1061" y="501"/>
                  </a:lnTo>
                  <a:lnTo>
                    <a:pt x="984" y="529"/>
                  </a:lnTo>
                  <a:lnTo>
                    <a:pt x="936" y="604"/>
                  </a:lnTo>
                  <a:lnTo>
                    <a:pt x="901" y="604"/>
                  </a:lnTo>
                  <a:lnTo>
                    <a:pt x="901" y="715"/>
                  </a:lnTo>
                  <a:lnTo>
                    <a:pt x="936" y="715"/>
                  </a:lnTo>
                  <a:lnTo>
                    <a:pt x="1145" y="529"/>
                  </a:lnTo>
                  <a:lnTo>
                    <a:pt x="1172" y="501"/>
                  </a:lnTo>
                  <a:lnTo>
                    <a:pt x="1222" y="478"/>
                  </a:lnTo>
                  <a:lnTo>
                    <a:pt x="1256" y="446"/>
                  </a:lnTo>
                  <a:lnTo>
                    <a:pt x="1256" y="478"/>
                  </a:lnTo>
                  <a:lnTo>
                    <a:pt x="1222" y="501"/>
                  </a:lnTo>
                  <a:lnTo>
                    <a:pt x="1222" y="529"/>
                  </a:lnTo>
                  <a:lnTo>
                    <a:pt x="1172" y="604"/>
                  </a:lnTo>
                  <a:lnTo>
                    <a:pt x="1172" y="661"/>
                  </a:lnTo>
                  <a:lnTo>
                    <a:pt x="1145" y="715"/>
                  </a:lnTo>
                  <a:lnTo>
                    <a:pt x="1145" y="764"/>
                  </a:lnTo>
                  <a:lnTo>
                    <a:pt x="1172" y="737"/>
                  </a:lnTo>
                  <a:lnTo>
                    <a:pt x="1172" y="661"/>
                  </a:lnTo>
                  <a:lnTo>
                    <a:pt x="1256" y="604"/>
                  </a:lnTo>
                  <a:lnTo>
                    <a:pt x="1282" y="555"/>
                  </a:lnTo>
                  <a:lnTo>
                    <a:pt x="1282" y="501"/>
                  </a:lnTo>
                  <a:lnTo>
                    <a:pt x="1282" y="478"/>
                  </a:lnTo>
                  <a:lnTo>
                    <a:pt x="1256" y="501"/>
                  </a:lnTo>
                  <a:lnTo>
                    <a:pt x="1256" y="529"/>
                  </a:lnTo>
                  <a:lnTo>
                    <a:pt x="1222" y="604"/>
                  </a:lnTo>
                  <a:lnTo>
                    <a:pt x="1172" y="661"/>
                  </a:lnTo>
                  <a:lnTo>
                    <a:pt x="1145" y="737"/>
                  </a:lnTo>
                  <a:lnTo>
                    <a:pt x="1145" y="715"/>
                  </a:lnTo>
                  <a:lnTo>
                    <a:pt x="1222" y="604"/>
                  </a:lnTo>
                  <a:lnTo>
                    <a:pt x="1222" y="555"/>
                  </a:lnTo>
                  <a:lnTo>
                    <a:pt x="1256" y="555"/>
                  </a:lnTo>
                  <a:lnTo>
                    <a:pt x="1256" y="501"/>
                  </a:lnTo>
                  <a:lnTo>
                    <a:pt x="1222" y="501"/>
                  </a:lnTo>
                  <a:lnTo>
                    <a:pt x="1145" y="501"/>
                  </a:lnTo>
                  <a:lnTo>
                    <a:pt x="1061" y="529"/>
                  </a:lnTo>
                  <a:lnTo>
                    <a:pt x="984" y="529"/>
                  </a:lnTo>
                  <a:lnTo>
                    <a:pt x="936" y="604"/>
                  </a:lnTo>
                  <a:lnTo>
                    <a:pt x="852" y="604"/>
                  </a:lnTo>
                  <a:lnTo>
                    <a:pt x="825" y="604"/>
                  </a:lnTo>
                  <a:lnTo>
                    <a:pt x="852" y="604"/>
                  </a:lnTo>
                  <a:lnTo>
                    <a:pt x="852" y="529"/>
                  </a:lnTo>
                  <a:lnTo>
                    <a:pt x="901" y="501"/>
                  </a:lnTo>
                  <a:lnTo>
                    <a:pt x="901" y="446"/>
                  </a:lnTo>
                  <a:lnTo>
                    <a:pt x="984" y="369"/>
                  </a:lnTo>
                  <a:lnTo>
                    <a:pt x="984" y="341"/>
                  </a:lnTo>
                  <a:lnTo>
                    <a:pt x="936" y="341"/>
                  </a:lnTo>
                  <a:lnTo>
                    <a:pt x="901" y="369"/>
                  </a:lnTo>
                  <a:lnTo>
                    <a:pt x="852" y="446"/>
                  </a:lnTo>
                  <a:lnTo>
                    <a:pt x="852" y="478"/>
                  </a:lnTo>
                  <a:lnTo>
                    <a:pt x="852" y="446"/>
                  </a:lnTo>
                  <a:lnTo>
                    <a:pt x="852" y="369"/>
                  </a:lnTo>
                  <a:lnTo>
                    <a:pt x="852" y="341"/>
                  </a:lnTo>
                  <a:lnTo>
                    <a:pt x="852" y="259"/>
                  </a:lnTo>
                  <a:lnTo>
                    <a:pt x="852" y="286"/>
                  </a:lnTo>
                  <a:lnTo>
                    <a:pt x="852" y="341"/>
                  </a:lnTo>
                  <a:lnTo>
                    <a:pt x="852" y="369"/>
                  </a:lnTo>
                  <a:lnTo>
                    <a:pt x="901" y="369"/>
                  </a:lnTo>
                  <a:lnTo>
                    <a:pt x="901" y="446"/>
                  </a:lnTo>
                  <a:lnTo>
                    <a:pt x="936" y="446"/>
                  </a:lnTo>
                  <a:lnTo>
                    <a:pt x="901" y="446"/>
                  </a:lnTo>
                  <a:lnTo>
                    <a:pt x="901" y="369"/>
                  </a:lnTo>
                  <a:lnTo>
                    <a:pt x="852" y="369"/>
                  </a:lnTo>
                  <a:lnTo>
                    <a:pt x="801" y="286"/>
                  </a:lnTo>
                  <a:lnTo>
                    <a:pt x="718" y="235"/>
                  </a:lnTo>
                  <a:lnTo>
                    <a:pt x="718" y="209"/>
                  </a:lnTo>
                  <a:lnTo>
                    <a:pt x="641" y="209"/>
                  </a:lnTo>
                  <a:lnTo>
                    <a:pt x="641" y="99"/>
                  </a:lnTo>
                  <a:lnTo>
                    <a:pt x="582" y="99"/>
                  </a:lnTo>
                  <a:lnTo>
                    <a:pt x="641" y="99"/>
                  </a:lnTo>
                  <a:lnTo>
                    <a:pt x="641" y="209"/>
                  </a:lnTo>
                  <a:lnTo>
                    <a:pt x="718" y="235"/>
                  </a:lnTo>
                  <a:lnTo>
                    <a:pt x="718" y="259"/>
                  </a:lnTo>
                  <a:lnTo>
                    <a:pt x="825" y="259"/>
                  </a:lnTo>
                  <a:lnTo>
                    <a:pt x="852" y="286"/>
                  </a:lnTo>
                  <a:lnTo>
                    <a:pt x="852" y="341"/>
                  </a:lnTo>
                  <a:lnTo>
                    <a:pt x="936" y="369"/>
                  </a:lnTo>
                  <a:lnTo>
                    <a:pt x="936" y="478"/>
                  </a:lnTo>
                  <a:lnTo>
                    <a:pt x="984" y="478"/>
                  </a:lnTo>
                  <a:lnTo>
                    <a:pt x="936" y="478"/>
                  </a:lnTo>
                  <a:lnTo>
                    <a:pt x="901" y="446"/>
                  </a:lnTo>
                  <a:lnTo>
                    <a:pt x="901" y="369"/>
                  </a:lnTo>
                  <a:lnTo>
                    <a:pt x="936" y="369"/>
                  </a:lnTo>
                  <a:lnTo>
                    <a:pt x="984" y="369"/>
                  </a:lnTo>
                  <a:lnTo>
                    <a:pt x="1012" y="478"/>
                  </a:lnTo>
                  <a:lnTo>
                    <a:pt x="1145" y="501"/>
                  </a:lnTo>
                  <a:lnTo>
                    <a:pt x="1145" y="555"/>
                  </a:lnTo>
                  <a:lnTo>
                    <a:pt x="1172" y="604"/>
                  </a:lnTo>
                  <a:lnTo>
                    <a:pt x="1256" y="604"/>
                  </a:lnTo>
                  <a:lnTo>
                    <a:pt x="1222" y="604"/>
                  </a:lnTo>
                  <a:lnTo>
                    <a:pt x="1222" y="529"/>
                  </a:lnTo>
                  <a:lnTo>
                    <a:pt x="1222" y="501"/>
                  </a:lnTo>
                  <a:lnTo>
                    <a:pt x="1256" y="501"/>
                  </a:lnTo>
                  <a:lnTo>
                    <a:pt x="1256" y="529"/>
                  </a:lnTo>
                  <a:lnTo>
                    <a:pt x="1282" y="604"/>
                  </a:lnTo>
                  <a:lnTo>
                    <a:pt x="1256" y="604"/>
                  </a:lnTo>
                  <a:lnTo>
                    <a:pt x="1256" y="555"/>
                  </a:lnTo>
                  <a:lnTo>
                    <a:pt x="1256" y="529"/>
                  </a:lnTo>
                  <a:lnTo>
                    <a:pt x="1172" y="501"/>
                  </a:lnTo>
                  <a:lnTo>
                    <a:pt x="1145" y="501"/>
                  </a:lnTo>
                  <a:lnTo>
                    <a:pt x="1095" y="478"/>
                  </a:lnTo>
                  <a:lnTo>
                    <a:pt x="1012" y="478"/>
                  </a:lnTo>
                  <a:lnTo>
                    <a:pt x="1012" y="369"/>
                  </a:lnTo>
                  <a:lnTo>
                    <a:pt x="1061" y="369"/>
                  </a:lnTo>
                  <a:lnTo>
                    <a:pt x="1145" y="369"/>
                  </a:lnTo>
                  <a:lnTo>
                    <a:pt x="1222" y="369"/>
                  </a:lnTo>
                  <a:lnTo>
                    <a:pt x="1256" y="446"/>
                  </a:lnTo>
                  <a:lnTo>
                    <a:pt x="1359" y="446"/>
                  </a:lnTo>
                  <a:lnTo>
                    <a:pt x="1494" y="446"/>
                  </a:lnTo>
                  <a:lnTo>
                    <a:pt x="1519" y="446"/>
                  </a:lnTo>
                  <a:lnTo>
                    <a:pt x="1602" y="446"/>
                  </a:lnTo>
                  <a:lnTo>
                    <a:pt x="1575" y="446"/>
                  </a:lnTo>
                  <a:lnTo>
                    <a:pt x="1519" y="369"/>
                  </a:lnTo>
                  <a:lnTo>
                    <a:pt x="1575" y="369"/>
                  </a:lnTo>
                  <a:lnTo>
                    <a:pt x="1626" y="369"/>
                  </a:lnTo>
                  <a:lnTo>
                    <a:pt x="1703" y="369"/>
                  </a:lnTo>
                  <a:lnTo>
                    <a:pt x="1626" y="369"/>
                  </a:lnTo>
                  <a:lnTo>
                    <a:pt x="1575" y="369"/>
                  </a:lnTo>
                  <a:lnTo>
                    <a:pt x="1519" y="369"/>
                  </a:lnTo>
                  <a:lnTo>
                    <a:pt x="1519" y="478"/>
                  </a:lnTo>
                  <a:lnTo>
                    <a:pt x="1466" y="501"/>
                  </a:lnTo>
                  <a:lnTo>
                    <a:pt x="1519" y="501"/>
                  </a:lnTo>
                  <a:lnTo>
                    <a:pt x="1575" y="446"/>
                  </a:lnTo>
                  <a:lnTo>
                    <a:pt x="1626" y="446"/>
                  </a:lnTo>
                  <a:lnTo>
                    <a:pt x="1626" y="369"/>
                  </a:lnTo>
                  <a:lnTo>
                    <a:pt x="1737" y="369"/>
                  </a:lnTo>
                  <a:lnTo>
                    <a:pt x="1737" y="341"/>
                  </a:lnTo>
                  <a:lnTo>
                    <a:pt x="1763" y="341"/>
                  </a:lnTo>
                  <a:lnTo>
                    <a:pt x="1763" y="369"/>
                  </a:lnTo>
                  <a:lnTo>
                    <a:pt x="1737" y="446"/>
                  </a:lnTo>
                  <a:lnTo>
                    <a:pt x="1703" y="446"/>
                  </a:lnTo>
                  <a:lnTo>
                    <a:pt x="1737" y="446"/>
                  </a:lnTo>
                  <a:lnTo>
                    <a:pt x="1763" y="446"/>
                  </a:lnTo>
                  <a:lnTo>
                    <a:pt x="1763" y="369"/>
                  </a:lnTo>
                  <a:lnTo>
                    <a:pt x="1737" y="369"/>
                  </a:lnTo>
                  <a:lnTo>
                    <a:pt x="1737" y="446"/>
                  </a:lnTo>
                  <a:lnTo>
                    <a:pt x="1737" y="478"/>
                  </a:lnTo>
                  <a:lnTo>
                    <a:pt x="1703" y="478"/>
                  </a:lnTo>
                  <a:lnTo>
                    <a:pt x="1737" y="478"/>
                  </a:lnTo>
                  <a:lnTo>
                    <a:pt x="1786" y="478"/>
                  </a:lnTo>
                  <a:lnTo>
                    <a:pt x="1947" y="478"/>
                  </a:lnTo>
                  <a:lnTo>
                    <a:pt x="1973" y="369"/>
                  </a:lnTo>
                  <a:lnTo>
                    <a:pt x="2024" y="369"/>
                  </a:lnTo>
                  <a:lnTo>
                    <a:pt x="2024" y="286"/>
                  </a:lnTo>
                  <a:lnTo>
                    <a:pt x="1947" y="341"/>
                  </a:lnTo>
                  <a:lnTo>
                    <a:pt x="1947" y="369"/>
                  </a:lnTo>
                  <a:lnTo>
                    <a:pt x="1864" y="369"/>
                  </a:lnTo>
                  <a:lnTo>
                    <a:pt x="1840" y="369"/>
                  </a:lnTo>
                  <a:lnTo>
                    <a:pt x="1786" y="369"/>
                  </a:lnTo>
                  <a:lnTo>
                    <a:pt x="1737" y="369"/>
                  </a:lnTo>
                  <a:lnTo>
                    <a:pt x="1626" y="369"/>
                  </a:lnTo>
                  <a:lnTo>
                    <a:pt x="1575" y="369"/>
                  </a:lnTo>
                  <a:lnTo>
                    <a:pt x="1466" y="341"/>
                  </a:lnTo>
                  <a:lnTo>
                    <a:pt x="1359" y="341"/>
                  </a:lnTo>
                  <a:lnTo>
                    <a:pt x="1256" y="341"/>
                  </a:lnTo>
                  <a:lnTo>
                    <a:pt x="1172" y="341"/>
                  </a:lnTo>
                  <a:lnTo>
                    <a:pt x="1145" y="341"/>
                  </a:lnTo>
                  <a:lnTo>
                    <a:pt x="1061" y="341"/>
                  </a:lnTo>
                  <a:lnTo>
                    <a:pt x="1012" y="369"/>
                  </a:lnTo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5991480" y="6079679"/>
              <a:ext cx="865080" cy="34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04" h="958" fill="none">
                  <a:moveTo>
                    <a:pt x="1145" y="501"/>
                  </a:moveTo>
                  <a:lnTo>
                    <a:pt x="1172" y="501"/>
                  </a:lnTo>
                  <a:lnTo>
                    <a:pt x="1172" y="446"/>
                  </a:lnTo>
                  <a:lnTo>
                    <a:pt x="1172" y="369"/>
                  </a:lnTo>
                  <a:lnTo>
                    <a:pt x="1256" y="286"/>
                  </a:lnTo>
                  <a:lnTo>
                    <a:pt x="1256" y="235"/>
                  </a:lnTo>
                  <a:lnTo>
                    <a:pt x="1282" y="209"/>
                  </a:lnTo>
                  <a:lnTo>
                    <a:pt x="1282" y="126"/>
                  </a:lnTo>
                  <a:lnTo>
                    <a:pt x="1282" y="235"/>
                  </a:lnTo>
                  <a:lnTo>
                    <a:pt x="1359" y="259"/>
                  </a:lnTo>
                  <a:lnTo>
                    <a:pt x="1359" y="369"/>
                  </a:lnTo>
                  <a:lnTo>
                    <a:pt x="1359" y="446"/>
                  </a:lnTo>
                  <a:lnTo>
                    <a:pt x="1359" y="501"/>
                  </a:lnTo>
                  <a:lnTo>
                    <a:pt x="1359" y="529"/>
                  </a:lnTo>
                  <a:lnTo>
                    <a:pt x="1359" y="604"/>
                  </a:lnTo>
                  <a:lnTo>
                    <a:pt x="1359" y="661"/>
                  </a:lnTo>
                  <a:lnTo>
                    <a:pt x="1359" y="737"/>
                  </a:lnTo>
                  <a:lnTo>
                    <a:pt x="1359" y="764"/>
                  </a:lnTo>
                  <a:lnTo>
                    <a:pt x="1359" y="821"/>
                  </a:lnTo>
                  <a:lnTo>
                    <a:pt x="1359" y="897"/>
                  </a:lnTo>
                  <a:lnTo>
                    <a:pt x="1359" y="958"/>
                  </a:lnTo>
                  <a:lnTo>
                    <a:pt x="1359" y="897"/>
                  </a:lnTo>
                  <a:lnTo>
                    <a:pt x="1359" y="821"/>
                  </a:lnTo>
                  <a:lnTo>
                    <a:pt x="1359" y="798"/>
                  </a:lnTo>
                  <a:lnTo>
                    <a:pt x="1359" y="764"/>
                  </a:lnTo>
                  <a:lnTo>
                    <a:pt x="1466" y="715"/>
                  </a:lnTo>
                  <a:lnTo>
                    <a:pt x="1494" y="604"/>
                  </a:lnTo>
                  <a:lnTo>
                    <a:pt x="1519" y="555"/>
                  </a:lnTo>
                  <a:lnTo>
                    <a:pt x="1519" y="501"/>
                  </a:lnTo>
                  <a:lnTo>
                    <a:pt x="1519" y="478"/>
                  </a:lnTo>
                  <a:lnTo>
                    <a:pt x="1575" y="369"/>
                  </a:lnTo>
                  <a:lnTo>
                    <a:pt x="1575" y="478"/>
                  </a:lnTo>
                  <a:lnTo>
                    <a:pt x="1575" y="501"/>
                  </a:lnTo>
                  <a:lnTo>
                    <a:pt x="1575" y="555"/>
                  </a:lnTo>
                  <a:lnTo>
                    <a:pt x="1575" y="604"/>
                  </a:lnTo>
                  <a:lnTo>
                    <a:pt x="1575" y="715"/>
                  </a:lnTo>
                  <a:lnTo>
                    <a:pt x="1575" y="764"/>
                  </a:lnTo>
                  <a:lnTo>
                    <a:pt x="1575" y="798"/>
                  </a:lnTo>
                  <a:lnTo>
                    <a:pt x="1575" y="764"/>
                  </a:lnTo>
                  <a:lnTo>
                    <a:pt x="1575" y="737"/>
                  </a:lnTo>
                  <a:lnTo>
                    <a:pt x="1575" y="661"/>
                  </a:lnTo>
                  <a:lnTo>
                    <a:pt x="1602" y="604"/>
                  </a:lnTo>
                  <a:lnTo>
                    <a:pt x="1626" y="501"/>
                  </a:lnTo>
                  <a:lnTo>
                    <a:pt x="1626" y="478"/>
                  </a:lnTo>
                  <a:lnTo>
                    <a:pt x="1703" y="369"/>
                  </a:lnTo>
                  <a:lnTo>
                    <a:pt x="1703" y="341"/>
                  </a:lnTo>
                  <a:lnTo>
                    <a:pt x="1763" y="259"/>
                  </a:lnTo>
                  <a:lnTo>
                    <a:pt x="1763" y="286"/>
                  </a:lnTo>
                  <a:lnTo>
                    <a:pt x="1763" y="369"/>
                  </a:lnTo>
                  <a:lnTo>
                    <a:pt x="1763" y="446"/>
                  </a:lnTo>
                  <a:lnTo>
                    <a:pt x="1763" y="501"/>
                  </a:lnTo>
                  <a:lnTo>
                    <a:pt x="1763" y="529"/>
                  </a:lnTo>
                  <a:lnTo>
                    <a:pt x="1763" y="604"/>
                  </a:lnTo>
                  <a:lnTo>
                    <a:pt x="1763" y="529"/>
                  </a:lnTo>
                  <a:lnTo>
                    <a:pt x="1763" y="501"/>
                  </a:lnTo>
                  <a:lnTo>
                    <a:pt x="1786" y="478"/>
                  </a:lnTo>
                  <a:lnTo>
                    <a:pt x="1840" y="446"/>
                  </a:lnTo>
                  <a:lnTo>
                    <a:pt x="1864" y="369"/>
                  </a:lnTo>
                  <a:lnTo>
                    <a:pt x="1947" y="286"/>
                  </a:lnTo>
                  <a:lnTo>
                    <a:pt x="1973" y="286"/>
                  </a:lnTo>
                  <a:lnTo>
                    <a:pt x="1973" y="369"/>
                  </a:lnTo>
                  <a:lnTo>
                    <a:pt x="1973" y="478"/>
                  </a:lnTo>
                  <a:lnTo>
                    <a:pt x="1973" y="501"/>
                  </a:lnTo>
                  <a:lnTo>
                    <a:pt x="1973" y="555"/>
                  </a:lnTo>
                  <a:lnTo>
                    <a:pt x="1973" y="604"/>
                  </a:lnTo>
                  <a:lnTo>
                    <a:pt x="1973" y="715"/>
                  </a:lnTo>
                  <a:lnTo>
                    <a:pt x="1973" y="764"/>
                  </a:lnTo>
                  <a:lnTo>
                    <a:pt x="1973" y="715"/>
                  </a:lnTo>
                  <a:lnTo>
                    <a:pt x="2024" y="604"/>
                  </a:lnTo>
                  <a:lnTo>
                    <a:pt x="2024" y="555"/>
                  </a:lnTo>
                  <a:lnTo>
                    <a:pt x="2057" y="501"/>
                  </a:lnTo>
                  <a:lnTo>
                    <a:pt x="2160" y="446"/>
                  </a:lnTo>
                  <a:lnTo>
                    <a:pt x="2160" y="369"/>
                  </a:lnTo>
                  <a:lnTo>
                    <a:pt x="2216" y="286"/>
                  </a:lnTo>
                  <a:lnTo>
                    <a:pt x="2216" y="235"/>
                  </a:lnTo>
                  <a:lnTo>
                    <a:pt x="2216" y="209"/>
                  </a:lnTo>
                  <a:lnTo>
                    <a:pt x="2216" y="99"/>
                  </a:lnTo>
                  <a:lnTo>
                    <a:pt x="2216" y="126"/>
                  </a:lnTo>
                  <a:lnTo>
                    <a:pt x="2216" y="209"/>
                  </a:lnTo>
                  <a:lnTo>
                    <a:pt x="2216" y="235"/>
                  </a:lnTo>
                  <a:lnTo>
                    <a:pt x="2216" y="286"/>
                  </a:lnTo>
                  <a:lnTo>
                    <a:pt x="2216" y="369"/>
                  </a:lnTo>
                  <a:lnTo>
                    <a:pt x="2216" y="446"/>
                  </a:lnTo>
                  <a:lnTo>
                    <a:pt x="2216" y="501"/>
                  </a:lnTo>
                  <a:lnTo>
                    <a:pt x="2216" y="529"/>
                  </a:lnTo>
                  <a:lnTo>
                    <a:pt x="2244" y="501"/>
                  </a:lnTo>
                  <a:lnTo>
                    <a:pt x="2244" y="446"/>
                  </a:lnTo>
                  <a:lnTo>
                    <a:pt x="2267" y="369"/>
                  </a:lnTo>
                  <a:lnTo>
                    <a:pt x="2267" y="286"/>
                  </a:lnTo>
                  <a:lnTo>
                    <a:pt x="2267" y="341"/>
                  </a:lnTo>
                  <a:lnTo>
                    <a:pt x="2267" y="369"/>
                  </a:lnTo>
                  <a:lnTo>
                    <a:pt x="2267" y="501"/>
                  </a:lnTo>
                  <a:lnTo>
                    <a:pt x="2267" y="529"/>
                  </a:lnTo>
                  <a:lnTo>
                    <a:pt x="2295" y="604"/>
                  </a:lnTo>
                  <a:lnTo>
                    <a:pt x="2295" y="661"/>
                  </a:lnTo>
                  <a:lnTo>
                    <a:pt x="2295" y="737"/>
                  </a:lnTo>
                  <a:lnTo>
                    <a:pt x="2295" y="715"/>
                  </a:lnTo>
                  <a:lnTo>
                    <a:pt x="2295" y="604"/>
                  </a:lnTo>
                  <a:lnTo>
                    <a:pt x="2295" y="555"/>
                  </a:lnTo>
                  <a:lnTo>
                    <a:pt x="2295" y="501"/>
                  </a:lnTo>
                  <a:lnTo>
                    <a:pt x="2295" y="478"/>
                  </a:lnTo>
                  <a:lnTo>
                    <a:pt x="2295" y="369"/>
                  </a:lnTo>
                  <a:lnTo>
                    <a:pt x="2295" y="341"/>
                  </a:lnTo>
                  <a:lnTo>
                    <a:pt x="2404" y="341"/>
                  </a:lnTo>
                  <a:lnTo>
                    <a:pt x="2404" y="369"/>
                  </a:lnTo>
                  <a:lnTo>
                    <a:pt x="2378" y="478"/>
                  </a:lnTo>
                  <a:lnTo>
                    <a:pt x="2267" y="501"/>
                  </a:lnTo>
                  <a:lnTo>
                    <a:pt x="2244" y="555"/>
                  </a:lnTo>
                  <a:lnTo>
                    <a:pt x="2216" y="604"/>
                  </a:lnTo>
                  <a:lnTo>
                    <a:pt x="2160" y="604"/>
                  </a:lnTo>
                  <a:lnTo>
                    <a:pt x="2108" y="604"/>
                  </a:lnTo>
                  <a:lnTo>
                    <a:pt x="2108" y="529"/>
                  </a:lnTo>
                  <a:lnTo>
                    <a:pt x="2108" y="501"/>
                  </a:lnTo>
                  <a:lnTo>
                    <a:pt x="2108" y="446"/>
                  </a:lnTo>
                  <a:lnTo>
                    <a:pt x="2024" y="369"/>
                  </a:lnTo>
                  <a:lnTo>
                    <a:pt x="1973" y="369"/>
                  </a:lnTo>
                  <a:lnTo>
                    <a:pt x="1973" y="478"/>
                  </a:lnTo>
                  <a:lnTo>
                    <a:pt x="1947" y="501"/>
                  </a:lnTo>
                  <a:lnTo>
                    <a:pt x="1840" y="501"/>
                  </a:lnTo>
                  <a:lnTo>
                    <a:pt x="1763" y="529"/>
                  </a:lnTo>
                  <a:lnTo>
                    <a:pt x="1737" y="604"/>
                  </a:lnTo>
                  <a:lnTo>
                    <a:pt x="1626" y="604"/>
                  </a:lnTo>
                  <a:lnTo>
                    <a:pt x="1602" y="604"/>
                  </a:lnTo>
                  <a:lnTo>
                    <a:pt x="1602" y="529"/>
                  </a:lnTo>
                  <a:lnTo>
                    <a:pt x="1519" y="501"/>
                  </a:lnTo>
                  <a:lnTo>
                    <a:pt x="1519" y="446"/>
                  </a:lnTo>
                  <a:lnTo>
                    <a:pt x="1519" y="369"/>
                  </a:lnTo>
                  <a:lnTo>
                    <a:pt x="1519" y="286"/>
                  </a:lnTo>
                  <a:lnTo>
                    <a:pt x="1519" y="235"/>
                  </a:lnTo>
                  <a:lnTo>
                    <a:pt x="1494" y="209"/>
                  </a:lnTo>
                  <a:lnTo>
                    <a:pt x="1466" y="235"/>
                  </a:lnTo>
                  <a:lnTo>
                    <a:pt x="1466" y="286"/>
                  </a:lnTo>
                  <a:lnTo>
                    <a:pt x="1359" y="369"/>
                  </a:lnTo>
                  <a:lnTo>
                    <a:pt x="1332" y="446"/>
                  </a:lnTo>
                  <a:lnTo>
                    <a:pt x="1256" y="501"/>
                  </a:lnTo>
                  <a:lnTo>
                    <a:pt x="1256" y="529"/>
                  </a:lnTo>
                  <a:lnTo>
                    <a:pt x="1222" y="555"/>
                  </a:lnTo>
                  <a:lnTo>
                    <a:pt x="1222" y="604"/>
                  </a:lnTo>
                  <a:lnTo>
                    <a:pt x="1222" y="555"/>
                  </a:lnTo>
                  <a:lnTo>
                    <a:pt x="1222" y="501"/>
                  </a:lnTo>
                  <a:lnTo>
                    <a:pt x="1222" y="478"/>
                  </a:lnTo>
                  <a:lnTo>
                    <a:pt x="1222" y="369"/>
                  </a:lnTo>
                  <a:lnTo>
                    <a:pt x="1222" y="341"/>
                  </a:lnTo>
                  <a:lnTo>
                    <a:pt x="1172" y="341"/>
                  </a:lnTo>
                  <a:lnTo>
                    <a:pt x="1172" y="369"/>
                  </a:lnTo>
                  <a:lnTo>
                    <a:pt x="1172" y="446"/>
                  </a:lnTo>
                  <a:lnTo>
                    <a:pt x="1145" y="501"/>
                  </a:lnTo>
                  <a:lnTo>
                    <a:pt x="1145" y="529"/>
                  </a:lnTo>
                  <a:lnTo>
                    <a:pt x="1061" y="555"/>
                  </a:lnTo>
                  <a:lnTo>
                    <a:pt x="1012" y="604"/>
                  </a:lnTo>
                  <a:lnTo>
                    <a:pt x="1012" y="715"/>
                  </a:lnTo>
                  <a:lnTo>
                    <a:pt x="1012" y="661"/>
                  </a:lnTo>
                  <a:lnTo>
                    <a:pt x="1012" y="555"/>
                  </a:lnTo>
                  <a:lnTo>
                    <a:pt x="1012" y="501"/>
                  </a:lnTo>
                  <a:lnTo>
                    <a:pt x="1012" y="446"/>
                  </a:lnTo>
                  <a:lnTo>
                    <a:pt x="1012" y="341"/>
                  </a:lnTo>
                  <a:lnTo>
                    <a:pt x="1012" y="259"/>
                  </a:lnTo>
                  <a:lnTo>
                    <a:pt x="1012" y="235"/>
                  </a:lnTo>
                  <a:lnTo>
                    <a:pt x="984" y="259"/>
                  </a:lnTo>
                  <a:lnTo>
                    <a:pt x="984" y="341"/>
                  </a:lnTo>
                  <a:lnTo>
                    <a:pt x="901" y="369"/>
                  </a:lnTo>
                  <a:lnTo>
                    <a:pt x="852" y="478"/>
                  </a:lnTo>
                  <a:lnTo>
                    <a:pt x="852" y="529"/>
                  </a:lnTo>
                  <a:lnTo>
                    <a:pt x="801" y="604"/>
                  </a:lnTo>
                  <a:lnTo>
                    <a:pt x="718" y="661"/>
                  </a:lnTo>
                  <a:lnTo>
                    <a:pt x="718" y="604"/>
                  </a:lnTo>
                  <a:lnTo>
                    <a:pt x="718" y="529"/>
                  </a:lnTo>
                  <a:lnTo>
                    <a:pt x="718" y="501"/>
                  </a:lnTo>
                  <a:lnTo>
                    <a:pt x="718" y="446"/>
                  </a:lnTo>
                  <a:lnTo>
                    <a:pt x="718" y="369"/>
                  </a:lnTo>
                  <a:lnTo>
                    <a:pt x="665" y="286"/>
                  </a:lnTo>
                  <a:lnTo>
                    <a:pt x="665" y="235"/>
                  </a:lnTo>
                  <a:lnTo>
                    <a:pt x="582" y="235"/>
                  </a:lnTo>
                  <a:lnTo>
                    <a:pt x="582" y="259"/>
                  </a:lnTo>
                  <a:lnTo>
                    <a:pt x="582" y="341"/>
                  </a:lnTo>
                  <a:lnTo>
                    <a:pt x="481" y="369"/>
                  </a:lnTo>
                  <a:lnTo>
                    <a:pt x="454" y="369"/>
                  </a:lnTo>
                  <a:lnTo>
                    <a:pt x="420" y="446"/>
                  </a:lnTo>
                  <a:lnTo>
                    <a:pt x="420" y="501"/>
                  </a:lnTo>
                  <a:lnTo>
                    <a:pt x="370" y="529"/>
                  </a:lnTo>
                  <a:lnTo>
                    <a:pt x="370" y="478"/>
                  </a:lnTo>
                  <a:lnTo>
                    <a:pt x="370" y="369"/>
                  </a:lnTo>
                  <a:lnTo>
                    <a:pt x="370" y="341"/>
                  </a:lnTo>
                  <a:lnTo>
                    <a:pt x="370" y="259"/>
                  </a:lnTo>
                  <a:lnTo>
                    <a:pt x="370" y="235"/>
                  </a:lnTo>
                  <a:lnTo>
                    <a:pt x="370" y="126"/>
                  </a:lnTo>
                  <a:lnTo>
                    <a:pt x="370" y="209"/>
                  </a:lnTo>
                  <a:lnTo>
                    <a:pt x="370" y="235"/>
                  </a:lnTo>
                  <a:lnTo>
                    <a:pt x="319" y="235"/>
                  </a:lnTo>
                  <a:lnTo>
                    <a:pt x="259" y="286"/>
                  </a:lnTo>
                  <a:lnTo>
                    <a:pt x="259" y="341"/>
                  </a:lnTo>
                  <a:lnTo>
                    <a:pt x="211" y="369"/>
                  </a:lnTo>
                  <a:lnTo>
                    <a:pt x="211" y="478"/>
                  </a:lnTo>
                  <a:lnTo>
                    <a:pt x="160" y="501"/>
                  </a:lnTo>
                  <a:lnTo>
                    <a:pt x="100" y="555"/>
                  </a:lnTo>
                  <a:lnTo>
                    <a:pt x="100" y="529"/>
                  </a:lnTo>
                  <a:lnTo>
                    <a:pt x="100" y="501"/>
                  </a:lnTo>
                  <a:lnTo>
                    <a:pt x="100" y="478"/>
                  </a:lnTo>
                  <a:lnTo>
                    <a:pt x="100" y="446"/>
                  </a:lnTo>
                  <a:lnTo>
                    <a:pt x="100" y="501"/>
                  </a:lnTo>
                  <a:lnTo>
                    <a:pt x="100" y="529"/>
                  </a:lnTo>
                  <a:lnTo>
                    <a:pt x="100" y="555"/>
                  </a:lnTo>
                  <a:lnTo>
                    <a:pt x="24" y="604"/>
                  </a:lnTo>
                  <a:lnTo>
                    <a:pt x="24" y="661"/>
                  </a:lnTo>
                  <a:lnTo>
                    <a:pt x="0" y="661"/>
                  </a:lnTo>
                  <a:lnTo>
                    <a:pt x="0" y="604"/>
                  </a:lnTo>
                  <a:lnTo>
                    <a:pt x="0" y="529"/>
                  </a:lnTo>
                  <a:lnTo>
                    <a:pt x="0" y="501"/>
                  </a:lnTo>
                  <a:lnTo>
                    <a:pt x="0" y="446"/>
                  </a:lnTo>
                  <a:lnTo>
                    <a:pt x="100" y="369"/>
                  </a:lnTo>
                  <a:lnTo>
                    <a:pt x="100" y="286"/>
                  </a:lnTo>
                  <a:lnTo>
                    <a:pt x="100" y="369"/>
                  </a:lnTo>
                  <a:lnTo>
                    <a:pt x="133" y="369"/>
                  </a:lnTo>
                  <a:lnTo>
                    <a:pt x="133" y="478"/>
                  </a:lnTo>
                  <a:lnTo>
                    <a:pt x="183" y="501"/>
                  </a:lnTo>
                  <a:lnTo>
                    <a:pt x="211" y="555"/>
                  </a:lnTo>
                  <a:lnTo>
                    <a:pt x="259" y="555"/>
                  </a:lnTo>
                  <a:lnTo>
                    <a:pt x="319" y="604"/>
                  </a:lnTo>
                  <a:lnTo>
                    <a:pt x="370" y="555"/>
                  </a:lnTo>
                  <a:lnTo>
                    <a:pt x="420" y="501"/>
                  </a:lnTo>
                  <a:lnTo>
                    <a:pt x="454" y="501"/>
                  </a:lnTo>
                  <a:lnTo>
                    <a:pt x="481" y="446"/>
                  </a:lnTo>
                  <a:lnTo>
                    <a:pt x="557" y="369"/>
                  </a:lnTo>
                  <a:lnTo>
                    <a:pt x="582" y="369"/>
                  </a:lnTo>
                  <a:lnTo>
                    <a:pt x="582" y="446"/>
                  </a:lnTo>
                  <a:lnTo>
                    <a:pt x="557" y="501"/>
                  </a:lnTo>
                  <a:lnTo>
                    <a:pt x="557" y="555"/>
                  </a:lnTo>
                  <a:lnTo>
                    <a:pt x="454" y="604"/>
                  </a:lnTo>
                  <a:lnTo>
                    <a:pt x="454" y="715"/>
                  </a:lnTo>
                  <a:lnTo>
                    <a:pt x="454" y="764"/>
                  </a:lnTo>
                  <a:lnTo>
                    <a:pt x="481" y="715"/>
                  </a:lnTo>
                  <a:lnTo>
                    <a:pt x="481" y="604"/>
                  </a:lnTo>
                  <a:lnTo>
                    <a:pt x="557" y="555"/>
                  </a:lnTo>
                  <a:lnTo>
                    <a:pt x="557" y="501"/>
                  </a:lnTo>
                  <a:lnTo>
                    <a:pt x="582" y="501"/>
                  </a:lnTo>
                  <a:lnTo>
                    <a:pt x="582" y="478"/>
                  </a:lnTo>
                  <a:lnTo>
                    <a:pt x="665" y="501"/>
                  </a:lnTo>
                  <a:lnTo>
                    <a:pt x="665" y="555"/>
                  </a:lnTo>
                  <a:lnTo>
                    <a:pt x="665" y="604"/>
                  </a:lnTo>
                  <a:lnTo>
                    <a:pt x="665" y="715"/>
                  </a:lnTo>
                  <a:lnTo>
                    <a:pt x="582" y="764"/>
                  </a:lnTo>
                  <a:lnTo>
                    <a:pt x="582" y="798"/>
                  </a:lnTo>
                  <a:lnTo>
                    <a:pt x="582" y="897"/>
                  </a:lnTo>
                  <a:lnTo>
                    <a:pt x="665" y="958"/>
                  </a:lnTo>
                  <a:lnTo>
                    <a:pt x="665" y="897"/>
                  </a:lnTo>
                  <a:lnTo>
                    <a:pt x="718" y="897"/>
                  </a:lnTo>
                  <a:lnTo>
                    <a:pt x="718" y="764"/>
                  </a:lnTo>
                  <a:lnTo>
                    <a:pt x="718" y="737"/>
                  </a:lnTo>
                  <a:lnTo>
                    <a:pt x="718" y="661"/>
                  </a:lnTo>
                  <a:lnTo>
                    <a:pt x="718" y="604"/>
                  </a:lnTo>
                  <a:lnTo>
                    <a:pt x="825" y="529"/>
                  </a:lnTo>
                  <a:lnTo>
                    <a:pt x="825" y="555"/>
                  </a:lnTo>
                  <a:lnTo>
                    <a:pt x="825" y="604"/>
                  </a:lnTo>
                  <a:lnTo>
                    <a:pt x="825" y="715"/>
                  </a:lnTo>
                  <a:lnTo>
                    <a:pt x="825" y="764"/>
                  </a:lnTo>
                  <a:lnTo>
                    <a:pt x="801" y="798"/>
                  </a:lnTo>
                  <a:lnTo>
                    <a:pt x="801" y="897"/>
                  </a:lnTo>
                  <a:lnTo>
                    <a:pt x="801" y="958"/>
                  </a:lnTo>
                  <a:lnTo>
                    <a:pt x="852" y="958"/>
                  </a:lnTo>
                  <a:lnTo>
                    <a:pt x="852" y="897"/>
                  </a:lnTo>
                  <a:lnTo>
                    <a:pt x="852" y="764"/>
                  </a:lnTo>
                  <a:lnTo>
                    <a:pt x="852" y="737"/>
                  </a:lnTo>
                  <a:lnTo>
                    <a:pt x="852" y="661"/>
                  </a:lnTo>
                  <a:lnTo>
                    <a:pt x="852" y="529"/>
                  </a:lnTo>
                  <a:lnTo>
                    <a:pt x="852" y="478"/>
                  </a:lnTo>
                  <a:lnTo>
                    <a:pt x="852" y="369"/>
                  </a:lnTo>
                  <a:lnTo>
                    <a:pt x="852" y="501"/>
                  </a:lnTo>
                  <a:lnTo>
                    <a:pt x="852" y="555"/>
                  </a:lnTo>
                  <a:lnTo>
                    <a:pt x="936" y="604"/>
                  </a:lnTo>
                  <a:lnTo>
                    <a:pt x="936" y="737"/>
                  </a:lnTo>
                  <a:lnTo>
                    <a:pt x="984" y="764"/>
                  </a:lnTo>
                  <a:lnTo>
                    <a:pt x="984" y="821"/>
                  </a:lnTo>
                  <a:lnTo>
                    <a:pt x="1012" y="821"/>
                  </a:lnTo>
                  <a:lnTo>
                    <a:pt x="1012" y="897"/>
                  </a:lnTo>
                  <a:lnTo>
                    <a:pt x="1061" y="798"/>
                  </a:lnTo>
                  <a:lnTo>
                    <a:pt x="1095" y="764"/>
                  </a:lnTo>
                  <a:lnTo>
                    <a:pt x="1095" y="661"/>
                  </a:lnTo>
                  <a:lnTo>
                    <a:pt x="1095" y="604"/>
                  </a:lnTo>
                  <a:lnTo>
                    <a:pt x="1095" y="529"/>
                  </a:lnTo>
                  <a:lnTo>
                    <a:pt x="1095" y="501"/>
                  </a:lnTo>
                  <a:lnTo>
                    <a:pt x="1095" y="446"/>
                  </a:lnTo>
                  <a:lnTo>
                    <a:pt x="1095" y="369"/>
                  </a:lnTo>
                  <a:lnTo>
                    <a:pt x="1095" y="501"/>
                  </a:lnTo>
                  <a:lnTo>
                    <a:pt x="1095" y="529"/>
                  </a:lnTo>
                  <a:lnTo>
                    <a:pt x="1095" y="604"/>
                  </a:lnTo>
                  <a:lnTo>
                    <a:pt x="1095" y="737"/>
                  </a:lnTo>
                  <a:lnTo>
                    <a:pt x="1012" y="764"/>
                  </a:lnTo>
                  <a:lnTo>
                    <a:pt x="1012" y="821"/>
                  </a:lnTo>
                  <a:lnTo>
                    <a:pt x="1061" y="764"/>
                  </a:lnTo>
                  <a:lnTo>
                    <a:pt x="1061" y="715"/>
                  </a:lnTo>
                  <a:lnTo>
                    <a:pt x="1061" y="604"/>
                  </a:lnTo>
                  <a:lnTo>
                    <a:pt x="1095" y="529"/>
                  </a:lnTo>
                  <a:lnTo>
                    <a:pt x="1095" y="478"/>
                  </a:lnTo>
                  <a:lnTo>
                    <a:pt x="1172" y="369"/>
                  </a:lnTo>
                  <a:lnTo>
                    <a:pt x="1256" y="341"/>
                  </a:lnTo>
                  <a:lnTo>
                    <a:pt x="1282" y="341"/>
                  </a:lnTo>
                  <a:lnTo>
                    <a:pt x="1282" y="369"/>
                  </a:lnTo>
                  <a:lnTo>
                    <a:pt x="1282" y="478"/>
                  </a:lnTo>
                  <a:lnTo>
                    <a:pt x="1282" y="501"/>
                  </a:lnTo>
                  <a:lnTo>
                    <a:pt x="1282" y="555"/>
                  </a:lnTo>
                  <a:lnTo>
                    <a:pt x="1282" y="661"/>
                  </a:lnTo>
                  <a:lnTo>
                    <a:pt x="1282" y="737"/>
                  </a:lnTo>
                  <a:lnTo>
                    <a:pt x="1282" y="764"/>
                  </a:lnTo>
                  <a:lnTo>
                    <a:pt x="1256" y="821"/>
                  </a:lnTo>
                  <a:lnTo>
                    <a:pt x="1256" y="764"/>
                  </a:lnTo>
                  <a:lnTo>
                    <a:pt x="1256" y="737"/>
                  </a:lnTo>
                  <a:lnTo>
                    <a:pt x="1256" y="604"/>
                  </a:lnTo>
                  <a:lnTo>
                    <a:pt x="1282" y="555"/>
                  </a:lnTo>
                  <a:lnTo>
                    <a:pt x="1332" y="501"/>
                  </a:lnTo>
                  <a:lnTo>
                    <a:pt x="1359" y="478"/>
                  </a:lnTo>
                  <a:lnTo>
                    <a:pt x="1415" y="478"/>
                  </a:lnTo>
                  <a:lnTo>
                    <a:pt x="1415" y="501"/>
                  </a:lnTo>
                  <a:lnTo>
                    <a:pt x="1415" y="555"/>
                  </a:lnTo>
                  <a:lnTo>
                    <a:pt x="1415" y="604"/>
                  </a:lnTo>
                  <a:lnTo>
                    <a:pt x="1415" y="715"/>
                  </a:lnTo>
                  <a:lnTo>
                    <a:pt x="1415" y="764"/>
                  </a:lnTo>
                  <a:lnTo>
                    <a:pt x="1415" y="821"/>
                  </a:lnTo>
                  <a:lnTo>
                    <a:pt x="1415" y="897"/>
                  </a:lnTo>
                  <a:lnTo>
                    <a:pt x="1415" y="764"/>
                  </a:lnTo>
                  <a:lnTo>
                    <a:pt x="1415" y="737"/>
                  </a:lnTo>
                  <a:lnTo>
                    <a:pt x="1415" y="661"/>
                  </a:lnTo>
                  <a:lnTo>
                    <a:pt x="1494" y="555"/>
                  </a:lnTo>
                  <a:lnTo>
                    <a:pt x="1494" y="501"/>
                  </a:lnTo>
                  <a:lnTo>
                    <a:pt x="1519" y="446"/>
                  </a:lnTo>
                  <a:lnTo>
                    <a:pt x="1575" y="446"/>
                  </a:lnTo>
                  <a:lnTo>
                    <a:pt x="1575" y="501"/>
                  </a:lnTo>
                  <a:lnTo>
                    <a:pt x="1575" y="529"/>
                  </a:lnTo>
                  <a:lnTo>
                    <a:pt x="1575" y="604"/>
                  </a:lnTo>
                  <a:lnTo>
                    <a:pt x="1575" y="661"/>
                  </a:lnTo>
                  <a:lnTo>
                    <a:pt x="1575" y="764"/>
                  </a:lnTo>
                  <a:lnTo>
                    <a:pt x="1575" y="798"/>
                  </a:lnTo>
                  <a:lnTo>
                    <a:pt x="1575" y="821"/>
                  </a:lnTo>
                  <a:lnTo>
                    <a:pt x="1575" y="764"/>
                  </a:lnTo>
                  <a:lnTo>
                    <a:pt x="1602" y="715"/>
                  </a:lnTo>
                  <a:lnTo>
                    <a:pt x="1626" y="604"/>
                  </a:lnTo>
                  <a:lnTo>
                    <a:pt x="1626" y="529"/>
                  </a:lnTo>
                  <a:lnTo>
                    <a:pt x="1626" y="478"/>
                  </a:lnTo>
                  <a:lnTo>
                    <a:pt x="1737" y="369"/>
                  </a:lnTo>
                  <a:lnTo>
                    <a:pt x="1763" y="478"/>
                  </a:lnTo>
                  <a:lnTo>
                    <a:pt x="1763" y="501"/>
                  </a:lnTo>
                  <a:lnTo>
                    <a:pt x="1763" y="555"/>
                  </a:lnTo>
                  <a:lnTo>
                    <a:pt x="1763" y="604"/>
                  </a:lnTo>
                  <a:lnTo>
                    <a:pt x="1763" y="715"/>
                  </a:lnTo>
                  <a:lnTo>
                    <a:pt x="1763" y="764"/>
                  </a:lnTo>
                  <a:lnTo>
                    <a:pt x="1786" y="715"/>
                  </a:lnTo>
                  <a:lnTo>
                    <a:pt x="1786" y="604"/>
                  </a:lnTo>
                  <a:lnTo>
                    <a:pt x="1840" y="555"/>
                  </a:lnTo>
                  <a:lnTo>
                    <a:pt x="1864" y="501"/>
                  </a:lnTo>
                  <a:lnTo>
                    <a:pt x="1864" y="446"/>
                  </a:lnTo>
                  <a:lnTo>
                    <a:pt x="1947" y="369"/>
                  </a:lnTo>
                  <a:lnTo>
                    <a:pt x="1973" y="286"/>
                  </a:lnTo>
                  <a:lnTo>
                    <a:pt x="1973" y="369"/>
                  </a:lnTo>
                  <a:lnTo>
                    <a:pt x="1973" y="478"/>
                  </a:lnTo>
                  <a:lnTo>
                    <a:pt x="1973" y="501"/>
                  </a:lnTo>
                  <a:lnTo>
                    <a:pt x="1973" y="555"/>
                  </a:lnTo>
                  <a:lnTo>
                    <a:pt x="1973" y="604"/>
                  </a:lnTo>
                  <a:lnTo>
                    <a:pt x="1973" y="715"/>
                  </a:lnTo>
                  <a:lnTo>
                    <a:pt x="1973" y="764"/>
                  </a:lnTo>
                  <a:lnTo>
                    <a:pt x="1973" y="798"/>
                  </a:lnTo>
                  <a:lnTo>
                    <a:pt x="2024" y="764"/>
                  </a:lnTo>
                  <a:lnTo>
                    <a:pt x="2024" y="715"/>
                  </a:lnTo>
                  <a:lnTo>
                    <a:pt x="2024" y="604"/>
                  </a:lnTo>
                  <a:lnTo>
                    <a:pt x="2057" y="529"/>
                  </a:lnTo>
                  <a:lnTo>
                    <a:pt x="2057" y="501"/>
                  </a:lnTo>
                  <a:lnTo>
                    <a:pt x="2160" y="501"/>
                  </a:lnTo>
                  <a:lnTo>
                    <a:pt x="2108" y="529"/>
                  </a:lnTo>
                  <a:lnTo>
                    <a:pt x="2108" y="555"/>
                  </a:lnTo>
                  <a:lnTo>
                    <a:pt x="2108" y="661"/>
                  </a:lnTo>
                  <a:lnTo>
                    <a:pt x="2108" y="737"/>
                  </a:lnTo>
                  <a:lnTo>
                    <a:pt x="2108" y="764"/>
                  </a:lnTo>
                  <a:lnTo>
                    <a:pt x="2108" y="821"/>
                  </a:lnTo>
                  <a:lnTo>
                    <a:pt x="2108" y="897"/>
                  </a:lnTo>
                  <a:lnTo>
                    <a:pt x="2160" y="798"/>
                  </a:lnTo>
                  <a:lnTo>
                    <a:pt x="2160" y="764"/>
                  </a:lnTo>
                  <a:lnTo>
                    <a:pt x="2160" y="715"/>
                  </a:lnTo>
                  <a:lnTo>
                    <a:pt x="2160" y="604"/>
                  </a:lnTo>
                  <a:lnTo>
                    <a:pt x="2160" y="555"/>
                  </a:lnTo>
                  <a:lnTo>
                    <a:pt x="2160" y="501"/>
                  </a:lnTo>
                  <a:lnTo>
                    <a:pt x="2244" y="478"/>
                  </a:lnTo>
                  <a:lnTo>
                    <a:pt x="2244" y="501"/>
                  </a:lnTo>
                  <a:lnTo>
                    <a:pt x="2244" y="555"/>
                  </a:lnTo>
                  <a:lnTo>
                    <a:pt x="2244" y="604"/>
                  </a:lnTo>
                  <a:lnTo>
                    <a:pt x="2244" y="715"/>
                  </a:lnTo>
                  <a:lnTo>
                    <a:pt x="2267" y="764"/>
                  </a:lnTo>
                  <a:lnTo>
                    <a:pt x="2267" y="737"/>
                  </a:lnTo>
                  <a:lnTo>
                    <a:pt x="2267" y="715"/>
                  </a:lnTo>
                  <a:lnTo>
                    <a:pt x="2267" y="604"/>
                  </a:lnTo>
                  <a:lnTo>
                    <a:pt x="2295" y="529"/>
                  </a:lnTo>
                  <a:lnTo>
                    <a:pt x="2295" y="501"/>
                  </a:lnTo>
                  <a:lnTo>
                    <a:pt x="2295" y="446"/>
                  </a:lnTo>
                  <a:lnTo>
                    <a:pt x="2295" y="478"/>
                  </a:lnTo>
                  <a:lnTo>
                    <a:pt x="2267" y="478"/>
                  </a:lnTo>
                  <a:lnTo>
                    <a:pt x="2267" y="501"/>
                  </a:lnTo>
                  <a:lnTo>
                    <a:pt x="2244" y="555"/>
                  </a:lnTo>
                  <a:lnTo>
                    <a:pt x="2244" y="604"/>
                  </a:lnTo>
                  <a:lnTo>
                    <a:pt x="2216" y="529"/>
                  </a:lnTo>
                  <a:lnTo>
                    <a:pt x="2216" y="501"/>
                  </a:lnTo>
                  <a:lnTo>
                    <a:pt x="2216" y="446"/>
                  </a:lnTo>
                  <a:lnTo>
                    <a:pt x="2216" y="341"/>
                  </a:lnTo>
                  <a:lnTo>
                    <a:pt x="2216" y="259"/>
                  </a:lnTo>
                  <a:lnTo>
                    <a:pt x="2160" y="259"/>
                  </a:lnTo>
                  <a:lnTo>
                    <a:pt x="2160" y="286"/>
                  </a:lnTo>
                  <a:lnTo>
                    <a:pt x="2057" y="341"/>
                  </a:lnTo>
                  <a:lnTo>
                    <a:pt x="2024" y="369"/>
                  </a:lnTo>
                  <a:lnTo>
                    <a:pt x="1973" y="478"/>
                  </a:lnTo>
                  <a:lnTo>
                    <a:pt x="1864" y="501"/>
                  </a:lnTo>
                  <a:lnTo>
                    <a:pt x="1786" y="529"/>
                  </a:lnTo>
                  <a:lnTo>
                    <a:pt x="1763" y="529"/>
                  </a:lnTo>
                  <a:lnTo>
                    <a:pt x="1626" y="555"/>
                  </a:lnTo>
                  <a:lnTo>
                    <a:pt x="1626" y="529"/>
                  </a:lnTo>
                  <a:lnTo>
                    <a:pt x="1626" y="501"/>
                  </a:lnTo>
                  <a:lnTo>
                    <a:pt x="1626" y="478"/>
                  </a:lnTo>
                  <a:lnTo>
                    <a:pt x="1626" y="501"/>
                  </a:lnTo>
                  <a:lnTo>
                    <a:pt x="1519" y="529"/>
                  </a:lnTo>
                  <a:lnTo>
                    <a:pt x="1519" y="604"/>
                  </a:lnTo>
                  <a:lnTo>
                    <a:pt x="1415" y="661"/>
                  </a:lnTo>
                  <a:lnTo>
                    <a:pt x="1332" y="737"/>
                  </a:lnTo>
                  <a:lnTo>
                    <a:pt x="1256" y="764"/>
                  </a:lnTo>
                  <a:lnTo>
                    <a:pt x="1172" y="798"/>
                  </a:lnTo>
                  <a:lnTo>
                    <a:pt x="1145" y="798"/>
                  </a:lnTo>
                  <a:lnTo>
                    <a:pt x="1222" y="764"/>
                  </a:lnTo>
                  <a:lnTo>
                    <a:pt x="1256" y="715"/>
                  </a:lnTo>
                  <a:lnTo>
                    <a:pt x="1359" y="661"/>
                  </a:lnTo>
                  <a:lnTo>
                    <a:pt x="1415" y="555"/>
                  </a:lnTo>
                  <a:lnTo>
                    <a:pt x="1519" y="501"/>
                  </a:lnTo>
                  <a:lnTo>
                    <a:pt x="1575" y="478"/>
                  </a:lnTo>
                  <a:lnTo>
                    <a:pt x="1575" y="446"/>
                  </a:lnTo>
                  <a:lnTo>
                    <a:pt x="1519" y="478"/>
                  </a:lnTo>
                  <a:lnTo>
                    <a:pt x="1466" y="501"/>
                  </a:lnTo>
                  <a:lnTo>
                    <a:pt x="1359" y="501"/>
                  </a:lnTo>
                  <a:lnTo>
                    <a:pt x="1332" y="529"/>
                  </a:lnTo>
                  <a:lnTo>
                    <a:pt x="1256" y="555"/>
                  </a:lnTo>
                  <a:lnTo>
                    <a:pt x="1282" y="529"/>
                  </a:lnTo>
                  <a:lnTo>
                    <a:pt x="1332" y="501"/>
                  </a:lnTo>
                  <a:lnTo>
                    <a:pt x="1359" y="501"/>
                  </a:lnTo>
                  <a:lnTo>
                    <a:pt x="1466" y="501"/>
                  </a:lnTo>
                  <a:lnTo>
                    <a:pt x="1519" y="478"/>
                  </a:lnTo>
                  <a:lnTo>
                    <a:pt x="1575" y="446"/>
                  </a:lnTo>
                  <a:lnTo>
                    <a:pt x="1519" y="446"/>
                  </a:lnTo>
                  <a:lnTo>
                    <a:pt x="1519" y="478"/>
                  </a:lnTo>
                  <a:lnTo>
                    <a:pt x="1415" y="478"/>
                  </a:lnTo>
                  <a:lnTo>
                    <a:pt x="1359" y="501"/>
                  </a:lnTo>
                  <a:lnTo>
                    <a:pt x="1282" y="501"/>
                  </a:lnTo>
                  <a:lnTo>
                    <a:pt x="1222" y="501"/>
                  </a:lnTo>
                  <a:lnTo>
                    <a:pt x="1145" y="501"/>
                  </a:lnTo>
                  <a:lnTo>
                    <a:pt x="1095" y="501"/>
                  </a:lnTo>
                  <a:lnTo>
                    <a:pt x="1172" y="501"/>
                  </a:lnTo>
                  <a:lnTo>
                    <a:pt x="1256" y="501"/>
                  </a:lnTo>
                  <a:lnTo>
                    <a:pt x="1282" y="478"/>
                  </a:lnTo>
                  <a:lnTo>
                    <a:pt x="1359" y="478"/>
                  </a:lnTo>
                  <a:lnTo>
                    <a:pt x="1466" y="369"/>
                  </a:lnTo>
                  <a:lnTo>
                    <a:pt x="1415" y="369"/>
                  </a:lnTo>
                  <a:lnTo>
                    <a:pt x="1332" y="369"/>
                  </a:lnTo>
                  <a:lnTo>
                    <a:pt x="1256" y="369"/>
                  </a:lnTo>
                  <a:lnTo>
                    <a:pt x="1222" y="369"/>
                  </a:lnTo>
                  <a:lnTo>
                    <a:pt x="1145" y="369"/>
                  </a:lnTo>
                  <a:lnTo>
                    <a:pt x="1061" y="369"/>
                  </a:lnTo>
                  <a:lnTo>
                    <a:pt x="984" y="369"/>
                  </a:lnTo>
                  <a:lnTo>
                    <a:pt x="852" y="369"/>
                  </a:lnTo>
                  <a:lnTo>
                    <a:pt x="825" y="341"/>
                  </a:lnTo>
                  <a:lnTo>
                    <a:pt x="825" y="286"/>
                  </a:lnTo>
                  <a:lnTo>
                    <a:pt x="801" y="286"/>
                  </a:lnTo>
                  <a:lnTo>
                    <a:pt x="718" y="286"/>
                  </a:lnTo>
                  <a:lnTo>
                    <a:pt x="665" y="286"/>
                  </a:lnTo>
                  <a:lnTo>
                    <a:pt x="582" y="286"/>
                  </a:lnTo>
                  <a:lnTo>
                    <a:pt x="481" y="286"/>
                  </a:lnTo>
                  <a:lnTo>
                    <a:pt x="454" y="286"/>
                  </a:lnTo>
                  <a:lnTo>
                    <a:pt x="398" y="369"/>
                  </a:lnTo>
                  <a:lnTo>
                    <a:pt x="370" y="369"/>
                  </a:lnTo>
                  <a:lnTo>
                    <a:pt x="557" y="478"/>
                  </a:lnTo>
                  <a:lnTo>
                    <a:pt x="641" y="501"/>
                  </a:lnTo>
                  <a:lnTo>
                    <a:pt x="718" y="501"/>
                  </a:lnTo>
                  <a:lnTo>
                    <a:pt x="852" y="529"/>
                  </a:lnTo>
                  <a:lnTo>
                    <a:pt x="936" y="529"/>
                  </a:lnTo>
                  <a:lnTo>
                    <a:pt x="984" y="604"/>
                  </a:lnTo>
                  <a:lnTo>
                    <a:pt x="1012" y="604"/>
                  </a:lnTo>
                  <a:lnTo>
                    <a:pt x="984" y="604"/>
                  </a:lnTo>
                  <a:lnTo>
                    <a:pt x="936" y="604"/>
                  </a:lnTo>
                  <a:lnTo>
                    <a:pt x="852" y="604"/>
                  </a:lnTo>
                  <a:lnTo>
                    <a:pt x="825" y="604"/>
                  </a:lnTo>
                  <a:lnTo>
                    <a:pt x="718" y="604"/>
                  </a:lnTo>
                  <a:lnTo>
                    <a:pt x="641" y="604"/>
                  </a:lnTo>
                  <a:lnTo>
                    <a:pt x="582" y="604"/>
                  </a:lnTo>
                  <a:lnTo>
                    <a:pt x="557" y="604"/>
                  </a:lnTo>
                  <a:lnTo>
                    <a:pt x="454" y="661"/>
                  </a:lnTo>
                  <a:lnTo>
                    <a:pt x="420" y="661"/>
                  </a:lnTo>
                  <a:lnTo>
                    <a:pt x="454" y="604"/>
                  </a:lnTo>
                  <a:lnTo>
                    <a:pt x="481" y="604"/>
                  </a:lnTo>
                  <a:lnTo>
                    <a:pt x="582" y="604"/>
                  </a:lnTo>
                  <a:lnTo>
                    <a:pt x="718" y="604"/>
                  </a:lnTo>
                  <a:lnTo>
                    <a:pt x="801" y="604"/>
                  </a:lnTo>
                  <a:lnTo>
                    <a:pt x="852" y="529"/>
                  </a:lnTo>
                  <a:lnTo>
                    <a:pt x="936" y="529"/>
                  </a:lnTo>
                  <a:lnTo>
                    <a:pt x="852" y="555"/>
                  </a:lnTo>
                  <a:lnTo>
                    <a:pt x="825" y="604"/>
                  </a:lnTo>
                  <a:lnTo>
                    <a:pt x="718" y="604"/>
                  </a:lnTo>
                  <a:lnTo>
                    <a:pt x="641" y="661"/>
                  </a:lnTo>
                  <a:lnTo>
                    <a:pt x="557" y="661"/>
                  </a:lnTo>
                  <a:lnTo>
                    <a:pt x="454" y="661"/>
                  </a:lnTo>
                  <a:lnTo>
                    <a:pt x="370" y="661"/>
                  </a:lnTo>
                  <a:lnTo>
                    <a:pt x="211" y="737"/>
                  </a:lnTo>
                  <a:lnTo>
                    <a:pt x="370" y="715"/>
                  </a:lnTo>
                  <a:lnTo>
                    <a:pt x="454" y="661"/>
                  </a:lnTo>
                  <a:lnTo>
                    <a:pt x="582" y="604"/>
                  </a:lnTo>
                  <a:lnTo>
                    <a:pt x="718" y="604"/>
                  </a:lnTo>
                  <a:lnTo>
                    <a:pt x="825" y="555"/>
                  </a:lnTo>
                  <a:lnTo>
                    <a:pt x="936" y="529"/>
                  </a:lnTo>
                  <a:lnTo>
                    <a:pt x="1095" y="501"/>
                  </a:lnTo>
                  <a:lnTo>
                    <a:pt x="1222" y="478"/>
                  </a:lnTo>
                  <a:lnTo>
                    <a:pt x="1332" y="478"/>
                  </a:lnTo>
                  <a:lnTo>
                    <a:pt x="1415" y="478"/>
                  </a:lnTo>
                  <a:lnTo>
                    <a:pt x="1359" y="478"/>
                  </a:lnTo>
                  <a:lnTo>
                    <a:pt x="1359" y="501"/>
                  </a:lnTo>
                  <a:lnTo>
                    <a:pt x="1282" y="501"/>
                  </a:lnTo>
                  <a:lnTo>
                    <a:pt x="1256" y="529"/>
                  </a:lnTo>
                  <a:lnTo>
                    <a:pt x="1172" y="529"/>
                  </a:lnTo>
                  <a:lnTo>
                    <a:pt x="1145" y="529"/>
                  </a:lnTo>
                  <a:lnTo>
                    <a:pt x="1145" y="501"/>
                  </a:lnTo>
                  <a:lnTo>
                    <a:pt x="1222" y="501"/>
                  </a:lnTo>
                  <a:lnTo>
                    <a:pt x="1256" y="501"/>
                  </a:lnTo>
                  <a:lnTo>
                    <a:pt x="1332" y="501"/>
                  </a:lnTo>
                  <a:lnTo>
                    <a:pt x="1415" y="501"/>
                  </a:lnTo>
                  <a:lnTo>
                    <a:pt x="1494" y="501"/>
                  </a:lnTo>
                  <a:lnTo>
                    <a:pt x="1415" y="501"/>
                  </a:lnTo>
                  <a:lnTo>
                    <a:pt x="1359" y="501"/>
                  </a:lnTo>
                  <a:lnTo>
                    <a:pt x="1282" y="501"/>
                  </a:lnTo>
                  <a:lnTo>
                    <a:pt x="1172" y="501"/>
                  </a:lnTo>
                  <a:lnTo>
                    <a:pt x="1095" y="478"/>
                  </a:lnTo>
                  <a:lnTo>
                    <a:pt x="984" y="478"/>
                  </a:lnTo>
                  <a:lnTo>
                    <a:pt x="852" y="478"/>
                  </a:lnTo>
                  <a:lnTo>
                    <a:pt x="801" y="478"/>
                  </a:lnTo>
                  <a:lnTo>
                    <a:pt x="718" y="478"/>
                  </a:lnTo>
                  <a:lnTo>
                    <a:pt x="582" y="478"/>
                  </a:lnTo>
                  <a:lnTo>
                    <a:pt x="582" y="446"/>
                  </a:lnTo>
                  <a:lnTo>
                    <a:pt x="665" y="446"/>
                  </a:lnTo>
                  <a:lnTo>
                    <a:pt x="718" y="446"/>
                  </a:lnTo>
                  <a:lnTo>
                    <a:pt x="801" y="446"/>
                  </a:lnTo>
                  <a:lnTo>
                    <a:pt x="852" y="369"/>
                  </a:lnTo>
                  <a:lnTo>
                    <a:pt x="901" y="369"/>
                  </a:lnTo>
                  <a:lnTo>
                    <a:pt x="984" y="286"/>
                  </a:lnTo>
                  <a:lnTo>
                    <a:pt x="901" y="286"/>
                  </a:lnTo>
                  <a:lnTo>
                    <a:pt x="852" y="286"/>
                  </a:lnTo>
                  <a:lnTo>
                    <a:pt x="718" y="286"/>
                  </a:lnTo>
                  <a:lnTo>
                    <a:pt x="641" y="286"/>
                  </a:lnTo>
                  <a:lnTo>
                    <a:pt x="582" y="286"/>
                  </a:lnTo>
                  <a:lnTo>
                    <a:pt x="641" y="341"/>
                  </a:lnTo>
                  <a:lnTo>
                    <a:pt x="718" y="369"/>
                  </a:lnTo>
                  <a:lnTo>
                    <a:pt x="852" y="369"/>
                  </a:lnTo>
                  <a:lnTo>
                    <a:pt x="936" y="369"/>
                  </a:lnTo>
                  <a:lnTo>
                    <a:pt x="1012" y="446"/>
                  </a:lnTo>
                  <a:lnTo>
                    <a:pt x="1172" y="446"/>
                  </a:lnTo>
                  <a:lnTo>
                    <a:pt x="1282" y="446"/>
                  </a:lnTo>
                  <a:lnTo>
                    <a:pt x="1359" y="369"/>
                  </a:lnTo>
                  <a:lnTo>
                    <a:pt x="1519" y="369"/>
                  </a:lnTo>
                  <a:lnTo>
                    <a:pt x="1519" y="286"/>
                  </a:lnTo>
                  <a:lnTo>
                    <a:pt x="1494" y="286"/>
                  </a:lnTo>
                  <a:lnTo>
                    <a:pt x="1494" y="341"/>
                  </a:lnTo>
                  <a:lnTo>
                    <a:pt x="1494" y="286"/>
                  </a:lnTo>
                  <a:lnTo>
                    <a:pt x="1519" y="259"/>
                  </a:lnTo>
                  <a:lnTo>
                    <a:pt x="1602" y="259"/>
                  </a:lnTo>
                  <a:lnTo>
                    <a:pt x="1626" y="259"/>
                  </a:lnTo>
                  <a:lnTo>
                    <a:pt x="1737" y="259"/>
                  </a:lnTo>
                  <a:lnTo>
                    <a:pt x="1737" y="286"/>
                  </a:lnTo>
                  <a:lnTo>
                    <a:pt x="1626" y="341"/>
                  </a:lnTo>
                  <a:lnTo>
                    <a:pt x="1575" y="369"/>
                  </a:lnTo>
                  <a:lnTo>
                    <a:pt x="1519" y="369"/>
                  </a:lnTo>
                  <a:lnTo>
                    <a:pt x="1466" y="446"/>
                  </a:lnTo>
                  <a:lnTo>
                    <a:pt x="1359" y="446"/>
                  </a:lnTo>
                  <a:lnTo>
                    <a:pt x="1415" y="446"/>
                  </a:lnTo>
                  <a:lnTo>
                    <a:pt x="1494" y="369"/>
                  </a:lnTo>
                  <a:lnTo>
                    <a:pt x="1575" y="369"/>
                  </a:lnTo>
                  <a:lnTo>
                    <a:pt x="1626" y="369"/>
                  </a:lnTo>
                  <a:lnTo>
                    <a:pt x="1763" y="369"/>
                  </a:lnTo>
                  <a:lnTo>
                    <a:pt x="1840" y="369"/>
                  </a:lnTo>
                  <a:lnTo>
                    <a:pt x="1947" y="369"/>
                  </a:lnTo>
                  <a:lnTo>
                    <a:pt x="1947" y="286"/>
                  </a:lnTo>
                  <a:lnTo>
                    <a:pt x="1947" y="341"/>
                  </a:lnTo>
                  <a:lnTo>
                    <a:pt x="1864" y="341"/>
                  </a:lnTo>
                  <a:lnTo>
                    <a:pt x="1786" y="369"/>
                  </a:lnTo>
                  <a:lnTo>
                    <a:pt x="1763" y="446"/>
                  </a:lnTo>
                  <a:lnTo>
                    <a:pt x="1703" y="446"/>
                  </a:lnTo>
                  <a:lnTo>
                    <a:pt x="1626" y="478"/>
                  </a:lnTo>
                  <a:lnTo>
                    <a:pt x="1575" y="501"/>
                  </a:lnTo>
                  <a:lnTo>
                    <a:pt x="1519" y="529"/>
                  </a:lnTo>
                  <a:lnTo>
                    <a:pt x="1466" y="555"/>
                  </a:lnTo>
                  <a:lnTo>
                    <a:pt x="1519" y="555"/>
                  </a:lnTo>
                  <a:lnTo>
                    <a:pt x="1626" y="501"/>
                  </a:lnTo>
                  <a:lnTo>
                    <a:pt x="1703" y="501"/>
                  </a:lnTo>
                  <a:lnTo>
                    <a:pt x="1763" y="501"/>
                  </a:lnTo>
                  <a:lnTo>
                    <a:pt x="1840" y="501"/>
                  </a:lnTo>
                  <a:lnTo>
                    <a:pt x="1840" y="529"/>
                  </a:lnTo>
                  <a:lnTo>
                    <a:pt x="1786" y="555"/>
                  </a:lnTo>
                  <a:lnTo>
                    <a:pt x="1840" y="555"/>
                  </a:lnTo>
                  <a:lnTo>
                    <a:pt x="1864" y="604"/>
                  </a:lnTo>
                  <a:lnTo>
                    <a:pt x="1947" y="604"/>
                  </a:lnTo>
                  <a:lnTo>
                    <a:pt x="1864" y="604"/>
                  </a:lnTo>
                  <a:lnTo>
                    <a:pt x="1763" y="555"/>
                  </a:lnTo>
                  <a:lnTo>
                    <a:pt x="1703" y="529"/>
                  </a:lnTo>
                  <a:lnTo>
                    <a:pt x="1602" y="501"/>
                  </a:lnTo>
                  <a:lnTo>
                    <a:pt x="1494" y="501"/>
                  </a:lnTo>
                  <a:lnTo>
                    <a:pt x="1359" y="501"/>
                  </a:lnTo>
                  <a:lnTo>
                    <a:pt x="1332" y="446"/>
                  </a:lnTo>
                  <a:lnTo>
                    <a:pt x="1282" y="478"/>
                  </a:lnTo>
                  <a:lnTo>
                    <a:pt x="1332" y="478"/>
                  </a:lnTo>
                  <a:lnTo>
                    <a:pt x="1332" y="501"/>
                  </a:lnTo>
                  <a:lnTo>
                    <a:pt x="1359" y="501"/>
                  </a:lnTo>
                  <a:lnTo>
                    <a:pt x="1415" y="501"/>
                  </a:lnTo>
                  <a:lnTo>
                    <a:pt x="1494" y="478"/>
                  </a:lnTo>
                  <a:lnTo>
                    <a:pt x="1519" y="478"/>
                  </a:lnTo>
                  <a:lnTo>
                    <a:pt x="1575" y="446"/>
                  </a:lnTo>
                  <a:lnTo>
                    <a:pt x="1626" y="446"/>
                  </a:lnTo>
                  <a:lnTo>
                    <a:pt x="1703" y="369"/>
                  </a:lnTo>
                  <a:lnTo>
                    <a:pt x="1737" y="369"/>
                  </a:lnTo>
                  <a:lnTo>
                    <a:pt x="1703" y="369"/>
                  </a:lnTo>
                  <a:lnTo>
                    <a:pt x="1703" y="446"/>
                  </a:lnTo>
                  <a:lnTo>
                    <a:pt x="1737" y="478"/>
                  </a:lnTo>
                  <a:lnTo>
                    <a:pt x="1737" y="446"/>
                  </a:lnTo>
                  <a:lnTo>
                    <a:pt x="1840" y="369"/>
                  </a:lnTo>
                  <a:lnTo>
                    <a:pt x="1947" y="341"/>
                  </a:lnTo>
                  <a:lnTo>
                    <a:pt x="1973" y="286"/>
                  </a:lnTo>
                  <a:lnTo>
                    <a:pt x="2024" y="259"/>
                  </a:lnTo>
                  <a:lnTo>
                    <a:pt x="2057" y="235"/>
                  </a:lnTo>
                  <a:lnTo>
                    <a:pt x="2024" y="286"/>
                  </a:lnTo>
                  <a:lnTo>
                    <a:pt x="2024" y="369"/>
                  </a:lnTo>
                  <a:lnTo>
                    <a:pt x="2108" y="341"/>
                  </a:lnTo>
                  <a:lnTo>
                    <a:pt x="2108" y="286"/>
                  </a:lnTo>
                  <a:lnTo>
                    <a:pt x="2160" y="259"/>
                  </a:lnTo>
                  <a:lnTo>
                    <a:pt x="2160" y="286"/>
                  </a:lnTo>
                  <a:lnTo>
                    <a:pt x="2108" y="341"/>
                  </a:lnTo>
                  <a:lnTo>
                    <a:pt x="2024" y="369"/>
                  </a:lnTo>
                  <a:lnTo>
                    <a:pt x="2024" y="478"/>
                  </a:lnTo>
                  <a:lnTo>
                    <a:pt x="1947" y="501"/>
                  </a:lnTo>
                  <a:lnTo>
                    <a:pt x="1947" y="555"/>
                  </a:lnTo>
                  <a:lnTo>
                    <a:pt x="1947" y="529"/>
                  </a:lnTo>
                  <a:lnTo>
                    <a:pt x="1973" y="501"/>
                  </a:lnTo>
                  <a:lnTo>
                    <a:pt x="2024" y="478"/>
                  </a:lnTo>
                  <a:lnTo>
                    <a:pt x="2024" y="369"/>
                  </a:lnTo>
                  <a:lnTo>
                    <a:pt x="2057" y="341"/>
                  </a:lnTo>
                  <a:lnTo>
                    <a:pt x="2024" y="341"/>
                  </a:lnTo>
                  <a:lnTo>
                    <a:pt x="1973" y="341"/>
                  </a:lnTo>
                  <a:lnTo>
                    <a:pt x="1947" y="369"/>
                  </a:lnTo>
                  <a:lnTo>
                    <a:pt x="1840" y="369"/>
                  </a:lnTo>
                  <a:lnTo>
                    <a:pt x="1763" y="369"/>
                  </a:lnTo>
                  <a:lnTo>
                    <a:pt x="1737" y="369"/>
                  </a:lnTo>
                  <a:lnTo>
                    <a:pt x="1626" y="446"/>
                  </a:lnTo>
                  <a:lnTo>
                    <a:pt x="1602" y="446"/>
                  </a:lnTo>
                  <a:lnTo>
                    <a:pt x="1519" y="446"/>
                  </a:lnTo>
                  <a:lnTo>
                    <a:pt x="1519" y="369"/>
                  </a:lnTo>
                  <a:lnTo>
                    <a:pt x="1575" y="286"/>
                  </a:lnTo>
                  <a:lnTo>
                    <a:pt x="1575" y="235"/>
                  </a:lnTo>
                  <a:lnTo>
                    <a:pt x="1602" y="235"/>
                  </a:lnTo>
                  <a:lnTo>
                    <a:pt x="1626" y="209"/>
                  </a:lnTo>
                  <a:lnTo>
                    <a:pt x="1626" y="126"/>
                  </a:lnTo>
                  <a:lnTo>
                    <a:pt x="1626" y="209"/>
                  </a:lnTo>
                  <a:lnTo>
                    <a:pt x="1575" y="235"/>
                  </a:lnTo>
                  <a:lnTo>
                    <a:pt x="1494" y="235"/>
                  </a:lnTo>
                  <a:lnTo>
                    <a:pt x="1359" y="259"/>
                  </a:lnTo>
                  <a:lnTo>
                    <a:pt x="1282" y="286"/>
                  </a:lnTo>
                  <a:lnTo>
                    <a:pt x="1222" y="286"/>
                  </a:lnTo>
                  <a:lnTo>
                    <a:pt x="1145" y="286"/>
                  </a:lnTo>
                  <a:lnTo>
                    <a:pt x="1222" y="259"/>
                  </a:lnTo>
                  <a:lnTo>
                    <a:pt x="1256" y="259"/>
                  </a:lnTo>
                  <a:lnTo>
                    <a:pt x="1332" y="235"/>
                  </a:lnTo>
                  <a:lnTo>
                    <a:pt x="1359" y="126"/>
                  </a:lnTo>
                  <a:lnTo>
                    <a:pt x="1282" y="209"/>
                  </a:lnTo>
                  <a:lnTo>
                    <a:pt x="1222" y="235"/>
                  </a:lnTo>
                  <a:lnTo>
                    <a:pt x="1145" y="259"/>
                  </a:lnTo>
                  <a:lnTo>
                    <a:pt x="1095" y="286"/>
                  </a:lnTo>
                  <a:lnTo>
                    <a:pt x="1012" y="286"/>
                  </a:lnTo>
                  <a:lnTo>
                    <a:pt x="984" y="286"/>
                  </a:lnTo>
                  <a:lnTo>
                    <a:pt x="984" y="259"/>
                  </a:lnTo>
                  <a:lnTo>
                    <a:pt x="1012" y="259"/>
                  </a:lnTo>
                  <a:lnTo>
                    <a:pt x="1012" y="235"/>
                  </a:lnTo>
                  <a:lnTo>
                    <a:pt x="984" y="235"/>
                  </a:lnTo>
                  <a:lnTo>
                    <a:pt x="901" y="259"/>
                  </a:lnTo>
                  <a:lnTo>
                    <a:pt x="852" y="259"/>
                  </a:lnTo>
                  <a:lnTo>
                    <a:pt x="936" y="259"/>
                  </a:lnTo>
                  <a:lnTo>
                    <a:pt x="984" y="235"/>
                  </a:lnTo>
                  <a:lnTo>
                    <a:pt x="1095" y="126"/>
                  </a:lnTo>
                  <a:lnTo>
                    <a:pt x="1145" y="99"/>
                  </a:lnTo>
                  <a:lnTo>
                    <a:pt x="1222" y="75"/>
                  </a:lnTo>
                  <a:lnTo>
                    <a:pt x="1222" y="0"/>
                  </a:lnTo>
                  <a:lnTo>
                    <a:pt x="1222" y="75"/>
                  </a:lnTo>
                  <a:lnTo>
                    <a:pt x="1145" y="99"/>
                  </a:lnTo>
                  <a:lnTo>
                    <a:pt x="1095" y="209"/>
                  </a:lnTo>
                  <a:lnTo>
                    <a:pt x="1061" y="235"/>
                  </a:lnTo>
                  <a:lnTo>
                    <a:pt x="1012" y="286"/>
                  </a:lnTo>
                  <a:lnTo>
                    <a:pt x="1012" y="369"/>
                  </a:lnTo>
                  <a:lnTo>
                    <a:pt x="1012" y="446"/>
                  </a:lnTo>
                  <a:lnTo>
                    <a:pt x="1012" y="501"/>
                  </a:lnTo>
                  <a:lnTo>
                    <a:pt x="1095" y="478"/>
                  </a:lnTo>
                  <a:lnTo>
                    <a:pt x="1095" y="446"/>
                  </a:lnTo>
                  <a:lnTo>
                    <a:pt x="1145" y="369"/>
                  </a:lnTo>
                  <a:lnTo>
                    <a:pt x="1145" y="446"/>
                  </a:lnTo>
                  <a:lnTo>
                    <a:pt x="1061" y="501"/>
                  </a:lnTo>
                  <a:lnTo>
                    <a:pt x="984" y="529"/>
                  </a:lnTo>
                  <a:lnTo>
                    <a:pt x="936" y="604"/>
                  </a:lnTo>
                  <a:lnTo>
                    <a:pt x="901" y="604"/>
                  </a:lnTo>
                  <a:lnTo>
                    <a:pt x="901" y="715"/>
                  </a:lnTo>
                  <a:lnTo>
                    <a:pt x="936" y="715"/>
                  </a:lnTo>
                  <a:lnTo>
                    <a:pt x="1145" y="529"/>
                  </a:lnTo>
                  <a:lnTo>
                    <a:pt x="1172" y="501"/>
                  </a:lnTo>
                  <a:lnTo>
                    <a:pt x="1222" y="478"/>
                  </a:lnTo>
                  <a:lnTo>
                    <a:pt x="1256" y="446"/>
                  </a:lnTo>
                  <a:lnTo>
                    <a:pt x="1256" y="478"/>
                  </a:lnTo>
                  <a:lnTo>
                    <a:pt x="1222" y="501"/>
                  </a:lnTo>
                  <a:lnTo>
                    <a:pt x="1222" y="529"/>
                  </a:lnTo>
                  <a:lnTo>
                    <a:pt x="1172" y="604"/>
                  </a:lnTo>
                  <a:lnTo>
                    <a:pt x="1172" y="661"/>
                  </a:lnTo>
                  <a:lnTo>
                    <a:pt x="1145" y="715"/>
                  </a:lnTo>
                  <a:lnTo>
                    <a:pt x="1145" y="764"/>
                  </a:lnTo>
                  <a:lnTo>
                    <a:pt x="1172" y="737"/>
                  </a:lnTo>
                  <a:lnTo>
                    <a:pt x="1172" y="661"/>
                  </a:lnTo>
                  <a:lnTo>
                    <a:pt x="1256" y="604"/>
                  </a:lnTo>
                  <a:lnTo>
                    <a:pt x="1282" y="555"/>
                  </a:lnTo>
                  <a:lnTo>
                    <a:pt x="1282" y="501"/>
                  </a:lnTo>
                  <a:lnTo>
                    <a:pt x="1282" y="478"/>
                  </a:lnTo>
                  <a:lnTo>
                    <a:pt x="1256" y="501"/>
                  </a:lnTo>
                  <a:lnTo>
                    <a:pt x="1256" y="529"/>
                  </a:lnTo>
                  <a:lnTo>
                    <a:pt x="1222" y="604"/>
                  </a:lnTo>
                  <a:lnTo>
                    <a:pt x="1172" y="661"/>
                  </a:lnTo>
                  <a:lnTo>
                    <a:pt x="1145" y="737"/>
                  </a:lnTo>
                  <a:lnTo>
                    <a:pt x="1145" y="715"/>
                  </a:lnTo>
                  <a:lnTo>
                    <a:pt x="1222" y="604"/>
                  </a:lnTo>
                  <a:lnTo>
                    <a:pt x="1222" y="555"/>
                  </a:lnTo>
                  <a:lnTo>
                    <a:pt x="1256" y="555"/>
                  </a:lnTo>
                  <a:lnTo>
                    <a:pt x="1256" y="501"/>
                  </a:lnTo>
                  <a:lnTo>
                    <a:pt x="1222" y="501"/>
                  </a:lnTo>
                  <a:lnTo>
                    <a:pt x="1145" y="501"/>
                  </a:lnTo>
                  <a:lnTo>
                    <a:pt x="1061" y="529"/>
                  </a:lnTo>
                  <a:lnTo>
                    <a:pt x="984" y="529"/>
                  </a:lnTo>
                  <a:lnTo>
                    <a:pt x="936" y="604"/>
                  </a:lnTo>
                  <a:lnTo>
                    <a:pt x="852" y="604"/>
                  </a:lnTo>
                  <a:lnTo>
                    <a:pt x="825" y="604"/>
                  </a:lnTo>
                  <a:lnTo>
                    <a:pt x="852" y="604"/>
                  </a:lnTo>
                  <a:lnTo>
                    <a:pt x="852" y="529"/>
                  </a:lnTo>
                  <a:lnTo>
                    <a:pt x="901" y="501"/>
                  </a:lnTo>
                  <a:lnTo>
                    <a:pt x="901" y="446"/>
                  </a:lnTo>
                  <a:lnTo>
                    <a:pt x="984" y="369"/>
                  </a:lnTo>
                  <a:lnTo>
                    <a:pt x="984" y="341"/>
                  </a:lnTo>
                  <a:lnTo>
                    <a:pt x="936" y="341"/>
                  </a:lnTo>
                  <a:lnTo>
                    <a:pt x="901" y="369"/>
                  </a:lnTo>
                  <a:lnTo>
                    <a:pt x="852" y="446"/>
                  </a:lnTo>
                  <a:lnTo>
                    <a:pt x="852" y="478"/>
                  </a:lnTo>
                  <a:lnTo>
                    <a:pt x="852" y="446"/>
                  </a:lnTo>
                  <a:lnTo>
                    <a:pt x="852" y="369"/>
                  </a:lnTo>
                  <a:lnTo>
                    <a:pt x="852" y="341"/>
                  </a:lnTo>
                  <a:lnTo>
                    <a:pt x="852" y="259"/>
                  </a:lnTo>
                  <a:lnTo>
                    <a:pt x="852" y="286"/>
                  </a:lnTo>
                  <a:lnTo>
                    <a:pt x="852" y="341"/>
                  </a:lnTo>
                  <a:lnTo>
                    <a:pt x="852" y="369"/>
                  </a:lnTo>
                  <a:lnTo>
                    <a:pt x="901" y="369"/>
                  </a:lnTo>
                  <a:lnTo>
                    <a:pt x="901" y="446"/>
                  </a:lnTo>
                  <a:lnTo>
                    <a:pt x="936" y="446"/>
                  </a:lnTo>
                  <a:lnTo>
                    <a:pt x="901" y="446"/>
                  </a:lnTo>
                  <a:lnTo>
                    <a:pt x="901" y="369"/>
                  </a:lnTo>
                  <a:lnTo>
                    <a:pt x="852" y="369"/>
                  </a:lnTo>
                  <a:lnTo>
                    <a:pt x="801" y="286"/>
                  </a:lnTo>
                  <a:lnTo>
                    <a:pt x="718" y="235"/>
                  </a:lnTo>
                  <a:lnTo>
                    <a:pt x="718" y="209"/>
                  </a:lnTo>
                  <a:lnTo>
                    <a:pt x="641" y="209"/>
                  </a:lnTo>
                  <a:lnTo>
                    <a:pt x="641" y="99"/>
                  </a:lnTo>
                  <a:lnTo>
                    <a:pt x="582" y="99"/>
                  </a:lnTo>
                  <a:lnTo>
                    <a:pt x="641" y="99"/>
                  </a:lnTo>
                  <a:lnTo>
                    <a:pt x="641" y="209"/>
                  </a:lnTo>
                  <a:lnTo>
                    <a:pt x="718" y="235"/>
                  </a:lnTo>
                  <a:lnTo>
                    <a:pt x="718" y="259"/>
                  </a:lnTo>
                  <a:lnTo>
                    <a:pt x="825" y="259"/>
                  </a:lnTo>
                  <a:lnTo>
                    <a:pt x="852" y="286"/>
                  </a:lnTo>
                  <a:lnTo>
                    <a:pt x="852" y="341"/>
                  </a:lnTo>
                  <a:lnTo>
                    <a:pt x="936" y="369"/>
                  </a:lnTo>
                  <a:lnTo>
                    <a:pt x="936" y="478"/>
                  </a:lnTo>
                  <a:lnTo>
                    <a:pt x="984" y="478"/>
                  </a:lnTo>
                  <a:lnTo>
                    <a:pt x="936" y="478"/>
                  </a:lnTo>
                  <a:lnTo>
                    <a:pt x="901" y="446"/>
                  </a:lnTo>
                  <a:lnTo>
                    <a:pt x="901" y="369"/>
                  </a:lnTo>
                  <a:lnTo>
                    <a:pt x="936" y="369"/>
                  </a:lnTo>
                  <a:lnTo>
                    <a:pt x="984" y="369"/>
                  </a:lnTo>
                  <a:lnTo>
                    <a:pt x="1012" y="478"/>
                  </a:lnTo>
                  <a:lnTo>
                    <a:pt x="1145" y="501"/>
                  </a:lnTo>
                  <a:lnTo>
                    <a:pt x="1145" y="555"/>
                  </a:lnTo>
                  <a:lnTo>
                    <a:pt x="1172" y="604"/>
                  </a:lnTo>
                  <a:lnTo>
                    <a:pt x="1256" y="604"/>
                  </a:lnTo>
                  <a:lnTo>
                    <a:pt x="1222" y="604"/>
                  </a:lnTo>
                  <a:lnTo>
                    <a:pt x="1222" y="529"/>
                  </a:lnTo>
                  <a:lnTo>
                    <a:pt x="1222" y="501"/>
                  </a:lnTo>
                  <a:lnTo>
                    <a:pt x="1256" y="501"/>
                  </a:lnTo>
                  <a:lnTo>
                    <a:pt x="1256" y="529"/>
                  </a:lnTo>
                  <a:lnTo>
                    <a:pt x="1282" y="604"/>
                  </a:lnTo>
                  <a:lnTo>
                    <a:pt x="1256" y="604"/>
                  </a:lnTo>
                  <a:lnTo>
                    <a:pt x="1256" y="555"/>
                  </a:lnTo>
                  <a:lnTo>
                    <a:pt x="1256" y="529"/>
                  </a:lnTo>
                  <a:lnTo>
                    <a:pt x="1172" y="501"/>
                  </a:lnTo>
                  <a:lnTo>
                    <a:pt x="1145" y="501"/>
                  </a:lnTo>
                  <a:lnTo>
                    <a:pt x="1095" y="478"/>
                  </a:lnTo>
                  <a:lnTo>
                    <a:pt x="1012" y="478"/>
                  </a:lnTo>
                  <a:lnTo>
                    <a:pt x="1012" y="369"/>
                  </a:lnTo>
                  <a:lnTo>
                    <a:pt x="1061" y="369"/>
                  </a:lnTo>
                  <a:lnTo>
                    <a:pt x="1145" y="369"/>
                  </a:lnTo>
                  <a:lnTo>
                    <a:pt x="1222" y="369"/>
                  </a:lnTo>
                  <a:lnTo>
                    <a:pt x="1256" y="446"/>
                  </a:lnTo>
                  <a:lnTo>
                    <a:pt x="1359" y="446"/>
                  </a:lnTo>
                  <a:lnTo>
                    <a:pt x="1494" y="446"/>
                  </a:lnTo>
                  <a:lnTo>
                    <a:pt x="1519" y="446"/>
                  </a:lnTo>
                  <a:lnTo>
                    <a:pt x="1602" y="446"/>
                  </a:lnTo>
                  <a:lnTo>
                    <a:pt x="1575" y="446"/>
                  </a:lnTo>
                  <a:lnTo>
                    <a:pt x="1519" y="369"/>
                  </a:lnTo>
                  <a:lnTo>
                    <a:pt x="1575" y="369"/>
                  </a:lnTo>
                  <a:lnTo>
                    <a:pt x="1626" y="369"/>
                  </a:lnTo>
                  <a:lnTo>
                    <a:pt x="1703" y="369"/>
                  </a:lnTo>
                  <a:lnTo>
                    <a:pt x="1626" y="369"/>
                  </a:lnTo>
                  <a:lnTo>
                    <a:pt x="1575" y="369"/>
                  </a:lnTo>
                  <a:lnTo>
                    <a:pt x="1519" y="369"/>
                  </a:lnTo>
                  <a:lnTo>
                    <a:pt x="1519" y="478"/>
                  </a:lnTo>
                  <a:lnTo>
                    <a:pt x="1466" y="501"/>
                  </a:lnTo>
                  <a:lnTo>
                    <a:pt x="1519" y="501"/>
                  </a:lnTo>
                  <a:lnTo>
                    <a:pt x="1575" y="446"/>
                  </a:lnTo>
                  <a:lnTo>
                    <a:pt x="1626" y="446"/>
                  </a:lnTo>
                  <a:lnTo>
                    <a:pt x="1626" y="369"/>
                  </a:lnTo>
                  <a:lnTo>
                    <a:pt x="1737" y="369"/>
                  </a:lnTo>
                  <a:lnTo>
                    <a:pt x="1737" y="341"/>
                  </a:lnTo>
                  <a:lnTo>
                    <a:pt x="1763" y="341"/>
                  </a:lnTo>
                  <a:lnTo>
                    <a:pt x="1763" y="369"/>
                  </a:lnTo>
                  <a:lnTo>
                    <a:pt x="1737" y="446"/>
                  </a:lnTo>
                  <a:lnTo>
                    <a:pt x="1703" y="446"/>
                  </a:lnTo>
                  <a:lnTo>
                    <a:pt x="1737" y="446"/>
                  </a:lnTo>
                  <a:lnTo>
                    <a:pt x="1763" y="446"/>
                  </a:lnTo>
                  <a:lnTo>
                    <a:pt x="1763" y="369"/>
                  </a:lnTo>
                  <a:lnTo>
                    <a:pt x="1737" y="369"/>
                  </a:lnTo>
                  <a:lnTo>
                    <a:pt x="1737" y="446"/>
                  </a:lnTo>
                  <a:lnTo>
                    <a:pt x="1737" y="478"/>
                  </a:lnTo>
                  <a:lnTo>
                    <a:pt x="1703" y="478"/>
                  </a:lnTo>
                  <a:lnTo>
                    <a:pt x="1737" y="478"/>
                  </a:lnTo>
                  <a:lnTo>
                    <a:pt x="1786" y="478"/>
                  </a:lnTo>
                  <a:lnTo>
                    <a:pt x="1947" y="478"/>
                  </a:lnTo>
                  <a:lnTo>
                    <a:pt x="1973" y="369"/>
                  </a:lnTo>
                  <a:lnTo>
                    <a:pt x="2024" y="369"/>
                  </a:lnTo>
                  <a:lnTo>
                    <a:pt x="2024" y="286"/>
                  </a:lnTo>
                  <a:lnTo>
                    <a:pt x="1947" y="341"/>
                  </a:lnTo>
                  <a:lnTo>
                    <a:pt x="1947" y="369"/>
                  </a:lnTo>
                  <a:lnTo>
                    <a:pt x="1864" y="369"/>
                  </a:lnTo>
                  <a:lnTo>
                    <a:pt x="1840" y="369"/>
                  </a:lnTo>
                  <a:lnTo>
                    <a:pt x="1786" y="369"/>
                  </a:lnTo>
                  <a:lnTo>
                    <a:pt x="1737" y="369"/>
                  </a:lnTo>
                  <a:lnTo>
                    <a:pt x="1626" y="369"/>
                  </a:lnTo>
                  <a:lnTo>
                    <a:pt x="1575" y="369"/>
                  </a:lnTo>
                  <a:lnTo>
                    <a:pt x="1466" y="341"/>
                  </a:lnTo>
                  <a:lnTo>
                    <a:pt x="1359" y="341"/>
                  </a:lnTo>
                  <a:lnTo>
                    <a:pt x="1256" y="341"/>
                  </a:lnTo>
                  <a:lnTo>
                    <a:pt x="1172" y="341"/>
                  </a:lnTo>
                  <a:lnTo>
                    <a:pt x="1145" y="341"/>
                  </a:lnTo>
                  <a:lnTo>
                    <a:pt x="1061" y="341"/>
                  </a:lnTo>
                  <a:lnTo>
                    <a:pt x="1012" y="369"/>
                  </a:lnTo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4" name="Freeform 483"/>
            <p:cNvSpPr/>
            <p:nvPr/>
          </p:nvSpPr>
          <p:spPr>
            <a:xfrm>
              <a:off x="6427080" y="5888880"/>
              <a:ext cx="510119" cy="370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8" h="1031">
                  <a:moveTo>
                    <a:pt x="0" y="990"/>
                  </a:moveTo>
                  <a:lnTo>
                    <a:pt x="27" y="1031"/>
                  </a:lnTo>
                  <a:lnTo>
                    <a:pt x="1418" y="38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5" name="Freeform 484"/>
            <p:cNvSpPr/>
            <p:nvPr/>
          </p:nvSpPr>
          <p:spPr>
            <a:xfrm>
              <a:off x="7994160" y="6033960"/>
              <a:ext cx="196560" cy="27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7" h="772">
                  <a:moveTo>
                    <a:pt x="0" y="772"/>
                  </a:moveTo>
                  <a:lnTo>
                    <a:pt x="50" y="772"/>
                  </a:lnTo>
                  <a:lnTo>
                    <a:pt x="50" y="697"/>
                  </a:lnTo>
                  <a:lnTo>
                    <a:pt x="61" y="623"/>
                  </a:lnTo>
                  <a:lnTo>
                    <a:pt x="74" y="550"/>
                  </a:lnTo>
                  <a:lnTo>
                    <a:pt x="47" y="550"/>
                  </a:lnTo>
                  <a:lnTo>
                    <a:pt x="70" y="560"/>
                  </a:lnTo>
                  <a:lnTo>
                    <a:pt x="86" y="493"/>
                  </a:lnTo>
                  <a:lnTo>
                    <a:pt x="110" y="428"/>
                  </a:lnTo>
                  <a:lnTo>
                    <a:pt x="136" y="364"/>
                  </a:lnTo>
                  <a:lnTo>
                    <a:pt x="165" y="308"/>
                  </a:lnTo>
                  <a:lnTo>
                    <a:pt x="199" y="255"/>
                  </a:lnTo>
                  <a:lnTo>
                    <a:pt x="177" y="245"/>
                  </a:lnTo>
                  <a:lnTo>
                    <a:pt x="196" y="262"/>
                  </a:lnTo>
                  <a:lnTo>
                    <a:pt x="232" y="215"/>
                  </a:lnTo>
                  <a:lnTo>
                    <a:pt x="272" y="173"/>
                  </a:lnTo>
                  <a:lnTo>
                    <a:pt x="315" y="132"/>
                  </a:lnTo>
                  <a:lnTo>
                    <a:pt x="362" y="102"/>
                  </a:lnTo>
                  <a:lnTo>
                    <a:pt x="345" y="82"/>
                  </a:lnTo>
                  <a:lnTo>
                    <a:pt x="354" y="106"/>
                  </a:lnTo>
                  <a:lnTo>
                    <a:pt x="401" y="82"/>
                  </a:lnTo>
                  <a:lnTo>
                    <a:pt x="450" y="61"/>
                  </a:lnTo>
                  <a:lnTo>
                    <a:pt x="504" y="48"/>
                  </a:lnTo>
                  <a:lnTo>
                    <a:pt x="493" y="26"/>
                  </a:lnTo>
                  <a:lnTo>
                    <a:pt x="493" y="51"/>
                  </a:lnTo>
                  <a:lnTo>
                    <a:pt x="547" y="48"/>
                  </a:lnTo>
                  <a:lnTo>
                    <a:pt x="547" y="0"/>
                  </a:lnTo>
                  <a:lnTo>
                    <a:pt x="493" y="3"/>
                  </a:lnTo>
                  <a:lnTo>
                    <a:pt x="484" y="3"/>
                  </a:lnTo>
                  <a:lnTo>
                    <a:pt x="430" y="16"/>
                  </a:lnTo>
                  <a:lnTo>
                    <a:pt x="382" y="36"/>
                  </a:lnTo>
                  <a:lnTo>
                    <a:pt x="335" y="58"/>
                  </a:lnTo>
                  <a:lnTo>
                    <a:pt x="325" y="65"/>
                  </a:lnTo>
                  <a:lnTo>
                    <a:pt x="279" y="95"/>
                  </a:lnTo>
                  <a:lnTo>
                    <a:pt x="236" y="135"/>
                  </a:lnTo>
                  <a:lnTo>
                    <a:pt x="196" y="177"/>
                  </a:lnTo>
                  <a:lnTo>
                    <a:pt x="160" y="224"/>
                  </a:lnTo>
                  <a:lnTo>
                    <a:pt x="153" y="234"/>
                  </a:lnTo>
                  <a:lnTo>
                    <a:pt x="120" y="288"/>
                  </a:lnTo>
                  <a:lnTo>
                    <a:pt x="90" y="344"/>
                  </a:lnTo>
                  <a:lnTo>
                    <a:pt x="63" y="408"/>
                  </a:lnTo>
                  <a:lnTo>
                    <a:pt x="40" y="474"/>
                  </a:lnTo>
                  <a:lnTo>
                    <a:pt x="23" y="541"/>
                  </a:lnTo>
                  <a:lnTo>
                    <a:pt x="23" y="550"/>
                  </a:lnTo>
                  <a:lnTo>
                    <a:pt x="23" y="550"/>
                  </a:lnTo>
                  <a:lnTo>
                    <a:pt x="11" y="623"/>
                  </a:lnTo>
                  <a:lnTo>
                    <a:pt x="0" y="697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912999" y="5905440"/>
              <a:ext cx="1078920" cy="700560"/>
            </a:xfrm>
            <a:prstGeom prst="rect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5885280" y="5886360"/>
              <a:ext cx="1085759" cy="4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17" h="115">
                  <a:moveTo>
                    <a:pt x="0" y="0"/>
                  </a:moveTo>
                  <a:lnTo>
                    <a:pt x="0" y="111"/>
                  </a:lnTo>
                  <a:lnTo>
                    <a:pt x="3017" y="115"/>
                  </a:lnTo>
                  <a:lnTo>
                    <a:pt x="3017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8" name="Freeform 487"/>
            <p:cNvSpPr/>
            <p:nvPr/>
          </p:nvSpPr>
          <p:spPr>
            <a:xfrm>
              <a:off x="5885280" y="6576839"/>
              <a:ext cx="1104840" cy="4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0" h="115">
                  <a:moveTo>
                    <a:pt x="0" y="0"/>
                  </a:moveTo>
                  <a:lnTo>
                    <a:pt x="0" y="111"/>
                  </a:lnTo>
                  <a:lnTo>
                    <a:pt x="3070" y="115"/>
                  </a:lnTo>
                  <a:lnTo>
                    <a:pt x="3070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89" name="Freeform 488"/>
            <p:cNvSpPr/>
            <p:nvPr/>
          </p:nvSpPr>
          <p:spPr>
            <a:xfrm>
              <a:off x="5819400" y="5983200"/>
              <a:ext cx="1245600" cy="247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61" h="688">
                  <a:moveTo>
                    <a:pt x="183" y="0"/>
                  </a:moveTo>
                  <a:lnTo>
                    <a:pt x="146" y="3"/>
                  </a:lnTo>
                  <a:lnTo>
                    <a:pt x="114" y="13"/>
                  </a:lnTo>
                  <a:lnTo>
                    <a:pt x="79" y="33"/>
                  </a:lnTo>
                  <a:lnTo>
                    <a:pt x="52" y="52"/>
                  </a:lnTo>
                  <a:lnTo>
                    <a:pt x="31" y="78"/>
                  </a:lnTo>
                  <a:lnTo>
                    <a:pt x="12" y="112"/>
                  </a:lnTo>
                  <a:lnTo>
                    <a:pt x="3" y="146"/>
                  </a:lnTo>
                  <a:lnTo>
                    <a:pt x="0" y="181"/>
                  </a:lnTo>
                  <a:lnTo>
                    <a:pt x="0" y="505"/>
                  </a:lnTo>
                  <a:lnTo>
                    <a:pt x="3" y="542"/>
                  </a:lnTo>
                  <a:lnTo>
                    <a:pt x="12" y="576"/>
                  </a:lnTo>
                  <a:lnTo>
                    <a:pt x="31" y="608"/>
                  </a:lnTo>
                  <a:lnTo>
                    <a:pt x="52" y="635"/>
                  </a:lnTo>
                  <a:lnTo>
                    <a:pt x="79" y="659"/>
                  </a:lnTo>
                  <a:lnTo>
                    <a:pt x="114" y="675"/>
                  </a:lnTo>
                  <a:lnTo>
                    <a:pt x="146" y="685"/>
                  </a:lnTo>
                  <a:lnTo>
                    <a:pt x="183" y="688"/>
                  </a:lnTo>
                  <a:lnTo>
                    <a:pt x="3278" y="688"/>
                  </a:lnTo>
                  <a:lnTo>
                    <a:pt x="3314" y="685"/>
                  </a:lnTo>
                  <a:lnTo>
                    <a:pt x="3349" y="675"/>
                  </a:lnTo>
                  <a:lnTo>
                    <a:pt x="3381" y="659"/>
                  </a:lnTo>
                  <a:lnTo>
                    <a:pt x="3409" y="635"/>
                  </a:lnTo>
                  <a:lnTo>
                    <a:pt x="3432" y="608"/>
                  </a:lnTo>
                  <a:lnTo>
                    <a:pt x="3449" y="576"/>
                  </a:lnTo>
                  <a:lnTo>
                    <a:pt x="3458" y="542"/>
                  </a:lnTo>
                  <a:lnTo>
                    <a:pt x="3461" y="505"/>
                  </a:lnTo>
                  <a:lnTo>
                    <a:pt x="3461" y="181"/>
                  </a:lnTo>
                  <a:lnTo>
                    <a:pt x="3458" y="146"/>
                  </a:lnTo>
                  <a:lnTo>
                    <a:pt x="3449" y="112"/>
                  </a:lnTo>
                  <a:lnTo>
                    <a:pt x="3432" y="78"/>
                  </a:lnTo>
                  <a:lnTo>
                    <a:pt x="3409" y="52"/>
                  </a:lnTo>
                  <a:lnTo>
                    <a:pt x="3381" y="33"/>
                  </a:lnTo>
                  <a:lnTo>
                    <a:pt x="3349" y="13"/>
                  </a:lnTo>
                  <a:lnTo>
                    <a:pt x="3314" y="3"/>
                  </a:lnTo>
                  <a:lnTo>
                    <a:pt x="3278" y="0"/>
                  </a:lnTo>
                  <a:close/>
                </a:path>
              </a:pathLst>
            </a:custGeom>
            <a:noFill/>
            <a:ln w="22320">
              <a:solidFill>
                <a:srgbClr val="000000"/>
              </a:solidFill>
              <a:prstDash val="solid"/>
            </a:ln>
          </p:spPr>
          <p:txBody>
            <a:bodyPr vert="horz" lIns="11160" tIns="11160" rIns="11160" bIns="111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7576920" y="5869440"/>
              <a:ext cx="819359" cy="823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47520">
              <a:solidFill>
                <a:srgbClr val="004EFF"/>
              </a:solidFill>
              <a:prstDash val="solid"/>
            </a:ln>
          </p:spPr>
          <p:txBody>
            <a:bodyPr vert="horz" lIns="23760" tIns="23760" rIns="23760" bIns="237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5809320" y="6309360"/>
              <a:ext cx="1248480" cy="24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69" h="689">
                  <a:moveTo>
                    <a:pt x="183" y="0"/>
                  </a:moveTo>
                  <a:lnTo>
                    <a:pt x="147" y="3"/>
                  </a:lnTo>
                  <a:lnTo>
                    <a:pt x="114" y="13"/>
                  </a:lnTo>
                  <a:lnTo>
                    <a:pt x="80" y="34"/>
                  </a:lnTo>
                  <a:lnTo>
                    <a:pt x="54" y="54"/>
                  </a:lnTo>
                  <a:lnTo>
                    <a:pt x="34" y="81"/>
                  </a:lnTo>
                  <a:lnTo>
                    <a:pt x="15" y="113"/>
                  </a:lnTo>
                  <a:lnTo>
                    <a:pt x="3" y="147"/>
                  </a:lnTo>
                  <a:lnTo>
                    <a:pt x="0" y="184"/>
                  </a:lnTo>
                  <a:lnTo>
                    <a:pt x="0" y="505"/>
                  </a:lnTo>
                  <a:lnTo>
                    <a:pt x="3" y="543"/>
                  </a:lnTo>
                  <a:lnTo>
                    <a:pt x="15" y="576"/>
                  </a:lnTo>
                  <a:lnTo>
                    <a:pt x="34" y="611"/>
                  </a:lnTo>
                  <a:lnTo>
                    <a:pt x="54" y="636"/>
                  </a:lnTo>
                  <a:lnTo>
                    <a:pt x="80" y="659"/>
                  </a:lnTo>
                  <a:lnTo>
                    <a:pt x="114" y="676"/>
                  </a:lnTo>
                  <a:lnTo>
                    <a:pt x="147" y="686"/>
                  </a:lnTo>
                  <a:lnTo>
                    <a:pt x="183" y="689"/>
                  </a:lnTo>
                  <a:lnTo>
                    <a:pt x="3285" y="689"/>
                  </a:lnTo>
                  <a:lnTo>
                    <a:pt x="3322" y="686"/>
                  </a:lnTo>
                  <a:lnTo>
                    <a:pt x="3356" y="676"/>
                  </a:lnTo>
                  <a:lnTo>
                    <a:pt x="3389" y="659"/>
                  </a:lnTo>
                  <a:lnTo>
                    <a:pt x="3416" y="636"/>
                  </a:lnTo>
                  <a:lnTo>
                    <a:pt x="3440" y="611"/>
                  </a:lnTo>
                  <a:lnTo>
                    <a:pt x="3456" y="576"/>
                  </a:lnTo>
                  <a:lnTo>
                    <a:pt x="3467" y="543"/>
                  </a:lnTo>
                  <a:lnTo>
                    <a:pt x="3469" y="505"/>
                  </a:lnTo>
                  <a:lnTo>
                    <a:pt x="3469" y="184"/>
                  </a:lnTo>
                  <a:lnTo>
                    <a:pt x="3467" y="147"/>
                  </a:lnTo>
                  <a:lnTo>
                    <a:pt x="3456" y="113"/>
                  </a:lnTo>
                  <a:lnTo>
                    <a:pt x="3440" y="81"/>
                  </a:lnTo>
                  <a:lnTo>
                    <a:pt x="3416" y="54"/>
                  </a:lnTo>
                  <a:lnTo>
                    <a:pt x="3389" y="34"/>
                  </a:lnTo>
                  <a:lnTo>
                    <a:pt x="3356" y="13"/>
                  </a:lnTo>
                  <a:lnTo>
                    <a:pt x="3322" y="3"/>
                  </a:lnTo>
                  <a:lnTo>
                    <a:pt x="3285" y="0"/>
                  </a:lnTo>
                  <a:close/>
                </a:path>
              </a:pathLst>
            </a:custGeom>
            <a:noFill/>
            <a:ln w="22320">
              <a:solidFill>
                <a:srgbClr val="000000"/>
              </a:solidFill>
              <a:prstDash val="solid"/>
            </a:ln>
          </p:spPr>
          <p:txBody>
            <a:bodyPr vert="horz" lIns="11160" tIns="11160" rIns="11160" bIns="111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2" name="Freeform 491"/>
            <p:cNvSpPr/>
            <p:nvPr/>
          </p:nvSpPr>
          <p:spPr>
            <a:xfrm>
              <a:off x="5704560" y="5542560"/>
              <a:ext cx="1440000" cy="28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1" h="796">
                  <a:moveTo>
                    <a:pt x="212" y="0"/>
                  </a:moveTo>
                  <a:lnTo>
                    <a:pt x="169" y="3"/>
                  </a:lnTo>
                  <a:lnTo>
                    <a:pt x="129" y="17"/>
                  </a:lnTo>
                  <a:lnTo>
                    <a:pt x="92" y="37"/>
                  </a:lnTo>
                  <a:lnTo>
                    <a:pt x="63" y="62"/>
                  </a:lnTo>
                  <a:lnTo>
                    <a:pt x="36" y="92"/>
                  </a:lnTo>
                  <a:lnTo>
                    <a:pt x="16" y="129"/>
                  </a:lnTo>
                  <a:lnTo>
                    <a:pt x="2" y="169"/>
                  </a:lnTo>
                  <a:lnTo>
                    <a:pt x="0" y="212"/>
                  </a:lnTo>
                  <a:lnTo>
                    <a:pt x="0" y="581"/>
                  </a:lnTo>
                  <a:lnTo>
                    <a:pt x="2" y="623"/>
                  </a:lnTo>
                  <a:lnTo>
                    <a:pt x="16" y="664"/>
                  </a:lnTo>
                  <a:lnTo>
                    <a:pt x="36" y="701"/>
                  </a:lnTo>
                  <a:lnTo>
                    <a:pt x="63" y="733"/>
                  </a:lnTo>
                  <a:lnTo>
                    <a:pt x="92" y="760"/>
                  </a:lnTo>
                  <a:lnTo>
                    <a:pt x="129" y="780"/>
                  </a:lnTo>
                  <a:lnTo>
                    <a:pt x="169" y="793"/>
                  </a:lnTo>
                  <a:lnTo>
                    <a:pt x="212" y="796"/>
                  </a:lnTo>
                  <a:lnTo>
                    <a:pt x="3784" y="796"/>
                  </a:lnTo>
                  <a:lnTo>
                    <a:pt x="3827" y="793"/>
                  </a:lnTo>
                  <a:lnTo>
                    <a:pt x="3868" y="780"/>
                  </a:lnTo>
                  <a:lnTo>
                    <a:pt x="3904" y="760"/>
                  </a:lnTo>
                  <a:lnTo>
                    <a:pt x="3938" y="733"/>
                  </a:lnTo>
                  <a:lnTo>
                    <a:pt x="3963" y="701"/>
                  </a:lnTo>
                  <a:lnTo>
                    <a:pt x="3984" y="664"/>
                  </a:lnTo>
                  <a:lnTo>
                    <a:pt x="3998" y="623"/>
                  </a:lnTo>
                  <a:lnTo>
                    <a:pt x="4001" y="581"/>
                  </a:lnTo>
                  <a:lnTo>
                    <a:pt x="4001" y="212"/>
                  </a:lnTo>
                  <a:lnTo>
                    <a:pt x="3998" y="169"/>
                  </a:lnTo>
                  <a:lnTo>
                    <a:pt x="3984" y="129"/>
                  </a:lnTo>
                  <a:lnTo>
                    <a:pt x="3963" y="92"/>
                  </a:lnTo>
                  <a:lnTo>
                    <a:pt x="3938" y="62"/>
                  </a:lnTo>
                  <a:lnTo>
                    <a:pt x="3904" y="37"/>
                  </a:lnTo>
                  <a:lnTo>
                    <a:pt x="3868" y="17"/>
                  </a:lnTo>
                  <a:lnTo>
                    <a:pt x="3827" y="3"/>
                  </a:lnTo>
                  <a:lnTo>
                    <a:pt x="3784" y="0"/>
                  </a:lnTo>
                  <a:close/>
                </a:path>
              </a:pathLst>
            </a:custGeom>
            <a:noFill/>
            <a:ln w="47520">
              <a:solidFill>
                <a:srgbClr val="004EFF"/>
              </a:solidFill>
              <a:prstDash val="solid"/>
            </a:ln>
          </p:spPr>
          <p:txBody>
            <a:bodyPr vert="horz" lIns="23760" tIns="23760" rIns="23760" bIns="237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3" name="Freeform 492"/>
            <p:cNvSpPr/>
            <p:nvPr/>
          </p:nvSpPr>
          <p:spPr>
            <a:xfrm>
              <a:off x="5693760" y="6719400"/>
              <a:ext cx="1431720" cy="268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78" h="747">
                  <a:moveTo>
                    <a:pt x="183" y="0"/>
                  </a:moveTo>
                  <a:lnTo>
                    <a:pt x="146" y="3"/>
                  </a:lnTo>
                  <a:lnTo>
                    <a:pt x="112" y="13"/>
                  </a:lnTo>
                  <a:lnTo>
                    <a:pt x="80" y="32"/>
                  </a:lnTo>
                  <a:lnTo>
                    <a:pt x="52" y="52"/>
                  </a:lnTo>
                  <a:lnTo>
                    <a:pt x="32" y="79"/>
                  </a:lnTo>
                  <a:lnTo>
                    <a:pt x="12" y="112"/>
                  </a:lnTo>
                  <a:lnTo>
                    <a:pt x="3" y="147"/>
                  </a:lnTo>
                  <a:lnTo>
                    <a:pt x="0" y="182"/>
                  </a:lnTo>
                  <a:lnTo>
                    <a:pt x="0" y="562"/>
                  </a:lnTo>
                  <a:lnTo>
                    <a:pt x="3" y="597"/>
                  </a:lnTo>
                  <a:lnTo>
                    <a:pt x="12" y="634"/>
                  </a:lnTo>
                  <a:lnTo>
                    <a:pt x="32" y="664"/>
                  </a:lnTo>
                  <a:lnTo>
                    <a:pt x="52" y="694"/>
                  </a:lnTo>
                  <a:lnTo>
                    <a:pt x="80" y="713"/>
                  </a:lnTo>
                  <a:lnTo>
                    <a:pt x="112" y="733"/>
                  </a:lnTo>
                  <a:lnTo>
                    <a:pt x="146" y="743"/>
                  </a:lnTo>
                  <a:lnTo>
                    <a:pt x="183" y="747"/>
                  </a:lnTo>
                  <a:lnTo>
                    <a:pt x="3790" y="747"/>
                  </a:lnTo>
                  <a:lnTo>
                    <a:pt x="3827" y="743"/>
                  </a:lnTo>
                  <a:lnTo>
                    <a:pt x="3865" y="733"/>
                  </a:lnTo>
                  <a:lnTo>
                    <a:pt x="3895" y="713"/>
                  </a:lnTo>
                  <a:lnTo>
                    <a:pt x="3925" y="694"/>
                  </a:lnTo>
                  <a:lnTo>
                    <a:pt x="3945" y="664"/>
                  </a:lnTo>
                  <a:lnTo>
                    <a:pt x="3965" y="634"/>
                  </a:lnTo>
                  <a:lnTo>
                    <a:pt x="3974" y="597"/>
                  </a:lnTo>
                  <a:lnTo>
                    <a:pt x="3978" y="562"/>
                  </a:lnTo>
                  <a:lnTo>
                    <a:pt x="3978" y="182"/>
                  </a:lnTo>
                  <a:lnTo>
                    <a:pt x="3974" y="147"/>
                  </a:lnTo>
                  <a:lnTo>
                    <a:pt x="3965" y="112"/>
                  </a:lnTo>
                  <a:lnTo>
                    <a:pt x="3945" y="79"/>
                  </a:lnTo>
                  <a:lnTo>
                    <a:pt x="3925" y="52"/>
                  </a:lnTo>
                  <a:lnTo>
                    <a:pt x="3895" y="32"/>
                  </a:lnTo>
                  <a:lnTo>
                    <a:pt x="3865" y="13"/>
                  </a:lnTo>
                  <a:lnTo>
                    <a:pt x="3827" y="3"/>
                  </a:lnTo>
                  <a:lnTo>
                    <a:pt x="3790" y="0"/>
                  </a:lnTo>
                  <a:close/>
                </a:path>
              </a:pathLst>
            </a:custGeom>
            <a:noFill/>
            <a:ln w="47520">
              <a:solidFill>
                <a:srgbClr val="004EFF"/>
              </a:solidFill>
              <a:prstDash val="solid"/>
            </a:ln>
          </p:spPr>
          <p:txBody>
            <a:bodyPr vert="horz" lIns="23760" tIns="23760" rIns="23760" bIns="237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4" name="Freeform 493"/>
            <p:cNvSpPr/>
            <p:nvPr/>
          </p:nvSpPr>
          <p:spPr>
            <a:xfrm>
              <a:off x="6894000" y="5662440"/>
              <a:ext cx="116640" cy="284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5" h="790">
                  <a:moveTo>
                    <a:pt x="325" y="0"/>
                  </a:moveTo>
                  <a:lnTo>
                    <a:pt x="275" y="0"/>
                  </a:lnTo>
                  <a:lnTo>
                    <a:pt x="275" y="3"/>
                  </a:lnTo>
                  <a:lnTo>
                    <a:pt x="275" y="3"/>
                  </a:lnTo>
                  <a:lnTo>
                    <a:pt x="267" y="156"/>
                  </a:lnTo>
                  <a:lnTo>
                    <a:pt x="262" y="229"/>
                  </a:lnTo>
                  <a:lnTo>
                    <a:pt x="250" y="298"/>
                  </a:lnTo>
                  <a:lnTo>
                    <a:pt x="238" y="365"/>
                  </a:lnTo>
                  <a:lnTo>
                    <a:pt x="262" y="365"/>
                  </a:lnTo>
                  <a:lnTo>
                    <a:pt x="238" y="355"/>
                  </a:lnTo>
                  <a:lnTo>
                    <a:pt x="225" y="418"/>
                  </a:lnTo>
                  <a:lnTo>
                    <a:pt x="207" y="478"/>
                  </a:lnTo>
                  <a:lnTo>
                    <a:pt x="187" y="531"/>
                  </a:lnTo>
                  <a:lnTo>
                    <a:pt x="167" y="580"/>
                  </a:lnTo>
                  <a:lnTo>
                    <a:pt x="143" y="624"/>
                  </a:lnTo>
                  <a:lnTo>
                    <a:pt x="122" y="661"/>
                  </a:lnTo>
                  <a:lnTo>
                    <a:pt x="143" y="669"/>
                  </a:lnTo>
                  <a:lnTo>
                    <a:pt x="127" y="654"/>
                  </a:lnTo>
                  <a:lnTo>
                    <a:pt x="101" y="683"/>
                  </a:lnTo>
                  <a:lnTo>
                    <a:pt x="75" y="709"/>
                  </a:lnTo>
                  <a:lnTo>
                    <a:pt x="91" y="729"/>
                  </a:lnTo>
                  <a:lnTo>
                    <a:pt x="80" y="706"/>
                  </a:lnTo>
                  <a:lnTo>
                    <a:pt x="54" y="722"/>
                  </a:lnTo>
                  <a:lnTo>
                    <a:pt x="24" y="736"/>
                  </a:lnTo>
                  <a:lnTo>
                    <a:pt x="35" y="760"/>
                  </a:lnTo>
                  <a:lnTo>
                    <a:pt x="35" y="733"/>
                  </a:lnTo>
                  <a:lnTo>
                    <a:pt x="3" y="739"/>
                  </a:lnTo>
                  <a:lnTo>
                    <a:pt x="3" y="739"/>
                  </a:lnTo>
                  <a:lnTo>
                    <a:pt x="0" y="739"/>
                  </a:lnTo>
                  <a:lnTo>
                    <a:pt x="0" y="790"/>
                  </a:lnTo>
                  <a:lnTo>
                    <a:pt x="3" y="790"/>
                  </a:lnTo>
                  <a:lnTo>
                    <a:pt x="3" y="790"/>
                  </a:lnTo>
                  <a:lnTo>
                    <a:pt x="35" y="783"/>
                  </a:lnTo>
                  <a:lnTo>
                    <a:pt x="44" y="783"/>
                  </a:lnTo>
                  <a:lnTo>
                    <a:pt x="75" y="770"/>
                  </a:lnTo>
                  <a:lnTo>
                    <a:pt x="101" y="753"/>
                  </a:lnTo>
                  <a:lnTo>
                    <a:pt x="111" y="746"/>
                  </a:lnTo>
                  <a:lnTo>
                    <a:pt x="138" y="719"/>
                  </a:lnTo>
                  <a:lnTo>
                    <a:pt x="164" y="689"/>
                  </a:lnTo>
                  <a:lnTo>
                    <a:pt x="167" y="679"/>
                  </a:lnTo>
                  <a:lnTo>
                    <a:pt x="191" y="644"/>
                  </a:lnTo>
                  <a:lnTo>
                    <a:pt x="215" y="600"/>
                  </a:lnTo>
                  <a:lnTo>
                    <a:pt x="234" y="550"/>
                  </a:lnTo>
                  <a:lnTo>
                    <a:pt x="254" y="498"/>
                  </a:lnTo>
                  <a:lnTo>
                    <a:pt x="271" y="437"/>
                  </a:lnTo>
                  <a:lnTo>
                    <a:pt x="285" y="376"/>
                  </a:lnTo>
                  <a:lnTo>
                    <a:pt x="287" y="365"/>
                  </a:lnTo>
                  <a:lnTo>
                    <a:pt x="287" y="365"/>
                  </a:lnTo>
                  <a:lnTo>
                    <a:pt x="301" y="298"/>
                  </a:lnTo>
                  <a:lnTo>
                    <a:pt x="310" y="229"/>
                  </a:lnTo>
                  <a:lnTo>
                    <a:pt x="318" y="156"/>
                  </a:lnTo>
                  <a:lnTo>
                    <a:pt x="325" y="3"/>
                  </a:lnTo>
                  <a:lnTo>
                    <a:pt x="325" y="3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5" name="Freeform 494"/>
            <p:cNvSpPr/>
            <p:nvPr/>
          </p:nvSpPr>
          <p:spPr>
            <a:xfrm>
              <a:off x="8151120" y="5851080"/>
              <a:ext cx="477360" cy="198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7" h="552">
                  <a:moveTo>
                    <a:pt x="0" y="506"/>
                  </a:moveTo>
                  <a:lnTo>
                    <a:pt x="16" y="552"/>
                  </a:lnTo>
                  <a:lnTo>
                    <a:pt x="1327" y="45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6" name="Freeform 495"/>
            <p:cNvSpPr/>
            <p:nvPr/>
          </p:nvSpPr>
          <p:spPr>
            <a:xfrm>
              <a:off x="7278840" y="5542560"/>
              <a:ext cx="1424880" cy="1456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7" name="Freeform 496"/>
            <p:cNvSpPr/>
            <p:nvPr/>
          </p:nvSpPr>
          <p:spPr>
            <a:xfrm>
              <a:off x="6356160" y="5618880"/>
              <a:ext cx="125280" cy="136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6414120" y="5649120"/>
              <a:ext cx="1080" cy="95760"/>
            </a:xfrm>
            <a:prstGeom prst="line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 flipH="1">
              <a:off x="6373799" y="5677200"/>
              <a:ext cx="96481" cy="1080"/>
            </a:xfrm>
            <a:prstGeom prst="line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8288640" y="5582520"/>
              <a:ext cx="383760" cy="246600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8441640" y="5631120"/>
              <a:ext cx="78840" cy="16092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8441640" y="5635800"/>
              <a:ext cx="78840" cy="16200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8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4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Helvetica" pitchFamily="34"/>
                  <a:ea typeface="HG Mincho Light J" pitchFamily="2"/>
                  <a:cs typeface="HG Mincho Light J" pitchFamily="2"/>
                </a:rPr>
                <a:t>µ</a:t>
              </a:r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8288640" y="5582520"/>
              <a:ext cx="384840" cy="248040"/>
            </a:xfrm>
            <a:prstGeom prst="rect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</p:grpSp>
      <p:grpSp>
        <p:nvGrpSpPr>
          <p:cNvPr id="504" name="Group 503"/>
          <p:cNvGrpSpPr/>
          <p:nvPr/>
        </p:nvGrpSpPr>
        <p:grpSpPr>
          <a:xfrm>
            <a:off x="570960" y="5352120"/>
            <a:ext cx="3182039" cy="1828800"/>
            <a:chOff x="570960" y="5352120"/>
            <a:chExt cx="3182039" cy="1828800"/>
          </a:xfrm>
        </p:grpSpPr>
        <p:sp>
          <p:nvSpPr>
            <p:cNvPr id="505" name="Rectangle 504"/>
            <p:cNvSpPr/>
            <p:nvPr/>
          </p:nvSpPr>
          <p:spPr>
            <a:xfrm>
              <a:off x="589320" y="5370120"/>
              <a:ext cx="3163679" cy="1810800"/>
            </a:xfrm>
            <a:prstGeom prst="rect">
              <a:avLst/>
            </a:prstGeom>
            <a:solidFill>
              <a:srgbClr val="808080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70960" y="5352120"/>
              <a:ext cx="3161520" cy="1809719"/>
            </a:xfrm>
            <a:prstGeom prst="rect">
              <a:avLst/>
            </a:prstGeom>
            <a:solidFill>
              <a:srgbClr val="FFCC66"/>
            </a:solidFill>
            <a:ln w="3240">
              <a:solidFill>
                <a:srgbClr val="000000"/>
              </a:solidFill>
              <a:prstDash val="solid"/>
            </a:ln>
          </p:spPr>
          <p:txBody>
            <a:bodyPr vert="horz" lIns="1440" tIns="1440" rIns="1440" bIns="144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677520" y="6280559"/>
              <a:ext cx="1666440" cy="1080"/>
            </a:xfrm>
            <a:prstGeom prst="line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1139400" y="6108479"/>
              <a:ext cx="800640" cy="373320"/>
            </a:xfrm>
            <a:prstGeom prst="rect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09" name="Freeform 508"/>
            <p:cNvSpPr/>
            <p:nvPr/>
          </p:nvSpPr>
          <p:spPr>
            <a:xfrm>
              <a:off x="1121400" y="6071760"/>
              <a:ext cx="79092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98" h="112">
                  <a:moveTo>
                    <a:pt x="0" y="0"/>
                  </a:moveTo>
                  <a:lnTo>
                    <a:pt x="0" y="109"/>
                  </a:lnTo>
                  <a:lnTo>
                    <a:pt x="2198" y="112"/>
                  </a:lnTo>
                  <a:lnTo>
                    <a:pt x="2198" y="4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0" name="Freeform 509"/>
            <p:cNvSpPr/>
            <p:nvPr/>
          </p:nvSpPr>
          <p:spPr>
            <a:xfrm>
              <a:off x="1121400" y="6443999"/>
              <a:ext cx="79092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98" h="112">
                  <a:moveTo>
                    <a:pt x="0" y="0"/>
                  </a:moveTo>
                  <a:lnTo>
                    <a:pt x="0" y="109"/>
                  </a:lnTo>
                  <a:lnTo>
                    <a:pt x="2198" y="112"/>
                  </a:lnTo>
                  <a:lnTo>
                    <a:pt x="2198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1" name="Freeform 510"/>
            <p:cNvSpPr/>
            <p:nvPr/>
          </p:nvSpPr>
          <p:spPr>
            <a:xfrm>
              <a:off x="2757599" y="6090480"/>
              <a:ext cx="434160" cy="421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FFFF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2" name="Freeform 511"/>
            <p:cNvSpPr/>
            <p:nvPr/>
          </p:nvSpPr>
          <p:spPr>
            <a:xfrm>
              <a:off x="2761200" y="6090480"/>
              <a:ext cx="428040" cy="421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EFDF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2763720" y="6091560"/>
              <a:ext cx="424440" cy="417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DFAF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4" name="Freeform 513"/>
            <p:cNvSpPr/>
            <p:nvPr/>
          </p:nvSpPr>
          <p:spPr>
            <a:xfrm>
              <a:off x="2766239" y="6094079"/>
              <a:ext cx="419400" cy="413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BF7F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5" name="Freeform 514"/>
            <p:cNvSpPr/>
            <p:nvPr/>
          </p:nvSpPr>
          <p:spPr>
            <a:xfrm>
              <a:off x="2768760" y="6096240"/>
              <a:ext cx="413640" cy="408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AF4F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6" name="Freeform 515"/>
            <p:cNvSpPr/>
            <p:nvPr/>
          </p:nvSpPr>
          <p:spPr>
            <a:xfrm>
              <a:off x="2771280" y="6098760"/>
              <a:ext cx="410040" cy="403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9F2F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7" name="Freeform 516"/>
            <p:cNvSpPr/>
            <p:nvPr/>
          </p:nvSpPr>
          <p:spPr>
            <a:xfrm>
              <a:off x="2772360" y="6100920"/>
              <a:ext cx="406440" cy="398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7EFE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8" name="Freeform 517"/>
            <p:cNvSpPr/>
            <p:nvPr/>
          </p:nvSpPr>
          <p:spPr>
            <a:xfrm>
              <a:off x="2774520" y="6103440"/>
              <a:ext cx="401760" cy="393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6ECE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19" name="Freeform 518"/>
            <p:cNvSpPr/>
            <p:nvPr/>
          </p:nvSpPr>
          <p:spPr>
            <a:xfrm>
              <a:off x="2777040" y="6105959"/>
              <a:ext cx="396720" cy="390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4E9E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0" name="Freeform 519"/>
            <p:cNvSpPr/>
            <p:nvPr/>
          </p:nvSpPr>
          <p:spPr>
            <a:xfrm>
              <a:off x="2779560" y="6108479"/>
              <a:ext cx="393120" cy="385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3E6E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1" name="Freeform 520"/>
            <p:cNvSpPr/>
            <p:nvPr/>
          </p:nvSpPr>
          <p:spPr>
            <a:xfrm>
              <a:off x="2781720" y="6110999"/>
              <a:ext cx="388440" cy="380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2E4E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2" name="Freeform 521"/>
            <p:cNvSpPr/>
            <p:nvPr/>
          </p:nvSpPr>
          <p:spPr>
            <a:xfrm>
              <a:off x="2784240" y="6113159"/>
              <a:ext cx="382320" cy="375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F0E1E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3" name="Freeform 522"/>
            <p:cNvSpPr/>
            <p:nvPr/>
          </p:nvSpPr>
          <p:spPr>
            <a:xfrm>
              <a:off x="2785680" y="6115679"/>
              <a:ext cx="378360" cy="37115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FDED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4" name="Freeform 523"/>
            <p:cNvSpPr/>
            <p:nvPr/>
          </p:nvSpPr>
          <p:spPr>
            <a:xfrm>
              <a:off x="2787840" y="6118199"/>
              <a:ext cx="373680" cy="36611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DDBD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5" name="Freeform 524"/>
            <p:cNvSpPr/>
            <p:nvPr/>
          </p:nvSpPr>
          <p:spPr>
            <a:xfrm>
              <a:off x="2790360" y="6120720"/>
              <a:ext cx="368999" cy="36107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CD9D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6" name="Freeform 525"/>
            <p:cNvSpPr/>
            <p:nvPr/>
          </p:nvSpPr>
          <p:spPr>
            <a:xfrm>
              <a:off x="2793960" y="6121800"/>
              <a:ext cx="364320" cy="357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BD6D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7" name="Freeform 526"/>
            <p:cNvSpPr/>
            <p:nvPr/>
          </p:nvSpPr>
          <p:spPr>
            <a:xfrm>
              <a:off x="2796480" y="6124320"/>
              <a:ext cx="359280" cy="352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9D3D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8" name="Freeform 527"/>
            <p:cNvSpPr/>
            <p:nvPr/>
          </p:nvSpPr>
          <p:spPr>
            <a:xfrm>
              <a:off x="2799000" y="6126480"/>
              <a:ext cx="353160" cy="347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8D0D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29" name="Freeform 528"/>
            <p:cNvSpPr/>
            <p:nvPr/>
          </p:nvSpPr>
          <p:spPr>
            <a:xfrm>
              <a:off x="2801160" y="6128999"/>
              <a:ext cx="349560" cy="343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6CDC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0" name="Freeform 529"/>
            <p:cNvSpPr/>
            <p:nvPr/>
          </p:nvSpPr>
          <p:spPr>
            <a:xfrm>
              <a:off x="2802240" y="6131520"/>
              <a:ext cx="346320" cy="338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5CBC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1" name="Freeform 530"/>
            <p:cNvSpPr/>
            <p:nvPr/>
          </p:nvSpPr>
          <p:spPr>
            <a:xfrm>
              <a:off x="2803680" y="6133680"/>
              <a:ext cx="342360" cy="3333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4C8C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2" name="Freeform 531"/>
            <p:cNvSpPr/>
            <p:nvPr/>
          </p:nvSpPr>
          <p:spPr>
            <a:xfrm>
              <a:off x="2806200" y="6136199"/>
              <a:ext cx="337320" cy="329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2C5C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3" name="Freeform 532"/>
            <p:cNvSpPr/>
            <p:nvPr/>
          </p:nvSpPr>
          <p:spPr>
            <a:xfrm>
              <a:off x="2809800" y="6138720"/>
              <a:ext cx="332280" cy="324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1C2C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4" name="Freeform 533"/>
            <p:cNvSpPr/>
            <p:nvPr/>
          </p:nvSpPr>
          <p:spPr>
            <a:xfrm>
              <a:off x="2812320" y="6141240"/>
              <a:ext cx="327600" cy="321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E0C0C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5" name="Freeform 534"/>
            <p:cNvSpPr/>
            <p:nvPr/>
          </p:nvSpPr>
          <p:spPr>
            <a:xfrm>
              <a:off x="2814480" y="6143760"/>
              <a:ext cx="321840" cy="316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EBDB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6" name="Freeform 535"/>
            <p:cNvSpPr/>
            <p:nvPr/>
          </p:nvSpPr>
          <p:spPr>
            <a:xfrm>
              <a:off x="2815919" y="6145920"/>
              <a:ext cx="318240" cy="311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DBAB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7" name="Freeform 536"/>
            <p:cNvSpPr/>
            <p:nvPr/>
          </p:nvSpPr>
          <p:spPr>
            <a:xfrm>
              <a:off x="2818440" y="6148440"/>
              <a:ext cx="313200" cy="306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BB7B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8" name="Freeform 537"/>
            <p:cNvSpPr/>
            <p:nvPr/>
          </p:nvSpPr>
          <p:spPr>
            <a:xfrm>
              <a:off x="2820600" y="6150959"/>
              <a:ext cx="308520" cy="301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AB4B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39" name="Freeform 538"/>
            <p:cNvSpPr/>
            <p:nvPr/>
          </p:nvSpPr>
          <p:spPr>
            <a:xfrm>
              <a:off x="2824200" y="6152039"/>
              <a:ext cx="303840" cy="2980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9B2B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0" name="Freeform 539"/>
            <p:cNvSpPr/>
            <p:nvPr/>
          </p:nvSpPr>
          <p:spPr>
            <a:xfrm>
              <a:off x="2826720" y="6154560"/>
              <a:ext cx="298800" cy="293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7AFB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1" name="Freeform 540"/>
            <p:cNvSpPr/>
            <p:nvPr/>
          </p:nvSpPr>
          <p:spPr>
            <a:xfrm>
              <a:off x="2828880" y="6156720"/>
              <a:ext cx="295200" cy="288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6ACA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2" name="Freeform 541"/>
            <p:cNvSpPr/>
            <p:nvPr/>
          </p:nvSpPr>
          <p:spPr>
            <a:xfrm>
              <a:off x="2830319" y="6159240"/>
              <a:ext cx="290160" cy="283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4A9A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3" name="Freeform 542"/>
            <p:cNvSpPr/>
            <p:nvPr/>
          </p:nvSpPr>
          <p:spPr>
            <a:xfrm>
              <a:off x="2832840" y="6161760"/>
              <a:ext cx="285120" cy="278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3A6A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4" name="Freeform 543"/>
            <p:cNvSpPr/>
            <p:nvPr/>
          </p:nvSpPr>
          <p:spPr>
            <a:xfrm>
              <a:off x="2833920" y="6164280"/>
              <a:ext cx="281520" cy="275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2A4A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5" name="Freeform 544"/>
            <p:cNvSpPr/>
            <p:nvPr/>
          </p:nvSpPr>
          <p:spPr>
            <a:xfrm>
              <a:off x="2836440" y="6166440"/>
              <a:ext cx="276840" cy="2703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D0A1A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6" name="Freeform 545"/>
            <p:cNvSpPr/>
            <p:nvPr/>
          </p:nvSpPr>
          <p:spPr>
            <a:xfrm>
              <a:off x="2840040" y="6168960"/>
              <a:ext cx="272160" cy="265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F9EA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7" name="Freeform 546"/>
            <p:cNvSpPr/>
            <p:nvPr/>
          </p:nvSpPr>
          <p:spPr>
            <a:xfrm>
              <a:off x="2842560" y="6171480"/>
              <a:ext cx="267120" cy="260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D9B9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8" name="Freeform 547"/>
            <p:cNvSpPr/>
            <p:nvPr/>
          </p:nvSpPr>
          <p:spPr>
            <a:xfrm>
              <a:off x="2845080" y="6172560"/>
              <a:ext cx="262440" cy="2570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C999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49" name="Freeform 548"/>
            <p:cNvSpPr/>
            <p:nvPr/>
          </p:nvSpPr>
          <p:spPr>
            <a:xfrm>
              <a:off x="2846160" y="6175080"/>
              <a:ext cx="257400" cy="252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B969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0" name="Freeform 549"/>
            <p:cNvSpPr/>
            <p:nvPr/>
          </p:nvSpPr>
          <p:spPr>
            <a:xfrm>
              <a:off x="2848320" y="6177600"/>
              <a:ext cx="253080" cy="247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9939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1" name="Freeform 550"/>
            <p:cNvSpPr/>
            <p:nvPr/>
          </p:nvSpPr>
          <p:spPr>
            <a:xfrm>
              <a:off x="2850840" y="6178680"/>
              <a:ext cx="248040" cy="243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8909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2" name="Freeform 551"/>
            <p:cNvSpPr/>
            <p:nvPr/>
          </p:nvSpPr>
          <p:spPr>
            <a:xfrm>
              <a:off x="2853360" y="6181200"/>
              <a:ext cx="244080" cy="238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68D9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3" name="Freeform 552"/>
            <p:cNvSpPr/>
            <p:nvPr/>
          </p:nvSpPr>
          <p:spPr>
            <a:xfrm>
              <a:off x="2856960" y="6183360"/>
              <a:ext cx="238320" cy="234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58B8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4" name="Freeform 553"/>
            <p:cNvSpPr/>
            <p:nvPr/>
          </p:nvSpPr>
          <p:spPr>
            <a:xfrm>
              <a:off x="2859480" y="6185880"/>
              <a:ext cx="234360" cy="228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4888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5" name="Freeform 554"/>
            <p:cNvSpPr/>
            <p:nvPr/>
          </p:nvSpPr>
          <p:spPr>
            <a:xfrm>
              <a:off x="2860560" y="6188400"/>
              <a:ext cx="230760" cy="224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2858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6" name="Freeform 555"/>
            <p:cNvSpPr/>
            <p:nvPr/>
          </p:nvSpPr>
          <p:spPr>
            <a:xfrm>
              <a:off x="2861640" y="6190920"/>
              <a:ext cx="226440" cy="219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1828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7" name="Freeform 556"/>
            <p:cNvSpPr/>
            <p:nvPr/>
          </p:nvSpPr>
          <p:spPr>
            <a:xfrm>
              <a:off x="2864160" y="6193080"/>
              <a:ext cx="221400" cy="215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C0808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8" name="Freeform 557"/>
            <p:cNvSpPr/>
            <p:nvPr/>
          </p:nvSpPr>
          <p:spPr>
            <a:xfrm>
              <a:off x="2866680" y="6193080"/>
              <a:ext cx="217800" cy="213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E7D8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59" name="Freeform 558"/>
            <p:cNvSpPr/>
            <p:nvPr/>
          </p:nvSpPr>
          <p:spPr>
            <a:xfrm>
              <a:off x="2869200" y="6195600"/>
              <a:ext cx="212760" cy="208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D7A7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0" name="Freeform 559"/>
            <p:cNvSpPr/>
            <p:nvPr/>
          </p:nvSpPr>
          <p:spPr>
            <a:xfrm>
              <a:off x="2872440" y="6198120"/>
              <a:ext cx="207000" cy="2037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B777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1" name="Freeform 560"/>
            <p:cNvSpPr/>
            <p:nvPr/>
          </p:nvSpPr>
          <p:spPr>
            <a:xfrm>
              <a:off x="2874960" y="6200640"/>
              <a:ext cx="201960" cy="198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A747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2" name="Freeform 561"/>
            <p:cNvSpPr/>
            <p:nvPr/>
          </p:nvSpPr>
          <p:spPr>
            <a:xfrm>
              <a:off x="2876040" y="6203160"/>
              <a:ext cx="197280" cy="193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9727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3" name="Freeform 562"/>
            <p:cNvSpPr/>
            <p:nvPr/>
          </p:nvSpPr>
          <p:spPr>
            <a:xfrm>
              <a:off x="2878560" y="6205680"/>
              <a:ext cx="192240" cy="188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76F7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4" name="Freeform 563"/>
            <p:cNvSpPr/>
            <p:nvPr/>
          </p:nvSpPr>
          <p:spPr>
            <a:xfrm>
              <a:off x="2881080" y="6207840"/>
              <a:ext cx="187200" cy="184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66C70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5" name="Freeform 564"/>
            <p:cNvSpPr/>
            <p:nvPr/>
          </p:nvSpPr>
          <p:spPr>
            <a:xfrm>
              <a:off x="2883600" y="6208920"/>
              <a:ext cx="183600" cy="1807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4696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6" name="Freeform 565"/>
            <p:cNvSpPr/>
            <p:nvPr/>
          </p:nvSpPr>
          <p:spPr>
            <a:xfrm>
              <a:off x="2887200" y="6211440"/>
              <a:ext cx="178920" cy="1756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3666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7" name="Freeform 566"/>
            <p:cNvSpPr/>
            <p:nvPr/>
          </p:nvSpPr>
          <p:spPr>
            <a:xfrm>
              <a:off x="2889719" y="6213599"/>
              <a:ext cx="173880" cy="171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2646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8" name="Freeform 567"/>
            <p:cNvSpPr/>
            <p:nvPr/>
          </p:nvSpPr>
          <p:spPr>
            <a:xfrm>
              <a:off x="2890800" y="6216120"/>
              <a:ext cx="170640" cy="165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B06165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69" name="Freeform 568"/>
            <p:cNvSpPr/>
            <p:nvPr/>
          </p:nvSpPr>
          <p:spPr>
            <a:xfrm>
              <a:off x="2892239" y="6218640"/>
              <a:ext cx="165600" cy="1623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F5E6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0" name="Freeform 569"/>
            <p:cNvSpPr/>
            <p:nvPr/>
          </p:nvSpPr>
          <p:spPr>
            <a:xfrm>
              <a:off x="2894399" y="6221160"/>
              <a:ext cx="160920" cy="157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D5B5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1" name="Freeform 570"/>
            <p:cNvSpPr/>
            <p:nvPr/>
          </p:nvSpPr>
          <p:spPr>
            <a:xfrm>
              <a:off x="2896560" y="6223679"/>
              <a:ext cx="157680" cy="1526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C595D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2" name="Freeform 571"/>
            <p:cNvSpPr/>
            <p:nvPr/>
          </p:nvSpPr>
          <p:spPr>
            <a:xfrm>
              <a:off x="2899080" y="6225840"/>
              <a:ext cx="152640" cy="147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B565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3" name="Freeform 572"/>
            <p:cNvSpPr/>
            <p:nvPr/>
          </p:nvSpPr>
          <p:spPr>
            <a:xfrm>
              <a:off x="2902680" y="6228360"/>
              <a:ext cx="146520" cy="143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9535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4" name="Freeform 573"/>
            <p:cNvSpPr/>
            <p:nvPr/>
          </p:nvSpPr>
          <p:spPr>
            <a:xfrm>
              <a:off x="2905200" y="6230880"/>
              <a:ext cx="141480" cy="138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8505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5" name="Freeform 574"/>
            <p:cNvSpPr/>
            <p:nvPr/>
          </p:nvSpPr>
          <p:spPr>
            <a:xfrm>
              <a:off x="2906640" y="6233400"/>
              <a:ext cx="137520" cy="133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64D52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6" name="Freeform 575"/>
            <p:cNvSpPr/>
            <p:nvPr/>
          </p:nvSpPr>
          <p:spPr>
            <a:xfrm>
              <a:off x="2908800" y="6235560"/>
              <a:ext cx="131760" cy="129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54B4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7" name="Freeform 576"/>
            <p:cNvSpPr/>
            <p:nvPr/>
          </p:nvSpPr>
          <p:spPr>
            <a:xfrm>
              <a:off x="2911320" y="6237000"/>
              <a:ext cx="128160" cy="126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4484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8" name="Freeform 577"/>
            <p:cNvSpPr/>
            <p:nvPr/>
          </p:nvSpPr>
          <p:spPr>
            <a:xfrm>
              <a:off x="2913840" y="6239160"/>
              <a:ext cx="123480" cy="1213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2454A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79" name="Freeform 578"/>
            <p:cNvSpPr/>
            <p:nvPr/>
          </p:nvSpPr>
          <p:spPr>
            <a:xfrm>
              <a:off x="2916359" y="6241680"/>
              <a:ext cx="119520" cy="116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1424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0" name="Freeform 579"/>
            <p:cNvSpPr/>
            <p:nvPr/>
          </p:nvSpPr>
          <p:spPr>
            <a:xfrm>
              <a:off x="2919600" y="6244200"/>
              <a:ext cx="114120" cy="111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A0404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1" name="Freeform 580"/>
            <p:cNvSpPr/>
            <p:nvPr/>
          </p:nvSpPr>
          <p:spPr>
            <a:xfrm>
              <a:off x="2921039" y="6246360"/>
              <a:ext cx="110160" cy="106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E3D4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2" name="Freeform 581"/>
            <p:cNvSpPr/>
            <p:nvPr/>
          </p:nvSpPr>
          <p:spPr>
            <a:xfrm>
              <a:off x="2922119" y="6248880"/>
              <a:ext cx="106560" cy="1029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D3A3F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3" name="Freeform 582"/>
            <p:cNvSpPr/>
            <p:nvPr/>
          </p:nvSpPr>
          <p:spPr>
            <a:xfrm>
              <a:off x="2924639" y="6251399"/>
              <a:ext cx="100440" cy="98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B373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4" name="Freeform 583"/>
            <p:cNvSpPr/>
            <p:nvPr/>
          </p:nvSpPr>
          <p:spPr>
            <a:xfrm>
              <a:off x="2927159" y="6253920"/>
              <a:ext cx="96480" cy="932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A343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5" name="Freeform 584"/>
            <p:cNvSpPr/>
            <p:nvPr/>
          </p:nvSpPr>
          <p:spPr>
            <a:xfrm>
              <a:off x="2929319" y="6256440"/>
              <a:ext cx="92160" cy="88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93237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6" name="Freeform 585"/>
            <p:cNvSpPr/>
            <p:nvPr/>
          </p:nvSpPr>
          <p:spPr>
            <a:xfrm>
              <a:off x="2931839" y="6258960"/>
              <a:ext cx="87120" cy="83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72F3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7" name="Freeform 586"/>
            <p:cNvSpPr/>
            <p:nvPr/>
          </p:nvSpPr>
          <p:spPr>
            <a:xfrm>
              <a:off x="2935440" y="6261120"/>
              <a:ext cx="81000" cy="78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62C3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8" name="Freeform 587"/>
            <p:cNvSpPr/>
            <p:nvPr/>
          </p:nvSpPr>
          <p:spPr>
            <a:xfrm>
              <a:off x="2936880" y="6263640"/>
              <a:ext cx="77400" cy="73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4292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89" name="Freeform 588"/>
            <p:cNvSpPr/>
            <p:nvPr/>
          </p:nvSpPr>
          <p:spPr>
            <a:xfrm>
              <a:off x="2939400" y="6265799"/>
              <a:ext cx="71280" cy="69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3262C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0" name="Freeform 589"/>
            <p:cNvSpPr/>
            <p:nvPr/>
          </p:nvSpPr>
          <p:spPr>
            <a:xfrm>
              <a:off x="2941560" y="6267240"/>
              <a:ext cx="67680" cy="655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2242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1" name="Freeform 590"/>
            <p:cNvSpPr/>
            <p:nvPr/>
          </p:nvSpPr>
          <p:spPr>
            <a:xfrm>
              <a:off x="2944079" y="6268320"/>
              <a:ext cx="64080" cy="619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90212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2" name="Freeform 591"/>
            <p:cNvSpPr/>
            <p:nvPr/>
          </p:nvSpPr>
          <p:spPr>
            <a:xfrm>
              <a:off x="2946239" y="6270840"/>
              <a:ext cx="59400" cy="56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F1E24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3" name="Freeform 592"/>
            <p:cNvSpPr/>
            <p:nvPr/>
          </p:nvSpPr>
          <p:spPr>
            <a:xfrm>
              <a:off x="2949839" y="6272999"/>
              <a:ext cx="53280" cy="522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D1B2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4" name="Freeform 593"/>
            <p:cNvSpPr/>
            <p:nvPr/>
          </p:nvSpPr>
          <p:spPr>
            <a:xfrm>
              <a:off x="2949839" y="6275519"/>
              <a:ext cx="51120" cy="486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C191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5" name="Freeform 594"/>
            <p:cNvSpPr/>
            <p:nvPr/>
          </p:nvSpPr>
          <p:spPr>
            <a:xfrm>
              <a:off x="2952359" y="6278040"/>
              <a:ext cx="46080" cy="43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B161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6" name="Freeform 595"/>
            <p:cNvSpPr/>
            <p:nvPr/>
          </p:nvSpPr>
          <p:spPr>
            <a:xfrm>
              <a:off x="2954879" y="6280559"/>
              <a:ext cx="39960" cy="388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91319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7" name="Freeform 596"/>
            <p:cNvSpPr/>
            <p:nvPr/>
          </p:nvSpPr>
          <p:spPr>
            <a:xfrm>
              <a:off x="2957400" y="6283080"/>
              <a:ext cx="36000" cy="338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8101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8" name="Freeform 597"/>
            <p:cNvSpPr/>
            <p:nvPr/>
          </p:nvSpPr>
          <p:spPr>
            <a:xfrm>
              <a:off x="2959920" y="6285599"/>
              <a:ext cx="31320" cy="28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60D13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599" name="Freeform 598"/>
            <p:cNvSpPr/>
            <p:nvPr/>
          </p:nvSpPr>
          <p:spPr>
            <a:xfrm>
              <a:off x="2962079" y="6287759"/>
              <a:ext cx="26640" cy="244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50B11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0" name="Freeform 599"/>
            <p:cNvSpPr/>
            <p:nvPr/>
          </p:nvSpPr>
          <p:spPr>
            <a:xfrm>
              <a:off x="2965679" y="6290280"/>
              <a:ext cx="20880" cy="1944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4080E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1" name="Freeform 600"/>
            <p:cNvSpPr/>
            <p:nvPr/>
          </p:nvSpPr>
          <p:spPr>
            <a:xfrm>
              <a:off x="2967119" y="6292799"/>
              <a:ext cx="16920" cy="144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2050B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2" name="Freeform 601"/>
            <p:cNvSpPr/>
            <p:nvPr/>
          </p:nvSpPr>
          <p:spPr>
            <a:xfrm>
              <a:off x="2969279" y="6293879"/>
              <a:ext cx="12240" cy="108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10208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3" name="Freeform 602"/>
            <p:cNvSpPr/>
            <p:nvPr/>
          </p:nvSpPr>
          <p:spPr>
            <a:xfrm>
              <a:off x="2971800" y="6296039"/>
              <a:ext cx="7200" cy="612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4400">
              <a:solidFill>
                <a:srgbClr val="800006"/>
              </a:solidFill>
              <a:prstDash val="solid"/>
            </a:ln>
          </p:spPr>
          <p:txBody>
            <a:bodyPr vert="horz" lIns="7200" tIns="7200" rIns="7200" bIns="72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4" name="Freeform 603"/>
            <p:cNvSpPr/>
            <p:nvPr/>
          </p:nvSpPr>
          <p:spPr>
            <a:xfrm>
              <a:off x="2757599" y="6090480"/>
              <a:ext cx="434160" cy="421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22320">
              <a:solidFill>
                <a:srgbClr val="004EFF"/>
              </a:solidFill>
              <a:prstDash val="solid"/>
            </a:ln>
          </p:spPr>
          <p:txBody>
            <a:bodyPr vert="horz" lIns="11160" tIns="11160" rIns="11160" bIns="111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5" name="Freeform 604"/>
            <p:cNvSpPr/>
            <p:nvPr/>
          </p:nvSpPr>
          <p:spPr>
            <a:xfrm>
              <a:off x="1197720" y="6148440"/>
              <a:ext cx="62604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0" h="661" fill="none">
                  <a:moveTo>
                    <a:pt x="887" y="368"/>
                  </a:moveTo>
                  <a:lnTo>
                    <a:pt x="887" y="368"/>
                  </a:lnTo>
                  <a:lnTo>
                    <a:pt x="887" y="284"/>
                  </a:lnTo>
                  <a:lnTo>
                    <a:pt x="913" y="236"/>
                  </a:lnTo>
                  <a:lnTo>
                    <a:pt x="913" y="182"/>
                  </a:lnTo>
                  <a:lnTo>
                    <a:pt x="937" y="159"/>
                  </a:lnTo>
                  <a:lnTo>
                    <a:pt x="937" y="127"/>
                  </a:lnTo>
                  <a:lnTo>
                    <a:pt x="937" y="182"/>
                  </a:lnTo>
                  <a:lnTo>
                    <a:pt x="1018" y="182"/>
                  </a:lnTo>
                  <a:lnTo>
                    <a:pt x="1018" y="284"/>
                  </a:lnTo>
                  <a:lnTo>
                    <a:pt x="1018" y="368"/>
                  </a:lnTo>
                  <a:lnTo>
                    <a:pt x="1018" y="417"/>
                  </a:lnTo>
                  <a:lnTo>
                    <a:pt x="1018" y="478"/>
                  </a:lnTo>
                  <a:lnTo>
                    <a:pt x="1018" y="553"/>
                  </a:lnTo>
                  <a:lnTo>
                    <a:pt x="1018" y="577"/>
                  </a:lnTo>
                  <a:lnTo>
                    <a:pt x="1018" y="637"/>
                  </a:lnTo>
                  <a:lnTo>
                    <a:pt x="1018" y="661"/>
                  </a:lnTo>
                  <a:lnTo>
                    <a:pt x="1018" y="637"/>
                  </a:lnTo>
                  <a:lnTo>
                    <a:pt x="1018" y="577"/>
                  </a:lnTo>
                  <a:lnTo>
                    <a:pt x="1018" y="553"/>
                  </a:lnTo>
                  <a:lnTo>
                    <a:pt x="1048" y="553"/>
                  </a:lnTo>
                  <a:lnTo>
                    <a:pt x="1098" y="501"/>
                  </a:lnTo>
                  <a:lnTo>
                    <a:pt x="1098" y="417"/>
                  </a:lnTo>
                  <a:lnTo>
                    <a:pt x="1125" y="395"/>
                  </a:lnTo>
                  <a:lnTo>
                    <a:pt x="1152" y="368"/>
                  </a:lnTo>
                  <a:lnTo>
                    <a:pt x="1152" y="318"/>
                  </a:lnTo>
                  <a:lnTo>
                    <a:pt x="1152" y="284"/>
                  </a:lnTo>
                  <a:lnTo>
                    <a:pt x="1152" y="318"/>
                  </a:lnTo>
                  <a:lnTo>
                    <a:pt x="1152" y="368"/>
                  </a:lnTo>
                  <a:lnTo>
                    <a:pt x="1152" y="395"/>
                  </a:lnTo>
                  <a:lnTo>
                    <a:pt x="1152" y="417"/>
                  </a:lnTo>
                  <a:lnTo>
                    <a:pt x="1152" y="501"/>
                  </a:lnTo>
                  <a:lnTo>
                    <a:pt x="1152" y="553"/>
                  </a:lnTo>
                  <a:lnTo>
                    <a:pt x="1152" y="478"/>
                  </a:lnTo>
                  <a:lnTo>
                    <a:pt x="1178" y="417"/>
                  </a:lnTo>
                  <a:lnTo>
                    <a:pt x="1209" y="368"/>
                  </a:lnTo>
                  <a:lnTo>
                    <a:pt x="1209" y="318"/>
                  </a:lnTo>
                  <a:lnTo>
                    <a:pt x="1258" y="284"/>
                  </a:lnTo>
                  <a:lnTo>
                    <a:pt x="1258" y="259"/>
                  </a:lnTo>
                  <a:lnTo>
                    <a:pt x="1285" y="182"/>
                  </a:lnTo>
                  <a:lnTo>
                    <a:pt x="1285" y="236"/>
                  </a:lnTo>
                  <a:lnTo>
                    <a:pt x="1285" y="284"/>
                  </a:lnTo>
                  <a:lnTo>
                    <a:pt x="1285" y="368"/>
                  </a:lnTo>
                  <a:lnTo>
                    <a:pt x="1313" y="417"/>
                  </a:lnTo>
                  <a:lnTo>
                    <a:pt x="1313" y="368"/>
                  </a:lnTo>
                  <a:lnTo>
                    <a:pt x="1369" y="318"/>
                  </a:lnTo>
                  <a:lnTo>
                    <a:pt x="1369" y="284"/>
                  </a:lnTo>
                  <a:lnTo>
                    <a:pt x="1396" y="284"/>
                  </a:lnTo>
                  <a:lnTo>
                    <a:pt x="1420" y="236"/>
                  </a:lnTo>
                  <a:lnTo>
                    <a:pt x="1445" y="236"/>
                  </a:lnTo>
                  <a:lnTo>
                    <a:pt x="1445" y="284"/>
                  </a:lnTo>
                  <a:lnTo>
                    <a:pt x="1445" y="318"/>
                  </a:lnTo>
                  <a:lnTo>
                    <a:pt x="1445" y="368"/>
                  </a:lnTo>
                  <a:lnTo>
                    <a:pt x="1445" y="395"/>
                  </a:lnTo>
                  <a:lnTo>
                    <a:pt x="1445" y="417"/>
                  </a:lnTo>
                  <a:lnTo>
                    <a:pt x="1445" y="501"/>
                  </a:lnTo>
                  <a:lnTo>
                    <a:pt x="1445" y="553"/>
                  </a:lnTo>
                  <a:lnTo>
                    <a:pt x="1445" y="501"/>
                  </a:lnTo>
                  <a:lnTo>
                    <a:pt x="1472" y="417"/>
                  </a:lnTo>
                  <a:lnTo>
                    <a:pt x="1472" y="395"/>
                  </a:lnTo>
                  <a:lnTo>
                    <a:pt x="1529" y="368"/>
                  </a:lnTo>
                  <a:lnTo>
                    <a:pt x="1607" y="284"/>
                  </a:lnTo>
                  <a:lnTo>
                    <a:pt x="1632" y="284"/>
                  </a:lnTo>
                  <a:lnTo>
                    <a:pt x="1632" y="236"/>
                  </a:lnTo>
                  <a:lnTo>
                    <a:pt x="1632" y="182"/>
                  </a:lnTo>
                  <a:lnTo>
                    <a:pt x="1632" y="159"/>
                  </a:lnTo>
                  <a:lnTo>
                    <a:pt x="1632" y="77"/>
                  </a:lnTo>
                  <a:lnTo>
                    <a:pt x="1632" y="127"/>
                  </a:lnTo>
                  <a:lnTo>
                    <a:pt x="1632" y="159"/>
                  </a:lnTo>
                  <a:lnTo>
                    <a:pt x="1632" y="182"/>
                  </a:lnTo>
                  <a:lnTo>
                    <a:pt x="1632" y="236"/>
                  </a:lnTo>
                  <a:lnTo>
                    <a:pt x="1632" y="284"/>
                  </a:lnTo>
                  <a:lnTo>
                    <a:pt x="1632" y="368"/>
                  </a:lnTo>
                  <a:lnTo>
                    <a:pt x="1657" y="368"/>
                  </a:lnTo>
                  <a:lnTo>
                    <a:pt x="1657" y="284"/>
                  </a:lnTo>
                  <a:lnTo>
                    <a:pt x="1691" y="284"/>
                  </a:lnTo>
                  <a:lnTo>
                    <a:pt x="1691" y="236"/>
                  </a:lnTo>
                  <a:lnTo>
                    <a:pt x="1691" y="259"/>
                  </a:lnTo>
                  <a:lnTo>
                    <a:pt x="1691" y="284"/>
                  </a:lnTo>
                  <a:lnTo>
                    <a:pt x="1716" y="368"/>
                  </a:lnTo>
                  <a:lnTo>
                    <a:pt x="1716" y="417"/>
                  </a:lnTo>
                  <a:lnTo>
                    <a:pt x="1716" y="478"/>
                  </a:lnTo>
                  <a:lnTo>
                    <a:pt x="1716" y="553"/>
                  </a:lnTo>
                  <a:lnTo>
                    <a:pt x="1716" y="501"/>
                  </a:lnTo>
                  <a:lnTo>
                    <a:pt x="1716" y="417"/>
                  </a:lnTo>
                  <a:lnTo>
                    <a:pt x="1716" y="395"/>
                  </a:lnTo>
                  <a:lnTo>
                    <a:pt x="1716" y="368"/>
                  </a:lnTo>
                  <a:lnTo>
                    <a:pt x="1716" y="318"/>
                  </a:lnTo>
                  <a:lnTo>
                    <a:pt x="1716" y="284"/>
                  </a:lnTo>
                  <a:lnTo>
                    <a:pt x="1716" y="259"/>
                  </a:lnTo>
                  <a:lnTo>
                    <a:pt x="1740" y="259"/>
                  </a:lnTo>
                  <a:lnTo>
                    <a:pt x="1740" y="284"/>
                  </a:lnTo>
                  <a:lnTo>
                    <a:pt x="1716" y="318"/>
                  </a:lnTo>
                  <a:lnTo>
                    <a:pt x="1716" y="368"/>
                  </a:lnTo>
                  <a:lnTo>
                    <a:pt x="1657" y="395"/>
                  </a:lnTo>
                  <a:lnTo>
                    <a:pt x="1632" y="417"/>
                  </a:lnTo>
                  <a:lnTo>
                    <a:pt x="1607" y="417"/>
                  </a:lnTo>
                  <a:lnTo>
                    <a:pt x="1556" y="417"/>
                  </a:lnTo>
                  <a:lnTo>
                    <a:pt x="1556" y="368"/>
                  </a:lnTo>
                  <a:lnTo>
                    <a:pt x="1556" y="284"/>
                  </a:lnTo>
                  <a:lnTo>
                    <a:pt x="1529" y="284"/>
                  </a:lnTo>
                  <a:lnTo>
                    <a:pt x="1472" y="284"/>
                  </a:lnTo>
                  <a:lnTo>
                    <a:pt x="1445" y="284"/>
                  </a:lnTo>
                  <a:lnTo>
                    <a:pt x="1445" y="318"/>
                  </a:lnTo>
                  <a:lnTo>
                    <a:pt x="1420" y="368"/>
                  </a:lnTo>
                  <a:lnTo>
                    <a:pt x="1369" y="368"/>
                  </a:lnTo>
                  <a:lnTo>
                    <a:pt x="1313" y="368"/>
                  </a:lnTo>
                  <a:lnTo>
                    <a:pt x="1285" y="417"/>
                  </a:lnTo>
                  <a:lnTo>
                    <a:pt x="1258" y="417"/>
                  </a:lnTo>
                  <a:lnTo>
                    <a:pt x="1178" y="417"/>
                  </a:lnTo>
                  <a:lnTo>
                    <a:pt x="1178" y="368"/>
                  </a:lnTo>
                  <a:lnTo>
                    <a:pt x="1152" y="368"/>
                  </a:lnTo>
                  <a:lnTo>
                    <a:pt x="1152" y="284"/>
                  </a:lnTo>
                  <a:lnTo>
                    <a:pt x="1152" y="236"/>
                  </a:lnTo>
                  <a:lnTo>
                    <a:pt x="1152" y="182"/>
                  </a:lnTo>
                  <a:lnTo>
                    <a:pt x="1098" y="159"/>
                  </a:lnTo>
                  <a:lnTo>
                    <a:pt x="1098" y="182"/>
                  </a:lnTo>
                  <a:lnTo>
                    <a:pt x="1098" y="236"/>
                  </a:lnTo>
                  <a:lnTo>
                    <a:pt x="1048" y="284"/>
                  </a:lnTo>
                  <a:lnTo>
                    <a:pt x="990" y="284"/>
                  </a:lnTo>
                  <a:lnTo>
                    <a:pt x="937" y="368"/>
                  </a:lnTo>
                  <a:lnTo>
                    <a:pt x="887" y="395"/>
                  </a:lnTo>
                  <a:lnTo>
                    <a:pt x="887" y="417"/>
                  </a:lnTo>
                  <a:lnTo>
                    <a:pt x="887" y="395"/>
                  </a:lnTo>
                  <a:lnTo>
                    <a:pt x="887" y="368"/>
                  </a:lnTo>
                  <a:lnTo>
                    <a:pt x="887" y="318"/>
                  </a:lnTo>
                  <a:lnTo>
                    <a:pt x="887" y="284"/>
                  </a:lnTo>
                  <a:lnTo>
                    <a:pt x="887" y="259"/>
                  </a:lnTo>
                  <a:lnTo>
                    <a:pt x="887" y="284"/>
                  </a:lnTo>
                  <a:lnTo>
                    <a:pt x="857" y="368"/>
                  </a:lnTo>
                  <a:lnTo>
                    <a:pt x="777" y="395"/>
                  </a:lnTo>
                  <a:lnTo>
                    <a:pt x="777" y="417"/>
                  </a:lnTo>
                  <a:lnTo>
                    <a:pt x="777" y="501"/>
                  </a:lnTo>
                  <a:lnTo>
                    <a:pt x="777" y="478"/>
                  </a:lnTo>
                  <a:lnTo>
                    <a:pt x="777" y="395"/>
                  </a:lnTo>
                  <a:lnTo>
                    <a:pt x="777" y="368"/>
                  </a:lnTo>
                  <a:lnTo>
                    <a:pt x="777" y="284"/>
                  </a:lnTo>
                  <a:lnTo>
                    <a:pt x="777" y="259"/>
                  </a:lnTo>
                  <a:lnTo>
                    <a:pt x="777" y="182"/>
                  </a:lnTo>
                  <a:lnTo>
                    <a:pt x="726" y="182"/>
                  </a:lnTo>
                  <a:lnTo>
                    <a:pt x="726" y="259"/>
                  </a:lnTo>
                  <a:lnTo>
                    <a:pt x="669" y="284"/>
                  </a:lnTo>
                  <a:lnTo>
                    <a:pt x="669" y="318"/>
                  </a:lnTo>
                  <a:lnTo>
                    <a:pt x="642" y="368"/>
                  </a:lnTo>
                  <a:lnTo>
                    <a:pt x="593" y="417"/>
                  </a:lnTo>
                  <a:lnTo>
                    <a:pt x="593" y="478"/>
                  </a:lnTo>
                  <a:lnTo>
                    <a:pt x="566" y="478"/>
                  </a:lnTo>
                  <a:lnTo>
                    <a:pt x="566" y="417"/>
                  </a:lnTo>
                  <a:lnTo>
                    <a:pt x="566" y="368"/>
                  </a:lnTo>
                  <a:lnTo>
                    <a:pt x="510" y="284"/>
                  </a:lnTo>
                  <a:lnTo>
                    <a:pt x="482" y="236"/>
                  </a:lnTo>
                  <a:lnTo>
                    <a:pt x="482" y="182"/>
                  </a:lnTo>
                  <a:lnTo>
                    <a:pt x="431" y="182"/>
                  </a:lnTo>
                  <a:lnTo>
                    <a:pt x="431" y="259"/>
                  </a:lnTo>
                  <a:lnTo>
                    <a:pt x="375" y="284"/>
                  </a:lnTo>
                  <a:lnTo>
                    <a:pt x="322" y="284"/>
                  </a:lnTo>
                  <a:lnTo>
                    <a:pt x="322" y="368"/>
                  </a:lnTo>
                  <a:lnTo>
                    <a:pt x="295" y="368"/>
                  </a:lnTo>
                  <a:lnTo>
                    <a:pt x="295" y="318"/>
                  </a:lnTo>
                  <a:lnTo>
                    <a:pt x="295" y="284"/>
                  </a:lnTo>
                  <a:lnTo>
                    <a:pt x="295" y="259"/>
                  </a:lnTo>
                  <a:lnTo>
                    <a:pt x="295" y="182"/>
                  </a:lnTo>
                  <a:lnTo>
                    <a:pt x="295" y="127"/>
                  </a:lnTo>
                  <a:lnTo>
                    <a:pt x="295" y="159"/>
                  </a:lnTo>
                  <a:lnTo>
                    <a:pt x="295" y="182"/>
                  </a:lnTo>
                  <a:lnTo>
                    <a:pt x="244" y="182"/>
                  </a:lnTo>
                  <a:lnTo>
                    <a:pt x="215" y="236"/>
                  </a:lnTo>
                  <a:lnTo>
                    <a:pt x="215" y="259"/>
                  </a:lnTo>
                  <a:lnTo>
                    <a:pt x="160" y="284"/>
                  </a:lnTo>
                  <a:lnTo>
                    <a:pt x="160" y="318"/>
                  </a:lnTo>
                  <a:lnTo>
                    <a:pt x="110" y="368"/>
                  </a:lnTo>
                  <a:lnTo>
                    <a:pt x="83" y="395"/>
                  </a:lnTo>
                  <a:lnTo>
                    <a:pt x="83" y="368"/>
                  </a:lnTo>
                  <a:lnTo>
                    <a:pt x="83" y="318"/>
                  </a:lnTo>
                  <a:lnTo>
                    <a:pt x="83" y="284"/>
                  </a:lnTo>
                  <a:lnTo>
                    <a:pt x="54" y="284"/>
                  </a:lnTo>
                  <a:lnTo>
                    <a:pt x="54" y="368"/>
                  </a:lnTo>
                  <a:lnTo>
                    <a:pt x="54" y="395"/>
                  </a:lnTo>
                  <a:lnTo>
                    <a:pt x="54" y="417"/>
                  </a:lnTo>
                  <a:lnTo>
                    <a:pt x="54" y="478"/>
                  </a:lnTo>
                  <a:lnTo>
                    <a:pt x="0" y="478"/>
                  </a:lnTo>
                  <a:lnTo>
                    <a:pt x="0" y="417"/>
                  </a:lnTo>
                  <a:lnTo>
                    <a:pt x="0" y="368"/>
                  </a:lnTo>
                  <a:lnTo>
                    <a:pt x="0" y="284"/>
                  </a:lnTo>
                  <a:lnTo>
                    <a:pt x="54" y="284"/>
                  </a:lnTo>
                  <a:lnTo>
                    <a:pt x="54" y="236"/>
                  </a:lnTo>
                  <a:lnTo>
                    <a:pt x="83" y="284"/>
                  </a:lnTo>
                  <a:lnTo>
                    <a:pt x="110" y="284"/>
                  </a:lnTo>
                  <a:lnTo>
                    <a:pt x="110" y="318"/>
                  </a:lnTo>
                  <a:lnTo>
                    <a:pt x="134" y="368"/>
                  </a:lnTo>
                  <a:lnTo>
                    <a:pt x="160" y="395"/>
                  </a:lnTo>
                  <a:lnTo>
                    <a:pt x="215" y="395"/>
                  </a:lnTo>
                  <a:lnTo>
                    <a:pt x="244" y="417"/>
                  </a:lnTo>
                  <a:lnTo>
                    <a:pt x="295" y="395"/>
                  </a:lnTo>
                  <a:lnTo>
                    <a:pt x="322" y="368"/>
                  </a:lnTo>
                  <a:lnTo>
                    <a:pt x="347" y="368"/>
                  </a:lnTo>
                  <a:lnTo>
                    <a:pt x="375" y="284"/>
                  </a:lnTo>
                  <a:lnTo>
                    <a:pt x="406" y="284"/>
                  </a:lnTo>
                  <a:lnTo>
                    <a:pt x="482" y="284"/>
                  </a:lnTo>
                  <a:lnTo>
                    <a:pt x="406" y="368"/>
                  </a:lnTo>
                  <a:lnTo>
                    <a:pt x="406" y="395"/>
                  </a:lnTo>
                  <a:lnTo>
                    <a:pt x="375" y="417"/>
                  </a:lnTo>
                  <a:lnTo>
                    <a:pt x="375" y="501"/>
                  </a:lnTo>
                  <a:lnTo>
                    <a:pt x="375" y="553"/>
                  </a:lnTo>
                  <a:lnTo>
                    <a:pt x="375" y="501"/>
                  </a:lnTo>
                  <a:lnTo>
                    <a:pt x="375" y="417"/>
                  </a:lnTo>
                  <a:lnTo>
                    <a:pt x="406" y="395"/>
                  </a:lnTo>
                  <a:lnTo>
                    <a:pt x="406" y="368"/>
                  </a:lnTo>
                  <a:lnTo>
                    <a:pt x="482" y="368"/>
                  </a:lnTo>
                  <a:lnTo>
                    <a:pt x="482" y="318"/>
                  </a:lnTo>
                  <a:lnTo>
                    <a:pt x="482" y="368"/>
                  </a:lnTo>
                  <a:lnTo>
                    <a:pt x="482" y="395"/>
                  </a:lnTo>
                  <a:lnTo>
                    <a:pt x="482" y="417"/>
                  </a:lnTo>
                  <a:lnTo>
                    <a:pt x="482" y="501"/>
                  </a:lnTo>
                  <a:lnTo>
                    <a:pt x="482" y="553"/>
                  </a:lnTo>
                  <a:lnTo>
                    <a:pt x="482" y="637"/>
                  </a:lnTo>
                  <a:lnTo>
                    <a:pt x="482" y="661"/>
                  </a:lnTo>
                  <a:lnTo>
                    <a:pt x="482" y="637"/>
                  </a:lnTo>
                  <a:lnTo>
                    <a:pt x="510" y="637"/>
                  </a:lnTo>
                  <a:lnTo>
                    <a:pt x="510" y="553"/>
                  </a:lnTo>
                  <a:lnTo>
                    <a:pt x="566" y="553"/>
                  </a:lnTo>
                  <a:lnTo>
                    <a:pt x="593" y="478"/>
                  </a:lnTo>
                  <a:lnTo>
                    <a:pt x="593" y="417"/>
                  </a:lnTo>
                  <a:lnTo>
                    <a:pt x="615" y="368"/>
                  </a:lnTo>
                  <a:lnTo>
                    <a:pt x="615" y="395"/>
                  </a:lnTo>
                  <a:lnTo>
                    <a:pt x="615" y="417"/>
                  </a:lnTo>
                  <a:lnTo>
                    <a:pt x="615" y="501"/>
                  </a:lnTo>
                  <a:lnTo>
                    <a:pt x="615" y="553"/>
                  </a:lnTo>
                  <a:lnTo>
                    <a:pt x="593" y="553"/>
                  </a:lnTo>
                  <a:lnTo>
                    <a:pt x="593" y="637"/>
                  </a:lnTo>
                  <a:lnTo>
                    <a:pt x="593" y="661"/>
                  </a:lnTo>
                  <a:lnTo>
                    <a:pt x="642" y="661"/>
                  </a:lnTo>
                  <a:lnTo>
                    <a:pt x="642" y="637"/>
                  </a:lnTo>
                  <a:lnTo>
                    <a:pt x="642" y="553"/>
                  </a:lnTo>
                  <a:lnTo>
                    <a:pt x="642" y="478"/>
                  </a:lnTo>
                  <a:lnTo>
                    <a:pt x="642" y="368"/>
                  </a:lnTo>
                  <a:lnTo>
                    <a:pt x="642" y="318"/>
                  </a:lnTo>
                  <a:lnTo>
                    <a:pt x="642" y="284"/>
                  </a:lnTo>
                  <a:lnTo>
                    <a:pt x="669" y="368"/>
                  </a:lnTo>
                  <a:lnTo>
                    <a:pt x="669" y="395"/>
                  </a:lnTo>
                  <a:lnTo>
                    <a:pt x="669" y="417"/>
                  </a:lnTo>
                  <a:lnTo>
                    <a:pt x="669" y="553"/>
                  </a:lnTo>
                  <a:lnTo>
                    <a:pt x="726" y="553"/>
                  </a:lnTo>
                  <a:lnTo>
                    <a:pt x="726" y="577"/>
                  </a:lnTo>
                  <a:lnTo>
                    <a:pt x="777" y="577"/>
                  </a:lnTo>
                  <a:lnTo>
                    <a:pt x="777" y="637"/>
                  </a:lnTo>
                  <a:lnTo>
                    <a:pt x="777" y="553"/>
                  </a:lnTo>
                  <a:lnTo>
                    <a:pt x="829" y="553"/>
                  </a:lnTo>
                  <a:lnTo>
                    <a:pt x="829" y="478"/>
                  </a:lnTo>
                  <a:lnTo>
                    <a:pt x="829" y="417"/>
                  </a:lnTo>
                  <a:lnTo>
                    <a:pt x="829" y="368"/>
                  </a:lnTo>
                  <a:lnTo>
                    <a:pt x="829" y="284"/>
                  </a:lnTo>
                  <a:lnTo>
                    <a:pt x="829" y="368"/>
                  </a:lnTo>
                  <a:lnTo>
                    <a:pt x="829" y="417"/>
                  </a:lnTo>
                  <a:lnTo>
                    <a:pt x="829" y="553"/>
                  </a:lnTo>
                  <a:lnTo>
                    <a:pt x="777" y="553"/>
                  </a:lnTo>
                  <a:lnTo>
                    <a:pt x="777" y="577"/>
                  </a:lnTo>
                  <a:lnTo>
                    <a:pt x="777" y="553"/>
                  </a:lnTo>
                  <a:lnTo>
                    <a:pt x="777" y="501"/>
                  </a:lnTo>
                  <a:lnTo>
                    <a:pt x="777" y="417"/>
                  </a:lnTo>
                  <a:lnTo>
                    <a:pt x="829" y="368"/>
                  </a:lnTo>
                  <a:lnTo>
                    <a:pt x="829" y="318"/>
                  </a:lnTo>
                  <a:lnTo>
                    <a:pt x="887" y="284"/>
                  </a:lnTo>
                  <a:lnTo>
                    <a:pt x="913" y="259"/>
                  </a:lnTo>
                  <a:lnTo>
                    <a:pt x="937" y="259"/>
                  </a:lnTo>
                  <a:lnTo>
                    <a:pt x="937" y="284"/>
                  </a:lnTo>
                  <a:lnTo>
                    <a:pt x="937" y="318"/>
                  </a:lnTo>
                  <a:lnTo>
                    <a:pt x="937" y="368"/>
                  </a:lnTo>
                  <a:lnTo>
                    <a:pt x="937" y="395"/>
                  </a:lnTo>
                  <a:lnTo>
                    <a:pt x="937" y="478"/>
                  </a:lnTo>
                  <a:lnTo>
                    <a:pt x="937" y="553"/>
                  </a:lnTo>
                  <a:lnTo>
                    <a:pt x="913" y="577"/>
                  </a:lnTo>
                  <a:lnTo>
                    <a:pt x="937" y="553"/>
                  </a:lnTo>
                  <a:lnTo>
                    <a:pt x="937" y="417"/>
                  </a:lnTo>
                  <a:lnTo>
                    <a:pt x="937" y="395"/>
                  </a:lnTo>
                  <a:lnTo>
                    <a:pt x="990" y="368"/>
                  </a:lnTo>
                  <a:lnTo>
                    <a:pt x="1018" y="318"/>
                  </a:lnTo>
                  <a:lnTo>
                    <a:pt x="1098" y="318"/>
                  </a:lnTo>
                  <a:lnTo>
                    <a:pt x="1098" y="368"/>
                  </a:lnTo>
                  <a:lnTo>
                    <a:pt x="1098" y="395"/>
                  </a:lnTo>
                  <a:lnTo>
                    <a:pt x="1098" y="417"/>
                  </a:lnTo>
                  <a:lnTo>
                    <a:pt x="1098" y="501"/>
                  </a:lnTo>
                  <a:lnTo>
                    <a:pt x="1098" y="553"/>
                  </a:lnTo>
                  <a:lnTo>
                    <a:pt x="1098" y="577"/>
                  </a:lnTo>
                  <a:lnTo>
                    <a:pt x="1098" y="637"/>
                  </a:lnTo>
                  <a:lnTo>
                    <a:pt x="1098" y="553"/>
                  </a:lnTo>
                  <a:lnTo>
                    <a:pt x="1098" y="478"/>
                  </a:lnTo>
                  <a:lnTo>
                    <a:pt x="1098" y="395"/>
                  </a:lnTo>
                  <a:lnTo>
                    <a:pt x="1098" y="368"/>
                  </a:lnTo>
                  <a:lnTo>
                    <a:pt x="1152" y="284"/>
                  </a:lnTo>
                  <a:lnTo>
                    <a:pt x="1152" y="368"/>
                  </a:lnTo>
                  <a:lnTo>
                    <a:pt x="1152" y="417"/>
                  </a:lnTo>
                  <a:lnTo>
                    <a:pt x="1152" y="478"/>
                  </a:lnTo>
                  <a:lnTo>
                    <a:pt x="1152" y="553"/>
                  </a:lnTo>
                  <a:lnTo>
                    <a:pt x="1152" y="577"/>
                  </a:lnTo>
                  <a:lnTo>
                    <a:pt x="1152" y="553"/>
                  </a:lnTo>
                  <a:lnTo>
                    <a:pt x="1178" y="501"/>
                  </a:lnTo>
                  <a:lnTo>
                    <a:pt x="1209" y="417"/>
                  </a:lnTo>
                  <a:lnTo>
                    <a:pt x="1258" y="368"/>
                  </a:lnTo>
                  <a:lnTo>
                    <a:pt x="1258" y="318"/>
                  </a:lnTo>
                  <a:lnTo>
                    <a:pt x="1285" y="284"/>
                  </a:lnTo>
                  <a:lnTo>
                    <a:pt x="1285" y="318"/>
                  </a:lnTo>
                  <a:lnTo>
                    <a:pt x="1285" y="368"/>
                  </a:lnTo>
                  <a:lnTo>
                    <a:pt x="1285" y="395"/>
                  </a:lnTo>
                  <a:lnTo>
                    <a:pt x="1313" y="417"/>
                  </a:lnTo>
                  <a:lnTo>
                    <a:pt x="1313" y="501"/>
                  </a:lnTo>
                  <a:lnTo>
                    <a:pt x="1313" y="553"/>
                  </a:lnTo>
                  <a:lnTo>
                    <a:pt x="1369" y="501"/>
                  </a:lnTo>
                  <a:lnTo>
                    <a:pt x="1369" y="417"/>
                  </a:lnTo>
                  <a:lnTo>
                    <a:pt x="1369" y="395"/>
                  </a:lnTo>
                  <a:lnTo>
                    <a:pt x="1396" y="368"/>
                  </a:lnTo>
                  <a:lnTo>
                    <a:pt x="1396" y="284"/>
                  </a:lnTo>
                  <a:lnTo>
                    <a:pt x="1420" y="284"/>
                  </a:lnTo>
                  <a:lnTo>
                    <a:pt x="1445" y="236"/>
                  </a:lnTo>
                  <a:lnTo>
                    <a:pt x="1445" y="284"/>
                  </a:lnTo>
                  <a:lnTo>
                    <a:pt x="1445" y="318"/>
                  </a:lnTo>
                  <a:lnTo>
                    <a:pt x="1445" y="368"/>
                  </a:lnTo>
                  <a:lnTo>
                    <a:pt x="1445" y="395"/>
                  </a:lnTo>
                  <a:lnTo>
                    <a:pt x="1445" y="417"/>
                  </a:lnTo>
                  <a:lnTo>
                    <a:pt x="1445" y="501"/>
                  </a:lnTo>
                  <a:lnTo>
                    <a:pt x="1445" y="553"/>
                  </a:lnTo>
                  <a:lnTo>
                    <a:pt x="1472" y="553"/>
                  </a:lnTo>
                  <a:lnTo>
                    <a:pt x="1472" y="501"/>
                  </a:lnTo>
                  <a:lnTo>
                    <a:pt x="1529" y="417"/>
                  </a:lnTo>
                  <a:lnTo>
                    <a:pt x="1529" y="368"/>
                  </a:lnTo>
                  <a:lnTo>
                    <a:pt x="1607" y="368"/>
                  </a:lnTo>
                  <a:lnTo>
                    <a:pt x="1556" y="368"/>
                  </a:lnTo>
                  <a:lnTo>
                    <a:pt x="1556" y="395"/>
                  </a:lnTo>
                  <a:lnTo>
                    <a:pt x="1556" y="478"/>
                  </a:lnTo>
                  <a:lnTo>
                    <a:pt x="1556" y="553"/>
                  </a:lnTo>
                  <a:lnTo>
                    <a:pt x="1556" y="577"/>
                  </a:lnTo>
                  <a:lnTo>
                    <a:pt x="1556" y="637"/>
                  </a:lnTo>
                  <a:lnTo>
                    <a:pt x="1607" y="553"/>
                  </a:lnTo>
                  <a:lnTo>
                    <a:pt x="1607" y="501"/>
                  </a:lnTo>
                  <a:lnTo>
                    <a:pt x="1632" y="417"/>
                  </a:lnTo>
                  <a:lnTo>
                    <a:pt x="1632" y="395"/>
                  </a:lnTo>
                  <a:lnTo>
                    <a:pt x="1632" y="368"/>
                  </a:lnTo>
                  <a:lnTo>
                    <a:pt x="1657" y="318"/>
                  </a:lnTo>
                  <a:lnTo>
                    <a:pt x="1657" y="368"/>
                  </a:lnTo>
                  <a:lnTo>
                    <a:pt x="1657" y="395"/>
                  </a:lnTo>
                  <a:lnTo>
                    <a:pt x="1657" y="417"/>
                  </a:lnTo>
                  <a:lnTo>
                    <a:pt x="1657" y="501"/>
                  </a:lnTo>
                  <a:lnTo>
                    <a:pt x="1691" y="553"/>
                  </a:lnTo>
                  <a:lnTo>
                    <a:pt x="1716" y="501"/>
                  </a:lnTo>
                  <a:lnTo>
                    <a:pt x="1716" y="417"/>
                  </a:lnTo>
                  <a:lnTo>
                    <a:pt x="1716" y="368"/>
                  </a:lnTo>
                  <a:lnTo>
                    <a:pt x="1716" y="284"/>
                  </a:lnTo>
                  <a:lnTo>
                    <a:pt x="1716" y="318"/>
                  </a:lnTo>
                  <a:lnTo>
                    <a:pt x="1716" y="368"/>
                  </a:lnTo>
                  <a:lnTo>
                    <a:pt x="1657" y="395"/>
                  </a:lnTo>
                  <a:lnTo>
                    <a:pt x="1657" y="417"/>
                  </a:lnTo>
                  <a:lnTo>
                    <a:pt x="1632" y="368"/>
                  </a:lnTo>
                  <a:lnTo>
                    <a:pt x="1632" y="284"/>
                  </a:lnTo>
                  <a:lnTo>
                    <a:pt x="1632" y="259"/>
                  </a:lnTo>
                  <a:lnTo>
                    <a:pt x="1632" y="182"/>
                  </a:lnTo>
                  <a:lnTo>
                    <a:pt x="1607" y="236"/>
                  </a:lnTo>
                  <a:lnTo>
                    <a:pt x="1529" y="259"/>
                  </a:lnTo>
                  <a:lnTo>
                    <a:pt x="1472" y="284"/>
                  </a:lnTo>
                  <a:lnTo>
                    <a:pt x="1445" y="318"/>
                  </a:lnTo>
                  <a:lnTo>
                    <a:pt x="1396" y="368"/>
                  </a:lnTo>
                  <a:lnTo>
                    <a:pt x="1369" y="368"/>
                  </a:lnTo>
                  <a:lnTo>
                    <a:pt x="1285" y="368"/>
                  </a:lnTo>
                  <a:lnTo>
                    <a:pt x="1258" y="395"/>
                  </a:lnTo>
                  <a:lnTo>
                    <a:pt x="1258" y="368"/>
                  </a:lnTo>
                  <a:lnTo>
                    <a:pt x="1258" y="318"/>
                  </a:lnTo>
                  <a:lnTo>
                    <a:pt x="1209" y="368"/>
                  </a:lnTo>
                  <a:lnTo>
                    <a:pt x="1152" y="368"/>
                  </a:lnTo>
                  <a:lnTo>
                    <a:pt x="1125" y="417"/>
                  </a:lnTo>
                  <a:lnTo>
                    <a:pt x="1098" y="478"/>
                  </a:lnTo>
                  <a:lnTo>
                    <a:pt x="990" y="553"/>
                  </a:lnTo>
                  <a:lnTo>
                    <a:pt x="913" y="553"/>
                  </a:lnTo>
                  <a:lnTo>
                    <a:pt x="887" y="553"/>
                  </a:lnTo>
                  <a:lnTo>
                    <a:pt x="937" y="501"/>
                  </a:lnTo>
                  <a:lnTo>
                    <a:pt x="1018" y="478"/>
                  </a:lnTo>
                  <a:lnTo>
                    <a:pt x="1098" y="395"/>
                  </a:lnTo>
                  <a:lnTo>
                    <a:pt x="1125" y="368"/>
                  </a:lnTo>
                  <a:lnTo>
                    <a:pt x="1152" y="318"/>
                  </a:lnTo>
                  <a:lnTo>
                    <a:pt x="1152" y="284"/>
                  </a:lnTo>
                  <a:lnTo>
                    <a:pt x="1152" y="318"/>
                  </a:lnTo>
                  <a:lnTo>
                    <a:pt x="1125" y="318"/>
                  </a:lnTo>
                  <a:lnTo>
                    <a:pt x="1098" y="368"/>
                  </a:lnTo>
                  <a:lnTo>
                    <a:pt x="1048" y="368"/>
                  </a:lnTo>
                  <a:lnTo>
                    <a:pt x="990" y="368"/>
                  </a:lnTo>
                  <a:lnTo>
                    <a:pt x="937" y="395"/>
                  </a:lnTo>
                  <a:lnTo>
                    <a:pt x="937" y="368"/>
                  </a:lnTo>
                  <a:lnTo>
                    <a:pt x="990" y="368"/>
                  </a:lnTo>
                  <a:lnTo>
                    <a:pt x="1048" y="368"/>
                  </a:lnTo>
                  <a:lnTo>
                    <a:pt x="1098" y="368"/>
                  </a:lnTo>
                  <a:lnTo>
                    <a:pt x="1125" y="318"/>
                  </a:lnTo>
                  <a:lnTo>
                    <a:pt x="1152" y="284"/>
                  </a:lnTo>
                  <a:lnTo>
                    <a:pt x="1125" y="318"/>
                  </a:lnTo>
                  <a:lnTo>
                    <a:pt x="1098" y="318"/>
                  </a:lnTo>
                  <a:lnTo>
                    <a:pt x="1018" y="368"/>
                  </a:lnTo>
                  <a:lnTo>
                    <a:pt x="937" y="368"/>
                  </a:lnTo>
                  <a:lnTo>
                    <a:pt x="887" y="368"/>
                  </a:lnTo>
                  <a:lnTo>
                    <a:pt x="829" y="368"/>
                  </a:lnTo>
                  <a:lnTo>
                    <a:pt x="887" y="368"/>
                  </a:lnTo>
                  <a:lnTo>
                    <a:pt x="913" y="368"/>
                  </a:lnTo>
                  <a:lnTo>
                    <a:pt x="937" y="318"/>
                  </a:lnTo>
                  <a:lnTo>
                    <a:pt x="1048" y="318"/>
                  </a:lnTo>
                  <a:lnTo>
                    <a:pt x="1098" y="284"/>
                  </a:lnTo>
                  <a:lnTo>
                    <a:pt x="990" y="284"/>
                  </a:lnTo>
                  <a:lnTo>
                    <a:pt x="937" y="284"/>
                  </a:lnTo>
                  <a:lnTo>
                    <a:pt x="887" y="284"/>
                  </a:lnTo>
                  <a:lnTo>
                    <a:pt x="777" y="284"/>
                  </a:lnTo>
                  <a:lnTo>
                    <a:pt x="726" y="284"/>
                  </a:lnTo>
                  <a:lnTo>
                    <a:pt x="669" y="284"/>
                  </a:lnTo>
                  <a:lnTo>
                    <a:pt x="615" y="259"/>
                  </a:lnTo>
                  <a:lnTo>
                    <a:pt x="615" y="236"/>
                  </a:lnTo>
                  <a:lnTo>
                    <a:pt x="593" y="236"/>
                  </a:lnTo>
                  <a:lnTo>
                    <a:pt x="566" y="236"/>
                  </a:lnTo>
                  <a:lnTo>
                    <a:pt x="482" y="236"/>
                  </a:lnTo>
                  <a:lnTo>
                    <a:pt x="375" y="236"/>
                  </a:lnTo>
                  <a:lnTo>
                    <a:pt x="347" y="236"/>
                  </a:lnTo>
                  <a:lnTo>
                    <a:pt x="295" y="284"/>
                  </a:lnTo>
                  <a:lnTo>
                    <a:pt x="406" y="318"/>
                  </a:lnTo>
                  <a:lnTo>
                    <a:pt x="482" y="368"/>
                  </a:lnTo>
                  <a:lnTo>
                    <a:pt x="566" y="368"/>
                  </a:lnTo>
                  <a:lnTo>
                    <a:pt x="642" y="368"/>
                  </a:lnTo>
                  <a:lnTo>
                    <a:pt x="669" y="368"/>
                  </a:lnTo>
                  <a:lnTo>
                    <a:pt x="753" y="417"/>
                  </a:lnTo>
                  <a:lnTo>
                    <a:pt x="777" y="417"/>
                  </a:lnTo>
                  <a:lnTo>
                    <a:pt x="753" y="417"/>
                  </a:lnTo>
                  <a:lnTo>
                    <a:pt x="669" y="417"/>
                  </a:lnTo>
                  <a:lnTo>
                    <a:pt x="615" y="417"/>
                  </a:lnTo>
                  <a:lnTo>
                    <a:pt x="593" y="417"/>
                  </a:lnTo>
                  <a:lnTo>
                    <a:pt x="510" y="417"/>
                  </a:lnTo>
                  <a:lnTo>
                    <a:pt x="482" y="417"/>
                  </a:lnTo>
                  <a:lnTo>
                    <a:pt x="406" y="417"/>
                  </a:lnTo>
                  <a:lnTo>
                    <a:pt x="375" y="478"/>
                  </a:lnTo>
                  <a:lnTo>
                    <a:pt x="322" y="478"/>
                  </a:lnTo>
                  <a:lnTo>
                    <a:pt x="347" y="417"/>
                  </a:lnTo>
                  <a:lnTo>
                    <a:pt x="375" y="417"/>
                  </a:lnTo>
                  <a:lnTo>
                    <a:pt x="431" y="417"/>
                  </a:lnTo>
                  <a:lnTo>
                    <a:pt x="510" y="417"/>
                  </a:lnTo>
                  <a:lnTo>
                    <a:pt x="593" y="417"/>
                  </a:lnTo>
                  <a:lnTo>
                    <a:pt x="669" y="368"/>
                  </a:lnTo>
                  <a:lnTo>
                    <a:pt x="669" y="395"/>
                  </a:lnTo>
                  <a:lnTo>
                    <a:pt x="615" y="417"/>
                  </a:lnTo>
                  <a:lnTo>
                    <a:pt x="593" y="417"/>
                  </a:lnTo>
                  <a:lnTo>
                    <a:pt x="482" y="478"/>
                  </a:lnTo>
                  <a:lnTo>
                    <a:pt x="406" y="478"/>
                  </a:lnTo>
                  <a:lnTo>
                    <a:pt x="347" y="478"/>
                  </a:lnTo>
                  <a:lnTo>
                    <a:pt x="295" y="478"/>
                  </a:lnTo>
                  <a:lnTo>
                    <a:pt x="215" y="553"/>
                  </a:lnTo>
                  <a:lnTo>
                    <a:pt x="160" y="553"/>
                  </a:lnTo>
                  <a:lnTo>
                    <a:pt x="215" y="553"/>
                  </a:lnTo>
                  <a:lnTo>
                    <a:pt x="295" y="501"/>
                  </a:lnTo>
                  <a:lnTo>
                    <a:pt x="375" y="478"/>
                  </a:lnTo>
                  <a:lnTo>
                    <a:pt x="431" y="417"/>
                  </a:lnTo>
                  <a:lnTo>
                    <a:pt x="510" y="417"/>
                  </a:lnTo>
                  <a:lnTo>
                    <a:pt x="615" y="395"/>
                  </a:lnTo>
                  <a:lnTo>
                    <a:pt x="669" y="368"/>
                  </a:lnTo>
                  <a:lnTo>
                    <a:pt x="829" y="368"/>
                  </a:lnTo>
                  <a:lnTo>
                    <a:pt x="887" y="318"/>
                  </a:lnTo>
                  <a:lnTo>
                    <a:pt x="990" y="318"/>
                  </a:lnTo>
                  <a:lnTo>
                    <a:pt x="1098" y="318"/>
                  </a:lnTo>
                  <a:lnTo>
                    <a:pt x="1048" y="318"/>
                  </a:lnTo>
                  <a:lnTo>
                    <a:pt x="1048" y="368"/>
                  </a:lnTo>
                  <a:lnTo>
                    <a:pt x="1018" y="368"/>
                  </a:lnTo>
                  <a:lnTo>
                    <a:pt x="937" y="368"/>
                  </a:lnTo>
                  <a:lnTo>
                    <a:pt x="913" y="368"/>
                  </a:lnTo>
                  <a:lnTo>
                    <a:pt x="887" y="368"/>
                  </a:lnTo>
                  <a:lnTo>
                    <a:pt x="857" y="368"/>
                  </a:lnTo>
                  <a:lnTo>
                    <a:pt x="887" y="368"/>
                  </a:lnTo>
                  <a:lnTo>
                    <a:pt x="937" y="368"/>
                  </a:lnTo>
                  <a:lnTo>
                    <a:pt x="990" y="368"/>
                  </a:lnTo>
                  <a:lnTo>
                    <a:pt x="1098" y="368"/>
                  </a:lnTo>
                  <a:lnTo>
                    <a:pt x="1018" y="368"/>
                  </a:lnTo>
                  <a:lnTo>
                    <a:pt x="937" y="368"/>
                  </a:lnTo>
                  <a:lnTo>
                    <a:pt x="887" y="368"/>
                  </a:lnTo>
                  <a:lnTo>
                    <a:pt x="829" y="318"/>
                  </a:lnTo>
                  <a:lnTo>
                    <a:pt x="753" y="318"/>
                  </a:lnTo>
                  <a:lnTo>
                    <a:pt x="669" y="318"/>
                  </a:lnTo>
                  <a:lnTo>
                    <a:pt x="593" y="318"/>
                  </a:lnTo>
                  <a:lnTo>
                    <a:pt x="510" y="318"/>
                  </a:lnTo>
                  <a:lnTo>
                    <a:pt x="482" y="318"/>
                  </a:lnTo>
                  <a:lnTo>
                    <a:pt x="482" y="284"/>
                  </a:lnTo>
                  <a:lnTo>
                    <a:pt x="566" y="284"/>
                  </a:lnTo>
                  <a:lnTo>
                    <a:pt x="593" y="284"/>
                  </a:lnTo>
                  <a:lnTo>
                    <a:pt x="642" y="284"/>
                  </a:lnTo>
                  <a:lnTo>
                    <a:pt x="669" y="284"/>
                  </a:lnTo>
                  <a:lnTo>
                    <a:pt x="726" y="236"/>
                  </a:lnTo>
                  <a:lnTo>
                    <a:pt x="669" y="236"/>
                  </a:lnTo>
                  <a:lnTo>
                    <a:pt x="642" y="236"/>
                  </a:lnTo>
                  <a:lnTo>
                    <a:pt x="593" y="236"/>
                  </a:lnTo>
                  <a:lnTo>
                    <a:pt x="510" y="236"/>
                  </a:lnTo>
                  <a:lnTo>
                    <a:pt x="482" y="236"/>
                  </a:lnTo>
                  <a:lnTo>
                    <a:pt x="431" y="236"/>
                  </a:lnTo>
                  <a:lnTo>
                    <a:pt x="482" y="259"/>
                  </a:lnTo>
                  <a:lnTo>
                    <a:pt x="510" y="284"/>
                  </a:lnTo>
                  <a:lnTo>
                    <a:pt x="593" y="284"/>
                  </a:lnTo>
                  <a:lnTo>
                    <a:pt x="642" y="284"/>
                  </a:lnTo>
                  <a:lnTo>
                    <a:pt x="669" y="284"/>
                  </a:lnTo>
                  <a:lnTo>
                    <a:pt x="777" y="284"/>
                  </a:lnTo>
                  <a:lnTo>
                    <a:pt x="887" y="284"/>
                  </a:lnTo>
                  <a:lnTo>
                    <a:pt x="937" y="284"/>
                  </a:lnTo>
                  <a:lnTo>
                    <a:pt x="1048" y="284"/>
                  </a:lnTo>
                  <a:lnTo>
                    <a:pt x="1125" y="284"/>
                  </a:lnTo>
                  <a:lnTo>
                    <a:pt x="1125" y="236"/>
                  </a:lnTo>
                  <a:lnTo>
                    <a:pt x="1098" y="236"/>
                  </a:lnTo>
                  <a:lnTo>
                    <a:pt x="1098" y="259"/>
                  </a:lnTo>
                  <a:lnTo>
                    <a:pt x="1098" y="236"/>
                  </a:lnTo>
                  <a:lnTo>
                    <a:pt x="1152" y="182"/>
                  </a:lnTo>
                  <a:lnTo>
                    <a:pt x="1178" y="182"/>
                  </a:lnTo>
                  <a:lnTo>
                    <a:pt x="1258" y="182"/>
                  </a:lnTo>
                  <a:lnTo>
                    <a:pt x="1285" y="182"/>
                  </a:lnTo>
                  <a:lnTo>
                    <a:pt x="1285" y="236"/>
                  </a:lnTo>
                  <a:lnTo>
                    <a:pt x="1258" y="259"/>
                  </a:lnTo>
                  <a:lnTo>
                    <a:pt x="1209" y="259"/>
                  </a:lnTo>
                  <a:lnTo>
                    <a:pt x="1152" y="284"/>
                  </a:lnTo>
                  <a:lnTo>
                    <a:pt x="1125" y="284"/>
                  </a:lnTo>
                  <a:lnTo>
                    <a:pt x="1098" y="284"/>
                  </a:lnTo>
                  <a:lnTo>
                    <a:pt x="1048" y="284"/>
                  </a:lnTo>
                  <a:lnTo>
                    <a:pt x="1098" y="284"/>
                  </a:lnTo>
                  <a:lnTo>
                    <a:pt x="1152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369" y="284"/>
                  </a:lnTo>
                  <a:lnTo>
                    <a:pt x="1445" y="284"/>
                  </a:lnTo>
                  <a:lnTo>
                    <a:pt x="1445" y="236"/>
                  </a:lnTo>
                  <a:lnTo>
                    <a:pt x="1445" y="259"/>
                  </a:lnTo>
                  <a:lnTo>
                    <a:pt x="1420" y="259"/>
                  </a:lnTo>
                  <a:lnTo>
                    <a:pt x="1396" y="259"/>
                  </a:lnTo>
                  <a:lnTo>
                    <a:pt x="1369" y="284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209" y="318"/>
                  </a:lnTo>
                  <a:lnTo>
                    <a:pt x="1152" y="368"/>
                  </a:lnTo>
                  <a:lnTo>
                    <a:pt x="1125" y="368"/>
                  </a:lnTo>
                  <a:lnTo>
                    <a:pt x="1098" y="395"/>
                  </a:lnTo>
                  <a:lnTo>
                    <a:pt x="1152" y="395"/>
                  </a:lnTo>
                  <a:lnTo>
                    <a:pt x="1209" y="368"/>
                  </a:lnTo>
                  <a:lnTo>
                    <a:pt x="1258" y="368"/>
                  </a:lnTo>
                  <a:lnTo>
                    <a:pt x="1313" y="368"/>
                  </a:lnTo>
                  <a:lnTo>
                    <a:pt x="1369" y="368"/>
                  </a:lnTo>
                  <a:lnTo>
                    <a:pt x="1369" y="395"/>
                  </a:lnTo>
                  <a:lnTo>
                    <a:pt x="1396" y="417"/>
                  </a:lnTo>
                  <a:lnTo>
                    <a:pt x="1445" y="417"/>
                  </a:lnTo>
                  <a:lnTo>
                    <a:pt x="1396" y="417"/>
                  </a:lnTo>
                  <a:lnTo>
                    <a:pt x="1313" y="395"/>
                  </a:lnTo>
                  <a:lnTo>
                    <a:pt x="1258" y="368"/>
                  </a:lnTo>
                  <a:lnTo>
                    <a:pt x="1178" y="368"/>
                  </a:lnTo>
                  <a:lnTo>
                    <a:pt x="1098" y="368"/>
                  </a:lnTo>
                  <a:lnTo>
                    <a:pt x="1048" y="368"/>
                  </a:lnTo>
                  <a:lnTo>
                    <a:pt x="990" y="284"/>
                  </a:lnTo>
                  <a:lnTo>
                    <a:pt x="937" y="318"/>
                  </a:lnTo>
                  <a:lnTo>
                    <a:pt x="990" y="318"/>
                  </a:lnTo>
                  <a:lnTo>
                    <a:pt x="990" y="368"/>
                  </a:lnTo>
                  <a:lnTo>
                    <a:pt x="1018" y="368"/>
                  </a:lnTo>
                  <a:lnTo>
                    <a:pt x="1098" y="368"/>
                  </a:lnTo>
                  <a:lnTo>
                    <a:pt x="1098" y="318"/>
                  </a:lnTo>
                  <a:lnTo>
                    <a:pt x="1152" y="318"/>
                  </a:lnTo>
                  <a:lnTo>
                    <a:pt x="1152" y="284"/>
                  </a:lnTo>
                  <a:lnTo>
                    <a:pt x="1209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285" y="318"/>
                  </a:lnTo>
                  <a:lnTo>
                    <a:pt x="1285" y="284"/>
                  </a:lnTo>
                  <a:lnTo>
                    <a:pt x="1369" y="284"/>
                  </a:lnTo>
                  <a:lnTo>
                    <a:pt x="1420" y="259"/>
                  </a:lnTo>
                  <a:lnTo>
                    <a:pt x="1445" y="236"/>
                  </a:lnTo>
                  <a:lnTo>
                    <a:pt x="1472" y="182"/>
                  </a:lnTo>
                  <a:lnTo>
                    <a:pt x="1529" y="182"/>
                  </a:lnTo>
                  <a:lnTo>
                    <a:pt x="1529" y="236"/>
                  </a:lnTo>
                  <a:lnTo>
                    <a:pt x="1472" y="284"/>
                  </a:lnTo>
                  <a:lnTo>
                    <a:pt x="1529" y="284"/>
                  </a:lnTo>
                  <a:lnTo>
                    <a:pt x="1556" y="259"/>
                  </a:lnTo>
                  <a:lnTo>
                    <a:pt x="1556" y="236"/>
                  </a:lnTo>
                  <a:lnTo>
                    <a:pt x="1632" y="182"/>
                  </a:lnTo>
                  <a:lnTo>
                    <a:pt x="1607" y="236"/>
                  </a:lnTo>
                  <a:lnTo>
                    <a:pt x="1556" y="259"/>
                  </a:lnTo>
                  <a:lnTo>
                    <a:pt x="1529" y="284"/>
                  </a:lnTo>
                  <a:lnTo>
                    <a:pt x="1472" y="318"/>
                  </a:lnTo>
                  <a:lnTo>
                    <a:pt x="1445" y="368"/>
                  </a:lnTo>
                  <a:lnTo>
                    <a:pt x="1420" y="395"/>
                  </a:lnTo>
                  <a:lnTo>
                    <a:pt x="1445" y="368"/>
                  </a:lnTo>
                  <a:lnTo>
                    <a:pt x="1472" y="318"/>
                  </a:lnTo>
                  <a:lnTo>
                    <a:pt x="1472" y="284"/>
                  </a:lnTo>
                  <a:lnTo>
                    <a:pt x="1529" y="259"/>
                  </a:lnTo>
                  <a:lnTo>
                    <a:pt x="1472" y="259"/>
                  </a:lnTo>
                  <a:lnTo>
                    <a:pt x="1445" y="259"/>
                  </a:lnTo>
                  <a:lnTo>
                    <a:pt x="1420" y="284"/>
                  </a:lnTo>
                  <a:lnTo>
                    <a:pt x="1369" y="284"/>
                  </a:lnTo>
                  <a:lnTo>
                    <a:pt x="1313" y="284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178" y="284"/>
                  </a:lnTo>
                  <a:lnTo>
                    <a:pt x="1152" y="284"/>
                  </a:lnTo>
                  <a:lnTo>
                    <a:pt x="1152" y="236"/>
                  </a:lnTo>
                  <a:lnTo>
                    <a:pt x="1152" y="182"/>
                  </a:lnTo>
                  <a:lnTo>
                    <a:pt x="1178" y="182"/>
                  </a:lnTo>
                  <a:lnTo>
                    <a:pt x="1209" y="159"/>
                  </a:lnTo>
                  <a:lnTo>
                    <a:pt x="1209" y="127"/>
                  </a:lnTo>
                  <a:lnTo>
                    <a:pt x="1209" y="159"/>
                  </a:lnTo>
                  <a:lnTo>
                    <a:pt x="1152" y="182"/>
                  </a:lnTo>
                  <a:lnTo>
                    <a:pt x="1098" y="182"/>
                  </a:lnTo>
                  <a:lnTo>
                    <a:pt x="1048" y="182"/>
                  </a:lnTo>
                  <a:lnTo>
                    <a:pt x="937" y="236"/>
                  </a:lnTo>
                  <a:lnTo>
                    <a:pt x="887" y="236"/>
                  </a:lnTo>
                  <a:lnTo>
                    <a:pt x="857" y="236"/>
                  </a:lnTo>
                  <a:lnTo>
                    <a:pt x="887" y="236"/>
                  </a:lnTo>
                  <a:lnTo>
                    <a:pt x="887" y="182"/>
                  </a:lnTo>
                  <a:lnTo>
                    <a:pt x="937" y="182"/>
                  </a:lnTo>
                  <a:lnTo>
                    <a:pt x="990" y="182"/>
                  </a:lnTo>
                  <a:lnTo>
                    <a:pt x="1048" y="127"/>
                  </a:lnTo>
                  <a:lnTo>
                    <a:pt x="1018" y="127"/>
                  </a:lnTo>
                  <a:lnTo>
                    <a:pt x="937" y="159"/>
                  </a:lnTo>
                  <a:lnTo>
                    <a:pt x="887" y="182"/>
                  </a:lnTo>
                  <a:lnTo>
                    <a:pt x="829" y="236"/>
                  </a:lnTo>
                  <a:lnTo>
                    <a:pt x="777" y="236"/>
                  </a:lnTo>
                  <a:lnTo>
                    <a:pt x="726" y="236"/>
                  </a:lnTo>
                  <a:lnTo>
                    <a:pt x="753" y="236"/>
                  </a:lnTo>
                  <a:lnTo>
                    <a:pt x="753" y="182"/>
                  </a:lnTo>
                  <a:lnTo>
                    <a:pt x="777" y="182"/>
                  </a:lnTo>
                  <a:lnTo>
                    <a:pt x="753" y="182"/>
                  </a:lnTo>
                  <a:lnTo>
                    <a:pt x="726" y="182"/>
                  </a:lnTo>
                  <a:lnTo>
                    <a:pt x="669" y="182"/>
                  </a:lnTo>
                  <a:lnTo>
                    <a:pt x="753" y="182"/>
                  </a:lnTo>
                  <a:lnTo>
                    <a:pt x="829" y="127"/>
                  </a:lnTo>
                  <a:lnTo>
                    <a:pt x="887" y="77"/>
                  </a:lnTo>
                  <a:lnTo>
                    <a:pt x="887" y="49"/>
                  </a:lnTo>
                  <a:lnTo>
                    <a:pt x="887" y="0"/>
                  </a:lnTo>
                  <a:lnTo>
                    <a:pt x="887" y="49"/>
                  </a:lnTo>
                  <a:lnTo>
                    <a:pt x="887" y="77"/>
                  </a:lnTo>
                  <a:lnTo>
                    <a:pt x="829" y="159"/>
                  </a:lnTo>
                  <a:lnTo>
                    <a:pt x="777" y="182"/>
                  </a:lnTo>
                  <a:lnTo>
                    <a:pt x="777" y="236"/>
                  </a:lnTo>
                  <a:lnTo>
                    <a:pt x="777" y="284"/>
                  </a:lnTo>
                  <a:lnTo>
                    <a:pt x="777" y="368"/>
                  </a:lnTo>
                  <a:lnTo>
                    <a:pt x="829" y="318"/>
                  </a:lnTo>
                  <a:lnTo>
                    <a:pt x="829" y="284"/>
                  </a:lnTo>
                  <a:lnTo>
                    <a:pt x="857" y="284"/>
                  </a:lnTo>
                  <a:lnTo>
                    <a:pt x="777" y="368"/>
                  </a:lnTo>
                  <a:lnTo>
                    <a:pt x="753" y="368"/>
                  </a:lnTo>
                  <a:lnTo>
                    <a:pt x="669" y="417"/>
                  </a:lnTo>
                  <a:lnTo>
                    <a:pt x="669" y="501"/>
                  </a:lnTo>
                  <a:lnTo>
                    <a:pt x="857" y="368"/>
                  </a:lnTo>
                  <a:lnTo>
                    <a:pt x="887" y="368"/>
                  </a:lnTo>
                  <a:lnTo>
                    <a:pt x="887" y="318"/>
                  </a:lnTo>
                  <a:lnTo>
                    <a:pt x="913" y="284"/>
                  </a:lnTo>
                  <a:lnTo>
                    <a:pt x="913" y="318"/>
                  </a:lnTo>
                  <a:lnTo>
                    <a:pt x="887" y="368"/>
                  </a:lnTo>
                  <a:lnTo>
                    <a:pt x="887" y="417"/>
                  </a:lnTo>
                  <a:lnTo>
                    <a:pt x="887" y="478"/>
                  </a:lnTo>
                  <a:lnTo>
                    <a:pt x="857" y="501"/>
                  </a:lnTo>
                  <a:lnTo>
                    <a:pt x="887" y="553"/>
                  </a:lnTo>
                  <a:lnTo>
                    <a:pt x="887" y="478"/>
                  </a:lnTo>
                  <a:lnTo>
                    <a:pt x="913" y="417"/>
                  </a:lnTo>
                  <a:lnTo>
                    <a:pt x="937" y="395"/>
                  </a:lnTo>
                  <a:lnTo>
                    <a:pt x="937" y="368"/>
                  </a:lnTo>
                  <a:lnTo>
                    <a:pt x="937" y="318"/>
                  </a:lnTo>
                  <a:lnTo>
                    <a:pt x="937" y="368"/>
                  </a:lnTo>
                  <a:lnTo>
                    <a:pt x="913" y="368"/>
                  </a:lnTo>
                  <a:lnTo>
                    <a:pt x="887" y="417"/>
                  </a:lnTo>
                  <a:lnTo>
                    <a:pt x="887" y="478"/>
                  </a:lnTo>
                  <a:lnTo>
                    <a:pt x="857" y="553"/>
                  </a:lnTo>
                  <a:lnTo>
                    <a:pt x="887" y="553"/>
                  </a:lnTo>
                  <a:lnTo>
                    <a:pt x="887" y="501"/>
                  </a:lnTo>
                  <a:lnTo>
                    <a:pt x="887" y="417"/>
                  </a:lnTo>
                  <a:lnTo>
                    <a:pt x="887" y="395"/>
                  </a:lnTo>
                  <a:lnTo>
                    <a:pt x="937" y="395"/>
                  </a:lnTo>
                  <a:lnTo>
                    <a:pt x="937" y="368"/>
                  </a:lnTo>
                  <a:lnTo>
                    <a:pt x="887" y="368"/>
                  </a:lnTo>
                  <a:lnTo>
                    <a:pt x="777" y="368"/>
                  </a:lnTo>
                  <a:lnTo>
                    <a:pt x="753" y="368"/>
                  </a:lnTo>
                  <a:lnTo>
                    <a:pt x="669" y="417"/>
                  </a:lnTo>
                  <a:lnTo>
                    <a:pt x="615" y="417"/>
                  </a:lnTo>
                  <a:lnTo>
                    <a:pt x="669" y="417"/>
                  </a:lnTo>
                  <a:lnTo>
                    <a:pt x="669" y="368"/>
                  </a:lnTo>
                  <a:lnTo>
                    <a:pt x="669" y="284"/>
                  </a:lnTo>
                  <a:lnTo>
                    <a:pt x="726" y="284"/>
                  </a:lnTo>
                  <a:lnTo>
                    <a:pt x="726" y="259"/>
                  </a:lnTo>
                  <a:lnTo>
                    <a:pt x="669" y="259"/>
                  </a:lnTo>
                  <a:lnTo>
                    <a:pt x="669" y="284"/>
                  </a:lnTo>
                  <a:lnTo>
                    <a:pt x="642" y="284"/>
                  </a:lnTo>
                  <a:lnTo>
                    <a:pt x="642" y="318"/>
                  </a:lnTo>
                  <a:lnTo>
                    <a:pt x="642" y="284"/>
                  </a:lnTo>
                  <a:lnTo>
                    <a:pt x="642" y="259"/>
                  </a:lnTo>
                  <a:lnTo>
                    <a:pt x="642" y="182"/>
                  </a:lnTo>
                  <a:lnTo>
                    <a:pt x="642" y="236"/>
                  </a:lnTo>
                  <a:lnTo>
                    <a:pt x="642" y="259"/>
                  </a:lnTo>
                  <a:lnTo>
                    <a:pt x="669" y="284"/>
                  </a:lnTo>
                  <a:lnTo>
                    <a:pt x="642" y="284"/>
                  </a:lnTo>
                  <a:lnTo>
                    <a:pt x="593" y="236"/>
                  </a:lnTo>
                  <a:lnTo>
                    <a:pt x="593" y="182"/>
                  </a:lnTo>
                  <a:lnTo>
                    <a:pt x="510" y="159"/>
                  </a:lnTo>
                  <a:lnTo>
                    <a:pt x="482" y="159"/>
                  </a:lnTo>
                  <a:lnTo>
                    <a:pt x="482" y="77"/>
                  </a:lnTo>
                  <a:lnTo>
                    <a:pt x="431" y="77"/>
                  </a:lnTo>
                  <a:lnTo>
                    <a:pt x="482" y="77"/>
                  </a:lnTo>
                  <a:lnTo>
                    <a:pt x="482" y="159"/>
                  </a:lnTo>
                  <a:lnTo>
                    <a:pt x="510" y="182"/>
                  </a:lnTo>
                  <a:lnTo>
                    <a:pt x="593" y="182"/>
                  </a:lnTo>
                  <a:lnTo>
                    <a:pt x="615" y="182"/>
                  </a:lnTo>
                  <a:lnTo>
                    <a:pt x="642" y="236"/>
                  </a:lnTo>
                  <a:lnTo>
                    <a:pt x="669" y="259"/>
                  </a:lnTo>
                  <a:lnTo>
                    <a:pt x="669" y="284"/>
                  </a:lnTo>
                  <a:lnTo>
                    <a:pt x="669" y="318"/>
                  </a:lnTo>
                  <a:lnTo>
                    <a:pt x="753" y="318"/>
                  </a:lnTo>
                  <a:lnTo>
                    <a:pt x="669" y="318"/>
                  </a:lnTo>
                  <a:lnTo>
                    <a:pt x="669" y="284"/>
                  </a:lnTo>
                  <a:lnTo>
                    <a:pt x="726" y="284"/>
                  </a:lnTo>
                  <a:lnTo>
                    <a:pt x="777" y="318"/>
                  </a:lnTo>
                  <a:lnTo>
                    <a:pt x="857" y="368"/>
                  </a:lnTo>
                  <a:lnTo>
                    <a:pt x="857" y="395"/>
                  </a:lnTo>
                  <a:lnTo>
                    <a:pt x="887" y="417"/>
                  </a:lnTo>
                  <a:lnTo>
                    <a:pt x="913" y="417"/>
                  </a:lnTo>
                  <a:lnTo>
                    <a:pt x="887" y="417"/>
                  </a:lnTo>
                  <a:lnTo>
                    <a:pt x="887" y="368"/>
                  </a:lnTo>
                  <a:lnTo>
                    <a:pt x="913" y="368"/>
                  </a:lnTo>
                  <a:lnTo>
                    <a:pt x="937" y="368"/>
                  </a:lnTo>
                  <a:lnTo>
                    <a:pt x="937" y="417"/>
                  </a:lnTo>
                  <a:lnTo>
                    <a:pt x="937" y="395"/>
                  </a:lnTo>
                  <a:lnTo>
                    <a:pt x="913" y="368"/>
                  </a:lnTo>
                  <a:lnTo>
                    <a:pt x="887" y="368"/>
                  </a:lnTo>
                  <a:lnTo>
                    <a:pt x="857" y="368"/>
                  </a:lnTo>
                  <a:lnTo>
                    <a:pt x="829" y="318"/>
                  </a:lnTo>
                  <a:lnTo>
                    <a:pt x="777" y="318"/>
                  </a:lnTo>
                  <a:lnTo>
                    <a:pt x="777" y="284"/>
                  </a:lnTo>
                  <a:lnTo>
                    <a:pt x="887" y="284"/>
                  </a:lnTo>
                  <a:lnTo>
                    <a:pt x="937" y="284"/>
                  </a:lnTo>
                  <a:lnTo>
                    <a:pt x="1048" y="284"/>
                  </a:lnTo>
                  <a:lnTo>
                    <a:pt x="1098" y="284"/>
                  </a:lnTo>
                  <a:lnTo>
                    <a:pt x="1152" y="284"/>
                  </a:lnTo>
                  <a:lnTo>
                    <a:pt x="1178" y="284"/>
                  </a:lnTo>
                  <a:lnTo>
                    <a:pt x="1152" y="284"/>
                  </a:lnTo>
                  <a:lnTo>
                    <a:pt x="1209" y="284"/>
                  </a:lnTo>
                  <a:lnTo>
                    <a:pt x="1258" y="284"/>
                  </a:lnTo>
                  <a:lnTo>
                    <a:pt x="1209" y="284"/>
                  </a:lnTo>
                  <a:lnTo>
                    <a:pt x="1152" y="284"/>
                  </a:lnTo>
                  <a:lnTo>
                    <a:pt x="1125" y="284"/>
                  </a:lnTo>
                  <a:lnTo>
                    <a:pt x="1125" y="318"/>
                  </a:lnTo>
                  <a:lnTo>
                    <a:pt x="1098" y="368"/>
                  </a:lnTo>
                  <a:lnTo>
                    <a:pt x="1125" y="368"/>
                  </a:lnTo>
                  <a:lnTo>
                    <a:pt x="1152" y="284"/>
                  </a:lnTo>
                  <a:lnTo>
                    <a:pt x="1209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285" y="259"/>
                  </a:lnTo>
                  <a:lnTo>
                    <a:pt x="1313" y="259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313" y="284"/>
                  </a:lnTo>
                  <a:lnTo>
                    <a:pt x="1285" y="284"/>
                  </a:lnTo>
                  <a:lnTo>
                    <a:pt x="1313" y="284"/>
                  </a:lnTo>
                  <a:lnTo>
                    <a:pt x="1285" y="284"/>
                  </a:lnTo>
                  <a:lnTo>
                    <a:pt x="1285" y="318"/>
                  </a:lnTo>
                  <a:lnTo>
                    <a:pt x="1258" y="318"/>
                  </a:lnTo>
                  <a:lnTo>
                    <a:pt x="1285" y="318"/>
                  </a:lnTo>
                  <a:lnTo>
                    <a:pt x="1369" y="318"/>
                  </a:lnTo>
                  <a:lnTo>
                    <a:pt x="1420" y="318"/>
                  </a:lnTo>
                  <a:lnTo>
                    <a:pt x="1445" y="284"/>
                  </a:lnTo>
                  <a:lnTo>
                    <a:pt x="1472" y="284"/>
                  </a:lnTo>
                  <a:lnTo>
                    <a:pt x="1472" y="236"/>
                  </a:lnTo>
                  <a:lnTo>
                    <a:pt x="1445" y="259"/>
                  </a:lnTo>
                  <a:lnTo>
                    <a:pt x="1420" y="284"/>
                  </a:lnTo>
                  <a:lnTo>
                    <a:pt x="1396" y="284"/>
                  </a:lnTo>
                  <a:lnTo>
                    <a:pt x="1369" y="284"/>
                  </a:lnTo>
                  <a:lnTo>
                    <a:pt x="1285" y="284"/>
                  </a:lnTo>
                  <a:lnTo>
                    <a:pt x="1209" y="284"/>
                  </a:lnTo>
                  <a:lnTo>
                    <a:pt x="1152" y="284"/>
                  </a:lnTo>
                  <a:lnTo>
                    <a:pt x="1098" y="259"/>
                  </a:lnTo>
                  <a:lnTo>
                    <a:pt x="1018" y="259"/>
                  </a:lnTo>
                  <a:lnTo>
                    <a:pt x="937" y="259"/>
                  </a:lnTo>
                  <a:lnTo>
                    <a:pt x="887" y="259"/>
                  </a:lnTo>
                  <a:lnTo>
                    <a:pt x="857" y="259"/>
                  </a:lnTo>
                  <a:lnTo>
                    <a:pt x="777" y="259"/>
                  </a:lnTo>
                  <a:lnTo>
                    <a:pt x="777" y="284"/>
                  </a:lnTo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6" name="Freeform 605"/>
            <p:cNvSpPr/>
            <p:nvPr/>
          </p:nvSpPr>
          <p:spPr>
            <a:xfrm>
              <a:off x="1197720" y="6148440"/>
              <a:ext cx="626040" cy="23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0" h="661" fill="none">
                  <a:moveTo>
                    <a:pt x="887" y="368"/>
                  </a:moveTo>
                  <a:lnTo>
                    <a:pt x="887" y="368"/>
                  </a:lnTo>
                  <a:lnTo>
                    <a:pt x="887" y="284"/>
                  </a:lnTo>
                  <a:lnTo>
                    <a:pt x="913" y="236"/>
                  </a:lnTo>
                  <a:lnTo>
                    <a:pt x="913" y="182"/>
                  </a:lnTo>
                  <a:lnTo>
                    <a:pt x="937" y="159"/>
                  </a:lnTo>
                  <a:lnTo>
                    <a:pt x="937" y="127"/>
                  </a:lnTo>
                  <a:lnTo>
                    <a:pt x="937" y="182"/>
                  </a:lnTo>
                  <a:lnTo>
                    <a:pt x="1018" y="182"/>
                  </a:lnTo>
                  <a:lnTo>
                    <a:pt x="1018" y="284"/>
                  </a:lnTo>
                  <a:lnTo>
                    <a:pt x="1018" y="368"/>
                  </a:lnTo>
                  <a:lnTo>
                    <a:pt x="1018" y="417"/>
                  </a:lnTo>
                  <a:lnTo>
                    <a:pt x="1018" y="478"/>
                  </a:lnTo>
                  <a:lnTo>
                    <a:pt x="1018" y="553"/>
                  </a:lnTo>
                  <a:lnTo>
                    <a:pt x="1018" y="577"/>
                  </a:lnTo>
                  <a:lnTo>
                    <a:pt x="1018" y="637"/>
                  </a:lnTo>
                  <a:lnTo>
                    <a:pt x="1018" y="661"/>
                  </a:lnTo>
                  <a:lnTo>
                    <a:pt x="1018" y="637"/>
                  </a:lnTo>
                  <a:lnTo>
                    <a:pt x="1018" y="577"/>
                  </a:lnTo>
                  <a:lnTo>
                    <a:pt x="1018" y="553"/>
                  </a:lnTo>
                  <a:lnTo>
                    <a:pt x="1048" y="553"/>
                  </a:lnTo>
                  <a:lnTo>
                    <a:pt x="1098" y="501"/>
                  </a:lnTo>
                  <a:lnTo>
                    <a:pt x="1098" y="417"/>
                  </a:lnTo>
                  <a:lnTo>
                    <a:pt x="1125" y="395"/>
                  </a:lnTo>
                  <a:lnTo>
                    <a:pt x="1152" y="368"/>
                  </a:lnTo>
                  <a:lnTo>
                    <a:pt x="1152" y="318"/>
                  </a:lnTo>
                  <a:lnTo>
                    <a:pt x="1152" y="284"/>
                  </a:lnTo>
                  <a:lnTo>
                    <a:pt x="1152" y="318"/>
                  </a:lnTo>
                  <a:lnTo>
                    <a:pt x="1152" y="368"/>
                  </a:lnTo>
                  <a:lnTo>
                    <a:pt x="1152" y="395"/>
                  </a:lnTo>
                  <a:lnTo>
                    <a:pt x="1152" y="417"/>
                  </a:lnTo>
                  <a:lnTo>
                    <a:pt x="1152" y="501"/>
                  </a:lnTo>
                  <a:lnTo>
                    <a:pt x="1152" y="553"/>
                  </a:lnTo>
                  <a:lnTo>
                    <a:pt x="1152" y="478"/>
                  </a:lnTo>
                  <a:lnTo>
                    <a:pt x="1178" y="417"/>
                  </a:lnTo>
                  <a:lnTo>
                    <a:pt x="1209" y="368"/>
                  </a:lnTo>
                  <a:lnTo>
                    <a:pt x="1209" y="318"/>
                  </a:lnTo>
                  <a:lnTo>
                    <a:pt x="1258" y="284"/>
                  </a:lnTo>
                  <a:lnTo>
                    <a:pt x="1258" y="259"/>
                  </a:lnTo>
                  <a:lnTo>
                    <a:pt x="1285" y="182"/>
                  </a:lnTo>
                  <a:lnTo>
                    <a:pt x="1285" y="236"/>
                  </a:lnTo>
                  <a:lnTo>
                    <a:pt x="1285" y="284"/>
                  </a:lnTo>
                  <a:lnTo>
                    <a:pt x="1285" y="368"/>
                  </a:lnTo>
                  <a:lnTo>
                    <a:pt x="1313" y="417"/>
                  </a:lnTo>
                  <a:lnTo>
                    <a:pt x="1313" y="368"/>
                  </a:lnTo>
                  <a:lnTo>
                    <a:pt x="1369" y="318"/>
                  </a:lnTo>
                  <a:lnTo>
                    <a:pt x="1369" y="284"/>
                  </a:lnTo>
                  <a:lnTo>
                    <a:pt x="1396" y="284"/>
                  </a:lnTo>
                  <a:lnTo>
                    <a:pt x="1420" y="236"/>
                  </a:lnTo>
                  <a:lnTo>
                    <a:pt x="1445" y="236"/>
                  </a:lnTo>
                  <a:lnTo>
                    <a:pt x="1445" y="284"/>
                  </a:lnTo>
                  <a:lnTo>
                    <a:pt x="1445" y="318"/>
                  </a:lnTo>
                  <a:lnTo>
                    <a:pt x="1445" y="368"/>
                  </a:lnTo>
                  <a:lnTo>
                    <a:pt x="1445" y="395"/>
                  </a:lnTo>
                  <a:lnTo>
                    <a:pt x="1445" y="417"/>
                  </a:lnTo>
                  <a:lnTo>
                    <a:pt x="1445" y="501"/>
                  </a:lnTo>
                  <a:lnTo>
                    <a:pt x="1445" y="553"/>
                  </a:lnTo>
                  <a:lnTo>
                    <a:pt x="1445" y="501"/>
                  </a:lnTo>
                  <a:lnTo>
                    <a:pt x="1472" y="417"/>
                  </a:lnTo>
                  <a:lnTo>
                    <a:pt x="1472" y="395"/>
                  </a:lnTo>
                  <a:lnTo>
                    <a:pt x="1529" y="368"/>
                  </a:lnTo>
                  <a:lnTo>
                    <a:pt x="1607" y="284"/>
                  </a:lnTo>
                  <a:lnTo>
                    <a:pt x="1632" y="284"/>
                  </a:lnTo>
                  <a:lnTo>
                    <a:pt x="1632" y="236"/>
                  </a:lnTo>
                  <a:lnTo>
                    <a:pt x="1632" y="182"/>
                  </a:lnTo>
                  <a:lnTo>
                    <a:pt x="1632" y="159"/>
                  </a:lnTo>
                  <a:lnTo>
                    <a:pt x="1632" y="77"/>
                  </a:lnTo>
                  <a:lnTo>
                    <a:pt x="1632" y="127"/>
                  </a:lnTo>
                  <a:lnTo>
                    <a:pt x="1632" y="159"/>
                  </a:lnTo>
                  <a:lnTo>
                    <a:pt x="1632" y="182"/>
                  </a:lnTo>
                  <a:lnTo>
                    <a:pt x="1632" y="236"/>
                  </a:lnTo>
                  <a:lnTo>
                    <a:pt x="1632" y="284"/>
                  </a:lnTo>
                  <a:lnTo>
                    <a:pt x="1632" y="368"/>
                  </a:lnTo>
                  <a:lnTo>
                    <a:pt x="1657" y="368"/>
                  </a:lnTo>
                  <a:lnTo>
                    <a:pt x="1657" y="284"/>
                  </a:lnTo>
                  <a:lnTo>
                    <a:pt x="1691" y="284"/>
                  </a:lnTo>
                  <a:lnTo>
                    <a:pt x="1691" y="236"/>
                  </a:lnTo>
                  <a:lnTo>
                    <a:pt x="1691" y="259"/>
                  </a:lnTo>
                  <a:lnTo>
                    <a:pt x="1691" y="284"/>
                  </a:lnTo>
                  <a:lnTo>
                    <a:pt x="1716" y="368"/>
                  </a:lnTo>
                  <a:lnTo>
                    <a:pt x="1716" y="417"/>
                  </a:lnTo>
                  <a:lnTo>
                    <a:pt x="1716" y="478"/>
                  </a:lnTo>
                  <a:lnTo>
                    <a:pt x="1716" y="553"/>
                  </a:lnTo>
                  <a:lnTo>
                    <a:pt x="1716" y="501"/>
                  </a:lnTo>
                  <a:lnTo>
                    <a:pt x="1716" y="417"/>
                  </a:lnTo>
                  <a:lnTo>
                    <a:pt x="1716" y="395"/>
                  </a:lnTo>
                  <a:lnTo>
                    <a:pt x="1716" y="368"/>
                  </a:lnTo>
                  <a:lnTo>
                    <a:pt x="1716" y="318"/>
                  </a:lnTo>
                  <a:lnTo>
                    <a:pt x="1716" y="284"/>
                  </a:lnTo>
                  <a:lnTo>
                    <a:pt x="1716" y="259"/>
                  </a:lnTo>
                  <a:lnTo>
                    <a:pt x="1740" y="259"/>
                  </a:lnTo>
                  <a:lnTo>
                    <a:pt x="1740" y="284"/>
                  </a:lnTo>
                  <a:lnTo>
                    <a:pt x="1716" y="318"/>
                  </a:lnTo>
                  <a:lnTo>
                    <a:pt x="1716" y="368"/>
                  </a:lnTo>
                  <a:lnTo>
                    <a:pt x="1657" y="395"/>
                  </a:lnTo>
                  <a:lnTo>
                    <a:pt x="1632" y="417"/>
                  </a:lnTo>
                  <a:lnTo>
                    <a:pt x="1607" y="417"/>
                  </a:lnTo>
                  <a:lnTo>
                    <a:pt x="1556" y="417"/>
                  </a:lnTo>
                  <a:lnTo>
                    <a:pt x="1556" y="368"/>
                  </a:lnTo>
                  <a:lnTo>
                    <a:pt x="1556" y="284"/>
                  </a:lnTo>
                  <a:lnTo>
                    <a:pt x="1529" y="284"/>
                  </a:lnTo>
                  <a:lnTo>
                    <a:pt x="1472" y="284"/>
                  </a:lnTo>
                  <a:lnTo>
                    <a:pt x="1445" y="284"/>
                  </a:lnTo>
                  <a:lnTo>
                    <a:pt x="1445" y="318"/>
                  </a:lnTo>
                  <a:lnTo>
                    <a:pt x="1420" y="368"/>
                  </a:lnTo>
                  <a:lnTo>
                    <a:pt x="1369" y="368"/>
                  </a:lnTo>
                  <a:lnTo>
                    <a:pt x="1313" y="368"/>
                  </a:lnTo>
                  <a:lnTo>
                    <a:pt x="1285" y="417"/>
                  </a:lnTo>
                  <a:lnTo>
                    <a:pt x="1258" y="417"/>
                  </a:lnTo>
                  <a:lnTo>
                    <a:pt x="1178" y="417"/>
                  </a:lnTo>
                  <a:lnTo>
                    <a:pt x="1178" y="368"/>
                  </a:lnTo>
                  <a:lnTo>
                    <a:pt x="1152" y="368"/>
                  </a:lnTo>
                  <a:lnTo>
                    <a:pt x="1152" y="284"/>
                  </a:lnTo>
                  <a:lnTo>
                    <a:pt x="1152" y="236"/>
                  </a:lnTo>
                  <a:lnTo>
                    <a:pt x="1152" y="182"/>
                  </a:lnTo>
                  <a:lnTo>
                    <a:pt x="1098" y="159"/>
                  </a:lnTo>
                  <a:lnTo>
                    <a:pt x="1098" y="182"/>
                  </a:lnTo>
                  <a:lnTo>
                    <a:pt x="1098" y="236"/>
                  </a:lnTo>
                  <a:lnTo>
                    <a:pt x="1048" y="284"/>
                  </a:lnTo>
                  <a:lnTo>
                    <a:pt x="990" y="284"/>
                  </a:lnTo>
                  <a:lnTo>
                    <a:pt x="937" y="368"/>
                  </a:lnTo>
                  <a:lnTo>
                    <a:pt x="887" y="395"/>
                  </a:lnTo>
                  <a:lnTo>
                    <a:pt x="887" y="417"/>
                  </a:lnTo>
                  <a:lnTo>
                    <a:pt x="887" y="395"/>
                  </a:lnTo>
                  <a:lnTo>
                    <a:pt x="887" y="368"/>
                  </a:lnTo>
                  <a:lnTo>
                    <a:pt x="887" y="318"/>
                  </a:lnTo>
                  <a:lnTo>
                    <a:pt x="887" y="284"/>
                  </a:lnTo>
                  <a:lnTo>
                    <a:pt x="887" y="259"/>
                  </a:lnTo>
                  <a:lnTo>
                    <a:pt x="887" y="284"/>
                  </a:lnTo>
                  <a:lnTo>
                    <a:pt x="857" y="368"/>
                  </a:lnTo>
                  <a:lnTo>
                    <a:pt x="777" y="395"/>
                  </a:lnTo>
                  <a:lnTo>
                    <a:pt x="777" y="417"/>
                  </a:lnTo>
                  <a:lnTo>
                    <a:pt x="777" y="501"/>
                  </a:lnTo>
                  <a:lnTo>
                    <a:pt x="777" y="478"/>
                  </a:lnTo>
                  <a:lnTo>
                    <a:pt x="777" y="395"/>
                  </a:lnTo>
                  <a:lnTo>
                    <a:pt x="777" y="368"/>
                  </a:lnTo>
                  <a:lnTo>
                    <a:pt x="777" y="284"/>
                  </a:lnTo>
                  <a:lnTo>
                    <a:pt x="777" y="259"/>
                  </a:lnTo>
                  <a:lnTo>
                    <a:pt x="777" y="182"/>
                  </a:lnTo>
                  <a:lnTo>
                    <a:pt x="726" y="182"/>
                  </a:lnTo>
                  <a:lnTo>
                    <a:pt x="726" y="259"/>
                  </a:lnTo>
                  <a:lnTo>
                    <a:pt x="669" y="284"/>
                  </a:lnTo>
                  <a:lnTo>
                    <a:pt x="669" y="318"/>
                  </a:lnTo>
                  <a:lnTo>
                    <a:pt x="642" y="368"/>
                  </a:lnTo>
                  <a:lnTo>
                    <a:pt x="593" y="417"/>
                  </a:lnTo>
                  <a:lnTo>
                    <a:pt x="593" y="478"/>
                  </a:lnTo>
                  <a:lnTo>
                    <a:pt x="566" y="478"/>
                  </a:lnTo>
                  <a:lnTo>
                    <a:pt x="566" y="417"/>
                  </a:lnTo>
                  <a:lnTo>
                    <a:pt x="566" y="368"/>
                  </a:lnTo>
                  <a:lnTo>
                    <a:pt x="510" y="284"/>
                  </a:lnTo>
                  <a:lnTo>
                    <a:pt x="482" y="236"/>
                  </a:lnTo>
                  <a:lnTo>
                    <a:pt x="482" y="182"/>
                  </a:lnTo>
                  <a:lnTo>
                    <a:pt x="431" y="182"/>
                  </a:lnTo>
                  <a:lnTo>
                    <a:pt x="431" y="259"/>
                  </a:lnTo>
                  <a:lnTo>
                    <a:pt x="375" y="284"/>
                  </a:lnTo>
                  <a:lnTo>
                    <a:pt x="322" y="284"/>
                  </a:lnTo>
                  <a:lnTo>
                    <a:pt x="322" y="368"/>
                  </a:lnTo>
                  <a:lnTo>
                    <a:pt x="295" y="368"/>
                  </a:lnTo>
                  <a:lnTo>
                    <a:pt x="295" y="318"/>
                  </a:lnTo>
                  <a:lnTo>
                    <a:pt x="295" y="284"/>
                  </a:lnTo>
                  <a:lnTo>
                    <a:pt x="295" y="259"/>
                  </a:lnTo>
                  <a:lnTo>
                    <a:pt x="295" y="182"/>
                  </a:lnTo>
                  <a:lnTo>
                    <a:pt x="295" y="127"/>
                  </a:lnTo>
                  <a:lnTo>
                    <a:pt x="295" y="159"/>
                  </a:lnTo>
                  <a:lnTo>
                    <a:pt x="295" y="182"/>
                  </a:lnTo>
                  <a:lnTo>
                    <a:pt x="244" y="182"/>
                  </a:lnTo>
                  <a:lnTo>
                    <a:pt x="215" y="236"/>
                  </a:lnTo>
                  <a:lnTo>
                    <a:pt x="215" y="259"/>
                  </a:lnTo>
                  <a:lnTo>
                    <a:pt x="160" y="284"/>
                  </a:lnTo>
                  <a:lnTo>
                    <a:pt x="160" y="318"/>
                  </a:lnTo>
                  <a:lnTo>
                    <a:pt x="110" y="368"/>
                  </a:lnTo>
                  <a:lnTo>
                    <a:pt x="83" y="395"/>
                  </a:lnTo>
                  <a:lnTo>
                    <a:pt x="83" y="368"/>
                  </a:lnTo>
                  <a:lnTo>
                    <a:pt x="83" y="318"/>
                  </a:lnTo>
                  <a:lnTo>
                    <a:pt x="83" y="284"/>
                  </a:lnTo>
                  <a:lnTo>
                    <a:pt x="54" y="284"/>
                  </a:lnTo>
                  <a:lnTo>
                    <a:pt x="54" y="368"/>
                  </a:lnTo>
                  <a:lnTo>
                    <a:pt x="54" y="395"/>
                  </a:lnTo>
                  <a:lnTo>
                    <a:pt x="54" y="417"/>
                  </a:lnTo>
                  <a:lnTo>
                    <a:pt x="54" y="478"/>
                  </a:lnTo>
                  <a:lnTo>
                    <a:pt x="0" y="478"/>
                  </a:lnTo>
                  <a:lnTo>
                    <a:pt x="0" y="417"/>
                  </a:lnTo>
                  <a:lnTo>
                    <a:pt x="0" y="368"/>
                  </a:lnTo>
                  <a:lnTo>
                    <a:pt x="0" y="284"/>
                  </a:lnTo>
                  <a:lnTo>
                    <a:pt x="54" y="284"/>
                  </a:lnTo>
                  <a:lnTo>
                    <a:pt x="54" y="236"/>
                  </a:lnTo>
                  <a:lnTo>
                    <a:pt x="83" y="284"/>
                  </a:lnTo>
                  <a:lnTo>
                    <a:pt x="110" y="284"/>
                  </a:lnTo>
                  <a:lnTo>
                    <a:pt x="110" y="318"/>
                  </a:lnTo>
                  <a:lnTo>
                    <a:pt x="134" y="368"/>
                  </a:lnTo>
                  <a:lnTo>
                    <a:pt x="160" y="395"/>
                  </a:lnTo>
                  <a:lnTo>
                    <a:pt x="215" y="395"/>
                  </a:lnTo>
                  <a:lnTo>
                    <a:pt x="244" y="417"/>
                  </a:lnTo>
                  <a:lnTo>
                    <a:pt x="295" y="395"/>
                  </a:lnTo>
                  <a:lnTo>
                    <a:pt x="322" y="368"/>
                  </a:lnTo>
                  <a:lnTo>
                    <a:pt x="347" y="368"/>
                  </a:lnTo>
                  <a:lnTo>
                    <a:pt x="375" y="284"/>
                  </a:lnTo>
                  <a:lnTo>
                    <a:pt x="406" y="284"/>
                  </a:lnTo>
                  <a:lnTo>
                    <a:pt x="482" y="284"/>
                  </a:lnTo>
                  <a:lnTo>
                    <a:pt x="406" y="368"/>
                  </a:lnTo>
                  <a:lnTo>
                    <a:pt x="406" y="395"/>
                  </a:lnTo>
                  <a:lnTo>
                    <a:pt x="375" y="417"/>
                  </a:lnTo>
                  <a:lnTo>
                    <a:pt x="375" y="501"/>
                  </a:lnTo>
                  <a:lnTo>
                    <a:pt x="375" y="553"/>
                  </a:lnTo>
                  <a:lnTo>
                    <a:pt x="375" y="501"/>
                  </a:lnTo>
                  <a:lnTo>
                    <a:pt x="375" y="417"/>
                  </a:lnTo>
                  <a:lnTo>
                    <a:pt x="406" y="395"/>
                  </a:lnTo>
                  <a:lnTo>
                    <a:pt x="406" y="368"/>
                  </a:lnTo>
                  <a:lnTo>
                    <a:pt x="482" y="368"/>
                  </a:lnTo>
                  <a:lnTo>
                    <a:pt x="482" y="318"/>
                  </a:lnTo>
                  <a:lnTo>
                    <a:pt x="482" y="368"/>
                  </a:lnTo>
                  <a:lnTo>
                    <a:pt x="482" y="395"/>
                  </a:lnTo>
                  <a:lnTo>
                    <a:pt x="482" y="417"/>
                  </a:lnTo>
                  <a:lnTo>
                    <a:pt x="482" y="501"/>
                  </a:lnTo>
                  <a:lnTo>
                    <a:pt x="482" y="553"/>
                  </a:lnTo>
                  <a:lnTo>
                    <a:pt x="482" y="637"/>
                  </a:lnTo>
                  <a:lnTo>
                    <a:pt x="482" y="661"/>
                  </a:lnTo>
                  <a:lnTo>
                    <a:pt x="482" y="637"/>
                  </a:lnTo>
                  <a:lnTo>
                    <a:pt x="510" y="637"/>
                  </a:lnTo>
                  <a:lnTo>
                    <a:pt x="510" y="553"/>
                  </a:lnTo>
                  <a:lnTo>
                    <a:pt x="566" y="553"/>
                  </a:lnTo>
                  <a:lnTo>
                    <a:pt x="593" y="478"/>
                  </a:lnTo>
                  <a:lnTo>
                    <a:pt x="593" y="417"/>
                  </a:lnTo>
                  <a:lnTo>
                    <a:pt x="615" y="368"/>
                  </a:lnTo>
                  <a:lnTo>
                    <a:pt x="615" y="395"/>
                  </a:lnTo>
                  <a:lnTo>
                    <a:pt x="615" y="417"/>
                  </a:lnTo>
                  <a:lnTo>
                    <a:pt x="615" y="501"/>
                  </a:lnTo>
                  <a:lnTo>
                    <a:pt x="615" y="553"/>
                  </a:lnTo>
                  <a:lnTo>
                    <a:pt x="593" y="553"/>
                  </a:lnTo>
                  <a:lnTo>
                    <a:pt x="593" y="637"/>
                  </a:lnTo>
                  <a:lnTo>
                    <a:pt x="593" y="661"/>
                  </a:lnTo>
                  <a:lnTo>
                    <a:pt x="642" y="661"/>
                  </a:lnTo>
                  <a:lnTo>
                    <a:pt x="642" y="637"/>
                  </a:lnTo>
                  <a:lnTo>
                    <a:pt x="642" y="553"/>
                  </a:lnTo>
                  <a:lnTo>
                    <a:pt x="642" y="478"/>
                  </a:lnTo>
                  <a:lnTo>
                    <a:pt x="642" y="368"/>
                  </a:lnTo>
                  <a:lnTo>
                    <a:pt x="642" y="318"/>
                  </a:lnTo>
                  <a:lnTo>
                    <a:pt x="642" y="284"/>
                  </a:lnTo>
                  <a:lnTo>
                    <a:pt x="669" y="368"/>
                  </a:lnTo>
                  <a:lnTo>
                    <a:pt x="669" y="395"/>
                  </a:lnTo>
                  <a:lnTo>
                    <a:pt x="669" y="417"/>
                  </a:lnTo>
                  <a:lnTo>
                    <a:pt x="669" y="553"/>
                  </a:lnTo>
                  <a:lnTo>
                    <a:pt x="726" y="553"/>
                  </a:lnTo>
                  <a:lnTo>
                    <a:pt x="726" y="577"/>
                  </a:lnTo>
                  <a:lnTo>
                    <a:pt x="777" y="577"/>
                  </a:lnTo>
                  <a:lnTo>
                    <a:pt x="777" y="637"/>
                  </a:lnTo>
                  <a:lnTo>
                    <a:pt x="777" y="553"/>
                  </a:lnTo>
                  <a:lnTo>
                    <a:pt x="829" y="553"/>
                  </a:lnTo>
                  <a:lnTo>
                    <a:pt x="829" y="478"/>
                  </a:lnTo>
                  <a:lnTo>
                    <a:pt x="829" y="417"/>
                  </a:lnTo>
                  <a:lnTo>
                    <a:pt x="829" y="368"/>
                  </a:lnTo>
                  <a:lnTo>
                    <a:pt x="829" y="284"/>
                  </a:lnTo>
                  <a:lnTo>
                    <a:pt x="829" y="368"/>
                  </a:lnTo>
                  <a:lnTo>
                    <a:pt x="829" y="417"/>
                  </a:lnTo>
                  <a:lnTo>
                    <a:pt x="829" y="553"/>
                  </a:lnTo>
                  <a:lnTo>
                    <a:pt x="777" y="553"/>
                  </a:lnTo>
                  <a:lnTo>
                    <a:pt x="777" y="577"/>
                  </a:lnTo>
                  <a:lnTo>
                    <a:pt x="777" y="553"/>
                  </a:lnTo>
                  <a:lnTo>
                    <a:pt x="777" y="501"/>
                  </a:lnTo>
                  <a:lnTo>
                    <a:pt x="777" y="417"/>
                  </a:lnTo>
                  <a:lnTo>
                    <a:pt x="829" y="368"/>
                  </a:lnTo>
                  <a:lnTo>
                    <a:pt x="829" y="318"/>
                  </a:lnTo>
                  <a:lnTo>
                    <a:pt x="887" y="284"/>
                  </a:lnTo>
                  <a:lnTo>
                    <a:pt x="913" y="259"/>
                  </a:lnTo>
                  <a:lnTo>
                    <a:pt x="937" y="259"/>
                  </a:lnTo>
                  <a:lnTo>
                    <a:pt x="937" y="284"/>
                  </a:lnTo>
                  <a:lnTo>
                    <a:pt x="937" y="318"/>
                  </a:lnTo>
                  <a:lnTo>
                    <a:pt x="937" y="368"/>
                  </a:lnTo>
                  <a:lnTo>
                    <a:pt x="937" y="395"/>
                  </a:lnTo>
                  <a:lnTo>
                    <a:pt x="937" y="478"/>
                  </a:lnTo>
                  <a:lnTo>
                    <a:pt x="937" y="553"/>
                  </a:lnTo>
                  <a:lnTo>
                    <a:pt x="913" y="577"/>
                  </a:lnTo>
                  <a:lnTo>
                    <a:pt x="937" y="553"/>
                  </a:lnTo>
                  <a:lnTo>
                    <a:pt x="937" y="417"/>
                  </a:lnTo>
                  <a:lnTo>
                    <a:pt x="937" y="395"/>
                  </a:lnTo>
                  <a:lnTo>
                    <a:pt x="990" y="368"/>
                  </a:lnTo>
                  <a:lnTo>
                    <a:pt x="1018" y="318"/>
                  </a:lnTo>
                  <a:lnTo>
                    <a:pt x="1098" y="318"/>
                  </a:lnTo>
                  <a:lnTo>
                    <a:pt x="1098" y="368"/>
                  </a:lnTo>
                  <a:lnTo>
                    <a:pt x="1098" y="395"/>
                  </a:lnTo>
                  <a:lnTo>
                    <a:pt x="1098" y="417"/>
                  </a:lnTo>
                  <a:lnTo>
                    <a:pt x="1098" y="501"/>
                  </a:lnTo>
                  <a:lnTo>
                    <a:pt x="1098" y="553"/>
                  </a:lnTo>
                  <a:lnTo>
                    <a:pt x="1098" y="577"/>
                  </a:lnTo>
                  <a:lnTo>
                    <a:pt x="1098" y="637"/>
                  </a:lnTo>
                  <a:lnTo>
                    <a:pt x="1098" y="553"/>
                  </a:lnTo>
                  <a:lnTo>
                    <a:pt x="1098" y="478"/>
                  </a:lnTo>
                  <a:lnTo>
                    <a:pt x="1098" y="395"/>
                  </a:lnTo>
                  <a:lnTo>
                    <a:pt x="1098" y="368"/>
                  </a:lnTo>
                  <a:lnTo>
                    <a:pt x="1152" y="284"/>
                  </a:lnTo>
                  <a:lnTo>
                    <a:pt x="1152" y="368"/>
                  </a:lnTo>
                  <a:lnTo>
                    <a:pt x="1152" y="417"/>
                  </a:lnTo>
                  <a:lnTo>
                    <a:pt x="1152" y="478"/>
                  </a:lnTo>
                  <a:lnTo>
                    <a:pt x="1152" y="553"/>
                  </a:lnTo>
                  <a:lnTo>
                    <a:pt x="1152" y="577"/>
                  </a:lnTo>
                  <a:lnTo>
                    <a:pt x="1152" y="553"/>
                  </a:lnTo>
                  <a:lnTo>
                    <a:pt x="1178" y="501"/>
                  </a:lnTo>
                  <a:lnTo>
                    <a:pt x="1209" y="417"/>
                  </a:lnTo>
                  <a:lnTo>
                    <a:pt x="1258" y="368"/>
                  </a:lnTo>
                  <a:lnTo>
                    <a:pt x="1258" y="318"/>
                  </a:lnTo>
                  <a:lnTo>
                    <a:pt x="1285" y="284"/>
                  </a:lnTo>
                  <a:lnTo>
                    <a:pt x="1285" y="318"/>
                  </a:lnTo>
                  <a:lnTo>
                    <a:pt x="1285" y="368"/>
                  </a:lnTo>
                  <a:lnTo>
                    <a:pt x="1285" y="395"/>
                  </a:lnTo>
                  <a:lnTo>
                    <a:pt x="1313" y="417"/>
                  </a:lnTo>
                  <a:lnTo>
                    <a:pt x="1313" y="501"/>
                  </a:lnTo>
                  <a:lnTo>
                    <a:pt x="1313" y="553"/>
                  </a:lnTo>
                  <a:lnTo>
                    <a:pt x="1369" y="501"/>
                  </a:lnTo>
                  <a:lnTo>
                    <a:pt x="1369" y="417"/>
                  </a:lnTo>
                  <a:lnTo>
                    <a:pt x="1369" y="395"/>
                  </a:lnTo>
                  <a:lnTo>
                    <a:pt x="1396" y="368"/>
                  </a:lnTo>
                  <a:lnTo>
                    <a:pt x="1396" y="284"/>
                  </a:lnTo>
                  <a:lnTo>
                    <a:pt x="1420" y="284"/>
                  </a:lnTo>
                  <a:lnTo>
                    <a:pt x="1445" y="236"/>
                  </a:lnTo>
                  <a:lnTo>
                    <a:pt x="1445" y="284"/>
                  </a:lnTo>
                  <a:lnTo>
                    <a:pt x="1445" y="318"/>
                  </a:lnTo>
                  <a:lnTo>
                    <a:pt x="1445" y="368"/>
                  </a:lnTo>
                  <a:lnTo>
                    <a:pt x="1445" y="395"/>
                  </a:lnTo>
                  <a:lnTo>
                    <a:pt x="1445" y="417"/>
                  </a:lnTo>
                  <a:lnTo>
                    <a:pt x="1445" y="501"/>
                  </a:lnTo>
                  <a:lnTo>
                    <a:pt x="1445" y="553"/>
                  </a:lnTo>
                  <a:lnTo>
                    <a:pt x="1472" y="553"/>
                  </a:lnTo>
                  <a:lnTo>
                    <a:pt x="1472" y="501"/>
                  </a:lnTo>
                  <a:lnTo>
                    <a:pt x="1529" y="417"/>
                  </a:lnTo>
                  <a:lnTo>
                    <a:pt x="1529" y="368"/>
                  </a:lnTo>
                  <a:lnTo>
                    <a:pt x="1607" y="368"/>
                  </a:lnTo>
                  <a:lnTo>
                    <a:pt x="1556" y="368"/>
                  </a:lnTo>
                  <a:lnTo>
                    <a:pt x="1556" y="395"/>
                  </a:lnTo>
                  <a:lnTo>
                    <a:pt x="1556" y="478"/>
                  </a:lnTo>
                  <a:lnTo>
                    <a:pt x="1556" y="553"/>
                  </a:lnTo>
                  <a:lnTo>
                    <a:pt x="1556" y="577"/>
                  </a:lnTo>
                  <a:lnTo>
                    <a:pt x="1556" y="637"/>
                  </a:lnTo>
                  <a:lnTo>
                    <a:pt x="1607" y="553"/>
                  </a:lnTo>
                  <a:lnTo>
                    <a:pt x="1607" y="501"/>
                  </a:lnTo>
                  <a:lnTo>
                    <a:pt x="1632" y="417"/>
                  </a:lnTo>
                  <a:lnTo>
                    <a:pt x="1632" y="395"/>
                  </a:lnTo>
                  <a:lnTo>
                    <a:pt x="1632" y="368"/>
                  </a:lnTo>
                  <a:lnTo>
                    <a:pt x="1657" y="318"/>
                  </a:lnTo>
                  <a:lnTo>
                    <a:pt x="1657" y="368"/>
                  </a:lnTo>
                  <a:lnTo>
                    <a:pt x="1657" y="395"/>
                  </a:lnTo>
                  <a:lnTo>
                    <a:pt x="1657" y="417"/>
                  </a:lnTo>
                  <a:lnTo>
                    <a:pt x="1657" y="501"/>
                  </a:lnTo>
                  <a:lnTo>
                    <a:pt x="1691" y="553"/>
                  </a:lnTo>
                  <a:lnTo>
                    <a:pt x="1716" y="501"/>
                  </a:lnTo>
                  <a:lnTo>
                    <a:pt x="1716" y="417"/>
                  </a:lnTo>
                  <a:lnTo>
                    <a:pt x="1716" y="368"/>
                  </a:lnTo>
                  <a:lnTo>
                    <a:pt x="1716" y="284"/>
                  </a:lnTo>
                  <a:lnTo>
                    <a:pt x="1716" y="318"/>
                  </a:lnTo>
                  <a:lnTo>
                    <a:pt x="1716" y="368"/>
                  </a:lnTo>
                  <a:lnTo>
                    <a:pt x="1657" y="395"/>
                  </a:lnTo>
                  <a:lnTo>
                    <a:pt x="1657" y="417"/>
                  </a:lnTo>
                  <a:lnTo>
                    <a:pt x="1632" y="368"/>
                  </a:lnTo>
                  <a:lnTo>
                    <a:pt x="1632" y="284"/>
                  </a:lnTo>
                  <a:lnTo>
                    <a:pt x="1632" y="259"/>
                  </a:lnTo>
                  <a:lnTo>
                    <a:pt x="1632" y="182"/>
                  </a:lnTo>
                  <a:lnTo>
                    <a:pt x="1607" y="236"/>
                  </a:lnTo>
                  <a:lnTo>
                    <a:pt x="1529" y="259"/>
                  </a:lnTo>
                  <a:lnTo>
                    <a:pt x="1472" y="284"/>
                  </a:lnTo>
                  <a:lnTo>
                    <a:pt x="1445" y="318"/>
                  </a:lnTo>
                  <a:lnTo>
                    <a:pt x="1396" y="368"/>
                  </a:lnTo>
                  <a:lnTo>
                    <a:pt x="1369" y="368"/>
                  </a:lnTo>
                  <a:lnTo>
                    <a:pt x="1285" y="368"/>
                  </a:lnTo>
                  <a:lnTo>
                    <a:pt x="1258" y="395"/>
                  </a:lnTo>
                  <a:lnTo>
                    <a:pt x="1258" y="368"/>
                  </a:lnTo>
                  <a:lnTo>
                    <a:pt x="1258" y="318"/>
                  </a:lnTo>
                  <a:lnTo>
                    <a:pt x="1209" y="368"/>
                  </a:lnTo>
                  <a:lnTo>
                    <a:pt x="1152" y="368"/>
                  </a:lnTo>
                  <a:lnTo>
                    <a:pt x="1125" y="417"/>
                  </a:lnTo>
                  <a:lnTo>
                    <a:pt x="1098" y="478"/>
                  </a:lnTo>
                  <a:lnTo>
                    <a:pt x="990" y="553"/>
                  </a:lnTo>
                  <a:lnTo>
                    <a:pt x="913" y="553"/>
                  </a:lnTo>
                  <a:lnTo>
                    <a:pt x="887" y="553"/>
                  </a:lnTo>
                  <a:lnTo>
                    <a:pt x="937" y="501"/>
                  </a:lnTo>
                  <a:lnTo>
                    <a:pt x="1018" y="478"/>
                  </a:lnTo>
                  <a:lnTo>
                    <a:pt x="1098" y="395"/>
                  </a:lnTo>
                  <a:lnTo>
                    <a:pt x="1125" y="368"/>
                  </a:lnTo>
                  <a:lnTo>
                    <a:pt x="1152" y="318"/>
                  </a:lnTo>
                  <a:lnTo>
                    <a:pt x="1152" y="284"/>
                  </a:lnTo>
                  <a:lnTo>
                    <a:pt x="1152" y="318"/>
                  </a:lnTo>
                  <a:lnTo>
                    <a:pt x="1125" y="318"/>
                  </a:lnTo>
                  <a:lnTo>
                    <a:pt x="1098" y="368"/>
                  </a:lnTo>
                  <a:lnTo>
                    <a:pt x="1048" y="368"/>
                  </a:lnTo>
                  <a:lnTo>
                    <a:pt x="990" y="368"/>
                  </a:lnTo>
                  <a:lnTo>
                    <a:pt x="937" y="395"/>
                  </a:lnTo>
                  <a:lnTo>
                    <a:pt x="937" y="368"/>
                  </a:lnTo>
                  <a:lnTo>
                    <a:pt x="990" y="368"/>
                  </a:lnTo>
                  <a:lnTo>
                    <a:pt x="1048" y="368"/>
                  </a:lnTo>
                  <a:lnTo>
                    <a:pt x="1098" y="368"/>
                  </a:lnTo>
                  <a:lnTo>
                    <a:pt x="1125" y="318"/>
                  </a:lnTo>
                  <a:lnTo>
                    <a:pt x="1152" y="284"/>
                  </a:lnTo>
                  <a:lnTo>
                    <a:pt x="1125" y="318"/>
                  </a:lnTo>
                  <a:lnTo>
                    <a:pt x="1098" y="318"/>
                  </a:lnTo>
                  <a:lnTo>
                    <a:pt x="1018" y="368"/>
                  </a:lnTo>
                  <a:lnTo>
                    <a:pt x="937" y="368"/>
                  </a:lnTo>
                  <a:lnTo>
                    <a:pt x="887" y="368"/>
                  </a:lnTo>
                  <a:lnTo>
                    <a:pt x="829" y="368"/>
                  </a:lnTo>
                  <a:lnTo>
                    <a:pt x="887" y="368"/>
                  </a:lnTo>
                  <a:lnTo>
                    <a:pt x="913" y="368"/>
                  </a:lnTo>
                  <a:lnTo>
                    <a:pt x="937" y="318"/>
                  </a:lnTo>
                  <a:lnTo>
                    <a:pt x="1048" y="318"/>
                  </a:lnTo>
                  <a:lnTo>
                    <a:pt x="1098" y="284"/>
                  </a:lnTo>
                  <a:lnTo>
                    <a:pt x="990" y="284"/>
                  </a:lnTo>
                  <a:lnTo>
                    <a:pt x="937" y="284"/>
                  </a:lnTo>
                  <a:lnTo>
                    <a:pt x="887" y="284"/>
                  </a:lnTo>
                  <a:lnTo>
                    <a:pt x="777" y="284"/>
                  </a:lnTo>
                  <a:lnTo>
                    <a:pt x="726" y="284"/>
                  </a:lnTo>
                  <a:lnTo>
                    <a:pt x="669" y="284"/>
                  </a:lnTo>
                  <a:lnTo>
                    <a:pt x="615" y="259"/>
                  </a:lnTo>
                  <a:lnTo>
                    <a:pt x="615" y="236"/>
                  </a:lnTo>
                  <a:lnTo>
                    <a:pt x="593" y="236"/>
                  </a:lnTo>
                  <a:lnTo>
                    <a:pt x="566" y="236"/>
                  </a:lnTo>
                  <a:lnTo>
                    <a:pt x="482" y="236"/>
                  </a:lnTo>
                  <a:lnTo>
                    <a:pt x="375" y="236"/>
                  </a:lnTo>
                  <a:lnTo>
                    <a:pt x="347" y="236"/>
                  </a:lnTo>
                  <a:lnTo>
                    <a:pt x="295" y="284"/>
                  </a:lnTo>
                  <a:lnTo>
                    <a:pt x="406" y="318"/>
                  </a:lnTo>
                  <a:lnTo>
                    <a:pt x="482" y="368"/>
                  </a:lnTo>
                  <a:lnTo>
                    <a:pt x="566" y="368"/>
                  </a:lnTo>
                  <a:lnTo>
                    <a:pt x="642" y="368"/>
                  </a:lnTo>
                  <a:lnTo>
                    <a:pt x="669" y="368"/>
                  </a:lnTo>
                  <a:lnTo>
                    <a:pt x="753" y="417"/>
                  </a:lnTo>
                  <a:lnTo>
                    <a:pt x="777" y="417"/>
                  </a:lnTo>
                  <a:lnTo>
                    <a:pt x="753" y="417"/>
                  </a:lnTo>
                  <a:lnTo>
                    <a:pt x="669" y="417"/>
                  </a:lnTo>
                  <a:lnTo>
                    <a:pt x="615" y="417"/>
                  </a:lnTo>
                  <a:lnTo>
                    <a:pt x="593" y="417"/>
                  </a:lnTo>
                  <a:lnTo>
                    <a:pt x="510" y="417"/>
                  </a:lnTo>
                  <a:lnTo>
                    <a:pt x="482" y="417"/>
                  </a:lnTo>
                  <a:lnTo>
                    <a:pt x="406" y="417"/>
                  </a:lnTo>
                  <a:lnTo>
                    <a:pt x="375" y="478"/>
                  </a:lnTo>
                  <a:lnTo>
                    <a:pt x="322" y="478"/>
                  </a:lnTo>
                  <a:lnTo>
                    <a:pt x="347" y="417"/>
                  </a:lnTo>
                  <a:lnTo>
                    <a:pt x="375" y="417"/>
                  </a:lnTo>
                  <a:lnTo>
                    <a:pt x="431" y="417"/>
                  </a:lnTo>
                  <a:lnTo>
                    <a:pt x="510" y="417"/>
                  </a:lnTo>
                  <a:lnTo>
                    <a:pt x="593" y="417"/>
                  </a:lnTo>
                  <a:lnTo>
                    <a:pt x="669" y="368"/>
                  </a:lnTo>
                  <a:lnTo>
                    <a:pt x="669" y="395"/>
                  </a:lnTo>
                  <a:lnTo>
                    <a:pt x="615" y="417"/>
                  </a:lnTo>
                  <a:lnTo>
                    <a:pt x="593" y="417"/>
                  </a:lnTo>
                  <a:lnTo>
                    <a:pt x="482" y="478"/>
                  </a:lnTo>
                  <a:lnTo>
                    <a:pt x="406" y="478"/>
                  </a:lnTo>
                  <a:lnTo>
                    <a:pt x="347" y="478"/>
                  </a:lnTo>
                  <a:lnTo>
                    <a:pt x="295" y="478"/>
                  </a:lnTo>
                  <a:lnTo>
                    <a:pt x="215" y="553"/>
                  </a:lnTo>
                  <a:lnTo>
                    <a:pt x="160" y="553"/>
                  </a:lnTo>
                  <a:lnTo>
                    <a:pt x="215" y="553"/>
                  </a:lnTo>
                  <a:lnTo>
                    <a:pt x="295" y="501"/>
                  </a:lnTo>
                  <a:lnTo>
                    <a:pt x="375" y="478"/>
                  </a:lnTo>
                  <a:lnTo>
                    <a:pt x="431" y="417"/>
                  </a:lnTo>
                  <a:lnTo>
                    <a:pt x="510" y="417"/>
                  </a:lnTo>
                  <a:lnTo>
                    <a:pt x="615" y="395"/>
                  </a:lnTo>
                  <a:lnTo>
                    <a:pt x="669" y="368"/>
                  </a:lnTo>
                  <a:lnTo>
                    <a:pt x="829" y="368"/>
                  </a:lnTo>
                  <a:lnTo>
                    <a:pt x="887" y="318"/>
                  </a:lnTo>
                  <a:lnTo>
                    <a:pt x="990" y="318"/>
                  </a:lnTo>
                  <a:lnTo>
                    <a:pt x="1098" y="318"/>
                  </a:lnTo>
                  <a:lnTo>
                    <a:pt x="1048" y="318"/>
                  </a:lnTo>
                  <a:lnTo>
                    <a:pt x="1048" y="368"/>
                  </a:lnTo>
                  <a:lnTo>
                    <a:pt x="1018" y="368"/>
                  </a:lnTo>
                  <a:lnTo>
                    <a:pt x="937" y="368"/>
                  </a:lnTo>
                  <a:lnTo>
                    <a:pt x="913" y="368"/>
                  </a:lnTo>
                  <a:lnTo>
                    <a:pt x="887" y="368"/>
                  </a:lnTo>
                  <a:lnTo>
                    <a:pt x="857" y="368"/>
                  </a:lnTo>
                  <a:lnTo>
                    <a:pt x="887" y="368"/>
                  </a:lnTo>
                  <a:lnTo>
                    <a:pt x="937" y="368"/>
                  </a:lnTo>
                  <a:lnTo>
                    <a:pt x="990" y="368"/>
                  </a:lnTo>
                  <a:lnTo>
                    <a:pt x="1098" y="368"/>
                  </a:lnTo>
                  <a:lnTo>
                    <a:pt x="1018" y="368"/>
                  </a:lnTo>
                  <a:lnTo>
                    <a:pt x="937" y="368"/>
                  </a:lnTo>
                  <a:lnTo>
                    <a:pt x="887" y="368"/>
                  </a:lnTo>
                  <a:lnTo>
                    <a:pt x="829" y="318"/>
                  </a:lnTo>
                  <a:lnTo>
                    <a:pt x="753" y="318"/>
                  </a:lnTo>
                  <a:lnTo>
                    <a:pt x="669" y="318"/>
                  </a:lnTo>
                  <a:lnTo>
                    <a:pt x="593" y="318"/>
                  </a:lnTo>
                  <a:lnTo>
                    <a:pt x="510" y="318"/>
                  </a:lnTo>
                  <a:lnTo>
                    <a:pt x="482" y="318"/>
                  </a:lnTo>
                  <a:lnTo>
                    <a:pt x="482" y="284"/>
                  </a:lnTo>
                  <a:lnTo>
                    <a:pt x="566" y="284"/>
                  </a:lnTo>
                  <a:lnTo>
                    <a:pt x="593" y="284"/>
                  </a:lnTo>
                  <a:lnTo>
                    <a:pt x="642" y="284"/>
                  </a:lnTo>
                  <a:lnTo>
                    <a:pt x="669" y="284"/>
                  </a:lnTo>
                  <a:lnTo>
                    <a:pt x="726" y="236"/>
                  </a:lnTo>
                  <a:lnTo>
                    <a:pt x="669" y="236"/>
                  </a:lnTo>
                  <a:lnTo>
                    <a:pt x="642" y="236"/>
                  </a:lnTo>
                  <a:lnTo>
                    <a:pt x="593" y="236"/>
                  </a:lnTo>
                  <a:lnTo>
                    <a:pt x="510" y="236"/>
                  </a:lnTo>
                  <a:lnTo>
                    <a:pt x="482" y="236"/>
                  </a:lnTo>
                  <a:lnTo>
                    <a:pt x="431" y="236"/>
                  </a:lnTo>
                  <a:lnTo>
                    <a:pt x="482" y="259"/>
                  </a:lnTo>
                  <a:lnTo>
                    <a:pt x="510" y="284"/>
                  </a:lnTo>
                  <a:lnTo>
                    <a:pt x="593" y="284"/>
                  </a:lnTo>
                  <a:lnTo>
                    <a:pt x="642" y="284"/>
                  </a:lnTo>
                  <a:lnTo>
                    <a:pt x="669" y="284"/>
                  </a:lnTo>
                  <a:lnTo>
                    <a:pt x="777" y="284"/>
                  </a:lnTo>
                  <a:lnTo>
                    <a:pt x="887" y="284"/>
                  </a:lnTo>
                  <a:lnTo>
                    <a:pt x="937" y="284"/>
                  </a:lnTo>
                  <a:lnTo>
                    <a:pt x="1048" y="284"/>
                  </a:lnTo>
                  <a:lnTo>
                    <a:pt x="1125" y="284"/>
                  </a:lnTo>
                  <a:lnTo>
                    <a:pt x="1125" y="236"/>
                  </a:lnTo>
                  <a:lnTo>
                    <a:pt x="1098" y="236"/>
                  </a:lnTo>
                  <a:lnTo>
                    <a:pt x="1098" y="259"/>
                  </a:lnTo>
                  <a:lnTo>
                    <a:pt x="1098" y="236"/>
                  </a:lnTo>
                  <a:lnTo>
                    <a:pt x="1152" y="182"/>
                  </a:lnTo>
                  <a:lnTo>
                    <a:pt x="1178" y="182"/>
                  </a:lnTo>
                  <a:lnTo>
                    <a:pt x="1258" y="182"/>
                  </a:lnTo>
                  <a:lnTo>
                    <a:pt x="1285" y="182"/>
                  </a:lnTo>
                  <a:lnTo>
                    <a:pt x="1285" y="236"/>
                  </a:lnTo>
                  <a:lnTo>
                    <a:pt x="1258" y="259"/>
                  </a:lnTo>
                  <a:lnTo>
                    <a:pt x="1209" y="259"/>
                  </a:lnTo>
                  <a:lnTo>
                    <a:pt x="1152" y="284"/>
                  </a:lnTo>
                  <a:lnTo>
                    <a:pt x="1125" y="284"/>
                  </a:lnTo>
                  <a:lnTo>
                    <a:pt x="1098" y="284"/>
                  </a:lnTo>
                  <a:lnTo>
                    <a:pt x="1048" y="284"/>
                  </a:lnTo>
                  <a:lnTo>
                    <a:pt x="1098" y="284"/>
                  </a:lnTo>
                  <a:lnTo>
                    <a:pt x="1152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369" y="284"/>
                  </a:lnTo>
                  <a:lnTo>
                    <a:pt x="1445" y="284"/>
                  </a:lnTo>
                  <a:lnTo>
                    <a:pt x="1445" y="236"/>
                  </a:lnTo>
                  <a:lnTo>
                    <a:pt x="1445" y="259"/>
                  </a:lnTo>
                  <a:lnTo>
                    <a:pt x="1420" y="259"/>
                  </a:lnTo>
                  <a:lnTo>
                    <a:pt x="1396" y="259"/>
                  </a:lnTo>
                  <a:lnTo>
                    <a:pt x="1369" y="284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209" y="318"/>
                  </a:lnTo>
                  <a:lnTo>
                    <a:pt x="1152" y="368"/>
                  </a:lnTo>
                  <a:lnTo>
                    <a:pt x="1125" y="368"/>
                  </a:lnTo>
                  <a:lnTo>
                    <a:pt x="1098" y="395"/>
                  </a:lnTo>
                  <a:lnTo>
                    <a:pt x="1152" y="395"/>
                  </a:lnTo>
                  <a:lnTo>
                    <a:pt x="1209" y="368"/>
                  </a:lnTo>
                  <a:lnTo>
                    <a:pt x="1258" y="368"/>
                  </a:lnTo>
                  <a:lnTo>
                    <a:pt x="1313" y="368"/>
                  </a:lnTo>
                  <a:lnTo>
                    <a:pt x="1369" y="368"/>
                  </a:lnTo>
                  <a:lnTo>
                    <a:pt x="1369" y="395"/>
                  </a:lnTo>
                  <a:lnTo>
                    <a:pt x="1396" y="417"/>
                  </a:lnTo>
                  <a:lnTo>
                    <a:pt x="1445" y="417"/>
                  </a:lnTo>
                  <a:lnTo>
                    <a:pt x="1396" y="417"/>
                  </a:lnTo>
                  <a:lnTo>
                    <a:pt x="1313" y="395"/>
                  </a:lnTo>
                  <a:lnTo>
                    <a:pt x="1258" y="368"/>
                  </a:lnTo>
                  <a:lnTo>
                    <a:pt x="1178" y="368"/>
                  </a:lnTo>
                  <a:lnTo>
                    <a:pt x="1098" y="368"/>
                  </a:lnTo>
                  <a:lnTo>
                    <a:pt x="1048" y="368"/>
                  </a:lnTo>
                  <a:lnTo>
                    <a:pt x="990" y="284"/>
                  </a:lnTo>
                  <a:lnTo>
                    <a:pt x="937" y="318"/>
                  </a:lnTo>
                  <a:lnTo>
                    <a:pt x="990" y="318"/>
                  </a:lnTo>
                  <a:lnTo>
                    <a:pt x="990" y="368"/>
                  </a:lnTo>
                  <a:lnTo>
                    <a:pt x="1018" y="368"/>
                  </a:lnTo>
                  <a:lnTo>
                    <a:pt x="1098" y="368"/>
                  </a:lnTo>
                  <a:lnTo>
                    <a:pt x="1098" y="318"/>
                  </a:lnTo>
                  <a:lnTo>
                    <a:pt x="1152" y="318"/>
                  </a:lnTo>
                  <a:lnTo>
                    <a:pt x="1152" y="284"/>
                  </a:lnTo>
                  <a:lnTo>
                    <a:pt x="1209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285" y="318"/>
                  </a:lnTo>
                  <a:lnTo>
                    <a:pt x="1285" y="284"/>
                  </a:lnTo>
                  <a:lnTo>
                    <a:pt x="1369" y="284"/>
                  </a:lnTo>
                  <a:lnTo>
                    <a:pt x="1420" y="259"/>
                  </a:lnTo>
                  <a:lnTo>
                    <a:pt x="1445" y="236"/>
                  </a:lnTo>
                  <a:lnTo>
                    <a:pt x="1472" y="182"/>
                  </a:lnTo>
                  <a:lnTo>
                    <a:pt x="1529" y="182"/>
                  </a:lnTo>
                  <a:lnTo>
                    <a:pt x="1529" y="236"/>
                  </a:lnTo>
                  <a:lnTo>
                    <a:pt x="1472" y="284"/>
                  </a:lnTo>
                  <a:lnTo>
                    <a:pt x="1529" y="284"/>
                  </a:lnTo>
                  <a:lnTo>
                    <a:pt x="1556" y="259"/>
                  </a:lnTo>
                  <a:lnTo>
                    <a:pt x="1556" y="236"/>
                  </a:lnTo>
                  <a:lnTo>
                    <a:pt x="1632" y="182"/>
                  </a:lnTo>
                  <a:lnTo>
                    <a:pt x="1607" y="236"/>
                  </a:lnTo>
                  <a:lnTo>
                    <a:pt x="1556" y="259"/>
                  </a:lnTo>
                  <a:lnTo>
                    <a:pt x="1529" y="284"/>
                  </a:lnTo>
                  <a:lnTo>
                    <a:pt x="1472" y="318"/>
                  </a:lnTo>
                  <a:lnTo>
                    <a:pt x="1445" y="368"/>
                  </a:lnTo>
                  <a:lnTo>
                    <a:pt x="1420" y="395"/>
                  </a:lnTo>
                  <a:lnTo>
                    <a:pt x="1445" y="368"/>
                  </a:lnTo>
                  <a:lnTo>
                    <a:pt x="1472" y="318"/>
                  </a:lnTo>
                  <a:lnTo>
                    <a:pt x="1472" y="284"/>
                  </a:lnTo>
                  <a:lnTo>
                    <a:pt x="1529" y="259"/>
                  </a:lnTo>
                  <a:lnTo>
                    <a:pt x="1472" y="259"/>
                  </a:lnTo>
                  <a:lnTo>
                    <a:pt x="1445" y="259"/>
                  </a:lnTo>
                  <a:lnTo>
                    <a:pt x="1420" y="284"/>
                  </a:lnTo>
                  <a:lnTo>
                    <a:pt x="1369" y="284"/>
                  </a:lnTo>
                  <a:lnTo>
                    <a:pt x="1313" y="284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178" y="284"/>
                  </a:lnTo>
                  <a:lnTo>
                    <a:pt x="1152" y="284"/>
                  </a:lnTo>
                  <a:lnTo>
                    <a:pt x="1152" y="236"/>
                  </a:lnTo>
                  <a:lnTo>
                    <a:pt x="1152" y="182"/>
                  </a:lnTo>
                  <a:lnTo>
                    <a:pt x="1178" y="182"/>
                  </a:lnTo>
                  <a:lnTo>
                    <a:pt x="1209" y="159"/>
                  </a:lnTo>
                  <a:lnTo>
                    <a:pt x="1209" y="127"/>
                  </a:lnTo>
                  <a:lnTo>
                    <a:pt x="1209" y="159"/>
                  </a:lnTo>
                  <a:lnTo>
                    <a:pt x="1152" y="182"/>
                  </a:lnTo>
                  <a:lnTo>
                    <a:pt x="1098" y="182"/>
                  </a:lnTo>
                  <a:lnTo>
                    <a:pt x="1048" y="182"/>
                  </a:lnTo>
                  <a:lnTo>
                    <a:pt x="937" y="236"/>
                  </a:lnTo>
                  <a:lnTo>
                    <a:pt x="887" y="236"/>
                  </a:lnTo>
                  <a:lnTo>
                    <a:pt x="857" y="236"/>
                  </a:lnTo>
                  <a:lnTo>
                    <a:pt x="887" y="236"/>
                  </a:lnTo>
                  <a:lnTo>
                    <a:pt x="887" y="182"/>
                  </a:lnTo>
                  <a:lnTo>
                    <a:pt x="937" y="182"/>
                  </a:lnTo>
                  <a:lnTo>
                    <a:pt x="990" y="182"/>
                  </a:lnTo>
                  <a:lnTo>
                    <a:pt x="1048" y="127"/>
                  </a:lnTo>
                  <a:lnTo>
                    <a:pt x="1018" y="127"/>
                  </a:lnTo>
                  <a:lnTo>
                    <a:pt x="937" y="159"/>
                  </a:lnTo>
                  <a:lnTo>
                    <a:pt x="887" y="182"/>
                  </a:lnTo>
                  <a:lnTo>
                    <a:pt x="829" y="236"/>
                  </a:lnTo>
                  <a:lnTo>
                    <a:pt x="777" y="236"/>
                  </a:lnTo>
                  <a:lnTo>
                    <a:pt x="726" y="236"/>
                  </a:lnTo>
                  <a:lnTo>
                    <a:pt x="753" y="236"/>
                  </a:lnTo>
                  <a:lnTo>
                    <a:pt x="753" y="182"/>
                  </a:lnTo>
                  <a:lnTo>
                    <a:pt x="777" y="182"/>
                  </a:lnTo>
                  <a:lnTo>
                    <a:pt x="753" y="182"/>
                  </a:lnTo>
                  <a:lnTo>
                    <a:pt x="726" y="182"/>
                  </a:lnTo>
                  <a:lnTo>
                    <a:pt x="669" y="182"/>
                  </a:lnTo>
                  <a:lnTo>
                    <a:pt x="753" y="182"/>
                  </a:lnTo>
                  <a:lnTo>
                    <a:pt x="829" y="127"/>
                  </a:lnTo>
                  <a:lnTo>
                    <a:pt x="887" y="77"/>
                  </a:lnTo>
                  <a:lnTo>
                    <a:pt x="887" y="49"/>
                  </a:lnTo>
                  <a:lnTo>
                    <a:pt x="887" y="0"/>
                  </a:lnTo>
                  <a:lnTo>
                    <a:pt x="887" y="49"/>
                  </a:lnTo>
                  <a:lnTo>
                    <a:pt x="887" y="77"/>
                  </a:lnTo>
                  <a:lnTo>
                    <a:pt x="829" y="159"/>
                  </a:lnTo>
                  <a:lnTo>
                    <a:pt x="777" y="182"/>
                  </a:lnTo>
                  <a:lnTo>
                    <a:pt x="777" y="236"/>
                  </a:lnTo>
                  <a:lnTo>
                    <a:pt x="777" y="284"/>
                  </a:lnTo>
                  <a:lnTo>
                    <a:pt x="777" y="368"/>
                  </a:lnTo>
                  <a:lnTo>
                    <a:pt x="829" y="318"/>
                  </a:lnTo>
                  <a:lnTo>
                    <a:pt x="829" y="284"/>
                  </a:lnTo>
                  <a:lnTo>
                    <a:pt x="857" y="284"/>
                  </a:lnTo>
                  <a:lnTo>
                    <a:pt x="777" y="368"/>
                  </a:lnTo>
                  <a:lnTo>
                    <a:pt x="753" y="368"/>
                  </a:lnTo>
                  <a:lnTo>
                    <a:pt x="669" y="417"/>
                  </a:lnTo>
                  <a:lnTo>
                    <a:pt x="669" y="501"/>
                  </a:lnTo>
                  <a:lnTo>
                    <a:pt x="857" y="368"/>
                  </a:lnTo>
                  <a:lnTo>
                    <a:pt x="887" y="368"/>
                  </a:lnTo>
                  <a:lnTo>
                    <a:pt x="887" y="318"/>
                  </a:lnTo>
                  <a:lnTo>
                    <a:pt x="913" y="284"/>
                  </a:lnTo>
                  <a:lnTo>
                    <a:pt x="913" y="318"/>
                  </a:lnTo>
                  <a:lnTo>
                    <a:pt x="887" y="368"/>
                  </a:lnTo>
                  <a:lnTo>
                    <a:pt x="887" y="417"/>
                  </a:lnTo>
                  <a:lnTo>
                    <a:pt x="887" y="478"/>
                  </a:lnTo>
                  <a:lnTo>
                    <a:pt x="857" y="501"/>
                  </a:lnTo>
                  <a:lnTo>
                    <a:pt x="887" y="553"/>
                  </a:lnTo>
                  <a:lnTo>
                    <a:pt x="887" y="478"/>
                  </a:lnTo>
                  <a:lnTo>
                    <a:pt x="913" y="417"/>
                  </a:lnTo>
                  <a:lnTo>
                    <a:pt x="937" y="395"/>
                  </a:lnTo>
                  <a:lnTo>
                    <a:pt x="937" y="368"/>
                  </a:lnTo>
                  <a:lnTo>
                    <a:pt x="937" y="318"/>
                  </a:lnTo>
                  <a:lnTo>
                    <a:pt x="937" y="368"/>
                  </a:lnTo>
                  <a:lnTo>
                    <a:pt x="913" y="368"/>
                  </a:lnTo>
                  <a:lnTo>
                    <a:pt x="887" y="417"/>
                  </a:lnTo>
                  <a:lnTo>
                    <a:pt x="887" y="478"/>
                  </a:lnTo>
                  <a:lnTo>
                    <a:pt x="857" y="553"/>
                  </a:lnTo>
                  <a:lnTo>
                    <a:pt x="887" y="553"/>
                  </a:lnTo>
                  <a:lnTo>
                    <a:pt x="887" y="501"/>
                  </a:lnTo>
                  <a:lnTo>
                    <a:pt x="887" y="417"/>
                  </a:lnTo>
                  <a:lnTo>
                    <a:pt x="887" y="395"/>
                  </a:lnTo>
                  <a:lnTo>
                    <a:pt x="937" y="395"/>
                  </a:lnTo>
                  <a:lnTo>
                    <a:pt x="937" y="368"/>
                  </a:lnTo>
                  <a:lnTo>
                    <a:pt x="887" y="368"/>
                  </a:lnTo>
                  <a:lnTo>
                    <a:pt x="777" y="368"/>
                  </a:lnTo>
                  <a:lnTo>
                    <a:pt x="753" y="368"/>
                  </a:lnTo>
                  <a:lnTo>
                    <a:pt x="669" y="417"/>
                  </a:lnTo>
                  <a:lnTo>
                    <a:pt x="615" y="417"/>
                  </a:lnTo>
                  <a:lnTo>
                    <a:pt x="669" y="417"/>
                  </a:lnTo>
                  <a:lnTo>
                    <a:pt x="669" y="368"/>
                  </a:lnTo>
                  <a:lnTo>
                    <a:pt x="669" y="284"/>
                  </a:lnTo>
                  <a:lnTo>
                    <a:pt x="726" y="284"/>
                  </a:lnTo>
                  <a:lnTo>
                    <a:pt x="726" y="259"/>
                  </a:lnTo>
                  <a:lnTo>
                    <a:pt x="669" y="259"/>
                  </a:lnTo>
                  <a:lnTo>
                    <a:pt x="669" y="284"/>
                  </a:lnTo>
                  <a:lnTo>
                    <a:pt x="642" y="284"/>
                  </a:lnTo>
                  <a:lnTo>
                    <a:pt x="642" y="318"/>
                  </a:lnTo>
                  <a:lnTo>
                    <a:pt x="642" y="284"/>
                  </a:lnTo>
                  <a:lnTo>
                    <a:pt x="642" y="259"/>
                  </a:lnTo>
                  <a:lnTo>
                    <a:pt x="642" y="182"/>
                  </a:lnTo>
                  <a:lnTo>
                    <a:pt x="642" y="236"/>
                  </a:lnTo>
                  <a:lnTo>
                    <a:pt x="642" y="259"/>
                  </a:lnTo>
                  <a:lnTo>
                    <a:pt x="669" y="284"/>
                  </a:lnTo>
                  <a:lnTo>
                    <a:pt x="642" y="284"/>
                  </a:lnTo>
                  <a:lnTo>
                    <a:pt x="593" y="236"/>
                  </a:lnTo>
                  <a:lnTo>
                    <a:pt x="593" y="182"/>
                  </a:lnTo>
                  <a:lnTo>
                    <a:pt x="510" y="159"/>
                  </a:lnTo>
                  <a:lnTo>
                    <a:pt x="482" y="159"/>
                  </a:lnTo>
                  <a:lnTo>
                    <a:pt x="482" y="77"/>
                  </a:lnTo>
                  <a:lnTo>
                    <a:pt x="431" y="77"/>
                  </a:lnTo>
                  <a:lnTo>
                    <a:pt x="482" y="77"/>
                  </a:lnTo>
                  <a:lnTo>
                    <a:pt x="482" y="159"/>
                  </a:lnTo>
                  <a:lnTo>
                    <a:pt x="510" y="182"/>
                  </a:lnTo>
                  <a:lnTo>
                    <a:pt x="593" y="182"/>
                  </a:lnTo>
                  <a:lnTo>
                    <a:pt x="615" y="182"/>
                  </a:lnTo>
                  <a:lnTo>
                    <a:pt x="642" y="236"/>
                  </a:lnTo>
                  <a:lnTo>
                    <a:pt x="669" y="259"/>
                  </a:lnTo>
                  <a:lnTo>
                    <a:pt x="669" y="284"/>
                  </a:lnTo>
                  <a:lnTo>
                    <a:pt x="669" y="318"/>
                  </a:lnTo>
                  <a:lnTo>
                    <a:pt x="753" y="318"/>
                  </a:lnTo>
                  <a:lnTo>
                    <a:pt x="669" y="318"/>
                  </a:lnTo>
                  <a:lnTo>
                    <a:pt x="669" y="284"/>
                  </a:lnTo>
                  <a:lnTo>
                    <a:pt x="726" y="284"/>
                  </a:lnTo>
                  <a:lnTo>
                    <a:pt x="777" y="318"/>
                  </a:lnTo>
                  <a:lnTo>
                    <a:pt x="857" y="368"/>
                  </a:lnTo>
                  <a:lnTo>
                    <a:pt x="857" y="395"/>
                  </a:lnTo>
                  <a:lnTo>
                    <a:pt x="887" y="417"/>
                  </a:lnTo>
                  <a:lnTo>
                    <a:pt x="913" y="417"/>
                  </a:lnTo>
                  <a:lnTo>
                    <a:pt x="887" y="417"/>
                  </a:lnTo>
                  <a:lnTo>
                    <a:pt x="887" y="368"/>
                  </a:lnTo>
                  <a:lnTo>
                    <a:pt x="913" y="368"/>
                  </a:lnTo>
                  <a:lnTo>
                    <a:pt x="937" y="368"/>
                  </a:lnTo>
                  <a:lnTo>
                    <a:pt x="937" y="417"/>
                  </a:lnTo>
                  <a:lnTo>
                    <a:pt x="937" y="395"/>
                  </a:lnTo>
                  <a:lnTo>
                    <a:pt x="913" y="368"/>
                  </a:lnTo>
                  <a:lnTo>
                    <a:pt x="887" y="368"/>
                  </a:lnTo>
                  <a:lnTo>
                    <a:pt x="857" y="368"/>
                  </a:lnTo>
                  <a:lnTo>
                    <a:pt x="829" y="318"/>
                  </a:lnTo>
                  <a:lnTo>
                    <a:pt x="777" y="318"/>
                  </a:lnTo>
                  <a:lnTo>
                    <a:pt x="777" y="284"/>
                  </a:lnTo>
                  <a:lnTo>
                    <a:pt x="887" y="284"/>
                  </a:lnTo>
                  <a:lnTo>
                    <a:pt x="937" y="284"/>
                  </a:lnTo>
                  <a:lnTo>
                    <a:pt x="1048" y="284"/>
                  </a:lnTo>
                  <a:lnTo>
                    <a:pt x="1098" y="284"/>
                  </a:lnTo>
                  <a:lnTo>
                    <a:pt x="1152" y="284"/>
                  </a:lnTo>
                  <a:lnTo>
                    <a:pt x="1178" y="284"/>
                  </a:lnTo>
                  <a:lnTo>
                    <a:pt x="1152" y="284"/>
                  </a:lnTo>
                  <a:lnTo>
                    <a:pt x="1209" y="284"/>
                  </a:lnTo>
                  <a:lnTo>
                    <a:pt x="1258" y="284"/>
                  </a:lnTo>
                  <a:lnTo>
                    <a:pt x="1209" y="284"/>
                  </a:lnTo>
                  <a:lnTo>
                    <a:pt x="1152" y="284"/>
                  </a:lnTo>
                  <a:lnTo>
                    <a:pt x="1125" y="284"/>
                  </a:lnTo>
                  <a:lnTo>
                    <a:pt x="1125" y="318"/>
                  </a:lnTo>
                  <a:lnTo>
                    <a:pt x="1098" y="368"/>
                  </a:lnTo>
                  <a:lnTo>
                    <a:pt x="1125" y="368"/>
                  </a:lnTo>
                  <a:lnTo>
                    <a:pt x="1152" y="284"/>
                  </a:lnTo>
                  <a:lnTo>
                    <a:pt x="1209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285" y="259"/>
                  </a:lnTo>
                  <a:lnTo>
                    <a:pt x="1313" y="259"/>
                  </a:lnTo>
                  <a:lnTo>
                    <a:pt x="1285" y="284"/>
                  </a:lnTo>
                  <a:lnTo>
                    <a:pt x="1258" y="284"/>
                  </a:lnTo>
                  <a:lnTo>
                    <a:pt x="1285" y="284"/>
                  </a:lnTo>
                  <a:lnTo>
                    <a:pt x="1313" y="284"/>
                  </a:lnTo>
                  <a:lnTo>
                    <a:pt x="1285" y="284"/>
                  </a:lnTo>
                  <a:lnTo>
                    <a:pt x="1313" y="284"/>
                  </a:lnTo>
                  <a:lnTo>
                    <a:pt x="1285" y="284"/>
                  </a:lnTo>
                  <a:lnTo>
                    <a:pt x="1285" y="318"/>
                  </a:lnTo>
                  <a:lnTo>
                    <a:pt x="1258" y="318"/>
                  </a:lnTo>
                  <a:lnTo>
                    <a:pt x="1285" y="318"/>
                  </a:lnTo>
                  <a:lnTo>
                    <a:pt x="1369" y="318"/>
                  </a:lnTo>
                  <a:lnTo>
                    <a:pt x="1420" y="318"/>
                  </a:lnTo>
                  <a:lnTo>
                    <a:pt x="1445" y="284"/>
                  </a:lnTo>
                  <a:lnTo>
                    <a:pt x="1472" y="284"/>
                  </a:lnTo>
                  <a:lnTo>
                    <a:pt x="1472" y="236"/>
                  </a:lnTo>
                  <a:lnTo>
                    <a:pt x="1445" y="259"/>
                  </a:lnTo>
                  <a:lnTo>
                    <a:pt x="1420" y="284"/>
                  </a:lnTo>
                  <a:lnTo>
                    <a:pt x="1396" y="284"/>
                  </a:lnTo>
                  <a:lnTo>
                    <a:pt x="1369" y="284"/>
                  </a:lnTo>
                  <a:lnTo>
                    <a:pt x="1285" y="284"/>
                  </a:lnTo>
                  <a:lnTo>
                    <a:pt x="1209" y="284"/>
                  </a:lnTo>
                  <a:lnTo>
                    <a:pt x="1152" y="284"/>
                  </a:lnTo>
                  <a:lnTo>
                    <a:pt x="1098" y="259"/>
                  </a:lnTo>
                  <a:lnTo>
                    <a:pt x="1018" y="259"/>
                  </a:lnTo>
                  <a:lnTo>
                    <a:pt x="937" y="259"/>
                  </a:lnTo>
                  <a:lnTo>
                    <a:pt x="887" y="259"/>
                  </a:lnTo>
                  <a:lnTo>
                    <a:pt x="857" y="259"/>
                  </a:lnTo>
                  <a:lnTo>
                    <a:pt x="777" y="259"/>
                  </a:lnTo>
                  <a:lnTo>
                    <a:pt x="777" y="284"/>
                  </a:lnTo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7" name="Freeform 606"/>
            <p:cNvSpPr/>
            <p:nvPr/>
          </p:nvSpPr>
          <p:spPr>
            <a:xfrm>
              <a:off x="2953800" y="6118199"/>
              <a:ext cx="158040" cy="19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556">
                  <a:moveTo>
                    <a:pt x="0" y="556"/>
                  </a:moveTo>
                  <a:lnTo>
                    <a:pt x="51" y="556"/>
                  </a:lnTo>
                  <a:lnTo>
                    <a:pt x="51" y="502"/>
                  </a:lnTo>
                  <a:lnTo>
                    <a:pt x="58" y="449"/>
                  </a:lnTo>
                  <a:lnTo>
                    <a:pt x="34" y="449"/>
                  </a:lnTo>
                  <a:lnTo>
                    <a:pt x="58" y="460"/>
                  </a:lnTo>
                  <a:lnTo>
                    <a:pt x="67" y="406"/>
                  </a:lnTo>
                  <a:lnTo>
                    <a:pt x="81" y="356"/>
                  </a:lnTo>
                  <a:lnTo>
                    <a:pt x="98" y="310"/>
                  </a:lnTo>
                  <a:lnTo>
                    <a:pt x="118" y="266"/>
                  </a:lnTo>
                  <a:lnTo>
                    <a:pt x="145" y="226"/>
                  </a:lnTo>
                  <a:lnTo>
                    <a:pt x="122" y="215"/>
                  </a:lnTo>
                  <a:lnTo>
                    <a:pt x="139" y="232"/>
                  </a:lnTo>
                  <a:lnTo>
                    <a:pt x="166" y="197"/>
                  </a:lnTo>
                  <a:lnTo>
                    <a:pt x="195" y="163"/>
                  </a:lnTo>
                  <a:lnTo>
                    <a:pt x="226" y="133"/>
                  </a:lnTo>
                  <a:lnTo>
                    <a:pt x="263" y="106"/>
                  </a:lnTo>
                  <a:lnTo>
                    <a:pt x="242" y="85"/>
                  </a:lnTo>
                  <a:lnTo>
                    <a:pt x="251" y="109"/>
                  </a:lnTo>
                  <a:lnTo>
                    <a:pt x="290" y="89"/>
                  </a:lnTo>
                  <a:lnTo>
                    <a:pt x="327" y="70"/>
                  </a:lnTo>
                  <a:lnTo>
                    <a:pt x="367" y="57"/>
                  </a:lnTo>
                  <a:lnTo>
                    <a:pt x="407" y="50"/>
                  </a:lnTo>
                  <a:lnTo>
                    <a:pt x="396" y="26"/>
                  </a:lnTo>
                  <a:lnTo>
                    <a:pt x="396" y="50"/>
                  </a:lnTo>
                  <a:lnTo>
                    <a:pt x="440" y="50"/>
                  </a:lnTo>
                  <a:lnTo>
                    <a:pt x="440" y="0"/>
                  </a:lnTo>
                  <a:lnTo>
                    <a:pt x="396" y="0"/>
                  </a:lnTo>
                  <a:lnTo>
                    <a:pt x="387" y="3"/>
                  </a:lnTo>
                  <a:lnTo>
                    <a:pt x="347" y="10"/>
                  </a:lnTo>
                  <a:lnTo>
                    <a:pt x="306" y="23"/>
                  </a:lnTo>
                  <a:lnTo>
                    <a:pt x="270" y="43"/>
                  </a:lnTo>
                  <a:lnTo>
                    <a:pt x="232" y="63"/>
                  </a:lnTo>
                  <a:lnTo>
                    <a:pt x="226" y="70"/>
                  </a:lnTo>
                  <a:lnTo>
                    <a:pt x="188" y="95"/>
                  </a:lnTo>
                  <a:lnTo>
                    <a:pt x="158" y="126"/>
                  </a:lnTo>
                  <a:lnTo>
                    <a:pt x="127" y="159"/>
                  </a:lnTo>
                  <a:lnTo>
                    <a:pt x="102" y="197"/>
                  </a:lnTo>
                  <a:lnTo>
                    <a:pt x="98" y="207"/>
                  </a:lnTo>
                  <a:lnTo>
                    <a:pt x="71" y="246"/>
                  </a:lnTo>
                  <a:lnTo>
                    <a:pt x="51" y="289"/>
                  </a:lnTo>
                  <a:lnTo>
                    <a:pt x="34" y="336"/>
                  </a:lnTo>
                  <a:lnTo>
                    <a:pt x="21" y="385"/>
                  </a:lnTo>
                  <a:lnTo>
                    <a:pt x="11" y="439"/>
                  </a:lnTo>
                  <a:lnTo>
                    <a:pt x="7" y="449"/>
                  </a:lnTo>
                  <a:lnTo>
                    <a:pt x="7" y="449"/>
                  </a:lnTo>
                  <a:lnTo>
                    <a:pt x="0" y="502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948240" y="5858640"/>
              <a:ext cx="1205999" cy="883799"/>
            </a:xfrm>
            <a:prstGeom prst="rect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09" name="Freeform 608"/>
            <p:cNvSpPr/>
            <p:nvPr/>
          </p:nvSpPr>
          <p:spPr>
            <a:xfrm>
              <a:off x="938880" y="5819760"/>
              <a:ext cx="1183680" cy="41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9" h="116">
                  <a:moveTo>
                    <a:pt x="0" y="0"/>
                  </a:moveTo>
                  <a:lnTo>
                    <a:pt x="0" y="112"/>
                  </a:lnTo>
                  <a:lnTo>
                    <a:pt x="3289" y="116"/>
                  </a:lnTo>
                  <a:lnTo>
                    <a:pt x="3289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0" name="Freeform 609"/>
            <p:cNvSpPr/>
            <p:nvPr/>
          </p:nvSpPr>
          <p:spPr>
            <a:xfrm>
              <a:off x="927720" y="6691320"/>
              <a:ext cx="1215359" cy="41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77" h="116">
                  <a:moveTo>
                    <a:pt x="0" y="0"/>
                  </a:moveTo>
                  <a:lnTo>
                    <a:pt x="0" y="113"/>
                  </a:lnTo>
                  <a:lnTo>
                    <a:pt x="3377" y="116"/>
                  </a:lnTo>
                  <a:lnTo>
                    <a:pt x="3377" y="3"/>
                  </a:lnTo>
                  <a:close/>
                </a:path>
              </a:pathLst>
            </a:custGeom>
            <a:solidFill>
              <a:srgbClr val="004E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1" name="Freeform 610"/>
            <p:cNvSpPr/>
            <p:nvPr/>
          </p:nvSpPr>
          <p:spPr>
            <a:xfrm>
              <a:off x="2500200" y="5830920"/>
              <a:ext cx="934920" cy="92087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47520">
              <a:solidFill>
                <a:srgbClr val="004EFF"/>
              </a:solidFill>
              <a:prstDash val="solid"/>
            </a:ln>
          </p:spPr>
          <p:txBody>
            <a:bodyPr vert="horz" lIns="23760" tIns="23760" rIns="23760" bIns="237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2" name="Freeform 611"/>
            <p:cNvSpPr/>
            <p:nvPr/>
          </p:nvSpPr>
          <p:spPr>
            <a:xfrm>
              <a:off x="3096359" y="5902200"/>
              <a:ext cx="181080" cy="255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4" h="712">
                  <a:moveTo>
                    <a:pt x="504" y="0"/>
                  </a:moveTo>
                  <a:lnTo>
                    <a:pt x="453" y="0"/>
                  </a:lnTo>
                  <a:lnTo>
                    <a:pt x="453" y="2"/>
                  </a:lnTo>
                  <a:lnTo>
                    <a:pt x="453" y="2"/>
                  </a:lnTo>
                  <a:lnTo>
                    <a:pt x="450" y="73"/>
                  </a:lnTo>
                  <a:lnTo>
                    <a:pt x="444" y="139"/>
                  </a:lnTo>
                  <a:lnTo>
                    <a:pt x="431" y="207"/>
                  </a:lnTo>
                  <a:lnTo>
                    <a:pt x="457" y="207"/>
                  </a:lnTo>
                  <a:lnTo>
                    <a:pt x="434" y="197"/>
                  </a:lnTo>
                  <a:lnTo>
                    <a:pt x="418" y="261"/>
                  </a:lnTo>
                  <a:lnTo>
                    <a:pt x="398" y="316"/>
                  </a:lnTo>
                  <a:lnTo>
                    <a:pt x="374" y="375"/>
                  </a:lnTo>
                  <a:lnTo>
                    <a:pt x="345" y="427"/>
                  </a:lnTo>
                  <a:lnTo>
                    <a:pt x="315" y="475"/>
                  </a:lnTo>
                  <a:lnTo>
                    <a:pt x="338" y="484"/>
                  </a:lnTo>
                  <a:lnTo>
                    <a:pt x="322" y="468"/>
                  </a:lnTo>
                  <a:lnTo>
                    <a:pt x="286" y="512"/>
                  </a:lnTo>
                  <a:lnTo>
                    <a:pt x="248" y="551"/>
                  </a:lnTo>
                  <a:lnTo>
                    <a:pt x="209" y="584"/>
                  </a:lnTo>
                  <a:lnTo>
                    <a:pt x="229" y="601"/>
                  </a:lnTo>
                  <a:lnTo>
                    <a:pt x="220" y="578"/>
                  </a:lnTo>
                  <a:lnTo>
                    <a:pt x="176" y="608"/>
                  </a:lnTo>
                  <a:lnTo>
                    <a:pt x="133" y="632"/>
                  </a:lnTo>
                  <a:lnTo>
                    <a:pt x="86" y="649"/>
                  </a:lnTo>
                  <a:lnTo>
                    <a:pt x="40" y="659"/>
                  </a:lnTo>
                  <a:lnTo>
                    <a:pt x="50" y="683"/>
                  </a:lnTo>
                  <a:lnTo>
                    <a:pt x="50" y="655"/>
                  </a:lnTo>
                  <a:lnTo>
                    <a:pt x="0" y="662"/>
                  </a:lnTo>
                  <a:lnTo>
                    <a:pt x="0" y="712"/>
                  </a:lnTo>
                  <a:lnTo>
                    <a:pt x="50" y="705"/>
                  </a:lnTo>
                  <a:lnTo>
                    <a:pt x="60" y="705"/>
                  </a:lnTo>
                  <a:lnTo>
                    <a:pt x="106" y="694"/>
                  </a:lnTo>
                  <a:lnTo>
                    <a:pt x="152" y="679"/>
                  </a:lnTo>
                  <a:lnTo>
                    <a:pt x="196" y="655"/>
                  </a:lnTo>
                  <a:lnTo>
                    <a:pt x="239" y="625"/>
                  </a:lnTo>
                  <a:lnTo>
                    <a:pt x="245" y="622"/>
                  </a:lnTo>
                  <a:lnTo>
                    <a:pt x="286" y="588"/>
                  </a:lnTo>
                  <a:lnTo>
                    <a:pt x="322" y="547"/>
                  </a:lnTo>
                  <a:lnTo>
                    <a:pt x="358" y="505"/>
                  </a:lnTo>
                  <a:lnTo>
                    <a:pt x="362" y="494"/>
                  </a:lnTo>
                  <a:lnTo>
                    <a:pt x="391" y="447"/>
                  </a:lnTo>
                  <a:lnTo>
                    <a:pt x="421" y="395"/>
                  </a:lnTo>
                  <a:lnTo>
                    <a:pt x="444" y="337"/>
                  </a:lnTo>
                  <a:lnTo>
                    <a:pt x="464" y="280"/>
                  </a:lnTo>
                  <a:lnTo>
                    <a:pt x="481" y="217"/>
                  </a:lnTo>
                  <a:lnTo>
                    <a:pt x="481" y="207"/>
                  </a:lnTo>
                  <a:lnTo>
                    <a:pt x="481" y="207"/>
                  </a:lnTo>
                  <a:lnTo>
                    <a:pt x="493" y="139"/>
                  </a:lnTo>
                  <a:lnTo>
                    <a:pt x="501" y="73"/>
                  </a:lnTo>
                  <a:lnTo>
                    <a:pt x="504" y="2"/>
                  </a:lnTo>
                  <a:lnTo>
                    <a:pt x="504" y="2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3" name="Freeform 612"/>
            <p:cNvSpPr/>
            <p:nvPr/>
          </p:nvSpPr>
          <p:spPr>
            <a:xfrm>
              <a:off x="861479" y="5915880"/>
              <a:ext cx="1367640" cy="28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00" h="798">
                  <a:moveTo>
                    <a:pt x="214" y="0"/>
                  </a:moveTo>
                  <a:lnTo>
                    <a:pt x="170" y="3"/>
                  </a:lnTo>
                  <a:lnTo>
                    <a:pt x="130" y="17"/>
                  </a:lnTo>
                  <a:lnTo>
                    <a:pt x="94" y="36"/>
                  </a:lnTo>
                  <a:lnTo>
                    <a:pt x="63" y="63"/>
                  </a:lnTo>
                  <a:lnTo>
                    <a:pt x="38" y="94"/>
                  </a:lnTo>
                  <a:lnTo>
                    <a:pt x="17" y="129"/>
                  </a:lnTo>
                  <a:lnTo>
                    <a:pt x="3" y="169"/>
                  </a:lnTo>
                  <a:lnTo>
                    <a:pt x="0" y="214"/>
                  </a:lnTo>
                  <a:lnTo>
                    <a:pt x="0" y="582"/>
                  </a:lnTo>
                  <a:lnTo>
                    <a:pt x="3" y="626"/>
                  </a:lnTo>
                  <a:lnTo>
                    <a:pt x="17" y="665"/>
                  </a:lnTo>
                  <a:lnTo>
                    <a:pt x="38" y="702"/>
                  </a:lnTo>
                  <a:lnTo>
                    <a:pt x="63" y="736"/>
                  </a:lnTo>
                  <a:lnTo>
                    <a:pt x="94" y="763"/>
                  </a:lnTo>
                  <a:lnTo>
                    <a:pt x="130" y="781"/>
                  </a:lnTo>
                  <a:lnTo>
                    <a:pt x="170" y="795"/>
                  </a:lnTo>
                  <a:lnTo>
                    <a:pt x="214" y="798"/>
                  </a:lnTo>
                  <a:lnTo>
                    <a:pt x="3581" y="798"/>
                  </a:lnTo>
                  <a:lnTo>
                    <a:pt x="3625" y="795"/>
                  </a:lnTo>
                  <a:lnTo>
                    <a:pt x="3665" y="781"/>
                  </a:lnTo>
                  <a:lnTo>
                    <a:pt x="3703" y="763"/>
                  </a:lnTo>
                  <a:lnTo>
                    <a:pt x="3736" y="736"/>
                  </a:lnTo>
                  <a:lnTo>
                    <a:pt x="3763" y="702"/>
                  </a:lnTo>
                  <a:lnTo>
                    <a:pt x="3783" y="665"/>
                  </a:lnTo>
                  <a:lnTo>
                    <a:pt x="3796" y="626"/>
                  </a:lnTo>
                  <a:lnTo>
                    <a:pt x="3800" y="582"/>
                  </a:lnTo>
                  <a:lnTo>
                    <a:pt x="3800" y="214"/>
                  </a:lnTo>
                  <a:lnTo>
                    <a:pt x="3796" y="169"/>
                  </a:lnTo>
                  <a:lnTo>
                    <a:pt x="3783" y="129"/>
                  </a:lnTo>
                  <a:lnTo>
                    <a:pt x="3763" y="94"/>
                  </a:lnTo>
                  <a:lnTo>
                    <a:pt x="3736" y="63"/>
                  </a:lnTo>
                  <a:lnTo>
                    <a:pt x="3703" y="36"/>
                  </a:lnTo>
                  <a:lnTo>
                    <a:pt x="3665" y="17"/>
                  </a:lnTo>
                  <a:lnTo>
                    <a:pt x="3625" y="3"/>
                  </a:lnTo>
                  <a:lnTo>
                    <a:pt x="3581" y="0"/>
                  </a:lnTo>
                  <a:close/>
                </a:path>
              </a:pathLst>
            </a:custGeom>
            <a:noFill/>
            <a:ln w="22320">
              <a:solidFill>
                <a:srgbClr val="000000"/>
              </a:solidFill>
              <a:prstDash val="solid"/>
            </a:ln>
          </p:spPr>
          <p:txBody>
            <a:bodyPr vert="horz" lIns="11160" tIns="11160" rIns="11160" bIns="111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4" name="Freeform 613"/>
            <p:cNvSpPr/>
            <p:nvPr/>
          </p:nvSpPr>
          <p:spPr>
            <a:xfrm>
              <a:off x="840959" y="6366600"/>
              <a:ext cx="1357560" cy="27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2" h="772">
                  <a:moveTo>
                    <a:pt x="203" y="0"/>
                  </a:moveTo>
                  <a:lnTo>
                    <a:pt x="163" y="3"/>
                  </a:lnTo>
                  <a:lnTo>
                    <a:pt x="123" y="17"/>
                  </a:lnTo>
                  <a:lnTo>
                    <a:pt x="90" y="33"/>
                  </a:lnTo>
                  <a:lnTo>
                    <a:pt x="59" y="60"/>
                  </a:lnTo>
                  <a:lnTo>
                    <a:pt x="32" y="88"/>
                  </a:lnTo>
                  <a:lnTo>
                    <a:pt x="16" y="123"/>
                  </a:lnTo>
                  <a:lnTo>
                    <a:pt x="3" y="163"/>
                  </a:lnTo>
                  <a:lnTo>
                    <a:pt x="0" y="204"/>
                  </a:lnTo>
                  <a:lnTo>
                    <a:pt x="0" y="569"/>
                  </a:lnTo>
                  <a:lnTo>
                    <a:pt x="3" y="610"/>
                  </a:lnTo>
                  <a:lnTo>
                    <a:pt x="16" y="648"/>
                  </a:lnTo>
                  <a:lnTo>
                    <a:pt x="32" y="682"/>
                  </a:lnTo>
                  <a:lnTo>
                    <a:pt x="59" y="712"/>
                  </a:lnTo>
                  <a:lnTo>
                    <a:pt x="90" y="740"/>
                  </a:lnTo>
                  <a:lnTo>
                    <a:pt x="123" y="754"/>
                  </a:lnTo>
                  <a:lnTo>
                    <a:pt x="163" y="768"/>
                  </a:lnTo>
                  <a:lnTo>
                    <a:pt x="203" y="772"/>
                  </a:lnTo>
                  <a:lnTo>
                    <a:pt x="3569" y="772"/>
                  </a:lnTo>
                  <a:lnTo>
                    <a:pt x="3609" y="768"/>
                  </a:lnTo>
                  <a:lnTo>
                    <a:pt x="3649" y="754"/>
                  </a:lnTo>
                  <a:lnTo>
                    <a:pt x="3682" y="740"/>
                  </a:lnTo>
                  <a:lnTo>
                    <a:pt x="3713" y="712"/>
                  </a:lnTo>
                  <a:lnTo>
                    <a:pt x="3738" y="682"/>
                  </a:lnTo>
                  <a:lnTo>
                    <a:pt x="3756" y="648"/>
                  </a:lnTo>
                  <a:lnTo>
                    <a:pt x="3769" y="610"/>
                  </a:lnTo>
                  <a:lnTo>
                    <a:pt x="3772" y="569"/>
                  </a:lnTo>
                  <a:lnTo>
                    <a:pt x="3772" y="204"/>
                  </a:lnTo>
                  <a:lnTo>
                    <a:pt x="3769" y="163"/>
                  </a:lnTo>
                  <a:lnTo>
                    <a:pt x="3756" y="123"/>
                  </a:lnTo>
                  <a:lnTo>
                    <a:pt x="3738" y="88"/>
                  </a:lnTo>
                  <a:lnTo>
                    <a:pt x="3713" y="60"/>
                  </a:lnTo>
                  <a:lnTo>
                    <a:pt x="3682" y="33"/>
                  </a:lnTo>
                  <a:lnTo>
                    <a:pt x="3649" y="17"/>
                  </a:lnTo>
                  <a:lnTo>
                    <a:pt x="3609" y="3"/>
                  </a:lnTo>
                  <a:lnTo>
                    <a:pt x="3569" y="0"/>
                  </a:lnTo>
                  <a:close/>
                </a:path>
              </a:pathLst>
            </a:custGeom>
            <a:noFill/>
            <a:ln w="22320">
              <a:solidFill>
                <a:srgbClr val="000000"/>
              </a:solidFill>
              <a:prstDash val="solid"/>
            </a:ln>
          </p:spPr>
          <p:txBody>
            <a:bodyPr vert="horz" lIns="11160" tIns="11160" rIns="11160" bIns="111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5" name="Freeform 614"/>
            <p:cNvSpPr/>
            <p:nvPr/>
          </p:nvSpPr>
          <p:spPr>
            <a:xfrm>
              <a:off x="1786680" y="6175080"/>
              <a:ext cx="14256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7" h="55">
                  <a:moveTo>
                    <a:pt x="0" y="0"/>
                  </a:moveTo>
                  <a:lnTo>
                    <a:pt x="0" y="51"/>
                  </a:lnTo>
                  <a:lnTo>
                    <a:pt x="397" y="55"/>
                  </a:lnTo>
                  <a:lnTo>
                    <a:pt x="39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6" name="Freeform 615"/>
            <p:cNvSpPr/>
            <p:nvPr/>
          </p:nvSpPr>
          <p:spPr>
            <a:xfrm>
              <a:off x="1937519" y="6120720"/>
              <a:ext cx="166680" cy="146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4" h="407">
                  <a:moveTo>
                    <a:pt x="0" y="204"/>
                  </a:moveTo>
                  <a:lnTo>
                    <a:pt x="0" y="407"/>
                  </a:lnTo>
                  <a:lnTo>
                    <a:pt x="464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7" name="Freeform 616"/>
            <p:cNvSpPr/>
            <p:nvPr/>
          </p:nvSpPr>
          <p:spPr>
            <a:xfrm>
              <a:off x="1937519" y="6301080"/>
              <a:ext cx="166680" cy="14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4" h="411">
                  <a:moveTo>
                    <a:pt x="0" y="208"/>
                  </a:moveTo>
                  <a:lnTo>
                    <a:pt x="0" y="411"/>
                  </a:lnTo>
                  <a:lnTo>
                    <a:pt x="464" y="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8" name="Freeform 617"/>
            <p:cNvSpPr/>
            <p:nvPr/>
          </p:nvSpPr>
          <p:spPr>
            <a:xfrm>
              <a:off x="1793880" y="6357960"/>
              <a:ext cx="135360" cy="18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" h="51">
                  <a:moveTo>
                    <a:pt x="0" y="0"/>
                  </a:moveTo>
                  <a:lnTo>
                    <a:pt x="0" y="48"/>
                  </a:lnTo>
                  <a:lnTo>
                    <a:pt x="377" y="51"/>
                  </a:lnTo>
                  <a:lnTo>
                    <a:pt x="37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19" name="Freeform 618"/>
            <p:cNvSpPr/>
            <p:nvPr/>
          </p:nvSpPr>
          <p:spPr>
            <a:xfrm>
              <a:off x="3251159" y="6251399"/>
              <a:ext cx="77400" cy="106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20" name="Straight Connector 619"/>
            <p:cNvSpPr/>
            <p:nvPr/>
          </p:nvSpPr>
          <p:spPr>
            <a:xfrm>
              <a:off x="3288600" y="6263640"/>
              <a:ext cx="1079" cy="84960"/>
            </a:xfrm>
            <a:prstGeom prst="line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21" name="Straight Connector 620"/>
            <p:cNvSpPr/>
            <p:nvPr/>
          </p:nvSpPr>
          <p:spPr>
            <a:xfrm flipH="1">
              <a:off x="3250800" y="6290280"/>
              <a:ext cx="67679" cy="1080"/>
            </a:xfrm>
            <a:prstGeom prst="line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22" name="Freeform 621"/>
            <p:cNvSpPr/>
            <p:nvPr/>
          </p:nvSpPr>
          <p:spPr>
            <a:xfrm>
              <a:off x="1521719" y="5814000"/>
              <a:ext cx="558720" cy="463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53" h="1289">
                  <a:moveTo>
                    <a:pt x="0" y="1249"/>
                  </a:moveTo>
                  <a:lnTo>
                    <a:pt x="29" y="1289"/>
                  </a:lnTo>
                  <a:lnTo>
                    <a:pt x="1553" y="39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rgbClr val="FF000C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3299760" y="5926679"/>
              <a:ext cx="374760" cy="248400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3443760" y="5976360"/>
              <a:ext cx="79560" cy="16128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3443760" y="5979960"/>
              <a:ext cx="78480" cy="162360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8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4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Helvetica" pitchFamily="34"/>
                  <a:ea typeface="HG Mincho Light J" pitchFamily="2"/>
                  <a:cs typeface="HG Mincho Light J" pitchFamily="2"/>
                </a:rPr>
                <a:t>µ</a:t>
              </a: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3299760" y="5926679"/>
              <a:ext cx="375840" cy="249840"/>
            </a:xfrm>
            <a:prstGeom prst="rect">
              <a:avLst/>
            </a:prstGeom>
            <a:noFill/>
            <a:ln w="11160">
              <a:solidFill>
                <a:srgbClr val="000000"/>
              </a:solidFill>
              <a:prstDash val="solid"/>
            </a:ln>
          </p:spPr>
          <p:txBody>
            <a:bodyPr vert="horz" lIns="5400" tIns="5400" rIns="5400" bIns="540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</p:grpSp>
      <p:sp>
        <p:nvSpPr>
          <p:cNvPr id="627" name="TextBox 626"/>
          <p:cNvSpPr txBox="1"/>
          <p:nvPr/>
        </p:nvSpPr>
        <p:spPr>
          <a:xfrm>
            <a:off x="1564200" y="1074960"/>
            <a:ext cx="1448280" cy="3726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solenoid</a:t>
            </a:r>
          </a:p>
        </p:txBody>
      </p:sp>
      <p:sp>
        <p:nvSpPr>
          <p:cNvPr id="628" name="TextBox 627"/>
          <p:cNvSpPr txBox="1"/>
          <p:nvPr/>
        </p:nvSpPr>
        <p:spPr>
          <a:xfrm>
            <a:off x="6028199" y="1075320"/>
            <a:ext cx="2456999" cy="3726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lIns="9000" tIns="9000" rIns="9000" bIns="900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4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pitchFamily="34"/>
                <a:ea typeface="Standard Symbols L" pitchFamily="2"/>
                <a:cs typeface="Standard Symbols L" pitchFamily="2"/>
              </a:rPr>
              <a:t> (air-core) toroid</a:t>
            </a:r>
          </a:p>
        </p:txBody>
      </p:sp>
      <p:sp>
        <p:nvSpPr>
          <p:cNvPr id="629" name="TextBox 628"/>
          <p:cNvSpPr txBox="1"/>
          <p:nvPr/>
        </p:nvSpPr>
        <p:spPr>
          <a:xfrm>
            <a:off x="418680" y="4021560"/>
            <a:ext cx="4386960" cy="10893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0"/>
          <a:lstStyle/>
          <a:p>
            <a:pPr marL="285480" marR="0" lvl="0" indent="-28548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480" algn="l"/>
                <a:tab pos="914040" algn="l"/>
                <a:tab pos="1828440" algn="l"/>
                <a:tab pos="2742840" algn="l"/>
                <a:tab pos="3657240" algn="l"/>
                <a:tab pos="4571640" algn="l"/>
                <a:tab pos="5486040" algn="l"/>
                <a:tab pos="6400439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+ 	large homogenous field inside coil</a:t>
            </a:r>
          </a:p>
          <a:p>
            <a:pPr marL="285480" marR="0" lvl="0" indent="-28548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480" algn="l"/>
                <a:tab pos="914040" algn="l"/>
                <a:tab pos="1828440" algn="l"/>
                <a:tab pos="2742840" algn="l"/>
                <a:tab pos="3657240" algn="l"/>
                <a:tab pos="4571640" algn="l"/>
                <a:tab pos="5486040" algn="l"/>
                <a:tab pos="6400439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 	needs iron return yoke (magnetic shortcut)</a:t>
            </a:r>
          </a:p>
          <a:p>
            <a:pPr marL="285480" marR="0" lvl="0" indent="-28548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480" algn="l"/>
                <a:tab pos="914040" algn="l"/>
                <a:tab pos="1828440" algn="l"/>
                <a:tab pos="2742840" algn="l"/>
                <a:tab pos="3657240" algn="l"/>
                <a:tab pos="4571640" algn="l"/>
                <a:tab pos="5486040" algn="l"/>
                <a:tab pos="6400439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 	limited size (cost)</a:t>
            </a:r>
          </a:p>
          <a:p>
            <a:pPr marL="285480" marR="0" lvl="0" indent="-28548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480" algn="l"/>
                <a:tab pos="914040" algn="l"/>
                <a:tab pos="1828440" algn="l"/>
                <a:tab pos="2742840" algn="l"/>
                <a:tab pos="3657240" algn="l"/>
                <a:tab pos="4571640" algn="l"/>
                <a:tab pos="5486040" algn="l"/>
                <a:tab pos="6400439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 	coil thickness (radiation lengths)</a:t>
            </a:r>
          </a:p>
          <a:p>
            <a:pPr marL="285480" marR="0" lvl="0" indent="-28548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480" algn="l"/>
                <a:tab pos="734399" algn="l"/>
                <a:tab pos="1183679" algn="l"/>
                <a:tab pos="1632960" algn="l"/>
                <a:tab pos="2082240" algn="l"/>
                <a:tab pos="2531520" algn="l"/>
                <a:tab pos="2980800" algn="l"/>
                <a:tab pos="3430080" algn="l"/>
                <a:tab pos="3879360" algn="l"/>
                <a:tab pos="4328639" algn="l"/>
                <a:tab pos="4777920" algn="l"/>
                <a:tab pos="5227199" algn="l"/>
                <a:tab pos="5676480" algn="l"/>
                <a:tab pos="6125760" algn="l"/>
                <a:tab pos="6575040" algn="l"/>
                <a:tab pos="7024320" algn="l"/>
                <a:tab pos="7473600" algn="l"/>
                <a:tab pos="7922880" algn="l"/>
                <a:tab pos="8372159" algn="l"/>
                <a:tab pos="8821440" algn="l"/>
                <a:tab pos="9270720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333399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630" name="TextBox 629"/>
          <p:cNvSpPr txBox="1"/>
          <p:nvPr/>
        </p:nvSpPr>
        <p:spPr>
          <a:xfrm>
            <a:off x="5490360" y="3771000"/>
            <a:ext cx="4589279" cy="1515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0"/>
          <a:lstStyle/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639359" algn="l"/>
                <a:tab pos="1088639" algn="l"/>
                <a:tab pos="1537920" algn="l"/>
                <a:tab pos="1987200" algn="l"/>
                <a:tab pos="2436480" algn="l"/>
                <a:tab pos="2885760" algn="l"/>
                <a:tab pos="3335040" algn="l"/>
                <a:tab pos="3784320" algn="l"/>
                <a:tab pos="4233599" algn="l"/>
                <a:tab pos="4682880" algn="l"/>
                <a:tab pos="5132159" algn="l"/>
                <a:tab pos="5581440" algn="l"/>
                <a:tab pos="6030720" algn="l"/>
                <a:tab pos="6480000" algn="l"/>
                <a:tab pos="6929280" algn="l"/>
                <a:tab pos="7378560" algn="l"/>
                <a:tab pos="7827840" algn="l"/>
                <a:tab pos="8277119" algn="l"/>
                <a:tab pos="8726400" algn="l"/>
                <a:tab pos="9175680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333399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639359" algn="l"/>
                <a:tab pos="1088639" algn="l"/>
                <a:tab pos="1537920" algn="l"/>
                <a:tab pos="1987200" algn="l"/>
                <a:tab pos="2436480" algn="l"/>
                <a:tab pos="2885760" algn="l"/>
                <a:tab pos="3335040" algn="l"/>
                <a:tab pos="3784320" algn="l"/>
                <a:tab pos="4233599" algn="l"/>
                <a:tab pos="4682880" algn="l"/>
                <a:tab pos="5132159" algn="l"/>
                <a:tab pos="5581440" algn="l"/>
                <a:tab pos="6030720" algn="l"/>
                <a:tab pos="6480000" algn="l"/>
                <a:tab pos="6929280" algn="l"/>
                <a:tab pos="7378560" algn="l"/>
                <a:tab pos="7827840" algn="l"/>
                <a:tab pos="8277119" algn="l"/>
                <a:tab pos="8726400" algn="l"/>
                <a:tab pos="917568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+ can cover large volume</a:t>
            </a:r>
          </a:p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639359" algn="l"/>
                <a:tab pos="1088639" algn="l"/>
                <a:tab pos="1537920" algn="l"/>
                <a:tab pos="1987200" algn="l"/>
                <a:tab pos="2436480" algn="l"/>
                <a:tab pos="2885760" algn="l"/>
                <a:tab pos="3335040" algn="l"/>
                <a:tab pos="3784320" algn="l"/>
                <a:tab pos="4233599" algn="l"/>
                <a:tab pos="4682880" algn="l"/>
                <a:tab pos="5132159" algn="l"/>
                <a:tab pos="5581440" algn="l"/>
                <a:tab pos="6030720" algn="l"/>
                <a:tab pos="6480000" algn="l"/>
                <a:tab pos="6929280" algn="l"/>
                <a:tab pos="7378560" algn="l"/>
                <a:tab pos="7827840" algn="l"/>
                <a:tab pos="8277119" algn="l"/>
                <a:tab pos="8726400" algn="l"/>
                <a:tab pos="917568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+ air core, no iron, less material</a:t>
            </a:r>
          </a:p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914039" algn="l"/>
                <a:tab pos="1828440" algn="l"/>
                <a:tab pos="2742840" algn="l"/>
                <a:tab pos="3657239" algn="l"/>
                <a:tab pos="4571640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  needs extra small solenoid for general tracking</a:t>
            </a:r>
          </a:p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914039" algn="l"/>
                <a:tab pos="1828440" algn="l"/>
                <a:tab pos="2742840" algn="l"/>
                <a:tab pos="3657239" algn="l"/>
                <a:tab pos="4571640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 	non-uniform field</a:t>
            </a:r>
          </a:p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914039" algn="l"/>
                <a:tab pos="1828440" algn="l"/>
                <a:tab pos="2742840" algn="l"/>
                <a:tab pos="3657239" algn="l"/>
                <a:tab pos="4571640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333399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- 	complex structure</a:t>
            </a:r>
          </a:p>
          <a:p>
            <a:pPr marL="190440" marR="0" lvl="0" indent="-19044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90440" algn="l"/>
                <a:tab pos="639359" algn="l"/>
                <a:tab pos="1088639" algn="l"/>
                <a:tab pos="1537920" algn="l"/>
                <a:tab pos="1987200" algn="l"/>
                <a:tab pos="2436480" algn="l"/>
                <a:tab pos="2885760" algn="l"/>
                <a:tab pos="3335040" algn="l"/>
                <a:tab pos="3784320" algn="l"/>
                <a:tab pos="4233599" algn="l"/>
                <a:tab pos="4682880" algn="l"/>
                <a:tab pos="5132159" algn="l"/>
                <a:tab pos="5581440" algn="l"/>
                <a:tab pos="6030720" algn="l"/>
                <a:tab pos="6480000" algn="l"/>
                <a:tab pos="6929280" algn="l"/>
                <a:tab pos="7378560" algn="l"/>
                <a:tab pos="7827840" algn="l"/>
                <a:tab pos="8277119" algn="l"/>
                <a:tab pos="8726400" algn="l"/>
                <a:tab pos="9175680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333399"/>
              </a:solidFill>
              <a:latin typeface="Luxi Sans" pitchFamily="34"/>
              <a:ea typeface="HG Mincho Light J" pitchFamily="2"/>
              <a:cs typeface="HG Mincho Light J" pitchFamily="2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585000" y="5101560"/>
            <a:ext cx="2535120" cy="23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CMS, ALICE, LEP detectors</a:t>
            </a:r>
          </a:p>
        </p:txBody>
      </p:sp>
      <p:sp>
        <p:nvSpPr>
          <p:cNvPr id="632" name="TextBox 631"/>
          <p:cNvSpPr txBox="1"/>
          <p:nvPr/>
        </p:nvSpPr>
        <p:spPr>
          <a:xfrm>
            <a:off x="8145000" y="5101920"/>
            <a:ext cx="641520" cy="2350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HG Mincho Light J" pitchFamily="2"/>
                <a:cs typeface="HG Mincho Light J" pitchFamily="2"/>
              </a:rPr>
              <a:t>ATLAS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432" y="1691605"/>
            <a:ext cx="2518611" cy="2085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64" y="1187549"/>
            <a:ext cx="3007895" cy="25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0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xi Sans"/>
        <a:ea typeface="msmincho"/>
        <a:cs typeface="msmincho"/>
      </a:majorFont>
      <a:minorFont>
        <a:latin typeface="Luxi Sans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>
        <a:noFill/>
        <a:ln>
          <a:noFill/>
        </a:ln>
      </a:spPr>
      <a:bodyPr vert="horz" lIns="0" tIns="0" rIns="0" bIns="0" compatLnSpc="0"/>
      <a:lstStyle>
        <a:defPPr marL="0" marR="0" indent="0" algn="l" rtl="0" hangingPunct="0">
          <a:lnSpc>
            <a:spcPct val="91000"/>
          </a:lnSpc>
          <a:spcBef>
            <a:spcPts val="0"/>
          </a:spcBef>
          <a:spcAft>
            <a:spcPts val="0"/>
          </a:spcAft>
          <a:buNone/>
          <a:tabLst>
            <a:tab pos="0" algn="l"/>
            <a:tab pos="448919" algn="l"/>
            <a:tab pos="898199" algn="l"/>
            <a:tab pos="1347480" algn="l"/>
            <a:tab pos="1796760" algn="l"/>
            <a:tab pos="2246040" algn="l"/>
            <a:tab pos="2695320" algn="l"/>
            <a:tab pos="3144600" algn="l"/>
            <a:tab pos="3593880" algn="l"/>
            <a:tab pos="4043159" algn="l"/>
            <a:tab pos="4492440" algn="l"/>
            <a:tab pos="4941719" algn="l"/>
            <a:tab pos="5391000" algn="l"/>
            <a:tab pos="5840280" algn="l"/>
            <a:tab pos="6289560" algn="l"/>
            <a:tab pos="6738840" algn="l"/>
            <a:tab pos="7188120" algn="l"/>
            <a:tab pos="7637400" algn="l"/>
            <a:tab pos="8086679" algn="l"/>
            <a:tab pos="8535960" algn="l"/>
            <a:tab pos="8985240" algn="l"/>
          </a:tabLst>
          <a:defRPr sz="2000" smtClean="0">
            <a:solidFill>
              <a:schemeClr val="tx1"/>
            </a:solidFill>
            <a:latin typeface="Cambria Math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61618</TotalTime>
  <Words>2982</Words>
  <Application>Microsoft Macintosh PowerPoint</Application>
  <PresentationFormat>Custom</PresentationFormat>
  <Paragraphs>551</Paragraphs>
  <Slides>48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Office Theme</vt:lpstr>
      <vt:lpstr>Worksheet</vt:lpstr>
      <vt:lpstr>Microsoft Excel Sheet</vt:lpstr>
      <vt:lpstr> Detector Concepts</vt:lpstr>
      <vt:lpstr>A typical Particle Detector</vt:lpstr>
      <vt:lpstr>High Energy Collider Detectors</vt:lpstr>
      <vt:lpstr>Detector Challenges at LHC</vt:lpstr>
      <vt:lpstr>LHC Detectors</vt:lpstr>
      <vt:lpstr>Radiation Doses at LHC</vt:lpstr>
      <vt:lpstr>Challenging Conditions: Pile-up</vt:lpstr>
      <vt:lpstr>How to Select Interesting Events?</vt:lpstr>
      <vt:lpstr>Magnet Concepts at LHC experiments</vt:lpstr>
      <vt:lpstr>ATLAS and CMS Coils</vt:lpstr>
      <vt:lpstr>CMS: Homogeneous EM Calorimeter</vt:lpstr>
      <vt:lpstr>ATLAS: Sampling EM Calorimeter</vt:lpstr>
      <vt:lpstr>ATLAS/CMS Hadron Calorimeters</vt:lpstr>
      <vt:lpstr>ATLAS/CMS in detail</vt:lpstr>
      <vt:lpstr>CMS (Compact Muon Spectrometer)</vt:lpstr>
      <vt:lpstr>CMS Lowering of 2000 t Central Part</vt:lpstr>
      <vt:lpstr>ATLAS (A Toroidal LHC ApparatuS)</vt:lpstr>
      <vt:lpstr>ATLAS Underground Cavern</vt:lpstr>
      <vt:lpstr>ATLAS Barrel Toroid Complete (Nov 2005)</vt:lpstr>
      <vt:lpstr>Detector Technology and Arts</vt:lpstr>
      <vt:lpstr>ATLAS/CMS Concept Overview</vt:lpstr>
      <vt:lpstr>ILC Detector Concepts</vt:lpstr>
      <vt:lpstr>Physics Events at the ILC</vt:lpstr>
      <vt:lpstr>ILC Detector – Design Philosophy</vt:lpstr>
      <vt:lpstr>ILC Detector - Performance Needs</vt:lpstr>
      <vt:lpstr>ILC Detectors – Challenges w.r.t. LHC</vt:lpstr>
      <vt:lpstr>Momentum Resolutions</vt:lpstr>
      <vt:lpstr>Particle Flow (Algorithm) - PFA</vt:lpstr>
      <vt:lpstr>Particle Flow</vt:lpstr>
      <vt:lpstr>Jet Energy Resolution</vt:lpstr>
      <vt:lpstr>ILC Detector Concepts History</vt:lpstr>
      <vt:lpstr>ILC Detector Concept Studies</vt:lpstr>
      <vt:lpstr>ILC Detector Concept Studies</vt:lpstr>
      <vt:lpstr>ILD and SiD Detector Philosphies</vt:lpstr>
      <vt:lpstr>ILD and SiD Main Parameters</vt:lpstr>
      <vt:lpstr>ILC Detector Concepts - Status</vt:lpstr>
      <vt:lpstr>CLIC Detector Concept</vt:lpstr>
      <vt:lpstr>CLIC Detector Study</vt:lpstr>
      <vt:lpstr>CLIC_ILD and CLIC_SiD</vt:lpstr>
      <vt:lpstr>CLIC_ILD  and CLIC_SiD  tracker</vt:lpstr>
      <vt:lpstr>CLIC Bunch Spacing</vt:lpstr>
      <vt:lpstr>ILC + CLIC Parameters</vt:lpstr>
      <vt:lpstr>Main CLIC – ILC differences</vt:lpstr>
      <vt:lpstr>Extrapolation ILC  CLIC</vt:lpstr>
      <vt:lpstr>CLIC Time Structure</vt:lpstr>
      <vt:lpstr>Why Time Stamping?</vt:lpstr>
      <vt:lpstr>CLIC Combined pT and Timing Cuts</vt:lpstr>
      <vt:lpstr>Summary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Concepts</dc:title>
  <dc:creator>Michael Hauschild</dc:creator>
  <cp:lastModifiedBy>Michael Hauschild</cp:lastModifiedBy>
  <cp:revision>1304</cp:revision>
  <cp:lastPrinted>2003-07-02T12:30:06Z</cp:lastPrinted>
  <dcterms:created xsi:type="dcterms:W3CDTF">2003-03-07T08:03:06Z</dcterms:created>
  <dcterms:modified xsi:type="dcterms:W3CDTF">2014-08-13T09:14:20Z</dcterms:modified>
</cp:coreProperties>
</file>