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3" r:id="rId5"/>
    <p:sldId id="261" r:id="rId6"/>
    <p:sldId id="262" r:id="rId7"/>
    <p:sldId id="275" r:id="rId8"/>
    <p:sldId id="264" r:id="rId9"/>
    <p:sldId id="265" r:id="rId10"/>
    <p:sldId id="277" r:id="rId11"/>
    <p:sldId id="266" r:id="rId12"/>
    <p:sldId id="267" r:id="rId13"/>
    <p:sldId id="274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4" y="-7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88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chemeClr val="bg1"/>
                </a:solidFill>
                <a:ea typeface="ＭＳ Ｐゴシック" pitchFamily="18" charset="-128"/>
              </a:rPr>
              <a:t>Warm vacuum in XTD2</a:t>
            </a:r>
            <a:endParaRPr lang="en-GB" sz="1000" dirty="0">
              <a:solidFill>
                <a:schemeClr val="bg1"/>
              </a:solidFill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932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WP-19, S. Lederer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18</a:t>
            </a:r>
            <a:r>
              <a:rPr lang="en-US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 Section Coordination Meeting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XTD1-10, XS1-4, XSDU1+2 		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                  </a:t>
            </a: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2</a:t>
            </a:r>
            <a:r>
              <a:rPr lang="en-US" sz="1000" baseline="30000" dirty="0" smtClean="0">
                <a:solidFill>
                  <a:srgbClr val="000000"/>
                </a:solidFill>
                <a:latin typeface="Helvetica" charset="0"/>
              </a:rPr>
              <a:t>nd</a:t>
            </a:r>
            <a:r>
              <a:rPr lang="en-US" sz="1000" baseline="0" dirty="0" smtClean="0">
                <a:solidFill>
                  <a:srgbClr val="000000"/>
                </a:solidFill>
                <a:latin typeface="Helvetica" charset="0"/>
              </a:rPr>
              <a:t> Dec 2013</a:t>
            </a:r>
            <a:endParaRPr lang="en-GB" sz="1800" baseline="300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063" y="5043488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dirty="0" smtClean="0"/>
              <a:t>presented by S. Lederer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765300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Warm vacuum in XTD2</a:t>
            </a:r>
            <a:br>
              <a:rPr lang="en-US" sz="3600" b="1" dirty="0" smtClean="0"/>
            </a:br>
            <a:r>
              <a:rPr lang="en-US" sz="3600" b="1" dirty="0" smtClean="0"/>
              <a:t>(WP19)</a:t>
            </a:r>
            <a:br>
              <a:rPr lang="en-US" sz="3600" b="1" dirty="0" smtClean="0"/>
            </a:b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lines: </a:t>
            </a:r>
            <a:r>
              <a:rPr lang="en-US" dirty="0" smtClean="0"/>
              <a:t>supports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23" y="1079646"/>
            <a:ext cx="2915331" cy="38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3580327"/>
            <a:ext cx="4642825" cy="27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87" y="1079646"/>
            <a:ext cx="2908159" cy="38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lines: </a:t>
            </a:r>
            <a:r>
              <a:rPr lang="en-US" dirty="0" smtClean="0"/>
              <a:t>outlet chamber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97736" cy="4459287"/>
          </a:xfrm>
        </p:spPr>
        <p:txBody>
          <a:bodyPr/>
          <a:lstStyle/>
          <a:p>
            <a:r>
              <a:rPr lang="en-US" dirty="0" smtClean="0"/>
              <a:t>Concept end general design ready</a:t>
            </a:r>
          </a:p>
          <a:p>
            <a:r>
              <a:rPr lang="en-US" dirty="0" smtClean="0"/>
              <a:t>Current model needs to be adapted</a:t>
            </a:r>
          </a:p>
          <a:p>
            <a:pPr lvl="1"/>
            <a:r>
              <a:rPr lang="en-US" dirty="0" smtClean="0"/>
              <a:t>In accordance to Lattice 8.3.5</a:t>
            </a:r>
          </a:p>
          <a:p>
            <a:pPr lvl="1"/>
            <a:r>
              <a:rPr lang="en-US" dirty="0" smtClean="0"/>
              <a:t>A pumping port will be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7" y="3078052"/>
            <a:ext cx="6691377" cy="33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lines: </a:t>
            </a:r>
            <a:r>
              <a:rPr lang="en-US" dirty="0" smtClean="0"/>
              <a:t>valves, pumps and gauges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33342" cy="50272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Valves:</a:t>
            </a:r>
          </a:p>
          <a:p>
            <a:pPr lvl="1"/>
            <a:r>
              <a:rPr lang="en-US" dirty="0" smtClean="0"/>
              <a:t>All required gate valves in house</a:t>
            </a:r>
          </a:p>
          <a:p>
            <a:pPr lvl="1"/>
            <a:r>
              <a:rPr lang="en-US" dirty="0" smtClean="0"/>
              <a:t>Control unit (PLC) in production</a:t>
            </a:r>
          </a:p>
          <a:p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All standard pumps in house</a:t>
            </a:r>
          </a:p>
          <a:p>
            <a:pPr lvl="1"/>
            <a:r>
              <a:rPr lang="en-US" dirty="0" smtClean="0"/>
              <a:t>In-Line pumps serial production will start beginning of next year</a:t>
            </a:r>
          </a:p>
          <a:p>
            <a:pPr lvl="1"/>
            <a:r>
              <a:rPr lang="en-US" dirty="0" smtClean="0"/>
              <a:t>All needed power supplies in house</a:t>
            </a:r>
          </a:p>
          <a:p>
            <a:pPr lvl="1"/>
            <a:r>
              <a:rPr lang="en-US" dirty="0" smtClean="0"/>
              <a:t>HV-cables in house</a:t>
            </a:r>
          </a:p>
          <a:p>
            <a:pPr lvl="1"/>
            <a:r>
              <a:rPr lang="en-US" dirty="0" smtClean="0"/>
              <a:t>Control units (PLC’s) in production</a:t>
            </a:r>
          </a:p>
          <a:p>
            <a:r>
              <a:rPr lang="en-US" dirty="0" smtClean="0"/>
              <a:t>Pump carts for installation available</a:t>
            </a:r>
          </a:p>
          <a:p>
            <a:r>
              <a:rPr lang="en-US" dirty="0" smtClean="0"/>
              <a:t>Pressure gauges</a:t>
            </a:r>
          </a:p>
          <a:p>
            <a:pPr lvl="1"/>
            <a:r>
              <a:rPr lang="en-US" dirty="0" smtClean="0"/>
              <a:t>Standard type in house</a:t>
            </a:r>
          </a:p>
          <a:p>
            <a:pPr lvl="1"/>
            <a:r>
              <a:rPr lang="en-US" dirty="0" smtClean="0"/>
              <a:t>Special type for additional system safety to be produced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lines: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1979" cy="4459287"/>
          </a:xfrm>
        </p:spPr>
        <p:txBody>
          <a:bodyPr/>
          <a:lstStyle/>
          <a:p>
            <a:r>
              <a:rPr lang="en-US" dirty="0" smtClean="0"/>
              <a:t>The detailed delivery plan from BINP is not fixed up to now, which means:</a:t>
            </a:r>
          </a:p>
          <a:p>
            <a:pPr lvl="1"/>
            <a:r>
              <a:rPr lang="en-US" dirty="0" smtClean="0"/>
              <a:t>In general all components should be delivered until end of 2014</a:t>
            </a:r>
          </a:p>
          <a:p>
            <a:pPr lvl="1"/>
            <a:r>
              <a:rPr lang="en-US" dirty="0" smtClean="0"/>
              <a:t>Which section when depends on</a:t>
            </a:r>
          </a:p>
          <a:p>
            <a:pPr lvl="2"/>
            <a:r>
              <a:rPr lang="en-US" dirty="0" smtClean="0"/>
              <a:t>Progress in beam line reviews</a:t>
            </a:r>
          </a:p>
          <a:p>
            <a:pPr lvl="2"/>
            <a:r>
              <a:rPr lang="en-US" dirty="0" smtClean="0"/>
              <a:t>Demands from global </a:t>
            </a:r>
            <a:r>
              <a:rPr lang="en-US" smtClean="0"/>
              <a:t>installation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line T9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1979" cy="4459287"/>
          </a:xfrm>
        </p:spPr>
        <p:txBody>
          <a:bodyPr/>
          <a:lstStyle/>
          <a:p>
            <a:r>
              <a:rPr lang="en-US" dirty="0"/>
              <a:t>V0 as hand-over point to WP73</a:t>
            </a:r>
          </a:p>
          <a:p>
            <a:r>
              <a:rPr lang="en-US" dirty="0" smtClean="0"/>
              <a:t>Absorber to protect V0 to allow for operation with a few bunches – design will start soon</a:t>
            </a:r>
          </a:p>
          <a:p>
            <a:r>
              <a:rPr lang="en-US" dirty="0" smtClean="0"/>
              <a:t>Imager from WP74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964598"/>
            <a:ext cx="5340774" cy="346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710" y="2562896"/>
            <a:ext cx="46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V0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7737" y="2562896"/>
            <a:ext cx="100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Imager</a:t>
            </a:r>
            <a:endParaRPr lang="en-US" sz="18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511086" y="2964598"/>
            <a:ext cx="503349" cy="1002095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6" idx="2"/>
          </p:cNvCxnSpPr>
          <p:nvPr/>
        </p:nvCxnSpPr>
        <p:spPr bwMode="auto">
          <a:xfrm>
            <a:off x="6748530" y="2932228"/>
            <a:ext cx="90152" cy="89279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76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94705" cy="4459287"/>
          </a:xfrm>
        </p:spPr>
        <p:txBody>
          <a:bodyPr/>
          <a:lstStyle/>
          <a:p>
            <a:r>
              <a:rPr lang="en-US" dirty="0" err="1" smtClean="0"/>
              <a:t>Undulator</a:t>
            </a:r>
            <a:r>
              <a:rPr lang="en-US" dirty="0" smtClean="0"/>
              <a:t> vacuum chambers design and production by DESY</a:t>
            </a:r>
          </a:p>
          <a:p>
            <a:r>
              <a:rPr lang="en-US" dirty="0" err="1"/>
              <a:t>Undulator</a:t>
            </a:r>
            <a:r>
              <a:rPr lang="en-US" dirty="0"/>
              <a:t> vacuum chambers </a:t>
            </a:r>
            <a:r>
              <a:rPr lang="en-US" dirty="0" smtClean="0"/>
              <a:t>supports design by DESY and production by BINP</a:t>
            </a:r>
          </a:p>
          <a:p>
            <a:r>
              <a:rPr lang="en-US" dirty="0" smtClean="0"/>
              <a:t>Intersections design and production by BINP</a:t>
            </a:r>
          </a:p>
          <a:p>
            <a:r>
              <a:rPr lang="en-US" dirty="0" smtClean="0"/>
              <a:t>Pumps, manual valves and gauges by DESY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7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SASE1: </a:t>
            </a:r>
            <a:r>
              <a:rPr lang="en-US" dirty="0" err="1" smtClean="0"/>
              <a:t>Undulator</a:t>
            </a:r>
            <a:r>
              <a:rPr lang="en-US" dirty="0" smtClean="0"/>
              <a:t> vacuum chambers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59100" cy="4459287"/>
          </a:xfrm>
        </p:spPr>
        <p:txBody>
          <a:bodyPr/>
          <a:lstStyle/>
          <a:p>
            <a:r>
              <a:rPr lang="en-US" dirty="0" smtClean="0"/>
              <a:t>Integration into CAD-model via WP71</a:t>
            </a:r>
          </a:p>
          <a:p>
            <a:r>
              <a:rPr lang="en-US" dirty="0" smtClean="0"/>
              <a:t>Production started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dirty="0" smtClean="0"/>
              <a:t>Extrusion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dirty="0" smtClean="0"/>
              <a:t>Flanges 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AFM polishing - started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Milling - will start January 2014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Welding of flanges to chamber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Surface preparation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0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SASE1: </a:t>
            </a:r>
            <a:r>
              <a:rPr lang="en-US" dirty="0" err="1" smtClean="0"/>
              <a:t>Undulator</a:t>
            </a:r>
            <a:r>
              <a:rPr lang="en-US" dirty="0" smtClean="0"/>
              <a:t> vacuum chamber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9"/>
            <a:ext cx="4634829" cy="2193901"/>
          </a:xfrm>
        </p:spPr>
        <p:txBody>
          <a:bodyPr/>
          <a:lstStyle/>
          <a:p>
            <a:r>
              <a:rPr lang="en-US" dirty="0"/>
              <a:t>Integration into CAD-model via </a:t>
            </a:r>
            <a:r>
              <a:rPr lang="en-US" dirty="0" smtClean="0"/>
              <a:t>WP71</a:t>
            </a:r>
          </a:p>
          <a:p>
            <a:r>
              <a:rPr lang="en-US" dirty="0" smtClean="0"/>
              <a:t>Prototypes arrived at DESY last Monday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/>
          <a:stretch/>
        </p:blipFill>
        <p:spPr bwMode="auto">
          <a:xfrm>
            <a:off x="5345019" y="3541690"/>
            <a:ext cx="3644434" cy="281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599"/>
            <a:ext cx="4048124" cy="270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62" y="1159903"/>
            <a:ext cx="3700591" cy="23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98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SASE1: 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1979" cy="50272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pumps are in house</a:t>
            </a:r>
          </a:p>
          <a:p>
            <a:r>
              <a:rPr lang="en-US" dirty="0"/>
              <a:t>Pressure gauges</a:t>
            </a:r>
          </a:p>
          <a:p>
            <a:pPr lvl="1"/>
            <a:r>
              <a:rPr lang="en-US" dirty="0"/>
              <a:t>Standard type in house</a:t>
            </a:r>
          </a:p>
          <a:p>
            <a:pPr lvl="1"/>
            <a:r>
              <a:rPr lang="en-US" dirty="0"/>
              <a:t>Special type for additional system safety to be produced</a:t>
            </a:r>
          </a:p>
          <a:p>
            <a:r>
              <a:rPr lang="en-US" dirty="0"/>
              <a:t>Manual gate valves to be ordered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CAD-integration via WP71</a:t>
            </a:r>
          </a:p>
          <a:p>
            <a:pPr lvl="1"/>
            <a:r>
              <a:rPr lang="en-US" dirty="0" smtClean="0"/>
              <a:t>Here some small discussion is needed: </a:t>
            </a:r>
          </a:p>
          <a:p>
            <a:pPr lvl="2"/>
            <a:r>
              <a:rPr lang="en-US" dirty="0" smtClean="0"/>
              <a:t>Up to now all intersections were the same (including valves)</a:t>
            </a:r>
          </a:p>
          <a:p>
            <a:pPr lvl="2"/>
            <a:r>
              <a:rPr lang="en-US" dirty="0" smtClean="0"/>
              <a:t>We have to change this in order to have only valves in the model, were they really will be and include pressure gauges.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4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SASE1: 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1979" cy="4459287"/>
          </a:xfrm>
        </p:spPr>
        <p:txBody>
          <a:bodyPr/>
          <a:lstStyle/>
          <a:p>
            <a:r>
              <a:rPr lang="en-US" dirty="0" smtClean="0"/>
              <a:t>Next prototype arrived at DESY last Monday, checking procedure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02" y="1745549"/>
            <a:ext cx="4961531" cy="32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4" y="4587248"/>
            <a:ext cx="8118051" cy="183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9037" y="1867436"/>
            <a:ext cx="163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Pump cross + absorber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5802" y="6052480"/>
            <a:ext cx="230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err="1" smtClean="0"/>
              <a:t>Quadrupole</a:t>
            </a:r>
            <a:r>
              <a:rPr lang="en-US" sz="1600" b="1" dirty="0" smtClean="0"/>
              <a:t> chamber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8729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541181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Outline</a:t>
            </a:r>
            <a:endParaRPr lang="en-GB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Transfer lines T2+T4</a:t>
            </a:r>
          </a:p>
          <a:p>
            <a:r>
              <a:rPr lang="en-US" dirty="0" smtClean="0"/>
              <a:t>Photon line T9 (until V0)</a:t>
            </a:r>
          </a:p>
          <a:p>
            <a:r>
              <a:rPr lang="en-US" dirty="0" smtClean="0"/>
              <a:t>SASE1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SASE1: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46221" cy="4459287"/>
          </a:xfrm>
        </p:spPr>
        <p:txBody>
          <a:bodyPr/>
          <a:lstStyle/>
          <a:p>
            <a:r>
              <a:rPr lang="en-US" dirty="0" err="1" smtClean="0"/>
              <a:t>Undulator</a:t>
            </a:r>
            <a:r>
              <a:rPr lang="en-US" dirty="0" smtClean="0"/>
              <a:t> vacuum chambers</a:t>
            </a:r>
          </a:p>
          <a:p>
            <a:pPr lvl="1"/>
            <a:r>
              <a:rPr lang="en-US" dirty="0" smtClean="0"/>
              <a:t>Current scheduled RFI September 2014</a:t>
            </a:r>
          </a:p>
          <a:p>
            <a:pPr lvl="1"/>
            <a:endParaRPr lang="en-US" dirty="0"/>
          </a:p>
          <a:p>
            <a:r>
              <a:rPr lang="en-US" dirty="0" err="1" smtClean="0"/>
              <a:t>Undulator</a:t>
            </a:r>
            <a:r>
              <a:rPr lang="en-US" dirty="0" smtClean="0"/>
              <a:t> vacuum chamber supports</a:t>
            </a:r>
          </a:p>
          <a:p>
            <a:pPr lvl="1"/>
            <a:r>
              <a:rPr lang="en-US" dirty="0"/>
              <a:t>Current scheduled delivery start Q2/2014</a:t>
            </a:r>
          </a:p>
          <a:p>
            <a:pPr lvl="1"/>
            <a:r>
              <a:rPr lang="en-US" dirty="0"/>
              <a:t>Current scheduled delivery end </a:t>
            </a:r>
            <a:r>
              <a:rPr lang="en-US" dirty="0" smtClean="0"/>
              <a:t>Q4/2014</a:t>
            </a:r>
          </a:p>
          <a:p>
            <a:endParaRPr lang="en-US" dirty="0"/>
          </a:p>
          <a:p>
            <a:r>
              <a:rPr lang="en-US" dirty="0" smtClean="0"/>
              <a:t>Intersections</a:t>
            </a:r>
          </a:p>
          <a:p>
            <a:pPr lvl="1"/>
            <a:r>
              <a:rPr lang="en-US" dirty="0" smtClean="0"/>
              <a:t>Current scheduled delivery start Q2/2014</a:t>
            </a:r>
          </a:p>
          <a:p>
            <a:pPr lvl="1"/>
            <a:r>
              <a:rPr lang="en-US" dirty="0" smtClean="0"/>
              <a:t>Current scheduled delivery end Q4/2014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8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768948" cy="4459287"/>
          </a:xfrm>
        </p:spPr>
        <p:txBody>
          <a:bodyPr/>
          <a:lstStyle/>
          <a:p>
            <a:r>
              <a:rPr lang="en-US" dirty="0" smtClean="0"/>
              <a:t>Support concept XTD2-R13-R16</a:t>
            </a:r>
            <a:endParaRPr lang="en-US" dirty="0" smtClean="0"/>
          </a:p>
          <a:p>
            <a:r>
              <a:rPr lang="en-US" dirty="0" smtClean="0"/>
              <a:t>Installation </a:t>
            </a:r>
            <a:r>
              <a:rPr lang="en-US" dirty="0" smtClean="0"/>
              <a:t>procedure for SASE1 in agreement with WP71 has to be fixed</a:t>
            </a:r>
          </a:p>
          <a:p>
            <a:r>
              <a:rPr lang="en-US" dirty="0" smtClean="0"/>
              <a:t>Installation sequence for transfer lines to be fixed </a:t>
            </a:r>
          </a:p>
          <a:p>
            <a:pPr lvl="1"/>
            <a:r>
              <a:rPr lang="en-US" dirty="0" smtClean="0"/>
              <a:t>This includes all transfer lines, not only XDT2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6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59100" cy="4459287"/>
          </a:xfrm>
        </p:spPr>
        <p:txBody>
          <a:bodyPr/>
          <a:lstStyle/>
          <a:p>
            <a:r>
              <a:rPr lang="en-US" dirty="0" smtClean="0"/>
              <a:t>Two transfer lines in XTD2: T2 (partially) and T4</a:t>
            </a:r>
          </a:p>
          <a:p>
            <a:r>
              <a:rPr lang="en-US" dirty="0" smtClean="0"/>
              <a:t>Design and fabrication of vacuum system by BINP</a:t>
            </a:r>
          </a:p>
          <a:p>
            <a:pPr lvl="1"/>
            <a:r>
              <a:rPr lang="en-US" dirty="0" smtClean="0"/>
              <a:t>Standard beam pipes </a:t>
            </a:r>
          </a:p>
          <a:p>
            <a:pPr lvl="1"/>
            <a:r>
              <a:rPr lang="en-US" dirty="0" smtClean="0"/>
              <a:t>Outlet chamber</a:t>
            </a:r>
          </a:p>
          <a:p>
            <a:pPr lvl="1"/>
            <a:r>
              <a:rPr lang="en-US" dirty="0" smtClean="0"/>
              <a:t>Bellows</a:t>
            </a:r>
          </a:p>
          <a:p>
            <a:pPr lvl="1"/>
            <a:r>
              <a:rPr lang="en-US" dirty="0" smtClean="0"/>
              <a:t>Supports</a:t>
            </a:r>
          </a:p>
          <a:p>
            <a:r>
              <a:rPr lang="en-US" dirty="0" smtClean="0"/>
              <a:t>Valves, pumps and control units by DESY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</a:t>
            </a:r>
            <a:r>
              <a:rPr lang="en-US" dirty="0" smtClean="0"/>
              <a:t>lines: 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845549" cy="17850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Design in accordance to pressure profile calculations and Lattice done</a:t>
            </a:r>
          </a:p>
          <a:p>
            <a:r>
              <a:rPr lang="en-US" dirty="0" smtClean="0"/>
              <a:t>Models of the vacuum system (and here really only the WP19 part) handed over to CAD integration</a:t>
            </a:r>
          </a:p>
          <a:p>
            <a:r>
              <a:rPr lang="en-US" dirty="0" smtClean="0"/>
              <a:t>Within the next days new models with supports will arrive and then given handed over to CAD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9" y="3132814"/>
            <a:ext cx="4159205" cy="300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3132814"/>
            <a:ext cx="4604029" cy="300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3819" y="582940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T2 R2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909" y="582940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T2 R1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6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lines: T4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3573932" cy="5039261"/>
          </a:xfrm>
        </p:spPr>
        <p:txBody>
          <a:bodyPr>
            <a:normAutofit fontScale="92500"/>
          </a:bodyPr>
          <a:lstStyle/>
          <a:p>
            <a:r>
              <a:rPr lang="en-US" dirty="0"/>
              <a:t>Design in accordance to pressure profile calculations and Lattice done</a:t>
            </a:r>
          </a:p>
          <a:p>
            <a:r>
              <a:rPr lang="en-US" dirty="0"/>
              <a:t>Models of the vacuum system (and here really only the WP19 part) handed over to CAD </a:t>
            </a:r>
            <a:r>
              <a:rPr lang="en-US" dirty="0" smtClean="0"/>
              <a:t>integration</a:t>
            </a:r>
            <a:endParaRPr lang="en-US" dirty="0"/>
          </a:p>
          <a:p>
            <a:r>
              <a:rPr lang="en-US" dirty="0"/>
              <a:t>Within the next days new models with supports will arrive and then given handed over to CAD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07" y="1584693"/>
            <a:ext cx="5452593" cy="480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</a:t>
            </a:r>
            <a:r>
              <a:rPr lang="en-US" dirty="0" smtClean="0"/>
              <a:t>lines: standard beam pipes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97736" cy="5027254"/>
          </a:xfrm>
        </p:spPr>
        <p:txBody>
          <a:bodyPr/>
          <a:lstStyle/>
          <a:p>
            <a:r>
              <a:rPr lang="en-US" dirty="0" smtClean="0"/>
              <a:t>Prototypes of long chambers delivered to DESY Monday last week now under vacuum inspection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dirty="0" smtClean="0"/>
              <a:t>Leak check</a:t>
            </a:r>
          </a:p>
          <a:p>
            <a:pPr lvl="1">
              <a:buFont typeface="Wingdings" panose="05000000000000000000" pitchFamily="2" charset="2"/>
              <a:buChar char=""/>
            </a:pPr>
            <a:r>
              <a:rPr lang="en-US" dirty="0" smtClean="0"/>
              <a:t>Residual gas analysis</a:t>
            </a:r>
          </a:p>
          <a:p>
            <a:r>
              <a:rPr lang="en-US" dirty="0" smtClean="0"/>
              <a:t>Beam dynamics requirements in terms of 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Roughness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Oxide layer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US" dirty="0" smtClean="0"/>
              <a:t>Relative magnetic permeability</a:t>
            </a:r>
          </a:p>
          <a:p>
            <a:pPr>
              <a:buFont typeface="Wingdings" panose="05000000000000000000" pitchFamily="2" charset="2"/>
              <a:buChar char="þ"/>
            </a:pPr>
            <a:endParaRPr lang="en-US" dirty="0"/>
          </a:p>
          <a:p>
            <a:pPr>
              <a:buFont typeface="Wingdings" panose="05000000000000000000" pitchFamily="2" charset="2"/>
              <a:buChar char=""/>
            </a:pPr>
            <a:r>
              <a:rPr lang="en-US" dirty="0" smtClean="0"/>
              <a:t>All material available at BINP for production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dirty="0" smtClean="0"/>
              <a:t>Production of beam pipes can start after beam line review and/or PRR of XTD2</a:t>
            </a:r>
          </a:p>
          <a:p>
            <a:pPr>
              <a:buFont typeface="Wingdings" panose="05000000000000000000" pitchFamily="2" charset="2"/>
              <a:buChar char="þ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lines: standard beam pipes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848" y="1119276"/>
            <a:ext cx="5702300" cy="44592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Long prototypes under vacuum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4" b="34603"/>
          <a:stretch/>
        </p:blipFill>
        <p:spPr bwMode="auto">
          <a:xfrm>
            <a:off x="4134117" y="2073496"/>
            <a:ext cx="4855505" cy="35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1646483"/>
            <a:ext cx="38385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8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8" y="2493535"/>
            <a:ext cx="7090960" cy="37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lines: </a:t>
            </a:r>
            <a:r>
              <a:rPr lang="en-US" dirty="0" smtClean="0"/>
              <a:t>standard bellow units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1979" cy="4459287"/>
          </a:xfrm>
        </p:spPr>
        <p:txBody>
          <a:bodyPr/>
          <a:lstStyle/>
          <a:p>
            <a:r>
              <a:rPr lang="en-US" dirty="0" smtClean="0"/>
              <a:t>Design ready</a:t>
            </a:r>
          </a:p>
          <a:p>
            <a:r>
              <a:rPr lang="en-US" dirty="0" smtClean="0"/>
              <a:t>EDMS procedure of PRR should start within the next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lines: </a:t>
            </a:r>
            <a:r>
              <a:rPr lang="en-US" dirty="0" smtClean="0"/>
              <a:t>supports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33342" cy="5078770"/>
          </a:xfrm>
        </p:spPr>
        <p:txBody>
          <a:bodyPr/>
          <a:lstStyle/>
          <a:p>
            <a:r>
              <a:rPr lang="en-US" dirty="0" smtClean="0"/>
              <a:t>Need to be integrated into 3D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Open is concept for XDT2-R13-R16</a:t>
            </a:r>
            <a:endParaRPr lang="en-US" dirty="0" smtClean="0"/>
          </a:p>
          <a:p>
            <a:r>
              <a:rPr lang="en-US" dirty="0" smtClean="0"/>
              <a:t>Specification from beam dynamics require</a:t>
            </a:r>
          </a:p>
          <a:p>
            <a:pPr lvl="1"/>
            <a:r>
              <a:rPr lang="en-US" dirty="0" smtClean="0"/>
              <a:t>Each ~2.5 m an aligned support for the copper pipes to avoid too strong bending</a:t>
            </a:r>
          </a:p>
          <a:p>
            <a:pPr lvl="1"/>
            <a:r>
              <a:rPr lang="en-US" dirty="0" smtClean="0"/>
              <a:t>Non-magnetic materials (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 &lt; 1.05) up to a distance of  200 mm around the beam path</a:t>
            </a:r>
          </a:p>
          <a:p>
            <a:pPr lvl="1"/>
            <a:endParaRPr lang="en-US" dirty="0"/>
          </a:p>
          <a:p>
            <a:r>
              <a:rPr lang="en-US" dirty="0" smtClean="0"/>
              <a:t>Prototypes available at DESY and test installation is planed within the next days.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On-screen Show (4:3)</PresentationFormat>
  <Paragraphs>159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DESY European XFEL</vt:lpstr>
      <vt:lpstr>Warm vacuum in XTD2 (WP19) </vt:lpstr>
      <vt:lpstr>Outline</vt:lpstr>
      <vt:lpstr>Transfer lines</vt:lpstr>
      <vt:lpstr>Transfer lines: T2</vt:lpstr>
      <vt:lpstr>Transfer lines: T4</vt:lpstr>
      <vt:lpstr>Transfer lines: standard beam pipes </vt:lpstr>
      <vt:lpstr>Transfer lines: standard beam pipes </vt:lpstr>
      <vt:lpstr>Transfer lines: standard bellow units </vt:lpstr>
      <vt:lpstr>Transfer lines: supports </vt:lpstr>
      <vt:lpstr>Transfer lines: supports </vt:lpstr>
      <vt:lpstr>Transfer lines: outlet chamber </vt:lpstr>
      <vt:lpstr>Transfer lines: valves, pumps and gauges</vt:lpstr>
      <vt:lpstr>Transfer lines: Schedule</vt:lpstr>
      <vt:lpstr>Photon line T9</vt:lpstr>
      <vt:lpstr>SASE1</vt:lpstr>
      <vt:lpstr>SASE1: Undulator vacuum chambers</vt:lpstr>
      <vt:lpstr>SASE1: Undulator vacuum chamber supports</vt:lpstr>
      <vt:lpstr>SASE1: Intersections</vt:lpstr>
      <vt:lpstr>SASE1: Intersections</vt:lpstr>
      <vt:lpstr>SASE1: schedule</vt:lpstr>
      <vt:lpstr>Open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lederer</cp:lastModifiedBy>
  <cp:revision>74</cp:revision>
  <dcterms:modified xsi:type="dcterms:W3CDTF">2013-12-02T05:15:25Z</dcterms:modified>
</cp:coreProperties>
</file>