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433" r:id="rId6"/>
    <p:sldId id="434" r:id="rId7"/>
    <p:sldId id="435" r:id="rId8"/>
    <p:sldId id="436" r:id="rId9"/>
    <p:sldId id="413" r:id="rId10"/>
    <p:sldId id="427" r:id="rId11"/>
    <p:sldId id="439" r:id="rId12"/>
    <p:sldId id="383" r:id="rId13"/>
    <p:sldId id="423" r:id="rId14"/>
    <p:sldId id="377" r:id="rId15"/>
    <p:sldId id="387" r:id="rId16"/>
    <p:sldId id="388" r:id="rId17"/>
    <p:sldId id="438" r:id="rId18"/>
    <p:sldId id="389" r:id="rId19"/>
    <p:sldId id="390" r:id="rId20"/>
    <p:sldId id="378" r:id="rId21"/>
    <p:sldId id="381" r:id="rId22"/>
    <p:sldId id="382" r:id="rId23"/>
    <p:sldId id="380" r:id="rId24"/>
    <p:sldId id="379" r:id="rId25"/>
    <p:sldId id="421" r:id="rId26"/>
    <p:sldId id="422" r:id="rId27"/>
    <p:sldId id="375" r:id="rId28"/>
    <p:sldId id="419" r:id="rId29"/>
    <p:sldId id="386" r:id="rId30"/>
    <p:sldId id="425" r:id="rId31"/>
    <p:sldId id="376" r:id="rId32"/>
    <p:sldId id="428" r:id="rId33"/>
    <p:sldId id="429" r:id="rId34"/>
    <p:sldId id="441" r:id="rId35"/>
    <p:sldId id="440" r:id="rId36"/>
    <p:sldId id="411" r:id="rId37"/>
  </p:sldIdLst>
  <p:sldSz cx="9144000" cy="6858000" type="screen4x3"/>
  <p:notesSz cx="6797675" cy="992663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91"/>
    <a:srgbClr val="A0A0A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5" autoAdjust="0"/>
    <p:restoredTop sz="94629" autoAdjust="0"/>
  </p:normalViewPr>
  <p:slideViewPr>
    <p:cSldViewPr>
      <p:cViewPr>
        <p:scale>
          <a:sx n="50" d="100"/>
          <a:sy n="50" d="100"/>
        </p:scale>
        <p:origin x="-1448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ans\SkyDrive\DMAPS\deple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/>
              <a:t>Depletion Width in Silicon </a:t>
            </a:r>
          </a:p>
        </c:rich>
      </c:tx>
      <c:layout>
        <c:manualLayout>
          <c:xMode val="edge"/>
          <c:yMode val="edge"/>
          <c:x val="0.33725265568850005"/>
          <c:y val="2.6795856453331032E-2"/>
        </c:manualLayout>
      </c:layout>
      <c:overlay val="0"/>
    </c:title>
    <c:autoTitleDeleted val="0"/>
    <c:plotArea>
      <c:layout/>
      <c:scatterChart>
        <c:scatterStyle val="smoothMarker"/>
        <c:varyColors val="0"/>
        <c:ser>
          <c:idx val="1"/>
          <c:order val="0"/>
          <c:tx>
            <c:strRef>
              <c:f>Sheet1!$C$17</c:f>
              <c:strCache>
                <c:ptCount val="1"/>
                <c:pt idx="0">
                  <c:v>1</c:v>
                </c:pt>
              </c:strCache>
            </c:strRef>
          </c:tx>
          <c:marker>
            <c:symbol val="none"/>
          </c:marker>
          <c:xVal>
            <c:numRef>
              <c:f>Sheet1!$A$19:$A$67</c:f>
              <c:numCache>
                <c:formatCode>General</c:formatCode>
                <c:ptCount val="4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25</c:v>
                </c:pt>
                <c:pt idx="14">
                  <c:v>30</c:v>
                </c:pt>
                <c:pt idx="15">
                  <c:v>35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  <c:pt idx="21">
                  <c:v>65</c:v>
                </c:pt>
                <c:pt idx="22">
                  <c:v>70</c:v>
                </c:pt>
                <c:pt idx="23">
                  <c:v>75</c:v>
                </c:pt>
                <c:pt idx="24">
                  <c:v>80</c:v>
                </c:pt>
                <c:pt idx="25">
                  <c:v>85</c:v>
                </c:pt>
                <c:pt idx="26">
                  <c:v>90</c:v>
                </c:pt>
                <c:pt idx="27">
                  <c:v>95</c:v>
                </c:pt>
                <c:pt idx="28">
                  <c:v>100</c:v>
                </c:pt>
                <c:pt idx="29">
                  <c:v>105</c:v>
                </c:pt>
                <c:pt idx="30">
                  <c:v>110</c:v>
                </c:pt>
                <c:pt idx="31">
                  <c:v>115</c:v>
                </c:pt>
                <c:pt idx="32">
                  <c:v>120</c:v>
                </c:pt>
                <c:pt idx="33">
                  <c:v>125</c:v>
                </c:pt>
                <c:pt idx="34">
                  <c:v>130</c:v>
                </c:pt>
                <c:pt idx="35">
                  <c:v>135</c:v>
                </c:pt>
                <c:pt idx="36">
                  <c:v>140</c:v>
                </c:pt>
                <c:pt idx="37">
                  <c:v>145</c:v>
                </c:pt>
                <c:pt idx="38">
                  <c:v>150</c:v>
                </c:pt>
                <c:pt idx="39">
                  <c:v>155</c:v>
                </c:pt>
                <c:pt idx="40">
                  <c:v>160</c:v>
                </c:pt>
                <c:pt idx="41">
                  <c:v>165</c:v>
                </c:pt>
                <c:pt idx="42">
                  <c:v>170</c:v>
                </c:pt>
                <c:pt idx="43">
                  <c:v>175</c:v>
                </c:pt>
                <c:pt idx="44">
                  <c:v>180</c:v>
                </c:pt>
                <c:pt idx="45">
                  <c:v>185</c:v>
                </c:pt>
                <c:pt idx="46">
                  <c:v>190</c:v>
                </c:pt>
                <c:pt idx="47">
                  <c:v>195</c:v>
                </c:pt>
                <c:pt idx="48">
                  <c:v>200</c:v>
                </c:pt>
              </c:numCache>
            </c:numRef>
          </c:xVal>
          <c:yVal>
            <c:numRef>
              <c:f>Sheet1!$C$19:$C$67</c:f>
              <c:numCache>
                <c:formatCode>0.00</c:formatCode>
                <c:ptCount val="49"/>
                <c:pt idx="0">
                  <c:v>0</c:v>
                </c:pt>
                <c:pt idx="1">
                  <c:v>0.30410935533126898</c:v>
                </c:pt>
                <c:pt idx="2">
                  <c:v>0.43007557475401925</c:v>
                </c:pt>
                <c:pt idx="3">
                  <c:v>0.526732854490775</c:v>
                </c:pt>
                <c:pt idx="4">
                  <c:v>0.60821871066253796</c:v>
                </c:pt>
                <c:pt idx="5">
                  <c:v>0.68000919111435543</c:v>
                </c:pt>
                <c:pt idx="6">
                  <c:v>0.74491274656834805</c:v>
                </c:pt>
                <c:pt idx="7">
                  <c:v>0.80459772557471221</c:v>
                </c:pt>
                <c:pt idx="8">
                  <c:v>0.8601511495080385</c:v>
                </c:pt>
                <c:pt idx="9">
                  <c:v>0.91232806599380689</c:v>
                </c:pt>
                <c:pt idx="10">
                  <c:v>0.96167822061227959</c:v>
                </c:pt>
                <c:pt idx="11">
                  <c:v>1.1778104686238784</c:v>
                </c:pt>
                <c:pt idx="12">
                  <c:v>1.3600183822287109</c:v>
                </c:pt>
                <c:pt idx="13">
                  <c:v>1.5205467766563447</c:v>
                </c:pt>
                <c:pt idx="14">
                  <c:v>1.6656755386328996</c:v>
                </c:pt>
                <c:pt idx="15">
                  <c:v>1.7991352089267776</c:v>
                </c:pt>
                <c:pt idx="16">
                  <c:v>1.9233564412245592</c:v>
                </c:pt>
                <c:pt idx="17">
                  <c:v>2.0400275733430666</c:v>
                </c:pt>
                <c:pt idx="18">
                  <c:v>2.1503778737700965</c:v>
                </c:pt>
                <c:pt idx="19">
                  <c:v>2.2553353409193941</c:v>
                </c:pt>
                <c:pt idx="20">
                  <c:v>2.3556209372477568</c:v>
                </c:pt>
                <c:pt idx="21">
                  <c:v>2.4518080063496002</c:v>
                </c:pt>
                <c:pt idx="22">
                  <c:v>2.5443614130072008</c:v>
                </c:pt>
                <c:pt idx="23">
                  <c:v>2.633664272453875</c:v>
                </c:pt>
                <c:pt idx="24">
                  <c:v>2.7200367644574217</c:v>
                </c:pt>
                <c:pt idx="25">
                  <c:v>2.8037497213553135</c:v>
                </c:pt>
                <c:pt idx="26">
                  <c:v>2.8850346618368383</c:v>
                </c:pt>
                <c:pt idx="27">
                  <c:v>2.9640913447463122</c:v>
                </c:pt>
                <c:pt idx="28">
                  <c:v>3.0410935533126895</c:v>
                </c:pt>
                <c:pt idx="29">
                  <c:v>3.1161935915472263</c:v>
                </c:pt>
                <c:pt idx="30">
                  <c:v>3.189525826827555</c:v>
                </c:pt>
                <c:pt idx="31">
                  <c:v>3.2612095148886096</c:v>
                </c:pt>
                <c:pt idx="32">
                  <c:v>3.3313510772657993</c:v>
                </c:pt>
                <c:pt idx="33">
                  <c:v>3.4000459555717772</c:v>
                </c:pt>
                <c:pt idx="34">
                  <c:v>3.4673801349145439</c:v>
                </c:pt>
                <c:pt idx="35">
                  <c:v>3.5334314058716356</c:v>
                </c:pt>
                <c:pt idx="36">
                  <c:v>3.5982704178535552</c:v>
                </c:pt>
                <c:pt idx="37">
                  <c:v>3.6619615645170285</c:v>
                </c:pt>
                <c:pt idx="38">
                  <c:v>3.7245637328417405</c:v>
                </c:pt>
                <c:pt idx="39">
                  <c:v>3.7861309406833783</c:v>
                </c:pt>
                <c:pt idx="40">
                  <c:v>3.8467128824491184</c:v>
                </c:pt>
                <c:pt idx="41">
                  <c:v>3.9063553985780657</c:v>
                </c:pt>
                <c:pt idx="42">
                  <c:v>3.9651008814404709</c:v>
                </c:pt>
                <c:pt idx="43">
                  <c:v>4.0229886278735618</c:v>
                </c:pt>
                <c:pt idx="44">
                  <c:v>4.0800551466861332</c:v>
                </c:pt>
                <c:pt idx="45">
                  <c:v>4.1363344279688024</c:v>
                </c:pt>
                <c:pt idx="46">
                  <c:v>4.1918581798529395</c:v>
                </c:pt>
                <c:pt idx="47">
                  <c:v>4.2466560374016638</c:v>
                </c:pt>
                <c:pt idx="48">
                  <c:v>4.300755747540193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Sheet1!$D$17</c:f>
              <c:strCache>
                <c:ptCount val="1"/>
                <c:pt idx="0">
                  <c:v>20</c:v>
                </c:pt>
              </c:strCache>
            </c:strRef>
          </c:tx>
          <c:marker>
            <c:symbol val="none"/>
          </c:marker>
          <c:xVal>
            <c:numRef>
              <c:f>Sheet1!$A$19:$A$67</c:f>
              <c:numCache>
                <c:formatCode>General</c:formatCode>
                <c:ptCount val="4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25</c:v>
                </c:pt>
                <c:pt idx="14">
                  <c:v>30</c:v>
                </c:pt>
                <c:pt idx="15">
                  <c:v>35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  <c:pt idx="21">
                  <c:v>65</c:v>
                </c:pt>
                <c:pt idx="22">
                  <c:v>70</c:v>
                </c:pt>
                <c:pt idx="23">
                  <c:v>75</c:v>
                </c:pt>
                <c:pt idx="24">
                  <c:v>80</c:v>
                </c:pt>
                <c:pt idx="25">
                  <c:v>85</c:v>
                </c:pt>
                <c:pt idx="26">
                  <c:v>90</c:v>
                </c:pt>
                <c:pt idx="27">
                  <c:v>95</c:v>
                </c:pt>
                <c:pt idx="28">
                  <c:v>100</c:v>
                </c:pt>
                <c:pt idx="29">
                  <c:v>105</c:v>
                </c:pt>
                <c:pt idx="30">
                  <c:v>110</c:v>
                </c:pt>
                <c:pt idx="31">
                  <c:v>115</c:v>
                </c:pt>
                <c:pt idx="32">
                  <c:v>120</c:v>
                </c:pt>
                <c:pt idx="33">
                  <c:v>125</c:v>
                </c:pt>
                <c:pt idx="34">
                  <c:v>130</c:v>
                </c:pt>
                <c:pt idx="35">
                  <c:v>135</c:v>
                </c:pt>
                <c:pt idx="36">
                  <c:v>140</c:v>
                </c:pt>
                <c:pt idx="37">
                  <c:v>145</c:v>
                </c:pt>
                <c:pt idx="38">
                  <c:v>150</c:v>
                </c:pt>
                <c:pt idx="39">
                  <c:v>155</c:v>
                </c:pt>
                <c:pt idx="40">
                  <c:v>160</c:v>
                </c:pt>
                <c:pt idx="41">
                  <c:v>165</c:v>
                </c:pt>
                <c:pt idx="42">
                  <c:v>170</c:v>
                </c:pt>
                <c:pt idx="43">
                  <c:v>175</c:v>
                </c:pt>
                <c:pt idx="44">
                  <c:v>180</c:v>
                </c:pt>
                <c:pt idx="45">
                  <c:v>185</c:v>
                </c:pt>
                <c:pt idx="46">
                  <c:v>190</c:v>
                </c:pt>
                <c:pt idx="47">
                  <c:v>195</c:v>
                </c:pt>
                <c:pt idx="48">
                  <c:v>200</c:v>
                </c:pt>
              </c:numCache>
            </c:numRef>
          </c:xVal>
          <c:yVal>
            <c:numRef>
              <c:f>Sheet1!$D$19:$D$67</c:f>
              <c:numCache>
                <c:formatCode>0.00</c:formatCode>
                <c:ptCount val="49"/>
                <c:pt idx="0">
                  <c:v>0</c:v>
                </c:pt>
                <c:pt idx="1">
                  <c:v>1.3600183822287109</c:v>
                </c:pt>
                <c:pt idx="2">
                  <c:v>1.9233564412245592</c:v>
                </c:pt>
                <c:pt idx="3">
                  <c:v>2.3556209372477568</c:v>
                </c:pt>
                <c:pt idx="4">
                  <c:v>2.7200367644574217</c:v>
                </c:pt>
                <c:pt idx="5">
                  <c:v>3.0410935533126895</c:v>
                </c:pt>
                <c:pt idx="6">
                  <c:v>3.3313510772657993</c:v>
                </c:pt>
                <c:pt idx="7">
                  <c:v>3.5982704178535556</c:v>
                </c:pt>
                <c:pt idx="8">
                  <c:v>3.8467128824491184</c:v>
                </c:pt>
                <c:pt idx="9">
                  <c:v>4.0800551466861332</c:v>
                </c:pt>
                <c:pt idx="10">
                  <c:v>4.300755747540193</c:v>
                </c:pt>
                <c:pt idx="11">
                  <c:v>5.26732854490775</c:v>
                </c:pt>
                <c:pt idx="12">
                  <c:v>6.082187106625379</c:v>
                </c:pt>
                <c:pt idx="13">
                  <c:v>6.8000919111435554</c:v>
                </c:pt>
                <c:pt idx="14">
                  <c:v>7.4491274656834809</c:v>
                </c:pt>
                <c:pt idx="15">
                  <c:v>8.0459772557471236</c:v>
                </c:pt>
                <c:pt idx="16">
                  <c:v>8.6015114950803859</c:v>
                </c:pt>
                <c:pt idx="17">
                  <c:v>9.1232806599380698</c:v>
                </c:pt>
                <c:pt idx="18">
                  <c:v>9.6167822061227959</c:v>
                </c:pt>
                <c:pt idx="19">
                  <c:v>10.086166268706858</c:v>
                </c:pt>
                <c:pt idx="20">
                  <c:v>10.5346570898155</c:v>
                </c:pt>
                <c:pt idx="21">
                  <c:v>10.964818739951884</c:v>
                </c:pt>
                <c:pt idx="22">
                  <c:v>11.378730157623037</c:v>
                </c:pt>
                <c:pt idx="23">
                  <c:v>11.778104686238784</c:v>
                </c:pt>
                <c:pt idx="24">
                  <c:v>12.164374213250758</c:v>
                </c:pt>
                <c:pt idx="25">
                  <c:v>12.538749937693153</c:v>
                </c:pt>
                <c:pt idx="26">
                  <c:v>12.902267242620578</c:v>
                </c:pt>
                <c:pt idx="27">
                  <c:v>13.255819476743037</c:v>
                </c:pt>
                <c:pt idx="28">
                  <c:v>13.600183822287111</c:v>
                </c:pt>
                <c:pt idx="29">
                  <c:v>13.936041403497622</c:v>
                </c:pt>
                <c:pt idx="30">
                  <c:v>14.263993129555272</c:v>
                </c:pt>
                <c:pt idx="31">
                  <c:v>14.584572328320087</c:v>
                </c:pt>
                <c:pt idx="32">
                  <c:v>14.898254931366962</c:v>
                </c:pt>
                <c:pt idx="33">
                  <c:v>15.20546776656345</c:v>
                </c:pt>
                <c:pt idx="34">
                  <c:v>15.506595371002625</c:v>
                </c:pt>
                <c:pt idx="35">
                  <c:v>15.801985634723252</c:v>
                </c:pt>
                <c:pt idx="36">
                  <c:v>16.091954511494247</c:v>
                </c:pt>
                <c:pt idx="37">
                  <c:v>16.376789978503112</c:v>
                </c:pt>
                <c:pt idx="38">
                  <c:v>16.656755386328996</c:v>
                </c:pt>
                <c:pt idx="39">
                  <c:v>16.932092310166514</c:v>
                </c:pt>
                <c:pt idx="40">
                  <c:v>17.203022990160772</c:v>
                </c:pt>
                <c:pt idx="41">
                  <c:v>17.469752430987683</c:v>
                </c:pt>
                <c:pt idx="42">
                  <c:v>17.732470217090459</c:v>
                </c:pt>
                <c:pt idx="43">
                  <c:v>17.991352089267778</c:v>
                </c:pt>
                <c:pt idx="44">
                  <c:v>18.24656131987614</c:v>
                </c:pt>
                <c:pt idx="45">
                  <c:v>18.498249917221901</c:v>
                </c:pt>
                <c:pt idx="46">
                  <c:v>18.746559684379427</c:v>
                </c:pt>
                <c:pt idx="47">
                  <c:v>18.991623153380022</c:v>
                </c:pt>
                <c:pt idx="48">
                  <c:v>19.233564412245592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Sheet1!$E$17</c:f>
              <c:strCache>
                <c:ptCount val="1"/>
                <c:pt idx="0">
                  <c:v>100</c:v>
                </c:pt>
              </c:strCache>
            </c:strRef>
          </c:tx>
          <c:marker>
            <c:symbol val="none"/>
          </c:marker>
          <c:xVal>
            <c:numRef>
              <c:f>Sheet1!$A$19:$A$67</c:f>
              <c:numCache>
                <c:formatCode>General</c:formatCode>
                <c:ptCount val="4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25</c:v>
                </c:pt>
                <c:pt idx="14">
                  <c:v>30</c:v>
                </c:pt>
                <c:pt idx="15">
                  <c:v>35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  <c:pt idx="21">
                  <c:v>65</c:v>
                </c:pt>
                <c:pt idx="22">
                  <c:v>70</c:v>
                </c:pt>
                <c:pt idx="23">
                  <c:v>75</c:v>
                </c:pt>
                <c:pt idx="24">
                  <c:v>80</c:v>
                </c:pt>
                <c:pt idx="25">
                  <c:v>85</c:v>
                </c:pt>
                <c:pt idx="26">
                  <c:v>90</c:v>
                </c:pt>
                <c:pt idx="27">
                  <c:v>95</c:v>
                </c:pt>
                <c:pt idx="28">
                  <c:v>100</c:v>
                </c:pt>
                <c:pt idx="29">
                  <c:v>105</c:v>
                </c:pt>
                <c:pt idx="30">
                  <c:v>110</c:v>
                </c:pt>
                <c:pt idx="31">
                  <c:v>115</c:v>
                </c:pt>
                <c:pt idx="32">
                  <c:v>120</c:v>
                </c:pt>
                <c:pt idx="33">
                  <c:v>125</c:v>
                </c:pt>
                <c:pt idx="34">
                  <c:v>130</c:v>
                </c:pt>
                <c:pt idx="35">
                  <c:v>135</c:v>
                </c:pt>
                <c:pt idx="36">
                  <c:v>140</c:v>
                </c:pt>
                <c:pt idx="37">
                  <c:v>145</c:v>
                </c:pt>
                <c:pt idx="38">
                  <c:v>150</c:v>
                </c:pt>
                <c:pt idx="39">
                  <c:v>155</c:v>
                </c:pt>
                <c:pt idx="40">
                  <c:v>160</c:v>
                </c:pt>
                <c:pt idx="41">
                  <c:v>165</c:v>
                </c:pt>
                <c:pt idx="42">
                  <c:v>170</c:v>
                </c:pt>
                <c:pt idx="43">
                  <c:v>175</c:v>
                </c:pt>
                <c:pt idx="44">
                  <c:v>180</c:v>
                </c:pt>
                <c:pt idx="45">
                  <c:v>185</c:v>
                </c:pt>
                <c:pt idx="46">
                  <c:v>190</c:v>
                </c:pt>
                <c:pt idx="47">
                  <c:v>195</c:v>
                </c:pt>
                <c:pt idx="48">
                  <c:v>200</c:v>
                </c:pt>
              </c:numCache>
            </c:numRef>
          </c:xVal>
          <c:yVal>
            <c:numRef>
              <c:f>Sheet1!$E$19:$E$67</c:f>
              <c:numCache>
                <c:formatCode>0.00</c:formatCode>
                <c:ptCount val="49"/>
                <c:pt idx="0">
                  <c:v>0</c:v>
                </c:pt>
                <c:pt idx="1">
                  <c:v>3.0410935533126895</c:v>
                </c:pt>
                <c:pt idx="2">
                  <c:v>4.300755747540193</c:v>
                </c:pt>
                <c:pt idx="3">
                  <c:v>5.26732854490775</c:v>
                </c:pt>
                <c:pt idx="4">
                  <c:v>6.082187106625379</c:v>
                </c:pt>
                <c:pt idx="5">
                  <c:v>6.8000919111435545</c:v>
                </c:pt>
                <c:pt idx="6">
                  <c:v>7.4491274656834809</c:v>
                </c:pt>
                <c:pt idx="7">
                  <c:v>8.0459772557471236</c:v>
                </c:pt>
                <c:pt idx="8">
                  <c:v>8.6015114950803859</c:v>
                </c:pt>
                <c:pt idx="9">
                  <c:v>9.1232806599380698</c:v>
                </c:pt>
                <c:pt idx="10">
                  <c:v>9.6167822061227959</c:v>
                </c:pt>
                <c:pt idx="11">
                  <c:v>11.778104686238784</c:v>
                </c:pt>
                <c:pt idx="12">
                  <c:v>13.600183822287109</c:v>
                </c:pt>
                <c:pt idx="13">
                  <c:v>15.20546776656345</c:v>
                </c:pt>
                <c:pt idx="14">
                  <c:v>16.656755386328996</c:v>
                </c:pt>
                <c:pt idx="15">
                  <c:v>17.991352089267778</c:v>
                </c:pt>
                <c:pt idx="16">
                  <c:v>19.233564412245592</c:v>
                </c:pt>
                <c:pt idx="17">
                  <c:v>20.400275733430664</c:v>
                </c:pt>
                <c:pt idx="18">
                  <c:v>21.503778737700966</c:v>
                </c:pt>
                <c:pt idx="19">
                  <c:v>22.553353409193942</c:v>
                </c:pt>
                <c:pt idx="20">
                  <c:v>23.556209372477568</c:v>
                </c:pt>
                <c:pt idx="21">
                  <c:v>24.518080063495997</c:v>
                </c:pt>
                <c:pt idx="22">
                  <c:v>25.44361413007201</c:v>
                </c:pt>
                <c:pt idx="23">
                  <c:v>26.336642724538756</c:v>
                </c:pt>
                <c:pt idx="24">
                  <c:v>27.200367644574218</c:v>
                </c:pt>
                <c:pt idx="25">
                  <c:v>28.037497213553138</c:v>
                </c:pt>
                <c:pt idx="26">
                  <c:v>28.850346618368384</c:v>
                </c:pt>
                <c:pt idx="27">
                  <c:v>29.64091344746312</c:v>
                </c:pt>
                <c:pt idx="28">
                  <c:v>30.410935533126899</c:v>
                </c:pt>
                <c:pt idx="29">
                  <c:v>31.161935915472263</c:v>
                </c:pt>
                <c:pt idx="30">
                  <c:v>31.895258268275555</c:v>
                </c:pt>
                <c:pt idx="31">
                  <c:v>32.612095148886098</c:v>
                </c:pt>
                <c:pt idx="32">
                  <c:v>33.313510772657992</c:v>
                </c:pt>
                <c:pt idx="33">
                  <c:v>34.000459555717775</c:v>
                </c:pt>
                <c:pt idx="34">
                  <c:v>34.673801349145435</c:v>
                </c:pt>
                <c:pt idx="35">
                  <c:v>35.334314058716352</c:v>
                </c:pt>
                <c:pt idx="36">
                  <c:v>35.982704178535556</c:v>
                </c:pt>
                <c:pt idx="37">
                  <c:v>36.619615645170285</c:v>
                </c:pt>
                <c:pt idx="38">
                  <c:v>37.245637328417409</c:v>
                </c:pt>
                <c:pt idx="39">
                  <c:v>37.861309406833783</c:v>
                </c:pt>
                <c:pt idx="40">
                  <c:v>38.467128824491184</c:v>
                </c:pt>
                <c:pt idx="41">
                  <c:v>39.063553985780665</c:v>
                </c:pt>
                <c:pt idx="42">
                  <c:v>39.651008814404712</c:v>
                </c:pt>
                <c:pt idx="43">
                  <c:v>40.229886278735613</c:v>
                </c:pt>
                <c:pt idx="44">
                  <c:v>40.800551466861329</c:v>
                </c:pt>
                <c:pt idx="45">
                  <c:v>41.363344279688029</c:v>
                </c:pt>
                <c:pt idx="46">
                  <c:v>41.918581798529395</c:v>
                </c:pt>
                <c:pt idx="47">
                  <c:v>42.466560374016638</c:v>
                </c:pt>
                <c:pt idx="48">
                  <c:v>43.007557475401931</c:v>
                </c:pt>
              </c:numCache>
            </c:numRef>
          </c:yVal>
          <c:smooth val="1"/>
        </c:ser>
        <c:ser>
          <c:idx val="6"/>
          <c:order val="3"/>
          <c:tx>
            <c:strRef>
              <c:f>Sheet1!$H$17</c:f>
              <c:strCache>
                <c:ptCount val="1"/>
                <c:pt idx="0">
                  <c:v>1000</c:v>
                </c:pt>
              </c:strCache>
            </c:strRef>
          </c:tx>
          <c:marker>
            <c:symbol val="none"/>
          </c:marker>
          <c:xVal>
            <c:numRef>
              <c:f>Sheet1!$A$19:$A$67</c:f>
              <c:numCache>
                <c:formatCode>General</c:formatCode>
                <c:ptCount val="4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25</c:v>
                </c:pt>
                <c:pt idx="14">
                  <c:v>30</c:v>
                </c:pt>
                <c:pt idx="15">
                  <c:v>35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  <c:pt idx="21">
                  <c:v>65</c:v>
                </c:pt>
                <c:pt idx="22">
                  <c:v>70</c:v>
                </c:pt>
                <c:pt idx="23">
                  <c:v>75</c:v>
                </c:pt>
                <c:pt idx="24">
                  <c:v>80</c:v>
                </c:pt>
                <c:pt idx="25">
                  <c:v>85</c:v>
                </c:pt>
                <c:pt idx="26">
                  <c:v>90</c:v>
                </c:pt>
                <c:pt idx="27">
                  <c:v>95</c:v>
                </c:pt>
                <c:pt idx="28">
                  <c:v>100</c:v>
                </c:pt>
                <c:pt idx="29">
                  <c:v>105</c:v>
                </c:pt>
                <c:pt idx="30">
                  <c:v>110</c:v>
                </c:pt>
                <c:pt idx="31">
                  <c:v>115</c:v>
                </c:pt>
                <c:pt idx="32">
                  <c:v>120</c:v>
                </c:pt>
                <c:pt idx="33">
                  <c:v>125</c:v>
                </c:pt>
                <c:pt idx="34">
                  <c:v>130</c:v>
                </c:pt>
                <c:pt idx="35">
                  <c:v>135</c:v>
                </c:pt>
                <c:pt idx="36">
                  <c:v>140</c:v>
                </c:pt>
                <c:pt idx="37">
                  <c:v>145</c:v>
                </c:pt>
                <c:pt idx="38">
                  <c:v>150</c:v>
                </c:pt>
                <c:pt idx="39">
                  <c:v>155</c:v>
                </c:pt>
                <c:pt idx="40">
                  <c:v>160</c:v>
                </c:pt>
                <c:pt idx="41">
                  <c:v>165</c:v>
                </c:pt>
                <c:pt idx="42">
                  <c:v>170</c:v>
                </c:pt>
                <c:pt idx="43">
                  <c:v>175</c:v>
                </c:pt>
                <c:pt idx="44">
                  <c:v>180</c:v>
                </c:pt>
                <c:pt idx="45">
                  <c:v>185</c:v>
                </c:pt>
                <c:pt idx="46">
                  <c:v>190</c:v>
                </c:pt>
                <c:pt idx="47">
                  <c:v>195</c:v>
                </c:pt>
                <c:pt idx="48">
                  <c:v>200</c:v>
                </c:pt>
              </c:numCache>
            </c:numRef>
          </c:xVal>
          <c:yVal>
            <c:numRef>
              <c:f>Sheet1!$H$19:$H$67</c:f>
              <c:numCache>
                <c:formatCode>0.00</c:formatCode>
                <c:ptCount val="49"/>
                <c:pt idx="0">
                  <c:v>0</c:v>
                </c:pt>
                <c:pt idx="1">
                  <c:v>9.6167822061227959</c:v>
                </c:pt>
                <c:pt idx="2">
                  <c:v>13.600183822287109</c:v>
                </c:pt>
                <c:pt idx="3">
                  <c:v>16.656755386328996</c:v>
                </c:pt>
                <c:pt idx="4">
                  <c:v>19.233564412245592</c:v>
                </c:pt>
                <c:pt idx="5">
                  <c:v>21.503778737700966</c:v>
                </c:pt>
                <c:pt idx="6">
                  <c:v>23.556209372477568</c:v>
                </c:pt>
                <c:pt idx="7">
                  <c:v>25.44361413007201</c:v>
                </c:pt>
                <c:pt idx="8">
                  <c:v>27.200367644574218</c:v>
                </c:pt>
                <c:pt idx="9">
                  <c:v>28.850346618368384</c:v>
                </c:pt>
                <c:pt idx="10">
                  <c:v>30.410935533126899</c:v>
                </c:pt>
                <c:pt idx="11">
                  <c:v>37.245637328417409</c:v>
                </c:pt>
                <c:pt idx="12">
                  <c:v>43.007557475401931</c:v>
                </c:pt>
                <c:pt idx="13">
                  <c:v>48.083911030613976</c:v>
                </c:pt>
                <c:pt idx="14">
                  <c:v>52.673285449077511</c:v>
                </c:pt>
                <c:pt idx="15">
                  <c:v>56.893650788115188</c:v>
                </c:pt>
                <c:pt idx="16">
                  <c:v>60.821871066253799</c:v>
                </c:pt>
                <c:pt idx="17">
                  <c:v>64.511336213102894</c:v>
                </c:pt>
                <c:pt idx="18">
                  <c:v>68.00091911143555</c:v>
                </c:pt>
                <c:pt idx="19">
                  <c:v>71.319965647776357</c:v>
                </c:pt>
                <c:pt idx="20">
                  <c:v>74.491274656834818</c:v>
                </c:pt>
                <c:pt idx="21">
                  <c:v>77.532976855013118</c:v>
                </c:pt>
                <c:pt idx="22">
                  <c:v>80.459772557471226</c:v>
                </c:pt>
                <c:pt idx="23">
                  <c:v>83.283776931644979</c:v>
                </c:pt>
                <c:pt idx="24">
                  <c:v>86.015114950803863</c:v>
                </c:pt>
                <c:pt idx="25">
                  <c:v>88.662351085452286</c:v>
                </c:pt>
                <c:pt idx="26">
                  <c:v>91.23280659938068</c:v>
                </c:pt>
                <c:pt idx="27">
                  <c:v>93.732798421897115</c:v>
                </c:pt>
                <c:pt idx="28">
                  <c:v>96.167822061227952</c:v>
                </c:pt>
                <c:pt idx="29">
                  <c:v>98.542693793096603</c:v>
                </c:pt>
                <c:pt idx="30">
                  <c:v>100.86166268706857</c:v>
                </c:pt>
                <c:pt idx="31">
                  <c:v>103.12849994060808</c:v>
                </c:pt>
                <c:pt idx="32">
                  <c:v>105.34657089815502</c:v>
                </c:pt>
                <c:pt idx="33">
                  <c:v>107.51889368850482</c:v>
                </c:pt>
                <c:pt idx="34">
                  <c:v>109.64818739951883</c:v>
                </c:pt>
                <c:pt idx="35">
                  <c:v>111.73691198525222</c:v>
                </c:pt>
                <c:pt idx="36">
                  <c:v>113.78730157623038</c:v>
                </c:pt>
                <c:pt idx="37">
                  <c:v>115.80139247867444</c:v>
                </c:pt>
                <c:pt idx="38">
                  <c:v>117.78104686238784</c:v>
                </c:pt>
                <c:pt idx="39">
                  <c:v>119.72797292195338</c:v>
                </c:pt>
                <c:pt idx="40">
                  <c:v>121.6437421325076</c:v>
                </c:pt>
                <c:pt idx="41">
                  <c:v>123.52980409601564</c:v>
                </c:pt>
                <c:pt idx="42">
                  <c:v>125.38749937693153</c:v>
                </c:pt>
                <c:pt idx="43">
                  <c:v>127.21807065036005</c:v>
                </c:pt>
                <c:pt idx="44">
                  <c:v>129.02267242620579</c:v>
                </c:pt>
                <c:pt idx="45">
                  <c:v>130.80237956551096</c:v>
                </c:pt>
                <c:pt idx="46">
                  <c:v>132.55819476743036</c:v>
                </c:pt>
                <c:pt idx="47">
                  <c:v>134.29105517494455</c:v>
                </c:pt>
                <c:pt idx="48">
                  <c:v>136.0018382228711</c:v>
                </c:pt>
              </c:numCache>
            </c:numRef>
          </c:yVal>
          <c:smooth val="1"/>
        </c:ser>
        <c:ser>
          <c:idx val="7"/>
          <c:order val="4"/>
          <c:tx>
            <c:strRef>
              <c:f>Sheet1!$I$17</c:f>
              <c:strCache>
                <c:ptCount val="1"/>
                <c:pt idx="0">
                  <c:v>2000</c:v>
                </c:pt>
              </c:strCache>
            </c:strRef>
          </c:tx>
          <c:marker>
            <c:symbol val="none"/>
          </c:marker>
          <c:xVal>
            <c:numRef>
              <c:f>Sheet1!$A$19:$A$67</c:f>
              <c:numCache>
                <c:formatCode>General</c:formatCode>
                <c:ptCount val="4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25</c:v>
                </c:pt>
                <c:pt idx="14">
                  <c:v>30</c:v>
                </c:pt>
                <c:pt idx="15">
                  <c:v>35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  <c:pt idx="21">
                  <c:v>65</c:v>
                </c:pt>
                <c:pt idx="22">
                  <c:v>70</c:v>
                </c:pt>
                <c:pt idx="23">
                  <c:v>75</c:v>
                </c:pt>
                <c:pt idx="24">
                  <c:v>80</c:v>
                </c:pt>
                <c:pt idx="25">
                  <c:v>85</c:v>
                </c:pt>
                <c:pt idx="26">
                  <c:v>90</c:v>
                </c:pt>
                <c:pt idx="27">
                  <c:v>95</c:v>
                </c:pt>
                <c:pt idx="28">
                  <c:v>100</c:v>
                </c:pt>
                <c:pt idx="29">
                  <c:v>105</c:v>
                </c:pt>
                <c:pt idx="30">
                  <c:v>110</c:v>
                </c:pt>
                <c:pt idx="31">
                  <c:v>115</c:v>
                </c:pt>
                <c:pt idx="32">
                  <c:v>120</c:v>
                </c:pt>
                <c:pt idx="33">
                  <c:v>125</c:v>
                </c:pt>
                <c:pt idx="34">
                  <c:v>130</c:v>
                </c:pt>
                <c:pt idx="35">
                  <c:v>135</c:v>
                </c:pt>
                <c:pt idx="36">
                  <c:v>140</c:v>
                </c:pt>
                <c:pt idx="37">
                  <c:v>145</c:v>
                </c:pt>
                <c:pt idx="38">
                  <c:v>150</c:v>
                </c:pt>
                <c:pt idx="39">
                  <c:v>155</c:v>
                </c:pt>
                <c:pt idx="40">
                  <c:v>160</c:v>
                </c:pt>
                <c:pt idx="41">
                  <c:v>165</c:v>
                </c:pt>
                <c:pt idx="42">
                  <c:v>170</c:v>
                </c:pt>
                <c:pt idx="43">
                  <c:v>175</c:v>
                </c:pt>
                <c:pt idx="44">
                  <c:v>180</c:v>
                </c:pt>
                <c:pt idx="45">
                  <c:v>185</c:v>
                </c:pt>
                <c:pt idx="46">
                  <c:v>190</c:v>
                </c:pt>
                <c:pt idx="47">
                  <c:v>195</c:v>
                </c:pt>
                <c:pt idx="48">
                  <c:v>200</c:v>
                </c:pt>
              </c:numCache>
            </c:numRef>
          </c:xVal>
          <c:yVal>
            <c:numRef>
              <c:f>Sheet1!$I$19:$I$67</c:f>
              <c:numCache>
                <c:formatCode>0.00</c:formatCode>
                <c:ptCount val="49"/>
                <c:pt idx="0">
                  <c:v>0</c:v>
                </c:pt>
                <c:pt idx="1">
                  <c:v>13.600183822287109</c:v>
                </c:pt>
                <c:pt idx="2">
                  <c:v>19.233564412245592</c:v>
                </c:pt>
                <c:pt idx="3">
                  <c:v>23.556209372477568</c:v>
                </c:pt>
                <c:pt idx="4">
                  <c:v>27.200367644574218</c:v>
                </c:pt>
                <c:pt idx="5">
                  <c:v>30.410935533126899</c:v>
                </c:pt>
                <c:pt idx="6">
                  <c:v>33.313510772657992</c:v>
                </c:pt>
                <c:pt idx="7">
                  <c:v>35.982704178535556</c:v>
                </c:pt>
                <c:pt idx="8">
                  <c:v>38.467128824491184</c:v>
                </c:pt>
                <c:pt idx="9">
                  <c:v>40.800551466861329</c:v>
                </c:pt>
                <c:pt idx="10">
                  <c:v>43.007557475401931</c:v>
                </c:pt>
                <c:pt idx="11">
                  <c:v>52.673285449077511</c:v>
                </c:pt>
                <c:pt idx="12">
                  <c:v>60.821871066253799</c:v>
                </c:pt>
                <c:pt idx="13">
                  <c:v>68.00091911143555</c:v>
                </c:pt>
                <c:pt idx="14">
                  <c:v>74.491274656834818</c:v>
                </c:pt>
                <c:pt idx="15">
                  <c:v>80.459772557471226</c:v>
                </c:pt>
                <c:pt idx="16">
                  <c:v>86.015114950803863</c:v>
                </c:pt>
                <c:pt idx="17">
                  <c:v>91.23280659938068</c:v>
                </c:pt>
                <c:pt idx="18">
                  <c:v>96.167822061227952</c:v>
                </c:pt>
                <c:pt idx="19">
                  <c:v>100.86166268706857</c:v>
                </c:pt>
                <c:pt idx="20">
                  <c:v>105.34657089815502</c:v>
                </c:pt>
                <c:pt idx="21">
                  <c:v>109.64818739951883</c:v>
                </c:pt>
                <c:pt idx="22">
                  <c:v>113.78730157623038</c:v>
                </c:pt>
                <c:pt idx="23">
                  <c:v>117.78104686238784</c:v>
                </c:pt>
                <c:pt idx="24">
                  <c:v>121.6437421325076</c:v>
                </c:pt>
                <c:pt idx="25">
                  <c:v>125.38749937693153</c:v>
                </c:pt>
                <c:pt idx="26">
                  <c:v>129.02267242620579</c:v>
                </c:pt>
                <c:pt idx="27">
                  <c:v>132.55819476743036</c:v>
                </c:pt>
                <c:pt idx="28">
                  <c:v>136.0018382228711</c:v>
                </c:pt>
                <c:pt idx="29">
                  <c:v>139.36041403497623</c:v>
                </c:pt>
                <c:pt idx="30">
                  <c:v>142.63993129555271</c:v>
                </c:pt>
                <c:pt idx="31">
                  <c:v>145.84572328320087</c:v>
                </c:pt>
                <c:pt idx="32">
                  <c:v>148.98254931366964</c:v>
                </c:pt>
                <c:pt idx="33">
                  <c:v>152.05467766563447</c:v>
                </c:pt>
                <c:pt idx="34">
                  <c:v>155.06595371002624</c:v>
                </c:pt>
                <c:pt idx="35">
                  <c:v>158.01985634723252</c:v>
                </c:pt>
                <c:pt idx="36">
                  <c:v>160.91954511494245</c:v>
                </c:pt>
                <c:pt idx="37">
                  <c:v>163.76789978503115</c:v>
                </c:pt>
                <c:pt idx="38">
                  <c:v>166.56755386328996</c:v>
                </c:pt>
                <c:pt idx="39">
                  <c:v>169.32092310166516</c:v>
                </c:pt>
                <c:pt idx="40">
                  <c:v>172.03022990160773</c:v>
                </c:pt>
                <c:pt idx="41">
                  <c:v>174.6975243098768</c:v>
                </c:pt>
                <c:pt idx="42">
                  <c:v>177.32470217090457</c:v>
                </c:pt>
                <c:pt idx="43">
                  <c:v>179.91352089267775</c:v>
                </c:pt>
                <c:pt idx="44">
                  <c:v>182.46561319876136</c:v>
                </c:pt>
                <c:pt idx="45">
                  <c:v>184.98249917221901</c:v>
                </c:pt>
                <c:pt idx="46">
                  <c:v>187.46559684379423</c:v>
                </c:pt>
                <c:pt idx="47">
                  <c:v>189.91623153380019</c:v>
                </c:pt>
                <c:pt idx="48">
                  <c:v>192.3356441224559</c:v>
                </c:pt>
              </c:numCache>
            </c:numRef>
          </c:yVal>
          <c:smooth val="1"/>
        </c:ser>
        <c:ser>
          <c:idx val="8"/>
          <c:order val="5"/>
          <c:tx>
            <c:strRef>
              <c:f>Sheet1!$J$17</c:f>
              <c:strCache>
                <c:ptCount val="1"/>
                <c:pt idx="0">
                  <c:v>5000</c:v>
                </c:pt>
              </c:strCache>
            </c:strRef>
          </c:tx>
          <c:marker>
            <c:symbol val="none"/>
          </c:marker>
          <c:xVal>
            <c:numRef>
              <c:f>Sheet1!$A$19:$A$67</c:f>
              <c:numCache>
                <c:formatCode>General</c:formatCode>
                <c:ptCount val="49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15</c:v>
                </c:pt>
                <c:pt idx="12">
                  <c:v>20</c:v>
                </c:pt>
                <c:pt idx="13">
                  <c:v>25</c:v>
                </c:pt>
                <c:pt idx="14">
                  <c:v>30</c:v>
                </c:pt>
                <c:pt idx="15">
                  <c:v>35</c:v>
                </c:pt>
                <c:pt idx="16">
                  <c:v>40</c:v>
                </c:pt>
                <c:pt idx="17">
                  <c:v>45</c:v>
                </c:pt>
                <c:pt idx="18">
                  <c:v>50</c:v>
                </c:pt>
                <c:pt idx="19">
                  <c:v>55</c:v>
                </c:pt>
                <c:pt idx="20">
                  <c:v>60</c:v>
                </c:pt>
                <c:pt idx="21">
                  <c:v>65</c:v>
                </c:pt>
                <c:pt idx="22">
                  <c:v>70</c:v>
                </c:pt>
                <c:pt idx="23">
                  <c:v>75</c:v>
                </c:pt>
                <c:pt idx="24">
                  <c:v>80</c:v>
                </c:pt>
                <c:pt idx="25">
                  <c:v>85</c:v>
                </c:pt>
                <c:pt idx="26">
                  <c:v>90</c:v>
                </c:pt>
                <c:pt idx="27">
                  <c:v>95</c:v>
                </c:pt>
                <c:pt idx="28">
                  <c:v>100</c:v>
                </c:pt>
                <c:pt idx="29">
                  <c:v>105</c:v>
                </c:pt>
                <c:pt idx="30">
                  <c:v>110</c:v>
                </c:pt>
                <c:pt idx="31">
                  <c:v>115</c:v>
                </c:pt>
                <c:pt idx="32">
                  <c:v>120</c:v>
                </c:pt>
                <c:pt idx="33">
                  <c:v>125</c:v>
                </c:pt>
                <c:pt idx="34">
                  <c:v>130</c:v>
                </c:pt>
                <c:pt idx="35">
                  <c:v>135</c:v>
                </c:pt>
                <c:pt idx="36">
                  <c:v>140</c:v>
                </c:pt>
                <c:pt idx="37">
                  <c:v>145</c:v>
                </c:pt>
                <c:pt idx="38">
                  <c:v>150</c:v>
                </c:pt>
                <c:pt idx="39">
                  <c:v>155</c:v>
                </c:pt>
                <c:pt idx="40">
                  <c:v>160</c:v>
                </c:pt>
                <c:pt idx="41">
                  <c:v>165</c:v>
                </c:pt>
                <c:pt idx="42">
                  <c:v>170</c:v>
                </c:pt>
                <c:pt idx="43">
                  <c:v>175</c:v>
                </c:pt>
                <c:pt idx="44">
                  <c:v>180</c:v>
                </c:pt>
                <c:pt idx="45">
                  <c:v>185</c:v>
                </c:pt>
                <c:pt idx="46">
                  <c:v>190</c:v>
                </c:pt>
                <c:pt idx="47">
                  <c:v>195</c:v>
                </c:pt>
                <c:pt idx="48">
                  <c:v>200</c:v>
                </c:pt>
              </c:numCache>
            </c:numRef>
          </c:xVal>
          <c:yVal>
            <c:numRef>
              <c:f>Sheet1!$J$19:$J$67</c:f>
              <c:numCache>
                <c:formatCode>0.00</c:formatCode>
                <c:ptCount val="49"/>
                <c:pt idx="0">
                  <c:v>0</c:v>
                </c:pt>
                <c:pt idx="1">
                  <c:v>21.503778737700966</c:v>
                </c:pt>
                <c:pt idx="2">
                  <c:v>30.410935533126899</c:v>
                </c:pt>
                <c:pt idx="3">
                  <c:v>37.245637328417409</c:v>
                </c:pt>
                <c:pt idx="4">
                  <c:v>43.007557475401931</c:v>
                </c:pt>
                <c:pt idx="5">
                  <c:v>48.083911030613976</c:v>
                </c:pt>
                <c:pt idx="6">
                  <c:v>52.673285449077511</c:v>
                </c:pt>
                <c:pt idx="7">
                  <c:v>56.893650788115188</c:v>
                </c:pt>
                <c:pt idx="8">
                  <c:v>60.821871066253799</c:v>
                </c:pt>
                <c:pt idx="9">
                  <c:v>64.511336213102894</c:v>
                </c:pt>
                <c:pt idx="10">
                  <c:v>68.00091911143555</c:v>
                </c:pt>
                <c:pt idx="11">
                  <c:v>83.283776931644979</c:v>
                </c:pt>
                <c:pt idx="12">
                  <c:v>96.167822061227952</c:v>
                </c:pt>
                <c:pt idx="13">
                  <c:v>107.51889368850482</c:v>
                </c:pt>
                <c:pt idx="14">
                  <c:v>117.78104686238784</c:v>
                </c:pt>
                <c:pt idx="15">
                  <c:v>127.21807065036005</c:v>
                </c:pt>
                <c:pt idx="16">
                  <c:v>136.0018382228711</c:v>
                </c:pt>
                <c:pt idx="17">
                  <c:v>144.25173309184191</c:v>
                </c:pt>
                <c:pt idx="18">
                  <c:v>152.05467766563447</c:v>
                </c:pt>
                <c:pt idx="19">
                  <c:v>159.47629134137776</c:v>
                </c:pt>
                <c:pt idx="20">
                  <c:v>166.56755386328996</c:v>
                </c:pt>
                <c:pt idx="21">
                  <c:v>173.36900674572721</c:v>
                </c:pt>
                <c:pt idx="22">
                  <c:v>179.91352089267775</c:v>
                </c:pt>
                <c:pt idx="23">
                  <c:v>186.22818664208705</c:v>
                </c:pt>
                <c:pt idx="24">
                  <c:v>192.3356441224559</c:v>
                </c:pt>
                <c:pt idx="25">
                  <c:v>198.25504407202357</c:v>
                </c:pt>
                <c:pt idx="26">
                  <c:v>204.00275733430666</c:v>
                </c:pt>
                <c:pt idx="27">
                  <c:v>209.59290899264698</c:v>
                </c:pt>
                <c:pt idx="28">
                  <c:v>215.03778737700964</c:v>
                </c:pt>
                <c:pt idx="29">
                  <c:v>220.34816200731063</c:v>
                </c:pt>
                <c:pt idx="30">
                  <c:v>225.5335340919394</c:v>
                </c:pt>
                <c:pt idx="31">
                  <c:v>230.60233628478269</c:v>
                </c:pt>
                <c:pt idx="32">
                  <c:v>235.56209372477568</c:v>
                </c:pt>
                <c:pt idx="33">
                  <c:v>240.41955515306989</c:v>
                </c:pt>
                <c:pt idx="34">
                  <c:v>245.18080063496001</c:v>
                </c:pt>
                <c:pt idx="35">
                  <c:v>249.85133079493494</c:v>
                </c:pt>
                <c:pt idx="36">
                  <c:v>254.4361413007201</c:v>
                </c:pt>
                <c:pt idx="37">
                  <c:v>258.93978547144894</c:v>
                </c:pt>
                <c:pt idx="38">
                  <c:v>263.36642724538751</c:v>
                </c:pt>
                <c:pt idx="39">
                  <c:v>267.71988626174186</c:v>
                </c:pt>
                <c:pt idx="40">
                  <c:v>272.0036764457422</c:v>
                </c:pt>
                <c:pt idx="41">
                  <c:v>276.22103920592292</c:v>
                </c:pt>
                <c:pt idx="42">
                  <c:v>280.37497213553138</c:v>
                </c:pt>
                <c:pt idx="43">
                  <c:v>284.46825394057595</c:v>
                </c:pt>
                <c:pt idx="44">
                  <c:v>288.50346618368383</c:v>
                </c:pt>
                <c:pt idx="45">
                  <c:v>292.48301232721195</c:v>
                </c:pt>
                <c:pt idx="46">
                  <c:v>296.40913447463117</c:v>
                </c:pt>
                <c:pt idx="47">
                  <c:v>300.28392814135094</c:v>
                </c:pt>
                <c:pt idx="48">
                  <c:v>304.10935533126894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15840"/>
        <c:axId val="35716416"/>
      </c:scatterChart>
      <c:valAx>
        <c:axId val="35715840"/>
        <c:scaling>
          <c:orientation val="minMax"/>
          <c:max val="200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Reverse Bias Voltage [V]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in"/>
        <c:tickLblPos val="nextTo"/>
        <c:crossAx val="35716416"/>
        <c:crosses val="autoZero"/>
        <c:crossBetween val="midCat"/>
        <c:majorUnit val="50"/>
        <c:minorUnit val="10"/>
      </c:valAx>
      <c:valAx>
        <c:axId val="35716416"/>
        <c:scaling>
          <c:orientation val="minMax"/>
          <c:max val="300"/>
          <c:min val="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Depletion Width [µm]</a:t>
                </a:r>
              </a:p>
            </c:rich>
          </c:tx>
          <c:layout/>
          <c:overlay val="0"/>
        </c:title>
        <c:numFmt formatCode="0" sourceLinked="0"/>
        <c:majorTickMark val="out"/>
        <c:minorTickMark val="in"/>
        <c:tickLblPos val="nextTo"/>
        <c:crossAx val="35715840"/>
        <c:crosses val="autoZero"/>
        <c:crossBetween val="midCat"/>
        <c:majorUnit val="50"/>
        <c:minorUnit val="10"/>
      </c:valAx>
    </c:plotArea>
    <c:legend>
      <c:legendPos val="l"/>
      <c:layout>
        <c:manualLayout>
          <c:xMode val="edge"/>
          <c:yMode val="edge"/>
          <c:x val="0.12232593814362504"/>
          <c:y val="0.21716037240965691"/>
          <c:w val="0.14203998700999035"/>
          <c:h val="0.22231554178136007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0.12308</cdr:x>
      <cdr:y>0.1387</cdr:y>
    </cdr:from>
    <cdr:to>
      <cdr:x>0.37327</cdr:x>
      <cdr:y>0.21945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6065" y="515761"/>
          <a:ext cx="1171034" cy="3002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900" dirty="0" err="1"/>
            <a:t>Resistivity</a:t>
          </a:r>
          <a:r>
            <a:rPr lang="de-DE" sz="900" dirty="0"/>
            <a:t>  </a:t>
          </a:r>
          <a:r>
            <a:rPr lang="de-DE" sz="900" baseline="0" dirty="0"/>
            <a:t>   </a:t>
          </a:r>
          <a:r>
            <a:rPr lang="de-DE" sz="900" dirty="0"/>
            <a:t>  N</a:t>
          </a:r>
          <a:r>
            <a:rPr lang="de-DE" sz="900" baseline="-25000" dirty="0"/>
            <a:t>a</a:t>
          </a:r>
          <a:r>
            <a:rPr lang="de-DE" sz="900" dirty="0"/>
            <a:t/>
          </a:r>
          <a:br>
            <a:rPr lang="de-DE" sz="900" dirty="0"/>
          </a:br>
          <a:r>
            <a:rPr lang="de-DE" sz="900" dirty="0"/>
            <a:t> [Ohm cm] </a:t>
          </a:r>
          <a:r>
            <a:rPr lang="de-DE" sz="900" baseline="0" dirty="0"/>
            <a:t>    </a:t>
          </a:r>
          <a:r>
            <a:rPr lang="de-DE" sz="900" dirty="0"/>
            <a:t>[cm</a:t>
          </a:r>
          <a:r>
            <a:rPr lang="de-DE" sz="900" baseline="30000" dirty="0"/>
            <a:t>3</a:t>
          </a:r>
          <a:r>
            <a:rPr lang="de-DE" sz="900" baseline="0" dirty="0"/>
            <a:t>]</a:t>
          </a:r>
          <a:endParaRPr lang="de-DE" sz="900" baseline="30000" dirty="0"/>
        </a:p>
      </cdr:txBody>
    </cdr:sp>
  </cdr:relSizeAnchor>
  <cdr:relSizeAnchor xmlns:cdr="http://schemas.openxmlformats.org/drawingml/2006/chartDrawing">
    <cdr:from>
      <cdr:x>0.24578</cdr:x>
      <cdr:y>0.21407</cdr:y>
    </cdr:from>
    <cdr:to>
      <cdr:x>0.38249</cdr:x>
      <cdr:y>0.46169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77171" y="1623341"/>
          <a:ext cx="1211008" cy="18777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050" dirty="0"/>
            <a:t>1.3 10</a:t>
          </a:r>
          <a:r>
            <a:rPr lang="de-DE" sz="1050" baseline="30000" dirty="0"/>
            <a:t>16</a:t>
          </a:r>
        </a:p>
        <a:p xmlns:a="http://schemas.openxmlformats.org/drawingml/2006/main">
          <a:r>
            <a:rPr lang="de-DE" sz="1050" baseline="0" dirty="0"/>
            <a:t>1.3 10</a:t>
          </a:r>
          <a:r>
            <a:rPr lang="de-DE" sz="1050" baseline="30000" dirty="0"/>
            <a:t>15</a:t>
          </a:r>
        </a:p>
        <a:p xmlns:a="http://schemas.openxmlformats.org/drawingml/2006/main">
          <a:r>
            <a:rPr lang="de-DE" sz="1050" baseline="0" dirty="0"/>
            <a:t>1.3 10</a:t>
          </a:r>
          <a:r>
            <a:rPr lang="de-DE" sz="1050" baseline="30000" dirty="0"/>
            <a:t>14</a:t>
          </a:r>
        </a:p>
        <a:p xmlns:a="http://schemas.openxmlformats.org/drawingml/2006/main">
          <a:r>
            <a:rPr lang="de-DE" sz="1050" baseline="0" dirty="0"/>
            <a:t>1.3 10</a:t>
          </a:r>
          <a:r>
            <a:rPr lang="de-DE" sz="1050" baseline="30000" dirty="0"/>
            <a:t>13</a:t>
          </a:r>
        </a:p>
        <a:p xmlns:a="http://schemas.openxmlformats.org/drawingml/2006/main">
          <a:r>
            <a:rPr lang="de-DE" sz="1050" baseline="0" dirty="0"/>
            <a:t>6.6 10</a:t>
          </a:r>
          <a:r>
            <a:rPr lang="de-DE" sz="1050" baseline="30000" dirty="0"/>
            <a:t>12</a:t>
          </a:r>
        </a:p>
        <a:p xmlns:a="http://schemas.openxmlformats.org/drawingml/2006/main">
          <a:r>
            <a:rPr lang="de-DE" sz="1050" baseline="0" dirty="0"/>
            <a:t>2.6 10</a:t>
          </a:r>
          <a:r>
            <a:rPr lang="de-DE" sz="1050" baseline="30000" dirty="0"/>
            <a:t>12</a:t>
          </a:r>
        </a:p>
        <a:p xmlns:a="http://schemas.openxmlformats.org/drawingml/2006/main">
          <a:endParaRPr lang="de-DE" sz="1050" baseline="0" dirty="0"/>
        </a:p>
      </cdr:txBody>
    </cdr:sp>
  </cdr:relSizeAnchor>
  <cdr:relSizeAnchor xmlns:cdr="http://schemas.openxmlformats.org/drawingml/2006/chartDrawing">
    <cdr:from>
      <cdr:x>0.26154</cdr:x>
      <cdr:y>0.13555</cdr:y>
    </cdr:from>
    <cdr:to>
      <cdr:x>0.26462</cdr:x>
      <cdr:y>0.4406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1224136" y="504056"/>
          <a:ext cx="14416" cy="113434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ysClr val="windowText" lastClr="0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0.1321</cdr:x>
      <cdr:y>0.21227</cdr:y>
    </cdr:from>
    <cdr:to>
      <cdr:x>0.36866</cdr:x>
      <cdr:y>0.21227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1170215" y="1609726"/>
          <a:ext cx="209550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/>
          <a:lstStyle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/>
          <a:lstStyle>
            <a:extLst/>
          </a:lstStyle>
          <a:p>
            <a:fld id="{31555DB1-8736-42A3-B48D-2B08FB93332A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454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/>
          <a:lstStyle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/>
          <a:lstStyle>
            <a:extLst/>
          </a:lstStyle>
          <a:p>
            <a:fld id="{0BDB199F-A56C-4049-BA04-1447030960FF}" type="datetimeFigureOut">
              <a:rPr lang="en-US" smtClean="0"/>
              <a:pPr/>
              <a:t>3/5/2014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/>
          <a:lstStyle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9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8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80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rgbClr val="969696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rgbClr val="00429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642C18BC-6159-4E4A-927A-6C9F05108A33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rgbClr val="00429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78680"/>
            <a:ext cx="2362200" cy="869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410200"/>
            <a:ext cx="2514600" cy="890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39F5964C-C292-45CC-9168-EF200CABC09B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0FAAE5E5-2CD8-41F3-90B2-810A54CAB457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1FBC099E-7521-43CF-A7E8-77105FD9D76D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58F0A490-C1BA-4BB9-B70A-B87206F241CF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9D5FFCCA-C84F-4F24-8463-88E69BB7D593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2D74088A-0529-4D7C-98E8-0E5A14590376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4AF0900B-BCB5-4950-A9F4-F7118EE280AD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fld id="{F51C76B2-AC5E-4E46-B134-CD11761A0B6E}" type="datetime1">
              <a:rPr lang="en-US" sz="1100" smtClean="0"/>
              <a:t>3/5/2014</a:t>
            </a:fld>
            <a:endParaRPr lang="en-US" sz="1100" dirty="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D5A9E551-5489-4F13-975D-E364F05FA587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457200"/>
          </a:xfrm>
          <a:solidFill>
            <a:srgbClr val="A0A0A0"/>
          </a:solidFill>
        </p:spPr>
        <p:txBody>
          <a:bodyPr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52738F09-451E-4402-8D93-56C7D85A1714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/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904EC537-577A-4955-B1C1-E8CA195AC4FB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BE970CF-532A-4F73-B025-4884A199C620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22DF22BC-1350-46C8-BDBD-4E11A925AA5C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FACEAAC4-7EE1-4E3B-A297-BC4DC689A894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6F25B837-A736-48B7-995D-8B6E9BE62120}" type="datetime1">
              <a:rPr lang="en-US" smtClean="0"/>
              <a:t>3/5/2014</a:t>
            </a:fld>
            <a:endParaRPr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rgbClr val="00429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023AF4CA-4EE2-491D-BD82-3778A4E15239}" type="datetime1">
              <a:rPr lang="en-US" smtClean="0"/>
              <a:t>3/5/2014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304800" y="6473952"/>
            <a:ext cx="381000" cy="304800"/>
          </a:xfrm>
          <a:prstGeom prst="rect">
            <a:avLst/>
          </a:prstGeom>
        </p:spPr>
        <p:txBody>
          <a:bodyPr vert="horz" anchor="ctr"/>
          <a:lstStyle>
            <a:lvl1pPr algn="l">
              <a:defRPr sz="1000"/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rgbClr val="00429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096000"/>
            <a:ext cx="1905000" cy="6762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3.avi"/><Relationship Id="rId7" Type="http://schemas.openxmlformats.org/officeDocument/2006/relationships/image" Target="../media/image18.pn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4.xml"/><Relationship Id="rId4" Type="http://schemas.openxmlformats.org/officeDocument/2006/relationships/video" Target="../media/media3.avi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avi"/><Relationship Id="rId1" Type="http://schemas.microsoft.com/office/2007/relationships/media" Target="../media/media4.avi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4724400"/>
            <a:ext cx="6934200" cy="457200"/>
          </a:xfrm>
        </p:spPr>
        <p:txBody>
          <a:bodyPr>
            <a:noAutofit/>
          </a:bodyPr>
          <a:lstStyle>
            <a:extLst/>
          </a:lstStyle>
          <a:p>
            <a:pPr>
              <a:spcBef>
                <a:spcPct val="50000"/>
              </a:spcBef>
            </a:pPr>
            <a:r>
              <a:rPr lang="en-GB" sz="1200" dirty="0" smtClean="0"/>
              <a:t>Y. Fu, </a:t>
            </a:r>
            <a:r>
              <a:rPr lang="en-GB" altLang="en-US" sz="1200" dirty="0" smtClean="0">
                <a:latin typeface="Calibri" pitchFamily="34" charset="0"/>
              </a:rPr>
              <a:t>M. </a:t>
            </a:r>
            <a:r>
              <a:rPr lang="en-GB" altLang="en-US" sz="1200" dirty="0" err="1" smtClean="0">
                <a:latin typeface="Calibri" pitchFamily="34" charset="0"/>
              </a:rPr>
              <a:t>Havranek</a:t>
            </a:r>
            <a:r>
              <a:rPr lang="en-GB" altLang="en-US" sz="1200" dirty="0" smtClean="0">
                <a:latin typeface="Calibri" pitchFamily="34" charset="0"/>
              </a:rPr>
              <a:t>, </a:t>
            </a:r>
            <a:r>
              <a:rPr lang="en-GB" altLang="en-US" sz="1200" u="sng" dirty="0" smtClean="0">
                <a:latin typeface="Calibri" pitchFamily="34" charset="0"/>
              </a:rPr>
              <a:t>T. Hemperek</a:t>
            </a:r>
            <a:r>
              <a:rPr lang="en-GB" altLang="en-US" sz="1200" dirty="0" smtClean="0">
                <a:latin typeface="Calibri" pitchFamily="34" charset="0"/>
              </a:rPr>
              <a:t>, T. </a:t>
            </a:r>
            <a:r>
              <a:rPr lang="en-GB" altLang="en-US" sz="1200" dirty="0" err="1" smtClean="0">
                <a:latin typeface="Calibri" pitchFamily="34" charset="0"/>
              </a:rPr>
              <a:t>Kisisita</a:t>
            </a:r>
            <a:r>
              <a:rPr lang="en-GB" altLang="en-US" sz="1200" dirty="0" smtClean="0">
                <a:latin typeface="Calibri" pitchFamily="34" charset="0"/>
              </a:rPr>
              <a:t>, H. Kruger, T. </a:t>
            </a:r>
            <a:r>
              <a:rPr lang="en-GB" altLang="en-US" sz="1200" dirty="0" err="1" smtClean="0">
                <a:latin typeface="Calibri" pitchFamily="34" charset="0"/>
              </a:rPr>
              <a:t>Oberman</a:t>
            </a:r>
            <a:endParaRPr lang="en-GB" altLang="en-US" sz="1200" dirty="0"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534400" cy="1905000"/>
          </a:xfrm>
        </p:spPr>
        <p:txBody>
          <a:bodyPr>
            <a:noAutofit/>
          </a:bodyPr>
          <a:lstStyle>
            <a:extLst/>
          </a:lstStyle>
          <a:p>
            <a:r>
              <a:rPr lang="en-GB" sz="2800" b="1" noProof="0" dirty="0" smtClean="0"/>
              <a:t>Depleted Monolithic ACTIVE PIXELS FOR </a:t>
            </a:r>
            <a:br>
              <a:rPr lang="en-GB" sz="2800" b="1" noProof="0" dirty="0" smtClean="0"/>
            </a:br>
            <a:r>
              <a:rPr lang="en-GB" sz="2800" b="1" noProof="0" dirty="0" smtClean="0"/>
              <a:t>future HEP experiments</a:t>
            </a:r>
            <a:endParaRPr lang="en-GB" sz="2800" b="1" noProof="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14325" y="3886200"/>
            <a:ext cx="8686800" cy="838200"/>
          </a:xfrm>
          <a:prstGeom prst="rect">
            <a:avLst/>
          </a:prstGeom>
          <a:noFill/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2000" b="0" cap="all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GB" sz="2200" b="1" cap="none" dirty="0"/>
              <a:t>	</a:t>
            </a:r>
            <a:r>
              <a:rPr lang="en-GB" sz="2200" b="1" cap="none" dirty="0" smtClean="0"/>
              <a:t>			</a:t>
            </a:r>
            <a:r>
              <a:rPr lang="pl-PL" sz="2200" b="1" cap="none" dirty="0" smtClean="0"/>
              <a:t>		</a:t>
            </a:r>
            <a:r>
              <a:rPr lang="en-GB" sz="2200" b="1" cap="none" dirty="0" smtClean="0"/>
              <a:t>      5</a:t>
            </a:r>
            <a:r>
              <a:rPr lang="en-US" sz="2200" b="1" cap="none" baseline="30000" dirty="0" err="1" smtClean="0"/>
              <a:t>th</a:t>
            </a:r>
            <a:r>
              <a:rPr lang="en-US" sz="2200" b="1" cap="none" dirty="0" smtClean="0"/>
              <a:t> </a:t>
            </a:r>
            <a:r>
              <a:rPr lang="en-GB" sz="2200" b="1" cap="none" dirty="0" smtClean="0"/>
              <a:t>March </a:t>
            </a:r>
            <a:r>
              <a:rPr lang="en-US" sz="2200" b="1" cap="none" dirty="0" smtClean="0"/>
              <a:t>2014</a:t>
            </a:r>
            <a:endParaRPr lang="en-US" sz="2200" b="1" cap="non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40018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7th Detector Workshop of the Helmholtz Alliance "Physics at the </a:t>
            </a:r>
            <a:r>
              <a:rPr lang="en-GB" b="1" dirty="0" err="1">
                <a:solidFill>
                  <a:schemeClr val="bg1"/>
                </a:solidFill>
              </a:rPr>
              <a:t>Terascale</a:t>
            </a:r>
            <a:r>
              <a:rPr lang="en-GB" b="1" dirty="0">
                <a:solidFill>
                  <a:schemeClr val="bg1"/>
                </a:solidFill>
              </a:rPr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CCPD + FE-I4 (HV2FEI4)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8" t="16480"/>
          <a:stretch/>
        </p:blipFill>
        <p:spPr bwMode="auto">
          <a:xfrm>
            <a:off x="5105400" y="1905000"/>
            <a:ext cx="303298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705225"/>
            <a:ext cx="365760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98"/>
          <a:stretch/>
        </p:blipFill>
        <p:spPr bwMode="auto">
          <a:xfrm>
            <a:off x="838200" y="1724025"/>
            <a:ext cx="284280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 rot="11967509">
            <a:off x="3716211" y="5344775"/>
            <a:ext cx="533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9600" y="5377934"/>
            <a:ext cx="1824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/>
              <a:t>An active sensor!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89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Monolithic technology requirements for LHC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909783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b="1" dirty="0"/>
              <a:t>High-resistive substrate  (&gt;1kOhm-cm)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b="1" dirty="0"/>
              <a:t>Isolated PMOS and NMOS transistors  </a:t>
            </a:r>
            <a:r>
              <a:rPr lang="en-GB" sz="2000" b="1" dirty="0" smtClean="0"/>
              <a:t>(deep n-well/p-well)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b="1" dirty="0" smtClean="0"/>
              <a:t>Good breakdown performance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b="1" dirty="0" smtClean="0"/>
              <a:t>Thinning </a:t>
            </a:r>
            <a:endParaRPr lang="en-GB" sz="2000" b="1" dirty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b="1" dirty="0"/>
              <a:t>Backside implantation and implant activation </a:t>
            </a:r>
            <a:endParaRPr lang="en-GB" sz="2000" b="1" dirty="0" smtClean="0"/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b="1" dirty="0" smtClean="0"/>
              <a:t>Backside </a:t>
            </a:r>
            <a:r>
              <a:rPr lang="en-GB" sz="2000" b="1" dirty="0"/>
              <a:t>metallization (if needed)</a:t>
            </a:r>
          </a:p>
        </p:txBody>
      </p:sp>
    </p:spTree>
    <p:extLst>
      <p:ext uri="{BB962C8B-B14F-4D97-AF65-F5344CB8AC3E}">
        <p14:creationId xmlns:p14="http://schemas.microsoft.com/office/powerpoint/2010/main" val="4260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Simple device cross-section</a:t>
            </a:r>
            <a:endParaRPr lang="en-GB" noProof="0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04800" y="5029200"/>
            <a:ext cx="3931920" cy="128016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85750" indent="-285750">
              <a:buFont typeface="Wingdings" pitchFamily="2" charset="2"/>
              <a:buChar char="§"/>
            </a:pPr>
            <a:r>
              <a:rPr lang="en-US" sz="1800" dirty="0" smtClean="0"/>
              <a:t>High signal (full depletion possible)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 smtClean="0"/>
              <a:t>Fast (collection by drift)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dirty="0" smtClean="0"/>
              <a:t>Small pixels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800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419600" y="5029200"/>
            <a:ext cx="3931920" cy="127711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 baseline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§"/>
            </a:pPr>
            <a:r>
              <a:rPr lang="en-US" sz="1800" dirty="0" smtClean="0">
                <a:latin typeface="+mn-lt"/>
              </a:rPr>
              <a:t>Only </a:t>
            </a:r>
            <a:r>
              <a:rPr lang="en-US" sz="1800" dirty="0">
                <a:latin typeface="+mn-lt"/>
              </a:rPr>
              <a:t>N</a:t>
            </a:r>
            <a:r>
              <a:rPr lang="en-US" sz="1800" dirty="0" smtClean="0">
                <a:latin typeface="+mn-lt"/>
              </a:rPr>
              <a:t>MOS in active area</a:t>
            </a:r>
            <a:endParaRPr lang="pl-PL" sz="1800" dirty="0" smtClean="0">
              <a:latin typeface="+mn-lt"/>
            </a:endParaRPr>
          </a:p>
          <a:p>
            <a:pPr>
              <a:buClrTx/>
              <a:buFont typeface="Wingdings" pitchFamily="2" charset="2"/>
              <a:buChar char="§"/>
            </a:pPr>
            <a:r>
              <a:rPr lang="pl-PL" sz="1800" dirty="0" smtClean="0">
                <a:latin typeface="+mn-lt"/>
              </a:rPr>
              <a:t>Input capacitnce dominated by deep-nwell tp pwell capacitance</a:t>
            </a:r>
            <a:endParaRPr lang="en-US" sz="1800" dirty="0" smtClean="0">
              <a:latin typeface="+mn-lt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4800" y="4572000"/>
            <a:ext cx="3931920" cy="3810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Pros</a:t>
            </a:r>
            <a:endParaRPr lang="en-US" sz="20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419600" y="4572000"/>
            <a:ext cx="3931920" cy="3810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Cons</a:t>
            </a:r>
            <a:endParaRPr lang="en-US" sz="2000" dirty="0">
              <a:sym typeface="Wingdings" pitchFamily="2" charset="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12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00125"/>
            <a:ext cx="6705600" cy="352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Electrostatic Potential (HV)</a:t>
            </a:r>
            <a:endParaRPr lang="en-GB" noProof="0" dirty="0"/>
          </a:p>
        </p:txBody>
      </p:sp>
      <p:pic>
        <p:nvPicPr>
          <p:cNvPr id="4" name="bv_ep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55" t="9516" r="2376" b="1081"/>
          <a:stretch/>
        </p:blipFill>
        <p:spPr>
          <a:xfrm>
            <a:off x="412062" y="1658687"/>
            <a:ext cx="3902049" cy="4056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51738"/>
            <a:ext cx="3884516" cy="35169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Depletion Evolution with Voltage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hDensity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375" t="8887" r="10875" b="59156"/>
          <a:stretch/>
        </p:blipFill>
        <p:spPr>
          <a:xfrm>
            <a:off x="381000" y="4248150"/>
            <a:ext cx="67627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5" t="56463" r="14875" b="12837"/>
          <a:stretch/>
        </p:blipFill>
        <p:spPr>
          <a:xfrm>
            <a:off x="7315200" y="4238625"/>
            <a:ext cx="1066800" cy="1628775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81000" y="3794760"/>
            <a:ext cx="8077200" cy="24384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800" dirty="0" smtClean="0"/>
              <a:t>Hole Density @ Oxide Charge 1e+12 </a:t>
            </a:r>
            <a:r>
              <a:rPr lang="pl-PL" sz="1800" dirty="0" smtClean="0"/>
              <a:t>cm</a:t>
            </a:r>
            <a:r>
              <a:rPr lang="pl-PL" sz="1800" baseline="30000" dirty="0" smtClean="0"/>
              <a:t>-2 </a:t>
            </a:r>
            <a:r>
              <a:rPr lang="en-US" sz="1800" baseline="30000" dirty="0" smtClean="0"/>
              <a:t>  </a:t>
            </a:r>
            <a:r>
              <a:rPr lang="en-US" sz="1800" dirty="0" smtClean="0"/>
              <a:t>+  </a:t>
            </a:r>
            <a:r>
              <a:rPr lang="pl-PL" sz="1800" dirty="0" smtClean="0"/>
              <a:t>Fluence </a:t>
            </a:r>
            <a:r>
              <a:rPr lang="en-US" sz="1800" dirty="0" smtClean="0"/>
              <a:t>1e+15 </a:t>
            </a:r>
            <a:r>
              <a:rPr lang="pl-PL" sz="1800" dirty="0" smtClean="0"/>
              <a:t>N</a:t>
            </a:r>
            <a:r>
              <a:rPr lang="pl-PL" sz="1800" baseline="-25000" dirty="0" smtClean="0"/>
              <a:t>eq</a:t>
            </a:r>
            <a:r>
              <a:rPr lang="pl-PL" sz="1800" dirty="0" smtClean="0"/>
              <a:t>/cm</a:t>
            </a:r>
            <a:r>
              <a:rPr lang="pl-PL" sz="1800" baseline="30000" dirty="0" smtClean="0"/>
              <a:t>2</a:t>
            </a:r>
            <a:endParaRPr lang="en-US" sz="1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14325" y="1051560"/>
            <a:ext cx="8077200" cy="24384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800" dirty="0" smtClean="0"/>
              <a:t>Hole Density @ no radiation</a:t>
            </a:r>
            <a:endParaRPr lang="en-US" sz="1800" dirty="0"/>
          </a:p>
        </p:txBody>
      </p:sp>
      <p:pic>
        <p:nvPicPr>
          <p:cNvPr id="12" name="hDensity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1375" t="9785" r="9249" b="60412"/>
          <a:stretch/>
        </p:blipFill>
        <p:spPr>
          <a:xfrm>
            <a:off x="304800" y="1543050"/>
            <a:ext cx="6810375" cy="1581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0" t="55027" r="14000" b="12837"/>
          <a:stretch/>
        </p:blipFill>
        <p:spPr>
          <a:xfrm>
            <a:off x="7124700" y="1676400"/>
            <a:ext cx="12573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9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Charge Collections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952875" cy="4343400"/>
          </a:xfrm>
          <a:prstGeom prst="rect">
            <a:avLst/>
          </a:prstGeom>
        </p:spPr>
      </p:pic>
      <p:pic>
        <p:nvPicPr>
          <p:cNvPr id="8" name="charg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500" t="9149" r="6750" b="2128"/>
          <a:stretch/>
        </p:blipFill>
        <p:spPr>
          <a:xfrm>
            <a:off x="4552950" y="1590674"/>
            <a:ext cx="3533775" cy="3971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5" t="60441" r="6948" b="7390"/>
          <a:stretch/>
        </p:blipFill>
        <p:spPr>
          <a:xfrm>
            <a:off x="7315200" y="4343400"/>
            <a:ext cx="1150620" cy="1737360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4457700" y="1356360"/>
            <a:ext cx="3931920" cy="24384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800" dirty="0" smtClean="0"/>
              <a:t>Electron Density @ 200V (no radiation)</a:t>
            </a:r>
            <a:endParaRPr lang="en-US" sz="1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04800" y="1356360"/>
            <a:ext cx="3931920" cy="24384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800" dirty="0" smtClean="0"/>
              <a:t>Current on collecting electrode @200V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3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Charge Collections Efficiency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06533"/>
              </p:ext>
            </p:extLst>
          </p:nvPr>
        </p:nvGraphicFramePr>
        <p:xfrm>
          <a:off x="609600" y="4648200"/>
          <a:ext cx="6400799" cy="1828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905000"/>
                <a:gridCol w="1828800"/>
                <a:gridCol w="2666999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Fluence (N</a:t>
                      </a:r>
                      <a:r>
                        <a:rPr lang="pl-PL" sz="1400" baseline="-25000" dirty="0" smtClean="0"/>
                        <a:t>eq</a:t>
                      </a:r>
                      <a:r>
                        <a:rPr lang="pl-PL" sz="1400" dirty="0" smtClean="0"/>
                        <a:t>/cm</a:t>
                      </a:r>
                      <a:r>
                        <a:rPr lang="pl-PL" sz="1400" baseline="30000" dirty="0" smtClean="0"/>
                        <a:t>2</a:t>
                      </a:r>
                      <a:r>
                        <a:rPr lang="pl-PL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Back Voltage [V]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CCE [%]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100/200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</a:t>
                      </a:r>
                      <a:endParaRPr lang="en-US" sz="14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1e14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96</a:t>
                      </a:r>
                      <a:endParaRPr lang="en-US" sz="14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1e14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97</a:t>
                      </a:r>
                      <a:endParaRPr lang="en-US" sz="14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/>
                        <a:t>1e15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75</a:t>
                      </a:r>
                      <a:endParaRPr lang="en-US" sz="1400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1e15</a:t>
                      </a:r>
                      <a:endParaRPr lang="en-US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200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80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82296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ESPROS Photonic CMOS™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7005638" cy="25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41019" y="5181600"/>
            <a:ext cx="4080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There is more to this in this technology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5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EPCB01 - overview</a:t>
            </a:r>
            <a:endParaRPr lang="en-GB" noProof="0" dirty="0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0" y="989067"/>
            <a:ext cx="7125529" cy="20790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143000"/>
            <a:ext cx="426720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971800" y="1828800"/>
            <a:ext cx="2743200" cy="2057400"/>
          </a:xfrm>
          <a:prstGeom prst="rect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cxnSp>
        <p:nvCxnSpPr>
          <p:cNvPr id="26" name="Straight Arrow Connector 5"/>
          <p:cNvCxnSpPr>
            <a:cxnSpLocks noChangeShapeType="1"/>
          </p:cNvCxnSpPr>
          <p:nvPr/>
        </p:nvCxnSpPr>
        <p:spPr bwMode="auto">
          <a:xfrm>
            <a:off x="952161" y="2362200"/>
            <a:ext cx="1943439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54217" y="2023646"/>
            <a:ext cx="17333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/>
              <a:t>DMAPS </a:t>
            </a:r>
            <a:r>
              <a:rPr lang="en-US" sz="1600" dirty="0"/>
              <a:t>pixels</a:t>
            </a:r>
            <a:endParaRPr lang="en-US" altLang="en-US" sz="1600" dirty="0">
              <a:latin typeface="Calibri" pitchFamily="34" charset="0"/>
            </a:endParaRPr>
          </a:p>
        </p:txBody>
      </p:sp>
      <p:cxnSp>
        <p:nvCxnSpPr>
          <p:cNvPr id="28" name="Straight Arrow Connector 13"/>
          <p:cNvCxnSpPr>
            <a:cxnSpLocks noChangeShapeType="1"/>
          </p:cNvCxnSpPr>
          <p:nvPr/>
        </p:nvCxnSpPr>
        <p:spPr bwMode="auto">
          <a:xfrm>
            <a:off x="855651" y="4267200"/>
            <a:ext cx="2420949" cy="0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3398838" y="3970695"/>
            <a:ext cx="2011362" cy="601305"/>
          </a:xfrm>
          <a:prstGeom prst="rect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auto">
          <a:xfrm>
            <a:off x="152400" y="3928646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/>
              <a:t>Deep N-well pixels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2214671" y="5410200"/>
            <a:ext cx="27383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>
                <a:latin typeface="Calibri" pitchFamily="34" charset="0"/>
              </a:rPr>
              <a:t>Chip </a:t>
            </a:r>
            <a:r>
              <a:rPr lang="pl-PL" altLang="en-US" sz="1600" dirty="0" smtClean="0">
                <a:latin typeface="Calibri" pitchFamily="34" charset="0"/>
              </a:rPr>
              <a:t>size: </a:t>
            </a:r>
            <a:r>
              <a:rPr lang="en-US" altLang="en-US" sz="1600" dirty="0" smtClean="0">
                <a:latin typeface="Calibri" pitchFamily="34" charset="0"/>
              </a:rPr>
              <a:t> 1.4×1.4 </a:t>
            </a:r>
            <a:r>
              <a:rPr lang="en-US" altLang="en-US" sz="1600" dirty="0">
                <a:latin typeface="Calibri" pitchFamily="34" charset="0"/>
              </a:rPr>
              <a:t>mm</a:t>
            </a:r>
            <a:r>
              <a:rPr lang="en-US" altLang="en-US" sz="1600" baseline="30000" dirty="0">
                <a:latin typeface="Calibri" pitchFamily="34" charset="0"/>
              </a:rPr>
              <a:t>2</a:t>
            </a:r>
            <a:endParaRPr lang="en-US" altLang="en-US" sz="1600" dirty="0"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57912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First </a:t>
            </a:r>
            <a:r>
              <a:rPr lang="en-US" b="1" dirty="0" smtClean="0"/>
              <a:t>50um</a:t>
            </a:r>
            <a:r>
              <a:rPr lang="en-US" dirty="0" smtClean="0"/>
              <a:t>, </a:t>
            </a:r>
            <a:r>
              <a:rPr lang="en-US" b="1" dirty="0" smtClean="0"/>
              <a:t>back </a:t>
            </a:r>
            <a:r>
              <a:rPr lang="en-US" b="1" dirty="0"/>
              <a:t>side processed</a:t>
            </a:r>
            <a:r>
              <a:rPr lang="en-US" dirty="0"/>
              <a:t>, </a:t>
            </a:r>
            <a:r>
              <a:rPr lang="en-US" b="1" dirty="0"/>
              <a:t>full CMOS</a:t>
            </a:r>
            <a:r>
              <a:rPr lang="en-US" dirty="0"/>
              <a:t>, </a:t>
            </a:r>
            <a:r>
              <a:rPr lang="en-US" dirty="0" smtClean="0"/>
              <a:t>“</a:t>
            </a:r>
            <a:r>
              <a:rPr lang="en-US" b="1" dirty="0" smtClean="0"/>
              <a:t>fully depleted”</a:t>
            </a:r>
            <a:endParaRPr lang="pl-PL" b="1" dirty="0" smtClean="0"/>
          </a:p>
          <a:p>
            <a:pPr algn="ctr"/>
            <a:r>
              <a:rPr lang="en-US" dirty="0" smtClean="0"/>
              <a:t>(&gt;2kOhm-cm substrate).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629400" y="1066800"/>
            <a:ext cx="1718676" cy="2852507"/>
          </a:xfrm>
          <a:prstGeom prst="rect">
            <a:avLst/>
          </a:prstGeom>
        </p:spPr>
        <p:txBody>
          <a:bodyPr wrap="none" t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/>
              <a:t>Design&amp;Testing</a:t>
            </a:r>
            <a:r>
              <a:rPr lang="en-US" b="1" dirty="0" smtClean="0"/>
              <a:t>: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Y. Fu,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Calibri" pitchFamily="34" charset="0"/>
              </a:rPr>
              <a:t>M. </a:t>
            </a:r>
            <a:r>
              <a:rPr lang="en-US" altLang="en-US" dirty="0" err="1" smtClean="0">
                <a:latin typeface="Calibri" pitchFamily="34" charset="0"/>
              </a:rPr>
              <a:t>Havranek</a:t>
            </a:r>
            <a:r>
              <a:rPr lang="en-US" altLang="en-US" dirty="0" smtClean="0">
                <a:latin typeface="Calibri" pitchFamily="34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T. Hemperek</a:t>
            </a:r>
            <a:r>
              <a:rPr lang="en-US" altLang="en-US" dirty="0" smtClean="0">
                <a:latin typeface="Calibri" pitchFamily="34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Calibri" pitchFamily="34" charset="0"/>
              </a:rPr>
              <a:t>T. </a:t>
            </a:r>
            <a:r>
              <a:rPr lang="en-US" altLang="en-US" dirty="0" err="1" smtClean="0">
                <a:latin typeface="Calibri" pitchFamily="34" charset="0"/>
              </a:rPr>
              <a:t>Kisisita</a:t>
            </a:r>
            <a:r>
              <a:rPr lang="en-US" altLang="en-US" dirty="0" smtClean="0">
                <a:latin typeface="Calibri" pitchFamily="34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Calibri" pitchFamily="34" charset="0"/>
              </a:rPr>
              <a:t>H. Kruger,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Calibri" pitchFamily="34" charset="0"/>
              </a:rPr>
              <a:t>T. </a:t>
            </a:r>
            <a:r>
              <a:rPr lang="en-US" altLang="en-US" dirty="0" err="1" smtClean="0">
                <a:latin typeface="Calibri" pitchFamily="34" charset="0"/>
              </a:rPr>
              <a:t>Oberman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EPCB01 - Functional Blocks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1066800"/>
            <a:ext cx="5486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Deep N-well </a:t>
            </a:r>
            <a:r>
              <a:rPr lang="en-US" sz="2000" dirty="0" smtClean="0"/>
              <a:t>pixels</a:t>
            </a:r>
            <a:endParaRPr lang="pl-PL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3T readout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Analog Output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DMAPS </a:t>
            </a:r>
            <a:r>
              <a:rPr lang="en-US" sz="2000" dirty="0"/>
              <a:t>pixels</a:t>
            </a:r>
            <a:endParaRPr lang="en-US" sz="2000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Pixel Charge Sensitive Amplifier (CSA)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continuous discharge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reset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Pixel Comparator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asynchronous</a:t>
            </a:r>
            <a:endParaRPr lang="en-US" sz="2000" dirty="0"/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dynamic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Tuning </a:t>
            </a:r>
            <a:r>
              <a:rPr lang="en-US" sz="2000" dirty="0" smtClean="0"/>
              <a:t>DAC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Digital Sift Register Readout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Custom Pads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Transistors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31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886200" cy="457200"/>
          </a:xfrm>
        </p:spPr>
        <p:txBody>
          <a:bodyPr/>
          <a:lstStyle/>
          <a:p>
            <a:r>
              <a:rPr lang="en-GB" dirty="0" smtClean="0"/>
              <a:t>Hybrid Pixel Detectors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990600"/>
            <a:ext cx="2243137" cy="282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570274"/>
            <a:ext cx="39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fine </a:t>
            </a:r>
            <a:r>
              <a:rPr lang="en-US" sz="1600" b="1" dirty="0"/>
              <a:t>pitch flip-chip assembly of:</a:t>
            </a:r>
          </a:p>
          <a:p>
            <a:pPr lvl="1"/>
            <a:r>
              <a:rPr lang="en-US" sz="1400" b="1" dirty="0"/>
              <a:t>CMOS </a:t>
            </a:r>
            <a:r>
              <a:rPr lang="en-US" sz="1400" b="1" dirty="0" smtClean="0"/>
              <a:t>R/</a:t>
            </a:r>
            <a:r>
              <a:rPr lang="en-US" sz="1400" b="1" dirty="0"/>
              <a:t>O</a:t>
            </a:r>
            <a:r>
              <a:rPr lang="en-US" sz="1400" b="1" dirty="0" smtClean="0"/>
              <a:t> </a:t>
            </a:r>
            <a:r>
              <a:rPr lang="en-US" sz="1400" b="1" dirty="0"/>
              <a:t>chips (CSA + DSP per pixel)</a:t>
            </a:r>
          </a:p>
          <a:p>
            <a:pPr lvl="1"/>
            <a:r>
              <a:rPr lang="en-US" sz="1400" b="1" dirty="0"/>
              <a:t>Si (planar or 3D) or Diamond detectors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+ high </a:t>
            </a:r>
            <a:r>
              <a:rPr lang="en-US" sz="1600" b="1" dirty="0">
                <a:solidFill>
                  <a:srgbClr val="008000"/>
                </a:solidFill>
              </a:rPr>
              <a:t>density electronics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+ moderate </a:t>
            </a:r>
            <a:r>
              <a:rPr lang="en-US" sz="1600" b="1" dirty="0">
                <a:solidFill>
                  <a:srgbClr val="008000"/>
                </a:solidFill>
              </a:rPr>
              <a:t>- good SNR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- high </a:t>
            </a:r>
            <a:r>
              <a:rPr lang="en-US" sz="1600" b="1" dirty="0">
                <a:solidFill>
                  <a:srgbClr val="FF0000"/>
                </a:solidFill>
              </a:rPr>
              <a:t>material budget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- high cost (chip + sensor + </a:t>
            </a:r>
            <a:r>
              <a:rPr lang="en-US" sz="1600" b="1" u="sng" dirty="0" smtClean="0">
                <a:solidFill>
                  <a:srgbClr val="FF0000"/>
                </a:solidFill>
              </a:rPr>
              <a:t>hybridization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304800" y="4038600"/>
            <a:ext cx="3810000" cy="3810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Properties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2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53823"/>
            <a:ext cx="3449362" cy="217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648200" y="381000"/>
            <a:ext cx="3886200" cy="4572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Monolithic Pixels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24400" y="4494074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</a:rPr>
              <a:t>+ cheap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+ low material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+ good resolution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rgbClr val="FF0000"/>
                </a:solidFill>
              </a:rPr>
              <a:t>not very radiation hard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rgbClr val="FF0000"/>
                </a:solidFill>
              </a:rPr>
              <a:t>small signal (little depletion)</a:t>
            </a:r>
          </a:p>
          <a:p>
            <a:pPr marL="285750" indent="-285750">
              <a:buFontTx/>
              <a:buChar char="-"/>
            </a:pPr>
            <a:r>
              <a:rPr lang="en-US" sz="1600" b="1" dirty="0" smtClean="0">
                <a:solidFill>
                  <a:srgbClr val="FF0000"/>
                </a:solidFill>
              </a:rPr>
              <a:t>usually no CMOS in active area 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572000" y="4038600"/>
            <a:ext cx="3810000" cy="3810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Promises</a:t>
            </a:r>
            <a:endParaRPr lang="en-US" sz="2000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333895" y="4038600"/>
            <a:ext cx="3810000" cy="3810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Properties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93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EPCB01 - Test system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2" descr="C:\Documents and Settings\mhavranek\Desktop\PI_BONN\TestResults\CMOS_MAPS\Pictures\EPCB0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" y="3890962"/>
            <a:ext cx="2376488" cy="2362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15196"/>
            <a:ext cx="3444875" cy="1556604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967288" y="1059595"/>
            <a:ext cx="68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Calibri" pitchFamily="34" charset="0"/>
              </a:rPr>
              <a:t>MIO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330950" y="1059595"/>
            <a:ext cx="796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alibri" pitchFamily="34" charset="0"/>
              </a:rPr>
              <a:t>GPAC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415213" y="1046895"/>
            <a:ext cx="677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alibri" pitchFamily="34" charset="0"/>
              </a:rPr>
              <a:t>DUT</a:t>
            </a:r>
          </a:p>
        </p:txBody>
      </p:sp>
      <p:pic>
        <p:nvPicPr>
          <p:cNvPr id="10" name="Picture 5" descr="C:\Documents and Settings\mhavranek\Desktop\PI_BONN\GivenTalks\NEW_TALK\DSC_32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90962"/>
            <a:ext cx="3116966" cy="1866900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03363" y="3505200"/>
            <a:ext cx="10271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latin typeface="Calibri" pitchFamily="34" charset="0"/>
              </a:rPr>
              <a:t>EPCB01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04800" y="1143000"/>
            <a:ext cx="461168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cs-CZ" sz="1400" dirty="0">
                <a:latin typeface="Calibri" pitchFamily="34" charset="0"/>
              </a:rPr>
              <a:t>FPGA Multi-IO (MIO) board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cs-CZ" sz="1400" dirty="0">
                <a:latin typeface="Calibri" pitchFamily="34" charset="0"/>
              </a:rPr>
              <a:t>General Purpose Analog Card</a:t>
            </a:r>
            <a:r>
              <a:rPr lang="en-US" altLang="cs-CZ" sz="1400" b="0" dirty="0">
                <a:latin typeface="Calibri" pitchFamily="34" charset="0"/>
              </a:rPr>
              <a:t> </a:t>
            </a:r>
            <a:endParaRPr lang="en-US" altLang="cs-CZ" sz="1400" b="0" dirty="0" smtClean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cs-CZ" sz="1400" b="0" dirty="0" smtClean="0">
                <a:latin typeface="Calibri" pitchFamily="34" charset="0"/>
              </a:rPr>
              <a:t>           - universality → can be used for other DUTs</a:t>
            </a:r>
          </a:p>
          <a:p>
            <a:pPr>
              <a:spcBef>
                <a:spcPct val="50000"/>
              </a:spcBef>
            </a:pPr>
            <a:r>
              <a:rPr lang="en-US" altLang="cs-CZ" sz="1400" b="0" dirty="0" smtClean="0">
                <a:latin typeface="Calibri" pitchFamily="34" charset="0"/>
              </a:rPr>
              <a:t>           </a:t>
            </a:r>
            <a:r>
              <a:rPr lang="en-US" altLang="cs-CZ" sz="1400" b="0" dirty="0">
                <a:latin typeface="Calibri" pitchFamily="34" charset="0"/>
              </a:rPr>
              <a:t>- provides bias voltages and currents for DUT</a:t>
            </a:r>
          </a:p>
          <a:p>
            <a:pPr>
              <a:spcBef>
                <a:spcPct val="50000"/>
              </a:spcBef>
            </a:pPr>
            <a:r>
              <a:rPr lang="en-US" altLang="cs-CZ" sz="1400" b="0" dirty="0">
                <a:latin typeface="Calibri" pitchFamily="34" charset="0"/>
              </a:rPr>
              <a:t>           - provides power supply for the DUT</a:t>
            </a:r>
          </a:p>
          <a:p>
            <a:pPr>
              <a:spcBef>
                <a:spcPct val="50000"/>
              </a:spcBef>
            </a:pPr>
            <a:r>
              <a:rPr lang="en-US" altLang="cs-CZ" sz="1400" b="0" dirty="0">
                <a:latin typeface="Calibri" pitchFamily="34" charset="0"/>
              </a:rPr>
              <a:t>           - distributes digital signals from MIO to DUT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cs-CZ" sz="1400" dirty="0">
                <a:latin typeface="Calibri" pitchFamily="34" charset="0"/>
              </a:rPr>
              <a:t>Board carrying DUT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830763" y="3505200"/>
            <a:ext cx="1025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latin typeface="Calibri" pitchFamily="34" charset="0"/>
              </a:rPr>
              <a:t>EPCB01</a:t>
            </a:r>
          </a:p>
        </p:txBody>
      </p:sp>
    </p:spTree>
    <p:extLst>
      <p:ext uri="{BB962C8B-B14F-4D97-AF65-F5344CB8AC3E}">
        <p14:creationId xmlns:p14="http://schemas.microsoft.com/office/powerpoint/2010/main" val="239971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EPCB01 - Pixel Array Readout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00" b="30803"/>
          <a:stretch/>
        </p:blipFill>
        <p:spPr bwMode="auto">
          <a:xfrm>
            <a:off x="4876800" y="2702092"/>
            <a:ext cx="3352800" cy="232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01" y="2849879"/>
            <a:ext cx="4212899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1868269"/>
            <a:ext cx="38100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CSA- switched reset 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dynamic comparator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1905000"/>
            <a:ext cx="35814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CSA – continuous discharge  asynchronous comparator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6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EPCB01 - Pixel Array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523875" y="6197727"/>
            <a:ext cx="381000" cy="304800"/>
          </a:xfrm>
        </p:spPr>
        <p:txBody>
          <a:bodyPr/>
          <a:lstStyle/>
          <a:p>
            <a:fld id="{256D3EEF-DE4E-429D-8EC4-DDC531AFF58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68313" y="1557338"/>
            <a:ext cx="4140200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000" b="0" dirty="0">
                <a:latin typeface="Calibri" pitchFamily="34" charset="0"/>
              </a:rPr>
              <a:t>Pixel size: 40×40 µm</a:t>
            </a:r>
            <a:r>
              <a:rPr lang="en-US" altLang="en-US" sz="2000" b="0" baseline="30000" dirty="0">
                <a:latin typeface="Calibri" pitchFamily="34" charset="0"/>
              </a:rPr>
              <a:t>2</a:t>
            </a:r>
            <a:endParaRPr lang="en-US" altLang="en-US" sz="2000" b="0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altLang="en-US" sz="2000" b="0" dirty="0" smtClean="0">
                <a:latin typeface="Calibri" pitchFamily="34" charset="0"/>
              </a:rPr>
              <a:t>Sensing</a:t>
            </a:r>
            <a:r>
              <a:rPr lang="pl-PL" altLang="en-US" sz="2000" b="0" dirty="0" smtClean="0">
                <a:latin typeface="Calibri" pitchFamily="34" charset="0"/>
              </a:rPr>
              <a:t> </a:t>
            </a:r>
            <a:r>
              <a:rPr lang="en-US" altLang="en-US" sz="2000" b="0" dirty="0" smtClean="0">
                <a:latin typeface="Calibri" pitchFamily="34" charset="0"/>
              </a:rPr>
              <a:t>area</a:t>
            </a:r>
            <a:r>
              <a:rPr lang="en-US" altLang="en-US" sz="2000" b="0" dirty="0">
                <a:latin typeface="Calibri" pitchFamily="34" charset="0"/>
              </a:rPr>
              <a:t>: 20×20 µm</a:t>
            </a:r>
            <a:r>
              <a:rPr lang="en-US" altLang="en-US" sz="2000" b="0" baseline="30000" dirty="0">
                <a:latin typeface="Calibri" pitchFamily="34" charset="0"/>
              </a:rPr>
              <a:t>2</a:t>
            </a:r>
            <a:endParaRPr lang="en-US" altLang="en-US" sz="2000" b="0" dirty="0">
              <a:latin typeface="Calibri" pitchFamily="34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4" y="3284538"/>
            <a:ext cx="2693270" cy="2680106"/>
          </a:xfrm>
          <a:prstGeom prst="rect">
            <a:avLst/>
          </a:prstGeom>
          <a:noFill/>
          <a:ln w="38100">
            <a:solidFill>
              <a:srgbClr val="2E2E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9"/>
          <p:cNvSpPr>
            <a:spLocks noChangeArrowheads="1"/>
          </p:cNvSpPr>
          <p:nvPr/>
        </p:nvSpPr>
        <p:spPr bwMode="auto">
          <a:xfrm>
            <a:off x="2232025" y="4232275"/>
            <a:ext cx="1368425" cy="576263"/>
          </a:xfrm>
          <a:prstGeom prst="roundRect">
            <a:avLst>
              <a:gd name="adj" fmla="val 16667"/>
            </a:avLst>
          </a:prstGeom>
          <a:solidFill>
            <a:srgbClr val="FCD396"/>
          </a:solidFill>
          <a:ln w="5080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0070C0"/>
                </a:solidFill>
              </a:rPr>
              <a:t>PIXEL</a:t>
            </a:r>
            <a:endParaRPr lang="en-US" altLang="en-US" dirty="0">
              <a:solidFill>
                <a:srgbClr val="0070C0"/>
              </a:solidFill>
            </a:endParaRPr>
          </a:p>
        </p:txBody>
      </p: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419100" y="3140075"/>
            <a:ext cx="1812925" cy="1092200"/>
            <a:chOff x="128340" y="1485062"/>
            <a:chExt cx="1813442" cy="1091190"/>
          </a:xfrm>
        </p:grpSpPr>
        <p:sp>
          <p:nvSpPr>
            <p:cNvPr id="9" name="Rounded Rectangle 18"/>
            <p:cNvSpPr>
              <a:spLocks noChangeArrowheads="1"/>
            </p:cNvSpPr>
            <p:nvPr/>
          </p:nvSpPr>
          <p:spPr bwMode="auto">
            <a:xfrm>
              <a:off x="128340" y="1485062"/>
              <a:ext cx="1202400" cy="450000"/>
            </a:xfrm>
            <a:prstGeom prst="roundRect">
              <a:avLst>
                <a:gd name="adj" fmla="val 16667"/>
              </a:avLst>
            </a:prstGeom>
            <a:solidFill>
              <a:srgbClr val="FCD396">
                <a:alpha val="50195"/>
              </a:srgbClr>
            </a:solidFill>
            <a:ln w="50800" algn="ctr">
              <a:solidFill>
                <a:srgbClr val="FF6600">
                  <a:alpha val="50195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70C0"/>
                  </a:solidFill>
                </a:rPr>
                <a:t>SENSOR</a:t>
              </a:r>
            </a:p>
          </p:txBody>
        </p:sp>
        <p:cxnSp>
          <p:nvCxnSpPr>
            <p:cNvPr id="10" name="Straight Arrow Connector 4"/>
            <p:cNvCxnSpPr>
              <a:cxnSpLocks noChangeShapeType="1"/>
            </p:cNvCxnSpPr>
            <p:nvPr/>
          </p:nvCxnSpPr>
          <p:spPr bwMode="auto">
            <a:xfrm>
              <a:off x="1330740" y="1919969"/>
              <a:ext cx="611042" cy="656283"/>
            </a:xfrm>
            <a:prstGeom prst="straightConnector1">
              <a:avLst/>
            </a:prstGeom>
            <a:noFill/>
            <a:ln w="44450" algn="ctr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2303463" y="3124200"/>
            <a:ext cx="1201737" cy="1108075"/>
            <a:chOff x="2013034" y="1468945"/>
            <a:chExt cx="1200992" cy="1107307"/>
          </a:xfrm>
        </p:grpSpPr>
        <p:sp>
          <p:nvSpPr>
            <p:cNvPr id="12" name="Rounded Rectangle 21"/>
            <p:cNvSpPr>
              <a:spLocks noChangeArrowheads="1"/>
            </p:cNvSpPr>
            <p:nvPr/>
          </p:nvSpPr>
          <p:spPr bwMode="auto">
            <a:xfrm>
              <a:off x="2013034" y="1468945"/>
              <a:ext cx="1200992" cy="451024"/>
            </a:xfrm>
            <a:prstGeom prst="roundRect">
              <a:avLst>
                <a:gd name="adj" fmla="val 16667"/>
              </a:avLst>
            </a:prstGeom>
            <a:solidFill>
              <a:srgbClr val="FCD396">
                <a:alpha val="50195"/>
              </a:srgbClr>
            </a:solidFill>
            <a:ln w="50800" algn="ctr">
              <a:solidFill>
                <a:srgbClr val="FF6600">
                  <a:alpha val="50195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70C0"/>
                  </a:solidFill>
                </a:rPr>
                <a:t>RESISTOR</a:t>
              </a:r>
            </a:p>
          </p:txBody>
        </p:sp>
        <p:cxnSp>
          <p:nvCxnSpPr>
            <p:cNvPr id="13" name="Straight Arrow Connector 32"/>
            <p:cNvCxnSpPr>
              <a:cxnSpLocks noChangeShapeType="1"/>
            </p:cNvCxnSpPr>
            <p:nvPr/>
          </p:nvCxnSpPr>
          <p:spPr bwMode="auto">
            <a:xfrm>
              <a:off x="2625858" y="1919969"/>
              <a:ext cx="0" cy="656283"/>
            </a:xfrm>
            <a:prstGeom prst="straightConnector1">
              <a:avLst/>
            </a:prstGeom>
            <a:noFill/>
            <a:ln w="44450" algn="ctr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3600450" y="3125788"/>
            <a:ext cx="1703388" cy="1106487"/>
            <a:chOff x="3309934" y="1469969"/>
            <a:chExt cx="1704044" cy="1106283"/>
          </a:xfrm>
        </p:grpSpPr>
        <p:sp>
          <p:nvSpPr>
            <p:cNvPr id="15" name="Rounded Rectangle 22"/>
            <p:cNvSpPr>
              <a:spLocks noChangeArrowheads="1"/>
            </p:cNvSpPr>
            <p:nvPr/>
          </p:nvSpPr>
          <p:spPr bwMode="auto">
            <a:xfrm>
              <a:off x="3811578" y="1469969"/>
              <a:ext cx="1202400" cy="450000"/>
            </a:xfrm>
            <a:prstGeom prst="roundRect">
              <a:avLst>
                <a:gd name="adj" fmla="val 16667"/>
              </a:avLst>
            </a:prstGeom>
            <a:solidFill>
              <a:srgbClr val="FCD396">
                <a:alpha val="50195"/>
              </a:srgbClr>
            </a:solidFill>
            <a:ln w="50800" algn="ctr">
              <a:solidFill>
                <a:srgbClr val="FF6600">
                  <a:alpha val="50195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70C0"/>
                  </a:solidFill>
                </a:rPr>
                <a:t>CSA</a:t>
              </a:r>
            </a:p>
          </p:txBody>
        </p:sp>
        <p:cxnSp>
          <p:nvCxnSpPr>
            <p:cNvPr id="16" name="Straight Arrow Connector 34"/>
            <p:cNvCxnSpPr>
              <a:cxnSpLocks noChangeShapeType="1"/>
            </p:cNvCxnSpPr>
            <p:nvPr/>
          </p:nvCxnSpPr>
          <p:spPr bwMode="auto">
            <a:xfrm flipH="1">
              <a:off x="3309934" y="1919969"/>
              <a:ext cx="501644" cy="656283"/>
            </a:xfrm>
            <a:prstGeom prst="straightConnector1">
              <a:avLst/>
            </a:prstGeom>
            <a:noFill/>
            <a:ln w="44450" algn="ctr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3676650" y="4292600"/>
            <a:ext cx="1657350" cy="450850"/>
            <a:chOff x="3386142" y="2637265"/>
            <a:chExt cx="1657552" cy="450000"/>
          </a:xfrm>
        </p:grpSpPr>
        <p:sp>
          <p:nvSpPr>
            <p:cNvPr id="18" name="Rounded Rectangle 24"/>
            <p:cNvSpPr>
              <a:spLocks noChangeArrowheads="1"/>
            </p:cNvSpPr>
            <p:nvPr/>
          </p:nvSpPr>
          <p:spPr bwMode="auto">
            <a:xfrm>
              <a:off x="3841294" y="2637265"/>
              <a:ext cx="1202400" cy="450000"/>
            </a:xfrm>
            <a:prstGeom prst="roundRect">
              <a:avLst>
                <a:gd name="adj" fmla="val 16667"/>
              </a:avLst>
            </a:prstGeom>
            <a:solidFill>
              <a:srgbClr val="FCD396">
                <a:alpha val="50195"/>
              </a:srgbClr>
            </a:solidFill>
            <a:ln w="50800" algn="ctr">
              <a:solidFill>
                <a:srgbClr val="FF6600">
                  <a:alpha val="50195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70C0"/>
                  </a:solidFill>
                </a:rPr>
                <a:t>Q-INJ.</a:t>
              </a:r>
            </a:p>
          </p:txBody>
        </p:sp>
        <p:cxnSp>
          <p:nvCxnSpPr>
            <p:cNvPr id="19" name="Straight Arrow Connector 36"/>
            <p:cNvCxnSpPr>
              <a:cxnSpLocks noChangeShapeType="1"/>
              <a:stCxn id="18" idx="1"/>
              <a:endCxn id="7" idx="3"/>
            </p:cNvCxnSpPr>
            <p:nvPr/>
          </p:nvCxnSpPr>
          <p:spPr bwMode="auto">
            <a:xfrm flipH="1">
              <a:off x="3386142" y="2862265"/>
              <a:ext cx="455152" cy="2378"/>
            </a:xfrm>
            <a:prstGeom prst="straightConnector1">
              <a:avLst/>
            </a:prstGeom>
            <a:noFill/>
            <a:ln w="44450" algn="ctr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oup 11269"/>
          <p:cNvGrpSpPr>
            <a:grpSpLocks/>
          </p:cNvGrpSpPr>
          <p:nvPr/>
        </p:nvGrpSpPr>
        <p:grpSpPr bwMode="auto">
          <a:xfrm>
            <a:off x="3600450" y="4808538"/>
            <a:ext cx="1703388" cy="1138237"/>
            <a:chOff x="3309935" y="3152317"/>
            <a:chExt cx="1704043" cy="1138990"/>
          </a:xfrm>
        </p:grpSpPr>
        <p:sp>
          <p:nvSpPr>
            <p:cNvPr id="21" name="Rounded Rectangle 27"/>
            <p:cNvSpPr>
              <a:spLocks noChangeArrowheads="1"/>
            </p:cNvSpPr>
            <p:nvPr/>
          </p:nvSpPr>
          <p:spPr bwMode="auto">
            <a:xfrm>
              <a:off x="3811578" y="3841307"/>
              <a:ext cx="1202400" cy="450000"/>
            </a:xfrm>
            <a:prstGeom prst="roundRect">
              <a:avLst>
                <a:gd name="adj" fmla="val 16667"/>
              </a:avLst>
            </a:prstGeom>
            <a:solidFill>
              <a:srgbClr val="FCD396">
                <a:alpha val="50195"/>
              </a:srgbClr>
            </a:solidFill>
            <a:ln w="50800" algn="ctr">
              <a:solidFill>
                <a:srgbClr val="FF6600">
                  <a:alpha val="50195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70C0"/>
                  </a:solidFill>
                </a:rPr>
                <a:t>HIT OR</a:t>
              </a:r>
            </a:p>
          </p:txBody>
        </p:sp>
        <p:cxnSp>
          <p:nvCxnSpPr>
            <p:cNvPr id="22" name="Straight Arrow Connector 38"/>
            <p:cNvCxnSpPr>
              <a:cxnSpLocks noChangeShapeType="1"/>
            </p:cNvCxnSpPr>
            <p:nvPr/>
          </p:nvCxnSpPr>
          <p:spPr bwMode="auto">
            <a:xfrm flipH="1" flipV="1">
              <a:off x="3309935" y="3152317"/>
              <a:ext cx="531359" cy="688990"/>
            </a:xfrm>
            <a:prstGeom prst="straightConnector1">
              <a:avLst/>
            </a:prstGeom>
            <a:noFill/>
            <a:ln w="44450" algn="ctr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11264"/>
          <p:cNvGrpSpPr>
            <a:grpSpLocks/>
          </p:cNvGrpSpPr>
          <p:nvPr/>
        </p:nvGrpSpPr>
        <p:grpSpPr bwMode="auto">
          <a:xfrm>
            <a:off x="2314575" y="4808538"/>
            <a:ext cx="1203325" cy="1138237"/>
            <a:chOff x="2024658" y="3152316"/>
            <a:chExt cx="1202400" cy="1138991"/>
          </a:xfrm>
        </p:grpSpPr>
        <p:sp>
          <p:nvSpPr>
            <p:cNvPr id="24" name="Rounded Rectangle 26"/>
            <p:cNvSpPr>
              <a:spLocks noChangeArrowheads="1"/>
            </p:cNvSpPr>
            <p:nvPr/>
          </p:nvSpPr>
          <p:spPr bwMode="auto">
            <a:xfrm>
              <a:off x="2024658" y="3841307"/>
              <a:ext cx="1202400" cy="450000"/>
            </a:xfrm>
            <a:prstGeom prst="roundRect">
              <a:avLst>
                <a:gd name="adj" fmla="val 16667"/>
              </a:avLst>
            </a:prstGeom>
            <a:solidFill>
              <a:srgbClr val="FCD396">
                <a:alpha val="50195"/>
              </a:srgbClr>
            </a:solidFill>
            <a:ln w="50800" algn="ctr">
              <a:solidFill>
                <a:srgbClr val="FF6600">
                  <a:alpha val="50195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70C0"/>
                  </a:solidFill>
                </a:rPr>
                <a:t>TDAC</a:t>
              </a:r>
            </a:p>
          </p:txBody>
        </p:sp>
        <p:cxnSp>
          <p:nvCxnSpPr>
            <p:cNvPr id="25" name="Straight Arrow Connector 41"/>
            <p:cNvCxnSpPr>
              <a:cxnSpLocks noChangeShapeType="1"/>
              <a:stCxn id="24" idx="0"/>
              <a:endCxn id="7" idx="2"/>
            </p:cNvCxnSpPr>
            <p:nvPr/>
          </p:nvCxnSpPr>
          <p:spPr bwMode="auto">
            <a:xfrm flipV="1">
              <a:off x="2625858" y="3152316"/>
              <a:ext cx="76141" cy="688991"/>
            </a:xfrm>
            <a:prstGeom prst="straightConnector1">
              <a:avLst/>
            </a:prstGeom>
            <a:noFill/>
            <a:ln w="44450" algn="ctr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11263"/>
          <p:cNvGrpSpPr>
            <a:grpSpLocks/>
          </p:cNvGrpSpPr>
          <p:nvPr/>
        </p:nvGrpSpPr>
        <p:grpSpPr bwMode="auto">
          <a:xfrm>
            <a:off x="439738" y="4784725"/>
            <a:ext cx="1863725" cy="1128713"/>
            <a:chOff x="149891" y="3128515"/>
            <a:chExt cx="1863143" cy="1128621"/>
          </a:xfrm>
        </p:grpSpPr>
        <p:sp>
          <p:nvSpPr>
            <p:cNvPr id="27" name="Rounded Rectangle 25"/>
            <p:cNvSpPr>
              <a:spLocks noChangeArrowheads="1"/>
            </p:cNvSpPr>
            <p:nvPr/>
          </p:nvSpPr>
          <p:spPr bwMode="auto">
            <a:xfrm>
              <a:off x="149891" y="3807136"/>
              <a:ext cx="1202400" cy="450000"/>
            </a:xfrm>
            <a:prstGeom prst="roundRect">
              <a:avLst>
                <a:gd name="adj" fmla="val 16667"/>
              </a:avLst>
            </a:prstGeom>
            <a:solidFill>
              <a:srgbClr val="FCD396">
                <a:alpha val="50195"/>
              </a:srgbClr>
            </a:solidFill>
            <a:ln w="50800" algn="ctr">
              <a:solidFill>
                <a:srgbClr val="FF6600">
                  <a:alpha val="50195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70C0"/>
                  </a:solidFill>
                </a:rPr>
                <a:t>COMP</a:t>
              </a:r>
            </a:p>
          </p:txBody>
        </p:sp>
        <p:cxnSp>
          <p:nvCxnSpPr>
            <p:cNvPr id="28" name="Straight Arrow Connector 43"/>
            <p:cNvCxnSpPr>
              <a:cxnSpLocks noChangeShapeType="1"/>
            </p:cNvCxnSpPr>
            <p:nvPr/>
          </p:nvCxnSpPr>
          <p:spPr bwMode="auto">
            <a:xfrm flipV="1">
              <a:off x="1352291" y="3128515"/>
              <a:ext cx="660743" cy="678621"/>
            </a:xfrm>
            <a:prstGeom prst="straightConnector1">
              <a:avLst/>
            </a:prstGeom>
            <a:noFill/>
            <a:ln w="44450" algn="ctr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61"/>
          <p:cNvGrpSpPr>
            <a:grpSpLocks/>
          </p:cNvGrpSpPr>
          <p:nvPr/>
        </p:nvGrpSpPr>
        <p:grpSpPr bwMode="auto">
          <a:xfrm>
            <a:off x="419100" y="4295775"/>
            <a:ext cx="1889125" cy="449263"/>
            <a:chOff x="128340" y="2639284"/>
            <a:chExt cx="1889664" cy="450000"/>
          </a:xfrm>
        </p:grpSpPr>
        <p:sp>
          <p:nvSpPr>
            <p:cNvPr id="30" name="Rounded Rectangle 23"/>
            <p:cNvSpPr>
              <a:spLocks noChangeArrowheads="1"/>
            </p:cNvSpPr>
            <p:nvPr/>
          </p:nvSpPr>
          <p:spPr bwMode="auto">
            <a:xfrm>
              <a:off x="128340" y="2639284"/>
              <a:ext cx="1202400" cy="450000"/>
            </a:xfrm>
            <a:prstGeom prst="roundRect">
              <a:avLst>
                <a:gd name="adj" fmla="val 16667"/>
              </a:avLst>
            </a:prstGeom>
            <a:solidFill>
              <a:srgbClr val="FCD396">
                <a:alpha val="50195"/>
              </a:srgbClr>
            </a:solidFill>
            <a:ln w="50800" algn="ctr">
              <a:solidFill>
                <a:srgbClr val="FF6600">
                  <a:alpha val="50195"/>
                </a:srgbClr>
              </a:solidFill>
              <a:round/>
              <a:headEnd/>
              <a:tailEnd/>
            </a:ln>
          </p:spPr>
          <p:txBody>
            <a:bodyPr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en-US" sz="1500">
                  <a:solidFill>
                    <a:srgbClr val="0070C0"/>
                  </a:solidFill>
                </a:rPr>
                <a:t>CDS</a:t>
              </a:r>
            </a:p>
          </p:txBody>
        </p:sp>
        <p:cxnSp>
          <p:nvCxnSpPr>
            <p:cNvPr id="31" name="Straight Arrow Connector 45"/>
            <p:cNvCxnSpPr>
              <a:cxnSpLocks noChangeShapeType="1"/>
              <a:stCxn id="30" idx="3"/>
              <a:endCxn id="7" idx="1"/>
            </p:cNvCxnSpPr>
            <p:nvPr/>
          </p:nvCxnSpPr>
          <p:spPr bwMode="auto">
            <a:xfrm>
              <a:off x="1330740" y="2864285"/>
              <a:ext cx="687264" cy="0"/>
            </a:xfrm>
            <a:prstGeom prst="straightConnector1">
              <a:avLst/>
            </a:prstGeom>
            <a:noFill/>
            <a:ln w="44450" algn="ctr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33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319213"/>
            <a:ext cx="2697219" cy="1347951"/>
          </a:xfrm>
          <a:prstGeom prst="rect">
            <a:avLst/>
          </a:prstGeom>
          <a:noFill/>
          <a:ln w="50800">
            <a:solidFill>
              <a:srgbClr val="2E2E2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EPCB01 - Pixel Array Bias Configurations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6"/>
          <a:stretch/>
        </p:blipFill>
        <p:spPr bwMode="auto">
          <a:xfrm>
            <a:off x="5765800" y="3316287"/>
            <a:ext cx="276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241"/>
          <a:stretch/>
        </p:blipFill>
        <p:spPr bwMode="auto">
          <a:xfrm>
            <a:off x="3060700" y="2398712"/>
            <a:ext cx="26543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"/>
          <a:stretch/>
        </p:blipFill>
        <p:spPr bwMode="auto">
          <a:xfrm>
            <a:off x="234950" y="2392362"/>
            <a:ext cx="28130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800" y="1639669"/>
            <a:ext cx="2145792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AC coupled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 resistor bias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1639669"/>
            <a:ext cx="20574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AC coupled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elf bias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1639669"/>
            <a:ext cx="2057400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DC coupled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EPCB01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 descr="H:\downloads\SpectrumTwoPea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00698"/>
            <a:ext cx="5097365" cy="38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:\Designs\silab-redmine\epcb01\trunk\host\theresa\Baseline_ch4_ch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7898"/>
            <a:ext cx="259622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8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EPCB01 – more measurements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22"/>
          <a:stretch/>
        </p:blipFill>
        <p:spPr>
          <a:xfrm>
            <a:off x="304800" y="1028700"/>
            <a:ext cx="80772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11"/>
          <a:stretch/>
        </p:blipFill>
        <p:spPr>
          <a:xfrm>
            <a:off x="304800" y="3619500"/>
            <a:ext cx="8077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Pegasus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2" descr="H:\cadence\tower_ts18is6M1L\PEGASU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r="10755"/>
          <a:stretch/>
        </p:blipFill>
        <p:spPr bwMode="auto">
          <a:xfrm>
            <a:off x="1474377" y="990600"/>
            <a:ext cx="164982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62400" y="12174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Parameters:</a:t>
            </a:r>
          </a:p>
          <a:p>
            <a:pPr lvl="1"/>
            <a:r>
              <a:rPr lang="en-US" sz="1600" dirty="0" smtClean="0"/>
              <a:t>180nm CMOS (</a:t>
            </a:r>
            <a:r>
              <a:rPr lang="en-US" sz="1600" dirty="0" err="1" smtClean="0"/>
              <a:t>TowerJazz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Different wafer materials</a:t>
            </a:r>
          </a:p>
          <a:p>
            <a:pPr lvl="2"/>
            <a:r>
              <a:rPr lang="en-US" sz="1400" dirty="0" smtClean="0"/>
              <a:t>18µm HR </a:t>
            </a:r>
            <a:r>
              <a:rPr lang="en-US" sz="1400" dirty="0" err="1" smtClean="0"/>
              <a:t>epi</a:t>
            </a:r>
            <a:r>
              <a:rPr lang="en-US" sz="1400" dirty="0" smtClean="0"/>
              <a:t> </a:t>
            </a:r>
          </a:p>
          <a:p>
            <a:pPr lvl="2"/>
            <a:r>
              <a:rPr lang="en-US" sz="1400" dirty="0" smtClean="0"/>
              <a:t>40µm HR </a:t>
            </a:r>
            <a:r>
              <a:rPr lang="en-US" sz="1400" dirty="0" err="1" smtClean="0"/>
              <a:t>epi</a:t>
            </a:r>
            <a:r>
              <a:rPr lang="en-US" sz="1400" dirty="0" smtClean="0"/>
              <a:t> </a:t>
            </a:r>
          </a:p>
          <a:p>
            <a:pPr lvl="2"/>
            <a:r>
              <a:rPr lang="en-US" sz="1400" dirty="0" smtClean="0"/>
              <a:t>HR bulk</a:t>
            </a:r>
          </a:p>
          <a:p>
            <a:pPr lvl="1"/>
            <a:r>
              <a:rPr lang="en-US" sz="1600" dirty="0" smtClean="0"/>
              <a:t>50 x 50 µm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and 25 x 25µm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pixels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915156" y="3200400"/>
            <a:ext cx="3047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thanks to  W</a:t>
            </a:r>
            <a:r>
              <a:rPr lang="en-US" sz="1400" dirty="0">
                <a:solidFill>
                  <a:srgbClr val="00B0F0"/>
                </a:solidFill>
              </a:rPr>
              <a:t>. </a:t>
            </a:r>
            <a:r>
              <a:rPr lang="en-US" sz="1400" dirty="0" err="1">
                <a:solidFill>
                  <a:srgbClr val="00B0F0"/>
                </a:solidFill>
              </a:rPr>
              <a:t>Dulinski</a:t>
            </a:r>
            <a:r>
              <a:rPr lang="en-US" sz="1400" dirty="0">
                <a:solidFill>
                  <a:srgbClr val="00B0F0"/>
                </a:solidFill>
              </a:rPr>
              <a:t>, </a:t>
            </a:r>
            <a:r>
              <a:rPr lang="en-US" sz="1400" dirty="0" smtClean="0">
                <a:solidFill>
                  <a:srgbClr val="00B0F0"/>
                </a:solidFill>
              </a:rPr>
              <a:t>M. </a:t>
            </a:r>
            <a:r>
              <a:rPr lang="en-US" sz="1400" dirty="0" err="1" smtClean="0">
                <a:solidFill>
                  <a:srgbClr val="00B0F0"/>
                </a:solidFill>
              </a:rPr>
              <a:t>Kachel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dirty="0">
                <a:solidFill>
                  <a:srgbClr val="00B0F0"/>
                </a:solidFill>
              </a:rPr>
              <a:t>(IPHC)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" y="3538657"/>
            <a:ext cx="6667500" cy="286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7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Pegasus - Electrostatic Potential (TCAD example)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ep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4522" t="770" r="9449" b="5853"/>
          <a:stretch/>
        </p:blipFill>
        <p:spPr>
          <a:xfrm>
            <a:off x="381000" y="1203008"/>
            <a:ext cx="5654040" cy="4740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9" t="3868" r="14274" b="61965"/>
          <a:stretch/>
        </p:blipFill>
        <p:spPr>
          <a:xfrm>
            <a:off x="6629400" y="1623060"/>
            <a:ext cx="1303021" cy="180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PEGASUS - </a:t>
            </a:r>
            <a:r>
              <a:rPr lang="en-GB" dirty="0" smtClean="0"/>
              <a:t>First signs of life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570" y="3898953"/>
            <a:ext cx="3165229" cy="2378511"/>
          </a:xfrm>
          <a:prstGeom prst="rect">
            <a:avLst/>
          </a:prstGeom>
        </p:spPr>
      </p:pic>
      <p:pic>
        <p:nvPicPr>
          <p:cNvPr id="8" name="Picture 7" descr="C:\Users\hans\Desktop\Fe55_Sr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95400"/>
            <a:ext cx="309706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1"/>
          <p:cNvSpPr txBox="1"/>
          <p:nvPr/>
        </p:nvSpPr>
        <p:spPr>
          <a:xfrm>
            <a:off x="3371508" y="3657600"/>
            <a:ext cx="2066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Fe</a:t>
            </a:r>
            <a:r>
              <a:rPr lang="en-US" sz="1200" b="1" baseline="30000" dirty="0" smtClean="0"/>
              <a:t>55</a:t>
            </a:r>
            <a:r>
              <a:rPr lang="en-US" sz="1200" b="1" dirty="0" smtClean="0"/>
              <a:t> </a:t>
            </a:r>
            <a:r>
              <a:rPr lang="en-US" sz="1200" b="1" baseline="30000" dirty="0" smtClean="0"/>
              <a:t> </a:t>
            </a:r>
            <a:r>
              <a:rPr lang="en-US" sz="1200" b="1" dirty="0" smtClean="0"/>
              <a:t>Spectra for 18µm </a:t>
            </a:r>
            <a:r>
              <a:rPr lang="en-US" sz="1200" b="1" dirty="0" err="1" smtClean="0"/>
              <a:t>epi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1018401"/>
            <a:ext cx="2762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b="1" dirty="0" smtClean="0"/>
              <a:t>Sr</a:t>
            </a:r>
            <a:r>
              <a:rPr lang="en-US" sz="1200" b="1" baseline="30000" dirty="0" smtClean="0"/>
              <a:t>90  </a:t>
            </a:r>
            <a:r>
              <a:rPr lang="en-US" sz="1200" b="1" dirty="0" smtClean="0"/>
              <a:t>and  Fe</a:t>
            </a:r>
            <a:r>
              <a:rPr lang="en-US" sz="1200" b="1" baseline="30000" dirty="0" smtClean="0"/>
              <a:t>55</a:t>
            </a:r>
            <a:r>
              <a:rPr lang="en-US" sz="1200" b="1" dirty="0" smtClean="0"/>
              <a:t> </a:t>
            </a:r>
            <a:r>
              <a:rPr lang="en-US" sz="1200" b="1" baseline="30000" dirty="0" smtClean="0"/>
              <a:t> </a:t>
            </a:r>
            <a:r>
              <a:rPr lang="en-US" sz="1200" b="1" dirty="0" smtClean="0"/>
              <a:t>Spectra for 18µm </a:t>
            </a:r>
            <a:r>
              <a:rPr lang="en-US" sz="1200" b="1" dirty="0" err="1" smtClean="0"/>
              <a:t>epi</a:t>
            </a:r>
            <a:endParaRPr lang="en-US" sz="1200" b="1" dirty="0"/>
          </a:p>
        </p:txBody>
      </p:sp>
      <p:sp>
        <p:nvSpPr>
          <p:cNvPr id="5" name="Rectangle 4"/>
          <p:cNvSpPr/>
          <p:nvPr/>
        </p:nvSpPr>
        <p:spPr>
          <a:xfrm>
            <a:off x="6553200" y="5562600"/>
            <a:ext cx="1745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M. </a:t>
            </a:r>
            <a:r>
              <a:rPr lang="en-US" dirty="0" err="1">
                <a:solidFill>
                  <a:srgbClr val="00B0F0"/>
                </a:solidFill>
              </a:rPr>
              <a:t>Kachel</a:t>
            </a:r>
            <a:r>
              <a:rPr lang="en-US" dirty="0">
                <a:solidFill>
                  <a:srgbClr val="00B0F0"/>
                </a:solidFill>
              </a:rPr>
              <a:t> (IPHC)</a:t>
            </a:r>
          </a:p>
        </p:txBody>
      </p:sp>
    </p:spTree>
    <p:extLst>
      <p:ext uri="{BB962C8B-B14F-4D97-AF65-F5344CB8AC3E}">
        <p14:creationId xmlns:p14="http://schemas.microsoft.com/office/powerpoint/2010/main" val="19947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FD-SOI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74" y="1321074"/>
            <a:ext cx="2438400" cy="295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80999" y="4267200"/>
            <a:ext cx="5181601" cy="3810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l-PL" sz="2000" dirty="0" smtClean="0"/>
              <a:t>Parameters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19099" y="469306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Almost perfect technology but due to back gate effect not radiation hard.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8" y="990600"/>
            <a:ext cx="511989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08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4800" y="381000"/>
            <a:ext cx="3886200" cy="457200"/>
          </a:xfrm>
        </p:spPr>
        <p:txBody>
          <a:bodyPr/>
          <a:lstStyle/>
          <a:p>
            <a:r>
              <a:rPr lang="en-GB" dirty="0" smtClean="0"/>
              <a:t>Hybrid Pixel Detectors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990600"/>
            <a:ext cx="2243137" cy="282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570274"/>
            <a:ext cx="39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fine </a:t>
            </a:r>
            <a:r>
              <a:rPr lang="en-US" sz="1600" b="1" dirty="0"/>
              <a:t>pitch flip-chip assembly of:</a:t>
            </a:r>
          </a:p>
          <a:p>
            <a:pPr lvl="1"/>
            <a:r>
              <a:rPr lang="en-US" sz="1400" b="1" dirty="0"/>
              <a:t>CMOS </a:t>
            </a:r>
            <a:r>
              <a:rPr lang="en-US" sz="1400" b="1" dirty="0" smtClean="0"/>
              <a:t>R/</a:t>
            </a:r>
            <a:r>
              <a:rPr lang="en-US" sz="1400" b="1" dirty="0"/>
              <a:t>O</a:t>
            </a:r>
            <a:r>
              <a:rPr lang="en-US" sz="1400" b="1" dirty="0" smtClean="0"/>
              <a:t> </a:t>
            </a:r>
            <a:r>
              <a:rPr lang="en-US" sz="1400" b="1" dirty="0"/>
              <a:t>chips (CSA + DSP per pixel)</a:t>
            </a:r>
          </a:p>
          <a:p>
            <a:pPr lvl="1"/>
            <a:r>
              <a:rPr lang="en-US" sz="1400" b="1" dirty="0"/>
              <a:t>Si (planar or 3D) or Diamond detectors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+ high </a:t>
            </a:r>
            <a:r>
              <a:rPr lang="en-US" sz="1600" b="1" dirty="0">
                <a:solidFill>
                  <a:srgbClr val="008000"/>
                </a:solidFill>
              </a:rPr>
              <a:t>density electronics</a:t>
            </a:r>
          </a:p>
          <a:p>
            <a:r>
              <a:rPr lang="en-US" sz="1600" b="1" dirty="0" smtClean="0">
                <a:solidFill>
                  <a:srgbClr val="008000"/>
                </a:solidFill>
              </a:rPr>
              <a:t>+ moderate </a:t>
            </a:r>
            <a:r>
              <a:rPr lang="en-US" sz="1600" b="1" dirty="0">
                <a:solidFill>
                  <a:srgbClr val="008000"/>
                </a:solidFill>
              </a:rPr>
              <a:t>- good SNR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- high </a:t>
            </a:r>
            <a:r>
              <a:rPr lang="en-US" sz="1600" b="1" dirty="0">
                <a:solidFill>
                  <a:srgbClr val="FF0000"/>
                </a:solidFill>
              </a:rPr>
              <a:t>material budget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- high cost (chip + sensor + </a:t>
            </a:r>
            <a:r>
              <a:rPr lang="en-US" sz="1600" b="1" u="sng" dirty="0" smtClean="0">
                <a:solidFill>
                  <a:srgbClr val="FF0000"/>
                </a:solidFill>
              </a:rPr>
              <a:t>hybridization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3</a:t>
            </a:fld>
            <a:endParaRPr lang="en-US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48200" y="381000"/>
            <a:ext cx="3886200" cy="4572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D</a:t>
            </a:r>
            <a:r>
              <a:rPr lang="en-US" dirty="0" smtClean="0"/>
              <a:t>epleted MAPS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0" y="4543961"/>
            <a:ext cx="3962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large depletion </a:t>
            </a:r>
            <a:r>
              <a:rPr lang="en-US" sz="2000" b="1" dirty="0" smtClean="0">
                <a:solidFill>
                  <a:srgbClr val="FF0000"/>
                </a:solidFill>
              </a:rPr>
              <a:t>depth </a:t>
            </a:r>
            <a:r>
              <a:rPr lang="en-US" sz="2000" b="1" dirty="0" smtClean="0"/>
              <a:t>d ~(</a:t>
            </a:r>
            <a:r>
              <a:rPr lang="en-US" sz="2000" b="1" dirty="0" err="1" smtClean="0"/>
              <a:t>ρV</a:t>
            </a:r>
            <a:r>
              <a:rPr lang="en-US" sz="2000" b="1" dirty="0" smtClean="0"/>
              <a:t>)</a:t>
            </a:r>
            <a:r>
              <a:rPr lang="en-US" sz="2000" b="1" baseline="30000" dirty="0" smtClean="0"/>
              <a:t>1/2</a:t>
            </a:r>
          </a:p>
          <a:p>
            <a:r>
              <a:rPr lang="en-US" sz="2000" b="1" dirty="0">
                <a:solidFill>
                  <a:srgbClr val="008000"/>
                </a:solidFill>
              </a:rPr>
              <a:t>AND </a:t>
            </a:r>
            <a:r>
              <a:rPr lang="en-US" sz="2000" b="1" dirty="0">
                <a:solidFill>
                  <a:srgbClr val="FF0000"/>
                </a:solidFill>
              </a:rPr>
              <a:t>rad. hardness &gt; 10</a:t>
            </a:r>
            <a:r>
              <a:rPr lang="en-US" sz="2000" b="1" baseline="30000" dirty="0">
                <a:solidFill>
                  <a:srgbClr val="FF0000"/>
                </a:solidFill>
              </a:rPr>
              <a:t>14-15</a:t>
            </a:r>
            <a:r>
              <a:rPr lang="en-US" sz="2000" b="1" dirty="0">
                <a:solidFill>
                  <a:srgbClr val="FF0000"/>
                </a:solidFill>
              </a:rPr>
              <a:t> /cm</a:t>
            </a:r>
            <a:r>
              <a:rPr 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sz="2000" b="1" dirty="0">
                <a:solidFill>
                  <a:srgbClr val="008000"/>
                </a:solidFill>
              </a:rPr>
              <a:t> </a:t>
            </a:r>
            <a:endParaRPr lang="en-US" sz="2000" b="1" dirty="0" smtClean="0">
              <a:solidFill>
                <a:srgbClr val="008000"/>
              </a:solidFill>
            </a:endParaRPr>
          </a:p>
          <a:p>
            <a:r>
              <a:rPr lang="en-US" sz="2000" b="1" dirty="0" smtClean="0">
                <a:solidFill>
                  <a:srgbClr val="008000"/>
                </a:solidFill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full CMOS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low power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AND </a:t>
            </a:r>
            <a:r>
              <a:rPr lang="en-US" sz="2000" b="1" dirty="0" smtClean="0">
                <a:solidFill>
                  <a:srgbClr val="FF0000"/>
                </a:solidFill>
              </a:rPr>
              <a:t>low cost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39314"/>
            <a:ext cx="3429774" cy="2037286"/>
          </a:xfrm>
          <a:prstGeom prst="rect">
            <a:avLst/>
          </a:prstGeom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4572000" y="4038600"/>
            <a:ext cx="3810000" cy="3810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/>
              <a:t>for HL-LHC need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333895" y="4038600"/>
            <a:ext cx="3810000" cy="3810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Properties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4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HV-SOI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194" name="Picture 2" descr="H:\Designs\silab-redmine\xtb01\trunk\host\data\Fe20130917_x5_m40V_pr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26949"/>
            <a:ext cx="3411542" cy="25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1" t="10800" r="40673" b="11097"/>
          <a:stretch/>
        </p:blipFill>
        <p:spPr>
          <a:xfrm rot="16200000">
            <a:off x="2443454" y="4185948"/>
            <a:ext cx="1295400" cy="2981905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568730" y="4390292"/>
            <a:ext cx="4460469" cy="334108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l-PL" sz="2000" dirty="0" smtClean="0"/>
              <a:t>Layout</a:t>
            </a:r>
            <a:endParaRPr lang="en-US" sz="20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334000" y="1130982"/>
            <a:ext cx="3014953" cy="334108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/>
              <a:t>First signs of </a:t>
            </a:r>
            <a:r>
              <a:rPr lang="en-US" sz="2000" dirty="0" smtClean="0"/>
              <a:t>life</a:t>
            </a:r>
            <a:endParaRPr lang="en-US" sz="20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37847" y="1143000"/>
            <a:ext cx="4691353" cy="334108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l-PL" sz="2000" dirty="0" smtClean="0"/>
              <a:t>Concept</a:t>
            </a:r>
            <a:endParaRPr 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6224"/>
            <a:ext cx="4648200" cy="26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0" y="4191000"/>
            <a:ext cx="286255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/>
              <a:t>Design&amp;Testing</a:t>
            </a:r>
            <a:r>
              <a:rPr lang="en-US" b="1" dirty="0"/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Calibri" pitchFamily="34" charset="0"/>
              </a:rPr>
              <a:t>T</a:t>
            </a:r>
            <a:r>
              <a:rPr lang="en-US" altLang="en-US" dirty="0">
                <a:latin typeface="Calibri" pitchFamily="34" charset="0"/>
              </a:rPr>
              <a:t>. Hemperek,</a:t>
            </a:r>
          </a:p>
          <a:p>
            <a:pPr>
              <a:spcBef>
                <a:spcPct val="50000"/>
              </a:spcBef>
            </a:pPr>
            <a:r>
              <a:rPr lang="en-US" altLang="en-US" dirty="0">
                <a:latin typeface="Calibri" pitchFamily="34" charset="0"/>
              </a:rPr>
              <a:t>T. </a:t>
            </a:r>
            <a:r>
              <a:rPr lang="en-US" altLang="en-US" dirty="0" err="1">
                <a:latin typeface="Calibri" pitchFamily="34" charset="0"/>
              </a:rPr>
              <a:t>Kisisita</a:t>
            </a:r>
            <a:r>
              <a:rPr lang="en-US" altLang="en-US" dirty="0" smtClean="0">
                <a:latin typeface="Calibri" pitchFamily="34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n-US" altLang="en-US" dirty="0" smtClean="0">
                <a:latin typeface="Calibri" pitchFamily="34" charset="0"/>
              </a:rPr>
              <a:t>H. Krueger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6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Low cost hybrid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81000" y="1295400"/>
            <a:ext cx="7848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GB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Low cost sensor on 8” process with under bump metallization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Front-end chip  with bumps (150um pitch)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 smtClean="0"/>
              <a:t>Low cost flip chip process</a:t>
            </a:r>
            <a:endParaRPr lang="en-GB" sz="2000" dirty="0"/>
          </a:p>
          <a:p>
            <a:r>
              <a:rPr lang="en-GB" sz="2000" dirty="0" smtClean="0"/>
              <a:t>					</a:t>
            </a:r>
            <a:r>
              <a:rPr lang="en-GB" sz="2400" b="1" dirty="0" smtClean="0"/>
              <a:t>Cost:  &lt; 30$ cm</a:t>
            </a:r>
            <a:r>
              <a:rPr lang="en-GB" sz="2400" b="1" baseline="30000" dirty="0" smtClean="0"/>
              <a:t>2</a:t>
            </a:r>
          </a:p>
          <a:p>
            <a:pPr marL="342900" indent="-342900">
              <a:buFontTx/>
              <a:buChar char="-"/>
            </a:pPr>
            <a:endParaRPr lang="en-GB" sz="2000" dirty="0" smtClean="0"/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§"/>
            </a:pP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1676400" y="4953000"/>
            <a:ext cx="4564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8” FE-I4 type sensor is planed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775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More to come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845939"/>
            <a:ext cx="74676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150nm – submitted Q4 2012 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full CMOS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n-type &gt; 2kOhm-cm substrate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thinned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back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implanted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180nm – submitted Q1 2013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full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CMOS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p-type &gt; 1kOhm-cm substrate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full wafers -&gt; thinning/back implanting possible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180nm - submitted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Q1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2013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full CMOS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p-type - initially 100 Ohm-cm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very HV isolation guaranteed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>
              <a:buFont typeface="Wingdings" pitchFamily="2" charset="2"/>
              <a:buChar char="§"/>
            </a:pPr>
            <a:r>
              <a:rPr lang="en-US" b="1" dirty="0" smtClean="0"/>
              <a:t>130nm – submission Q4 2013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sz="1600" dirty="0" smtClean="0"/>
              <a:t>HV-CMOS(CCPD)/full CMOS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/>
              <a:t> </a:t>
            </a:r>
            <a:r>
              <a:rPr lang="en-US" sz="1600" dirty="0" smtClean="0"/>
              <a:t>p-type &gt;3kOhm-cm 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/>
              <a:t> full wafers -&gt; thinning/back implanting possible</a:t>
            </a:r>
          </a:p>
          <a:p>
            <a:pPr marL="285750">
              <a:buFont typeface="Wingdings" pitchFamily="2" charset="2"/>
              <a:buChar char="§"/>
            </a:pPr>
            <a:r>
              <a:rPr lang="en-US" b="1" dirty="0" smtClean="0"/>
              <a:t>150nm - </a:t>
            </a:r>
            <a:r>
              <a:rPr lang="en-US" b="1" dirty="0"/>
              <a:t>submission </a:t>
            </a:r>
            <a:r>
              <a:rPr lang="en-US" b="1" dirty="0" smtClean="0"/>
              <a:t>Q1 2014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/>
              <a:t> HV-CMOS(CCPD)/full </a:t>
            </a:r>
            <a:r>
              <a:rPr lang="en-US" sz="1600" dirty="0" smtClean="0"/>
              <a:t>CMOS/ possibly T3</a:t>
            </a:r>
            <a:endParaRPr lang="en-US" sz="1600" dirty="0"/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 smtClean="0"/>
              <a:t> </a:t>
            </a:r>
            <a:r>
              <a:rPr lang="en-US" sz="1600" dirty="0"/>
              <a:t>p-type </a:t>
            </a:r>
            <a:r>
              <a:rPr lang="en-US" sz="1600" dirty="0" smtClean="0"/>
              <a:t>&gt;2kOhm-cm (~4-5k Ohm-cm)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 smtClean="0"/>
              <a:t> thinned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 smtClean="0"/>
              <a:t> back implanted</a:t>
            </a:r>
          </a:p>
          <a:p>
            <a:pPr marL="742950" lvl="1">
              <a:buFont typeface="Wingdings" pitchFamily="2" charset="2"/>
              <a:buChar char="§"/>
            </a:pPr>
            <a:r>
              <a:rPr lang="en-US" sz="1600" dirty="0" smtClean="0"/>
              <a:t> full wafers</a:t>
            </a:r>
          </a:p>
        </p:txBody>
      </p:sp>
    </p:spTree>
    <p:extLst>
      <p:ext uri="{BB962C8B-B14F-4D97-AF65-F5344CB8AC3E}">
        <p14:creationId xmlns:p14="http://schemas.microsoft.com/office/powerpoint/2010/main" val="21164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Conclusions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35653" y="1066800"/>
            <a:ext cx="8610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/>
            <a:endParaRPr lang="pl-PL" sz="2300" b="1" dirty="0" smtClean="0"/>
          </a:p>
          <a:p>
            <a:pPr marL="285750"/>
            <a:r>
              <a:rPr lang="pl-PL" sz="2300" b="1" dirty="0" smtClean="0"/>
              <a:t>Depleted Monolitic Detectors:</a:t>
            </a:r>
          </a:p>
          <a:p>
            <a:pPr marL="285750"/>
            <a:r>
              <a:rPr lang="en-GB" sz="2300" b="1" dirty="0"/>
              <a:t>	</a:t>
            </a:r>
            <a:r>
              <a:rPr lang="pl-PL" sz="2300" dirty="0" smtClean="0"/>
              <a:t>- more radiation tolerance</a:t>
            </a:r>
          </a:p>
          <a:p>
            <a:pPr marL="285750"/>
            <a:r>
              <a:rPr lang="en-GB" sz="2300" dirty="0"/>
              <a:t>	</a:t>
            </a:r>
            <a:r>
              <a:rPr lang="pl-PL" sz="2300" dirty="0" smtClean="0"/>
              <a:t>- will take space of hybrids/strips for less dymandingapplication</a:t>
            </a:r>
          </a:p>
          <a:p>
            <a:pPr marL="285750"/>
            <a:r>
              <a:rPr lang="pl-PL" sz="2300" dirty="0"/>
              <a:t>	</a:t>
            </a:r>
            <a:r>
              <a:rPr lang="pl-PL" sz="2300" dirty="0" smtClean="0"/>
              <a:t>- as a accitve sensor layer for ultra fast enviroments</a:t>
            </a:r>
            <a:endParaRPr lang="en-GB" sz="2300" dirty="0" smtClean="0"/>
          </a:p>
          <a:p>
            <a:pPr marL="285750"/>
            <a:endParaRPr lang="en-GB" sz="2300" b="1" dirty="0" smtClean="0"/>
          </a:p>
          <a:p>
            <a:pPr marL="285750"/>
            <a:endParaRPr lang="en-GB" sz="2300" b="1" dirty="0"/>
          </a:p>
          <a:p>
            <a:pPr marL="285750"/>
            <a:r>
              <a:rPr lang="en-GB" sz="2300" b="1" dirty="0" smtClean="0"/>
              <a:t>First promising results from various technologies</a:t>
            </a:r>
          </a:p>
          <a:p>
            <a:pPr marL="285750"/>
            <a:r>
              <a:rPr lang="en-GB" sz="2300" b="1" dirty="0" smtClean="0"/>
              <a:t>More technologies to be studied and improved.</a:t>
            </a:r>
            <a:r>
              <a:rPr lang="en-GB" sz="2300" dirty="0" smtClean="0"/>
              <a:t> </a:t>
            </a:r>
            <a:endParaRPr lang="pl-PL" sz="2300" dirty="0"/>
          </a:p>
          <a:p>
            <a:pPr marL="285750"/>
            <a:endParaRPr lang="pl-PL" sz="2300" b="1" dirty="0"/>
          </a:p>
        </p:txBody>
      </p:sp>
      <p:sp>
        <p:nvSpPr>
          <p:cNvPr id="6" name="Rectangle 5"/>
          <p:cNvSpPr/>
          <p:nvPr/>
        </p:nvSpPr>
        <p:spPr>
          <a:xfrm>
            <a:off x="1981200" y="4952930"/>
            <a:ext cx="4576894" cy="114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kern="0" dirty="0" smtClean="0"/>
              <a:t>Question, comments, suggestions:</a:t>
            </a:r>
          </a:p>
          <a:p>
            <a:pPr algn="ctr">
              <a:lnSpc>
                <a:spcPct val="150000"/>
              </a:lnSpc>
            </a:pPr>
            <a:r>
              <a:rPr lang="en-US" sz="2400" b="1" kern="0" dirty="0" smtClean="0">
                <a:solidFill>
                  <a:schemeClr val="tx2"/>
                </a:solidFill>
              </a:rPr>
              <a:t>hemperek@uni-bonn.de</a:t>
            </a:r>
            <a:endParaRPr lang="en-GB" sz="2400" b="1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High Luminosity LHC - Cost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4" y="1143000"/>
            <a:ext cx="6582210" cy="41624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46394" y="4599801"/>
            <a:ext cx="42450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„</a:t>
            </a:r>
            <a:r>
              <a:rPr lang="en-US" sz="1200" dirty="0" smtClean="0"/>
              <a:t>Combining </a:t>
            </a:r>
            <a:r>
              <a:rPr lang="en-US" sz="1200" dirty="0"/>
              <a:t>the two </a:t>
            </a:r>
            <a:r>
              <a:rPr lang="en-US" sz="1200" dirty="0" smtClean="0"/>
              <a:t>3Ds</a:t>
            </a:r>
            <a:r>
              <a:rPr lang="pl-PL" sz="1200" dirty="0" smtClean="0"/>
              <a:t>” </a:t>
            </a:r>
            <a:r>
              <a:rPr lang="en-US" sz="1200" dirty="0" smtClean="0"/>
              <a:t>R</a:t>
            </a:r>
            <a:r>
              <a:rPr lang="pl-PL" sz="1200" dirty="0" smtClean="0"/>
              <a:t>.</a:t>
            </a:r>
            <a:r>
              <a:rPr lang="en-US" sz="1200" dirty="0" smtClean="0"/>
              <a:t> </a:t>
            </a:r>
            <a:r>
              <a:rPr lang="en-US" sz="1200" dirty="0"/>
              <a:t>Lipton </a:t>
            </a:r>
            <a:r>
              <a:rPr lang="en-US" sz="1200" i="1" dirty="0"/>
              <a:t>et al</a:t>
            </a:r>
            <a:r>
              <a:rPr lang="en-US" sz="1200" dirty="0"/>
              <a:t> 2012 </a:t>
            </a:r>
            <a:r>
              <a:rPr lang="en-US" sz="1200" i="1" dirty="0"/>
              <a:t>JINST</a:t>
            </a:r>
            <a:r>
              <a:rPr lang="en-US" sz="1200" dirty="0"/>
              <a:t> </a:t>
            </a:r>
            <a:r>
              <a:rPr lang="en-US" sz="1200" b="1" dirty="0"/>
              <a:t>7</a:t>
            </a:r>
            <a:r>
              <a:rPr lang="en-US" sz="1200" dirty="0"/>
              <a:t> C12010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1490246"/>
            <a:ext cx="76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ATLAS</a:t>
            </a:r>
            <a:endParaRPr lang="de-DE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2873514"/>
            <a:ext cx="1178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90 EUR/cm</a:t>
            </a:r>
            <a:r>
              <a:rPr lang="de-DE" sz="1600" baseline="30000" dirty="0" smtClean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3060" y="3319046"/>
            <a:ext cx="1280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70* EUR/cm</a:t>
            </a:r>
            <a:r>
              <a:rPr lang="de-DE" sz="1600" baseline="30000" dirty="0" smtClean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98118" y="5695890"/>
            <a:ext cx="372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Monolithic</a:t>
            </a:r>
            <a:r>
              <a:rPr lang="de-DE" sz="2000" b="1" dirty="0" smtClean="0"/>
              <a:t> Sensors &lt; 10 EUR/cm</a:t>
            </a:r>
            <a:r>
              <a:rPr lang="de-DE" sz="2000" b="1" baseline="30000" dirty="0" smtClean="0"/>
              <a:t>2</a:t>
            </a:r>
            <a:endParaRPr lang="de-DE" sz="2000" b="1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4146222" y="4896196"/>
            <a:ext cx="4455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 - including thinning -&gt; HL-LHC ~25 EUR/cm2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High Luminosity LHC Environment - Requirements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90334"/>
            <a:ext cx="2810267" cy="19052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41417" y="3276600"/>
            <a:ext cx="26119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ATLAS Phase II Letter of Intent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914733"/>
            <a:ext cx="4665270" cy="297146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52449" y="2362200"/>
            <a:ext cx="1347951" cy="790305"/>
            <a:chOff x="3355968" y="2667000"/>
            <a:chExt cx="1981200" cy="914400"/>
          </a:xfrm>
        </p:grpSpPr>
        <p:sp>
          <p:nvSpPr>
            <p:cNvPr id="5" name="Rectangle 4"/>
            <p:cNvSpPr/>
            <p:nvPr/>
          </p:nvSpPr>
          <p:spPr>
            <a:xfrm>
              <a:off x="3355968" y="2667000"/>
              <a:ext cx="1981200" cy="914400"/>
            </a:xfrm>
            <a:prstGeom prst="rect">
              <a:avLst/>
            </a:prstGeom>
            <a:solidFill>
              <a:srgbClr val="FF0000">
                <a:alpha val="16000"/>
              </a:srgbClr>
            </a:solidFill>
            <a:ln w="12700" cmpd="sng">
              <a:solidFill>
                <a:srgbClr val="FF192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62400" y="2895600"/>
              <a:ext cx="700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FF0000"/>
                  </a:solidFill>
                </a:rPr>
                <a:t>outer</a:t>
              </a:r>
              <a:endParaRPr lang="de-DE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47800" y="3200400"/>
            <a:ext cx="1915509" cy="197576"/>
          </a:xfrm>
          <a:prstGeom prst="rect">
            <a:avLst/>
          </a:prstGeom>
          <a:solidFill>
            <a:srgbClr val="FFFF00">
              <a:alpha val="36000"/>
            </a:srgb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Inner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4094817" y="1882039"/>
            <a:ext cx="156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Occupancy [%]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04800" y="3962400"/>
            <a:ext cx="3931920" cy="3810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l-PL" sz="2000" dirty="0" smtClean="0">
                <a:solidFill>
                  <a:schemeClr val="bg1"/>
                </a:solidFill>
              </a:rPr>
              <a:t>Inner layer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419600" y="3962400"/>
            <a:ext cx="3931920" cy="381000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sym typeface="Wingdings" pitchFamily="2" charset="2"/>
              </a:rPr>
              <a:t>Outer layer</a:t>
            </a:r>
            <a:endParaRPr lang="en-US" sz="2000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304800" y="4493029"/>
            <a:ext cx="3931920" cy="128016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+mj-lt"/>
              <a:buAutoNum type="arabicPeriod"/>
            </a:pPr>
            <a:r>
              <a:rPr lang="pl-PL" sz="1800" dirty="0" smtClean="0">
                <a:solidFill>
                  <a:srgbClr val="FF0000"/>
                </a:solidFill>
              </a:rPr>
              <a:t>Low power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 smtClean="0">
                <a:solidFill>
                  <a:srgbClr val="FF0000"/>
                </a:solidFill>
              </a:rPr>
              <a:t>Low material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 smtClean="0"/>
              <a:t>Occupancy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dirty="0" smtClean="0"/>
              <a:t>Resolution</a:t>
            </a:r>
            <a:endParaRPr lang="en-US" sz="1800" dirty="0" smtClean="0"/>
          </a:p>
          <a:p>
            <a:pPr marL="285750" indent="-285750">
              <a:buFont typeface="Wingdings" pitchFamily="2" charset="2"/>
              <a:buChar char="§"/>
            </a:pPr>
            <a:endParaRPr lang="en-GB" sz="1800" dirty="0"/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4419600" y="4493029"/>
            <a:ext cx="3931920" cy="1277112"/>
          </a:xfrm>
          <a:prstGeom prst="rect">
            <a:avLst/>
          </a:prstGeom>
        </p:spPr>
        <p:txBody>
          <a:bodyPr>
            <a:normAutofit/>
          </a:bodyPr>
          <a:lstStyle>
            <a:lvl1pPr marL="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ClrTx/>
              <a:buFont typeface="+mj-lt"/>
              <a:buAutoNum type="arabicPeriod"/>
            </a:pPr>
            <a:r>
              <a:rPr lang="pl-PL" sz="1800" dirty="0" smtClean="0">
                <a:solidFill>
                  <a:srgbClr val="FF0000"/>
                </a:solidFill>
                <a:latin typeface="+mn-lt"/>
              </a:rPr>
              <a:t>Low cost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pl-PL" sz="1800" dirty="0" smtClean="0">
                <a:solidFill>
                  <a:srgbClr val="FF0000"/>
                </a:solidFill>
                <a:latin typeface="+mn-lt"/>
              </a:rPr>
              <a:t>Low power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pl-PL" sz="1800" dirty="0" smtClean="0">
                <a:latin typeface="+mn-lt"/>
              </a:rPr>
              <a:t>Low material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pl-PL" sz="1800" dirty="0" smtClean="0">
                <a:latin typeface="+mn-lt"/>
              </a:rPr>
              <a:t>Resolution</a:t>
            </a:r>
            <a:endParaRPr lang="en-US" sz="1800" dirty="0" smtClean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73671" y="5802868"/>
            <a:ext cx="2188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hybrid pixels (65nm) 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4800600" y="5791200"/>
            <a:ext cx="3615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ow cost hybrid pixels or </a:t>
            </a:r>
            <a:r>
              <a:rPr lang="en-US" b="1" dirty="0" smtClean="0"/>
              <a:t>monolithic</a:t>
            </a:r>
            <a:endParaRPr lang="en-US" b="1" dirty="0"/>
          </a:p>
        </p:txBody>
      </p:sp>
      <p:sp>
        <p:nvSpPr>
          <p:cNvPr id="19" name="Down Arrow 18"/>
          <p:cNvSpPr/>
          <p:nvPr/>
        </p:nvSpPr>
        <p:spPr>
          <a:xfrm>
            <a:off x="2362200" y="5638800"/>
            <a:ext cx="117437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545496" y="5638800"/>
            <a:ext cx="117437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/>
              <a:t>Charge Collection in Depletion Layer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/>
            </p:nvSpPr>
            <p:spPr>
              <a:xfrm>
                <a:off x="45840" y="874365"/>
                <a:ext cx="8640960" cy="514543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    Depletion width 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𝑈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𝑏𝑖𝑎𝑠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de-DE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𝑠𝑢𝑏𝑠𝑡𝑟𝑎𝑡𝑒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Q</a:t>
                </a:r>
                <a:r>
                  <a:rPr lang="en-US" baseline="-25000" dirty="0" smtClean="0"/>
                  <a:t>MIP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𝑑</m:t>
                    </m:r>
                  </m:oMath>
                </a14:m>
                <a:endParaRPr lang="en-US" baseline="-250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err="1" smtClean="0"/>
                  <a:t>C</a:t>
                </a:r>
                <a:r>
                  <a:rPr lang="en-US" baseline="-25000" dirty="0" err="1" smtClean="0"/>
                  <a:t>parallel</a:t>
                </a:r>
                <a:r>
                  <a:rPr lang="en-US" dirty="0" smtClean="0"/>
                  <a:t> </a:t>
                </a:r>
                <a:r>
                  <a:rPr lang="en-US" baseline="-25000" dirty="0" smtClean="0"/>
                  <a:t>plate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baseline="-25000" dirty="0" smtClean="0"/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High voltage on the r/o node </a:t>
                </a:r>
                <a:r>
                  <a:rPr lang="en-US" dirty="0" smtClean="0">
                    <a:sym typeface="Wingdings" panose="05000000000000000000" pitchFamily="2" charset="2"/>
                  </a:rPr>
                  <a:t> H</a:t>
                </a:r>
                <a:r>
                  <a:rPr lang="en-US" dirty="0" smtClean="0"/>
                  <a:t>V CMOS process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High resistive substrate material </a:t>
                </a:r>
                <a:r>
                  <a:rPr lang="en-US" dirty="0" smtClean="0">
                    <a:sym typeface="Wingdings" panose="05000000000000000000" pitchFamily="2" charset="2"/>
                  </a:rPr>
                  <a:t> CMOS on high resistive substrate (“HR CMOS”)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sym typeface="Wingdings" panose="05000000000000000000" pitchFamily="2" charset="2"/>
                  </a:rPr>
                  <a:t>Something in-between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0" y="874365"/>
                <a:ext cx="8640960" cy="51454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525191"/>
              </p:ext>
            </p:extLst>
          </p:nvPr>
        </p:nvGraphicFramePr>
        <p:xfrm>
          <a:off x="2209800" y="3048000"/>
          <a:ext cx="4739208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938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Options for n-on-p Read-out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EC256A-044C-45C9-87F4-245D4708DF0A}" type="slidenum">
              <a:rPr lang="en-US" smtClean="0"/>
              <a:t>7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4648200" y="1295400"/>
            <a:ext cx="2826545" cy="1391261"/>
            <a:chOff x="611560" y="1063769"/>
            <a:chExt cx="2592288" cy="1296144"/>
          </a:xfrm>
        </p:grpSpPr>
        <p:sp>
          <p:nvSpPr>
            <p:cNvPr id="12" name="Rectangle 11"/>
            <p:cNvSpPr/>
            <p:nvPr/>
          </p:nvSpPr>
          <p:spPr>
            <a:xfrm>
              <a:off x="611560" y="1556792"/>
              <a:ext cx="2592288" cy="8031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100" dirty="0" smtClean="0"/>
                <a:t>p-substrate</a:t>
              </a:r>
              <a:endParaRPr lang="en-US" sz="11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71600" y="1556792"/>
              <a:ext cx="1872208" cy="4320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100" dirty="0" smtClean="0"/>
                <a:t>Deep n-well</a:t>
              </a:r>
              <a:endParaRPr lang="en-US" sz="11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83568" y="1558400"/>
              <a:ext cx="144016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 smtClean="0"/>
                <a:t>P+</a:t>
              </a:r>
              <a:endParaRPr lang="en-US" sz="2000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59632" y="1558400"/>
              <a:ext cx="1440160" cy="214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p-well</a:t>
              </a:r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115616" y="1340768"/>
              <a:ext cx="216024" cy="0"/>
            </a:xfrm>
            <a:prstGeom prst="line">
              <a:avLst/>
            </a:prstGeom>
            <a:ln w="28575" cap="rnd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1115616" y="1340768"/>
              <a:ext cx="0" cy="21602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984598" y="1063769"/>
              <a:ext cx="10116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Charge signal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83358" y="1279793"/>
              <a:ext cx="16970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Electronics (NMOS only)</a:t>
              </a:r>
              <a:endParaRPr lang="en-US" sz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982023" y="1558400"/>
              <a:ext cx="144016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 smtClean="0"/>
                <a:t>P+</a:t>
              </a:r>
              <a:endParaRPr lang="en-US" sz="2000" b="1" dirty="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763688" y="1530028"/>
              <a:ext cx="276962" cy="82219"/>
              <a:chOff x="1403648" y="1530028"/>
              <a:chExt cx="276962" cy="82219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403648" y="1556792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593848" y="1556791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>
                <a:off x="1490410" y="1530028"/>
                <a:ext cx="1034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1403648" y="1530028"/>
              <a:ext cx="276962" cy="82219"/>
              <a:chOff x="1403648" y="1530028"/>
              <a:chExt cx="276962" cy="8221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403648" y="1556792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593848" y="1556791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1490410" y="1530028"/>
                <a:ext cx="1034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2165267" y="1530028"/>
              <a:ext cx="276962" cy="82219"/>
              <a:chOff x="1403648" y="1530028"/>
              <a:chExt cx="276962" cy="8221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403648" y="1556792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593848" y="1556791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490410" y="1530028"/>
                <a:ext cx="1034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oup 32"/>
          <p:cNvGrpSpPr/>
          <p:nvPr/>
        </p:nvGrpSpPr>
        <p:grpSpPr>
          <a:xfrm>
            <a:off x="751179" y="1324765"/>
            <a:ext cx="2826545" cy="1391261"/>
            <a:chOff x="611560" y="1063769"/>
            <a:chExt cx="2592288" cy="1296144"/>
          </a:xfrm>
        </p:grpSpPr>
        <p:sp>
          <p:nvSpPr>
            <p:cNvPr id="34" name="Rectangle 33"/>
            <p:cNvSpPr/>
            <p:nvPr/>
          </p:nvSpPr>
          <p:spPr>
            <a:xfrm>
              <a:off x="611560" y="1556792"/>
              <a:ext cx="2592288" cy="8031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100" dirty="0" smtClean="0"/>
                <a:t>p-substrate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3568" y="1558400"/>
              <a:ext cx="144016" cy="2160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 smtClean="0"/>
                <a:t>n+</a:t>
              </a:r>
              <a:endParaRPr lang="en-US" sz="2000" b="1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43608" y="1558400"/>
              <a:ext cx="1728192" cy="214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p-well</a:t>
              </a:r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755576" y="1340768"/>
              <a:ext cx="216024" cy="0"/>
            </a:xfrm>
            <a:prstGeom prst="line">
              <a:avLst/>
            </a:prstGeom>
            <a:ln w="28575" cap="rnd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755576" y="1340768"/>
              <a:ext cx="0" cy="21602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24558" y="1063769"/>
              <a:ext cx="10116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Charge signal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83358" y="1279793"/>
              <a:ext cx="16970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Electronics (NMOS only)</a:t>
              </a:r>
              <a:endParaRPr lang="en-US" sz="12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982023" y="1558400"/>
              <a:ext cx="144016" cy="2160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/>
                <a:t>n</a:t>
              </a:r>
              <a:r>
                <a:rPr lang="en-US" sz="700" b="1" dirty="0" smtClean="0"/>
                <a:t>+</a:t>
              </a:r>
              <a:endParaRPr lang="en-US" sz="2000" b="1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763688" y="1530028"/>
              <a:ext cx="276962" cy="82219"/>
              <a:chOff x="1403648" y="1530028"/>
              <a:chExt cx="276962" cy="82219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403648" y="1556792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593848" y="1556791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490410" y="1530028"/>
                <a:ext cx="1034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1403648" y="1530028"/>
              <a:ext cx="276962" cy="82219"/>
              <a:chOff x="1403648" y="1530028"/>
              <a:chExt cx="276962" cy="82219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403648" y="1556792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593848" y="1556791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1490410" y="1530028"/>
                <a:ext cx="1034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2165267" y="1530028"/>
              <a:ext cx="276962" cy="82219"/>
              <a:chOff x="1403648" y="1530028"/>
              <a:chExt cx="276962" cy="82219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403648" y="1556792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593848" y="1556791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1490410" y="1530028"/>
                <a:ext cx="1034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Box 53"/>
          <p:cNvSpPr txBox="1"/>
          <p:nvPr/>
        </p:nvSpPr>
        <p:spPr>
          <a:xfrm>
            <a:off x="7472764" y="1883539"/>
            <a:ext cx="10919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CCPD (HVCMOS)</a:t>
            </a:r>
          </a:p>
          <a:p>
            <a:r>
              <a:rPr lang="en-US" sz="1050" dirty="0" smtClean="0"/>
              <a:t>DMAPS-A</a:t>
            </a:r>
            <a:endParaRPr lang="en-US" sz="1050" dirty="0"/>
          </a:p>
        </p:txBody>
      </p:sp>
      <p:sp>
        <p:nvSpPr>
          <p:cNvPr id="55" name="TextBox 54"/>
          <p:cNvSpPr txBox="1"/>
          <p:nvPr/>
        </p:nvSpPr>
        <p:spPr>
          <a:xfrm>
            <a:off x="3575743" y="1912904"/>
            <a:ext cx="8418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“MAPS” like</a:t>
            </a:r>
            <a:endParaRPr lang="en-US" sz="1050" dirty="0"/>
          </a:p>
        </p:txBody>
      </p:sp>
      <p:sp>
        <p:nvSpPr>
          <p:cNvPr id="56" name="TextBox 55"/>
          <p:cNvSpPr txBox="1"/>
          <p:nvPr/>
        </p:nvSpPr>
        <p:spPr>
          <a:xfrm>
            <a:off x="2514600" y="2895600"/>
            <a:ext cx="363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CMOS with additional implants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661983" y="1005060"/>
            <a:ext cx="3631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CMOS with twin or triple wells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4651875" y="3132332"/>
            <a:ext cx="2902746" cy="1589276"/>
            <a:chOff x="1059323" y="2132856"/>
            <a:chExt cx="2592288" cy="1296144"/>
          </a:xfrm>
        </p:grpSpPr>
        <p:sp>
          <p:nvSpPr>
            <p:cNvPr id="59" name="Rectangle 58"/>
            <p:cNvSpPr/>
            <p:nvPr/>
          </p:nvSpPr>
          <p:spPr>
            <a:xfrm>
              <a:off x="1059323" y="2625879"/>
              <a:ext cx="2592288" cy="8031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100" dirty="0" smtClean="0"/>
                <a:t>p-substrate</a:t>
              </a:r>
              <a:endParaRPr lang="en-US" sz="11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19363" y="2625879"/>
              <a:ext cx="1872208" cy="4320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100" dirty="0" smtClean="0"/>
                <a:t>Deep n-well</a:t>
              </a:r>
              <a:endParaRPr lang="en-US" sz="11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131331" y="2627487"/>
              <a:ext cx="144016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 smtClean="0"/>
                <a:t>P+</a:t>
              </a:r>
              <a:endParaRPr lang="en-US" sz="2000" b="1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707395" y="2627487"/>
              <a:ext cx="1440160" cy="214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 smtClean="0"/>
                <a:t>         p-well</a:t>
              </a:r>
              <a:endParaRPr lang="en-US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563379" y="2409855"/>
              <a:ext cx="216024" cy="0"/>
            </a:xfrm>
            <a:prstGeom prst="line">
              <a:avLst/>
            </a:prstGeom>
            <a:ln w="28575" cap="rnd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1563379" y="2409855"/>
              <a:ext cx="0" cy="21602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432361" y="2132856"/>
              <a:ext cx="10116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Charge signal</a:t>
              </a:r>
              <a:endParaRPr lang="en-US" sz="12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31121" y="2348880"/>
              <a:ext cx="1610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Electronics (full CMOS)</a:t>
              </a:r>
              <a:endParaRPr lang="en-US" sz="12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429786" y="2627487"/>
              <a:ext cx="144016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 smtClean="0"/>
                <a:t>P+</a:t>
              </a:r>
              <a:endParaRPr lang="en-US" sz="2000" b="1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2211451" y="2599115"/>
              <a:ext cx="276962" cy="82219"/>
              <a:chOff x="1403648" y="1530028"/>
              <a:chExt cx="276962" cy="82219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3648" y="1556792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593848" y="1556791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1490410" y="1530028"/>
                <a:ext cx="1034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1851411" y="2599115"/>
              <a:ext cx="276962" cy="82219"/>
              <a:chOff x="1403648" y="1530028"/>
              <a:chExt cx="276962" cy="82219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1403648" y="1556792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593848" y="1556791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>
                <a:off x="1490410" y="1530028"/>
                <a:ext cx="1034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Rectangle 69"/>
            <p:cNvSpPr/>
            <p:nvPr/>
          </p:nvSpPr>
          <p:spPr>
            <a:xfrm>
              <a:off x="2549264" y="2625878"/>
              <a:ext cx="447614" cy="15344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bIns="0" rtlCol="0" anchor="b"/>
            <a:lstStyle/>
            <a:p>
              <a:pPr algn="ctr"/>
              <a:r>
                <a:rPr lang="en-US" sz="800" dirty="0" err="1" smtClean="0"/>
                <a:t>nw</a:t>
              </a:r>
              <a:endParaRPr lang="en-US" sz="800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2613030" y="2599115"/>
              <a:ext cx="276962" cy="82219"/>
              <a:chOff x="1403648" y="1530028"/>
              <a:chExt cx="276962" cy="82219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403648" y="1556792"/>
                <a:ext cx="86762" cy="554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593848" y="1556791"/>
                <a:ext cx="86762" cy="554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1490410" y="1530028"/>
                <a:ext cx="1034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/>
          <p:cNvGrpSpPr/>
          <p:nvPr/>
        </p:nvGrpSpPr>
        <p:grpSpPr>
          <a:xfrm>
            <a:off x="754854" y="3161697"/>
            <a:ext cx="2902746" cy="1589276"/>
            <a:chOff x="5292080" y="2132856"/>
            <a:chExt cx="2592288" cy="1296144"/>
          </a:xfrm>
        </p:grpSpPr>
        <p:sp>
          <p:nvSpPr>
            <p:cNvPr id="82" name="Rectangle 81"/>
            <p:cNvSpPr/>
            <p:nvPr/>
          </p:nvSpPr>
          <p:spPr>
            <a:xfrm>
              <a:off x="5292080" y="2625879"/>
              <a:ext cx="2592288" cy="80312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100" dirty="0" smtClean="0"/>
                <a:t>p-substrate</a:t>
              </a:r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364088" y="2627487"/>
              <a:ext cx="144016" cy="2160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 smtClean="0"/>
                <a:t>n+</a:t>
              </a:r>
              <a:endParaRPr lang="en-US" sz="2000" b="1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724128" y="2627487"/>
              <a:ext cx="1728192" cy="2144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 smtClean="0"/>
                <a:t>            p-well</a:t>
              </a:r>
              <a:endParaRPr lang="en-US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5436096" y="2409855"/>
              <a:ext cx="216024" cy="0"/>
            </a:xfrm>
            <a:prstGeom prst="line">
              <a:avLst/>
            </a:prstGeom>
            <a:ln w="28575" cap="rnd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5436096" y="2409855"/>
              <a:ext cx="0" cy="216024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5305078" y="2132856"/>
              <a:ext cx="10116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Charge signal</a:t>
              </a:r>
              <a:endParaRPr lang="en-US" sz="1200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963878" y="2348880"/>
              <a:ext cx="16104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Electronics (full CMOS)</a:t>
              </a:r>
              <a:endParaRPr lang="en-US" sz="1200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662543" y="2627487"/>
              <a:ext cx="144016" cy="21602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/>
                <a:t>n</a:t>
              </a:r>
              <a:r>
                <a:rPr lang="en-US" sz="700" b="1" dirty="0" smtClean="0"/>
                <a:t>+</a:t>
              </a:r>
              <a:endParaRPr lang="en-US" sz="2000" b="1" dirty="0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6444208" y="2599115"/>
              <a:ext cx="276962" cy="82219"/>
              <a:chOff x="1403648" y="1530028"/>
              <a:chExt cx="276962" cy="82219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1403648" y="1556792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1593848" y="1556791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103" name="Straight Connector 102"/>
              <p:cNvCxnSpPr/>
              <p:nvPr/>
            </p:nvCxnSpPr>
            <p:spPr>
              <a:xfrm>
                <a:off x="1490410" y="1530028"/>
                <a:ext cx="1034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6084168" y="2599115"/>
              <a:ext cx="276962" cy="82219"/>
              <a:chOff x="1403648" y="1530028"/>
              <a:chExt cx="276962" cy="82219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1403648" y="1556792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593848" y="1556791"/>
                <a:ext cx="86762" cy="5545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1490410" y="1530028"/>
                <a:ext cx="103438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Rectangle 91"/>
            <p:cNvSpPr/>
            <p:nvPr/>
          </p:nvSpPr>
          <p:spPr>
            <a:xfrm>
              <a:off x="6769098" y="2643594"/>
              <a:ext cx="447614" cy="1999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bIns="36000" rtlCol="0" anchor="ctr"/>
            <a:lstStyle/>
            <a:p>
              <a:pPr algn="ctr"/>
              <a:r>
                <a:rPr lang="en-US" sz="1000" dirty="0" err="1" smtClean="0"/>
                <a:t>nw</a:t>
              </a:r>
              <a:endParaRPr lang="en-US" sz="1000" dirty="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6845787" y="2599115"/>
              <a:ext cx="276962" cy="82219"/>
              <a:chOff x="1403648" y="1530028"/>
              <a:chExt cx="276962" cy="82219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1403648" y="1556792"/>
                <a:ext cx="86762" cy="554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593848" y="1556791"/>
                <a:ext cx="86762" cy="554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n-US" sz="1100" dirty="0"/>
              </a:p>
            </p:txBody>
          </p:sp>
          <p:cxnSp>
            <p:nvCxnSpPr>
              <p:cNvPr id="97" name="Straight Connector 96"/>
              <p:cNvCxnSpPr/>
              <p:nvPr/>
            </p:nvCxnSpPr>
            <p:spPr>
              <a:xfrm>
                <a:off x="1490410" y="1530028"/>
                <a:ext cx="103438" cy="0"/>
              </a:xfrm>
              <a:prstGeom prst="line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4" name="Rectangle 93"/>
            <p:cNvSpPr/>
            <p:nvPr/>
          </p:nvSpPr>
          <p:spPr>
            <a:xfrm>
              <a:off x="6634408" y="2843809"/>
              <a:ext cx="745903" cy="1531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deep p-well</a:t>
              </a:r>
              <a:endParaRPr lang="en-US" sz="1600" dirty="0"/>
            </a:p>
          </p:txBody>
        </p:sp>
      </p:grpSp>
      <p:sp>
        <p:nvSpPr>
          <p:cNvPr id="104" name="Content Placeholder 3"/>
          <p:cNvSpPr txBox="1">
            <a:spLocks/>
          </p:cNvSpPr>
          <p:nvPr/>
        </p:nvSpPr>
        <p:spPr>
          <a:xfrm>
            <a:off x="4419600" y="4806117"/>
            <a:ext cx="4038600" cy="15918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kern="0" dirty="0" smtClean="0"/>
              <a:t>Electronics </a:t>
            </a:r>
            <a:r>
              <a:rPr lang="en-US" sz="1600" b="1" kern="0" dirty="0" smtClean="0"/>
              <a:t>inside</a:t>
            </a:r>
            <a:r>
              <a:rPr lang="en-US" sz="1600" kern="0" dirty="0" smtClean="0"/>
              <a:t> charge collection well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kern="0" dirty="0" smtClean="0"/>
              <a:t>Collection node with </a:t>
            </a:r>
            <a:r>
              <a:rPr lang="en-US" sz="1400" b="1" kern="0" dirty="0" smtClean="0"/>
              <a:t>large fill factor </a:t>
            </a:r>
            <a:r>
              <a:rPr lang="en-US" sz="1400" kern="0" dirty="0" smtClean="0">
                <a:sym typeface="Wingdings" panose="05000000000000000000" pitchFamily="2" charset="2"/>
              </a:rPr>
              <a:t></a:t>
            </a:r>
            <a:r>
              <a:rPr lang="en-US" sz="1400" kern="0" dirty="0" smtClean="0"/>
              <a:t> rad. hard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kern="0" dirty="0" smtClean="0"/>
              <a:t>Large sensor capacitance (DNW/PW junction!) </a:t>
            </a:r>
            <a:r>
              <a:rPr lang="en-US" sz="1400" kern="0" dirty="0" smtClean="0">
                <a:sym typeface="Wingdings" panose="05000000000000000000" pitchFamily="2" charset="2"/>
              </a:rPr>
              <a:t> x-talk, noise &amp; speed (power) penalties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kern="0" dirty="0" smtClean="0"/>
              <a:t>Full CMOS with isolation between NW and DNW </a:t>
            </a:r>
          </a:p>
        </p:txBody>
      </p:sp>
      <p:sp>
        <p:nvSpPr>
          <p:cNvPr id="105" name="Content Placeholder 4"/>
          <p:cNvSpPr txBox="1">
            <a:spLocks/>
          </p:cNvSpPr>
          <p:nvPr/>
        </p:nvSpPr>
        <p:spPr>
          <a:xfrm>
            <a:off x="533400" y="4835482"/>
            <a:ext cx="4038600" cy="159189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kern="0" dirty="0" smtClean="0"/>
              <a:t>Electronics </a:t>
            </a:r>
            <a:r>
              <a:rPr lang="en-US" sz="1600" b="1" kern="0" dirty="0" smtClean="0"/>
              <a:t>outside</a:t>
            </a:r>
            <a:r>
              <a:rPr lang="en-US" sz="1600" kern="0" dirty="0" smtClean="0"/>
              <a:t> charge collection well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en-US" sz="1400" kern="0" dirty="0" smtClean="0"/>
              <a:t>Very </a:t>
            </a:r>
            <a:r>
              <a:rPr lang="en-US" sz="1400" b="1" kern="0" dirty="0" smtClean="0"/>
              <a:t>small sensor capacitance </a:t>
            </a:r>
            <a:r>
              <a:rPr lang="en-US" sz="1400" kern="0" dirty="0" smtClean="0">
                <a:sym typeface="Wingdings" panose="05000000000000000000" pitchFamily="2" charset="2"/>
              </a:rPr>
              <a:t> low power</a:t>
            </a:r>
            <a:endParaRPr lang="en-US" sz="1400" kern="0" dirty="0" smtClean="0"/>
          </a:p>
          <a:p>
            <a:pPr indent="-285750">
              <a:buFont typeface="Wingdings" panose="05000000000000000000" pitchFamily="2" charset="2"/>
              <a:buChar char="§"/>
            </a:pPr>
            <a:r>
              <a:rPr lang="en-US" sz="1400" kern="0" dirty="0" smtClean="0"/>
              <a:t>Potentially less rad. hard (longer drift lengths)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en-US" sz="1400" kern="0" dirty="0" smtClean="0"/>
              <a:t>Full CMOS with additional deep-p implant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40407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104" grpId="0"/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Possible scenarios for Active Sensors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0" name="Content Placeholder 2"/>
          <p:cNvSpPr>
            <a:spLocks noGrp="1"/>
          </p:cNvSpPr>
          <p:nvPr/>
        </p:nvSpPr>
        <p:spPr bwMode="auto">
          <a:xfrm>
            <a:off x="179734" y="1076325"/>
            <a:ext cx="8784531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/>
              <a:t>Hybrid Pixels with “smart” diodes:</a:t>
            </a:r>
          </a:p>
          <a:p>
            <a:pPr lvl="1"/>
            <a:r>
              <a:rPr lang="en-US" sz="1600" dirty="0" smtClean="0"/>
              <a:t>HR- </a:t>
            </a:r>
            <a:r>
              <a:rPr lang="en-US" sz="1600" dirty="0"/>
              <a:t>or </a:t>
            </a:r>
            <a:r>
              <a:rPr lang="en-US" sz="1600" b="1" dirty="0" smtClean="0"/>
              <a:t>HV-CMOS</a:t>
            </a:r>
            <a:r>
              <a:rPr lang="en-US" sz="1600" dirty="0" smtClean="0"/>
              <a:t> </a:t>
            </a:r>
            <a:r>
              <a:rPr lang="en-US" sz="1600" dirty="0"/>
              <a:t>as </a:t>
            </a:r>
            <a:r>
              <a:rPr lang="en-US" sz="1600" dirty="0" smtClean="0"/>
              <a:t>a sensor (8”)</a:t>
            </a:r>
          </a:p>
          <a:p>
            <a:pPr lvl="1"/>
            <a:r>
              <a:rPr lang="en-US" sz="1600" dirty="0" smtClean="0"/>
              <a:t>Standard FE chip</a:t>
            </a:r>
          </a:p>
          <a:p>
            <a:pPr lvl="1"/>
            <a:r>
              <a:rPr lang="en-US" sz="1600" dirty="0" smtClean="0"/>
              <a:t>CCPD (HVCMOS) on FE-I4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CMOS Active Sensor + Digital R/O chip</a:t>
            </a:r>
          </a:p>
          <a:p>
            <a:pPr lvl="1"/>
            <a:r>
              <a:rPr lang="en-US" sz="1600" dirty="0" smtClean="0"/>
              <a:t>HR- or HV-CMOS sensor + CSA </a:t>
            </a:r>
            <a:br>
              <a:rPr lang="en-US" sz="1600" dirty="0" smtClean="0"/>
            </a:br>
            <a:r>
              <a:rPr lang="en-US" sz="1600" dirty="0" smtClean="0"/>
              <a:t>(+Discriminator)</a:t>
            </a:r>
          </a:p>
          <a:p>
            <a:pPr lvl="1"/>
            <a:r>
              <a:rPr lang="en-US" sz="1600" dirty="0" smtClean="0"/>
              <a:t>Dedicated </a:t>
            </a:r>
            <a:r>
              <a:rPr lang="en-US" sz="1600" b="1" dirty="0" smtClean="0"/>
              <a:t>“digital only” FE chip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Monolithic Active Pixel Sensor</a:t>
            </a:r>
          </a:p>
          <a:p>
            <a:pPr lvl="1"/>
            <a:r>
              <a:rPr lang="en-US" sz="1600" b="1" dirty="0" smtClean="0"/>
              <a:t>MAPS</a:t>
            </a:r>
            <a:r>
              <a:rPr lang="en-US" sz="1600" dirty="0" smtClean="0"/>
              <a:t> usually on </a:t>
            </a:r>
            <a:r>
              <a:rPr lang="en-US" sz="1600" dirty="0" err="1" smtClean="0"/>
              <a:t>epi</a:t>
            </a:r>
            <a:r>
              <a:rPr lang="en-US" sz="1600" dirty="0" smtClean="0"/>
              <a:t> substrate </a:t>
            </a:r>
            <a:br>
              <a:rPr lang="en-US" sz="1600" dirty="0" smtClean="0"/>
            </a:br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 diffusion signal, not suited for HL-LHC</a:t>
            </a:r>
          </a:p>
          <a:p>
            <a:pPr lvl="1"/>
            <a:endParaRPr lang="en-US" sz="1600" dirty="0" smtClean="0"/>
          </a:p>
          <a:p>
            <a:pPr lvl="1"/>
            <a:r>
              <a:rPr lang="en-US" sz="1600" dirty="0" smtClean="0"/>
              <a:t>HR- material (charge collection by drift) </a:t>
            </a:r>
            <a:r>
              <a:rPr lang="en-US" sz="1600" dirty="0" smtClean="0">
                <a:sym typeface="Wingdings" panose="05000000000000000000" pitchFamily="2" charset="2"/>
              </a:rPr>
              <a:t> </a:t>
            </a:r>
            <a:r>
              <a:rPr lang="en-US" sz="1600" b="1" dirty="0" smtClean="0">
                <a:sym typeface="Wingdings" panose="05000000000000000000" pitchFamily="2" charset="2"/>
              </a:rPr>
              <a:t>Fully depleted </a:t>
            </a:r>
            <a:r>
              <a:rPr lang="en-US" sz="1600" dirty="0" smtClean="0">
                <a:sym typeface="Wingdings" panose="05000000000000000000" pitchFamily="2" charset="2"/>
              </a:rPr>
              <a:t>MAPS (</a:t>
            </a:r>
            <a:r>
              <a:rPr lang="en-US" sz="1600" b="1" dirty="0" smtClean="0">
                <a:sym typeface="Wingdings" panose="05000000000000000000" pitchFamily="2" charset="2"/>
              </a:rPr>
              <a:t>DMAPS</a:t>
            </a:r>
            <a:r>
              <a:rPr lang="en-US" sz="1600" dirty="0" smtClean="0">
                <a:sym typeface="Wingdings" panose="05000000000000000000" pitchFamily="2" charset="2"/>
              </a:rPr>
              <a:t>)</a:t>
            </a:r>
            <a:endParaRPr lang="en-US" sz="1600" dirty="0"/>
          </a:p>
          <a:p>
            <a:endParaRPr lang="en-US" sz="1800" dirty="0" smtClean="0"/>
          </a:p>
          <a:p>
            <a:endParaRPr lang="en-US" sz="18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4819122" y="2886811"/>
            <a:ext cx="3137031" cy="1669601"/>
            <a:chOff x="4747337" y="2791561"/>
            <a:chExt cx="3137031" cy="1669601"/>
          </a:xfrm>
        </p:grpSpPr>
        <p:sp>
          <p:nvSpPr>
            <p:cNvPr id="97" name="Rectangle 96"/>
            <p:cNvSpPr/>
            <p:nvPr/>
          </p:nvSpPr>
          <p:spPr>
            <a:xfrm>
              <a:off x="4747337" y="3063974"/>
              <a:ext cx="976791" cy="7200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6444208" y="3063974"/>
              <a:ext cx="1440159" cy="720080"/>
              <a:chOff x="5454098" y="2341507"/>
              <a:chExt cx="1440159" cy="72008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5454098" y="2341507"/>
                <a:ext cx="1440159" cy="7200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 rot="5400000">
                <a:off x="5940153" y="2456410"/>
                <a:ext cx="432048" cy="468052"/>
                <a:chOff x="1326079" y="2132561"/>
                <a:chExt cx="432048" cy="468052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1326079" y="2240573"/>
                  <a:ext cx="432048" cy="25202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114" name="Straight Connector 113"/>
                <p:cNvCxnSpPr/>
                <p:nvPr/>
              </p:nvCxnSpPr>
              <p:spPr>
                <a:xfrm rot="16200000">
                  <a:off x="1488096" y="2546607"/>
                  <a:ext cx="108012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>
                  <a:off x="1495304" y="2186567"/>
                  <a:ext cx="108012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9" name="TextBox 136"/>
            <p:cNvSpPr txBox="1"/>
            <p:nvPr/>
          </p:nvSpPr>
          <p:spPr>
            <a:xfrm>
              <a:off x="4747337" y="3784054"/>
              <a:ext cx="97679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Diode + full analog processing</a:t>
              </a:r>
              <a:endParaRPr lang="en-US" sz="1100" dirty="0"/>
            </a:p>
          </p:txBody>
        </p:sp>
        <p:sp>
          <p:nvSpPr>
            <p:cNvPr id="100" name="TextBox 137"/>
            <p:cNvSpPr txBox="1"/>
            <p:nvPr/>
          </p:nvSpPr>
          <p:spPr>
            <a:xfrm>
              <a:off x="6426206" y="3784054"/>
              <a:ext cx="1458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Digital only FE chip</a:t>
              </a:r>
              <a:endParaRPr lang="en-US" sz="1100" dirty="0"/>
            </a:p>
          </p:txBody>
        </p:sp>
        <p:cxnSp>
          <p:nvCxnSpPr>
            <p:cNvPr id="101" name="Straight Connector 100"/>
            <p:cNvCxnSpPr/>
            <p:nvPr/>
          </p:nvCxnSpPr>
          <p:spPr>
            <a:xfrm flipH="1">
              <a:off x="6097721" y="2791561"/>
              <a:ext cx="3592" cy="1207936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39"/>
            <p:cNvSpPr txBox="1"/>
            <p:nvPr/>
          </p:nvSpPr>
          <p:spPr>
            <a:xfrm>
              <a:off x="5508104" y="3999497"/>
              <a:ext cx="117923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rgbClr val="00B0F0"/>
                  </a:solidFill>
                </a:rPr>
                <a:t>Wafer to wafer</a:t>
              </a:r>
              <a:br>
                <a:rPr lang="en-US" sz="1200" dirty="0" smtClean="0">
                  <a:solidFill>
                    <a:srgbClr val="00B0F0"/>
                  </a:solidFill>
                </a:rPr>
              </a:br>
              <a:r>
                <a:rPr lang="en-US" sz="1200" dirty="0" smtClean="0">
                  <a:solidFill>
                    <a:srgbClr val="00B0F0"/>
                  </a:solidFill>
                </a:rPr>
                <a:t>bonding</a:t>
              </a:r>
              <a:endParaRPr lang="en-US" sz="1200" dirty="0">
                <a:solidFill>
                  <a:srgbClr val="00B0F0"/>
                </a:solidFill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4886868" y="3207990"/>
              <a:ext cx="288032" cy="432048"/>
              <a:chOff x="1403648" y="1772816"/>
              <a:chExt cx="288032" cy="432048"/>
            </a:xfrm>
          </p:grpSpPr>
          <p:sp>
            <p:nvSpPr>
              <p:cNvPr id="108" name="Isosceles Triangle 107"/>
              <p:cNvSpPr/>
              <p:nvPr/>
            </p:nvSpPr>
            <p:spPr>
              <a:xfrm>
                <a:off x="1439652" y="1916832"/>
                <a:ext cx="216024" cy="144016"/>
              </a:xfrm>
              <a:prstGeom prst="triangl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109" name="Straight Connector 108"/>
              <p:cNvCxnSpPr/>
              <p:nvPr/>
            </p:nvCxnSpPr>
            <p:spPr>
              <a:xfrm>
                <a:off x="1403648" y="1916832"/>
                <a:ext cx="288032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1547664" y="1772816"/>
                <a:ext cx="0" cy="43204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5251517" y="3278037"/>
              <a:ext cx="316285" cy="291954"/>
              <a:chOff x="4553998" y="3569094"/>
              <a:chExt cx="468052" cy="432048"/>
            </a:xfrm>
          </p:grpSpPr>
          <p:sp>
            <p:nvSpPr>
              <p:cNvPr id="105" name="Isosceles Triangle 104"/>
              <p:cNvSpPr/>
              <p:nvPr/>
            </p:nvSpPr>
            <p:spPr>
              <a:xfrm rot="5400000">
                <a:off x="4572000" y="3659104"/>
                <a:ext cx="432048" cy="252028"/>
              </a:xfrm>
              <a:prstGeom prst="triangle">
                <a:avLst>
                  <a:gd name="adj" fmla="val 5166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>
                <a:off x="4553998" y="3785117"/>
                <a:ext cx="108012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>
                <a:stCxn id="105" idx="0"/>
              </p:cNvCxnSpPr>
              <p:nvPr/>
            </p:nvCxnSpPr>
            <p:spPr>
              <a:xfrm>
                <a:off x="4914038" y="3792316"/>
                <a:ext cx="108012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Group 61"/>
          <p:cNvGrpSpPr/>
          <p:nvPr/>
        </p:nvGrpSpPr>
        <p:grpSpPr>
          <a:xfrm>
            <a:off x="4819122" y="1204375"/>
            <a:ext cx="3146031" cy="1150967"/>
            <a:chOff x="4855652" y="4582289"/>
            <a:chExt cx="3146031" cy="1150967"/>
          </a:xfrm>
        </p:grpSpPr>
        <p:sp>
          <p:nvSpPr>
            <p:cNvPr id="76" name="Rectangle 75"/>
            <p:cNvSpPr/>
            <p:nvPr/>
          </p:nvSpPr>
          <p:spPr>
            <a:xfrm>
              <a:off x="4855652" y="4582289"/>
              <a:ext cx="976791" cy="7200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4968225" y="4726305"/>
              <a:ext cx="288032" cy="432048"/>
              <a:chOff x="1403648" y="1772816"/>
              <a:chExt cx="288032" cy="432048"/>
            </a:xfrm>
          </p:grpSpPr>
          <p:sp>
            <p:nvSpPr>
              <p:cNvPr id="94" name="Isosceles Triangle 93"/>
              <p:cNvSpPr/>
              <p:nvPr/>
            </p:nvSpPr>
            <p:spPr>
              <a:xfrm>
                <a:off x="1439652" y="1916832"/>
                <a:ext cx="216024" cy="144016"/>
              </a:xfrm>
              <a:prstGeom prst="triangl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>
                <a:off x="1403648" y="1916832"/>
                <a:ext cx="288032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V="1">
                <a:off x="1547664" y="1772816"/>
                <a:ext cx="0" cy="43204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>
              <a:off x="6552524" y="4582289"/>
              <a:ext cx="1440159" cy="720080"/>
              <a:chOff x="6065985" y="2341507"/>
              <a:chExt cx="1440159" cy="72008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065985" y="2341507"/>
                <a:ext cx="1440159" cy="7200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 rot="5400000">
                <a:off x="6278116" y="2456403"/>
                <a:ext cx="432048" cy="468052"/>
                <a:chOff x="1326079" y="1088739"/>
                <a:chExt cx="432048" cy="468052"/>
              </a:xfrm>
            </p:grpSpPr>
            <p:sp>
              <p:nvSpPr>
                <p:cNvPr id="91" name="Isosceles Triangle 90"/>
                <p:cNvSpPr/>
                <p:nvPr/>
              </p:nvSpPr>
              <p:spPr>
                <a:xfrm>
                  <a:off x="1326079" y="1196751"/>
                  <a:ext cx="432048" cy="252028"/>
                </a:xfrm>
                <a:prstGeom prst="triangle">
                  <a:avLst>
                    <a:gd name="adj" fmla="val 51666"/>
                  </a:avLst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1488099" y="1502785"/>
                  <a:ext cx="108012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>
                  <a:stCxn id="91" idx="0"/>
                </p:cNvCxnSpPr>
                <p:nvPr/>
              </p:nvCxnSpPr>
              <p:spPr>
                <a:xfrm rot="16200000">
                  <a:off x="1495295" y="1142745"/>
                  <a:ext cx="108012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7" name="Group 86"/>
              <p:cNvGrpSpPr/>
              <p:nvPr/>
            </p:nvGrpSpPr>
            <p:grpSpPr>
              <a:xfrm rot="5400000">
                <a:off x="6983969" y="2456407"/>
                <a:ext cx="432048" cy="468052"/>
                <a:chOff x="1326082" y="1088739"/>
                <a:chExt cx="432048" cy="468052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1326082" y="1196751"/>
                  <a:ext cx="432048" cy="252028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1488096" y="1502785"/>
                  <a:ext cx="108012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1495297" y="1142745"/>
                  <a:ext cx="108012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9" name="TextBox 152"/>
            <p:cNvSpPr txBox="1"/>
            <p:nvPr/>
          </p:nvSpPr>
          <p:spPr>
            <a:xfrm>
              <a:off x="4855652" y="5302369"/>
              <a:ext cx="9767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Diode + preamp</a:t>
              </a:r>
              <a:endParaRPr lang="en-US" sz="1100" dirty="0"/>
            </a:p>
          </p:txBody>
        </p:sp>
        <p:sp>
          <p:nvSpPr>
            <p:cNvPr id="80" name="TextBox 153"/>
            <p:cNvSpPr txBox="1"/>
            <p:nvPr/>
          </p:nvSpPr>
          <p:spPr>
            <a:xfrm>
              <a:off x="6543521" y="5302369"/>
              <a:ext cx="1458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FE chip</a:t>
              </a:r>
              <a:endParaRPr lang="en-US" sz="1100" dirty="0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332874" y="4796352"/>
              <a:ext cx="316285" cy="291954"/>
              <a:chOff x="4553998" y="3569094"/>
              <a:chExt cx="468052" cy="432048"/>
            </a:xfrm>
          </p:grpSpPr>
          <p:sp>
            <p:nvSpPr>
              <p:cNvPr id="82" name="Isosceles Triangle 81"/>
              <p:cNvSpPr/>
              <p:nvPr/>
            </p:nvSpPr>
            <p:spPr>
              <a:xfrm rot="5400000">
                <a:off x="4572000" y="3659104"/>
                <a:ext cx="432048" cy="252028"/>
              </a:xfrm>
              <a:prstGeom prst="triangle">
                <a:avLst>
                  <a:gd name="adj" fmla="val 51666"/>
                </a:avLst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n>
                    <a:solidFill>
                      <a:sysClr val="windowText" lastClr="000000"/>
                    </a:solidFill>
                  </a:ln>
                </a:endParaRP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4553998" y="3785117"/>
                <a:ext cx="108012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stCxn id="82" idx="0"/>
              </p:cNvCxnSpPr>
              <p:nvPr/>
            </p:nvCxnSpPr>
            <p:spPr>
              <a:xfrm>
                <a:off x="4914038" y="3792316"/>
                <a:ext cx="108012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Connector 62"/>
          <p:cNvCxnSpPr/>
          <p:nvPr/>
        </p:nvCxnSpPr>
        <p:spPr>
          <a:xfrm>
            <a:off x="6133360" y="1032356"/>
            <a:ext cx="0" cy="110754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323178" y="4892402"/>
            <a:ext cx="1696871" cy="981690"/>
            <a:chOff x="4747337" y="4797152"/>
            <a:chExt cx="1696871" cy="981690"/>
          </a:xfrm>
        </p:grpSpPr>
        <p:sp>
          <p:nvSpPr>
            <p:cNvPr id="65" name="Rectangle 64"/>
            <p:cNvSpPr/>
            <p:nvPr/>
          </p:nvSpPr>
          <p:spPr>
            <a:xfrm>
              <a:off x="4747337" y="4797152"/>
              <a:ext cx="1696871" cy="7200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6" name="TextBox 175"/>
            <p:cNvSpPr txBox="1"/>
            <p:nvPr/>
          </p:nvSpPr>
          <p:spPr>
            <a:xfrm>
              <a:off x="4747337" y="5517232"/>
              <a:ext cx="16878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00" dirty="0" smtClean="0"/>
                <a:t>Diode + Amp + Digital</a:t>
              </a:r>
              <a:endParaRPr lang="en-US" sz="1100" dirty="0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4931256" y="5085184"/>
              <a:ext cx="216024" cy="144016"/>
            </a:xfrm>
            <a:prstGeom prst="triangl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4895252" y="5085184"/>
              <a:ext cx="28803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5039268" y="4941168"/>
              <a:ext cx="0" cy="432048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sosceles Triangle 69"/>
            <p:cNvSpPr/>
            <p:nvPr/>
          </p:nvSpPr>
          <p:spPr>
            <a:xfrm rot="5400000">
              <a:off x="5376253" y="5072039"/>
              <a:ext cx="291954" cy="170307"/>
            </a:xfrm>
            <a:prstGeom prst="triangle">
              <a:avLst>
                <a:gd name="adj" fmla="val 51666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5364088" y="5157191"/>
              <a:ext cx="72989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70" idx="0"/>
            </p:cNvCxnSpPr>
            <p:nvPr/>
          </p:nvCxnSpPr>
          <p:spPr>
            <a:xfrm>
              <a:off x="5607383" y="5162056"/>
              <a:ext cx="72989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 rot="5400000">
              <a:off x="5845551" y="5031177"/>
              <a:ext cx="432048" cy="25202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5827549" y="5157190"/>
              <a:ext cx="10801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187589" y="5164398"/>
              <a:ext cx="108012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854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noProof="0" dirty="0" smtClean="0">
                <a:latin typeface="+mj-lt"/>
              </a:rPr>
              <a:t>Active Pixel Sensors on HV-CMOS process</a:t>
            </a:r>
            <a:endParaRPr lang="en-GB" sz="800" noProof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6D3EEF-DE4E-429D-8EC4-DDC531AFF58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093" y="1619250"/>
            <a:ext cx="4016907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478893" y="4419600"/>
            <a:ext cx="3810000" cy="343854"/>
          </a:xfrm>
          <a:prstGeom prst="rect">
            <a:avLst/>
          </a:prstGeom>
          <a:solidFill>
            <a:srgbClr val="A0A0A0"/>
          </a:solidFill>
        </p:spPr>
        <p:txBody>
          <a:bodyPr vert="horz" anchor="ctr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dirty="0" smtClean="0"/>
              <a:t>Parameters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09600" y="4844534"/>
            <a:ext cx="269535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Depletion (small)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Low leakage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Possible high resolution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Limited use of PMOS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/>
          <a:stretch/>
        </p:blipFill>
        <p:spPr bwMode="auto">
          <a:xfrm>
            <a:off x="4495800" y="1371600"/>
            <a:ext cx="3942287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20964" y="5867400"/>
            <a:ext cx="813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smtClean="0"/>
              <a:t>I. Peric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817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5D38F491B12747BAFFAB051451F6DA" ma:contentTypeVersion="0" ma:contentTypeDescription="Create a new document." ma:contentTypeScope="" ma:versionID="9d37a3c3648ad5dc328bbc463ffce58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115619-A084-4580-9358-DAADAFB579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32C063-8371-4E3D-A025-C9FAB09A84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EFAB3F4-C637-42C5-AA52-E834068DCA44}">
  <ds:schemaRefs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1284</Words>
  <Application>Microsoft Office PowerPoint</Application>
  <PresentationFormat>On-screen Show (4:3)</PresentationFormat>
  <Paragraphs>368</Paragraphs>
  <Slides>33</Slides>
  <Notes>4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Pitchbook</vt:lpstr>
      <vt:lpstr>Depleted Monolithic ACTIVE PIXELS FOR  future HEP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2012-01-14T11:06:57Z</dcterms:created>
  <dcterms:modified xsi:type="dcterms:W3CDTF">2014-03-05T10:27:47Z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ContentTypeId">
    <vt:lpwstr>0x010100A45D38F491B12747BAFFAB051451F6DA</vt:lpwstr>
  </property>
</Properties>
</file>