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681" r:id="rId2"/>
    <p:sldMasterId id="2147483697" r:id="rId3"/>
    <p:sldMasterId id="2147483700" r:id="rId4"/>
    <p:sldMasterId id="2147483703" r:id="rId5"/>
    <p:sldMasterId id="2147483706" r:id="rId6"/>
    <p:sldMasterId id="2147483709" r:id="rId7"/>
  </p:sldMasterIdLst>
  <p:notesMasterIdLst>
    <p:notesMasterId r:id="rId38"/>
  </p:notesMasterIdLst>
  <p:sldIdLst>
    <p:sldId id="259" r:id="rId8"/>
    <p:sldId id="292" r:id="rId9"/>
    <p:sldId id="305" r:id="rId10"/>
    <p:sldId id="297" r:id="rId11"/>
    <p:sldId id="313" r:id="rId12"/>
    <p:sldId id="300" r:id="rId13"/>
    <p:sldId id="318" r:id="rId14"/>
    <p:sldId id="301" r:id="rId15"/>
    <p:sldId id="304" r:id="rId16"/>
    <p:sldId id="320" r:id="rId17"/>
    <p:sldId id="303" r:id="rId18"/>
    <p:sldId id="294" r:id="rId19"/>
    <p:sldId id="307" r:id="rId20"/>
    <p:sldId id="309" r:id="rId21"/>
    <p:sldId id="308" r:id="rId22"/>
    <p:sldId id="311" r:id="rId23"/>
    <p:sldId id="314" r:id="rId24"/>
    <p:sldId id="316" r:id="rId25"/>
    <p:sldId id="317" r:id="rId26"/>
    <p:sldId id="321" r:id="rId27"/>
    <p:sldId id="319" r:id="rId28"/>
    <p:sldId id="322" r:id="rId29"/>
    <p:sldId id="312" r:id="rId30"/>
    <p:sldId id="296" r:id="rId31"/>
    <p:sldId id="310" r:id="rId32"/>
    <p:sldId id="306" r:id="rId33"/>
    <p:sldId id="295" r:id="rId34"/>
    <p:sldId id="293" r:id="rId35"/>
    <p:sldId id="315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CC0066"/>
    <a:srgbClr val="F0DCDA"/>
    <a:srgbClr val="F9FAD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2" autoAdjust="0"/>
    <p:restoredTop sz="86564" autoAdjust="0"/>
  </p:normalViewPr>
  <p:slideViewPr>
    <p:cSldViewPr>
      <p:cViewPr varScale="1">
        <p:scale>
          <a:sx n="48" d="100"/>
          <a:sy n="48" d="100"/>
        </p:scale>
        <p:origin x="1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7E1B6-5E46-42E9-9233-28EF75DA7E37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7BF1-207F-4DDD-91E2-BEAC24E1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479F102-5389-42B5-A4AA-74C39041052F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7684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646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785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5928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6915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8801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710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3067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94102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0748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5619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8612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93552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51648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21269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1084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3640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5368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7184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5093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1339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29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4174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31424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029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9573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4150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3487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prstClr val="black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9693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773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Instrumentation of the forward region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704ECF-55C8-4961-9594-5F4EE4C0209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1635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D80CA7B9-2103-4A44-A063-80D8173B1689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E3F2FA07-1463-40E2-8270-D0ACA54CC06A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14F843AB-407F-45E1-8376-EB2BAAC5BAF0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6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02B6406-54C2-4986-9321-4837FF5B25A7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9B6AF24-641A-49DE-BBE7-38BD42487259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9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B7E7138E-EA61-432C-8D73-3ABC302F3406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0726DB7E-B75B-4745-853D-EC8022ECB280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5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1A96DEB0-51DC-4948-9524-160C358E3B4F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0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4FD2B4A-D22E-4806-931F-727632A92D1F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AFA54E28-BBE8-40AB-94F3-003E9A3CEB5B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5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36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4750"/>
                    </a14:imgEffect>
                    <a14:imgEffect>
                      <a14:saturation sat="200000"/>
                    </a14:imgEffect>
                    <a14:imgEffect>
                      <a14:brightnessContrast bright="27000" contrast="-2000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4BF15E2C-C0B7-4B3C-8BD7-78197505F742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2704A035-111D-4430-82FA-0ECB95BED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0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DAD376BF-F9D2-4EE8-837D-33C24E05F46A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CCCCFF"/>
                </a:solidFill>
              </a:defRPr>
            </a:lvl1pPr>
          </a:lstStyle>
          <a:p>
            <a:pPr>
              <a:defRPr/>
            </a:pPr>
            <a:fld id="{BC0B09BA-081F-4980-BB40-B191A86C99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CA1C39-799D-4F82-8068-6206B53C039C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DCA03-F189-4C1F-85D2-054A97D2CCBA}" type="datetime4">
              <a:rPr lang="en-US" smtClean="0"/>
              <a:t>March 6, 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Detector Workshop Terascale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D361-A3EF-4DD0-B5DB-855233E667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13264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D571C0-E458-49F1-BEEF-9958AC0776FE}" type="datetime4">
              <a:rPr lang="en-US" smtClean="0">
                <a:solidFill>
                  <a:srgbClr val="4F81BD">
                    <a:lumMod val="50000"/>
                  </a:srgbClr>
                </a:solidFill>
              </a:rPr>
              <a:t>March 6, 2014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Detector Workshop Terascale</a:t>
            </a:r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125DCA-8A8F-443C-A809-B929D5D3930C}" type="datetime4">
              <a:rPr lang="en-US" smtClean="0">
                <a:solidFill>
                  <a:srgbClr val="4F81BD">
                    <a:lumMod val="50000"/>
                  </a:srgbClr>
                </a:solidFill>
              </a:rPr>
              <a:t>March 6, 2014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Detector Workshop Terascale</a:t>
            </a:r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F6912-88C2-434E-AD26-22DFCB821BEF}" type="datetime4">
              <a:rPr lang="en-US" smtClean="0">
                <a:solidFill>
                  <a:srgbClr val="4F81BD">
                    <a:lumMod val="50000"/>
                  </a:srgbClr>
                </a:solidFill>
              </a:rPr>
              <a:t>March 6, 2014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Detector Workshop Terascale</a:t>
            </a:r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D72B1-2A73-4E8C-8BB4-9742CE7EA046}" type="datetime4">
              <a:rPr lang="en-US" smtClean="0">
                <a:solidFill>
                  <a:srgbClr val="4F81BD">
                    <a:lumMod val="50000"/>
                  </a:srgbClr>
                </a:solidFill>
              </a:rPr>
              <a:t>March 6, 2014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Detector Workshop Terascale</a:t>
            </a:r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colorTemperature colorTemp="3625"/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501AE-F005-41A7-AC73-6E263B0B1BCC}" type="datetime4">
              <a:rPr lang="en-US" smtClean="0">
                <a:solidFill>
                  <a:srgbClr val="4F81BD">
                    <a:lumMod val="50000"/>
                  </a:srgbClr>
                </a:solidFill>
              </a:rPr>
              <a:t>March 6, 2014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4F81BD">
                    <a:lumMod val="50000"/>
                  </a:srgbClr>
                </a:solidFill>
              </a:rPr>
              <a:t>Detector Workshop Terascale</a:t>
            </a:r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B878A-4B93-4F71-A428-03F17708550F}" type="slidenum">
              <a:rPr lang="en-US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656681" y="4763"/>
            <a:ext cx="3963988" cy="523220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Forward </a:t>
            </a:r>
            <a:r>
              <a:rPr lang="en-US" sz="28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Calorimetry</a:t>
            </a:r>
            <a:endParaRPr lang="en-US" sz="28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157413" y="1377950"/>
            <a:ext cx="4538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60000"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Wolfgang </a:t>
            </a:r>
            <a:r>
              <a:rPr lang="en-US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Lohmann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BTU and DESY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659731" y="3774499"/>
            <a:ext cx="5957887" cy="196977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60000"/>
            </a:pPr>
            <a:r>
              <a:rPr lang="en-US" sz="1800" dirty="0" smtClean="0">
                <a:solidFill>
                  <a:srgbClr val="FF9933"/>
                </a:solidFill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On behalf of the FCAL Collaboration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60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AGH University of Science  and Technology Cracow, CERN Geneva,  DESY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Zeuthen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NPPAN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Cracow,  ISS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Bukharest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LAL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Orsay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JINR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Dubna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NCPHEP Minsk, 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Pontifica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Universidad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Catholica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Santiago de Chile,  SLAC Stanford,  Tel Aviv University,  Tohoku University Sendai, University of Colorado Boulder, UC California Santa Cruz,  </a:t>
            </a:r>
            <a:r>
              <a:rPr lang="en-US" sz="16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Vinca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Belgrade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0"/>
            <a:ext cx="8286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CD77D-BA5B-4B2C-AEC2-1566B5F5D17C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73325" y="0"/>
            <a:ext cx="4275138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Century Gothic" pitchFamily="34" charset="0"/>
              </a:rPr>
              <a:t>Readout Chain</a:t>
            </a:r>
            <a:endParaRPr lang="en-US" sz="24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1" y="685800"/>
            <a:ext cx="7458285" cy="24094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4309"/>
            <a:ext cx="3657600" cy="22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538" y="3984309"/>
            <a:ext cx="3099107" cy="210643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491359" y="3319376"/>
            <a:ext cx="3623441" cy="744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Example signal:</a:t>
            </a:r>
          </a:p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Signal digitized with ADC ASIC (red) and external ADC (blue )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5880537" y="3249727"/>
            <a:ext cx="3099107" cy="6917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sz="1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Comparison of the amplitude measured with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ADC ASIC and a CAEN 500 </a:t>
            </a:r>
            <a:r>
              <a:rPr lang="en-US" sz="16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/s flash ADC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495800" y="3095241"/>
            <a:ext cx="0" cy="9690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416408" y="4125080"/>
            <a:ext cx="1066800" cy="923330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</a:rPr>
              <a:t>External</a:t>
            </a:r>
          </a:p>
          <a:p>
            <a:r>
              <a:rPr lang="de-DE" dirty="0" smtClean="0">
                <a:solidFill>
                  <a:srgbClr val="000066"/>
                </a:solidFill>
              </a:rPr>
              <a:t>500 MS ADC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2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56325"/>
            <a:ext cx="2133600" cy="476250"/>
          </a:xfrm>
        </p:spPr>
        <p:txBody>
          <a:bodyPr/>
          <a:lstStyle/>
          <a:p>
            <a:pPr>
              <a:defRPr/>
            </a:pPr>
            <a:fld id="{8A1554A8-F4DE-409C-8F6C-F24CCDC006D5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11339"/>
            <a:ext cx="3657600" cy="22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105400" y="461877"/>
            <a:ext cx="3657600" cy="16843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Example signal:</a:t>
            </a:r>
          </a:p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Signal digitized with ADC ASIC (red) and external ADC (blue )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5875"/>
            <a:ext cx="3657600" cy="26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" y="3733800"/>
            <a:ext cx="3704748" cy="25146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623888" y="2675377"/>
            <a:ext cx="3728890" cy="12660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Comparison of the amplitude measured with </a:t>
            </a:r>
          </a:p>
          <a:p>
            <a:pPr eaLnBrk="1" hangingPunct="1">
              <a:buClr>
                <a:srgbClr val="770E03"/>
              </a:buClr>
              <a:buSzPct val="182000"/>
              <a:buFont typeface="StarSymbol"/>
              <a:buNone/>
            </a:pP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ADC ASIC and a CAEN 500 </a:t>
            </a:r>
            <a:r>
              <a:rPr lang="en-US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/s flash ADC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5308839"/>
            <a:ext cx="369133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Aplitude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vs. time for several channels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4281488" y="166158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126992" y="5321895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0800000">
            <a:off x="4097783" y="296283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77758-1D3A-400D-ADF3-F0444931E30B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336"/>
            <a:ext cx="4644493" cy="344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64" y="2667000"/>
            <a:ext cx="4806412" cy="3509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599" y="600802"/>
            <a:ext cx="3790951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Impact point reconstruction using</a:t>
            </a:r>
          </a:p>
          <a:p>
            <a:pPr>
              <a:buSzPct val="153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 beam telescope </a:t>
            </a:r>
          </a:p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78" y="4191000"/>
            <a:ext cx="3691336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Impact point reconstruction using</a:t>
            </a:r>
          </a:p>
          <a:p>
            <a:pPr>
              <a:buSzPct val="153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 beam telescope </a:t>
            </a:r>
          </a:p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5813575" y="1936805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0800000">
            <a:off x="1833041" y="549668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2FBC6-7B74-416C-B88F-9FE6FC6E8893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8285" y="600802"/>
            <a:ext cx="369133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S/N   from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mips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vs. channel</a:t>
            </a:r>
          </a:p>
          <a:p>
            <a:pPr>
              <a:buSzPct val="153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oth for RC and FET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31" y="4913680"/>
            <a:ext cx="4229100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Sigma(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ped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 as a function of the pad size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5867400" y="1509763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2" y="2709470"/>
            <a:ext cx="4164209" cy="31008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" y="567687"/>
            <a:ext cx="4290646" cy="41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eft Arrow 15"/>
          <p:cNvSpPr/>
          <p:nvPr/>
        </p:nvSpPr>
        <p:spPr bwMode="auto">
          <a:xfrm rot="10800000">
            <a:off x="3709877" y="5267623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97808-4DC3-4097-BBE1-68439B1F4DD4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" y="687863"/>
            <a:ext cx="3124200" cy="257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58" y="687863"/>
            <a:ext cx="3181022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Scan across a pad boundary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6193"/>
            <a:ext cx="5120678" cy="319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" y="3798211"/>
            <a:ext cx="4331677" cy="240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4121834"/>
            <a:ext cx="2196141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5806683"/>
            <a:ext cx="2196141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sensor</a:t>
            </a:r>
          </a:p>
        </p:txBody>
      </p:sp>
      <p:sp>
        <p:nvSpPr>
          <p:cNvPr id="13" name="Left Arrow 12"/>
          <p:cNvSpPr/>
          <p:nvPr/>
        </p:nvSpPr>
        <p:spPr bwMode="auto">
          <a:xfrm rot="5400000">
            <a:off x="8148029" y="402866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5035413" y="500250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295D0-90D9-4BAD-B3FF-0EA893433718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23485"/>
            <a:ext cx="5152837" cy="40804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336"/>
            <a:ext cx="26955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0214" y="473472"/>
            <a:ext cx="471558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Data reduction and pile-up treatment by signal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deconvolution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95800"/>
            <a:ext cx="3505200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Reconstruction of the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deconvoluted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amplitude and comparison with full ADC information</a:t>
            </a:r>
          </a:p>
        </p:txBody>
      </p:sp>
      <p:sp>
        <p:nvSpPr>
          <p:cNvPr id="12" name="Left Arrow 11"/>
          <p:cNvSpPr/>
          <p:nvPr/>
        </p:nvSpPr>
        <p:spPr bwMode="auto">
          <a:xfrm>
            <a:off x="3590214" y="120389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0800000">
            <a:off x="2177796" y="533460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1B5B5-B926-45E6-AD0B-D7C0B349390A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7" y="609600"/>
            <a:ext cx="4542658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Shower profile measurements with n X</a:t>
            </a:r>
            <a:r>
              <a:rPr lang="en-US" sz="2400" baseline="-25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tungsten blocks in front of the sensors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75" y="1980349"/>
            <a:ext cx="4293025" cy="403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55" y="762000"/>
            <a:ext cx="4293025" cy="3142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352" y="986073"/>
            <a:ext cx="3667016" cy="4365013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53" y="3721928"/>
            <a:ext cx="436501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1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4ABF2-62AD-47C1-A4C1-EFB026DFD749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FDEADA">
                  <a:lumMod val="10000"/>
                </a:srgb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5000" y="-16329"/>
            <a:ext cx="53340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Future Scientific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185" y="551359"/>
            <a:ext cx="8458200" cy="569386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Construction of a highly compact calorimeter </a:t>
            </a:r>
          </a:p>
          <a:p>
            <a:pPr>
              <a:buClr>
                <a:srgbClr val="002060"/>
              </a:buClr>
              <a:buSzPct val="153000"/>
            </a:pPr>
            <a:endParaRPr lang="en-US" sz="24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novel connectivity technology (e.g. bump bonding, thin fan-out   </a:t>
            </a:r>
          </a:p>
          <a:p>
            <a:pPr lvl="1">
              <a:buClr>
                <a:srgbClr val="002060"/>
              </a:buClr>
              <a:buSzPct val="153000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PCB) </a:t>
            </a:r>
          </a:p>
          <a:p>
            <a:pPr lvl="1">
              <a:buClr>
                <a:srgbClr val="002060"/>
              </a:buClr>
              <a:buSzPct val="153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Construction of a demonstrator calorimeter</a:t>
            </a:r>
          </a:p>
          <a:p>
            <a:pPr>
              <a:buClr>
                <a:srgbClr val="002060"/>
              </a:buClr>
              <a:buSzPct val="153000"/>
            </a:pPr>
            <a:endParaRPr lang="en-US" sz="24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completion of the mechanical structure (+laser alignment)</a:t>
            </a: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production of sufficient ASICs in 130 nm technology</a:t>
            </a: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demonstration of power pulsing</a:t>
            </a: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readout board with data concentrator and data transfer </a:t>
            </a:r>
          </a:p>
          <a:p>
            <a:pPr lvl="1">
              <a:buClr>
                <a:srgbClr val="002060"/>
              </a:buClr>
              <a:buSzPct val="153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tests</a:t>
            </a:r>
          </a:p>
          <a:p>
            <a:pPr>
              <a:buClr>
                <a:srgbClr val="002060"/>
              </a:buClr>
              <a:buSzPct val="153000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Energy resolution    (luminosity spectrum)</a:t>
            </a: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spatial resolution     (angular spectrum)</a:t>
            </a:r>
          </a:p>
          <a:p>
            <a:pPr marL="800100" lvl="1" indent="-342900">
              <a:buClr>
                <a:srgbClr val="002060"/>
              </a:buClr>
              <a:buSzPct val="153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bias in the angular measurements  (systematic uncertainty)</a:t>
            </a:r>
          </a:p>
        </p:txBody>
      </p:sp>
    </p:spTree>
    <p:extLst>
      <p:ext uri="{BB962C8B-B14F-4D97-AF65-F5344CB8AC3E}">
        <p14:creationId xmlns:p14="http://schemas.microsoft.com/office/powerpoint/2010/main" val="22896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268F6-8237-423E-8CC1-FFD5CD86DBA4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-16329"/>
            <a:ext cx="65532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Completion of the Mechanical 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4" y="933005"/>
            <a:ext cx="4604737" cy="37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0" y="1174303"/>
            <a:ext cx="3543793" cy="2254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8034" y="466417"/>
            <a:ext cx="3575189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High Precision Tungsten absorber planes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1896" y="3290500"/>
            <a:ext cx="3527464" cy="169277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Status:</a:t>
            </a:r>
          </a:p>
          <a:p>
            <a:pPr>
              <a:buSzPct val="153000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10 pieces available</a:t>
            </a: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5 match specification</a:t>
            </a: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35 needed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65" y="483436"/>
            <a:ext cx="460473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66"/>
              </a:buClr>
              <a:buSzPct val="201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Mechanical frame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431" y="5179153"/>
            <a:ext cx="8550929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  <a:buSzPct val="201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For position measurement and position monitoring a laser system is foreseen (semi-transparent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 sensors and FSI)</a:t>
            </a:r>
          </a:p>
        </p:txBody>
      </p:sp>
    </p:spTree>
    <p:extLst>
      <p:ext uri="{BB962C8B-B14F-4D97-AF65-F5344CB8AC3E}">
        <p14:creationId xmlns:p14="http://schemas.microsoft.com/office/powerpoint/2010/main" val="6452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E0FB2-D74B-4013-BDE3-80EA87DEAB8F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5619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FDEADA">
                  <a:lumMod val="10000"/>
                </a:srgb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5000" y="-16329"/>
            <a:ext cx="53340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ASICs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73" y="566057"/>
            <a:ext cx="8153119" cy="544764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  <a:buSzPct val="201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Electronics: New FE and ADC ASICs in </a:t>
            </a:r>
          </a:p>
          <a:p>
            <a:pPr>
              <a:buClr>
                <a:srgbClr val="000066"/>
              </a:buClr>
              <a:buSzPct val="201000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130 nm IBM technology</a:t>
            </a:r>
          </a:p>
          <a:p>
            <a:pPr>
              <a:buClr>
                <a:srgbClr val="000066"/>
              </a:buClr>
              <a:buSzPct val="201000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FE ASIC (submitted Feb. 2013)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8 channels per chip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FE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peak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= 50 ns,  dual gain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1.5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mW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/channel, power pulsing</a:t>
            </a:r>
          </a:p>
          <a:p>
            <a:pPr>
              <a:buClr>
                <a:srgbClr val="000066"/>
              </a:buClr>
              <a:buSzPct val="201000"/>
            </a:pPr>
            <a:endParaRPr lang="en-US" sz="24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66"/>
              </a:buClr>
              <a:buSzPct val="201000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10 bit SAR ADC</a:t>
            </a:r>
          </a:p>
          <a:p>
            <a:pPr marL="800100" lvl="1" indent="-342900">
              <a:buClr>
                <a:srgbClr val="000066"/>
              </a:buClr>
              <a:buSzPct val="15000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8 channels per chip</a:t>
            </a:r>
          </a:p>
          <a:p>
            <a:pPr marL="800100" lvl="1" indent="-342900">
              <a:buClr>
                <a:srgbClr val="000066"/>
              </a:buClr>
              <a:buSzPct val="15000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scalable frequency (up to 50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/s)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1-2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mW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40 MS/s, power pulsing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 PLL for data serialization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high speed SLVS interface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first prototypes 2012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second submission Feb. 2014</a:t>
            </a:r>
          </a:p>
          <a:p>
            <a:pPr marL="800100" lvl="1" indent="-342900">
              <a:buClr>
                <a:srgbClr val="000066"/>
              </a:buClr>
              <a:buSzPct val="201000"/>
              <a:buFont typeface="Symbol" panose="05050102010706020507" pitchFamily="18" charset="2"/>
              <a:buChar char="-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54952"/>
            <a:ext cx="2729292" cy="295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2729292" cy="25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F15BA-E5B7-4202-BA50-B56AF44289CE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-16329"/>
            <a:ext cx="7696200" cy="830997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Example Very Forward Region of the ILD and a CLIC Detector </a:t>
            </a: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5" y="814668"/>
            <a:ext cx="3836987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82" y="2971800"/>
            <a:ext cx="4819868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12982" y="824607"/>
            <a:ext cx="4819868" cy="206210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Optimisation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of the design of the very forward region of LC detector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Precision luminosity measurement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feedback and beam tuning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Detector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hermeticity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Challenge: Fast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redout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922E2-FFAB-40B8-9580-625B693F5CC0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827" y="838582"/>
            <a:ext cx="2344173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  <a:buSzPct val="201000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est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7" y="1371600"/>
            <a:ext cx="37623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1371599"/>
            <a:ext cx="396716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333" y="5181600"/>
            <a:ext cx="8002142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ADC almost linear over the full expected input signal range</a:t>
            </a:r>
          </a:p>
          <a:p>
            <a:pPr marL="342900" indent="-342900">
              <a:buClr>
                <a:srgbClr val="002060"/>
              </a:buClr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Some codes slightly worse, needs investigation</a:t>
            </a:r>
          </a:p>
          <a:p>
            <a:pPr marL="342900" indent="-342900">
              <a:buClr>
                <a:srgbClr val="002060"/>
              </a:buClr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Next submission: February 2014 (done)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05000" y="-16329"/>
            <a:ext cx="53340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ASIC development, 130 nm</a:t>
            </a:r>
          </a:p>
        </p:txBody>
      </p:sp>
    </p:spTree>
    <p:extLst>
      <p:ext uri="{BB962C8B-B14F-4D97-AF65-F5344CB8AC3E}">
        <p14:creationId xmlns:p14="http://schemas.microsoft.com/office/powerpoint/2010/main" val="1565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C55F2-FB84-4F80-917E-A96941E10072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09800" y="-16329"/>
            <a:ext cx="5181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Demonstrator Calorimeter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13" y="445336"/>
            <a:ext cx="7754373" cy="563231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Thin sensor planes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Miniaturisation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of the readout board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000066"/>
              </a:buClr>
              <a:buSzPct val="13400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32 (64) channel ASIC, </a:t>
            </a:r>
          </a:p>
          <a:p>
            <a:pPr marL="800100" lvl="1" indent="-342900">
              <a:buClr>
                <a:srgbClr val="000066"/>
              </a:buClr>
              <a:buSzPct val="134000"/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combining current FE and ADC ASICs</a:t>
            </a:r>
          </a:p>
          <a:p>
            <a:pPr marL="800100" lvl="1" indent="-342900">
              <a:buClr>
                <a:srgbClr val="000066"/>
              </a:buClr>
              <a:buSzPct val="134000"/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power pulsing</a:t>
            </a:r>
          </a:p>
          <a:p>
            <a:pPr marL="800100" lvl="1" indent="-342900">
              <a:buClr>
                <a:srgbClr val="000066"/>
              </a:buClr>
              <a:buSzPct val="134000"/>
              <a:buFont typeface="Symbol" panose="05050102010706020507" pitchFamily="18" charset="2"/>
              <a:buChar char="-"/>
            </a:pP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Data Concentrator and data acquisition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rgbClr val="000066"/>
              </a:buClr>
              <a:buSzPct val="14300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zero suppression,  </a:t>
            </a:r>
          </a:p>
          <a:p>
            <a:pPr marL="800100" lvl="1" indent="-342900">
              <a:buClr>
                <a:srgbClr val="000066"/>
              </a:buClr>
              <a:buSzPct val="14300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high speed data transfer, </a:t>
            </a:r>
          </a:p>
          <a:p>
            <a:pPr marL="800100" lvl="1" indent="-342900">
              <a:buClr>
                <a:srgbClr val="000066"/>
              </a:buClr>
              <a:buSzPct val="143000"/>
              <a:buFont typeface="Symbol" panose="05050102010706020507" pitchFamily="18" charset="2"/>
              <a:buChar char="-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preprocessing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0066"/>
              </a:buClr>
              <a:buSzPct val="201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test results will be imperative to a detector TDR !!! </a:t>
            </a:r>
          </a:p>
        </p:txBody>
      </p:sp>
    </p:spTree>
    <p:extLst>
      <p:ext uri="{BB962C8B-B14F-4D97-AF65-F5344CB8AC3E}">
        <p14:creationId xmlns:p14="http://schemas.microsoft.com/office/powerpoint/2010/main" val="41854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C55F2-FB84-4F80-917E-A96941E10072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09800" y="-16329"/>
            <a:ext cx="5181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backups</a:t>
            </a:r>
            <a:endParaRPr lang="en-US" sz="2400" dirty="0" smtClean="0">
              <a:solidFill>
                <a:srgbClr val="FDEADA">
                  <a:lumMod val="10000"/>
                </a:srgbClr>
              </a:solidFill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AFB2B-9BC4-4919-9A81-7AD278AB80E8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866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Luminosity Spectrum and Beam-Beam Effects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599"/>
            <a:ext cx="419100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40290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6760" y="609599"/>
            <a:ext cx="3977640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Both for Luminosity measurement and for Physics analyses this spectrum must be known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4647614" y="187756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267200"/>
            <a:ext cx="4191000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strong magnetic field during bunch crossing also changes the direction of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Bhabha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electrons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18047" y="4859125"/>
            <a:ext cx="993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2046" y="5690064"/>
            <a:ext cx="4333639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Dedicated talks by Andre and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Strahinja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44610-5345-485A-B0E9-931EB19058D8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Physics Background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2" y="500555"/>
            <a:ext cx="3190875" cy="30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2" y="3352800"/>
            <a:ext cx="30384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1" y="1219200"/>
            <a:ext cx="38163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9" y="3520939"/>
            <a:ext cx="3124200" cy="25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3100" y="819090"/>
            <a:ext cx="14478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Signal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4756" y="2924145"/>
            <a:ext cx="14478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743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C53B7-AA86-49F6-9362-CEF083CEE643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78584"/>
            <a:ext cx="8382000" cy="544764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8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FCAL Deliveries </a:t>
            </a:r>
          </a:p>
          <a:p>
            <a:pPr>
              <a:buSzPct val="153000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Designs of the very forward region for ILC and CLIC detectors </a:t>
            </a: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Monte Carlo estimates of the expected performance of a </a:t>
            </a:r>
            <a:r>
              <a:rPr lang="en-US" sz="20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uminometer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for precise luminosity measurement</a:t>
            </a: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Feasibility of fast luminosity measurement, beam parameter</a:t>
            </a:r>
          </a:p>
          <a:p>
            <a:pPr>
              <a:buClr>
                <a:srgbClr val="002060"/>
              </a:buClr>
              <a:buSzPct val="178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determination and electron tagging with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and Pair   </a:t>
            </a:r>
          </a:p>
          <a:p>
            <a:pPr>
              <a:buClr>
                <a:srgbClr val="002060"/>
              </a:buClr>
              <a:buSzPct val="178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     Monitor</a:t>
            </a:r>
          </a:p>
          <a:p>
            <a:pPr>
              <a:buClr>
                <a:srgbClr val="002060"/>
              </a:buClr>
              <a:buSzPct val="178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Successful development of sensors and dedicated ASICs  </a:t>
            </a: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Successful prototyping and test of major components in the beam</a:t>
            </a:r>
          </a:p>
          <a:p>
            <a:pPr>
              <a:buClr>
                <a:srgbClr val="002060"/>
              </a:buClr>
              <a:buSzPct val="178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2060"/>
              </a:buClr>
              <a:buSzPct val="178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Unique contributions to the ILC RDR, the CLIC CDR,  the ILC TDR and to the detector concepts ILD and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SiD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0882F-F026-4FF7-AD72-62D7BD114801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LumiCal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671" y="235296"/>
            <a:ext cx="3289299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Design Studies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1" y="4038600"/>
            <a:ext cx="3091729" cy="223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" y="696961"/>
            <a:ext cx="3625130" cy="25638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22" y="1978864"/>
            <a:ext cx="3781877" cy="29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1" y="772757"/>
            <a:ext cx="3828314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Energy resolution vs. polar angle </a:t>
            </a:r>
          </a:p>
        </p:txBody>
      </p:sp>
      <p:sp>
        <p:nvSpPr>
          <p:cNvPr id="4" name="Left Arrow 3"/>
          <p:cNvSpPr/>
          <p:nvPr/>
        </p:nvSpPr>
        <p:spPr bwMode="auto">
          <a:xfrm>
            <a:off x="4152080" y="1159329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1" y="5410200"/>
            <a:ext cx="3828314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CLIC, impact of background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" y="3328666"/>
            <a:ext cx="3828314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Energy resolution with and without</a:t>
            </a: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gaps between sensor tiles  </a:t>
            </a:r>
          </a:p>
        </p:txBody>
      </p:sp>
      <p:sp>
        <p:nvSpPr>
          <p:cNvPr id="15" name="Left Arrow 14"/>
          <p:cNvSpPr/>
          <p:nvPr/>
        </p:nvSpPr>
        <p:spPr bwMode="auto">
          <a:xfrm rot="10800000">
            <a:off x="4011386" y="3638386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4011385" y="482420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16DD3-783A-4060-931E-7111D2CC71B9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2108"/>
            <a:ext cx="8867775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</p:spTree>
    <p:extLst>
      <p:ext uri="{BB962C8B-B14F-4D97-AF65-F5344CB8AC3E}">
        <p14:creationId xmlns:p14="http://schemas.microsoft.com/office/powerpoint/2010/main" val="10465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146D4-7194-4E2F-A0E8-8B128ABF7AF8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Beam-test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" y="3499222"/>
            <a:ext cx="3523368" cy="241897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96" y="967797"/>
            <a:ext cx="4635305" cy="34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" y="546887"/>
            <a:ext cx="36576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199" y="567687"/>
            <a:ext cx="4669301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Triggered signal spectrum </a:t>
            </a:r>
          </a:p>
        </p:txBody>
      </p:sp>
      <p:sp>
        <p:nvSpPr>
          <p:cNvPr id="13" name="Left Arrow 12"/>
          <p:cNvSpPr/>
          <p:nvPr/>
        </p:nvSpPr>
        <p:spPr bwMode="auto">
          <a:xfrm>
            <a:off x="3890889" y="5420237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0" y="445336"/>
            <a:ext cx="35814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Gain vs. channel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4101" y="5196983"/>
            <a:ext cx="3581400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Pedestal</a:t>
            </a:r>
          </a:p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(taken without signal)</a:t>
            </a:r>
          </a:p>
        </p:txBody>
      </p:sp>
    </p:spTree>
    <p:extLst>
      <p:ext uri="{BB962C8B-B14F-4D97-AF65-F5344CB8AC3E}">
        <p14:creationId xmlns:p14="http://schemas.microsoft.com/office/powerpoint/2010/main" val="32185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F2B20-EE95-4A98-894D-E33983A60E22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-16329"/>
            <a:ext cx="65532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Sensor Planes &amp; Connectivity Scheme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" y="1447672"/>
            <a:ext cx="4218262" cy="3429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2827" y="926986"/>
            <a:ext cx="4218262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66"/>
              </a:buClr>
              <a:buSzPct val="201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Thin sensor planes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1" y="926986"/>
            <a:ext cx="4114799" cy="489364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endParaRPr lang="en-US" sz="12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Available:</a:t>
            </a:r>
          </a:p>
          <a:p>
            <a:pPr>
              <a:buSzPct val="153000"/>
            </a:pPr>
            <a:endParaRPr lang="en-US" sz="24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More than 30 silicon sensors </a:t>
            </a: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More than 30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GaAs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sensors</a:t>
            </a:r>
          </a:p>
          <a:p>
            <a:pPr>
              <a:buSzPct val="153000"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Done so far:</a:t>
            </a:r>
          </a:p>
          <a:p>
            <a:pPr>
              <a:buSzPct val="153000"/>
            </a:pP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PCB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fanout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(1 mm)</a:t>
            </a: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Wire bonding</a:t>
            </a:r>
          </a:p>
          <a:p>
            <a:pPr>
              <a:buSzPct val="153000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Needed:</a:t>
            </a:r>
          </a:p>
          <a:p>
            <a:pPr>
              <a:buSzPct val="153000"/>
            </a:pP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Thin fan-out (50 – 100 </a:t>
            </a:r>
            <a:r>
              <a:rPr lang="en-US" sz="2000" dirty="0" smtClean="0">
                <a:solidFill>
                  <a:srgbClr val="000066"/>
                </a:solidFill>
                <a:latin typeface="Symbol" panose="05050102010706020507" pitchFamily="18" charset="2"/>
                <a:cs typeface="Calibri" pitchFamily="34" charset="0"/>
              </a:rPr>
              <a:t>m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m)</a:t>
            </a:r>
          </a:p>
          <a:p>
            <a:pPr marL="342900" indent="-342900">
              <a:buSzPct val="153000"/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Bump bonding</a:t>
            </a:r>
          </a:p>
        </p:txBody>
      </p:sp>
    </p:spTree>
    <p:extLst>
      <p:ext uri="{BB962C8B-B14F-4D97-AF65-F5344CB8AC3E}">
        <p14:creationId xmlns:p14="http://schemas.microsoft.com/office/powerpoint/2010/main" val="40756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81F4D-AA77-48D4-A73B-7E191C8009FD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Luminosity Measurement</a:t>
            </a:r>
          </a:p>
        </p:txBody>
      </p:sp>
      <p:pic>
        <p:nvPicPr>
          <p:cNvPr id="10" name="Picture 6" descr="ry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5537" r="20834" b="6328"/>
          <a:stretch>
            <a:fillRect/>
          </a:stretch>
        </p:blipFill>
        <p:spPr bwMode="auto">
          <a:xfrm>
            <a:off x="0" y="429007"/>
            <a:ext cx="220219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67000" y="685799"/>
            <a:ext cx="5529942" cy="156966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Precise measurement of the luminosity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-3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ILC, 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CLIC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Low angle physics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New challenge: </a:t>
            </a: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Beamstrahlung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7042" y="2486407"/>
            <a:ext cx="832167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66"/>
              </a:buClr>
              <a:buSzPct val="18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Gauge process for the luminosity measurement: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Bhabha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scattering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66"/>
              </a:buClr>
              <a:buSzPct val="1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+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             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+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e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itchFamily="34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</a:rPr>
              <a:t>g)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   </a:t>
            </a:r>
          </a:p>
        </p:txBody>
      </p:sp>
      <p:cxnSp>
        <p:nvCxnSpPr>
          <p:cNvPr id="16" name="Straight Arrow Connector 5"/>
          <p:cNvCxnSpPr>
            <a:cxnSpLocks noChangeShapeType="1"/>
          </p:cNvCxnSpPr>
          <p:nvPr/>
        </p:nvCxnSpPr>
        <p:spPr bwMode="auto">
          <a:xfrm>
            <a:off x="1101096" y="3048000"/>
            <a:ext cx="792000" cy="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95915"/>
            <a:ext cx="2971799" cy="27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89" y="3781206"/>
            <a:ext cx="2702494" cy="25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47255" y="4236732"/>
            <a:ext cx="213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= N /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itchFamily="18" charset="2"/>
              </a:rPr>
              <a:t>s</a:t>
            </a: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4042567" y="4633606"/>
            <a:ext cx="379413" cy="3143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 flipV="1">
            <a:off x="5064008" y="4680439"/>
            <a:ext cx="228600" cy="3476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537742" y="4993969"/>
            <a:ext cx="1100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Count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Bhabha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 events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768055" y="5105094"/>
            <a:ext cx="1100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From theory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50" y="2960913"/>
            <a:ext cx="3262315" cy="7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94877-E87D-4A79-9526-2C9877335E55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BeamCal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1226043"/>
            <a:ext cx="1828800" cy="1722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71" y="1226043"/>
            <a:ext cx="1826429" cy="172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" y="3962400"/>
            <a:ext cx="4155565" cy="2319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29" y="3904894"/>
            <a:ext cx="3200400" cy="2426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164" y="575964"/>
            <a:ext cx="4439983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Study of different segmentations  1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TeV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16200000">
            <a:off x="1935480" y="3149182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1" y="3504784"/>
            <a:ext cx="3733800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Estimate of the signal range, 1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4191000"/>
            <a:ext cx="2362201" cy="43088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Red: Equal size pads</a:t>
            </a:r>
          </a:p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Blue: pad size growing with the radius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5257800"/>
            <a:ext cx="2362201" cy="43088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Red: Equal size pads</a:t>
            </a:r>
          </a:p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Blue: pad size growing with the radius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789" y="555195"/>
            <a:ext cx="3755461" cy="27495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15000" y="575964"/>
            <a:ext cx="1928515" cy="2616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1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Single high energy electron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653495" y="798092"/>
            <a:ext cx="365468" cy="3559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1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E13A4-97D6-4656-AD07-31F6D9414407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71600" y="-16329"/>
            <a:ext cx="58674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 Tuning and electron tagging</a:t>
            </a:r>
          </a:p>
        </p:txBody>
      </p:sp>
      <p:pic>
        <p:nvPicPr>
          <p:cNvPr id="9" name="Picture 40" descr="Beam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762000"/>
            <a:ext cx="281331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3057" y="756557"/>
            <a:ext cx="5529942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(+Pair Monitor)</a:t>
            </a:r>
            <a:endParaRPr lang="en-US" sz="24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223665"/>
            <a:ext cx="5562600" cy="163121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luminosity estimate using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beamstrahlung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(bunch-by-bunch at ILC)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parameter estimation</a:t>
            </a: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Fast feedback to the machine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SzPct val="153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Low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angle electron tagging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3645253"/>
            <a:ext cx="2558144" cy="251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5788" y="3645252"/>
            <a:ext cx="5582412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 parameter determination and fast feed-back</a:t>
            </a: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Bunch-by-bunch at ILC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33260"/>
            <a:ext cx="4953000" cy="18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1ECC3-B908-43D5-8F49-9D0BBF8DF68C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Sensors and ASICs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0639"/>
            <a:ext cx="3807703" cy="277796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24" y="1260639"/>
            <a:ext cx="3897575" cy="277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599" y="552753"/>
            <a:ext cx="3807703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Characterisation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of a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GaAs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sensor on the probe-station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569166"/>
            <a:ext cx="3733799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Silicon sensor prototype for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789225" y="4307685"/>
            <a:ext cx="3897574" cy="18928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 in n, strip pitch 2.2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40 </a:t>
            </a:r>
            <a:r>
              <a:rPr lang="en-US" sz="1800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sensors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joint effort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IFJ PAN Cracow, DESY, TAU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Electrical </a:t>
            </a:r>
            <a:r>
              <a:rPr lang="en-US" sz="1800" kern="0" dirty="0" err="1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characterisation</a:t>
            </a:r>
            <a:r>
              <a:rPr lang="en-US" sz="1800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 done, matches quality criteria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7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69223" y="4403248"/>
            <a:ext cx="3773705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Compensated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GaAs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Institute in Tomsk, DESY-JINR collaboration (BMBF supported)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7A"/>
              </a:buClr>
              <a:buSzPct val="205000"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Electrical </a:t>
            </a:r>
            <a:r>
              <a:rPr lang="en-US" sz="1800" kern="0" dirty="0" err="1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characterisation</a:t>
            </a:r>
            <a:r>
              <a:rPr lang="en-US" sz="1800" kern="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 at JINR and DESY, 30 sensors of sufficient quality</a:t>
            </a:r>
          </a:p>
        </p:txBody>
      </p:sp>
    </p:spTree>
    <p:extLst>
      <p:ext uri="{BB962C8B-B14F-4D97-AF65-F5344CB8AC3E}">
        <p14:creationId xmlns:p14="http://schemas.microsoft.com/office/powerpoint/2010/main" val="18146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903B7-0632-4BD4-A06E-E3EB419D47A3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Sensors and ASICs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5" y="995377"/>
            <a:ext cx="2939580" cy="24011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51" y="4434852"/>
            <a:ext cx="3660856" cy="14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685" y="595266"/>
            <a:ext cx="8112992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FE ASICs dedicated to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LumiCal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BeamCal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815" y="4641307"/>
            <a:ext cx="3691336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PCB instrumented with FE ASICs and 10 bit pipeline ADC ASICs for test-beam studies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685" y="3586238"/>
            <a:ext cx="2972710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FE ASIC, 8 channels, 4 RC and 4 FET feedback, 350 nm AMS</a:t>
            </a:r>
          </a:p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Currently used in test-beams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43" y="5380840"/>
            <a:ext cx="993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399" y="995376"/>
            <a:ext cx="3039617" cy="25430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15339" y="3538404"/>
            <a:ext cx="3029678" cy="58477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ÀDC ASIC, 8 channels, pipeline architecture, 10 bit </a:t>
            </a:r>
          </a:p>
        </p:txBody>
      </p:sp>
    </p:spTree>
    <p:extLst>
      <p:ext uri="{BB962C8B-B14F-4D97-AF65-F5344CB8AC3E}">
        <p14:creationId xmlns:p14="http://schemas.microsoft.com/office/powerpoint/2010/main" val="1434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81956-A84B-4134-B208-AE4505D7FF8F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-16329"/>
            <a:ext cx="404257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FDEADA">
                  <a:lumMod val="10000"/>
                </a:srgb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5000" y="-16329"/>
            <a:ext cx="53340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Dedicated </a:t>
            </a:r>
            <a:r>
              <a:rPr lang="en-US" sz="2400" dirty="0" err="1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BeamCal</a:t>
            </a:r>
            <a:r>
              <a:rPr lang="en-US" sz="2400" dirty="0" smtClean="0">
                <a:solidFill>
                  <a:srgbClr val="FDEADA">
                    <a:lumMod val="10000"/>
                  </a:srgbClr>
                </a:solidFill>
                <a:latin typeface="Century Gothic" pitchFamily="34" charset="0"/>
                <a:cs typeface="Calibri" pitchFamily="34" charset="0"/>
              </a:rPr>
              <a:t> Readout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14596"/>
            <a:ext cx="38766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771"/>
            <a:ext cx="4522858" cy="31102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632660" y="3333552"/>
            <a:ext cx="2014251" cy="1219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111" y="4632289"/>
            <a:ext cx="8305800" cy="132343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180 nm TSMC technology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10 bit SAR ADC 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4 channel version in summer 2014</a:t>
            </a:r>
          </a:p>
          <a:p>
            <a:pPr marL="342900" indent="-342900">
              <a:buClr>
                <a:srgbClr val="000066"/>
              </a:buClr>
              <a:buSzPct val="201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Assembled sensor planes for beam tests after 2015</a:t>
            </a:r>
          </a:p>
        </p:txBody>
      </p:sp>
    </p:spTree>
    <p:extLst>
      <p:ext uri="{BB962C8B-B14F-4D97-AF65-F5344CB8AC3E}">
        <p14:creationId xmlns:p14="http://schemas.microsoft.com/office/powerpoint/2010/main" val="7813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2D82D-35F3-4DBE-AFFF-F971FBF9A69C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57400" y="0"/>
            <a:ext cx="47244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Assembled Sensor Planes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266" y="2752863"/>
            <a:ext cx="2841746" cy="4219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62837"/>
            <a:ext cx="4047978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800600" cy="2947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68989"/>
            <a:ext cx="4572000" cy="101566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Performance studies in an electron beam 2-4.5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at DESY (2010-2012)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&gt; 50 x 10</a:t>
            </a:r>
            <a:r>
              <a:rPr lang="en-US" sz="2400" baseline="30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trigger</a:t>
            </a:r>
          </a:p>
        </p:txBody>
      </p:sp>
    </p:spTree>
    <p:extLst>
      <p:ext uri="{BB962C8B-B14F-4D97-AF65-F5344CB8AC3E}">
        <p14:creationId xmlns:p14="http://schemas.microsoft.com/office/powerpoint/2010/main" val="30780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42BBF-A2E8-4864-9F68-B61E7B18676D}" type="datetime4">
              <a:rPr lang="en-US" smtClean="0"/>
              <a:t>March 6, 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Workshop Terascale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36DF-EB2D-465C-B641-86614B34FA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10581" y="0"/>
            <a:ext cx="5105400" cy="461665"/>
          </a:xfrm>
          <a:prstGeom prst="rect">
            <a:avLst/>
          </a:prstGeom>
          <a:solidFill>
            <a:srgbClr val="FFFF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entury Gothic" pitchFamily="34" charset="0"/>
                <a:cs typeface="Calibri" pitchFamily="34" charset="0"/>
              </a:rPr>
              <a:t>Beam Test Readout and DAQ</a:t>
            </a: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0" y="609600"/>
            <a:ext cx="6996113" cy="52604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 algn="l" rtl="0" eaLnBrk="0" fontAlgn="base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 algn="l" rtl="0" eaLnBrk="0" fontAlgn="base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 algn="l" rtl="0" eaLnBrk="0" fontAlgn="base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 algn="l" rtl="0" eaLnBrk="0" fontAlgn="base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 algn="l" rtl="0" fontAlgn="base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32 channels fully equipped </a:t>
            </a:r>
            <a:b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(Sensor + Front-end + ADC)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18"/>
            </a:endParaRPr>
          </a:p>
          <a:p>
            <a:pPr marL="432000" marR="0" lvl="0" indent="-324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832929"/>
              </a:buClr>
              <a:buSzPct val="182000"/>
              <a:buFont typeface="StarSymbol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Signal handshaking with Trigger Logic Unit (TLU)</a:t>
            </a:r>
          </a:p>
          <a:p>
            <a:pPr marL="1080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832929"/>
              </a:buClr>
              <a:buSzPct val="182000"/>
              <a:buFont typeface="StarSymbol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     EUDAQ software</a:t>
            </a:r>
          </a:p>
          <a:p>
            <a:pPr marL="432000" marR="0" lvl="0" indent="-324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832929"/>
              </a:buClr>
              <a:buSzPct val="182000"/>
              <a:buFont typeface="StarSymbol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ADC Clock source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rgbClr val="832929"/>
              </a:buClr>
              <a:buSzPct val="182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Internal (asynchronous with beam operation) –  CLIC mode</a:t>
            </a:r>
          </a:p>
          <a:p>
            <a:pPr lvl="1">
              <a:spcAft>
                <a:spcPts val="0"/>
              </a:spcAft>
              <a:buClr>
                <a:srgbClr val="832929"/>
              </a:buClr>
              <a:buSzPct val="182000"/>
              <a:buFont typeface="Symbol" pitchFamily="18" charset="2"/>
              <a:buChar char="-"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External (beam clock used to </a:t>
            </a:r>
          </a:p>
          <a:p>
            <a:pPr marL="540000" lvl="1" indent="0">
              <a:spcAft>
                <a:spcPts val="0"/>
              </a:spcAft>
              <a:buClr>
                <a:srgbClr val="832929"/>
              </a:buClr>
              <a:buSzPct val="182000"/>
              <a:buNone/>
              <a:defRPr/>
            </a:pP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smtClean="0">
                <a:solidFill>
                  <a:srgbClr val="000066"/>
                </a:solidFill>
              </a:rPr>
              <a:t>   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synchronize with beam) </a:t>
            </a:r>
            <a:r>
              <a:rPr lang="de-DE" sz="2000" dirty="0" smtClean="0">
                <a:solidFill>
                  <a:srgbClr val="000066"/>
                </a:solidFill>
                <a:ea typeface="+mn-ea"/>
                <a:cs typeface="+mn-cs"/>
              </a:rPr>
              <a:t>–</a:t>
            </a:r>
          </a:p>
          <a:p>
            <a:pPr marL="540000" lvl="1" indent="0">
              <a:spcAft>
                <a:spcPts val="0"/>
              </a:spcAft>
              <a:buClr>
                <a:srgbClr val="832929"/>
              </a:buClr>
              <a:buSzPct val="182000"/>
              <a:buNone/>
              <a:defRPr/>
            </a:pPr>
            <a:r>
              <a:rPr lang="de-DE" sz="2000" dirty="0">
                <a:solidFill>
                  <a:srgbClr val="000066"/>
                </a:solidFill>
                <a:ea typeface="+mn-ea"/>
                <a:cs typeface="+mn-cs"/>
              </a:rPr>
              <a:t> </a:t>
            </a:r>
            <a:r>
              <a:rPr lang="de-DE" sz="2000" dirty="0" smtClean="0">
                <a:solidFill>
                  <a:srgbClr val="000066"/>
                </a:solidFill>
                <a:ea typeface="+mn-ea"/>
                <a:cs typeface="+mn-cs"/>
              </a:rPr>
              <a:t>   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ILC mode</a:t>
            </a:r>
          </a:p>
          <a:p>
            <a:pPr marL="540000" lvl="1" indent="0">
              <a:spcAft>
                <a:spcPts val="0"/>
              </a:spcAft>
              <a:buClr>
                <a:srgbClr val="832929"/>
              </a:buClr>
              <a:buSzPct val="182000"/>
              <a:buNone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18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929"/>
              </a:buClr>
              <a:buSzPct val="182000"/>
              <a:buFont typeface="Symbol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ADC sampling rate is up to 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18"/>
            </a:endParaRPr>
          </a:p>
          <a:p>
            <a:pPr marL="5400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929"/>
              </a:buClr>
              <a:buSzPct val="182000"/>
              <a:buNone/>
              <a:tabLst/>
              <a:defRPr/>
            </a:pP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smtClean="0">
                <a:solidFill>
                  <a:srgbClr val="000066"/>
                </a:solidFill>
              </a:rPr>
              <a:t>  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20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18"/>
              </a:rPr>
              <a:t>Ms/s (6.4 Gbps)</a:t>
            </a:r>
          </a:p>
          <a:p>
            <a:pPr marL="5400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rgbClr val="832929"/>
              </a:buClr>
              <a:buSzPct val="182000"/>
              <a:buFont typeface="StarSymbol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1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6374"/>
            <a:ext cx="4353866" cy="3058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3900" y="5537339"/>
            <a:ext cx="4391966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3000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Readout synchronized with the beam-clock, ILC timing</a:t>
            </a:r>
          </a:p>
        </p:txBody>
      </p:sp>
    </p:spTree>
    <p:extLst>
      <p:ext uri="{BB962C8B-B14F-4D97-AF65-F5344CB8AC3E}">
        <p14:creationId xmlns:p14="http://schemas.microsoft.com/office/powerpoint/2010/main" val="324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Custom 7">
      <a:dk1>
        <a:srgbClr val="FFFFCB"/>
      </a:dk1>
      <a:lt1>
        <a:srgbClr val="FFFFCB"/>
      </a:lt1>
      <a:dk2>
        <a:srgbClr val="FFFF0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EADA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On-screen Show (4:3)</PresentationFormat>
  <Paragraphs>369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Century Gothic</vt:lpstr>
      <vt:lpstr>Comic Sans MS</vt:lpstr>
      <vt:lpstr>DejaVu Sans</vt:lpstr>
      <vt:lpstr>Monotype Corsiva</vt:lpstr>
      <vt:lpstr>StarSymbol</vt:lpstr>
      <vt:lpstr>Symbol</vt:lpstr>
      <vt:lpstr>Wingdings</vt:lpstr>
      <vt:lpstr>4_Default Design</vt:lpstr>
      <vt:lpstr>Custom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Escuela de Ingeniería - P.Universidad Católica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Bean Chip: BeamCal instrumentation IC (2010)</dc:title>
  <dc:creator>w. lohmann</dc:creator>
  <cp:lastModifiedBy>wolfgang lohmann</cp:lastModifiedBy>
  <cp:revision>184</cp:revision>
  <dcterms:created xsi:type="dcterms:W3CDTF">2012-10-12T21:33:56Z</dcterms:created>
  <dcterms:modified xsi:type="dcterms:W3CDTF">2014-03-06T07:52:01Z</dcterms:modified>
</cp:coreProperties>
</file>