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8" r:id="rId3"/>
    <p:sldId id="259" r:id="rId4"/>
    <p:sldId id="278" r:id="rId5"/>
    <p:sldId id="280" r:id="rId6"/>
    <p:sldId id="269" r:id="rId7"/>
    <p:sldId id="271" r:id="rId8"/>
    <p:sldId id="272" r:id="rId9"/>
    <p:sldId id="273" r:id="rId10"/>
    <p:sldId id="282" r:id="rId11"/>
    <p:sldId id="274" r:id="rId12"/>
    <p:sldId id="279" r:id="rId13"/>
    <p:sldId id="275" r:id="rId14"/>
    <p:sldId id="276" r:id="rId15"/>
    <p:sldId id="270" r:id="rId16"/>
    <p:sldId id="281" r:id="rId17"/>
  </p:sldIdLst>
  <p:sldSz cx="9144000" cy="6858000" type="screen4x3"/>
  <p:notesSz cx="6746875" cy="9867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9AFF"/>
    <a:srgbClr val="FFE9E9"/>
    <a:srgbClr val="CCFFFF"/>
    <a:srgbClr val="FFFF00"/>
    <a:srgbClr val="00FF00"/>
    <a:srgbClr val="0000FF"/>
    <a:srgbClr val="FFFF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625" autoAdjust="0"/>
  </p:normalViewPr>
  <p:slideViewPr>
    <p:cSldViewPr>
      <p:cViewPr>
        <p:scale>
          <a:sx n="90" d="100"/>
          <a:sy n="90" d="100"/>
        </p:scale>
        <p:origin x="-832" y="-22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1860" y="-102"/>
      </p:cViewPr>
      <p:guideLst>
        <p:guide orient="horz" pos="3108"/>
        <p:guide pos="212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41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2700" y="0"/>
            <a:ext cx="29241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241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2700" y="9374188"/>
            <a:ext cx="29241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7100A413-48E2-C245-B723-F5228DB24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568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41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2700" y="0"/>
            <a:ext cx="29241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64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0113" y="4687888"/>
            <a:ext cx="4946650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241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2700" y="9374188"/>
            <a:ext cx="29241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A425E9CE-6890-134B-80CD-DB7BD0760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551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E3635D-3580-FB4D-8AF5-4082ED376371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A23DB-21B0-2744-ADB6-B2B0C6FEF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2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E3A47-1EA8-E946-90BE-C0017049C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90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4763" y="-100013"/>
            <a:ext cx="2103437" cy="6500813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8" y="-100013"/>
            <a:ext cx="6162675" cy="6500813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686E1-A393-4E41-A13B-FD94F26B5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29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9688" y="-100013"/>
            <a:ext cx="7772400" cy="841376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371600"/>
            <a:ext cx="3810000" cy="2438400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810000" cy="2438400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962400"/>
            <a:ext cx="3810000" cy="2438400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62400"/>
            <a:ext cx="3810000" cy="2438400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AD0C0-F4A4-6847-975F-6DEC2E0A3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1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1F2EB-1ED2-7C4C-8E9A-C52A289CD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1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0F074-2C75-1C49-B219-0B0AC1E8F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8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C5F69-DD88-5F40-988A-20E536B3F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5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32F8D-EC18-134A-B7FB-40FB0EA58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3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CDA9F-9CE7-3546-AC96-B444B5C83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8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C3989-7EEC-B14F-8D2D-9E7C7030B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F83D1-9359-D64B-B6C7-4BF10F178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9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EF072-B656-0A45-A624-72299E763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4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2" descr="Uni_PowerPoint-Master_E1_RGB300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242888"/>
            <a:ext cx="91567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00008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688" y="-100013"/>
            <a:ext cx="7772400" cy="84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656388"/>
            <a:ext cx="37433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chemeClr val="bg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6656388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00">
                <a:solidFill>
                  <a:schemeClr val="bg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83463" y="6656388"/>
            <a:ext cx="11493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00">
                <a:solidFill>
                  <a:schemeClr val="bg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F956F380-8809-C94B-A4C5-1556E616D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3" name="TextBox 2"/>
          <p:cNvSpPr txBox="1">
            <a:spLocks noChangeArrowheads="1"/>
          </p:cNvSpPr>
          <p:nvPr userDrawn="1"/>
        </p:nvSpPr>
        <p:spPr bwMode="auto">
          <a:xfrm>
            <a:off x="368300" y="63500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034" name="Picture 6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t="2188" r="26340"/>
          <a:stretch>
            <a:fillRect/>
          </a:stretch>
        </p:blipFill>
        <p:spPr bwMode="auto">
          <a:xfrm>
            <a:off x="-15875" y="-171450"/>
            <a:ext cx="5556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omic Sans M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omic Sans M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omic Sans M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omic Sans M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2400">
          <a:solidFill>
            <a:schemeClr val="accent2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accent2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>
          <a:solidFill>
            <a:schemeClr val="accent2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accent2"/>
          </a:solidFill>
          <a:latin typeface="Times New Roman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accent2"/>
          </a:solidFill>
          <a:latin typeface="Times New Roman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accent2"/>
          </a:solidFill>
          <a:latin typeface="Times New Roman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accent2"/>
          </a:solidFill>
          <a:latin typeface="Times New Roman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accent2"/>
          </a:solidFill>
          <a:latin typeface="Times New Roman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accent2"/>
          </a:solidFill>
          <a:latin typeface="Times New Roman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1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44"/>
          <a:stretch/>
        </p:blipFill>
        <p:spPr bwMode="auto">
          <a:xfrm>
            <a:off x="-10563" y="-189437"/>
            <a:ext cx="9479107" cy="7110848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08520" y="5733256"/>
            <a:ext cx="9108504" cy="108012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endParaRPr lang="en-US" sz="1400" dirty="0" smtClean="0">
              <a:solidFill>
                <a:schemeClr val="bg1"/>
              </a:solidFill>
              <a:cs typeface="+mn-cs"/>
            </a:endParaRPr>
          </a:p>
          <a:p>
            <a:pPr algn="r" eaLnBrk="1" hangingPunct="1">
              <a:lnSpc>
                <a:spcPct val="80000"/>
              </a:lnSpc>
              <a:defRPr/>
            </a:pPr>
            <a:r>
              <a:rPr lang="en-US" sz="1200" dirty="0" smtClean="0">
                <a:solidFill>
                  <a:schemeClr val="bg1"/>
                </a:solidFill>
                <a:cs typeface="+mn-cs"/>
              </a:rPr>
              <a:t>Ulrich Parzefall</a:t>
            </a:r>
          </a:p>
          <a:p>
            <a:pPr algn="r" eaLnBrk="1" hangingPunct="1">
              <a:lnSpc>
                <a:spcPct val="80000"/>
              </a:lnSpc>
              <a:defRPr/>
            </a:pPr>
            <a:r>
              <a:rPr lang="en-US" sz="1200" dirty="0" smtClean="0">
                <a:solidFill>
                  <a:schemeClr val="bg1"/>
                </a:solidFill>
                <a:cs typeface="+mn-cs"/>
              </a:rPr>
              <a:t> University of Freiburg</a:t>
            </a:r>
          </a:p>
          <a:p>
            <a:pPr algn="r" eaLnBrk="1" hangingPunct="1">
              <a:lnSpc>
                <a:spcPct val="80000"/>
              </a:lnSpc>
              <a:defRPr/>
            </a:pPr>
            <a:endParaRPr lang="en-US" sz="1200" dirty="0" smtClean="0">
              <a:solidFill>
                <a:schemeClr val="bg1"/>
              </a:solidFill>
              <a:cs typeface="+mn-cs"/>
            </a:endParaRPr>
          </a:p>
          <a:p>
            <a:pPr algn="r" eaLnBrk="1" hangingPunct="1">
              <a:lnSpc>
                <a:spcPct val="80000"/>
              </a:lnSpc>
              <a:defRPr/>
            </a:pPr>
            <a:endParaRPr lang="en-US" sz="1200" dirty="0" smtClean="0">
              <a:solidFill>
                <a:schemeClr val="bg1"/>
              </a:solidFill>
              <a:cs typeface="+mn-cs"/>
            </a:endParaRPr>
          </a:p>
          <a:p>
            <a:pPr algn="r" eaLnBrk="1" hangingPunct="1">
              <a:lnSpc>
                <a:spcPct val="80000"/>
              </a:lnSpc>
              <a:defRPr/>
            </a:pPr>
            <a:endParaRPr lang="en-US" sz="1400" dirty="0" smtClean="0">
              <a:solidFill>
                <a:schemeClr val="bg1"/>
              </a:solidFill>
              <a:cs typeface="+mn-cs"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1043608" y="211360"/>
            <a:ext cx="8280920" cy="213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dirty="0" smtClean="0">
                <a:latin typeface="Arial"/>
                <a:cs typeface="Arial"/>
              </a:rPr>
              <a:t>Does the ATLAS Tracker Upgrade apply the WP1 </a:t>
            </a:r>
            <a:r>
              <a:rPr lang="en-US" sz="4000" dirty="0" smtClean="0">
                <a:latin typeface="Arial"/>
                <a:cs typeface="Arial"/>
              </a:rPr>
              <a:t>recommendations lessons </a:t>
            </a:r>
            <a:r>
              <a:rPr lang="en-US" sz="4000" dirty="0" smtClean="0">
                <a:latin typeface="Arial"/>
                <a:cs typeface="Arial"/>
              </a:rPr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Key Lessons </a:t>
            </a:r>
            <a:r>
              <a:rPr lang="en-US" dirty="0" smtClean="0"/>
              <a:t>VI </a:t>
            </a:r>
            <a:r>
              <a:rPr lang="en-US" dirty="0" smtClean="0"/>
              <a:t>- </a:t>
            </a:r>
            <a:r>
              <a:rPr lang="en-US" dirty="0" smtClean="0"/>
              <a:t>Shipping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792" y="620688"/>
            <a:ext cx="7558608" cy="3600400"/>
          </a:xfrm>
        </p:spPr>
        <p:txBody>
          <a:bodyPr/>
          <a:lstStyle/>
          <a:p>
            <a:pPr>
              <a:buClr>
                <a:schemeClr val="bg1"/>
              </a:buClr>
              <a:defRPr/>
            </a:pPr>
            <a:endParaRPr lang="en-US" sz="1800" dirty="0" smtClean="0"/>
          </a:p>
          <a:p>
            <a:pPr>
              <a:buClr>
                <a:schemeClr val="bg1"/>
              </a:buClr>
              <a:defRPr/>
            </a:pPr>
            <a:r>
              <a:rPr lang="en-US" dirty="0"/>
              <a:t>Shipments should be avoided </a:t>
            </a:r>
            <a:r>
              <a:rPr lang="en-US" dirty="0" smtClean="0"/>
              <a:t>where possible. </a:t>
            </a:r>
            <a:r>
              <a:rPr lang="en-US" dirty="0"/>
              <a:t>T</a:t>
            </a:r>
            <a:r>
              <a:rPr lang="en-US" dirty="0" smtClean="0"/>
              <a:t>ransporting </a:t>
            </a:r>
            <a:r>
              <a:rPr lang="en-US" dirty="0"/>
              <a:t>is a high-risk </a:t>
            </a:r>
            <a:r>
              <a:rPr lang="en-US" dirty="0" smtClean="0"/>
              <a:t>enterprise.</a:t>
            </a:r>
          </a:p>
          <a:p>
            <a:pPr>
              <a:buClr>
                <a:schemeClr val="bg1"/>
              </a:buClr>
              <a:defRPr/>
            </a:pPr>
            <a:r>
              <a:rPr lang="en-US" dirty="0"/>
              <a:t>Involve professional shipping </a:t>
            </a:r>
            <a:r>
              <a:rPr lang="en-US" dirty="0" smtClean="0"/>
              <a:t>companies.  </a:t>
            </a:r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Must ship barrel &amp; end cap.</a:t>
            </a:r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More difficult than SCT (size). Planning already started.</a:t>
            </a:r>
            <a:endParaRPr lang="en-US" dirty="0" smtClean="0">
              <a:solidFill>
                <a:srgbClr val="800000"/>
              </a:solidFill>
            </a:endParaRPr>
          </a:p>
          <a:p>
            <a:pPr>
              <a:buClr>
                <a:schemeClr val="bg1"/>
              </a:buClr>
              <a:defRPr/>
            </a:pPr>
            <a:endParaRPr lang="en-US" dirty="0" smtClean="0"/>
          </a:p>
          <a:p>
            <a:pPr>
              <a:buClr>
                <a:schemeClr val="bg1"/>
              </a:buClr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FF49B-2814-A14C-A283-3C6F949B783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00672"/>
            <a:ext cx="544331" cy="596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15227" b="29218"/>
          <a:stretch/>
        </p:blipFill>
        <p:spPr>
          <a:xfrm>
            <a:off x="2483768" y="3717032"/>
            <a:ext cx="579277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1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Key Lessons  - QA &amp;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792" y="908720"/>
            <a:ext cx="7558608" cy="5029200"/>
          </a:xfrm>
        </p:spPr>
        <p:txBody>
          <a:bodyPr/>
          <a:lstStyle/>
          <a:p>
            <a:pPr marL="0" indent="0">
              <a:buClr>
                <a:schemeClr val="bg1"/>
              </a:buClr>
              <a:buNone/>
              <a:defRPr/>
            </a:pPr>
            <a:endParaRPr lang="en-US" sz="1800" dirty="0" smtClean="0"/>
          </a:p>
          <a:p>
            <a:pPr marL="0" lvl="0" indent="0">
              <a:buNone/>
            </a:pPr>
            <a:r>
              <a:rPr lang="en-US" dirty="0" smtClean="0"/>
              <a:t>QA </a:t>
            </a:r>
            <a:r>
              <a:rPr lang="en-US" dirty="0"/>
              <a:t>automation is mandatory with large through-</a:t>
            </a:r>
            <a:r>
              <a:rPr lang="en-US" dirty="0" smtClean="0"/>
              <a:t>puts. Needs a </a:t>
            </a:r>
            <a:r>
              <a:rPr lang="en-US" dirty="0"/>
              <a:t>database back-</a:t>
            </a:r>
            <a:r>
              <a:rPr lang="en-US" dirty="0" smtClean="0"/>
              <a:t>end</a:t>
            </a:r>
            <a:r>
              <a:rPr lang="en-US" dirty="0" smtClean="0"/>
              <a:t>.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We plan to automate, with DB a must.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QA details not clear yet, will take high fraction of time. </a:t>
            </a:r>
            <a:r>
              <a:rPr lang="en-US" dirty="0">
                <a:solidFill>
                  <a:srgbClr val="800000"/>
                </a:solidFill>
              </a:rPr>
              <a:t>(</a:t>
            </a:r>
            <a:r>
              <a:rPr lang="en-US" dirty="0" smtClean="0">
                <a:solidFill>
                  <a:srgbClr val="800000"/>
                </a:solidFill>
              </a:rPr>
              <a:t>100hrs long term test?)</a:t>
            </a:r>
          </a:p>
          <a:p>
            <a:pPr marL="0" lvl="0" indent="0">
              <a:buNone/>
            </a:pPr>
            <a:endParaRPr lang="en-US" dirty="0">
              <a:solidFill>
                <a:srgbClr val="800000"/>
              </a:solidFill>
            </a:endParaRPr>
          </a:p>
          <a:p>
            <a:pPr marL="0" lvl="0" indent="0">
              <a:buNone/>
            </a:pPr>
            <a:r>
              <a:rPr lang="en-US" dirty="0"/>
              <a:t>Re-check quality at each step (even after a shipment) and track the history of parts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Tracking of parts via DB. 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Re-QA to be discussed: increased risk vs. increased time</a:t>
            </a:r>
            <a:r>
              <a:rPr lang="en-US" dirty="0" smtClean="0"/>
              <a:t>…</a:t>
            </a:r>
            <a:endParaRPr lang="en-US" dirty="0"/>
          </a:p>
          <a:p>
            <a:pPr marL="0" indent="0">
              <a:buClr>
                <a:schemeClr val="bg1"/>
              </a:buClr>
              <a:buNone/>
              <a:defRPr/>
            </a:pPr>
            <a:endParaRPr lang="en-US" dirty="0" smtClean="0"/>
          </a:p>
          <a:p>
            <a:pPr marL="0" indent="0">
              <a:buClr>
                <a:schemeClr val="bg1"/>
              </a:buClr>
              <a:buNone/>
              <a:defRPr/>
            </a:pPr>
            <a:endParaRPr lang="en-US" dirty="0" smtClean="0"/>
          </a:p>
          <a:p>
            <a:pPr marL="457200" lvl="1" indent="0">
              <a:buClr>
                <a:schemeClr val="bg1"/>
              </a:buClr>
              <a:buNone/>
              <a:defRPr/>
            </a:pPr>
            <a:endParaRPr lang="en-US" dirty="0" smtClean="0"/>
          </a:p>
          <a:p>
            <a:pPr marL="0" indent="0">
              <a:buClr>
                <a:schemeClr val="bg1"/>
              </a:buClr>
              <a:buNone/>
              <a:defRPr/>
            </a:pPr>
            <a:endParaRPr lang="en-US" dirty="0" smtClean="0"/>
          </a:p>
          <a:p>
            <a:pPr marL="0" indent="0">
              <a:buClr>
                <a:schemeClr val="bg1"/>
              </a:buClr>
              <a:buNone/>
              <a:defRPr/>
            </a:pPr>
            <a:endParaRPr lang="en-US" dirty="0" smtClean="0"/>
          </a:p>
          <a:p>
            <a:pPr marL="0" indent="0">
              <a:buClr>
                <a:schemeClr val="bg1"/>
              </a:buCl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FF49B-2814-A14C-A283-3C6F949B783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492896"/>
            <a:ext cx="544331" cy="596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514401"/>
            <a:ext cx="504056" cy="426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060848"/>
            <a:ext cx="504056" cy="426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941168"/>
            <a:ext cx="544331" cy="5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Key Lessons  - QA &amp;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792" y="908720"/>
            <a:ext cx="7558608" cy="5029200"/>
          </a:xfrm>
        </p:spPr>
        <p:txBody>
          <a:bodyPr/>
          <a:lstStyle/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Consider visual inspections, destructive tests on samples and the quality of signals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Visual inspection for sure (time?).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Some limited destructive tests.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Test of signal quality </a:t>
            </a:r>
            <a:r>
              <a:rPr lang="en-US" dirty="0" err="1" smtClean="0">
                <a:solidFill>
                  <a:srgbClr val="800000"/>
                </a:solidFill>
              </a:rPr>
              <a:t>foressen</a:t>
            </a:r>
            <a:r>
              <a:rPr lang="en-US" dirty="0" smtClean="0">
                <a:solidFill>
                  <a:srgbClr val="800000"/>
                </a:solidFill>
              </a:rPr>
              <a:t> or implemented.</a:t>
            </a:r>
            <a:endParaRPr lang="en-US" dirty="0">
              <a:solidFill>
                <a:srgbClr val="800000"/>
              </a:solidFill>
            </a:endParaRP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Pay attention to trivial/cheap/low-tech elements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I hope we do, but we failed on this before... </a:t>
            </a:r>
            <a:endParaRPr lang="en-US" dirty="0">
              <a:solidFill>
                <a:srgbClr val="800000"/>
              </a:solidFill>
            </a:endParaRPr>
          </a:p>
          <a:p>
            <a:pPr marL="0" lvl="0" indent="0">
              <a:buNone/>
            </a:pPr>
            <a:endParaRPr lang="en-US" dirty="0"/>
          </a:p>
          <a:p>
            <a:pPr marL="0" indent="0">
              <a:buClr>
                <a:schemeClr val="bg1"/>
              </a:buClr>
              <a:buNone/>
              <a:defRPr/>
            </a:pPr>
            <a:endParaRPr lang="en-US" dirty="0" smtClean="0"/>
          </a:p>
          <a:p>
            <a:pPr marL="0" indent="0">
              <a:buClr>
                <a:schemeClr val="bg1"/>
              </a:buClr>
              <a:buNone/>
              <a:defRPr/>
            </a:pPr>
            <a:endParaRPr lang="en-US" dirty="0" smtClean="0"/>
          </a:p>
          <a:p>
            <a:pPr marL="457200" lvl="1" indent="0">
              <a:buClr>
                <a:schemeClr val="bg1"/>
              </a:buClr>
              <a:buNone/>
              <a:defRPr/>
            </a:pPr>
            <a:endParaRPr lang="en-US" dirty="0" smtClean="0"/>
          </a:p>
          <a:p>
            <a:pPr marL="0" indent="0">
              <a:buClr>
                <a:schemeClr val="bg1"/>
              </a:buClr>
              <a:buNone/>
              <a:defRPr/>
            </a:pPr>
            <a:endParaRPr lang="en-US" dirty="0" smtClean="0"/>
          </a:p>
          <a:p>
            <a:pPr marL="0" indent="0">
              <a:buClr>
                <a:schemeClr val="bg1"/>
              </a:buClr>
              <a:buNone/>
              <a:defRPr/>
            </a:pPr>
            <a:endParaRPr lang="en-US" dirty="0" smtClean="0"/>
          </a:p>
          <a:p>
            <a:pPr marL="0" indent="0">
              <a:buClr>
                <a:schemeClr val="bg1"/>
              </a:buCl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FF49B-2814-A14C-A283-3C6F949B783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04928"/>
            <a:ext cx="544331" cy="596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204864"/>
            <a:ext cx="504056" cy="426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146249"/>
            <a:ext cx="504056" cy="426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544688"/>
            <a:ext cx="544331" cy="5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0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Key Lessons  - Mounting</a:t>
            </a:r>
            <a:r>
              <a:rPr lang="en-US" dirty="0"/>
              <a:t> </a:t>
            </a:r>
            <a:r>
              <a:rPr lang="en-US" dirty="0" smtClean="0"/>
              <a:t>&amp; Services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792" y="908720"/>
            <a:ext cx="7558608" cy="5029200"/>
          </a:xfrm>
        </p:spPr>
        <p:txBody>
          <a:bodyPr/>
          <a:lstStyle/>
          <a:p>
            <a:pPr>
              <a:buClr>
                <a:schemeClr val="bg1"/>
              </a:buClr>
              <a:defRPr/>
            </a:pPr>
            <a:endParaRPr lang="en-US" sz="1800" dirty="0" smtClean="0"/>
          </a:p>
          <a:p>
            <a:pPr>
              <a:buClr>
                <a:schemeClr val="bg1"/>
              </a:buClr>
              <a:defRPr/>
            </a:pPr>
            <a:r>
              <a:rPr lang="en-US" dirty="0"/>
              <a:t>Keep it simple. Solutions which might look practical on the bench can become very complex, when scaled to the real thing. </a:t>
            </a:r>
            <a:endParaRPr lang="en-US" dirty="0" smtClean="0"/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We might have “simple” module assembly, but difficult module-to-structure assembly. </a:t>
            </a:r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Scalability? </a:t>
            </a:r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Alternative: could</a:t>
            </a:r>
            <a:r>
              <a:rPr lang="en-US" dirty="0" smtClean="0">
                <a:solidFill>
                  <a:srgbClr val="800000"/>
                </a:solidFill>
              </a:rPr>
              <a:t> system for </a:t>
            </a:r>
            <a:r>
              <a:rPr lang="en-US" dirty="0" err="1" smtClean="0">
                <a:solidFill>
                  <a:srgbClr val="800000"/>
                </a:solidFill>
              </a:rPr>
              <a:t>mts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assembly be </a:t>
            </a:r>
            <a:r>
              <a:rPr lang="en-US" dirty="0">
                <a:solidFill>
                  <a:srgbClr val="800000"/>
                </a:solidFill>
              </a:rPr>
              <a:t>simple &amp; </a:t>
            </a:r>
            <a:r>
              <a:rPr lang="en-US" dirty="0" smtClean="0">
                <a:solidFill>
                  <a:srgbClr val="800000"/>
                </a:solidFill>
              </a:rPr>
              <a:t>cheap? </a:t>
            </a:r>
            <a:endParaRPr lang="en-US" dirty="0" smtClean="0">
              <a:solidFill>
                <a:srgbClr val="800000"/>
              </a:solidFill>
            </a:endParaRPr>
          </a:p>
          <a:p>
            <a:pPr>
              <a:buClr>
                <a:schemeClr val="bg1"/>
              </a:buClr>
              <a:defRPr/>
            </a:pPr>
            <a:endParaRPr lang="en-US" dirty="0" smtClean="0"/>
          </a:p>
          <a:p>
            <a:pPr lvl="1">
              <a:buClr>
                <a:schemeClr val="bg1"/>
              </a:buClr>
              <a:defRPr/>
            </a:pPr>
            <a:endParaRPr lang="en-US" dirty="0" smtClean="0"/>
          </a:p>
          <a:p>
            <a:pPr>
              <a:buClr>
                <a:schemeClr val="bg1"/>
              </a:buClr>
              <a:defRPr/>
            </a:pPr>
            <a:endParaRPr lang="en-US" dirty="0" smtClean="0"/>
          </a:p>
          <a:p>
            <a:pPr>
              <a:buClr>
                <a:schemeClr val="bg1"/>
              </a:buClr>
              <a:defRPr/>
            </a:pPr>
            <a:endParaRPr lang="en-US" dirty="0" smtClean="0"/>
          </a:p>
          <a:p>
            <a:pPr>
              <a:buClr>
                <a:schemeClr val="bg1"/>
              </a:buClr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FF49B-2814-A14C-A283-3C6F949B783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492896"/>
            <a:ext cx="504056" cy="504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12976"/>
            <a:ext cx="544331" cy="596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840832"/>
            <a:ext cx="544331" cy="5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32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Key Lessons  - Activation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792" y="908720"/>
            <a:ext cx="7558608" cy="5029200"/>
          </a:xfrm>
        </p:spPr>
        <p:txBody>
          <a:bodyPr/>
          <a:lstStyle/>
          <a:p>
            <a:pPr>
              <a:defRPr/>
            </a:pPr>
            <a:endParaRPr lang="en-US" sz="1800" dirty="0" smtClean="0"/>
          </a:p>
          <a:p>
            <a:pPr lvl="0"/>
            <a:r>
              <a:rPr lang="en-US" dirty="0" smtClean="0"/>
              <a:t>Very significant a</a:t>
            </a:r>
            <a:r>
              <a:rPr lang="en-US" dirty="0" smtClean="0"/>
              <a:t>ctivation </a:t>
            </a:r>
            <a:r>
              <a:rPr lang="en-US" dirty="0"/>
              <a:t>on contact and at </a:t>
            </a:r>
            <a:r>
              <a:rPr lang="en-US" dirty="0" smtClean="0"/>
              <a:t>40cm.</a:t>
            </a:r>
          </a:p>
          <a:p>
            <a:pPr lvl="1"/>
            <a:r>
              <a:rPr lang="en-US" i="1" dirty="0" smtClean="0"/>
              <a:t>“</a:t>
            </a:r>
            <a:r>
              <a:rPr lang="en-US" i="1" dirty="0" smtClean="0"/>
              <a:t>Taking </a:t>
            </a:r>
            <a:r>
              <a:rPr lang="en-US" i="1" dirty="0"/>
              <a:t>longer to install the tracker will be a luxury we will just not have</a:t>
            </a:r>
            <a:r>
              <a:rPr lang="en-US" i="1" dirty="0" smtClean="0"/>
              <a:t>.”</a:t>
            </a:r>
            <a:endParaRPr lang="en-US" i="1" dirty="0"/>
          </a:p>
          <a:p>
            <a:pPr lvl="1"/>
            <a:r>
              <a:rPr lang="en-US" dirty="0" smtClean="0"/>
              <a:t>After </a:t>
            </a:r>
            <a:r>
              <a:rPr lang="en-US" dirty="0"/>
              <a:t>just a few years access for simple repairs will not be possible - we need to think very hard ahead of time. </a:t>
            </a:r>
          </a:p>
          <a:p>
            <a:pPr lvl="1"/>
            <a:r>
              <a:rPr lang="en-US" dirty="0"/>
              <a:t>Plan for rapid installation and removal of detectors, including remote handling.</a:t>
            </a:r>
          </a:p>
          <a:p>
            <a:pPr lvl="1"/>
            <a:r>
              <a:rPr lang="en-US" dirty="0"/>
              <a:t>It is important to qualify models of activation between t=0 and Phase II. </a:t>
            </a:r>
            <a:endParaRPr lang="en-US" dirty="0" smtClean="0"/>
          </a:p>
          <a:p>
            <a:pPr lvl="1"/>
            <a:r>
              <a:rPr lang="en-US" dirty="0" smtClean="0"/>
              <a:t>Risk analysis: failure management, extensive QA </a:t>
            </a:r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FF49B-2814-A14C-A283-3C6F949B783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83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Rules of the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6408712" cy="5029200"/>
          </a:xfrm>
        </p:spPr>
        <p:txBody>
          <a:bodyPr/>
          <a:lstStyle/>
          <a:p>
            <a:r>
              <a:rPr lang="en-US" dirty="0" smtClean="0"/>
              <a:t>“Though shalt k</a:t>
            </a:r>
            <a:r>
              <a:rPr lang="en-US" dirty="0" smtClean="0"/>
              <a:t>eep it simple”</a:t>
            </a:r>
          </a:p>
          <a:p>
            <a:r>
              <a:rPr lang="en-US" dirty="0" smtClean="0"/>
              <a:t>Integration by design</a:t>
            </a:r>
          </a:p>
          <a:p>
            <a:r>
              <a:rPr lang="en-US" dirty="0" smtClean="0"/>
              <a:t>Plan</a:t>
            </a:r>
            <a:r>
              <a:rPr lang="en-US" dirty="0" smtClean="0"/>
              <a:t> QA at design stage</a:t>
            </a:r>
          </a:p>
          <a:p>
            <a:r>
              <a:rPr lang="en-US" dirty="0" smtClean="0"/>
              <a:t>Design with industry, using standard </a:t>
            </a:r>
            <a:br>
              <a:rPr lang="en-US" dirty="0" smtClean="0"/>
            </a:br>
            <a:r>
              <a:rPr lang="en-US" dirty="0" smtClean="0"/>
              <a:t>design rules (esp. Hybrids</a:t>
            </a:r>
            <a:r>
              <a:rPr lang="en-US" dirty="0"/>
              <a:t>)</a:t>
            </a:r>
            <a:endParaRPr lang="en-US" dirty="0" smtClean="0"/>
          </a:p>
          <a:p>
            <a:r>
              <a:rPr lang="en-US" dirty="0" smtClean="0"/>
              <a:t>Avoid single-vendor solutions</a:t>
            </a:r>
          </a:p>
          <a:p>
            <a:r>
              <a:rPr lang="en-US" dirty="0"/>
              <a:t>Tight tolerances </a:t>
            </a:r>
            <a:r>
              <a:rPr lang="en-US" dirty="0" smtClean="0"/>
              <a:t>need proper justification </a:t>
            </a:r>
          </a:p>
          <a:p>
            <a:r>
              <a:rPr lang="en-US" dirty="0"/>
              <a:t>Plan </a:t>
            </a:r>
            <a:r>
              <a:rPr lang="en-US" dirty="0" smtClean="0"/>
              <a:t>services carefully. Must include </a:t>
            </a:r>
            <a:r>
              <a:rPr lang="en-US" dirty="0"/>
              <a:t>planning </a:t>
            </a:r>
            <a:r>
              <a:rPr lang="en-US" dirty="0" smtClean="0"/>
              <a:t>for installation (limited access (space and time)). </a:t>
            </a:r>
          </a:p>
          <a:p>
            <a:pPr lvl="0"/>
            <a:r>
              <a:rPr lang="en-US" dirty="0"/>
              <a:t>If your readout system has a bottleneck in it, it is much better if it is OFF detector rather than ON detector.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1F2EB-1ED2-7C4C-8E9A-C52A289CD91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696" y="980728"/>
            <a:ext cx="2743800" cy="27363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4102" t="18072" r="32052" b="14683"/>
          <a:stretch/>
        </p:blipFill>
        <p:spPr>
          <a:xfrm>
            <a:off x="6948264" y="3861048"/>
            <a:ext cx="2019421" cy="261096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78048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Key Lessons  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792" y="908720"/>
            <a:ext cx="7558608" cy="5029200"/>
          </a:xfrm>
        </p:spPr>
        <p:txBody>
          <a:bodyPr/>
          <a:lstStyle/>
          <a:p>
            <a:pPr>
              <a:buClr>
                <a:schemeClr val="bg1"/>
              </a:buClr>
              <a:defRPr/>
            </a:pPr>
            <a:endParaRPr lang="en-US" sz="1800" dirty="0" smtClean="0"/>
          </a:p>
          <a:p>
            <a:pPr>
              <a:buClr>
                <a:schemeClr val="bg1"/>
              </a:buClr>
              <a:defRPr/>
            </a:pPr>
            <a:r>
              <a:rPr lang="en-US" dirty="0" err="1" smtClean="0"/>
              <a:t>Nnn</a:t>
            </a:r>
            <a:endParaRPr lang="en-US" dirty="0" smtClean="0"/>
          </a:p>
          <a:p>
            <a:pPr>
              <a:buClr>
                <a:schemeClr val="bg1"/>
              </a:buClr>
              <a:defRPr/>
            </a:pPr>
            <a:endParaRPr lang="en-US" dirty="0" smtClean="0"/>
          </a:p>
          <a:p>
            <a:pPr lvl="1">
              <a:buClr>
                <a:schemeClr val="bg1"/>
              </a:buClr>
              <a:defRPr/>
            </a:pPr>
            <a:endParaRPr lang="en-US" dirty="0" smtClean="0"/>
          </a:p>
          <a:p>
            <a:pPr>
              <a:buClr>
                <a:schemeClr val="bg1"/>
              </a:buClr>
              <a:defRPr/>
            </a:pPr>
            <a:endParaRPr lang="en-US" dirty="0" smtClean="0"/>
          </a:p>
          <a:p>
            <a:pPr>
              <a:buClr>
                <a:schemeClr val="bg1"/>
              </a:buClr>
              <a:defRPr/>
            </a:pPr>
            <a:endParaRPr lang="en-US" dirty="0" smtClean="0"/>
          </a:p>
          <a:p>
            <a:pPr>
              <a:buClr>
                <a:schemeClr val="bg1"/>
              </a:buClr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FF49B-2814-A14C-A283-3C6F949B783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093296"/>
            <a:ext cx="648072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6237312"/>
            <a:ext cx="504056" cy="426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6309320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5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Mainz </a:t>
            </a:r>
            <a:r>
              <a:rPr lang="en-US" dirty="0"/>
              <a:t>kick-off </a:t>
            </a:r>
            <a:r>
              <a:rPr lang="en-US" dirty="0" smtClean="0"/>
              <a:t>workshop, WP1 session resulted in a lot of expert recommendations for the HL-LHC strip tracker </a:t>
            </a:r>
          </a:p>
          <a:p>
            <a:r>
              <a:rPr lang="en-US" dirty="0" smtClean="0"/>
              <a:t>As part of WP1 these have been transformed into a “Lessons…” document on Mainz </a:t>
            </a:r>
            <a:r>
              <a:rPr lang="en-US" dirty="0" err="1"/>
              <a:t>i</a:t>
            </a:r>
            <a:r>
              <a:rPr lang="en-US" dirty="0" err="1" smtClean="0"/>
              <a:t>ndico</a:t>
            </a:r>
            <a:r>
              <a:rPr lang="en-US" dirty="0" smtClean="0"/>
              <a:t> page </a:t>
            </a:r>
            <a:br>
              <a:rPr lang="en-US" dirty="0" smtClean="0"/>
            </a:br>
            <a:r>
              <a:rPr lang="en-US" sz="1200" dirty="0" smtClean="0"/>
              <a:t>https</a:t>
            </a:r>
            <a:r>
              <a:rPr lang="en-US" sz="1200" dirty="0"/>
              <a:t>://</a:t>
            </a:r>
            <a:r>
              <a:rPr lang="en-US" sz="1200" dirty="0" err="1"/>
              <a:t>indico.desy.de</a:t>
            </a:r>
            <a:r>
              <a:rPr lang="en-US" sz="1200" dirty="0"/>
              <a:t>/</a:t>
            </a:r>
            <a:r>
              <a:rPr lang="en-US" sz="1200" dirty="0" err="1"/>
              <a:t>materialDisplay.py?contribId</a:t>
            </a:r>
            <a:r>
              <a:rPr lang="en-US" sz="1200" dirty="0"/>
              <a:t>=0&amp;sessionId=0&amp;materialId=0&amp;confId=</a:t>
            </a:r>
            <a:r>
              <a:rPr lang="en-US" sz="1200" dirty="0" smtClean="0"/>
              <a:t>7063</a:t>
            </a:r>
            <a:br>
              <a:rPr lang="en-US" sz="1200" dirty="0" smtClean="0"/>
            </a:br>
            <a:endParaRPr lang="en-US" sz="1200" dirty="0" smtClean="0"/>
          </a:p>
          <a:p>
            <a:r>
              <a:rPr lang="en-US" dirty="0" smtClean="0"/>
              <a:t>This talk will look at some key lessons and if/how they are respected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1F2EB-1ED2-7C4C-8E9A-C52A289CD91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Key Lessons I - General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548680"/>
            <a:ext cx="6118448" cy="5029200"/>
          </a:xfrm>
        </p:spPr>
        <p:txBody>
          <a:bodyPr/>
          <a:lstStyle/>
          <a:p>
            <a:pPr marL="0" indent="0">
              <a:buClr>
                <a:schemeClr val="bg1"/>
              </a:buClr>
              <a:buNone/>
              <a:defRPr/>
            </a:pPr>
            <a:endParaRPr lang="en-US" sz="1800" dirty="0" smtClean="0"/>
          </a:p>
          <a:p>
            <a:pPr marL="0" lvl="0" indent="0">
              <a:buClr>
                <a:srgbClr val="FF0000"/>
              </a:buClr>
              <a:buNone/>
              <a:defRPr/>
            </a:pPr>
            <a:r>
              <a:rPr lang="en-US" dirty="0"/>
              <a:t>Aim for a coherent system development, rather than driven by components. </a:t>
            </a:r>
          </a:p>
          <a:p>
            <a:pPr marL="457200" lvl="1" indent="0">
              <a:buClr>
                <a:srgbClr val="FF0000"/>
              </a:buClr>
              <a:buNone/>
              <a:defRPr/>
            </a:pPr>
            <a:r>
              <a:rPr lang="en-US" dirty="0" smtClean="0"/>
              <a:t>“</a:t>
            </a:r>
            <a:r>
              <a:rPr lang="en-US" i="1" dirty="0"/>
              <a:t>Choose “Integration by design” rather than “Integration by </a:t>
            </a:r>
            <a:r>
              <a:rPr lang="en-US" i="1" dirty="0" smtClean="0"/>
              <a:t>assembly</a:t>
            </a:r>
            <a:r>
              <a:rPr lang="en-US" dirty="0"/>
              <a:t>”</a:t>
            </a:r>
            <a:r>
              <a:rPr lang="en-US" dirty="0" smtClean="0"/>
              <a:t>.</a:t>
            </a:r>
          </a:p>
          <a:p>
            <a:pPr marL="0" indent="0">
              <a:buClr>
                <a:srgbClr val="FF0000"/>
              </a:buClr>
              <a:buNone/>
              <a:defRPr/>
            </a:pPr>
            <a:r>
              <a:rPr lang="en-US" dirty="0" smtClean="0">
                <a:solidFill>
                  <a:srgbClr val="800000"/>
                </a:solidFill>
              </a:rPr>
              <a:t>Generally respected…</a:t>
            </a:r>
          </a:p>
          <a:p>
            <a:pPr marL="0" indent="0">
              <a:buClr>
                <a:srgbClr val="FF0000"/>
              </a:buClr>
              <a:buNone/>
              <a:defRPr/>
            </a:pPr>
            <a:endParaRPr lang="en-US" dirty="0" smtClean="0">
              <a:solidFill>
                <a:srgbClr val="800000"/>
              </a:solidFill>
            </a:endParaRPr>
          </a:p>
          <a:p>
            <a:pPr marL="0" lvl="0" indent="0">
              <a:buClr>
                <a:srgbClr val="FF0000"/>
              </a:buClr>
              <a:buNone/>
              <a:defRPr/>
            </a:pPr>
            <a:r>
              <a:rPr lang="en-US" dirty="0" smtClean="0"/>
              <a:t>Use COTS </a:t>
            </a:r>
            <a:r>
              <a:rPr lang="en-US" dirty="0"/>
              <a:t>solutions </a:t>
            </a:r>
            <a:r>
              <a:rPr lang="en-US" dirty="0" smtClean="0"/>
              <a:t>where </a:t>
            </a:r>
            <a:r>
              <a:rPr lang="en-US" dirty="0" smtClean="0"/>
              <a:t>possible</a:t>
            </a:r>
          </a:p>
          <a:p>
            <a:pPr marL="0" indent="0">
              <a:buClr>
                <a:srgbClr val="FF0000"/>
              </a:buClr>
              <a:buNone/>
              <a:defRPr/>
            </a:pPr>
            <a:r>
              <a:rPr lang="en-US" dirty="0">
                <a:solidFill>
                  <a:srgbClr val="800000"/>
                </a:solidFill>
              </a:rPr>
              <a:t>Largely </a:t>
            </a:r>
            <a:r>
              <a:rPr lang="en-US" dirty="0" smtClean="0">
                <a:solidFill>
                  <a:srgbClr val="800000"/>
                </a:solidFill>
              </a:rPr>
              <a:t>respected, driven by cost &amp; simplicity. Community has to develop some parts (DCDC converters, GBT,…)</a:t>
            </a:r>
            <a:endParaRPr lang="en-US" dirty="0" smtClean="0"/>
          </a:p>
          <a:p>
            <a:pPr marL="0" indent="0">
              <a:buClr>
                <a:srgbClr val="FF0000"/>
              </a:buClr>
              <a:buNone/>
              <a:defRPr/>
            </a:pPr>
            <a:endParaRPr lang="en-US" dirty="0" smtClean="0"/>
          </a:p>
          <a:p>
            <a:pPr marL="0" indent="0">
              <a:buClr>
                <a:schemeClr val="bg1"/>
              </a:buCl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FF49B-2814-A14C-A283-3C6F949B783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3933056"/>
            <a:ext cx="504056" cy="426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2348880"/>
            <a:ext cx="504056" cy="426767"/>
          </a:xfrm>
          <a:prstGeom prst="rect">
            <a:avLst/>
          </a:prstGeom>
        </p:spPr>
      </p:pic>
      <p:pic>
        <p:nvPicPr>
          <p:cNvPr id="9" name="Picture 8" descr="2004 5 seri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229200"/>
            <a:ext cx="2771800" cy="1240589"/>
          </a:xfrm>
          <a:prstGeom prst="rect">
            <a:avLst/>
          </a:prstGeom>
        </p:spPr>
      </p:pic>
      <p:pic>
        <p:nvPicPr>
          <p:cNvPr id="10" name="Content Placeholder 7" descr="Model T Ford fra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908720"/>
            <a:ext cx="2570997" cy="1764595"/>
          </a:xfrm>
          <a:prstGeom prst="rect">
            <a:avLst/>
          </a:prstGeom>
        </p:spPr>
      </p:pic>
      <p:pic>
        <p:nvPicPr>
          <p:cNvPr id="11" name="Picture 10" descr="5-seri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5013176"/>
            <a:ext cx="3086100" cy="1476375"/>
          </a:xfrm>
          <a:prstGeom prst="rect">
            <a:avLst/>
          </a:prstGeom>
        </p:spPr>
      </p:pic>
      <p:pic>
        <p:nvPicPr>
          <p:cNvPr id="12" name="Content Placeholder 6" descr="Model T Ford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3068960"/>
            <a:ext cx="1978918" cy="17544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37942" y="2636912"/>
            <a:ext cx="1894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By assembly…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5776" y="5117122"/>
            <a:ext cx="1567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By design…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Key Lessons I - General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792" y="476672"/>
            <a:ext cx="7558608" cy="5677272"/>
          </a:xfrm>
        </p:spPr>
        <p:txBody>
          <a:bodyPr/>
          <a:lstStyle/>
          <a:p>
            <a:pPr>
              <a:buClr>
                <a:schemeClr val="bg1"/>
              </a:buClr>
              <a:defRPr/>
            </a:pPr>
            <a:endParaRPr lang="en-US" sz="1800" dirty="0" smtClean="0"/>
          </a:p>
          <a:p>
            <a:pPr>
              <a:buClr>
                <a:schemeClr val="bg1"/>
              </a:buClr>
              <a:defRPr/>
            </a:pPr>
            <a:r>
              <a:rPr lang="en-US" dirty="0" smtClean="0"/>
              <a:t>When </a:t>
            </a:r>
            <a:r>
              <a:rPr lang="en-US" dirty="0" smtClean="0"/>
              <a:t>prototyping, have enough parts available. Handle them as one would do to the real thing.</a:t>
            </a:r>
          </a:p>
          <a:p>
            <a:pPr lvl="1">
              <a:buClr>
                <a:schemeClr val="bg1"/>
              </a:buClr>
              <a:defRPr/>
            </a:pPr>
            <a:r>
              <a:rPr lang="en-US" i="1" dirty="0" smtClean="0"/>
              <a:t>“</a:t>
            </a:r>
            <a:r>
              <a:rPr lang="en-US" i="1" dirty="0"/>
              <a:t>Babying” rare </a:t>
            </a:r>
            <a:r>
              <a:rPr lang="en-US" i="1" dirty="0" smtClean="0"/>
              <a:t>prototypes is dangerous</a:t>
            </a:r>
            <a:r>
              <a:rPr lang="en-US" dirty="0" smtClean="0"/>
              <a:t>. </a:t>
            </a:r>
            <a:endParaRPr lang="en-US" dirty="0" smtClean="0"/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Prototyping done with large number of parts</a:t>
            </a:r>
          </a:p>
          <a:p>
            <a:pPr lvl="1"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Could still be more (but community has to pay for and assemble everything)</a:t>
            </a:r>
          </a:p>
          <a:p>
            <a:pPr lvl="1"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By design, </a:t>
            </a:r>
            <a:r>
              <a:rPr lang="en-US" dirty="0" err="1">
                <a:solidFill>
                  <a:srgbClr val="800000"/>
                </a:solidFill>
              </a:rPr>
              <a:t>e</a:t>
            </a:r>
            <a:r>
              <a:rPr lang="en-US" dirty="0" err="1" smtClean="0">
                <a:solidFill>
                  <a:srgbClr val="800000"/>
                </a:solidFill>
              </a:rPr>
              <a:t>ndcap</a:t>
            </a:r>
            <a:r>
              <a:rPr lang="en-US" dirty="0" smtClean="0">
                <a:solidFill>
                  <a:srgbClr val="800000"/>
                </a:solidFill>
              </a:rPr>
              <a:t> more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 problematic than barrel</a:t>
            </a:r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Assemblies are rare, 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but not much babying</a:t>
            </a:r>
            <a:br>
              <a:rPr lang="en-US" dirty="0" smtClean="0">
                <a:solidFill>
                  <a:srgbClr val="800000"/>
                </a:solidFill>
              </a:rPr>
            </a:br>
            <a:endParaRPr lang="en-US" dirty="0">
              <a:solidFill>
                <a:srgbClr val="800000"/>
              </a:solidFill>
            </a:endParaRPr>
          </a:p>
          <a:p>
            <a:pPr>
              <a:buClr>
                <a:schemeClr val="bg1"/>
              </a:buClr>
              <a:defRPr/>
            </a:pPr>
            <a:endParaRPr lang="en-US" dirty="0" smtClean="0"/>
          </a:p>
          <a:p>
            <a:pPr>
              <a:buClr>
                <a:schemeClr val="bg1"/>
              </a:buClr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FF49B-2814-A14C-A283-3C6F949B783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66129"/>
            <a:ext cx="504056" cy="426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650305"/>
            <a:ext cx="504056" cy="426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9402"/>
          <a:stretch/>
        </p:blipFill>
        <p:spPr>
          <a:xfrm>
            <a:off x="4559698" y="3356992"/>
            <a:ext cx="436808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4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Key Lessons I - General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792" y="476672"/>
            <a:ext cx="7558608" cy="5677272"/>
          </a:xfrm>
        </p:spPr>
        <p:txBody>
          <a:bodyPr/>
          <a:lstStyle/>
          <a:p>
            <a:pPr>
              <a:buClr>
                <a:schemeClr val="bg1"/>
              </a:buClr>
              <a:defRPr/>
            </a:pPr>
            <a:endParaRPr lang="en-US" sz="1800" dirty="0" smtClean="0"/>
          </a:p>
          <a:p>
            <a:pPr>
              <a:buClr>
                <a:schemeClr val="bg1"/>
              </a:buClr>
              <a:defRPr/>
            </a:pPr>
            <a:endParaRPr lang="en-US" dirty="0">
              <a:solidFill>
                <a:srgbClr val="800000"/>
              </a:solidFill>
            </a:endParaRPr>
          </a:p>
          <a:p>
            <a:pPr>
              <a:buClr>
                <a:schemeClr val="bg1"/>
              </a:buClr>
              <a:defRPr/>
            </a:pPr>
            <a:r>
              <a:rPr lang="en-US" dirty="0" smtClean="0"/>
              <a:t>Reduce </a:t>
            </a:r>
            <a:r>
              <a:rPr lang="en-US" dirty="0"/>
              <a:t>number of part types to a minimum</a:t>
            </a:r>
            <a:r>
              <a:rPr lang="en-US" sz="1800" dirty="0"/>
              <a:t>.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i="1" dirty="0" smtClean="0"/>
              <a:t>“It </a:t>
            </a:r>
            <a:r>
              <a:rPr lang="en-US" sz="1800" i="1" dirty="0"/>
              <a:t>is really easy to “just” add another hybrid/module/cable type to make something else easier- you will pay for this</a:t>
            </a:r>
            <a:r>
              <a:rPr lang="en-US" sz="1800" i="1" dirty="0" smtClean="0"/>
              <a:t>.</a:t>
            </a:r>
            <a:r>
              <a:rPr lang="en-US" sz="1800" i="1" dirty="0" smtClean="0"/>
              <a:t>”</a:t>
            </a:r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Two sides of the coin. </a:t>
            </a:r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People are generally aware of this. </a:t>
            </a:r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We tend to add parts for </a:t>
            </a:r>
            <a:r>
              <a:rPr lang="en-US" dirty="0" smtClean="0">
                <a:solidFill>
                  <a:srgbClr val="800000"/>
                </a:solidFill>
              </a:rPr>
              <a:t>getting </a:t>
            </a:r>
            <a:r>
              <a:rPr lang="en-US" dirty="0" smtClean="0">
                <a:solidFill>
                  <a:srgbClr val="800000"/>
                </a:solidFill>
              </a:rPr>
              <a:t>prototypes working, rather than to the final system (I hope)</a:t>
            </a:r>
            <a:endParaRPr lang="en-US" dirty="0">
              <a:solidFill>
                <a:srgbClr val="800000"/>
              </a:solidFill>
            </a:endParaRPr>
          </a:p>
          <a:p>
            <a:pPr>
              <a:buClr>
                <a:schemeClr val="bg1"/>
              </a:buClr>
              <a:defRPr/>
            </a:pPr>
            <a:endParaRPr lang="en-US" dirty="0" smtClean="0"/>
          </a:p>
          <a:p>
            <a:pPr>
              <a:buClr>
                <a:schemeClr val="bg1"/>
              </a:buClr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FF49B-2814-A14C-A283-3C6F949B783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708920"/>
            <a:ext cx="504056" cy="426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53" y="3264768"/>
            <a:ext cx="544331" cy="5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1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5072777"/>
            <a:ext cx="1000485" cy="948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Key Lessons II - Hybrids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768" y="548680"/>
            <a:ext cx="7558608" cy="5461248"/>
          </a:xfrm>
        </p:spPr>
        <p:txBody>
          <a:bodyPr/>
          <a:lstStyle/>
          <a:p>
            <a:pPr>
              <a:buClr>
                <a:schemeClr val="bg1"/>
              </a:buClr>
              <a:defRPr/>
            </a:pPr>
            <a:endParaRPr lang="en-US" sz="1800" dirty="0" smtClean="0"/>
          </a:p>
          <a:p>
            <a:pPr>
              <a:buClr>
                <a:schemeClr val="bg1"/>
              </a:buClr>
              <a:defRPr/>
            </a:pPr>
            <a:r>
              <a:rPr lang="en-US" dirty="0" smtClean="0"/>
              <a:t>Keep hybrids as </a:t>
            </a:r>
            <a:r>
              <a:rPr lang="en-US" dirty="0"/>
              <a:t>simple as </a:t>
            </a:r>
            <a:r>
              <a:rPr lang="en-US" dirty="0" smtClean="0"/>
              <a:t>possible</a:t>
            </a:r>
            <a:r>
              <a:rPr lang="en-US" dirty="0" smtClean="0"/>
              <a:t>.</a:t>
            </a:r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Hybrids much simpler than present SCT. Not much room for simplification </a:t>
            </a:r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 </a:t>
            </a:r>
            <a:endParaRPr lang="en-US" dirty="0" smtClean="0">
              <a:solidFill>
                <a:srgbClr val="800000"/>
              </a:solidFill>
            </a:endParaRPr>
          </a:p>
          <a:p>
            <a:pPr>
              <a:buClr>
                <a:schemeClr val="bg1"/>
              </a:buClr>
              <a:defRPr/>
            </a:pPr>
            <a:r>
              <a:rPr lang="en-US" dirty="0" smtClean="0"/>
              <a:t>Do not get tied to single vendor. </a:t>
            </a:r>
            <a:r>
              <a:rPr lang="en-US" dirty="0" smtClean="0"/>
              <a:t>Design </a:t>
            </a:r>
            <a:r>
              <a:rPr lang="en-US" dirty="0"/>
              <a:t>hybrids with </a:t>
            </a:r>
            <a:r>
              <a:rPr lang="en-US" dirty="0" smtClean="0"/>
              <a:t>industry, </a:t>
            </a:r>
            <a:r>
              <a:rPr lang="en-US" dirty="0" smtClean="0"/>
              <a:t>using </a:t>
            </a:r>
            <a:r>
              <a:rPr lang="en-US" dirty="0"/>
              <a:t>standard design </a:t>
            </a:r>
            <a:r>
              <a:rPr lang="en-US" dirty="0" smtClean="0"/>
              <a:t>rules. 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“</a:t>
            </a:r>
            <a:r>
              <a:rPr lang="en-US" sz="2000" i="1" dirty="0"/>
              <a:t>If you think custom technology is necessary, think again</a:t>
            </a:r>
            <a:r>
              <a:rPr lang="en-US" sz="2000" dirty="0"/>
              <a:t>. “</a:t>
            </a:r>
          </a:p>
          <a:p>
            <a:pPr>
              <a:buClr>
                <a:schemeClr val="bg1"/>
              </a:buClr>
              <a:defRPr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800000"/>
                </a:solidFill>
              </a:rPr>
              <a:t>Lesson understood. Industry advanced since SCT</a:t>
            </a:r>
          </a:p>
          <a:p>
            <a:pPr>
              <a:buClr>
                <a:schemeClr val="bg1"/>
              </a:buClr>
              <a:defRPr/>
            </a:pPr>
            <a:endParaRPr lang="en-US" dirty="0" smtClean="0">
              <a:solidFill>
                <a:srgbClr val="800000"/>
              </a:solidFill>
            </a:endParaRPr>
          </a:p>
          <a:p>
            <a:pPr lvl="0">
              <a:buClr>
                <a:schemeClr val="bg1"/>
              </a:buClr>
              <a:defRPr/>
            </a:pPr>
            <a:r>
              <a:rPr lang="en-US" dirty="0" smtClean="0"/>
              <a:t>Include </a:t>
            </a:r>
            <a:r>
              <a:rPr lang="en-US" dirty="0"/>
              <a:t>material where </a:t>
            </a:r>
            <a:r>
              <a:rPr lang="en-US" dirty="0" smtClean="0"/>
              <a:t>needed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/>
              <a:t>ground &amp; power). </a:t>
            </a:r>
          </a:p>
          <a:p>
            <a:pPr lvl="0"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   The low-mass daemon will 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   always push us… </a:t>
            </a:r>
            <a:endParaRPr lang="en-US" dirty="0" smtClean="0">
              <a:solidFill>
                <a:srgbClr val="800000"/>
              </a:solidFill>
            </a:endParaRPr>
          </a:p>
          <a:p>
            <a:pPr lvl="0">
              <a:buClr>
                <a:schemeClr val="bg1"/>
              </a:buClr>
              <a:defRPr/>
            </a:pPr>
            <a:endParaRPr lang="en-US" dirty="0"/>
          </a:p>
          <a:p>
            <a:pPr>
              <a:buClr>
                <a:schemeClr val="bg1"/>
              </a:buClr>
              <a:defRPr/>
            </a:pPr>
            <a:endParaRPr lang="en-US" dirty="0" smtClean="0"/>
          </a:p>
          <a:p>
            <a:pPr lvl="0">
              <a:buClr>
                <a:schemeClr val="bg1"/>
              </a:buClr>
              <a:defRPr/>
            </a:pPr>
            <a:endParaRPr lang="en-US" dirty="0"/>
          </a:p>
          <a:p>
            <a:pPr>
              <a:buClr>
                <a:schemeClr val="bg1"/>
              </a:buClr>
              <a:defRPr/>
            </a:pPr>
            <a:endParaRPr lang="en-US" dirty="0" smtClean="0"/>
          </a:p>
          <a:p>
            <a:pPr>
              <a:buClr>
                <a:schemeClr val="bg1"/>
              </a:buClr>
              <a:defRPr/>
            </a:pPr>
            <a:endParaRPr lang="en-US" dirty="0" smtClean="0"/>
          </a:p>
          <a:p>
            <a:pPr>
              <a:buClr>
                <a:schemeClr val="bg1"/>
              </a:buClr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FF49B-2814-A14C-A283-3C6F949B783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320552"/>
            <a:ext cx="544331" cy="596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717032"/>
            <a:ext cx="504056" cy="426767"/>
          </a:xfrm>
          <a:prstGeom prst="rect">
            <a:avLst/>
          </a:prstGeom>
        </p:spPr>
      </p:pic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3779912" y="5085184"/>
            <a:ext cx="5470525" cy="1446213"/>
            <a:chOff x="2381" y="3084"/>
            <a:chExt cx="3446" cy="911"/>
          </a:xfrm>
        </p:grpSpPr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2381" y="3419"/>
              <a:ext cx="439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GB" sz="1200" b="1">
                  <a:latin typeface="Arial" charset="0"/>
                </a:rPr>
                <a:t>Power</a:t>
              </a:r>
            </a:p>
            <a:p>
              <a:pPr algn="r">
                <a:lnSpc>
                  <a:spcPct val="150000"/>
                </a:lnSpc>
              </a:pPr>
              <a:r>
                <a:rPr lang="en-GB" sz="1200" b="1">
                  <a:latin typeface="Arial" charset="0"/>
                </a:rPr>
                <a:t>LV</a:t>
              </a:r>
            </a:p>
            <a:p>
              <a:pPr algn="r">
                <a:lnSpc>
                  <a:spcPct val="150000"/>
                </a:lnSpc>
              </a:pPr>
              <a:r>
                <a:rPr lang="en-GB" sz="1200" b="1">
                  <a:latin typeface="Arial" charset="0"/>
                </a:rPr>
                <a:t>HV</a:t>
              </a:r>
            </a:p>
          </p:txBody>
        </p:sp>
        <p:sp>
          <p:nvSpPr>
            <p:cNvPr id="17" name="AutoShape 18"/>
            <p:cNvSpPr>
              <a:spLocks/>
            </p:cNvSpPr>
            <p:nvPr/>
          </p:nvSpPr>
          <p:spPr bwMode="auto">
            <a:xfrm>
              <a:off x="2736" y="3474"/>
              <a:ext cx="155" cy="233"/>
            </a:xfrm>
            <a:prstGeom prst="leftBrace">
              <a:avLst>
                <a:gd name="adj1" fmla="val 12527"/>
                <a:gd name="adj2" fmla="val 67954"/>
              </a:avLst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9"/>
            <p:cNvSpPr>
              <a:spLocks/>
            </p:cNvSpPr>
            <p:nvPr/>
          </p:nvSpPr>
          <p:spPr bwMode="auto">
            <a:xfrm>
              <a:off x="2735" y="3737"/>
              <a:ext cx="155" cy="232"/>
            </a:xfrm>
            <a:prstGeom prst="leftBrace">
              <a:avLst>
                <a:gd name="adj1" fmla="val 12473"/>
                <a:gd name="adj2" fmla="val 22111"/>
              </a:avLst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20"/>
            <p:cNvSpPr>
              <a:spLocks/>
            </p:cNvSpPr>
            <p:nvPr/>
          </p:nvSpPr>
          <p:spPr bwMode="auto">
            <a:xfrm>
              <a:off x="5427" y="3585"/>
              <a:ext cx="77" cy="218"/>
            </a:xfrm>
            <a:prstGeom prst="rightBrace">
              <a:avLst>
                <a:gd name="adj1" fmla="val 23593"/>
                <a:gd name="adj2" fmla="val 50000"/>
              </a:avLst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5451" y="3548"/>
              <a:ext cx="37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GB" sz="1200" b="1">
                  <a:latin typeface="Arial" charset="0"/>
                </a:rPr>
                <a:t>Data Readout</a:t>
              </a:r>
            </a:p>
          </p:txBody>
        </p:sp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4043" y="3084"/>
              <a:ext cx="1670" cy="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GB" sz="1300">
                  <a:latin typeface="Arial" charset="0"/>
                </a:rPr>
                <a:t>Bias connections (4x per sensor)</a:t>
              </a:r>
            </a:p>
          </p:txBody>
        </p:sp>
        <p:pic>
          <p:nvPicPr>
            <p:cNvPr id="22" name="Picture 2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" y="3336"/>
              <a:ext cx="2523" cy="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3" name="Line 24"/>
            <p:cNvSpPr>
              <a:spLocks noChangeShapeType="1"/>
            </p:cNvSpPr>
            <p:nvPr/>
          </p:nvSpPr>
          <p:spPr bwMode="auto">
            <a:xfrm flipH="1">
              <a:off x="4158" y="3212"/>
              <a:ext cx="74" cy="137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 flipH="1">
              <a:off x="3131" y="3173"/>
              <a:ext cx="879" cy="13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953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Key Lessons III -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792" y="908720"/>
            <a:ext cx="7558608" cy="5029200"/>
          </a:xfrm>
        </p:spPr>
        <p:txBody>
          <a:bodyPr/>
          <a:lstStyle/>
          <a:p>
            <a:pPr>
              <a:buClr>
                <a:schemeClr val="bg1"/>
              </a:buClr>
              <a:defRPr/>
            </a:pPr>
            <a:endParaRPr lang="en-US" sz="1800" dirty="0" smtClean="0"/>
          </a:p>
          <a:p>
            <a:pPr>
              <a:buClr>
                <a:schemeClr val="bg1"/>
              </a:buClr>
              <a:defRPr/>
            </a:pPr>
            <a:r>
              <a:rPr lang="en-US" dirty="0" smtClean="0"/>
              <a:t>Again: Keep them as </a:t>
            </a:r>
            <a:r>
              <a:rPr lang="en-US" dirty="0"/>
              <a:t>simple as </a:t>
            </a:r>
            <a:r>
              <a:rPr lang="en-US" dirty="0" smtClean="0"/>
              <a:t>possible, avoid single vendor cases</a:t>
            </a:r>
            <a:r>
              <a:rPr lang="en-US" dirty="0" smtClean="0"/>
              <a:t>.</a:t>
            </a:r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LHC tied to one vendor. </a:t>
            </a:r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B</a:t>
            </a:r>
            <a:r>
              <a:rPr lang="en-US" dirty="0" smtClean="0">
                <a:solidFill>
                  <a:srgbClr val="800000"/>
                </a:solidFill>
              </a:rPr>
              <a:t>oth CMS &amp; ATLAS try to establish 2</a:t>
            </a:r>
            <a:r>
              <a:rPr lang="en-US" baseline="30000" dirty="0" smtClean="0">
                <a:solidFill>
                  <a:srgbClr val="800000"/>
                </a:solidFill>
              </a:rPr>
              <a:t>nd</a:t>
            </a:r>
            <a:r>
              <a:rPr lang="en-US" dirty="0" smtClean="0">
                <a:solidFill>
                  <a:srgbClr val="800000"/>
                </a:solidFill>
              </a:rPr>
              <a:t> supplier </a:t>
            </a:r>
          </a:p>
          <a:p>
            <a:pPr>
              <a:buClr>
                <a:schemeClr val="bg1"/>
              </a:buClr>
              <a:defRPr/>
            </a:pPr>
            <a:endParaRPr lang="en-US" dirty="0" smtClean="0">
              <a:solidFill>
                <a:srgbClr val="800000"/>
              </a:solidFill>
            </a:endParaRPr>
          </a:p>
          <a:p>
            <a:pPr lvl="0">
              <a:buClr>
                <a:schemeClr val="bg1"/>
              </a:buClr>
              <a:defRPr/>
            </a:pPr>
            <a:r>
              <a:rPr lang="en-US" dirty="0" smtClean="0"/>
              <a:t>Design sensors </a:t>
            </a:r>
            <a:r>
              <a:rPr lang="en-US" dirty="0"/>
              <a:t>with industry from the </a:t>
            </a:r>
            <a:r>
              <a:rPr lang="en-US" dirty="0" smtClean="0"/>
              <a:t>beginning</a:t>
            </a:r>
          </a:p>
          <a:p>
            <a:pPr lvl="1">
              <a:buClr>
                <a:schemeClr val="bg1"/>
              </a:buClr>
              <a:defRPr/>
            </a:pPr>
            <a:r>
              <a:rPr lang="en-US" dirty="0" smtClean="0"/>
              <a:t>Watch yield reducers (and hence cost drivers)</a:t>
            </a:r>
          </a:p>
          <a:p>
            <a:pPr lvl="1">
              <a:buClr>
                <a:schemeClr val="bg1"/>
              </a:buClr>
              <a:defRPr/>
            </a:pPr>
            <a:r>
              <a:rPr lang="en-US" dirty="0" smtClean="0"/>
              <a:t>Ease of testing</a:t>
            </a:r>
          </a:p>
          <a:p>
            <a:pPr lvl="1">
              <a:buClr>
                <a:schemeClr val="bg1"/>
              </a:buClr>
              <a:defRPr/>
            </a:pPr>
            <a:r>
              <a:rPr lang="en-US" dirty="0" smtClean="0"/>
              <a:t>Production</a:t>
            </a:r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Generally d</a:t>
            </a:r>
            <a:r>
              <a:rPr lang="en-US" dirty="0" smtClean="0">
                <a:solidFill>
                  <a:srgbClr val="800000"/>
                </a:solidFill>
              </a:rPr>
              <a:t>one (sometimes vendor is pushed)</a:t>
            </a:r>
            <a:endParaRPr lang="en-US" dirty="0" smtClean="0">
              <a:solidFill>
                <a:srgbClr val="800000"/>
              </a:solidFill>
            </a:endParaRPr>
          </a:p>
          <a:p>
            <a:pPr lvl="1">
              <a:buClr>
                <a:schemeClr val="bg1"/>
              </a:buClr>
              <a:defRPr/>
            </a:pPr>
            <a:endParaRPr lang="en-US" dirty="0" smtClean="0"/>
          </a:p>
          <a:p>
            <a:pPr marL="0" indent="0">
              <a:buClr>
                <a:schemeClr val="bg1"/>
              </a:buClr>
              <a:buNone/>
              <a:defRPr/>
            </a:pPr>
            <a:endParaRPr lang="en-US" dirty="0" smtClean="0"/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chemeClr val="tx1"/>
                </a:solidFill>
              </a:rPr>
              <a:t>[Which recommendation drives R&amp;D into CMOS?</a:t>
            </a:r>
            <a:r>
              <a:rPr lang="en-US" dirty="0" smtClean="0">
                <a:solidFill>
                  <a:schemeClr val="tx1"/>
                </a:solidFill>
              </a:rPr>
              <a:t>] </a:t>
            </a:r>
            <a:endParaRPr lang="en-US" dirty="0">
              <a:solidFill>
                <a:schemeClr val="tx1"/>
              </a:solidFill>
            </a:endParaRPr>
          </a:p>
          <a:p>
            <a:pPr>
              <a:buClr>
                <a:schemeClr val="bg1"/>
              </a:buClr>
              <a:defRPr/>
            </a:pPr>
            <a:endParaRPr lang="en-US" dirty="0" smtClean="0"/>
          </a:p>
          <a:p>
            <a:pPr>
              <a:buClr>
                <a:schemeClr val="bg1"/>
              </a:buClr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FF49B-2814-A14C-A283-3C6F949B783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132856"/>
            <a:ext cx="504056" cy="504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802433"/>
            <a:ext cx="504056" cy="42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Key Lessons IV -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48680"/>
            <a:ext cx="4896544" cy="5029200"/>
          </a:xfrm>
        </p:spPr>
        <p:txBody>
          <a:bodyPr/>
          <a:lstStyle/>
          <a:p>
            <a:pPr>
              <a:buClr>
                <a:schemeClr val="bg1"/>
              </a:buClr>
              <a:defRPr/>
            </a:pPr>
            <a:endParaRPr lang="en-US" sz="2000" dirty="0" smtClean="0"/>
          </a:p>
          <a:p>
            <a:pPr>
              <a:buClr>
                <a:schemeClr val="bg1"/>
              </a:buClr>
              <a:defRPr/>
            </a:pPr>
            <a:r>
              <a:rPr lang="en-US" sz="2800" dirty="0" smtClean="0"/>
              <a:t>Reduce </a:t>
            </a:r>
            <a:r>
              <a:rPr lang="en-US" sz="2800" dirty="0"/>
              <a:t>number of part types to a </a:t>
            </a:r>
            <a:r>
              <a:rPr lang="en-US" sz="2800" dirty="0" smtClean="0"/>
              <a:t>minimum:</a:t>
            </a:r>
          </a:p>
          <a:p>
            <a:pPr>
              <a:buClr>
                <a:schemeClr val="bg1"/>
              </a:buClr>
              <a:defRPr/>
            </a:pPr>
            <a:r>
              <a:rPr lang="en-US" sz="2800" dirty="0" smtClean="0">
                <a:solidFill>
                  <a:srgbClr val="800000"/>
                </a:solidFill>
              </a:rPr>
              <a:t>Barrel: 2 </a:t>
            </a:r>
            <a:r>
              <a:rPr lang="en-US" sz="2800" dirty="0">
                <a:solidFill>
                  <a:srgbClr val="800000"/>
                </a:solidFill>
              </a:rPr>
              <a:t>m</a:t>
            </a:r>
            <a:r>
              <a:rPr lang="en-US" sz="2800" dirty="0" smtClean="0">
                <a:solidFill>
                  <a:srgbClr val="800000"/>
                </a:solidFill>
              </a:rPr>
              <a:t>odule types</a:t>
            </a:r>
          </a:p>
          <a:p>
            <a:pPr>
              <a:buClr>
                <a:schemeClr val="bg1"/>
              </a:buClr>
              <a:defRPr/>
            </a:pPr>
            <a:r>
              <a:rPr lang="en-US" sz="2800" dirty="0" err="1" smtClean="0">
                <a:solidFill>
                  <a:srgbClr val="800000"/>
                </a:solidFill>
              </a:rPr>
              <a:t>Endcaps</a:t>
            </a:r>
            <a:r>
              <a:rPr lang="en-US" sz="2800" dirty="0" smtClean="0">
                <a:solidFill>
                  <a:srgbClr val="800000"/>
                </a:solidFill>
              </a:rPr>
              <a:t>: 6 modules types, 9 hybrids</a:t>
            </a:r>
          </a:p>
          <a:p>
            <a:pPr>
              <a:buClr>
                <a:schemeClr val="bg1"/>
              </a:buClr>
              <a:defRPr/>
            </a:pPr>
            <a:r>
              <a:rPr lang="en-US" sz="2800" dirty="0" smtClean="0">
                <a:solidFill>
                  <a:srgbClr val="800000"/>
                </a:solidFill>
              </a:rPr>
              <a:t>(consider CMS </a:t>
            </a:r>
            <a:r>
              <a:rPr lang="en-US" sz="2800" dirty="0" smtClean="0">
                <a:solidFill>
                  <a:srgbClr val="800000"/>
                </a:solidFill>
              </a:rPr>
              <a:t>solution with rectangular barrel </a:t>
            </a:r>
            <a:r>
              <a:rPr lang="en-US" sz="2800" dirty="0" smtClean="0">
                <a:solidFill>
                  <a:srgbClr val="800000"/>
                </a:solidFill>
              </a:rPr>
              <a:t>modules in EC?)</a:t>
            </a:r>
            <a:endParaRPr lang="en-US" sz="2800" dirty="0" smtClean="0">
              <a:solidFill>
                <a:srgbClr val="800000"/>
              </a:solidFill>
            </a:endParaRPr>
          </a:p>
          <a:p>
            <a:pPr>
              <a:buClr>
                <a:schemeClr val="bg1"/>
              </a:buClr>
              <a:defRPr/>
            </a:pPr>
            <a:r>
              <a:rPr lang="en-US" sz="2800" dirty="0" smtClean="0"/>
              <a:t> </a:t>
            </a:r>
          </a:p>
          <a:p>
            <a:pPr>
              <a:buClr>
                <a:schemeClr val="bg1"/>
              </a:buClr>
              <a:defRPr/>
            </a:pPr>
            <a:endParaRPr lang="en-US" sz="2800" dirty="0" smtClean="0"/>
          </a:p>
          <a:p>
            <a:pPr lvl="1">
              <a:buClr>
                <a:schemeClr val="bg1"/>
              </a:buClr>
              <a:defRPr/>
            </a:pPr>
            <a:endParaRPr lang="en-US" sz="2400" dirty="0" smtClean="0"/>
          </a:p>
          <a:p>
            <a:pPr>
              <a:buClr>
                <a:schemeClr val="bg1"/>
              </a:buClr>
              <a:defRPr/>
            </a:pPr>
            <a:endParaRPr lang="en-US" sz="2800" dirty="0" smtClean="0"/>
          </a:p>
          <a:p>
            <a:pPr>
              <a:buClr>
                <a:schemeClr val="bg1"/>
              </a:buClr>
              <a:defRPr/>
            </a:pPr>
            <a:endParaRPr lang="en-US" sz="2800" dirty="0" smtClean="0"/>
          </a:p>
          <a:p>
            <a:pPr>
              <a:buClr>
                <a:schemeClr val="bg1"/>
              </a:buClr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FF49B-2814-A14C-A283-3C6F949B783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94121"/>
            <a:ext cx="504056" cy="426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708920"/>
            <a:ext cx="432048" cy="43204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300192" y="1052736"/>
            <a:ext cx="2664296" cy="2016224"/>
            <a:chOff x="6660233" y="1556792"/>
            <a:chExt cx="2199576" cy="1628282"/>
          </a:xfrm>
        </p:grpSpPr>
        <p:pic>
          <p:nvPicPr>
            <p:cNvPr id="11" name="Picture 10" descr="Atlas Upgrade-1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1556792"/>
              <a:ext cx="1767529" cy="1628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7457180" y="2131170"/>
              <a:ext cx="10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Module</a:t>
              </a:r>
              <a:endParaRPr lang="en-US" dirty="0">
                <a:latin typeface="Arial"/>
                <a:cs typeface="Arial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6922012" y="1556792"/>
              <a:ext cx="1" cy="157456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16200000">
              <a:off x="6486307" y="2243980"/>
              <a:ext cx="6864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10cm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984" y="3933056"/>
            <a:ext cx="4786515" cy="273630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36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Key Lessons V - 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792" y="620688"/>
            <a:ext cx="7558608" cy="3600400"/>
          </a:xfrm>
        </p:spPr>
        <p:txBody>
          <a:bodyPr/>
          <a:lstStyle/>
          <a:p>
            <a:pPr>
              <a:buClr>
                <a:schemeClr val="bg1"/>
              </a:buClr>
              <a:defRPr/>
            </a:pPr>
            <a:endParaRPr lang="en-US" sz="1800" dirty="0" smtClean="0"/>
          </a:p>
          <a:p>
            <a:pPr>
              <a:buClr>
                <a:schemeClr val="bg1"/>
              </a:buClr>
              <a:defRPr/>
            </a:pPr>
            <a:r>
              <a:rPr lang="en-US" dirty="0" smtClean="0"/>
              <a:t>The </a:t>
            </a:r>
            <a:r>
              <a:rPr lang="en-US" dirty="0" smtClean="0"/>
              <a:t>production </a:t>
            </a:r>
            <a:r>
              <a:rPr lang="en-US" dirty="0"/>
              <a:t>chain should be simple. Avoid complex logistics. </a:t>
            </a:r>
            <a:endParaRPr lang="en-US" dirty="0" smtClean="0"/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Beats me: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Size of project </a:t>
            </a:r>
            <a:r>
              <a:rPr lang="en-US" dirty="0">
                <a:solidFill>
                  <a:srgbClr val="800000"/>
                </a:solidFill>
              </a:rPr>
              <a:t>(</a:t>
            </a:r>
            <a:r>
              <a:rPr lang="en-US" dirty="0" smtClean="0">
                <a:solidFill>
                  <a:srgbClr val="800000"/>
                </a:solidFill>
              </a:rPr>
              <a:t>number of modules and institutes) already makes for a complex production!  </a:t>
            </a:r>
            <a:endParaRPr lang="en-US" dirty="0" smtClean="0">
              <a:solidFill>
                <a:srgbClr val="800000"/>
              </a:solidFill>
            </a:endParaRPr>
          </a:p>
          <a:p>
            <a:pPr>
              <a:buClr>
                <a:schemeClr val="bg1"/>
              </a:buClr>
              <a:defRPr/>
            </a:pPr>
            <a:r>
              <a:rPr lang="en-US" dirty="0" smtClean="0">
                <a:solidFill>
                  <a:srgbClr val="800000"/>
                </a:solidFill>
              </a:rPr>
              <a:t>Choice: number of macro-assembly sites vs. module shipping and testing </a:t>
            </a:r>
            <a:endParaRPr lang="en-US" dirty="0" smtClean="0"/>
          </a:p>
          <a:p>
            <a:pPr>
              <a:buClr>
                <a:schemeClr val="bg1"/>
              </a:buClr>
              <a:defRPr/>
            </a:pPr>
            <a:endParaRPr lang="en-US" dirty="0" smtClean="0"/>
          </a:p>
          <a:p>
            <a:pPr>
              <a:buClr>
                <a:schemeClr val="bg1"/>
              </a:buClr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Lessons applied in ATLAS Si-Strip Tracker Upgrade, 7th Detector Workshop, March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Parzefall, University of Freiburg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FF49B-2814-A14C-A283-3C6F949B783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61" y="3048744"/>
            <a:ext cx="544331" cy="596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44824"/>
            <a:ext cx="544331" cy="59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2" y="4149080"/>
            <a:ext cx="3275856" cy="2184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8436" b="17489"/>
          <a:stretch/>
        </p:blipFill>
        <p:spPr>
          <a:xfrm>
            <a:off x="4644008" y="3861048"/>
            <a:ext cx="4176464" cy="251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1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A_DELPHI_Template">
  <a:themeElements>
    <a:clrScheme name="AA_DELPHI_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A_DELPHI_Template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AA_DELPHI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_DELPHI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_DELPHI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_DELPHI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_DELPHI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_DELPHI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_DELPHI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Settings\parzefal\Application Data\Microsoft\Templates\AA_DELPHI_Template.pot</Template>
  <TotalTime>71988</TotalTime>
  <Words>1080</Words>
  <Application>Microsoft Macintosh PowerPoint</Application>
  <PresentationFormat>On-screen Show (4:3)</PresentationFormat>
  <Paragraphs>197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AA_DELPHI_Template</vt:lpstr>
      <vt:lpstr>PowerPoint Presentation</vt:lpstr>
      <vt:lpstr>Introduction</vt:lpstr>
      <vt:lpstr>The Key Lessons I - General</vt:lpstr>
      <vt:lpstr>The Key Lessons I - General</vt:lpstr>
      <vt:lpstr>The Key Lessons I - General</vt:lpstr>
      <vt:lpstr>The Key Lessons II - Hybrids</vt:lpstr>
      <vt:lpstr>The Key Lessons III - Sensors</vt:lpstr>
      <vt:lpstr>The Key Lessons IV - Modules</vt:lpstr>
      <vt:lpstr>The Key Lessons V - Logistics</vt:lpstr>
      <vt:lpstr>The Key Lessons VI - Shipping</vt:lpstr>
      <vt:lpstr>The Key Lessons  - QA &amp; Testing</vt:lpstr>
      <vt:lpstr>The Key Lessons  - QA &amp; Testing</vt:lpstr>
      <vt:lpstr>The Key Lessons  - Mounting &amp; Services </vt:lpstr>
      <vt:lpstr>The Key Lessons  - Activation</vt:lpstr>
      <vt:lpstr>The Rules of the Game</vt:lpstr>
      <vt:lpstr>The Key Lessons  - 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Measurements at CERN From LEP2 to LHCb</dc:title>
  <dc:creator>parzefal</dc:creator>
  <cp:lastModifiedBy>Ulrich Parzefall</cp:lastModifiedBy>
  <cp:revision>670</cp:revision>
  <dcterms:created xsi:type="dcterms:W3CDTF">2002-12-13T08:54:57Z</dcterms:created>
  <dcterms:modified xsi:type="dcterms:W3CDTF">2014-03-06T10:53:19Z</dcterms:modified>
</cp:coreProperties>
</file>