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72" r:id="rId3"/>
    <p:sldId id="266" r:id="rId4"/>
    <p:sldId id="267" r:id="rId5"/>
    <p:sldId id="268" r:id="rId6"/>
    <p:sldId id="271" r:id="rId7"/>
    <p:sldId id="269" r:id="rId8"/>
    <p:sldId id="270" r:id="rId9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212" autoAdjust="0"/>
  </p:normalViewPr>
  <p:slideViewPr>
    <p:cSldViewPr snapToGrid="0">
      <p:cViewPr varScale="1">
        <p:scale>
          <a:sx n="94" d="100"/>
          <a:sy n="94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478"/>
            <a:ext cx="2734805" cy="3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4621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6148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4" y="205115"/>
            <a:ext cx="999196" cy="5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4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3C11F-6B30-4BF6-958B-044D739C34C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3036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3C11F-6B30-4BF6-958B-044D739C34C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46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3175"/>
            <a:ext cx="9144001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Research Center of the Helmholtz Association</a:t>
            </a:r>
            <a:r>
              <a:rPr lang="de-DE" sz="800"/>
              <a:t> </a:t>
            </a:r>
            <a:endParaRPr lang="en-US" sz="80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85763" y="3338513"/>
            <a:ext cx="8532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400">
                <a:solidFill>
                  <a:schemeClr val="bg1"/>
                </a:solidFill>
              </a:rPr>
              <a:t>INSTITUT FÜR EXPERIMENTELLE KERNPHYSIK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1" y="232063"/>
            <a:ext cx="1192964" cy="11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0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/>
              <a:t>A. Dierlamm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900"/>
              <a:t>Institut für Experimentelle Kernphysik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29F09DE-027F-4289-897F-511CBD673CCD}" type="slidenum">
              <a:rPr lang="de-DE" sz="900" b="1"/>
              <a:pPr eaLnBrk="1" hangingPunct="1"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FBF0773F-9DFE-4213-A82A-43FB290BE3C2}" type="datetime1">
              <a:rPr lang="de-DE" sz="900"/>
              <a:pPr>
                <a:defRPr/>
              </a:pPr>
              <a:t>05.03.2014</a:t>
            </a:fld>
            <a:endParaRPr lang="de-DE" sz="900"/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8763" y="6432550"/>
            <a:ext cx="5073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en-US" smtClean="0"/>
              <a:t>PETTL Meeting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Status WP5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</a:rPr>
              <a:t>Irradiations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ekp.kit.edu/img/newbox_front_rdax_120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71" y="3716918"/>
            <a:ext cx="3436897" cy="25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469" y="4288779"/>
            <a:ext cx="2331756" cy="136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pieren 4"/>
          <p:cNvGrpSpPr/>
          <p:nvPr/>
        </p:nvGrpSpPr>
        <p:grpSpPr>
          <a:xfrm>
            <a:off x="598811" y="4102662"/>
            <a:ext cx="1853075" cy="1885444"/>
            <a:chOff x="598811" y="4102662"/>
            <a:chExt cx="1853075" cy="1885444"/>
          </a:xfrm>
        </p:grpSpPr>
        <p:sp>
          <p:nvSpPr>
            <p:cNvPr id="3" name="Rechteck 2"/>
            <p:cNvSpPr/>
            <p:nvPr/>
          </p:nvSpPr>
          <p:spPr>
            <a:xfrm>
              <a:off x="598811" y="4102662"/>
              <a:ext cx="1853075" cy="188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1" descr="fig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56" r="29274"/>
            <a:stretch/>
          </p:blipFill>
          <p:spPr bwMode="auto">
            <a:xfrm>
              <a:off x="671638" y="4166954"/>
              <a:ext cx="1707419" cy="1757455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13607"/>
              </p:ext>
            </p:extLst>
          </p:nvPr>
        </p:nvGraphicFramePr>
        <p:xfrm>
          <a:off x="390525" y="1113779"/>
          <a:ext cx="8219401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093"/>
                <a:gridCol w="2087745"/>
                <a:gridCol w="914400"/>
                <a:gridCol w="1327094"/>
                <a:gridCol w="1149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Dosimetry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Materials for DC-DC Powering Phase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Katja</a:t>
                      </a:r>
                      <a:r>
                        <a:rPr lang="en-US" dirty="0" smtClean="0"/>
                        <a:t> Klein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(RWTH Aachen)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2x75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Glue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Luise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Poley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(HU Berlin)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2x75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Transistors for ATLAS Tracker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Bessner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(DESY)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Irradiation of HPK mini sensors for ATLAS </a:t>
                      </a:r>
                      <a:r>
                        <a:rPr lang="en-US" dirty="0" err="1" smtClean="0"/>
                        <a:t>endcap</a:t>
                      </a:r>
                      <a:r>
                        <a:rPr lang="en-US" dirty="0" smtClean="0"/>
                        <a:t>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Susanne </a:t>
                      </a:r>
                      <a:r>
                        <a:rPr lang="en-US" dirty="0" err="1" smtClean="0"/>
                        <a:t>Kühn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 Freiburg)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2x75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Irradiations of surface structures with 800MeV protons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Alexandra </a:t>
                      </a:r>
                      <a:r>
                        <a:rPr lang="en-US" dirty="0" err="1" smtClean="0"/>
                        <a:t>Junkes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 Hamburg)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90525" y="5323840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plus costs for shipments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336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DC-DC Powering Phase 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Contact: </a:t>
            </a:r>
            <a:r>
              <a:rPr lang="en-US" dirty="0" err="1" smtClean="0"/>
              <a:t>Katja</a:t>
            </a:r>
            <a:r>
              <a:rPr lang="en-US" dirty="0" smtClean="0"/>
              <a:t> Klein, RWTH Aachen</a:t>
            </a:r>
          </a:p>
          <a:p>
            <a:r>
              <a:rPr lang="de-DE" dirty="0" smtClean="0"/>
              <a:t>Abschirmung  </a:t>
            </a:r>
            <a:r>
              <a:rPr lang="de-DE" dirty="0"/>
              <a:t>ohne Paste </a:t>
            </a:r>
            <a:r>
              <a:rPr lang="de-DE" dirty="0" smtClean="0"/>
              <a:t>3x, 5  </a:t>
            </a:r>
            <a:r>
              <a:rPr lang="de-DE" dirty="0"/>
              <a:t>Spulenkörper  </a:t>
            </a:r>
            <a:r>
              <a:rPr lang="de-DE" dirty="0" smtClean="0"/>
              <a:t>HK, 5 </a:t>
            </a:r>
            <a:r>
              <a:rPr lang="de-DE" dirty="0"/>
              <a:t>Spulenkörper </a:t>
            </a:r>
            <a:r>
              <a:rPr lang="de-DE" dirty="0" smtClean="0"/>
              <a:t>GT, </a:t>
            </a:r>
            <a:r>
              <a:rPr lang="de-DE" dirty="0" err="1" smtClean="0"/>
              <a:t>Radox</a:t>
            </a:r>
            <a:r>
              <a:rPr lang="de-DE" dirty="0" smtClean="0"/>
              <a:t>-Leitung, Sicherungen </a:t>
            </a:r>
            <a:r>
              <a:rPr lang="de-DE" dirty="0" err="1" smtClean="0"/>
              <a:t>Schurter</a:t>
            </a:r>
            <a:r>
              <a:rPr lang="de-DE" dirty="0" smtClean="0"/>
              <a:t> 0603-1.5A, Sicherungen </a:t>
            </a:r>
            <a:r>
              <a:rPr lang="de-DE" dirty="0" err="1" smtClean="0"/>
              <a:t>Schurter</a:t>
            </a:r>
            <a:r>
              <a:rPr lang="de-DE" dirty="0" smtClean="0"/>
              <a:t> </a:t>
            </a:r>
            <a:r>
              <a:rPr lang="de-DE" dirty="0"/>
              <a:t>0603-1.5A auf </a:t>
            </a:r>
            <a:r>
              <a:rPr lang="de-DE" dirty="0" smtClean="0"/>
              <a:t>Platinen, Sicherungen </a:t>
            </a:r>
            <a:r>
              <a:rPr lang="de-DE" dirty="0" err="1"/>
              <a:t>Schurter</a:t>
            </a:r>
            <a:r>
              <a:rPr lang="de-DE" dirty="0"/>
              <a:t>  </a:t>
            </a:r>
            <a:r>
              <a:rPr lang="de-DE" dirty="0" smtClean="0"/>
              <a:t>3410.0033.01 (</a:t>
            </a:r>
            <a:r>
              <a:rPr lang="de-DE" dirty="0" smtClean="0">
                <a:solidFill>
                  <a:srgbClr val="FFC000"/>
                </a:solidFill>
              </a:rPr>
              <a:t>8/12</a:t>
            </a:r>
            <a:r>
              <a:rPr lang="de-DE" dirty="0" smtClean="0"/>
              <a:t>), Spulen, Wärmeleitpaste</a:t>
            </a:r>
            <a:endParaRPr lang="de-DE" dirty="0"/>
          </a:p>
          <a:p>
            <a:r>
              <a:rPr lang="en-US" dirty="0" err="1" smtClean="0"/>
              <a:t>Fluence</a:t>
            </a:r>
            <a:r>
              <a:rPr lang="en-US" dirty="0" smtClean="0"/>
              <a:t> aim: 5e14n</a:t>
            </a:r>
            <a:r>
              <a:rPr lang="en-US" baseline="-25000" dirty="0" smtClean="0"/>
              <a:t>eq</a:t>
            </a:r>
            <a:r>
              <a:rPr lang="en-US" dirty="0" smtClean="0"/>
              <a:t>/cm²</a:t>
            </a:r>
          </a:p>
          <a:p>
            <a:r>
              <a:rPr lang="en-US" dirty="0" smtClean="0"/>
              <a:t>Total time: 30min (1 session more…)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tests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802974" cy="31699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Contact: </a:t>
            </a:r>
            <a:r>
              <a:rPr lang="en-US" dirty="0" err="1" smtClean="0"/>
              <a:t>Luise</a:t>
            </a:r>
            <a:r>
              <a:rPr lang="en-US" dirty="0" smtClean="0"/>
              <a:t> </a:t>
            </a:r>
            <a:r>
              <a:rPr lang="en-US" dirty="0" err="1" smtClean="0"/>
              <a:t>Poley</a:t>
            </a:r>
            <a:r>
              <a:rPr lang="en-US" dirty="0" smtClean="0"/>
              <a:t>, HU Berlin</a:t>
            </a:r>
          </a:p>
          <a:p>
            <a:r>
              <a:rPr lang="en-US" dirty="0" smtClean="0"/>
              <a:t>PCBs with glued chips (silver epoxy and seven other glues)</a:t>
            </a:r>
          </a:p>
          <a:p>
            <a:r>
              <a:rPr lang="en-US" dirty="0" smtClean="0"/>
              <a:t>PE plate with glue dots</a:t>
            </a:r>
          </a:p>
          <a:p>
            <a:r>
              <a:rPr lang="en-US" dirty="0" err="1" smtClean="0"/>
              <a:t>Fluence</a:t>
            </a:r>
            <a:r>
              <a:rPr lang="en-US" dirty="0" smtClean="0"/>
              <a:t> aim: 2e15n</a:t>
            </a:r>
            <a:r>
              <a:rPr lang="en-US" baseline="-25000" dirty="0" smtClean="0"/>
              <a:t>eq</a:t>
            </a:r>
            <a:r>
              <a:rPr lang="en-US" dirty="0" smtClean="0"/>
              <a:t>/cm²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irrad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Time: 2:40</a:t>
            </a:r>
          </a:p>
          <a:p>
            <a:pPr lvl="1"/>
            <a:r>
              <a:rPr lang="en-US" dirty="0" smtClean="0"/>
              <a:t>Completed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irrad</a:t>
            </a:r>
            <a:r>
              <a:rPr lang="en-US" dirty="0" smtClean="0"/>
              <a:t>.:</a:t>
            </a:r>
          </a:p>
          <a:p>
            <a:pPr lvl="1"/>
            <a:r>
              <a:rPr lang="en-US" dirty="0"/>
              <a:t>Time: </a:t>
            </a:r>
            <a:r>
              <a:rPr lang="en-US" dirty="0" smtClean="0"/>
              <a:t>0:35</a:t>
            </a:r>
            <a:endParaRPr lang="en-US" dirty="0"/>
          </a:p>
          <a:p>
            <a:pPr lvl="1"/>
            <a:r>
              <a:rPr lang="en-US" dirty="0"/>
              <a:t>Completed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7" name="Grafik1"/>
          <p:cNvPicPr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1884" y="932180"/>
            <a:ext cx="3585845" cy="2731770"/>
          </a:xfrm>
          <a:prstGeom prst="rect">
            <a:avLst/>
          </a:prstGeom>
        </p:spPr>
      </p:pic>
      <p:pic>
        <p:nvPicPr>
          <p:cNvPr id="8" name="Grafik1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858336" y="4368482"/>
            <a:ext cx="6119495" cy="1894205"/>
          </a:xfrm>
          <a:prstGeom prst="rect">
            <a:avLst/>
          </a:prstGeom>
        </p:spPr>
      </p:pic>
      <p:pic>
        <p:nvPicPr>
          <p:cNvPr id="9" name="Grafik1"/>
          <p:cNvPicPr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75" t="23620" r="26575" b="23620"/>
          <a:stretch>
            <a:fillRect/>
          </a:stretch>
        </p:blipFill>
        <p:spPr>
          <a:xfrm>
            <a:off x="436245" y="4449921"/>
            <a:ext cx="2185035" cy="17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of Transistors for ATLAS Tracker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 Martin </a:t>
            </a:r>
            <a:r>
              <a:rPr lang="en-US" dirty="0" err="1" smtClean="0"/>
              <a:t>Bessner</a:t>
            </a:r>
            <a:r>
              <a:rPr lang="en-US" dirty="0" smtClean="0"/>
              <a:t>, DESY</a:t>
            </a:r>
          </a:p>
          <a:p>
            <a:r>
              <a:rPr lang="en-US" dirty="0" smtClean="0"/>
              <a:t>Transistors for HV switching of silicon strip sensors</a:t>
            </a:r>
          </a:p>
          <a:p>
            <a:pPr lvl="1"/>
            <a:r>
              <a:rPr lang="en-US" dirty="0" smtClean="0"/>
              <a:t>Masks to protect pins</a:t>
            </a:r>
          </a:p>
          <a:p>
            <a:pPr lvl="1"/>
            <a:r>
              <a:rPr lang="en-US" dirty="0" smtClean="0"/>
              <a:t>Transistors need to be irradiated from both sides to get more uniform irradiation</a:t>
            </a:r>
          </a:p>
          <a:p>
            <a:pPr lvl="1"/>
            <a:r>
              <a:rPr lang="en-US" dirty="0" smtClean="0"/>
              <a:t>Transistors need to be powered during irradiation</a:t>
            </a:r>
          </a:p>
          <a:p>
            <a:r>
              <a:rPr lang="en-US" dirty="0" smtClean="0"/>
              <a:t>Time: 1:40</a:t>
            </a:r>
          </a:p>
          <a:p>
            <a:r>
              <a:rPr lang="en-US" dirty="0" smtClean="0"/>
              <a:t>Completed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4" y="3634406"/>
            <a:ext cx="5793898" cy="26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8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</a:t>
            </a:r>
            <a:r>
              <a:rPr lang="en-US" dirty="0"/>
              <a:t>of </a:t>
            </a:r>
            <a:r>
              <a:rPr lang="en-US" dirty="0" smtClean="0"/>
              <a:t>HPK </a:t>
            </a:r>
            <a:r>
              <a:rPr lang="en-US" dirty="0"/>
              <a:t>mini sensors for ATLAS </a:t>
            </a:r>
            <a:r>
              <a:rPr lang="en-US" dirty="0" err="1"/>
              <a:t>endcap</a:t>
            </a:r>
            <a:r>
              <a:rPr lang="en-US" dirty="0"/>
              <a:t> upgrade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 Susanne </a:t>
            </a:r>
            <a:r>
              <a:rPr lang="en-US" dirty="0" err="1" smtClean="0"/>
              <a:t>Kühn</a:t>
            </a:r>
            <a:r>
              <a:rPr lang="en-US" dirty="0" smtClean="0"/>
              <a:t>, Freiburg</a:t>
            </a:r>
          </a:p>
          <a:p>
            <a:pPr lvl="1"/>
            <a:r>
              <a:rPr lang="en-US" dirty="0" smtClean="0"/>
              <a:t>HPK p-type mini-strip sensors for ATLAS end-cap</a:t>
            </a:r>
          </a:p>
          <a:p>
            <a:pPr lvl="2"/>
            <a:r>
              <a:rPr lang="en-US" dirty="0" err="1" smtClean="0"/>
              <a:t>Fluences</a:t>
            </a:r>
            <a:r>
              <a:rPr lang="en-US" dirty="0" smtClean="0"/>
              <a:t>: 5E14</a:t>
            </a:r>
            <a:r>
              <a:rPr lang="en-US" dirty="0"/>
              <a:t>, </a:t>
            </a:r>
            <a:r>
              <a:rPr lang="en-US" dirty="0" smtClean="0"/>
              <a:t>1E15, 2E15n</a:t>
            </a:r>
            <a:r>
              <a:rPr lang="en-US" baseline="-25000" dirty="0" smtClean="0"/>
              <a:t>eq</a:t>
            </a:r>
            <a:r>
              <a:rPr lang="en-US" dirty="0" smtClean="0"/>
              <a:t>/cm² (4 sensors each)</a:t>
            </a:r>
          </a:p>
          <a:p>
            <a:pPr lvl="2"/>
            <a:r>
              <a:rPr lang="en-US" dirty="0" smtClean="0"/>
              <a:t>Time: 1:10</a:t>
            </a:r>
          </a:p>
          <a:p>
            <a:pPr lvl="2"/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irradiation</a:t>
            </a:r>
          </a:p>
          <a:p>
            <a:pPr lvl="2"/>
            <a:r>
              <a:rPr lang="en-US" dirty="0" smtClean="0"/>
              <a:t>lower </a:t>
            </a:r>
            <a:r>
              <a:rPr lang="en-US" dirty="0" err="1" smtClean="0"/>
              <a:t>fluences</a:t>
            </a:r>
            <a:r>
              <a:rPr lang="en-US" dirty="0" smtClean="0"/>
              <a:t> plus glues</a:t>
            </a:r>
          </a:p>
          <a:p>
            <a:pPr lvl="2"/>
            <a:r>
              <a:rPr lang="en-US" dirty="0" smtClean="0"/>
              <a:t>Time: 0:50</a:t>
            </a:r>
          </a:p>
          <a:p>
            <a:pPr lvl="2"/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Irradiations of surface structures with 800 MeV protons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 Alexandra </a:t>
            </a:r>
            <a:r>
              <a:rPr lang="en-US" dirty="0" err="1" smtClean="0"/>
              <a:t>Junkes</a:t>
            </a:r>
            <a:r>
              <a:rPr lang="en-US" dirty="0" smtClean="0"/>
              <a:t>, UHH</a:t>
            </a:r>
          </a:p>
          <a:p>
            <a:r>
              <a:rPr lang="en-US" dirty="0" smtClean="0"/>
              <a:t>Request to get funds for travel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Application received; costs missing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funds left for irradiations!</a:t>
            </a:r>
          </a:p>
          <a:p>
            <a:r>
              <a:rPr lang="en-US" dirty="0" smtClean="0"/>
              <a:t>We need a short written application with</a:t>
            </a:r>
          </a:p>
          <a:p>
            <a:pPr lvl="1"/>
            <a:r>
              <a:rPr lang="en-US" dirty="0" smtClean="0"/>
              <a:t>contact name, affiliation and address </a:t>
            </a:r>
          </a:p>
          <a:p>
            <a:pPr lvl="1"/>
            <a:r>
              <a:rPr lang="en-US" dirty="0" smtClean="0"/>
              <a:t>purpose of the irradiation test</a:t>
            </a:r>
          </a:p>
          <a:p>
            <a:pPr lvl="1"/>
            <a:r>
              <a:rPr lang="en-US" dirty="0" smtClean="0"/>
              <a:t>description of the material (quantity, size, composition)</a:t>
            </a:r>
          </a:p>
          <a:p>
            <a:pPr lvl="1"/>
            <a:r>
              <a:rPr lang="en-US" dirty="0" smtClean="0"/>
              <a:t>requested </a:t>
            </a:r>
            <a:r>
              <a:rPr lang="en-US" dirty="0" err="1" smtClean="0"/>
              <a:t>fluences</a:t>
            </a:r>
            <a:r>
              <a:rPr lang="en-US" dirty="0" smtClean="0"/>
              <a:t> or expected costs at facilities other than KIT</a:t>
            </a:r>
          </a:p>
          <a:p>
            <a:r>
              <a:rPr lang="en-US" dirty="0" smtClean="0"/>
              <a:t>Projects should be limited to about 4 hours of irradiation time to allow for several different projects</a:t>
            </a:r>
          </a:p>
          <a:p>
            <a:pPr lvl="1"/>
            <a:r>
              <a:rPr lang="en-US" dirty="0" smtClean="0"/>
              <a:t>Funds can cover a total irradiation time at KIT of about 40h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PETTL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8832"/>
      </p:ext>
    </p:extLst>
  </p:cSld>
  <p:clrMapOvr>
    <a:masterClrMapping/>
  </p:clrMapOvr>
</p:sld>
</file>

<file path=ppt/theme/theme1.xml><?xml version="1.0" encoding="utf-8"?>
<a:theme xmlns:a="http://schemas.openxmlformats.org/drawingml/2006/main" name="KIT-Masterslides-EN-IEK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KIT_CMS</Template>
  <TotalTime>0</TotalTime>
  <Words>393</Words>
  <Application>Microsoft Office PowerPoint</Application>
  <PresentationFormat>Bildschirmpräsentation (4:3)</PresentationFormat>
  <Paragraphs>90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Wingdings</vt:lpstr>
      <vt:lpstr>KIT-Masterslides-EN-IEKP</vt:lpstr>
      <vt:lpstr>PowerPoint-Präsentation</vt:lpstr>
      <vt:lpstr>Summary</vt:lpstr>
      <vt:lpstr>Materials for DC-DC Powering Phase I</vt:lpstr>
      <vt:lpstr>Glue tests</vt:lpstr>
      <vt:lpstr>Irradiation of Transistors for ATLAS Tracker</vt:lpstr>
      <vt:lpstr>Irradiation of HPK mini sensors for ATLAS endcap upgrade</vt:lpstr>
      <vt:lpstr>Irradiations of surface structures with 800 MeV protons</vt:lpstr>
      <vt:lpstr>Comments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aldi</dc:creator>
  <cp:lastModifiedBy>aldi</cp:lastModifiedBy>
  <cp:revision>27</cp:revision>
  <cp:lastPrinted>2013-10-15T09:09:30Z</cp:lastPrinted>
  <dcterms:created xsi:type="dcterms:W3CDTF">2013-10-15T07:31:53Z</dcterms:created>
  <dcterms:modified xsi:type="dcterms:W3CDTF">2014-03-05T10:28:48Z</dcterms:modified>
</cp:coreProperties>
</file>