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4" r:id="rId2"/>
    <p:sldId id="265" r:id="rId3"/>
    <p:sldId id="266" r:id="rId4"/>
    <p:sldId id="267" r:id="rId5"/>
    <p:sldId id="271" r:id="rId6"/>
    <p:sldId id="276" r:id="rId7"/>
    <p:sldId id="268" r:id="rId8"/>
    <p:sldId id="278" r:id="rId9"/>
    <p:sldId id="279" r:id="rId10"/>
    <p:sldId id="272" r:id="rId11"/>
    <p:sldId id="269" r:id="rId12"/>
    <p:sldId id="280" r:id="rId13"/>
    <p:sldId id="274" r:id="rId14"/>
    <p:sldId id="270" r:id="rId15"/>
    <p:sldId id="273" r:id="rId16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339933"/>
    <a:srgbClr val="50AAE6"/>
    <a:srgbClr val="5A6EB4"/>
    <a:srgbClr val="A00078"/>
    <a:srgbClr val="A01E28"/>
    <a:srgbClr val="A08232"/>
    <a:srgbClr val="DCA01E"/>
    <a:srgbClr val="FA8214"/>
    <a:srgbClr val="82B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1212" autoAdjust="0"/>
  </p:normalViewPr>
  <p:slideViewPr>
    <p:cSldViewPr snapToGrid="0">
      <p:cViewPr varScale="1">
        <p:scale>
          <a:sx n="94" d="100"/>
          <a:sy n="94" d="100"/>
        </p:scale>
        <p:origin x="8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28574" y="508478"/>
            <a:ext cx="2734805" cy="3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36576" y="9264621"/>
            <a:ext cx="30762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"/>
              <a:t>KIT – University of the State of Baden-Wuerttemberg and </a:t>
            </a:r>
            <a:br>
              <a:rPr lang="en-US" sz="800"/>
            </a:br>
            <a:r>
              <a:rPr lang="en-US" sz="800"/>
              <a:t>National Laboratory of the Helmholtz Association</a:t>
            </a:r>
          </a:p>
        </p:txBody>
      </p:sp>
      <p:pic>
        <p:nvPicPr>
          <p:cNvPr id="6148" name="Picture 11" descr="KIT-Logo-rgb_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44" y="205115"/>
            <a:ext cx="999196" cy="50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840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de-DE"/>
              <a:t>Prof. Dr. Max Mustermann | </a:t>
            </a:r>
            <a:br>
              <a:rPr lang="de-DE"/>
            </a:br>
            <a:r>
              <a:rPr lang="de-DE"/>
              <a:t>Name of Faculty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73C11F-6B30-4BF6-958B-044D739C34C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930360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I_rahmen_neu_tit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3175"/>
            <a:ext cx="9144001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396875" y="6475413"/>
            <a:ext cx="3670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"/>
              <a:t>KIT – University of the State of Baden-Wuerttemberg and </a:t>
            </a:r>
            <a:br>
              <a:rPr lang="en-US" sz="800"/>
            </a:br>
            <a:r>
              <a:rPr lang="en-US" sz="800"/>
              <a:t>National Research Center of the Helmholtz Association</a:t>
            </a:r>
            <a:r>
              <a:rPr lang="de-DE" sz="800"/>
              <a:t> </a:t>
            </a:r>
            <a:endParaRPr lang="en-US" sz="800"/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385763" y="3338513"/>
            <a:ext cx="85328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1400">
                <a:solidFill>
                  <a:schemeClr val="bg1"/>
                </a:solidFill>
              </a:rPr>
              <a:t>INSTITUT FÜR EXPERIMENTELLE KERNPHYSIK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de-DE" sz="1600" b="1">
                <a:solidFill>
                  <a:schemeClr val="bg1"/>
                </a:solidFill>
                <a:latin typeface="Arial" charset="0"/>
              </a:rPr>
              <a:t>www.kit.edu</a:t>
            </a:r>
          </a:p>
        </p:txBody>
      </p:sp>
      <p:pic>
        <p:nvPicPr>
          <p:cNvPr id="6" name="Picture 13" descr="KIT-Logo-rgb_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021" y="232063"/>
            <a:ext cx="1192964" cy="119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0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PETTL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75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89150" cy="5759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333375"/>
            <a:ext cx="6116638" cy="57594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PETTL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2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PETTL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66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PETTL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82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PETTL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3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PETTL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07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PETTL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68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PETTL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PETTL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35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PETTL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02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011863" y="6453188"/>
            <a:ext cx="27368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900"/>
              <a:t>A. Dierlamm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sz="900"/>
              <a:t>Institut für Experimentelle Kernphysik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629F09DE-027F-4289-897F-511CBD673CCD}" type="slidenum">
              <a:rPr lang="de-DE" sz="900" b="1"/>
              <a:pPr eaLnBrk="1" hangingPunct="1">
                <a:spcBef>
                  <a:spcPct val="50000"/>
                </a:spcBef>
              </a:pPr>
              <a:t>‹Nr.›</a:t>
            </a:fld>
            <a:endParaRPr lang="de-DE" sz="900" b="1"/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612775" y="6445250"/>
            <a:ext cx="86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fld id="{FBF0773F-9DFE-4213-A82A-43FB290BE3C2}" type="datetime1">
              <a:rPr lang="de-DE" sz="900"/>
              <a:pPr>
                <a:defRPr/>
              </a:pPr>
              <a:t>06.03.2014</a:t>
            </a:fld>
            <a:endParaRPr lang="de-DE" sz="900"/>
          </a:p>
        </p:txBody>
      </p:sp>
      <p:pic>
        <p:nvPicPr>
          <p:cNvPr id="1033" name="Picture 9" descr="KITlogo_4c_frutig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41313"/>
            <a:ext cx="10842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8763" y="6432550"/>
            <a:ext cx="50736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r>
              <a:rPr lang="en-US" smtClean="0"/>
              <a:t>PETTL Meeting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>
          <a:solidFill>
            <a:schemeClr val="tx1"/>
          </a:solidFill>
          <a:latin typeface="+mn-lt"/>
        </a:defRPr>
      </a:lvl2pPr>
      <a:lvl3pPr marL="1209675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3pPr>
      <a:lvl4pPr marL="1657350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4pPr>
      <a:lvl5pPr marL="2095500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9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2.emf"/><Relationship Id="rId4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95288" y="1412875"/>
            <a:ext cx="83899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600" b="1" dirty="0">
                <a:solidFill>
                  <a:schemeClr val="tx2"/>
                </a:solidFill>
              </a:rPr>
              <a:t>Comparison of the charge collection measurements for sensors from ATLAS and CMS campaigns</a:t>
            </a:r>
            <a:endParaRPr lang="en-US" sz="2200" b="1" dirty="0">
              <a:solidFill>
                <a:schemeClr val="tx2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96875" y="2349500"/>
            <a:ext cx="837088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000000"/>
                </a:solidFill>
              </a:rPr>
              <a:t>Alexander </a:t>
            </a:r>
            <a:r>
              <a:rPr lang="en-US" sz="1600" b="1" dirty="0" err="1" smtClean="0">
                <a:solidFill>
                  <a:srgbClr val="000000"/>
                </a:solidFill>
              </a:rPr>
              <a:t>Dierlamm</a:t>
            </a: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10" name="Picture 2" descr="C:\Users\eber\Dropbox\Bilder\Baby-Std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027" y="4034294"/>
            <a:ext cx="3244637" cy="1884896"/>
          </a:xfrm>
          <a:prstGeom prst="rect">
            <a:avLst/>
          </a:prstGeom>
          <a:noFill/>
          <a:ln w="2857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029" y="3881120"/>
            <a:ext cx="4834734" cy="223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CNM sensors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1198563"/>
            <a:ext cx="3508248" cy="4894262"/>
          </a:xfrm>
        </p:spPr>
        <p:txBody>
          <a:bodyPr>
            <a:normAutofit/>
          </a:bodyPr>
          <a:lstStyle/>
          <a:p>
            <a:r>
              <a:rPr lang="en-US" dirty="0" smtClean="0"/>
              <a:t>CNM samples</a:t>
            </a:r>
          </a:p>
          <a:p>
            <a:pPr lvl="1"/>
            <a:r>
              <a:rPr lang="en-US" dirty="0"/>
              <a:t>pitch: </a:t>
            </a:r>
            <a:r>
              <a:rPr lang="en-US" dirty="0" smtClean="0"/>
              <a:t>90µm</a:t>
            </a:r>
            <a:endParaRPr lang="en-US" dirty="0"/>
          </a:p>
          <a:p>
            <a:pPr lvl="1"/>
            <a:r>
              <a:rPr lang="en-US" dirty="0"/>
              <a:t>strip length: </a:t>
            </a:r>
            <a:r>
              <a:rPr lang="en-US" dirty="0" smtClean="0"/>
              <a:t>10.5mm</a:t>
            </a:r>
            <a:endParaRPr lang="en-US" dirty="0"/>
          </a:p>
          <a:p>
            <a:pPr lvl="1"/>
            <a:r>
              <a:rPr lang="en-US" dirty="0"/>
              <a:t># of strips: </a:t>
            </a:r>
            <a:r>
              <a:rPr lang="en-US" dirty="0" smtClean="0"/>
              <a:t>64</a:t>
            </a:r>
            <a:endParaRPr lang="en-US" dirty="0"/>
          </a:p>
          <a:p>
            <a:pPr lvl="1"/>
            <a:r>
              <a:rPr lang="en-US" dirty="0"/>
              <a:t>sensor size: </a:t>
            </a:r>
            <a:r>
              <a:rPr lang="en-US" dirty="0" smtClean="0"/>
              <a:t>2.57cm </a:t>
            </a:r>
            <a:r>
              <a:rPr lang="en-US" dirty="0"/>
              <a:t>x </a:t>
            </a:r>
            <a:r>
              <a:rPr lang="en-US" dirty="0" smtClean="0"/>
              <a:t>0.85cm</a:t>
            </a:r>
            <a:endParaRPr lang="en-US" dirty="0"/>
          </a:p>
          <a:p>
            <a:pPr lvl="1"/>
            <a:r>
              <a:rPr lang="en-US" dirty="0"/>
              <a:t>thickness: </a:t>
            </a:r>
            <a:r>
              <a:rPr lang="en-US" dirty="0" smtClean="0"/>
              <a:t>270µm</a:t>
            </a:r>
            <a:endParaRPr lang="en-US" dirty="0"/>
          </a:p>
          <a:p>
            <a:pPr lvl="1"/>
            <a:r>
              <a:rPr lang="en-US" dirty="0" err="1" smtClean="0"/>
              <a:t>V</a:t>
            </a:r>
            <a:r>
              <a:rPr lang="en-US" baseline="-25000" dirty="0" err="1" smtClean="0"/>
              <a:t>fd</a:t>
            </a:r>
            <a:r>
              <a:rPr lang="en-US" dirty="0" smtClean="0"/>
              <a:t>: 60V</a:t>
            </a:r>
          </a:p>
          <a:p>
            <a:pPr lvl="1"/>
            <a:r>
              <a:rPr lang="en-US" dirty="0" smtClean="0"/>
              <a:t>[O]: ???</a:t>
            </a:r>
            <a:endParaRPr lang="en-US" baseline="30000" dirty="0"/>
          </a:p>
          <a:p>
            <a:r>
              <a:rPr lang="en-US" dirty="0" smtClean="0"/>
              <a:t>FZ from CNM without deep-diffusion; expected to have lower [O]</a:t>
            </a:r>
          </a:p>
          <a:p>
            <a:r>
              <a:rPr lang="en-US" dirty="0" smtClean="0"/>
              <a:t>Signal similar to CMS HPK results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PETTL Meeting</a:t>
            </a:r>
            <a:endParaRPr lang="en-US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326973"/>
              </p:ext>
            </p:extLst>
          </p:nvPr>
        </p:nvGraphicFramePr>
        <p:xfrm>
          <a:off x="3362413" y="1198563"/>
          <a:ext cx="6480000" cy="452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Graph" r:id="rId3" imgW="4154760" imgH="2901600" progId="Origin50.Graph">
                  <p:embed/>
                </p:oleObj>
              </mc:Choice>
              <mc:Fallback>
                <p:oleObj name="Graph" r:id="rId3" imgW="415476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62413" y="1198563"/>
                        <a:ext cx="6480000" cy="4526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604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protons vs. neutrons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1198563"/>
            <a:ext cx="3422006" cy="4894262"/>
          </a:xfrm>
        </p:spPr>
        <p:txBody>
          <a:bodyPr/>
          <a:lstStyle/>
          <a:p>
            <a:r>
              <a:rPr lang="en-US" dirty="0" smtClean="0"/>
              <a:t>Initially neutron irradiated sensors show less charge than MeV proton irradiated sensors</a:t>
            </a:r>
          </a:p>
          <a:p>
            <a:r>
              <a:rPr lang="en-US" dirty="0" smtClean="0"/>
              <a:t>NIEL violation for FZ with [O]~9e16cm</a:t>
            </a:r>
            <a:r>
              <a:rPr lang="en-US" baseline="30000" dirty="0" smtClean="0"/>
              <a:t>-3</a:t>
            </a:r>
            <a:r>
              <a:rPr lang="en-US" dirty="0" smtClean="0"/>
              <a:t> ?</a:t>
            </a:r>
            <a:endParaRPr lang="en-US" baseline="30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PETTL Meeting</a:t>
            </a:r>
            <a:endParaRPr lang="en-US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413239"/>
              </p:ext>
            </p:extLst>
          </p:nvPr>
        </p:nvGraphicFramePr>
        <p:xfrm>
          <a:off x="3276556" y="1382522"/>
          <a:ext cx="6480000" cy="452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Graph" r:id="rId3" imgW="4154400" imgH="2901600" progId="Origin50.Graph">
                  <p:embed/>
                </p:oleObj>
              </mc:Choice>
              <mc:Fallback>
                <p:oleObj name="Graph" r:id="rId3" imgW="415440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6556" y="1382522"/>
                        <a:ext cx="6480000" cy="4526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0841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Overall quite similar results</a:t>
            </a:r>
          </a:p>
          <a:p>
            <a:r>
              <a:rPr lang="en-US" dirty="0" smtClean="0"/>
              <a:t>Need to be careful with accelerated annealing</a:t>
            </a:r>
          </a:p>
          <a:p>
            <a:r>
              <a:rPr lang="en-US" dirty="0" smtClean="0"/>
              <a:t>Different radiation particle types create different N</a:t>
            </a:r>
            <a:r>
              <a:rPr lang="en-US" baseline="-25000" dirty="0" smtClean="0"/>
              <a:t>eff</a:t>
            </a:r>
          </a:p>
          <a:p>
            <a:pPr lvl="1"/>
            <a:r>
              <a:rPr lang="en-US" dirty="0" smtClean="0"/>
              <a:t>can also alter CC, but does not have to</a:t>
            </a:r>
          </a:p>
          <a:p>
            <a:pPr lvl="1"/>
            <a:r>
              <a:rPr lang="en-US" dirty="0" smtClean="0"/>
              <a:t>depends on [O]</a:t>
            </a:r>
          </a:p>
          <a:p>
            <a:pPr lvl="1"/>
            <a:r>
              <a:rPr lang="en-US" dirty="0" smtClean="0"/>
              <a:t>leakage current still scales well with NIEL</a:t>
            </a:r>
          </a:p>
          <a:p>
            <a:pPr lvl="1"/>
            <a:endParaRPr lang="en-US" dirty="0"/>
          </a:p>
          <a:p>
            <a:r>
              <a:rPr lang="en-US" dirty="0" smtClean="0"/>
              <a:t>Investigate carefully the final material to be built into the detector!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PETTL Meeting</a:t>
            </a:r>
            <a:endParaRPr lang="en-US"/>
          </a:p>
        </p:txBody>
      </p:sp>
      <p:sp>
        <p:nvSpPr>
          <p:cNvPr id="5" name="Textfeld 4"/>
          <p:cNvSpPr txBox="1"/>
          <p:nvPr/>
        </p:nvSpPr>
        <p:spPr>
          <a:xfrm>
            <a:off x="3073970" y="3884176"/>
            <a:ext cx="1983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Silicon ≠ Silicon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9737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PETTL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52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HPK [O]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PETTL Meeting</a:t>
            </a:r>
            <a:endParaRPr lang="en-US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26" y="1124794"/>
            <a:ext cx="8122990" cy="517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51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CNM Sensors Layout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PETTL Meeting</a:t>
            </a:r>
            <a:endParaRPr lang="en-US"/>
          </a:p>
        </p:txBody>
      </p:sp>
      <p:pic>
        <p:nvPicPr>
          <p:cNvPr id="5" name="Picture 26" descr="Diapositiva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3" b="8295"/>
          <a:stretch>
            <a:fillRect/>
          </a:stretch>
        </p:blipFill>
        <p:spPr bwMode="auto">
          <a:xfrm>
            <a:off x="656672" y="1584633"/>
            <a:ext cx="7483916" cy="4428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535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ATLAS</a:t>
            </a:r>
          </a:p>
          <a:p>
            <a:pPr lvl="1"/>
            <a:r>
              <a:rPr lang="en-US" dirty="0" smtClean="0"/>
              <a:t>n-in-p FZ strip sensors from HPK</a:t>
            </a:r>
          </a:p>
          <a:p>
            <a:pPr lvl="2"/>
            <a:r>
              <a:rPr lang="en-US" dirty="0" smtClean="0"/>
              <a:t>pitch: 74.5µm</a:t>
            </a:r>
          </a:p>
          <a:p>
            <a:pPr lvl="2"/>
            <a:r>
              <a:rPr lang="en-US" dirty="0" smtClean="0"/>
              <a:t>strip length: 8mm</a:t>
            </a:r>
          </a:p>
          <a:p>
            <a:pPr lvl="2"/>
            <a:r>
              <a:rPr lang="en-US" dirty="0" smtClean="0"/>
              <a:t># of strips: 104</a:t>
            </a:r>
          </a:p>
          <a:p>
            <a:pPr lvl="2"/>
            <a:r>
              <a:rPr lang="en-US" dirty="0" smtClean="0"/>
              <a:t>sensor size: 1cm x 1cm</a:t>
            </a:r>
          </a:p>
          <a:p>
            <a:pPr lvl="2"/>
            <a:r>
              <a:rPr lang="en-US" dirty="0" smtClean="0"/>
              <a:t>thickness: 320µm</a:t>
            </a:r>
          </a:p>
          <a:p>
            <a:pPr lvl="2"/>
            <a:r>
              <a:rPr lang="en-US" dirty="0" err="1" smtClean="0"/>
              <a:t>V</a:t>
            </a:r>
            <a:r>
              <a:rPr lang="en-US" baseline="-25000" dirty="0" err="1" smtClean="0"/>
              <a:t>fd</a:t>
            </a:r>
            <a:r>
              <a:rPr lang="en-US" dirty="0" smtClean="0"/>
              <a:t>: 175V</a:t>
            </a:r>
          </a:p>
          <a:p>
            <a:pPr lvl="2"/>
            <a:r>
              <a:rPr lang="en-US" dirty="0" smtClean="0"/>
              <a:t>[O]: “standard FZ” …</a:t>
            </a:r>
          </a:p>
          <a:p>
            <a:r>
              <a:rPr lang="en-US" dirty="0" smtClean="0"/>
              <a:t>CMS</a:t>
            </a:r>
          </a:p>
          <a:p>
            <a:pPr lvl="1"/>
            <a:r>
              <a:rPr lang="en-US" dirty="0"/>
              <a:t>n-in-p FZ strip sensors from HPK</a:t>
            </a:r>
          </a:p>
          <a:p>
            <a:pPr lvl="2"/>
            <a:r>
              <a:rPr lang="en-US" dirty="0"/>
              <a:t>pitch: </a:t>
            </a:r>
            <a:r>
              <a:rPr lang="en-US" dirty="0" smtClean="0"/>
              <a:t>80µm</a:t>
            </a:r>
            <a:endParaRPr lang="en-US" dirty="0"/>
          </a:p>
          <a:p>
            <a:pPr lvl="2"/>
            <a:r>
              <a:rPr lang="en-US" dirty="0"/>
              <a:t>strip length: </a:t>
            </a:r>
            <a:r>
              <a:rPr lang="en-US" dirty="0" smtClean="0"/>
              <a:t>33mm</a:t>
            </a:r>
            <a:endParaRPr lang="en-US" dirty="0"/>
          </a:p>
          <a:p>
            <a:pPr lvl="2"/>
            <a:r>
              <a:rPr lang="en-US" dirty="0"/>
              <a:t># of strips: </a:t>
            </a:r>
            <a:r>
              <a:rPr lang="en-US" dirty="0" smtClean="0"/>
              <a:t>256</a:t>
            </a:r>
            <a:endParaRPr lang="en-US" dirty="0"/>
          </a:p>
          <a:p>
            <a:pPr lvl="2"/>
            <a:r>
              <a:rPr lang="en-US" dirty="0"/>
              <a:t>sensor size: </a:t>
            </a:r>
            <a:r>
              <a:rPr lang="en-US" dirty="0" smtClean="0"/>
              <a:t>3.5cm </a:t>
            </a:r>
            <a:r>
              <a:rPr lang="en-US" dirty="0"/>
              <a:t>x </a:t>
            </a:r>
            <a:r>
              <a:rPr lang="en-US" dirty="0" smtClean="0"/>
              <a:t>2.25cm</a:t>
            </a:r>
            <a:endParaRPr lang="en-US" dirty="0"/>
          </a:p>
          <a:p>
            <a:pPr lvl="2"/>
            <a:r>
              <a:rPr lang="en-US" dirty="0"/>
              <a:t>thickness: 320µm</a:t>
            </a:r>
          </a:p>
          <a:p>
            <a:pPr lvl="2"/>
            <a:r>
              <a:rPr lang="en-US" dirty="0" err="1" smtClean="0"/>
              <a:t>V</a:t>
            </a:r>
            <a:r>
              <a:rPr lang="en-US" baseline="-25000" dirty="0" err="1" smtClean="0"/>
              <a:t>fd</a:t>
            </a:r>
            <a:r>
              <a:rPr lang="en-US" dirty="0" smtClean="0"/>
              <a:t>: 250V</a:t>
            </a:r>
            <a:endParaRPr lang="en-US" dirty="0"/>
          </a:p>
          <a:p>
            <a:pPr lvl="2"/>
            <a:r>
              <a:rPr lang="en-US" dirty="0" smtClean="0"/>
              <a:t>[O]: ~8-9e16cm</a:t>
            </a:r>
            <a:r>
              <a:rPr lang="en-US" baseline="30000" dirty="0" smtClean="0"/>
              <a:t>-3</a:t>
            </a:r>
            <a:endParaRPr lang="en-US" baseline="30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PETTL Meeting</a:t>
            </a:r>
            <a:endParaRPr lang="en-US"/>
          </a:p>
        </p:txBody>
      </p:sp>
      <p:grpSp>
        <p:nvGrpSpPr>
          <p:cNvPr id="5" name="Gruppieren 4"/>
          <p:cNvGrpSpPr/>
          <p:nvPr/>
        </p:nvGrpSpPr>
        <p:grpSpPr>
          <a:xfrm>
            <a:off x="6066293" y="3645694"/>
            <a:ext cx="2682420" cy="1172117"/>
            <a:chOff x="5412491" y="34475"/>
            <a:chExt cx="3636880" cy="1589180"/>
          </a:xfrm>
        </p:grpSpPr>
        <p:pic>
          <p:nvPicPr>
            <p:cNvPr id="6" name="Picture 15" descr="C:\Daten\01 Diplomarbeit\Sensoren\Bstd Badd c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clrChange>
                <a:clrFrom>
                  <a:srgbClr val="F4F4F4"/>
                </a:clrFrom>
                <a:clrTo>
                  <a:srgbClr val="F4F4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96310" y="69174"/>
              <a:ext cx="2353061" cy="1554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5" descr="C:\Daten\01 Diplomarbeit\Sensoren\Bstd Badd c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clrChange>
                <a:clrFrom>
                  <a:srgbClr val="F4F4F4"/>
                </a:clrFrom>
                <a:clrTo>
                  <a:srgbClr val="F4F4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412491" y="34475"/>
              <a:ext cx="1368674" cy="1281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hteck 7"/>
          <p:cNvSpPr/>
          <p:nvPr/>
        </p:nvSpPr>
        <p:spPr>
          <a:xfrm>
            <a:off x="5186411" y="911431"/>
            <a:ext cx="365355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/>
              <a:t>ATLAS data from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/>
              <a:t>S</a:t>
            </a:r>
            <a:r>
              <a:rPr lang="en-US" sz="1200" dirty="0"/>
              <a:t>. </a:t>
            </a:r>
            <a:r>
              <a:rPr lang="en-US" sz="1200" dirty="0" smtClean="0"/>
              <a:t>Kuehn, </a:t>
            </a:r>
            <a:r>
              <a:rPr lang="en-US" sz="1200" dirty="0"/>
              <a:t>et al., </a:t>
            </a:r>
            <a:r>
              <a:rPr lang="en-US" sz="1200" i="1" dirty="0"/>
              <a:t>Signal and charge collection efficiency of n-in-p strip detectors after mixed irradiation to HL-LHC </a:t>
            </a:r>
            <a:r>
              <a:rPr lang="en-US" sz="1200" i="1" dirty="0" err="1"/>
              <a:t>fluences</a:t>
            </a:r>
            <a:r>
              <a:rPr lang="en-US" sz="1200" dirty="0"/>
              <a:t>, </a:t>
            </a:r>
            <a:r>
              <a:rPr lang="en-US" sz="1200" b="1" dirty="0" smtClean="0"/>
              <a:t>NIM A 730</a:t>
            </a:r>
            <a:r>
              <a:rPr lang="en-US" sz="1200" dirty="0" smtClean="0"/>
              <a:t> </a:t>
            </a:r>
            <a:r>
              <a:rPr lang="en-US" sz="1200" dirty="0"/>
              <a:t>(2013) 58–61.</a:t>
            </a:r>
            <a:endParaRPr lang="en-US" sz="1200" dirty="0">
              <a:effectLst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836" y="4878104"/>
            <a:ext cx="2191926" cy="1121736"/>
          </a:xfrm>
          <a:prstGeom prst="rect">
            <a:avLst/>
          </a:prstGeom>
        </p:spPr>
      </p:pic>
      <p:cxnSp>
        <p:nvCxnSpPr>
          <p:cNvPr id="13" name="Gerade Verbindung mit Pfeil 12"/>
          <p:cNvCxnSpPr/>
          <p:nvPr/>
        </p:nvCxnSpPr>
        <p:spPr>
          <a:xfrm>
            <a:off x="6695912" y="6234236"/>
            <a:ext cx="85775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8031861" y="6087867"/>
            <a:ext cx="302935" cy="4958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6871355" y="6170945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/>
                </a:solidFill>
              </a:rPr>
              <a:t>80µm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929893" y="6111604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C00000"/>
                </a:solidFill>
              </a:rPr>
              <a:t>24µm</a:t>
            </a:r>
            <a:endParaRPr lang="en-US" sz="1000" dirty="0">
              <a:solidFill>
                <a:srgbClr val="C00000"/>
              </a:solidFill>
            </a:endParaRPr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7065767" y="6040680"/>
            <a:ext cx="118046" cy="11305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6930677" y="6016466"/>
            <a:ext cx="4363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C00000"/>
                </a:solidFill>
              </a:rPr>
              <a:t>6µm</a:t>
            </a:r>
            <a:endParaRPr lang="en-US" sz="1000" dirty="0">
              <a:solidFill>
                <a:srgbClr val="C00000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7389" y="1977993"/>
            <a:ext cx="1887932" cy="144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02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Irradiations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ATLAS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CMS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PETTL Meeting</a:t>
            </a:r>
            <a:endParaRPr lang="en-US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12" y="1526473"/>
            <a:ext cx="4251690" cy="183297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308386" y="1526473"/>
            <a:ext cx="31085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280MeV </a:t>
            </a:r>
            <a:r>
              <a:rPr lang="en-US" dirty="0" err="1" smtClean="0"/>
              <a:t>pions</a:t>
            </a:r>
            <a:endParaRPr lang="en-US" dirty="0" smtClean="0"/>
          </a:p>
          <a:p>
            <a:r>
              <a:rPr lang="en-US" dirty="0" smtClean="0"/>
              <a:t>23MeV protons (within HHA)</a:t>
            </a:r>
          </a:p>
          <a:p>
            <a:r>
              <a:rPr lang="en-US" dirty="0" smtClean="0"/>
              <a:t>Reactor neutrons</a:t>
            </a:r>
            <a:endParaRPr lang="en-US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308607"/>
              </p:ext>
            </p:extLst>
          </p:nvPr>
        </p:nvGraphicFramePr>
        <p:xfrm>
          <a:off x="548440" y="4349056"/>
          <a:ext cx="5933281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430"/>
                <a:gridCol w="1600957"/>
                <a:gridCol w="1516268"/>
                <a:gridCol w="13516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Radius / cm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 </a:t>
                      </a:r>
                      <a:r>
                        <a:rPr lang="en-US" sz="1400" dirty="0" err="1" smtClean="0"/>
                        <a:t>fluence</a:t>
                      </a:r>
                      <a:r>
                        <a:rPr lang="en-US" sz="1400" dirty="0" smtClean="0"/>
                        <a:t> / 10</a:t>
                      </a:r>
                      <a:r>
                        <a:rPr lang="en-US" sz="1400" baseline="30000" dirty="0" smtClean="0"/>
                        <a:t>15</a:t>
                      </a:r>
                      <a:r>
                        <a:rPr lang="en-US" sz="1400" dirty="0" smtClean="0"/>
                        <a:t>n</a:t>
                      </a:r>
                      <a:r>
                        <a:rPr lang="en-US" sz="1400" baseline="-25000" dirty="0" smtClean="0"/>
                        <a:t>eq</a:t>
                      </a:r>
                      <a:r>
                        <a:rPr lang="en-US" sz="1400" dirty="0" smtClean="0"/>
                        <a:t>/cm²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 </a:t>
                      </a:r>
                      <a:r>
                        <a:rPr lang="en-US" sz="1400" dirty="0" err="1" smtClean="0"/>
                        <a:t>fluence</a:t>
                      </a:r>
                      <a:r>
                        <a:rPr lang="en-US" sz="1400" dirty="0" smtClean="0"/>
                        <a:t> / 10</a:t>
                      </a:r>
                      <a:r>
                        <a:rPr lang="en-US" sz="1400" baseline="30000" dirty="0" smtClean="0"/>
                        <a:t>15</a:t>
                      </a:r>
                      <a:r>
                        <a:rPr lang="en-US" sz="1400" dirty="0" smtClean="0"/>
                        <a:t>n</a:t>
                      </a:r>
                      <a:r>
                        <a:rPr lang="en-US" sz="1400" baseline="-25000" dirty="0" smtClean="0"/>
                        <a:t>eq</a:t>
                      </a:r>
                      <a:r>
                        <a:rPr lang="en-US" sz="1400" dirty="0" smtClean="0"/>
                        <a:t>/cm²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Sum / 10</a:t>
                      </a:r>
                      <a:r>
                        <a:rPr lang="en-US" sz="1400" baseline="30000" dirty="0" smtClean="0"/>
                        <a:t>15</a:t>
                      </a:r>
                      <a:r>
                        <a:rPr lang="en-US" sz="1400" dirty="0" smtClean="0"/>
                        <a:t>n</a:t>
                      </a:r>
                      <a:r>
                        <a:rPr lang="en-US" sz="1400" baseline="-25000" dirty="0" smtClean="0"/>
                        <a:t>eq</a:t>
                      </a:r>
                      <a:r>
                        <a:rPr lang="en-US" sz="1400" dirty="0" smtClean="0"/>
                        <a:t>/cm²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0.7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2.1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5308387" y="2777713"/>
            <a:ext cx="3285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Annealing during pion irradiation ~3weeks@RT</a:t>
            </a:r>
            <a:endParaRPr lang="en-US" dirty="0"/>
          </a:p>
        </p:txBody>
      </p:sp>
      <p:sp>
        <p:nvSpPr>
          <p:cNvPr id="9" name="Rechteck 8"/>
          <p:cNvSpPr/>
          <p:nvPr/>
        </p:nvSpPr>
        <p:spPr>
          <a:xfrm>
            <a:off x="6602413" y="52872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23MeV protons </a:t>
            </a:r>
            <a:endParaRPr lang="en-US" dirty="0" smtClean="0"/>
          </a:p>
          <a:p>
            <a:r>
              <a:rPr lang="en-US" dirty="0" smtClean="0"/>
              <a:t>Reactor </a:t>
            </a:r>
            <a:r>
              <a:rPr lang="en-US" dirty="0"/>
              <a:t>neutrons</a:t>
            </a:r>
          </a:p>
        </p:txBody>
      </p:sp>
    </p:spTree>
    <p:extLst>
      <p:ext uri="{BB962C8B-B14F-4D97-AF65-F5344CB8AC3E}">
        <p14:creationId xmlns:p14="http://schemas.microsoft.com/office/powerpoint/2010/main" val="3304513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Charged hadrons – I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2" y="1198563"/>
            <a:ext cx="3386869" cy="4894262"/>
          </a:xfrm>
        </p:spPr>
        <p:txBody>
          <a:bodyPr/>
          <a:lstStyle/>
          <a:p>
            <a:r>
              <a:rPr lang="en-US" dirty="0" smtClean="0"/>
              <a:t>Lowest </a:t>
            </a:r>
            <a:r>
              <a:rPr lang="en-US" dirty="0" err="1" smtClean="0"/>
              <a:t>fluence</a:t>
            </a:r>
            <a:r>
              <a:rPr lang="en-US" dirty="0" smtClean="0"/>
              <a:t>: ~1e15n</a:t>
            </a:r>
            <a:r>
              <a:rPr lang="en-US" baseline="-25000" dirty="0" smtClean="0"/>
              <a:t>eq</a:t>
            </a:r>
            <a:r>
              <a:rPr lang="en-US" dirty="0" smtClean="0"/>
              <a:t>/cm²</a:t>
            </a:r>
          </a:p>
          <a:p>
            <a:r>
              <a:rPr lang="en-US" dirty="0" smtClean="0"/>
              <a:t>p-stop (P) and p-spray (Y) versions quite similar</a:t>
            </a:r>
          </a:p>
          <a:p>
            <a:r>
              <a:rPr lang="en-US" dirty="0" smtClean="0"/>
              <a:t>Quite large difference for low voltages</a:t>
            </a:r>
          </a:p>
          <a:p>
            <a:r>
              <a:rPr lang="en-US" dirty="0" smtClean="0"/>
              <a:t>Probably similar max. signal</a:t>
            </a:r>
          </a:p>
          <a:p>
            <a:endParaRPr lang="en-US" dirty="0"/>
          </a:p>
          <a:p>
            <a:r>
              <a:rPr lang="en-US" dirty="0" smtClean="0"/>
              <a:t>BUT:</a:t>
            </a:r>
            <a:br>
              <a:rPr lang="en-US" dirty="0" smtClean="0"/>
            </a:br>
            <a:r>
              <a:rPr lang="en-US" dirty="0" smtClean="0"/>
              <a:t>annealing time much different!</a:t>
            </a:r>
          </a:p>
          <a:p>
            <a:pPr lvl="1"/>
            <a:r>
              <a:rPr lang="en-US" dirty="0" smtClean="0"/>
              <a:t>ATLAS: 3 weeks @ RT</a:t>
            </a:r>
          </a:p>
          <a:p>
            <a:pPr lvl="1"/>
            <a:r>
              <a:rPr lang="en-US" dirty="0" smtClean="0"/>
              <a:t>CMS: 10min @ 60°C (~50h</a:t>
            </a:r>
            <a:r>
              <a:rPr lang="en-US" baseline="-25000" dirty="0" smtClean="0"/>
              <a:t>eq</a:t>
            </a:r>
            <a:r>
              <a:rPr lang="en-US" dirty="0" smtClean="0"/>
              <a:t>@RT)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PETTL Meeting</a:t>
            </a:r>
            <a:endParaRPr lang="en-US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342613"/>
              </p:ext>
            </p:extLst>
          </p:nvPr>
        </p:nvGraphicFramePr>
        <p:xfrm>
          <a:off x="3269183" y="1382522"/>
          <a:ext cx="6480000" cy="4526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Graph" r:id="rId3" imgW="4154760" imgH="2901600" progId="Origin50.Graph">
                  <p:embed/>
                </p:oleObj>
              </mc:Choice>
              <mc:Fallback>
                <p:oleObj name="Graph" r:id="rId3" imgW="415476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69183" y="1382522"/>
                        <a:ext cx="6480000" cy="4526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9456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Charged hadrons – II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2" y="1198563"/>
            <a:ext cx="3354499" cy="4894262"/>
          </a:xfrm>
        </p:spPr>
        <p:txBody>
          <a:bodyPr/>
          <a:lstStyle/>
          <a:p>
            <a:r>
              <a:rPr lang="en-US" dirty="0" smtClean="0"/>
              <a:t>Annealing study available by CMS for 1.5e15n</a:t>
            </a:r>
            <a:r>
              <a:rPr lang="en-US" baseline="-25000" dirty="0" smtClean="0"/>
              <a:t>eq</a:t>
            </a:r>
            <a:r>
              <a:rPr lang="en-US" dirty="0" smtClean="0"/>
              <a:t>/cm² mixed irradiation</a:t>
            </a:r>
          </a:p>
          <a:p>
            <a:r>
              <a:rPr lang="en-US" dirty="0" smtClean="0"/>
              <a:t>Looks like ~500h</a:t>
            </a:r>
            <a:r>
              <a:rPr lang="en-US" baseline="-25000" dirty="0" smtClean="0"/>
              <a:t>eq</a:t>
            </a:r>
            <a:r>
              <a:rPr lang="en-US" dirty="0" smtClean="0"/>
              <a:t> is the optimal annealing time generating max. signal at lower voltages</a:t>
            </a:r>
          </a:p>
          <a:p>
            <a:r>
              <a:rPr lang="en-US" dirty="0" smtClean="0"/>
              <a:t>ATLAS and CMS measurements agree for same annealing!</a:t>
            </a:r>
          </a:p>
          <a:p>
            <a:r>
              <a:rPr lang="en-US" dirty="0" smtClean="0"/>
              <a:t>Still, irradiations not same:</a:t>
            </a:r>
            <a:br>
              <a:rPr lang="en-US" dirty="0" smtClean="0"/>
            </a:br>
            <a:r>
              <a:rPr lang="en-US" dirty="0" smtClean="0"/>
              <a:t>ATLAS: MeV p + </a:t>
            </a:r>
            <a:r>
              <a:rPr lang="en-US" dirty="0" err="1" smtClean="0"/>
              <a:t>pions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CMS: MeV p + neutrons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PETTL Meeting</a:t>
            </a:r>
            <a:endParaRPr lang="en-US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155868"/>
              </p:ext>
            </p:extLst>
          </p:nvPr>
        </p:nvGraphicFramePr>
        <p:xfrm>
          <a:off x="3283790" y="1382522"/>
          <a:ext cx="6480000" cy="452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Graph" r:id="rId3" imgW="4154400" imgH="2901600" progId="Origin50.Graph">
                  <p:embed/>
                </p:oleObj>
              </mc:Choice>
              <mc:Fallback>
                <p:oleObj name="Graph" r:id="rId3" imgW="415440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83790" y="1382522"/>
                        <a:ext cx="6480000" cy="4526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4406301" y="1198563"/>
            <a:ext cx="11878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Equivalent </a:t>
            </a:r>
            <a:b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annealing </a:t>
            </a:r>
            <a:b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RT in h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Pfeil nach unten 7"/>
          <p:cNvSpPr/>
          <p:nvPr/>
        </p:nvSpPr>
        <p:spPr>
          <a:xfrm rot="10800000">
            <a:off x="6658096" y="2864580"/>
            <a:ext cx="194209" cy="857756"/>
          </a:xfrm>
          <a:prstGeom prst="downArrow">
            <a:avLst/>
          </a:prstGeom>
          <a:gradFill>
            <a:gsLst>
              <a:gs pos="0">
                <a:schemeClr val="tx1"/>
              </a:gs>
              <a:gs pos="100000">
                <a:srgbClr val="66FF6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feil nach unten 8"/>
          <p:cNvSpPr/>
          <p:nvPr/>
        </p:nvSpPr>
        <p:spPr>
          <a:xfrm>
            <a:off x="7156843" y="2628562"/>
            <a:ext cx="194209" cy="1012854"/>
          </a:xfrm>
          <a:prstGeom prst="downArrow">
            <a:avLst/>
          </a:prstGeom>
          <a:gradFill>
            <a:gsLst>
              <a:gs pos="0">
                <a:srgbClr val="66FF66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07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1198563"/>
            <a:ext cx="3249303" cy="4894262"/>
          </a:xfrm>
        </p:spPr>
        <p:txBody>
          <a:bodyPr/>
          <a:lstStyle/>
          <a:p>
            <a:r>
              <a:rPr lang="en-US" dirty="0" err="1" smtClean="0"/>
              <a:t>Fluence</a:t>
            </a:r>
            <a:r>
              <a:rPr lang="en-US" dirty="0" smtClean="0"/>
              <a:t>: 2.1e15n</a:t>
            </a:r>
            <a:r>
              <a:rPr lang="en-US" baseline="-25000" dirty="0" smtClean="0"/>
              <a:t>eq</a:t>
            </a:r>
            <a:r>
              <a:rPr lang="en-US" dirty="0" smtClean="0"/>
              <a:t>/cm²</a:t>
            </a:r>
          </a:p>
          <a:p>
            <a:r>
              <a:rPr lang="en-US" dirty="0" smtClean="0"/>
              <a:t>Good agreement for </a:t>
            </a:r>
            <a:r>
              <a:rPr lang="en-US" dirty="0" smtClean="0">
                <a:solidFill>
                  <a:srgbClr val="66FF66"/>
                </a:solidFill>
              </a:rPr>
              <a:t>similar annealing time</a:t>
            </a:r>
          </a:p>
          <a:p>
            <a:r>
              <a:rPr lang="en-US" dirty="0" smtClean="0"/>
              <a:t>Remember:</a:t>
            </a:r>
          </a:p>
          <a:p>
            <a:pPr lvl="1"/>
            <a:r>
              <a:rPr lang="en-US" dirty="0" smtClean="0"/>
              <a:t>ATLAS used mainly </a:t>
            </a:r>
            <a:r>
              <a:rPr lang="en-US" dirty="0" err="1" smtClean="0"/>
              <a:t>pions</a:t>
            </a:r>
            <a:r>
              <a:rPr lang="en-US" dirty="0" smtClean="0"/>
              <a:t> as charged hadrons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 minor influence on CC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PETTL Meeting</a:t>
            </a:r>
            <a:endParaRPr lang="en-US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956116"/>
              </p:ext>
            </p:extLst>
          </p:nvPr>
        </p:nvGraphicFramePr>
        <p:xfrm>
          <a:off x="3272386" y="1381657"/>
          <a:ext cx="6480000" cy="4528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Graph" r:id="rId3" imgW="4153680" imgH="2901600" progId="Origin50.Graph">
                  <p:embed/>
                </p:oleObj>
              </mc:Choice>
              <mc:Fallback>
                <p:oleObj name="Graph" r:id="rId3" imgW="415368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2386" y="1381657"/>
                        <a:ext cx="6480000" cy="45280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2679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747323"/>
              </p:ext>
            </p:extLst>
          </p:nvPr>
        </p:nvGraphicFramePr>
        <p:xfrm>
          <a:off x="4147267" y="764546"/>
          <a:ext cx="5129972" cy="3583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Graph" r:id="rId3" imgW="4154400" imgH="2901600" progId="Origin50.Graph">
                  <p:embed/>
                </p:oleObj>
              </mc:Choice>
              <mc:Fallback>
                <p:oleObj name="Graph" r:id="rId3" imgW="415440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7267" y="764546"/>
                        <a:ext cx="5129972" cy="3583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Annealing</a:t>
            </a:r>
            <a:endParaRPr lang="en-US" dirty="0"/>
          </a:p>
        </p:txBody>
      </p:sp>
      <p:sp>
        <p:nvSpPr>
          <p:cNvPr id="25" name="Inhaltsplatzhalter 24"/>
          <p:cNvSpPr>
            <a:spLocks noGrp="1"/>
          </p:cNvSpPr>
          <p:nvPr>
            <p:ph idx="1"/>
          </p:nvPr>
        </p:nvSpPr>
        <p:spPr>
          <a:xfrm>
            <a:off x="3493109" y="4479668"/>
            <a:ext cx="5628361" cy="1061908"/>
          </a:xfrm>
        </p:spPr>
        <p:txBody>
          <a:bodyPr>
            <a:normAutofit/>
          </a:bodyPr>
          <a:lstStyle/>
          <a:p>
            <a:r>
              <a:rPr lang="en-US" sz="1800" dirty="0"/>
              <a:t>Similar trend to drop after long annealing</a:t>
            </a:r>
          </a:p>
          <a:p>
            <a:r>
              <a:rPr lang="en-US" sz="1800" dirty="0" smtClean="0"/>
              <a:t>Drop appears at different times for diff. </a:t>
            </a:r>
            <a:r>
              <a:rPr lang="en-US" sz="1800" dirty="0" err="1"/>
              <a:t>f</a:t>
            </a:r>
            <a:r>
              <a:rPr lang="en-US" sz="1800" dirty="0" err="1" smtClean="0"/>
              <a:t>luence</a:t>
            </a:r>
            <a:r>
              <a:rPr lang="en-US" sz="1800" dirty="0" smtClean="0"/>
              <a:t> !?</a:t>
            </a:r>
            <a:endParaRPr lang="en-US" sz="1800" dirty="0"/>
          </a:p>
          <a:p>
            <a:r>
              <a:rPr lang="en-US" sz="1800" dirty="0"/>
              <a:t>CM not seen by CMS (too short </a:t>
            </a:r>
            <a:r>
              <a:rPr lang="en-US" sz="1800" dirty="0" smtClean="0"/>
              <a:t>annealing?)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PETTL Meeting</a:t>
            </a:r>
            <a:endParaRPr lang="en-US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323" y="1035784"/>
            <a:ext cx="4095294" cy="302642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807936" y="3785207"/>
            <a:ext cx="681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@60°C</a:t>
            </a:r>
            <a:endParaRPr lang="en-US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189574" y="4222698"/>
            <a:ext cx="2866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pre-annealing of </a:t>
            </a:r>
            <a:br>
              <a:rPr lang="en-US" sz="1400" dirty="0" smtClean="0"/>
            </a:br>
            <a:r>
              <a:rPr lang="en-US" sz="1400" dirty="0" smtClean="0"/>
              <a:t>3weeks@RT ~ 120min@60°C</a:t>
            </a:r>
            <a:endParaRPr lang="en-US" sz="1400" dirty="0"/>
          </a:p>
        </p:txBody>
      </p:sp>
      <p:cxnSp>
        <p:nvCxnSpPr>
          <p:cNvPr id="9" name="Gerade Verbindung mit Pfeil 8"/>
          <p:cNvCxnSpPr/>
          <p:nvPr/>
        </p:nvCxnSpPr>
        <p:spPr>
          <a:xfrm flipH="1" flipV="1">
            <a:off x="736376" y="3463394"/>
            <a:ext cx="186116" cy="776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3863299" y="5869877"/>
            <a:ext cx="52581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ATLAS annealing presented by Susanne on 21</a:t>
            </a:r>
            <a:r>
              <a:rPr lang="en-US" sz="1100" baseline="30000" dirty="0" smtClean="0"/>
              <a:t>st</a:t>
            </a:r>
            <a:r>
              <a:rPr lang="en-US" sz="1100" dirty="0" smtClean="0"/>
              <a:t> RD50 Workshop Nov. 2012:</a:t>
            </a:r>
          </a:p>
          <a:p>
            <a:r>
              <a:rPr lang="en-US" sz="1100" dirty="0"/>
              <a:t>https://indico.cern.ch/event/200290/session/3/contribution/36/material/slides/0.pdf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148734" y="1471414"/>
            <a:ext cx="686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720min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668949" y="1424843"/>
            <a:ext cx="686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140min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807936" y="1311555"/>
            <a:ext cx="686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430min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2491000" y="1472047"/>
            <a:ext cx="686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270min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8145286" y="2759387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339933"/>
                </a:solidFill>
              </a:rPr>
              <a:t>Annealing</a:t>
            </a:r>
            <a:br>
              <a:rPr lang="en-US" sz="900" b="1" dirty="0" smtClean="0">
                <a:solidFill>
                  <a:srgbClr val="339933"/>
                </a:solidFill>
              </a:rPr>
            </a:br>
            <a:r>
              <a:rPr lang="en-US" sz="900" b="1" dirty="0" smtClean="0">
                <a:solidFill>
                  <a:srgbClr val="339933"/>
                </a:solidFill>
              </a:rPr>
              <a:t>@60°C</a:t>
            </a:r>
            <a:endParaRPr lang="en-US" sz="900" b="1" dirty="0">
              <a:solidFill>
                <a:srgbClr val="339933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20424" y="1141332"/>
            <a:ext cx="1337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F=2.1e15n</a:t>
            </a:r>
            <a:r>
              <a:rPr lang="en-US" sz="1200" baseline="-25000" dirty="0" smtClean="0"/>
              <a:t>eq</a:t>
            </a:r>
            <a:r>
              <a:rPr lang="en-US" sz="1200" dirty="0" smtClean="0"/>
              <a:t>/cm²</a:t>
            </a:r>
            <a:endParaRPr lang="en-US" sz="1200" dirty="0"/>
          </a:p>
        </p:txBody>
      </p:sp>
      <p:sp>
        <p:nvSpPr>
          <p:cNvPr id="19" name="Textfeld 18"/>
          <p:cNvSpPr txBox="1"/>
          <p:nvPr/>
        </p:nvSpPr>
        <p:spPr>
          <a:xfrm>
            <a:off x="5094401" y="1138666"/>
            <a:ext cx="1337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F=1.5e15n</a:t>
            </a:r>
            <a:r>
              <a:rPr lang="en-US" sz="1200" baseline="-25000" dirty="0" smtClean="0"/>
              <a:t>eq</a:t>
            </a:r>
            <a:r>
              <a:rPr lang="en-US" sz="1200" dirty="0" smtClean="0"/>
              <a:t>/cm²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48680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Equivalent annealing – comments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1198563"/>
            <a:ext cx="4951050" cy="4894262"/>
          </a:xfrm>
        </p:spPr>
        <p:txBody>
          <a:bodyPr/>
          <a:lstStyle/>
          <a:p>
            <a:r>
              <a:rPr lang="en-US" dirty="0" smtClean="0"/>
              <a:t>Annealing can be different for</a:t>
            </a:r>
          </a:p>
          <a:p>
            <a:pPr lvl="1"/>
            <a:r>
              <a:rPr lang="en-US" dirty="0" smtClean="0"/>
              <a:t>different parameters (</a:t>
            </a:r>
            <a:r>
              <a:rPr lang="en-US" dirty="0" err="1" smtClean="0"/>
              <a:t>I</a:t>
            </a:r>
            <a:r>
              <a:rPr lang="en-US" baseline="-25000" dirty="0" err="1" smtClean="0"/>
              <a:t>leak</a:t>
            </a:r>
            <a:r>
              <a:rPr lang="en-US" dirty="0" smtClean="0"/>
              <a:t>,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fd</a:t>
            </a:r>
            <a:r>
              <a:rPr lang="en-US" dirty="0" smtClean="0"/>
              <a:t>, CC)</a:t>
            </a:r>
          </a:p>
          <a:p>
            <a:pPr lvl="1"/>
            <a:r>
              <a:rPr lang="en-US" dirty="0" smtClean="0"/>
              <a:t>different materials (FZ, </a:t>
            </a:r>
            <a:r>
              <a:rPr lang="en-US" dirty="0" err="1" smtClean="0"/>
              <a:t>MCz</a:t>
            </a:r>
            <a:r>
              <a:rPr lang="en-US" dirty="0" smtClean="0"/>
              <a:t>, …)</a:t>
            </a:r>
          </a:p>
          <a:p>
            <a:r>
              <a:rPr lang="en-US" dirty="0" smtClean="0"/>
              <a:t>Unique scaling not possible</a:t>
            </a:r>
          </a:p>
          <a:p>
            <a:pPr lvl="1"/>
            <a:r>
              <a:rPr lang="en-US" dirty="0" smtClean="0"/>
              <a:t>Convention: scale with </a:t>
            </a:r>
            <a:r>
              <a:rPr lang="en-US" b="1" dirty="0" smtClean="0"/>
              <a:t>leakage current</a:t>
            </a:r>
            <a:endParaRPr lang="en-US" b="1" dirty="0"/>
          </a:p>
          <a:p>
            <a:pPr lvl="2"/>
            <a:r>
              <a:rPr lang="en-US" dirty="0" smtClean="0"/>
              <a:t>Reference: PhD of Michael Moll</a:t>
            </a:r>
          </a:p>
          <a:p>
            <a:pPr lvl="2"/>
            <a:r>
              <a:rPr lang="en-US" dirty="0"/>
              <a:t>Tool: </a:t>
            </a:r>
            <a:endParaRPr lang="en-US" dirty="0" smtClean="0"/>
          </a:p>
          <a:p>
            <a:pPr lvl="2"/>
            <a:endParaRPr lang="en-US" dirty="0"/>
          </a:p>
          <a:p>
            <a:pPr lvl="1"/>
            <a:r>
              <a:rPr lang="en-US" dirty="0" smtClean="0"/>
              <a:t>Consequence:</a:t>
            </a:r>
          </a:p>
          <a:p>
            <a:pPr lvl="2"/>
            <a:r>
              <a:rPr lang="en-US" dirty="0" smtClean="0"/>
              <a:t>Temperature scaling of CC and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fd</a:t>
            </a:r>
            <a:r>
              <a:rPr lang="en-US" dirty="0" smtClean="0"/>
              <a:t> annealing can be different due to different defects involved</a:t>
            </a:r>
          </a:p>
          <a:p>
            <a:pPr lvl="2"/>
            <a:r>
              <a:rPr lang="en-US" dirty="0" smtClean="0"/>
              <a:t>Need to check CC annealing close to RT!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PETTL Meeting</a:t>
            </a:r>
            <a:endParaRPr lang="en-US"/>
          </a:p>
        </p:txBody>
      </p:sp>
      <p:pic>
        <p:nvPicPr>
          <p:cNvPr id="7170" name="Picture 2" descr="Current related damage rate alp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163" y="1004354"/>
            <a:ext cx="3614721" cy="292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0" y="3384084"/>
            <a:ext cx="56725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1100" dirty="0" smtClean="0">
                <a:solidFill>
                  <a:srgbClr val="0070C0"/>
                </a:solidFill>
              </a:rPr>
              <a:t>http</a:t>
            </a:r>
            <a:r>
              <a:rPr lang="en-US" sz="1100" dirty="0">
                <a:solidFill>
                  <a:srgbClr val="0070C0"/>
                </a:solidFill>
              </a:rPr>
              <a:t>://ikcms02.fzk.de/irradiation/annealing/EqAnnealingTimeAtRT.php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" name="Picture 5" descr="comparison-discrepanc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5312" y="3883168"/>
            <a:ext cx="3162572" cy="2209657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5343163" y="596202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1100" dirty="0"/>
              <a:t>G. Casse,18th RD50 Workshop, Liverpool 23-25 July 2011</a:t>
            </a:r>
          </a:p>
        </p:txBody>
      </p:sp>
    </p:spTree>
    <p:extLst>
      <p:ext uri="{BB962C8B-B14F-4D97-AF65-F5344CB8AC3E}">
        <p14:creationId xmlns:p14="http://schemas.microsoft.com/office/powerpoint/2010/main" val="427704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Annealing of different materials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1198563"/>
            <a:ext cx="4939722" cy="4894262"/>
          </a:xfrm>
        </p:spPr>
        <p:txBody>
          <a:bodyPr/>
          <a:lstStyle/>
          <a:p>
            <a:r>
              <a:rPr lang="en-US" dirty="0" smtClean="0"/>
              <a:t>p-in-n type material shows early drop</a:t>
            </a:r>
          </a:p>
          <a:p>
            <a:r>
              <a:rPr lang="en-US" dirty="0" smtClean="0"/>
              <a:t>300µm material shows pronounced maximum at fixed bias voltage (600V)</a:t>
            </a:r>
          </a:p>
          <a:p>
            <a:r>
              <a:rPr lang="en-US" dirty="0" err="1" smtClean="0"/>
              <a:t>MCz</a:t>
            </a:r>
            <a:r>
              <a:rPr lang="en-US" dirty="0" smtClean="0"/>
              <a:t> materials shows almost no effect of CC annealing</a:t>
            </a:r>
          </a:p>
          <a:p>
            <a:r>
              <a:rPr lang="en-US" dirty="0" smtClean="0"/>
              <a:t>CC for </a:t>
            </a:r>
            <a:r>
              <a:rPr lang="en-US" dirty="0" err="1" smtClean="0"/>
              <a:t>GeV</a:t>
            </a:r>
            <a:r>
              <a:rPr lang="en-US" dirty="0" smtClean="0"/>
              <a:t> (</a:t>
            </a:r>
            <a:r>
              <a:rPr lang="en-US" dirty="0" smtClean="0">
                <a:latin typeface="Wingdings" panose="05000000000000000000" pitchFamily="2" charset="2"/>
                <a:sym typeface="Wingdings 2" panose="05020102010507070707" pitchFamily="18" charset="2"/>
              </a:rPr>
              <a:t></a:t>
            </a:r>
            <a:r>
              <a:rPr lang="en-US" dirty="0" smtClean="0"/>
              <a:t>) or MeV (</a:t>
            </a:r>
            <a:r>
              <a:rPr lang="en-US" dirty="0">
                <a:sym typeface="Wingdings" panose="05000000000000000000" pitchFamily="2" charset="2"/>
              </a:rPr>
              <a:t>▼</a:t>
            </a:r>
            <a:r>
              <a:rPr lang="en-US" dirty="0" smtClean="0"/>
              <a:t>) proton irradiation similar, but N</a:t>
            </a:r>
            <a:r>
              <a:rPr lang="en-US" baseline="-25000" dirty="0" smtClean="0"/>
              <a:t>eff</a:t>
            </a:r>
            <a:r>
              <a:rPr lang="en-US" dirty="0" smtClean="0"/>
              <a:t> not!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Need to study final material!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PETTL Meeting</a:t>
            </a:r>
            <a:endParaRPr lang="en-US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835" y="895350"/>
            <a:ext cx="3600000" cy="269860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835" y="3494088"/>
            <a:ext cx="3600000" cy="269860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25" y="3833288"/>
            <a:ext cx="3366287" cy="24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-Masterslides-EN-IEKP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KIT_CMS</Template>
  <TotalTime>0</TotalTime>
  <Words>640</Words>
  <Application>Microsoft Office PowerPoint</Application>
  <PresentationFormat>Bildschirmpräsentation (4:3)</PresentationFormat>
  <Paragraphs>154</Paragraphs>
  <Slides>15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Verdana</vt:lpstr>
      <vt:lpstr>Wingdings</vt:lpstr>
      <vt:lpstr>Wingdings 2</vt:lpstr>
      <vt:lpstr>KIT-Masterslides-EN-IEKP</vt:lpstr>
      <vt:lpstr>Graph</vt:lpstr>
      <vt:lpstr>PowerPoint-Präsentation</vt:lpstr>
      <vt:lpstr>Samples</vt:lpstr>
      <vt:lpstr>Irradiations</vt:lpstr>
      <vt:lpstr>Charged hadrons – I </vt:lpstr>
      <vt:lpstr>Charged hadrons – II </vt:lpstr>
      <vt:lpstr>Mixed</vt:lpstr>
      <vt:lpstr>Annealing</vt:lpstr>
      <vt:lpstr>Equivalent annealing – comments</vt:lpstr>
      <vt:lpstr>Annealing of different materials</vt:lpstr>
      <vt:lpstr>Comparison to CNM sensors</vt:lpstr>
      <vt:lpstr>protons vs. neutrons</vt:lpstr>
      <vt:lpstr>Conclusion</vt:lpstr>
      <vt:lpstr>BACKUP</vt:lpstr>
      <vt:lpstr>CMS HPK [O]</vt:lpstr>
      <vt:lpstr>CNM Sensors Layout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aldi</dc:creator>
  <cp:lastModifiedBy>aldi</cp:lastModifiedBy>
  <cp:revision>71</cp:revision>
  <cp:lastPrinted>2013-10-15T09:09:30Z</cp:lastPrinted>
  <dcterms:created xsi:type="dcterms:W3CDTF">2013-10-15T07:31:53Z</dcterms:created>
  <dcterms:modified xsi:type="dcterms:W3CDTF">2014-03-06T16:04:13Z</dcterms:modified>
</cp:coreProperties>
</file>