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8" r:id="rId2"/>
    <p:sldId id="282" r:id="rId3"/>
    <p:sldId id="271" r:id="rId4"/>
    <p:sldId id="276" r:id="rId5"/>
    <p:sldId id="296" r:id="rId6"/>
    <p:sldId id="298" r:id="rId7"/>
    <p:sldId id="297" r:id="rId8"/>
    <p:sldId id="299" r:id="rId9"/>
    <p:sldId id="303" r:id="rId10"/>
    <p:sldId id="304" r:id="rId11"/>
    <p:sldId id="305" r:id="rId12"/>
    <p:sldId id="289" r:id="rId13"/>
    <p:sldId id="290" r:id="rId14"/>
    <p:sldId id="268" r:id="rId15"/>
    <p:sldId id="288" r:id="rId16"/>
    <p:sldId id="292" r:id="rId17"/>
    <p:sldId id="291" r:id="rId18"/>
    <p:sldId id="300" r:id="rId19"/>
    <p:sldId id="293" r:id="rId20"/>
    <p:sldId id="284" r:id="rId21"/>
    <p:sldId id="285" r:id="rId22"/>
    <p:sldId id="286" r:id="rId23"/>
    <p:sldId id="287" r:id="rId24"/>
    <p:sldId id="279" r:id="rId25"/>
    <p:sldId id="294" r:id="rId26"/>
    <p:sldId id="295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934"/>
    <a:srgbClr val="9B83C7"/>
    <a:srgbClr val="E884D5"/>
    <a:srgbClr val="E05906"/>
    <a:srgbClr val="236354"/>
    <a:srgbClr val="7F8C02"/>
    <a:srgbClr val="AC75D5"/>
    <a:srgbClr val="9283A5"/>
    <a:srgbClr val="FFFDEF"/>
    <a:srgbClr val="3E6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8" autoAdjust="0"/>
    <p:restoredTop sz="96344" autoAdjust="0"/>
  </p:normalViewPr>
  <p:slideViewPr>
    <p:cSldViewPr>
      <p:cViewPr>
        <p:scale>
          <a:sx n="110" d="100"/>
          <a:sy n="110" d="100"/>
        </p:scale>
        <p:origin x="-60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24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2A2ED-FDC4-488A-BDEC-E6F043E51777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8A557-E784-4355-A1BC-D0D4BC83B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81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29290DE-ADA3-4BCC-9DD9-F826D3D381E9}" type="datetime1">
              <a:rPr lang="en-US" smtClean="0">
                <a:solidFill>
                  <a:prstClr val="black"/>
                </a:solidFill>
              </a:rPr>
              <a:pPr/>
              <a:t>12/13/2013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dtudtudtudth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8F8F-29B2-4B65-8B1C-60A2AB9340C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41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A557-E784-4355-A1BC-D0D4BC83B8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674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Skazat</a:t>
            </a:r>
            <a:r>
              <a:rPr lang="en-US" sz="1200" dirty="0" smtClean="0"/>
              <a:t> pro to </a:t>
            </a:r>
            <a:r>
              <a:rPr lang="en-US" sz="1200" dirty="0" err="1" smtClean="0"/>
              <a:t>chto</a:t>
            </a:r>
            <a:r>
              <a:rPr lang="en-US" sz="1200" dirty="0" smtClean="0"/>
              <a:t> </a:t>
            </a:r>
            <a:r>
              <a:rPr lang="en-US" sz="1200" dirty="0" err="1" smtClean="0"/>
              <a:t>tak</a:t>
            </a:r>
            <a:r>
              <a:rPr lang="en-US" sz="1200" dirty="0" smtClean="0"/>
              <a:t> </a:t>
            </a:r>
            <a:r>
              <a:rPr lang="en-US" sz="1200" dirty="0" err="1" smtClean="0"/>
              <a:t>kak</a:t>
            </a:r>
            <a:r>
              <a:rPr lang="en-US" sz="1200" dirty="0" smtClean="0"/>
              <a:t> </a:t>
            </a:r>
            <a:r>
              <a:rPr lang="en-US" sz="1200" dirty="0" err="1" smtClean="0"/>
              <a:t>yadro</a:t>
            </a:r>
            <a:r>
              <a:rPr lang="en-US" sz="1200" dirty="0" smtClean="0"/>
              <a:t> </a:t>
            </a:r>
            <a:r>
              <a:rPr lang="en-US" sz="1200" dirty="0" err="1" smtClean="0"/>
              <a:t>livnya</a:t>
            </a:r>
            <a:r>
              <a:rPr lang="en-US" sz="1200" dirty="0" smtClean="0"/>
              <a:t> </a:t>
            </a:r>
            <a:r>
              <a:rPr lang="en-US" sz="1200" dirty="0" err="1" smtClean="0"/>
              <a:t>okolo</a:t>
            </a:r>
            <a:r>
              <a:rPr lang="en-US" sz="1200" dirty="0" smtClean="0"/>
              <a:t> 2?mm to </a:t>
            </a:r>
            <a:r>
              <a:rPr lang="en-US" sz="1200" dirty="0" err="1" smtClean="0"/>
              <a:t>umenshaya</a:t>
            </a:r>
            <a:r>
              <a:rPr lang="en-US" sz="1200" dirty="0" smtClean="0"/>
              <a:t> </a:t>
            </a:r>
            <a:r>
              <a:rPr lang="en-US" sz="1200" dirty="0" err="1" smtClean="0"/>
              <a:t>razmer</a:t>
            </a:r>
            <a:r>
              <a:rPr lang="en-US" sz="1200" dirty="0" smtClean="0"/>
              <a:t> </a:t>
            </a:r>
            <a:r>
              <a:rPr lang="en-US" sz="1200" dirty="0" err="1" smtClean="0"/>
              <a:t>yacheek</a:t>
            </a:r>
            <a:r>
              <a:rPr lang="en-US" sz="1200" dirty="0" smtClean="0"/>
              <a:t> </a:t>
            </a:r>
            <a:r>
              <a:rPr lang="en-US" sz="1200" dirty="0" err="1" smtClean="0"/>
              <a:t>na</a:t>
            </a:r>
            <a:r>
              <a:rPr lang="en-US" sz="1200" dirty="0" smtClean="0"/>
              <a:t> </a:t>
            </a:r>
            <a:r>
              <a:rPr lang="en-US" sz="1200" dirty="0" err="1" smtClean="0"/>
              <a:t>malyh</a:t>
            </a:r>
            <a:r>
              <a:rPr lang="en-US" sz="1200" dirty="0" smtClean="0"/>
              <a:t> </a:t>
            </a:r>
            <a:r>
              <a:rPr lang="en-US" sz="1200" dirty="0" err="1" smtClean="0"/>
              <a:t>radiusah</a:t>
            </a:r>
            <a:r>
              <a:rPr lang="en-US" sz="1200" dirty="0" smtClean="0"/>
              <a:t> my </a:t>
            </a:r>
            <a:r>
              <a:rPr lang="en-US" sz="1200" dirty="0" err="1" smtClean="0"/>
              <a:t>umenshaem</a:t>
            </a:r>
            <a:r>
              <a:rPr lang="en-US" sz="1200" dirty="0" smtClean="0"/>
              <a:t> </a:t>
            </a:r>
            <a:r>
              <a:rPr lang="en-US" sz="1200" dirty="0" err="1" smtClean="0"/>
              <a:t>shum</a:t>
            </a:r>
            <a:r>
              <a:rPr lang="en-US" sz="1200" dirty="0" smtClean="0"/>
              <a:t> </a:t>
            </a:r>
            <a:r>
              <a:rPr lang="en-US" sz="1200" dirty="0" err="1" smtClean="0"/>
              <a:t>ot</a:t>
            </a:r>
            <a:r>
              <a:rPr lang="en-US" sz="1200" dirty="0" smtClean="0"/>
              <a:t> </a:t>
            </a:r>
            <a:r>
              <a:rPr lang="en-US" sz="1200" dirty="0" err="1" smtClean="0"/>
              <a:t>bg</a:t>
            </a:r>
            <a:r>
              <a:rPr lang="en-US" sz="1200" dirty="0" smtClean="0"/>
              <a:t>, signal net, </a:t>
            </a:r>
            <a:r>
              <a:rPr lang="en-US" sz="1200" dirty="0" err="1" smtClean="0"/>
              <a:t>sledovatelno</a:t>
            </a:r>
            <a:r>
              <a:rPr lang="en-US" sz="1200" dirty="0" smtClean="0"/>
              <a:t> </a:t>
            </a:r>
            <a:r>
              <a:rPr lang="en-US" sz="1200" dirty="0" err="1" smtClean="0"/>
              <a:t>ozhidaem</a:t>
            </a:r>
            <a:r>
              <a:rPr lang="en-US" sz="1200" dirty="0" smtClean="0"/>
              <a:t> </a:t>
            </a:r>
            <a:r>
              <a:rPr lang="en-US" sz="1200" dirty="0" err="1" smtClean="0"/>
              <a:t>luchizhiy</a:t>
            </a:r>
            <a:r>
              <a:rPr lang="en-US" sz="1200" dirty="0" smtClean="0"/>
              <a:t> SNR</a:t>
            </a:r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00B050"/>
                </a:solidFill>
              </a:rPr>
              <a:t>Put pictures for </a:t>
            </a:r>
            <a:r>
              <a:rPr lang="en-US" sz="1200" dirty="0" err="1" smtClean="0">
                <a:solidFill>
                  <a:srgbClr val="00B050"/>
                </a:solidFill>
              </a:rPr>
              <a:t>rms</a:t>
            </a:r>
            <a:r>
              <a:rPr lang="en-US" sz="1200" dirty="0" smtClean="0">
                <a:solidFill>
                  <a:srgbClr val="00B050"/>
                </a:solidFill>
              </a:rPr>
              <a:t>?? Or </a:t>
            </a:r>
          </a:p>
          <a:p>
            <a:pPr marL="171450" indent="-171450">
              <a:buFontTx/>
              <a:buChar char="-"/>
            </a:pPr>
            <a:endParaRPr lang="en-US" sz="1200" dirty="0" smtClean="0">
              <a:solidFill>
                <a:srgbClr val="00B050"/>
              </a:solidFill>
            </a:endParaRPr>
          </a:p>
          <a:p>
            <a:r>
              <a:rPr lang="en-US" sz="1200" dirty="0" smtClean="0">
                <a:solidFill>
                  <a:srgbClr val="00B050"/>
                </a:solidFill>
              </a:rPr>
              <a:t>- Put </a:t>
            </a:r>
            <a:r>
              <a:rPr lang="en-US" sz="1200" dirty="0" err="1" smtClean="0">
                <a:solidFill>
                  <a:srgbClr val="00B050"/>
                </a:solidFill>
              </a:rPr>
              <a:t>histo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bg</a:t>
            </a:r>
            <a:r>
              <a:rPr lang="en-US" sz="1200" dirty="0" smtClean="0">
                <a:solidFill>
                  <a:srgbClr val="00B050"/>
                </a:solidFill>
              </a:rPr>
              <a:t>(radius) with </a:t>
            </a:r>
            <a:r>
              <a:rPr lang="en-US" sz="1200" dirty="0" err="1" smtClean="0">
                <a:solidFill>
                  <a:srgbClr val="00B050"/>
                </a:solidFill>
              </a:rPr>
              <a:t>rms</a:t>
            </a:r>
            <a:r>
              <a:rPr lang="en-US" sz="1200" dirty="0" smtClean="0">
                <a:solidFill>
                  <a:srgbClr val="00B050"/>
                </a:solidFill>
              </a:rPr>
              <a:t> as errors?? For all layers or for layer with maximum energy deposition?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A557-E784-4355-A1BC-D0D4BC83B8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321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B050"/>
                </a:solidFill>
              </a:rPr>
              <a:t>SDELAT’ v log – </a:t>
            </a:r>
            <a:r>
              <a:rPr lang="en-US" sz="1200" b="1" dirty="0" err="1" smtClean="0">
                <a:solidFill>
                  <a:srgbClr val="00B050"/>
                </a:solidFill>
              </a:rPr>
              <a:t>shkale</a:t>
            </a:r>
            <a:r>
              <a:rPr lang="en-US" sz="1200" b="1" dirty="0" smtClean="0">
                <a:solidFill>
                  <a:srgbClr val="00B050"/>
                </a:solidFill>
              </a:rPr>
              <a:t>!!!!!!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A557-E784-4355-A1BC-D0D4BC83B84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926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B050"/>
                </a:solidFill>
              </a:rPr>
              <a:t>SDELAT’ v log – </a:t>
            </a:r>
            <a:r>
              <a:rPr lang="en-US" sz="1200" b="1" dirty="0" err="1" smtClean="0">
                <a:solidFill>
                  <a:srgbClr val="00B050"/>
                </a:solidFill>
              </a:rPr>
              <a:t>shkale</a:t>
            </a:r>
            <a:r>
              <a:rPr lang="en-US" sz="1200" b="1" dirty="0" smtClean="0">
                <a:solidFill>
                  <a:srgbClr val="00B050"/>
                </a:solidFill>
              </a:rPr>
              <a:t>!!!!!!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A557-E784-4355-A1BC-D0D4BC83B84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926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+2 -2 layers – it is kind of testing of stability of our result</a:t>
            </a:r>
          </a:p>
          <a:p>
            <a:endParaRPr lang="en-US" dirty="0" smtClean="0"/>
          </a:p>
          <a:p>
            <a:r>
              <a:rPr lang="en-US" dirty="0" err="1" smtClean="0"/>
              <a:t>Dlya</a:t>
            </a:r>
            <a:r>
              <a:rPr lang="en-US" dirty="0" smtClean="0"/>
              <a:t> </a:t>
            </a:r>
            <a:r>
              <a:rPr lang="en-US" dirty="0" err="1" smtClean="0"/>
              <a:t>nizkih</a:t>
            </a:r>
            <a:r>
              <a:rPr lang="en-US" dirty="0" smtClean="0"/>
              <a:t> </a:t>
            </a:r>
            <a:r>
              <a:rPr lang="en-US" dirty="0" err="1" smtClean="0"/>
              <a:t>energiy</a:t>
            </a:r>
            <a:r>
              <a:rPr lang="en-US" dirty="0" smtClean="0"/>
              <a:t> </a:t>
            </a:r>
            <a:r>
              <a:rPr lang="en-US" dirty="0" err="1" smtClean="0"/>
              <a:t>mozhet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byt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snr</a:t>
            </a:r>
            <a:r>
              <a:rPr lang="en-US" baseline="0" dirty="0" smtClean="0"/>
              <a:t> v 9 sloe </a:t>
            </a:r>
            <a:r>
              <a:rPr lang="en-US" baseline="0" dirty="0" err="1" smtClean="0"/>
              <a:t>luchshe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chem</a:t>
            </a:r>
            <a:r>
              <a:rPr lang="en-US" baseline="0" dirty="0" smtClean="0"/>
              <a:t> v 7 </a:t>
            </a:r>
            <a:r>
              <a:rPr lang="en-US" baseline="0" dirty="0" err="1" smtClean="0"/>
              <a:t>t.k</a:t>
            </a:r>
            <a:r>
              <a:rPr lang="en-US" baseline="0" dirty="0" smtClean="0"/>
              <a:t>. v 7om </a:t>
            </a:r>
            <a:r>
              <a:rPr lang="en-US" baseline="0" dirty="0" err="1" smtClean="0"/>
              <a:t>sloye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vnosit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bolshiy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vklad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ru-RU" baseline="0" dirty="0" smtClean="0"/>
              <a:t>Переделать все графики </a:t>
            </a:r>
            <a:r>
              <a:rPr lang="ru-RU" baseline="0" dirty="0" err="1" smtClean="0"/>
              <a:t>снр</a:t>
            </a:r>
            <a:r>
              <a:rPr lang="ru-RU" baseline="0" dirty="0" smtClean="0"/>
              <a:t> если останется время.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A557-E784-4355-A1BC-D0D4BC83B84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05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Ukazat</a:t>
            </a:r>
            <a:r>
              <a:rPr lang="en-US" dirty="0" smtClean="0"/>
              <a:t> </a:t>
            </a:r>
            <a:r>
              <a:rPr lang="en-US" dirty="0" err="1" smtClean="0"/>
              <a:t>kak</a:t>
            </a:r>
            <a:r>
              <a:rPr lang="en-US" dirty="0" smtClean="0"/>
              <a:t> </a:t>
            </a:r>
            <a:r>
              <a:rPr lang="en-US" dirty="0" err="1" smtClean="0"/>
              <a:t>rasschety</a:t>
            </a:r>
            <a:r>
              <a:rPr lang="en-US" dirty="0" smtClean="0"/>
              <a:t> </a:t>
            </a:r>
            <a:r>
              <a:rPr lang="en-US" dirty="0" err="1" smtClean="0"/>
              <a:t>provedeny</a:t>
            </a:r>
            <a:r>
              <a:rPr lang="en-US" dirty="0" smtClean="0"/>
              <a:t>? </a:t>
            </a:r>
            <a:r>
              <a:rPr lang="en-US" dirty="0" err="1" smtClean="0"/>
              <a:t>T.k</a:t>
            </a:r>
            <a:r>
              <a:rPr lang="en-US" dirty="0" smtClean="0"/>
              <a:t> </a:t>
            </a:r>
            <a:r>
              <a:rPr lang="en-US" dirty="0" err="1" smtClean="0"/>
              <a:t>energovydeleniye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yacheyku</a:t>
            </a:r>
            <a:r>
              <a:rPr lang="en-US" dirty="0" smtClean="0"/>
              <a:t> </a:t>
            </a:r>
            <a:r>
              <a:rPr lang="en-US" dirty="0" err="1" smtClean="0"/>
              <a:t>rastet</a:t>
            </a:r>
            <a:r>
              <a:rPr lang="en-US" dirty="0" smtClean="0"/>
              <a:t> (</a:t>
            </a:r>
            <a:r>
              <a:rPr lang="en-US" dirty="0" err="1" smtClean="0"/>
              <a:t>grubo</a:t>
            </a:r>
            <a:r>
              <a:rPr lang="en-US" dirty="0" smtClean="0"/>
              <a:t>)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lineyno</a:t>
            </a:r>
            <a:r>
              <a:rPr lang="en-US" baseline="0" dirty="0" smtClean="0"/>
              <a:t>. I my </a:t>
            </a:r>
            <a:r>
              <a:rPr lang="en-US" baseline="0" dirty="0" err="1" smtClean="0"/>
              <a:t>znaem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enorgovydeleniye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dlya</a:t>
            </a:r>
            <a:r>
              <a:rPr lang="en-US" baseline="0" dirty="0" smtClean="0"/>
              <a:t> 100GeV – </a:t>
            </a:r>
            <a:r>
              <a:rPr lang="en-US" baseline="0" dirty="0" err="1" smtClean="0"/>
              <a:t>nogo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electrona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Sdelat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bolshe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statistiki</a:t>
            </a:r>
            <a:r>
              <a:rPr lang="en-US" baseline="0" dirty="0" smtClean="0"/>
              <a:t> -&gt; </a:t>
            </a:r>
            <a:r>
              <a:rPr lang="en-US" baseline="0" dirty="0" err="1" smtClean="0"/>
              <a:t>dodelat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kod</a:t>
            </a:r>
            <a:r>
              <a:rPr lang="en-US" baseline="0" dirty="0" smtClean="0"/>
              <a:t> s </a:t>
            </a:r>
            <a:r>
              <a:rPr lang="en-US" baseline="0" dirty="0" err="1" smtClean="0"/>
              <a:t>ringo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chtoby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mozhno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bylo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mnogo</a:t>
            </a:r>
            <a:r>
              <a:rPr lang="en-US" baseline="0" dirty="0" smtClean="0"/>
              <a:t> input </a:t>
            </a:r>
            <a:r>
              <a:rPr lang="en-US" baseline="0" dirty="0" err="1" smtClean="0"/>
              <a:t>failov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podavat</a:t>
            </a:r>
            <a:r>
              <a:rPr lang="en-US" baseline="0" dirty="0" smtClean="0"/>
              <a:t>’ v </a:t>
            </a:r>
            <a:r>
              <a:rPr lang="en-US" baseline="0" dirty="0" err="1" smtClean="0"/>
              <a:t>programmu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bgaver_for_thisto_charge_collection</a:t>
            </a:r>
            <a:r>
              <a:rPr lang="en-US" baseline="0" dirty="0" smtClean="0"/>
              <a:t>…</a:t>
            </a:r>
            <a:r>
              <a:rPr lang="en-US" baseline="0" dirty="0" err="1" smtClean="0"/>
              <a:t>bla-bla-bla</a:t>
            </a:r>
            <a:r>
              <a:rPr lang="en-U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A557-E784-4355-A1BC-D0D4BC83B84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83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B050"/>
                </a:solidFill>
              </a:rPr>
              <a:t>SDELAT’ v log – </a:t>
            </a:r>
            <a:r>
              <a:rPr lang="en-US" sz="1200" b="1" dirty="0" err="1" smtClean="0">
                <a:solidFill>
                  <a:srgbClr val="00B050"/>
                </a:solidFill>
              </a:rPr>
              <a:t>shkale</a:t>
            </a:r>
            <a:r>
              <a:rPr lang="en-US" sz="1200" b="1" dirty="0" smtClean="0">
                <a:solidFill>
                  <a:srgbClr val="00B050"/>
                </a:solidFill>
              </a:rPr>
              <a:t>!!!!!!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A557-E784-4355-A1BC-D0D4BC83B84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926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SIGNAL ALMOST INDEPENDET OF SEGMENTATION!!</a:t>
            </a:r>
          </a:p>
          <a:p>
            <a:endParaRPr lang="en-US" dirty="0" smtClean="0"/>
          </a:p>
          <a:p>
            <a:r>
              <a:rPr lang="en-US" dirty="0" err="1" smtClean="0"/>
              <a:t>Peredelat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dlya</a:t>
            </a:r>
            <a:r>
              <a:rPr lang="en-US" baseline="0" dirty="0" smtClean="0"/>
              <a:t> rms </a:t>
            </a:r>
            <a:r>
              <a:rPr lang="en-US" baseline="0" dirty="0" err="1" smtClean="0"/>
              <a:t>chtob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os’</a:t>
            </a:r>
            <a:r>
              <a:rPr lang="en-US" baseline="0" dirty="0" smtClean="0"/>
              <a:t> u  PS </a:t>
            </a:r>
            <a:r>
              <a:rPr lang="en-US" baseline="0" dirty="0" err="1" smtClean="0"/>
              <a:t>byla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takaya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kak</a:t>
            </a:r>
            <a:r>
              <a:rPr lang="en-US" baseline="0" dirty="0" smtClean="0"/>
              <a:t> u US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A557-E784-4355-A1BC-D0D4BC83B84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849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1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1" y="1363664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7" y="1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6" y="5684839"/>
            <a:ext cx="1149351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6" y="2481263"/>
            <a:ext cx="28559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1600">
              <a:solidFill>
                <a:srgbClr val="000000"/>
              </a:solidFill>
            </a:endParaRPr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421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43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9"/>
            <a:ext cx="2132013" cy="5667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7" y="103189"/>
            <a:ext cx="6245225" cy="5667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020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528" y="116632"/>
            <a:ext cx="8394699" cy="430212"/>
          </a:xfrm>
        </p:spPr>
        <p:txBody>
          <a:bodyPr/>
          <a:lstStyle>
            <a:lvl1pPr>
              <a:defRPr sz="360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defRPr>
            </a:lvl1pPr>
          </a:lstStyle>
          <a:p>
            <a:r>
              <a:rPr lang="de-DE" sz="3600" dirty="0" err="1" smtClean="0"/>
              <a:t>Simulations</a:t>
            </a:r>
            <a:r>
              <a:rPr lang="de-DE" sz="3600" dirty="0" smtClean="0"/>
              <a:t> </a:t>
            </a:r>
            <a:r>
              <a:rPr lang="de-DE" sz="3600" dirty="0" err="1" smtClean="0"/>
              <a:t>with</a:t>
            </a:r>
            <a:r>
              <a:rPr lang="de-DE" sz="3600" dirty="0" smtClean="0"/>
              <a:t> </a:t>
            </a:r>
            <a:r>
              <a:rPr lang="de-DE" sz="3600" dirty="0" err="1" smtClean="0"/>
              <a:t>new</a:t>
            </a:r>
            <a:r>
              <a:rPr lang="de-DE" sz="3600" dirty="0" smtClean="0"/>
              <a:t> </a:t>
            </a:r>
            <a:r>
              <a:rPr lang="de-DE" sz="3600" dirty="0" err="1" smtClean="0"/>
              <a:t>segmentation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defRPr>
            </a:lvl1pPr>
            <a:lvl2pPr>
              <a:defRPr b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defRPr>
            </a:lvl2pPr>
            <a:lvl3pPr>
              <a:defRPr b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defRPr>
            </a:lvl3pPr>
            <a:lvl4pPr>
              <a:defRPr b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defRPr>
            </a:lvl4pPr>
            <a:lvl5pPr>
              <a:defRPr b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586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4274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7" y="977901"/>
            <a:ext cx="4183063" cy="4792663"/>
          </a:xfrm>
        </p:spPr>
        <p:txBody>
          <a:bodyPr/>
          <a:lstStyle>
            <a:lvl1pPr>
              <a:defRPr sz="2800">
                <a:latin typeface="Garamond" panose="02020404030301010803" pitchFamily="18" charset="0"/>
              </a:defRPr>
            </a:lvl1pPr>
            <a:lvl2pPr>
              <a:defRPr sz="2400">
                <a:latin typeface="Garamond" panose="02020404030301010803" pitchFamily="18" charset="0"/>
              </a:defRPr>
            </a:lvl2pPr>
            <a:lvl3pPr>
              <a:defRPr sz="2000">
                <a:latin typeface="Garamond" panose="02020404030301010803" pitchFamily="18" charset="0"/>
              </a:defRPr>
            </a:lvl3pPr>
            <a:lvl4pPr>
              <a:defRPr sz="1800">
                <a:latin typeface="Garamond" panose="02020404030301010803" pitchFamily="18" charset="0"/>
              </a:defRPr>
            </a:lvl4pPr>
            <a:lvl5pPr>
              <a:defRPr sz="1800">
                <a:latin typeface="Garamond" panose="020204040303010108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7" y="977901"/>
            <a:ext cx="4184651" cy="4792663"/>
          </a:xfrm>
        </p:spPr>
        <p:txBody>
          <a:bodyPr/>
          <a:lstStyle>
            <a:lvl1pPr>
              <a:defRPr sz="2800">
                <a:latin typeface="Garamond" panose="02020404030301010803" pitchFamily="18" charset="0"/>
              </a:defRPr>
            </a:lvl1pPr>
            <a:lvl2pPr>
              <a:defRPr sz="2400">
                <a:latin typeface="Garamond" panose="02020404030301010803" pitchFamily="18" charset="0"/>
              </a:defRPr>
            </a:lvl2pPr>
            <a:lvl3pPr>
              <a:defRPr sz="2000">
                <a:latin typeface="Garamond" panose="02020404030301010803" pitchFamily="18" charset="0"/>
              </a:defRPr>
            </a:lvl3pPr>
            <a:lvl4pPr>
              <a:defRPr sz="1800">
                <a:latin typeface="Garamond" panose="02020404030301010803" pitchFamily="18" charset="0"/>
              </a:defRPr>
            </a:lvl4pPr>
            <a:lvl5pPr>
              <a:defRPr sz="1800">
                <a:latin typeface="Garamond" panose="020204040303010108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7275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27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2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175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243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43025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FFFDEF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689" y="838199"/>
            <a:ext cx="8540524" cy="51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2576" y="157163"/>
            <a:ext cx="8394699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Simulations with new segmentation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6" y="6427478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900" b="1" dirty="0" smtClean="0">
                <a:solidFill>
                  <a:srgbClr val="808080"/>
                </a:solidFill>
              </a:rPr>
              <a:t>Lucia </a:t>
            </a:r>
            <a:r>
              <a:rPr lang="en-GB" sz="900" b="1" dirty="0" err="1" smtClean="0">
                <a:solidFill>
                  <a:srgbClr val="808080"/>
                </a:solidFill>
              </a:rPr>
              <a:t>Bortko</a:t>
            </a:r>
            <a:r>
              <a:rPr lang="en-GB" sz="900" b="1" dirty="0" smtClean="0">
                <a:solidFill>
                  <a:srgbClr val="808080"/>
                </a:solidFill>
              </a:rPr>
              <a:t>   </a:t>
            </a:r>
            <a:r>
              <a:rPr lang="en-GB" sz="900" dirty="0" smtClean="0">
                <a:solidFill>
                  <a:srgbClr val="808080"/>
                </a:solidFill>
              </a:rPr>
              <a:t>|  </a:t>
            </a:r>
            <a:r>
              <a:rPr lang="en-US" sz="900" dirty="0" err="1" smtClean="0">
                <a:solidFill>
                  <a:srgbClr val="808080"/>
                </a:solidFill>
              </a:rPr>
              <a:t>BeamCal</a:t>
            </a:r>
            <a:r>
              <a:rPr lang="en-US" sz="900" dirty="0" smtClean="0">
                <a:solidFill>
                  <a:srgbClr val="808080"/>
                </a:solidFill>
              </a:rPr>
              <a:t> Energy and Spatial Resolution</a:t>
            </a:r>
            <a:r>
              <a:rPr lang="en-GB" sz="900" dirty="0" smtClean="0">
                <a:solidFill>
                  <a:srgbClr val="808080"/>
                </a:solidFill>
              </a:rPr>
              <a:t>    |  2013-12-12  |   DESY</a:t>
            </a:r>
            <a:r>
              <a:rPr lang="en-GB" sz="900" baseline="0" dirty="0" smtClean="0">
                <a:solidFill>
                  <a:srgbClr val="808080"/>
                </a:solidFill>
              </a:rPr>
              <a:t> </a:t>
            </a:r>
            <a:r>
              <a:rPr lang="en-GB" sz="900" baseline="0" dirty="0" err="1" smtClean="0">
                <a:solidFill>
                  <a:srgbClr val="808080"/>
                </a:solidFill>
              </a:rPr>
              <a:t>Zeuthen</a:t>
            </a:r>
            <a:r>
              <a:rPr lang="en-GB" sz="900" baseline="0" dirty="0" smtClean="0">
                <a:solidFill>
                  <a:srgbClr val="808080"/>
                </a:solidFill>
              </a:rPr>
              <a:t>   | </a:t>
            </a:r>
            <a:r>
              <a:rPr lang="en-GB" sz="900" dirty="0" smtClean="0">
                <a:solidFill>
                  <a:srgbClr val="808080"/>
                </a:solidFill>
              </a:rPr>
              <a:t>  </a:t>
            </a:r>
            <a:r>
              <a:rPr lang="en-GB" sz="900" b="1" dirty="0" smtClean="0">
                <a:solidFill>
                  <a:srgbClr val="808080"/>
                </a:solidFill>
              </a:rPr>
              <a:t>Page  </a:t>
            </a:r>
            <a:fld id="{ABA098E9-E6EE-44BF-9612-6777A6DF1330}" type="slidenum">
              <a:rPr lang="en-GB" sz="900" b="1" smtClean="0">
                <a:solidFill>
                  <a:srgbClr val="80808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GB" sz="900" b="1" dirty="0" smtClean="0">
                <a:solidFill>
                  <a:srgbClr val="808080"/>
                </a:solidFill>
              </a:rPr>
              <a:t>/15</a:t>
            </a:r>
            <a:endParaRPr lang="en-GB" sz="900" b="1" dirty="0">
              <a:solidFill>
                <a:srgbClr val="808080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154705" y="6227555"/>
            <a:ext cx="639813" cy="60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 bwMode="auto">
          <a:xfrm>
            <a:off x="307180" y="692696"/>
            <a:ext cx="8529639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2"/>
          <p:cNvCxnSpPr/>
          <p:nvPr/>
        </p:nvCxnSpPr>
        <p:spPr bwMode="auto">
          <a:xfrm>
            <a:off x="395536" y="6381328"/>
            <a:ext cx="7612911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5140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baseline="0">
          <a:solidFill>
            <a:schemeClr val="accent5">
              <a:lumMod val="25000"/>
            </a:schemeClr>
          </a:solidFill>
          <a:latin typeface="Garamond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1800">
          <a:solidFill>
            <a:schemeClr val="accent5">
              <a:lumMod val="25000"/>
            </a:schemeClr>
          </a:solidFill>
          <a:latin typeface="Garamond" pitchFamily="18" charset="0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accent5">
              <a:lumMod val="25000"/>
            </a:schemeClr>
          </a:solidFill>
          <a:latin typeface="Garamond" pitchFamily="18" charset="0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6.gif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90.png"/><Relationship Id="rId18" Type="http://schemas.openxmlformats.org/officeDocument/2006/relationships/image" Target="../media/image45.png"/><Relationship Id="rId3" Type="http://schemas.openxmlformats.org/officeDocument/2006/relationships/image" Target="../media/image38.png"/><Relationship Id="rId21" Type="http://schemas.openxmlformats.org/officeDocument/2006/relationships/image" Target="../media/image47.png"/><Relationship Id="rId7" Type="http://schemas.openxmlformats.org/officeDocument/2006/relationships/image" Target="../media/image22.png"/><Relationship Id="rId12" Type="http://schemas.openxmlformats.org/officeDocument/2006/relationships/image" Target="../media/image28.png"/><Relationship Id="rId17" Type="http://schemas.openxmlformats.org/officeDocument/2006/relationships/image" Target="../media/image330.png"/><Relationship Id="rId2" Type="http://schemas.openxmlformats.org/officeDocument/2006/relationships/image" Target="../media/image37.png"/><Relationship Id="rId16" Type="http://schemas.openxmlformats.org/officeDocument/2006/relationships/image" Target="../media/image320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260.png"/><Relationship Id="rId24" Type="http://schemas.openxmlformats.org/officeDocument/2006/relationships/image" Target="../media/image50.png"/><Relationship Id="rId5" Type="http://schemas.openxmlformats.org/officeDocument/2006/relationships/image" Target="../media/image43.png"/><Relationship Id="rId15" Type="http://schemas.openxmlformats.org/officeDocument/2006/relationships/image" Target="../media/image310.png"/><Relationship Id="rId23" Type="http://schemas.openxmlformats.org/officeDocument/2006/relationships/image" Target="../media/image49.png"/><Relationship Id="rId10" Type="http://schemas.openxmlformats.org/officeDocument/2006/relationships/image" Target="../media/image250.png"/><Relationship Id="rId19" Type="http://schemas.openxmlformats.org/officeDocument/2006/relationships/image" Target="../media/image26.gif"/><Relationship Id="rId4" Type="http://schemas.openxmlformats.org/officeDocument/2006/relationships/image" Target="../media/image42.png"/><Relationship Id="rId9" Type="http://schemas.openxmlformats.org/officeDocument/2006/relationships/image" Target="../media/image240.png"/><Relationship Id="rId14" Type="http://schemas.openxmlformats.org/officeDocument/2006/relationships/image" Target="../media/image300.png"/><Relationship Id="rId22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0.png"/><Relationship Id="rId7" Type="http://schemas.openxmlformats.org/officeDocument/2006/relationships/image" Target="../media/image52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3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6.gi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desy.de/fortbildung/Desy-log%20cy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4758"/>
            <a:ext cx="576063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newsline.linearcollider.org/wp-content/uploads/2013/02/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758"/>
            <a:ext cx="2736304" cy="50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7"/>
          <p:cNvSpPr txBox="1">
            <a:spLocks/>
          </p:cNvSpPr>
          <p:nvPr/>
        </p:nvSpPr>
        <p:spPr bwMode="auto">
          <a:xfrm>
            <a:off x="323528" y="1268760"/>
            <a:ext cx="8568952" cy="50405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rgbClr val="00A5E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4000" kern="0" dirty="0" err="1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BeamCal</a:t>
            </a:r>
            <a:r>
              <a:rPr lang="en-US" sz="4000" kern="0" dirty="0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 Energy and Spatial Resolution for the ILC</a:t>
            </a:r>
          </a:p>
          <a:p>
            <a:endParaRPr lang="en-US" kern="0" dirty="0" smtClean="0">
              <a:solidFill>
                <a:schemeClr val="accent5">
                  <a:lumMod val="25000"/>
                </a:schemeClr>
              </a:solidFill>
              <a:latin typeface="Garamond" pitchFamily="18" charset="0"/>
            </a:endParaRPr>
          </a:p>
          <a:p>
            <a:endParaRPr lang="en-US" kern="0" dirty="0">
              <a:solidFill>
                <a:schemeClr val="accent5">
                  <a:lumMod val="25000"/>
                </a:schemeClr>
              </a:solidFill>
              <a:latin typeface="Garamond" pitchFamily="18" charset="0"/>
            </a:endParaRPr>
          </a:p>
          <a:p>
            <a:r>
              <a:rPr lang="en-US" sz="1800" kern="0" dirty="0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Lucia </a:t>
            </a:r>
            <a:r>
              <a:rPr lang="en-US" sz="1800" kern="0" dirty="0" err="1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Bortko</a:t>
            </a:r>
            <a:r>
              <a:rPr lang="en-US" sz="1800" kern="0" dirty="0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, DESY – </a:t>
            </a:r>
            <a:r>
              <a:rPr lang="en-US" sz="1800" kern="0" dirty="0" err="1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Zeuthen</a:t>
            </a:r>
            <a:endParaRPr lang="en-US" sz="1800" kern="0" dirty="0" smtClean="0">
              <a:solidFill>
                <a:schemeClr val="accent5">
                  <a:lumMod val="25000"/>
                </a:schemeClr>
              </a:solidFill>
              <a:latin typeface="Garamond" pitchFamily="18" charset="0"/>
            </a:endParaRPr>
          </a:p>
          <a:p>
            <a:endParaRPr lang="en-US" sz="18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8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800" kern="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8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800" kern="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8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kern="0" dirty="0" smtClean="0">
                <a:solidFill>
                  <a:srgbClr val="9283A5"/>
                </a:solidFill>
                <a:latin typeface="Garamond" pitchFamily="18" charset="0"/>
              </a:rPr>
              <a:t>Group Meeting   |  DESY -  </a:t>
            </a:r>
            <a:r>
              <a:rPr lang="en-US" sz="1600" kern="0" dirty="0" err="1" smtClean="0">
                <a:solidFill>
                  <a:srgbClr val="9283A5"/>
                </a:solidFill>
                <a:latin typeface="Garamond" pitchFamily="18" charset="0"/>
              </a:rPr>
              <a:t>Zeuthen</a:t>
            </a:r>
            <a:r>
              <a:rPr lang="en-US" sz="1600" kern="0" dirty="0" smtClean="0">
                <a:solidFill>
                  <a:srgbClr val="9283A5"/>
                </a:solidFill>
                <a:latin typeface="Garamond" pitchFamily="18" charset="0"/>
              </a:rPr>
              <a:t>  |  13 Dec 2013 </a:t>
            </a:r>
            <a:endParaRPr lang="ru-RU" sz="1600" kern="0" dirty="0">
              <a:solidFill>
                <a:srgbClr val="9283A5"/>
              </a:solidFill>
              <a:latin typeface="Garamond" pitchFamily="18" charset="0"/>
            </a:endParaRPr>
          </a:p>
        </p:txBody>
      </p:sp>
      <p:pic>
        <p:nvPicPr>
          <p:cNvPr id="1038" name="Picture 14" descr="http://fcal.desy.de/sites/site_fcal/content/lef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1548"/>
            <a:ext cx="2065729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-zeuthen.desy.de/ILC/img/wws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7630"/>
            <a:ext cx="1602066" cy="55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4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94699" cy="430212"/>
          </a:xfrm>
        </p:spPr>
        <p:txBody>
          <a:bodyPr/>
          <a:lstStyle/>
          <a:p>
            <a:r>
              <a:rPr lang="en-US" dirty="0" smtClean="0"/>
              <a:t>Cluster Energy. US. with BG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04982" y="1522834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+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056" y="2564904"/>
            <a:ext cx="3667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Reconstructed showers, considering BG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Energy of electron 200 </a:t>
            </a:r>
            <a:r>
              <a:rPr lang="en-US" sz="1400" dirty="0" err="1" smtClean="0"/>
              <a:t>GeV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954819" y="4982421"/>
            <a:ext cx="1885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En_resolution</a:t>
            </a:r>
            <a:r>
              <a:rPr lang="en-US" sz="1400" dirty="0" smtClean="0"/>
              <a:t> ≈ </a:t>
            </a:r>
            <a:r>
              <a:rPr lang="en-US" sz="1400" dirty="0" smtClean="0"/>
              <a:t>5.4%</a:t>
            </a:r>
            <a:endParaRPr lang="en-US" sz="1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37442" r="26272" b="20697"/>
          <a:stretch/>
        </p:blipFill>
        <p:spPr>
          <a:xfrm rot="5400000">
            <a:off x="5640466" y="1391640"/>
            <a:ext cx="877603" cy="90871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23" name="Picture 2" descr="C:\Users\bortko\Desktop\bg_aver_US (1)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4" t="37086" r="26426" b="19439"/>
          <a:stretch/>
        </p:blipFill>
        <p:spPr bwMode="auto">
          <a:xfrm rot="5400000">
            <a:off x="6937936" y="1379311"/>
            <a:ext cx="877603" cy="933371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ortko\Desktop\Cluster_Energy_US_200GeV_wB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89" y="912880"/>
            <a:ext cx="3885863" cy="2685772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ight Arrow 27"/>
          <p:cNvSpPr/>
          <p:nvPr/>
        </p:nvSpPr>
        <p:spPr bwMode="auto">
          <a:xfrm>
            <a:off x="1414268" y="2099344"/>
            <a:ext cx="720080" cy="13704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2051258" y="3533193"/>
            <a:ext cx="166179" cy="592736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1786" y="4224688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En_resolution</a:t>
            </a:r>
            <a:r>
              <a:rPr lang="en-US" sz="1400" dirty="0" smtClean="0"/>
              <a:t> </a:t>
            </a:r>
            <a:r>
              <a:rPr lang="en-US" sz="1400" smtClean="0"/>
              <a:t>≈ </a:t>
            </a:r>
            <a:r>
              <a:rPr lang="en-US" sz="1400" smtClean="0"/>
              <a:t>6 %</a:t>
            </a:r>
            <a:endParaRPr lang="en-US" sz="1400" dirty="0"/>
          </a:p>
        </p:txBody>
      </p:sp>
      <p:pic>
        <p:nvPicPr>
          <p:cNvPr id="31" name="Picture 2" descr="C:\Users\L\Desktop\us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7" t="18890" r="42270" b="51309"/>
          <a:stretch/>
        </p:blipFill>
        <p:spPr bwMode="auto">
          <a:xfrm>
            <a:off x="44874" y="865132"/>
            <a:ext cx="1035336" cy="272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reeform 31"/>
          <p:cNvSpPr/>
          <p:nvPr/>
        </p:nvSpPr>
        <p:spPr bwMode="auto">
          <a:xfrm>
            <a:off x="33289" y="1102810"/>
            <a:ext cx="1046921" cy="2499968"/>
          </a:xfrm>
          <a:custGeom>
            <a:avLst/>
            <a:gdLst>
              <a:gd name="connsiteX0" fmla="*/ 10632 w 1212111"/>
              <a:gd name="connsiteY0" fmla="*/ 2955851 h 2955851"/>
              <a:gd name="connsiteX1" fmla="*/ 0 w 1212111"/>
              <a:gd name="connsiteY1" fmla="*/ 53162 h 2955851"/>
              <a:gd name="connsiteX2" fmla="*/ 372139 w 1212111"/>
              <a:gd name="connsiteY2" fmla="*/ 0 h 2955851"/>
              <a:gd name="connsiteX3" fmla="*/ 669851 w 1212111"/>
              <a:gd name="connsiteY3" fmla="*/ 0 h 2955851"/>
              <a:gd name="connsiteX4" fmla="*/ 914400 w 1212111"/>
              <a:gd name="connsiteY4" fmla="*/ 21265 h 2955851"/>
              <a:gd name="connsiteX5" fmla="*/ 1201479 w 1212111"/>
              <a:gd name="connsiteY5" fmla="*/ 74428 h 2955851"/>
              <a:gd name="connsiteX6" fmla="*/ 1212111 w 1212111"/>
              <a:gd name="connsiteY6" fmla="*/ 2690037 h 2955851"/>
              <a:gd name="connsiteX7" fmla="*/ 978195 w 1212111"/>
              <a:gd name="connsiteY7" fmla="*/ 2775097 h 2955851"/>
              <a:gd name="connsiteX8" fmla="*/ 893134 w 1212111"/>
              <a:gd name="connsiteY8" fmla="*/ 2690037 h 2955851"/>
              <a:gd name="connsiteX9" fmla="*/ 765544 w 1212111"/>
              <a:gd name="connsiteY9" fmla="*/ 2573079 h 2955851"/>
              <a:gd name="connsiteX10" fmla="*/ 520995 w 1212111"/>
              <a:gd name="connsiteY10" fmla="*/ 2562446 h 2955851"/>
              <a:gd name="connsiteX11" fmla="*/ 329609 w 1212111"/>
              <a:gd name="connsiteY11" fmla="*/ 2594344 h 2955851"/>
              <a:gd name="connsiteX12" fmla="*/ 191386 w 1212111"/>
              <a:gd name="connsiteY12" fmla="*/ 2753832 h 2955851"/>
              <a:gd name="connsiteX13" fmla="*/ 148855 w 1212111"/>
              <a:gd name="connsiteY13" fmla="*/ 2913321 h 2955851"/>
              <a:gd name="connsiteX14" fmla="*/ 138223 w 1212111"/>
              <a:gd name="connsiteY14" fmla="*/ 2934586 h 2955851"/>
              <a:gd name="connsiteX15" fmla="*/ 10632 w 1212111"/>
              <a:gd name="connsiteY15" fmla="*/ 2955851 h 29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2111" h="2955851">
                <a:moveTo>
                  <a:pt x="10632" y="2955851"/>
                </a:moveTo>
                <a:lnTo>
                  <a:pt x="0" y="53162"/>
                </a:lnTo>
                <a:lnTo>
                  <a:pt x="372139" y="0"/>
                </a:lnTo>
                <a:lnTo>
                  <a:pt x="669851" y="0"/>
                </a:lnTo>
                <a:lnTo>
                  <a:pt x="914400" y="21265"/>
                </a:lnTo>
                <a:lnTo>
                  <a:pt x="1201479" y="74428"/>
                </a:lnTo>
                <a:lnTo>
                  <a:pt x="1212111" y="2690037"/>
                </a:lnTo>
                <a:lnTo>
                  <a:pt x="978195" y="2775097"/>
                </a:lnTo>
                <a:lnTo>
                  <a:pt x="893134" y="2690037"/>
                </a:lnTo>
                <a:lnTo>
                  <a:pt x="765544" y="2573079"/>
                </a:lnTo>
                <a:lnTo>
                  <a:pt x="520995" y="2562446"/>
                </a:lnTo>
                <a:lnTo>
                  <a:pt x="329609" y="2594344"/>
                </a:lnTo>
                <a:lnTo>
                  <a:pt x="191386" y="2753832"/>
                </a:lnTo>
                <a:lnTo>
                  <a:pt x="148855" y="2913321"/>
                </a:lnTo>
                <a:lnTo>
                  <a:pt x="138223" y="2934586"/>
                </a:lnTo>
                <a:lnTo>
                  <a:pt x="10632" y="2955851"/>
                </a:ln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7" name="Picture 3" descr="C:\Users\bortko\Desktop\Cluster_Energy_US_200GeV_wBG_3cmFromInnerrad_and3cmFromOuterRad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33193"/>
            <a:ext cx="3910638" cy="2652042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ight Arrow 36"/>
          <p:cNvSpPr/>
          <p:nvPr/>
        </p:nvSpPr>
        <p:spPr bwMode="auto">
          <a:xfrm rot="10800000">
            <a:off x="7308304" y="5081699"/>
            <a:ext cx="720080" cy="13704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 rot="5400000">
            <a:off x="4073153" y="4870197"/>
            <a:ext cx="139975" cy="700026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9" name="Picture 2" descr="C:\Users\L\Desktop\us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7" t="18890" r="42270" b="51309"/>
          <a:stretch/>
        </p:blipFill>
        <p:spPr bwMode="auto">
          <a:xfrm>
            <a:off x="8014327" y="3829561"/>
            <a:ext cx="1044116" cy="24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 bwMode="auto">
          <a:xfrm>
            <a:off x="8028384" y="4434027"/>
            <a:ext cx="1016003" cy="1083205"/>
          </a:xfrm>
          <a:custGeom>
            <a:avLst/>
            <a:gdLst>
              <a:gd name="connsiteX0" fmla="*/ 0 w 1244009"/>
              <a:gd name="connsiteY0" fmla="*/ 63796 h 1265275"/>
              <a:gd name="connsiteX1" fmla="*/ 287079 w 1244009"/>
              <a:gd name="connsiteY1" fmla="*/ 10633 h 1265275"/>
              <a:gd name="connsiteX2" fmla="*/ 489097 w 1244009"/>
              <a:gd name="connsiteY2" fmla="*/ 0 h 1265275"/>
              <a:gd name="connsiteX3" fmla="*/ 956930 w 1244009"/>
              <a:gd name="connsiteY3" fmla="*/ 21266 h 1265275"/>
              <a:gd name="connsiteX4" fmla="*/ 1244009 w 1244009"/>
              <a:gd name="connsiteY4" fmla="*/ 95693 h 1265275"/>
              <a:gd name="connsiteX5" fmla="*/ 1222744 w 1244009"/>
              <a:gd name="connsiteY5" fmla="*/ 1265275 h 1265275"/>
              <a:gd name="connsiteX6" fmla="*/ 956930 w 1244009"/>
              <a:gd name="connsiteY6" fmla="*/ 1158949 h 1265275"/>
              <a:gd name="connsiteX7" fmla="*/ 754911 w 1244009"/>
              <a:gd name="connsiteY7" fmla="*/ 1127052 h 1265275"/>
              <a:gd name="connsiteX8" fmla="*/ 478465 w 1244009"/>
              <a:gd name="connsiteY8" fmla="*/ 1127052 h 1265275"/>
              <a:gd name="connsiteX9" fmla="*/ 318977 w 1244009"/>
              <a:gd name="connsiteY9" fmla="*/ 1137684 h 1265275"/>
              <a:gd name="connsiteX10" fmla="*/ 42530 w 1244009"/>
              <a:gd name="connsiteY10" fmla="*/ 1201479 h 1265275"/>
              <a:gd name="connsiteX11" fmla="*/ 0 w 1244009"/>
              <a:gd name="connsiteY11" fmla="*/ 63796 h 12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4009" h="1265275">
                <a:moveTo>
                  <a:pt x="0" y="63796"/>
                </a:moveTo>
                <a:lnTo>
                  <a:pt x="287079" y="10633"/>
                </a:lnTo>
                <a:lnTo>
                  <a:pt x="489097" y="0"/>
                </a:lnTo>
                <a:lnTo>
                  <a:pt x="956930" y="21266"/>
                </a:lnTo>
                <a:lnTo>
                  <a:pt x="1244009" y="95693"/>
                </a:lnTo>
                <a:lnTo>
                  <a:pt x="1222744" y="1265275"/>
                </a:lnTo>
                <a:lnTo>
                  <a:pt x="956930" y="1158949"/>
                </a:lnTo>
                <a:lnTo>
                  <a:pt x="754911" y="1127052"/>
                </a:lnTo>
                <a:lnTo>
                  <a:pt x="478465" y="1127052"/>
                </a:lnTo>
                <a:lnTo>
                  <a:pt x="318977" y="1137684"/>
                </a:lnTo>
                <a:lnTo>
                  <a:pt x="42530" y="1201479"/>
                </a:lnTo>
                <a:lnTo>
                  <a:pt x="0" y="63796"/>
                </a:ln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94699" cy="430212"/>
          </a:xfrm>
        </p:spPr>
        <p:txBody>
          <a:bodyPr/>
          <a:lstStyle/>
          <a:p>
            <a:r>
              <a:rPr lang="en-US" dirty="0" smtClean="0"/>
              <a:t>Residual </a:t>
            </a:r>
            <a:r>
              <a:rPr lang="en-US" dirty="0" err="1" smtClean="0"/>
              <a:t>Histo</a:t>
            </a:r>
            <a:r>
              <a:rPr lang="en-US" dirty="0" smtClean="0"/>
              <a:t>. US. </a:t>
            </a:r>
            <a:r>
              <a:rPr lang="en-US" dirty="0" err="1" smtClean="0"/>
              <a:t>wo</a:t>
            </a:r>
            <a:r>
              <a:rPr lang="en-US" dirty="0" smtClean="0"/>
              <a:t> BG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 bwMode="auto">
          <a:xfrm rot="10800000">
            <a:off x="7306172" y="4810167"/>
            <a:ext cx="720080" cy="13704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8759" y="2636912"/>
            <a:ext cx="369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Reconstructed </a:t>
            </a:r>
            <a:r>
              <a:rPr lang="en-US" sz="1400" u="sng" dirty="0" smtClean="0"/>
              <a:t>only</a:t>
            </a:r>
            <a:r>
              <a:rPr lang="en-US" sz="1400" dirty="0" smtClean="0"/>
              <a:t> showers, without BG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Energy of electron 200 </a:t>
            </a:r>
            <a:r>
              <a:rPr lang="en-US" sz="1400" dirty="0" err="1" smtClean="0"/>
              <a:t>GeV</a:t>
            </a:r>
            <a:endParaRPr lang="en-US" sz="1400" dirty="0"/>
          </a:p>
        </p:txBody>
      </p:sp>
      <p:pic>
        <p:nvPicPr>
          <p:cNvPr id="18" name="Picture 2" descr="C:\Users\L\Desktop\u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7" t="18890" r="42270" b="51309"/>
          <a:stretch/>
        </p:blipFill>
        <p:spPr bwMode="auto">
          <a:xfrm>
            <a:off x="8014327" y="3829561"/>
            <a:ext cx="1044116" cy="24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18"/>
          <p:cNvSpPr/>
          <p:nvPr/>
        </p:nvSpPr>
        <p:spPr bwMode="auto">
          <a:xfrm>
            <a:off x="8028384" y="4434027"/>
            <a:ext cx="1016003" cy="1083205"/>
          </a:xfrm>
          <a:custGeom>
            <a:avLst/>
            <a:gdLst>
              <a:gd name="connsiteX0" fmla="*/ 0 w 1244009"/>
              <a:gd name="connsiteY0" fmla="*/ 63796 h 1265275"/>
              <a:gd name="connsiteX1" fmla="*/ 287079 w 1244009"/>
              <a:gd name="connsiteY1" fmla="*/ 10633 h 1265275"/>
              <a:gd name="connsiteX2" fmla="*/ 489097 w 1244009"/>
              <a:gd name="connsiteY2" fmla="*/ 0 h 1265275"/>
              <a:gd name="connsiteX3" fmla="*/ 956930 w 1244009"/>
              <a:gd name="connsiteY3" fmla="*/ 21266 h 1265275"/>
              <a:gd name="connsiteX4" fmla="*/ 1244009 w 1244009"/>
              <a:gd name="connsiteY4" fmla="*/ 95693 h 1265275"/>
              <a:gd name="connsiteX5" fmla="*/ 1222744 w 1244009"/>
              <a:gd name="connsiteY5" fmla="*/ 1265275 h 1265275"/>
              <a:gd name="connsiteX6" fmla="*/ 956930 w 1244009"/>
              <a:gd name="connsiteY6" fmla="*/ 1158949 h 1265275"/>
              <a:gd name="connsiteX7" fmla="*/ 754911 w 1244009"/>
              <a:gd name="connsiteY7" fmla="*/ 1127052 h 1265275"/>
              <a:gd name="connsiteX8" fmla="*/ 478465 w 1244009"/>
              <a:gd name="connsiteY8" fmla="*/ 1127052 h 1265275"/>
              <a:gd name="connsiteX9" fmla="*/ 318977 w 1244009"/>
              <a:gd name="connsiteY9" fmla="*/ 1137684 h 1265275"/>
              <a:gd name="connsiteX10" fmla="*/ 42530 w 1244009"/>
              <a:gd name="connsiteY10" fmla="*/ 1201479 h 1265275"/>
              <a:gd name="connsiteX11" fmla="*/ 0 w 1244009"/>
              <a:gd name="connsiteY11" fmla="*/ 63796 h 12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4009" h="1265275">
                <a:moveTo>
                  <a:pt x="0" y="63796"/>
                </a:moveTo>
                <a:lnTo>
                  <a:pt x="287079" y="10633"/>
                </a:lnTo>
                <a:lnTo>
                  <a:pt x="489097" y="0"/>
                </a:lnTo>
                <a:lnTo>
                  <a:pt x="956930" y="21266"/>
                </a:lnTo>
                <a:lnTo>
                  <a:pt x="1244009" y="95693"/>
                </a:lnTo>
                <a:lnTo>
                  <a:pt x="1222744" y="1265275"/>
                </a:lnTo>
                <a:lnTo>
                  <a:pt x="956930" y="1158949"/>
                </a:lnTo>
                <a:lnTo>
                  <a:pt x="754911" y="1127052"/>
                </a:lnTo>
                <a:lnTo>
                  <a:pt x="478465" y="1127052"/>
                </a:lnTo>
                <a:lnTo>
                  <a:pt x="318977" y="1137684"/>
                </a:lnTo>
                <a:lnTo>
                  <a:pt x="42530" y="1201479"/>
                </a:lnTo>
                <a:lnTo>
                  <a:pt x="0" y="63796"/>
                </a:ln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37442" r="26272" b="20697"/>
          <a:stretch/>
        </p:blipFill>
        <p:spPr>
          <a:xfrm rot="5400000">
            <a:off x="6405313" y="1541235"/>
            <a:ext cx="877603" cy="90871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2050" name="Picture 2" descr="C:\Users\bortko\Desktop\residual_US_200GeV_woB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93121"/>
            <a:ext cx="4365452" cy="2641634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L\Desktop\u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7" t="18890" r="42270" b="51309"/>
          <a:stretch/>
        </p:blipFill>
        <p:spPr bwMode="auto">
          <a:xfrm>
            <a:off x="44874" y="865132"/>
            <a:ext cx="1035336" cy="272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 23"/>
          <p:cNvSpPr/>
          <p:nvPr/>
        </p:nvSpPr>
        <p:spPr bwMode="auto">
          <a:xfrm>
            <a:off x="33289" y="1102810"/>
            <a:ext cx="1046921" cy="2499968"/>
          </a:xfrm>
          <a:custGeom>
            <a:avLst/>
            <a:gdLst>
              <a:gd name="connsiteX0" fmla="*/ 10632 w 1212111"/>
              <a:gd name="connsiteY0" fmla="*/ 2955851 h 2955851"/>
              <a:gd name="connsiteX1" fmla="*/ 0 w 1212111"/>
              <a:gd name="connsiteY1" fmla="*/ 53162 h 2955851"/>
              <a:gd name="connsiteX2" fmla="*/ 372139 w 1212111"/>
              <a:gd name="connsiteY2" fmla="*/ 0 h 2955851"/>
              <a:gd name="connsiteX3" fmla="*/ 669851 w 1212111"/>
              <a:gd name="connsiteY3" fmla="*/ 0 h 2955851"/>
              <a:gd name="connsiteX4" fmla="*/ 914400 w 1212111"/>
              <a:gd name="connsiteY4" fmla="*/ 21265 h 2955851"/>
              <a:gd name="connsiteX5" fmla="*/ 1201479 w 1212111"/>
              <a:gd name="connsiteY5" fmla="*/ 74428 h 2955851"/>
              <a:gd name="connsiteX6" fmla="*/ 1212111 w 1212111"/>
              <a:gd name="connsiteY6" fmla="*/ 2690037 h 2955851"/>
              <a:gd name="connsiteX7" fmla="*/ 978195 w 1212111"/>
              <a:gd name="connsiteY7" fmla="*/ 2775097 h 2955851"/>
              <a:gd name="connsiteX8" fmla="*/ 893134 w 1212111"/>
              <a:gd name="connsiteY8" fmla="*/ 2690037 h 2955851"/>
              <a:gd name="connsiteX9" fmla="*/ 765544 w 1212111"/>
              <a:gd name="connsiteY9" fmla="*/ 2573079 h 2955851"/>
              <a:gd name="connsiteX10" fmla="*/ 520995 w 1212111"/>
              <a:gd name="connsiteY10" fmla="*/ 2562446 h 2955851"/>
              <a:gd name="connsiteX11" fmla="*/ 329609 w 1212111"/>
              <a:gd name="connsiteY11" fmla="*/ 2594344 h 2955851"/>
              <a:gd name="connsiteX12" fmla="*/ 191386 w 1212111"/>
              <a:gd name="connsiteY12" fmla="*/ 2753832 h 2955851"/>
              <a:gd name="connsiteX13" fmla="*/ 148855 w 1212111"/>
              <a:gd name="connsiteY13" fmla="*/ 2913321 h 2955851"/>
              <a:gd name="connsiteX14" fmla="*/ 138223 w 1212111"/>
              <a:gd name="connsiteY14" fmla="*/ 2934586 h 2955851"/>
              <a:gd name="connsiteX15" fmla="*/ 10632 w 1212111"/>
              <a:gd name="connsiteY15" fmla="*/ 2955851 h 29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2111" h="2955851">
                <a:moveTo>
                  <a:pt x="10632" y="2955851"/>
                </a:moveTo>
                <a:lnTo>
                  <a:pt x="0" y="53162"/>
                </a:lnTo>
                <a:lnTo>
                  <a:pt x="372139" y="0"/>
                </a:lnTo>
                <a:lnTo>
                  <a:pt x="669851" y="0"/>
                </a:lnTo>
                <a:lnTo>
                  <a:pt x="914400" y="21265"/>
                </a:lnTo>
                <a:lnTo>
                  <a:pt x="1201479" y="74428"/>
                </a:lnTo>
                <a:lnTo>
                  <a:pt x="1212111" y="2690037"/>
                </a:lnTo>
                <a:lnTo>
                  <a:pt x="978195" y="2775097"/>
                </a:lnTo>
                <a:lnTo>
                  <a:pt x="893134" y="2690037"/>
                </a:lnTo>
                <a:lnTo>
                  <a:pt x="765544" y="2573079"/>
                </a:lnTo>
                <a:lnTo>
                  <a:pt x="520995" y="2562446"/>
                </a:lnTo>
                <a:lnTo>
                  <a:pt x="329609" y="2594344"/>
                </a:lnTo>
                <a:lnTo>
                  <a:pt x="191386" y="2753832"/>
                </a:lnTo>
                <a:lnTo>
                  <a:pt x="148855" y="2913321"/>
                </a:lnTo>
                <a:lnTo>
                  <a:pt x="138223" y="2934586"/>
                </a:lnTo>
                <a:lnTo>
                  <a:pt x="10632" y="2955851"/>
                </a:ln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1187624" y="2003032"/>
            <a:ext cx="720080" cy="13704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1" name="Picture 3" descr="C:\Users\bortko\Desktop\residual_US_200GeV_woBG_3cmFromInnerRad_and3cmFromOuterRa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78" y="3541166"/>
            <a:ext cx="3853449" cy="2675048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6465" y="0"/>
            <a:ext cx="8188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Deposited 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Energy </a:t>
            </a:r>
            <a:r>
              <a:rPr lang="en-US" sz="3600" b="1" dirty="0" err="1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vs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 Energy 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of 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Electron</a:t>
            </a:r>
            <a:endParaRPr lang="en-US" sz="3600" b="1" dirty="0">
              <a:solidFill>
                <a:schemeClr val="accent5">
                  <a:lumMod val="25000"/>
                </a:schemeClr>
              </a:solidFill>
              <a:latin typeface="Garamon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4" y="921627"/>
            <a:ext cx="5416473" cy="3748366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/>
        </p:spPr>
      </p:pic>
      <p:sp>
        <p:nvSpPr>
          <p:cNvPr id="19" name="TextBox 18"/>
          <p:cNvSpPr txBox="1"/>
          <p:nvPr/>
        </p:nvSpPr>
        <p:spPr>
          <a:xfrm>
            <a:off x="6078982" y="5629133"/>
            <a:ext cx="2849327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/>
              <a:t>Energy deposition (</a:t>
            </a:r>
            <a:r>
              <a:rPr lang="en-US" sz="800" b="1" dirty="0" err="1" smtClean="0"/>
              <a:t>GeV</a:t>
            </a:r>
            <a:r>
              <a:rPr lang="en-US" sz="800" b="1" dirty="0" smtClean="0"/>
              <a:t>)</a:t>
            </a:r>
            <a:endParaRPr lang="en-US" sz="800" b="1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t="12914" r="8131" b="8678"/>
          <a:stretch/>
        </p:blipFill>
        <p:spPr bwMode="auto">
          <a:xfrm>
            <a:off x="6067888" y="3650973"/>
            <a:ext cx="2849327" cy="203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9508" y="3866997"/>
            <a:ext cx="307777" cy="19775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en-US" sz="800" b="1" dirty="0" smtClean="0"/>
              <a:t>Number of events</a:t>
            </a:r>
            <a:endParaRPr lang="en-US" sz="800" b="1" dirty="0"/>
          </a:p>
        </p:txBody>
      </p:sp>
      <p:sp>
        <p:nvSpPr>
          <p:cNvPr id="3" name="Rectangle 2"/>
          <p:cNvSpPr/>
          <p:nvPr/>
        </p:nvSpPr>
        <p:spPr bwMode="auto">
          <a:xfrm>
            <a:off x="5949508" y="3650973"/>
            <a:ext cx="2978801" cy="2193604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Прямоугольник 3"/>
          <p:cNvSpPr/>
          <p:nvPr/>
        </p:nvSpPr>
        <p:spPr bwMode="auto">
          <a:xfrm>
            <a:off x="5957656" y="3675057"/>
            <a:ext cx="112166" cy="21213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7764" y="4864393"/>
                <a:ext cx="4572000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𝑑𝑒𝑝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64" y="4864393"/>
                <a:ext cx="4572000" cy="490199"/>
              </a:xfrm>
              <a:prstGeom prst="rect">
                <a:avLst/>
              </a:prstGeom>
              <a:blipFill rotWithShape="1">
                <a:blip r:embed="rId5"/>
                <a:stretch>
                  <a:fillRect l="-400"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9088" y="5488958"/>
                <a:ext cx="5638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=58.66±0.03974;  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=−0.2972±0.1183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88" y="5488958"/>
                <a:ext cx="5638800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34157" y="1259468"/>
            <a:ext cx="2223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 = 0,017x + 0,0051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91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15811" y="23751"/>
            <a:ext cx="8289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Energy Resolution </a:t>
            </a:r>
            <a:r>
              <a:rPr lang="en-US" sz="3600" b="1" dirty="0" err="1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vs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 Energy 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of 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Electron</a:t>
            </a:r>
            <a:endParaRPr lang="en-US" sz="3600" b="1" dirty="0">
              <a:solidFill>
                <a:schemeClr val="accent5">
                  <a:lumMod val="25000"/>
                </a:schemeClr>
              </a:solidFill>
              <a:latin typeface="Garamond" pitchFamily="18" charset="0"/>
            </a:endParaRPr>
          </a:p>
        </p:txBody>
      </p:sp>
      <p:sp>
        <p:nvSpPr>
          <p:cNvPr id="18" name="Прямоугольник 3"/>
          <p:cNvSpPr/>
          <p:nvPr/>
        </p:nvSpPr>
        <p:spPr bwMode="auto">
          <a:xfrm>
            <a:off x="235035" y="1196752"/>
            <a:ext cx="376525" cy="5040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036" y="1700806"/>
            <a:ext cx="430887" cy="4061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b="1" dirty="0" smtClean="0"/>
              <a:t>Energy </a:t>
            </a:r>
            <a:r>
              <a:rPr lang="en-US" sz="1600" b="1" dirty="0"/>
              <a:t>R</a:t>
            </a:r>
            <a:r>
              <a:rPr lang="en-US" sz="1600" b="1" dirty="0" smtClean="0"/>
              <a:t>esolution</a:t>
            </a:r>
            <a:endParaRPr lang="en-US" sz="16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t="14469" r="8131" b="8056"/>
          <a:stretch/>
        </p:blipFill>
        <p:spPr bwMode="auto">
          <a:xfrm>
            <a:off x="611561" y="1196752"/>
            <a:ext cx="6192688" cy="427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561" y="5424205"/>
            <a:ext cx="619268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Energy of </a:t>
            </a:r>
            <a:r>
              <a:rPr lang="en-US" sz="1400" b="1" dirty="0"/>
              <a:t>E</a:t>
            </a:r>
            <a:r>
              <a:rPr lang="en-US" sz="1400" b="1" dirty="0" smtClean="0"/>
              <a:t>lectron (</a:t>
            </a:r>
            <a:r>
              <a:rPr lang="en-US" sz="1400" b="1" dirty="0" err="1" smtClean="0"/>
              <a:t>GeV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235036" y="1196752"/>
            <a:ext cx="6569213" cy="455090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08104" y="3429000"/>
                <a:ext cx="3450027" cy="910690"/>
              </a:xfrm>
              <a:prstGeom prst="rect">
                <a:avLst/>
              </a:prstGeom>
              <a:solidFill>
                <a:sysClr val="window" lastClr="FFFFFF"/>
              </a:solidFill>
              <a:ln w="28575">
                <a:solidFill>
                  <a:srgbClr val="7030A0"/>
                </a:solidFill>
              </a:ln>
            </p:spPr>
            <p:txBody>
              <a:bodyPr wrap="none" lIns="91430" tIns="45716" rIns="91430" bIns="45716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07F09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0" lang="en-US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07F09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𝝈</m:t>
                          </m:r>
                          <m:r>
                            <a:rPr kumimoji="0" lang="en-US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07F09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𝑬</m:t>
                          </m:r>
                        </m:num>
                        <m:den>
                          <m:r>
                            <a:rPr kumimoji="0" lang="en-US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07F09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𝑬</m:t>
                          </m:r>
                        </m:den>
                      </m:f>
                      <m:r>
                        <a:rPr kumimoji="0" lang="en-US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07F09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kumimoji="0" lang="en-US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07F09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en-US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07F0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07F0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07F0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kumimoji="0" lang="en-US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07F0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kumimoji="0" lang="en-US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07F0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𝟏𝟗𝟖𝟏</m:t>
                                  </m:r>
                                </m:e>
                                <m:sup>
                                  <m:r>
                                    <a:rPr kumimoji="0" lang="en-US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07F0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07F0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𝑬</m:t>
                              </m:r>
                            </m:den>
                          </m:f>
                          <m:r>
                            <a:rPr kumimoji="0" lang="en-US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07F09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+ </m:t>
                          </m:r>
                          <m:sSup>
                            <m:sSupPr>
                              <m:ctrlPr>
                                <a:rPr kumimoji="0" lang="en-US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07F0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0" lang="en-US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07F0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  <m:r>
                                <a:rPr kumimoji="0" lang="en-US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07F0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.</m:t>
                              </m:r>
                              <m:r>
                                <a:rPr kumimoji="0" lang="en-US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07F0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𝟎𝟎𝟔𝟔𝟒𝟔</m:t>
                              </m:r>
                            </m:e>
                            <m:sup>
                              <m:r>
                                <a:rPr kumimoji="0" lang="en-US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07F0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429000"/>
                <a:ext cx="3450027" cy="9106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696134" y="2516431"/>
                <a:ext cx="1981498" cy="819832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rgbClr val="9F2936">
                    <a:lumMod val="75000"/>
                  </a:srgbClr>
                </a:solidFill>
              </a:ln>
            </p:spPr>
            <p:txBody>
              <a:bodyPr wrap="square" lIns="91430" tIns="45716" rIns="91430" bIns="45716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0" lang="en-US" sz="16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𝝈</m:t>
                          </m:r>
                          <m:r>
                            <a:rPr kumimoji="0" lang="en-US" sz="16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𝑬</m:t>
                          </m:r>
                        </m:num>
                        <m:den>
                          <m:r>
                            <a:rPr kumimoji="0" lang="en-US" sz="16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𝑬</m:t>
                          </m:r>
                        </m:den>
                      </m:f>
                      <m:r>
                        <a:rPr kumimoji="0" lang="en-US" sz="16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kumimoji="0" lang="en-US" sz="16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en-US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0" lang="en-US" sz="16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kumimoji="0" lang="en-US" sz="16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𝑬</m:t>
                              </m:r>
                            </m:den>
                          </m:f>
                          <m:r>
                            <a:rPr kumimoji="0" lang="en-US" sz="16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+ </m:t>
                          </m:r>
                          <m:sSup>
                            <m:sSupPr>
                              <m:ctrlPr>
                                <a:rPr kumimoji="0" lang="en-US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134" y="2516431"/>
                <a:ext cx="1981498" cy="8198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9F2936">
                    <a:lumMod val="75000"/>
                  </a:srgb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3"/>
          <p:cNvSpPr/>
          <p:nvPr/>
        </p:nvSpPr>
        <p:spPr bwMode="auto">
          <a:xfrm>
            <a:off x="575697" y="1242086"/>
            <a:ext cx="4284335" cy="31470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7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proposals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136904" cy="5112568"/>
          </a:xfrm>
        </p:spPr>
        <p:txBody>
          <a:bodyPr/>
          <a:lstStyle/>
          <a:p>
            <a:pPr>
              <a:spcAft>
                <a:spcPts val="0"/>
              </a:spcAft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1400" b="1" dirty="0" smtClean="0"/>
              <a:t> The </a:t>
            </a:r>
            <a:r>
              <a:rPr lang="en-US" sz="1400" b="1" dirty="0" smtClean="0">
                <a:solidFill>
                  <a:schemeClr val="tx1"/>
                </a:solidFill>
              </a:rPr>
              <a:t>small </a:t>
            </a:r>
            <a:r>
              <a:rPr lang="en-US" sz="1400" b="1" u="sng" dirty="0" smtClean="0">
                <a:solidFill>
                  <a:schemeClr val="tx1"/>
                </a:solidFill>
              </a:rPr>
              <a:t>software</a:t>
            </a:r>
            <a:r>
              <a:rPr lang="en-US" sz="1400" b="1" dirty="0" smtClean="0">
                <a:solidFill>
                  <a:schemeClr val="tx1"/>
                </a:solidFill>
              </a:rPr>
              <a:t> package was </a:t>
            </a:r>
            <a:r>
              <a:rPr lang="en-US" sz="1400" b="1" u="sng" dirty="0" smtClean="0">
                <a:solidFill>
                  <a:schemeClr val="tx1"/>
                </a:solidFill>
              </a:rPr>
              <a:t>written</a:t>
            </a:r>
            <a:r>
              <a:rPr lang="en-US" sz="1400" b="1" dirty="0" smtClean="0"/>
              <a:t>, which</a:t>
            </a:r>
          </a:p>
          <a:p>
            <a:pPr marL="0" indent="0">
              <a:spcAft>
                <a:spcPts val="0"/>
              </a:spcAft>
              <a:buClr>
                <a:schemeClr val="accent2"/>
              </a:buClr>
              <a:buSzPct val="200000"/>
              <a:buNone/>
            </a:pPr>
            <a:r>
              <a:rPr lang="en-US" sz="1400" b="1" dirty="0"/>
              <a:t> </a:t>
            </a:r>
            <a:r>
              <a:rPr lang="en-US" sz="1400" b="1" dirty="0" smtClean="0"/>
              <a:t>       -  goes through reconstruction algorithm and calculate COG coordinates  and energy of cluster</a:t>
            </a:r>
          </a:p>
          <a:p>
            <a:pPr marL="0" indent="0">
              <a:spcAft>
                <a:spcPts val="0"/>
              </a:spcAft>
              <a:buClr>
                <a:schemeClr val="accent2"/>
              </a:buClr>
              <a:buSzPct val="200000"/>
              <a:buNone/>
            </a:pPr>
            <a:r>
              <a:rPr lang="en-US" sz="1400" b="1" dirty="0" smtClean="0"/>
              <a:t>        -  calculate true coordinate and center of corresponding pad coordinate</a:t>
            </a:r>
          </a:p>
          <a:p>
            <a:pPr marL="0" indent="0">
              <a:spcAft>
                <a:spcPts val="0"/>
              </a:spcAft>
              <a:buClr>
                <a:schemeClr val="accent2"/>
              </a:buClr>
              <a:buSzPct val="200000"/>
              <a:buNone/>
            </a:pPr>
            <a:r>
              <a:rPr lang="en-US" sz="1400" b="1" dirty="0"/>
              <a:t> </a:t>
            </a:r>
            <a:r>
              <a:rPr lang="en-US" sz="1400" b="1" dirty="0" smtClean="0"/>
              <a:t>       -  calculate residual and plot its histogram. Plot cluster energy histogram.</a:t>
            </a:r>
          </a:p>
          <a:p>
            <a:pPr marL="0" indent="0">
              <a:spcAft>
                <a:spcPts val="0"/>
              </a:spcAft>
              <a:buClr>
                <a:schemeClr val="accent2"/>
              </a:buClr>
              <a:buSzPct val="200000"/>
              <a:buNone/>
            </a:pPr>
            <a:r>
              <a:rPr lang="en-US" sz="1400" b="1" dirty="0"/>
              <a:t> </a:t>
            </a:r>
            <a:r>
              <a:rPr lang="en-US" sz="1400" b="1" dirty="0" smtClean="0"/>
              <a:t>     This software made with options easily switching: </a:t>
            </a:r>
          </a:p>
          <a:p>
            <a:pPr marL="0" indent="0">
              <a:spcAft>
                <a:spcPts val="0"/>
              </a:spcAft>
              <a:buClr>
                <a:schemeClr val="accent2"/>
              </a:buClr>
              <a:buSzPct val="200000"/>
              <a:buNone/>
            </a:pPr>
            <a:r>
              <a:rPr lang="en-US" sz="1400" b="1" dirty="0" smtClean="0"/>
              <a:t>        - reconstruct with/without background</a:t>
            </a:r>
          </a:p>
          <a:p>
            <a:pPr marL="0" indent="0">
              <a:spcAft>
                <a:spcPts val="0"/>
              </a:spcAft>
              <a:buClr>
                <a:schemeClr val="accent2"/>
              </a:buClr>
              <a:buSzPct val="200000"/>
              <a:buNone/>
            </a:pPr>
            <a:r>
              <a:rPr lang="en-US" sz="1400" b="1" dirty="0"/>
              <a:t> </a:t>
            </a:r>
            <a:r>
              <a:rPr lang="en-US" sz="1400" b="1" dirty="0" smtClean="0"/>
              <a:t>       - change number events</a:t>
            </a:r>
          </a:p>
          <a:p>
            <a:pPr marL="0" indent="0"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sz="1400" b="1" dirty="0" smtClean="0"/>
              <a:t>        - choose segmentation</a:t>
            </a:r>
            <a:endParaRPr lang="en-US" sz="1400" b="1" dirty="0"/>
          </a:p>
          <a:p>
            <a:pPr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1400" b="1" dirty="0" smtClean="0"/>
              <a:t> With this software were </a:t>
            </a:r>
            <a:r>
              <a:rPr lang="en-US" sz="1400" b="1" u="sng" dirty="0" smtClean="0"/>
              <a:t>gotten</a:t>
            </a:r>
            <a:r>
              <a:rPr lang="en-US" sz="1400" b="1" dirty="0" smtClean="0"/>
              <a:t> </a:t>
            </a:r>
            <a:r>
              <a:rPr lang="en-US" sz="1400" b="1" u="sng" dirty="0" smtClean="0"/>
              <a:t>cluster energy</a:t>
            </a:r>
            <a:r>
              <a:rPr lang="en-US" sz="1400" b="1" dirty="0" smtClean="0"/>
              <a:t> and </a:t>
            </a:r>
            <a:r>
              <a:rPr lang="en-US" sz="1400" b="1" u="sng" dirty="0" smtClean="0"/>
              <a:t>residual histograms</a:t>
            </a:r>
            <a:r>
              <a:rPr lang="en-US" sz="1400" b="1" dirty="0" smtClean="0"/>
              <a:t> with different parameters: with/</a:t>
            </a:r>
            <a:r>
              <a:rPr lang="en-US" sz="1400" b="1" dirty="0" err="1" smtClean="0"/>
              <a:t>wo</a:t>
            </a:r>
            <a:r>
              <a:rPr lang="en-US" sz="1400" b="1" dirty="0" smtClean="0"/>
              <a:t> BG, whole/far-from-edges calorimeter area.</a:t>
            </a:r>
          </a:p>
          <a:p>
            <a:pPr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1400" b="1" dirty="0" smtClean="0"/>
              <a:t>For US </a:t>
            </a:r>
            <a:r>
              <a:rPr lang="en-US" sz="1400" b="1" u="sng" dirty="0" smtClean="0"/>
              <a:t>energy resolution</a:t>
            </a:r>
            <a:r>
              <a:rPr lang="en-US" sz="1400" b="1" dirty="0" smtClean="0"/>
              <a:t> </a:t>
            </a:r>
            <a:r>
              <a:rPr lang="en-US" sz="1400" b="1" u="sng" dirty="0" smtClean="0"/>
              <a:t>depends</a:t>
            </a:r>
            <a:r>
              <a:rPr lang="en-US" sz="1400" b="1" dirty="0" smtClean="0"/>
              <a:t> on selected calorimeter area a little and for PS – a lot.</a:t>
            </a:r>
          </a:p>
          <a:p>
            <a:pPr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1400" b="1" u="sng" dirty="0" smtClean="0"/>
              <a:t>Energy resolution</a:t>
            </a:r>
            <a:r>
              <a:rPr lang="en-US" sz="1400" b="1" dirty="0" smtClean="0"/>
              <a:t> </a:t>
            </a:r>
            <a:r>
              <a:rPr lang="en-US" sz="1400" b="1" u="sng" dirty="0" smtClean="0"/>
              <a:t>reconstructed</a:t>
            </a:r>
            <a:r>
              <a:rPr lang="en-US" sz="1400" b="1" dirty="0" smtClean="0"/>
              <a:t> (200GeV)</a:t>
            </a:r>
            <a:r>
              <a:rPr lang="en-US" sz="1400" b="1" u="sng" dirty="0" smtClean="0"/>
              <a:t>showers</a:t>
            </a:r>
            <a:r>
              <a:rPr lang="en-US" sz="1400" b="1" dirty="0" smtClean="0"/>
              <a:t>            Energy resolution of calorimeter for</a:t>
            </a:r>
          </a:p>
          <a:p>
            <a:pPr marL="0" indent="0">
              <a:buClr>
                <a:schemeClr val="accent2"/>
              </a:buClr>
              <a:buSzPct val="200000"/>
              <a:buNone/>
            </a:pPr>
            <a:r>
              <a:rPr lang="en-US" sz="1400" b="1" dirty="0"/>
              <a:t> </a:t>
            </a:r>
            <a:r>
              <a:rPr lang="en-US" sz="1400" b="1" dirty="0" smtClean="0"/>
              <a:t>     (layer 5-20, 3x3 pads) </a:t>
            </a:r>
            <a:r>
              <a:rPr lang="en-US" sz="1400" b="1" dirty="0" err="1" smtClean="0"/>
              <a:t>wo</a:t>
            </a:r>
            <a:r>
              <a:rPr lang="en-US" sz="1400" b="1" dirty="0" smtClean="0"/>
              <a:t> BG, area far from edges:             </a:t>
            </a:r>
            <a:r>
              <a:rPr lang="en-US" sz="1400" b="1" u="sng" dirty="0" smtClean="0"/>
              <a:t>whole shower  </a:t>
            </a:r>
            <a:r>
              <a:rPr lang="en-US" sz="1400" b="1" dirty="0" smtClean="0"/>
              <a:t>energy calculated:</a:t>
            </a:r>
          </a:p>
          <a:p>
            <a:pPr marL="0" indent="0">
              <a:buClr>
                <a:schemeClr val="accent2"/>
              </a:buClr>
              <a:buSzPct val="200000"/>
              <a:buNone/>
            </a:pPr>
            <a:r>
              <a:rPr lang="en-US" sz="1400" b="1" dirty="0"/>
              <a:t> </a:t>
            </a:r>
            <a:r>
              <a:rPr lang="en-US" sz="1400" b="1" dirty="0" smtClean="0"/>
              <a:t>        </a:t>
            </a:r>
            <a:r>
              <a:rPr lang="en-US" sz="1400" b="1" u="sng" dirty="0" smtClean="0"/>
              <a:t>PS:    4.5 %</a:t>
            </a:r>
            <a:r>
              <a:rPr lang="en-US" sz="1400" b="1" dirty="0" smtClean="0"/>
              <a:t>,     </a:t>
            </a:r>
            <a:r>
              <a:rPr lang="en-US" sz="1400" b="1" u="sng" dirty="0" smtClean="0"/>
              <a:t>US:  3.8 % </a:t>
            </a:r>
            <a:r>
              <a:rPr lang="en-US" sz="1400" b="1" dirty="0" smtClean="0"/>
              <a:t>                                                     </a:t>
            </a:r>
            <a:r>
              <a:rPr lang="en-US" sz="1400" b="1" u="sng" dirty="0" smtClean="0"/>
              <a:t>1.5 %</a:t>
            </a:r>
            <a:endParaRPr lang="en-US" sz="1400" b="1" u="sng" dirty="0"/>
          </a:p>
          <a:p>
            <a:pPr marL="0" indent="0">
              <a:buClr>
                <a:schemeClr val="accent2"/>
              </a:buClr>
              <a:buSzPct val="200000"/>
              <a:buNone/>
            </a:pPr>
            <a:r>
              <a:rPr lang="en-US" sz="1600" b="1" u="sng" dirty="0" smtClean="0">
                <a:solidFill>
                  <a:srgbClr val="E49934"/>
                </a:solidFill>
              </a:rPr>
              <a:t>Proposals</a:t>
            </a:r>
          </a:p>
          <a:p>
            <a:pPr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1400" b="1" dirty="0" smtClean="0"/>
              <a:t>Change reconstruction algorithm: only for small radii of PS or for all cases for both segmentations?</a:t>
            </a:r>
          </a:p>
          <a:p>
            <a:pPr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1400" b="1" dirty="0" smtClean="0"/>
              <a:t>Look on the dependence energy resolution </a:t>
            </a:r>
            <a:r>
              <a:rPr lang="en-US" sz="1400" b="1" dirty="0" err="1" smtClean="0"/>
              <a:t>vs</a:t>
            </a:r>
            <a:r>
              <a:rPr lang="en-US" sz="1400" b="1" dirty="0"/>
              <a:t> number </a:t>
            </a:r>
            <a:r>
              <a:rPr lang="en-US" sz="1400" b="1" dirty="0" smtClean="0"/>
              <a:t>discard layers</a:t>
            </a:r>
          </a:p>
          <a:p>
            <a:pPr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1400" b="1" dirty="0" smtClean="0"/>
              <a:t>What else can influence on resolution??...</a:t>
            </a:r>
          </a:p>
          <a:p>
            <a:pPr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>
              <a:buClr>
                <a:schemeClr val="accent2"/>
              </a:buClr>
            </a:pPr>
            <a:endParaRPr lang="en-US" sz="1400" b="1" dirty="0"/>
          </a:p>
          <a:p>
            <a:pPr>
              <a:buClr>
                <a:schemeClr val="accent2"/>
              </a:buClr>
            </a:pPr>
            <a:endParaRPr lang="en-US" sz="1400" b="1" dirty="0" smtClean="0"/>
          </a:p>
          <a:p>
            <a:pPr>
              <a:buClr>
                <a:schemeClr val="accent2"/>
              </a:buClr>
            </a:pPr>
            <a:endParaRPr lang="en-US" sz="1400" b="1" dirty="0"/>
          </a:p>
          <a:p>
            <a:pPr>
              <a:buClr>
                <a:schemeClr val="accent2"/>
              </a:buClr>
            </a:pPr>
            <a:endParaRPr lang="en-US" sz="1400" b="1" dirty="0" smtClean="0"/>
          </a:p>
          <a:p>
            <a:pPr>
              <a:buClr>
                <a:schemeClr val="accent2"/>
              </a:buClr>
            </a:pPr>
            <a:endParaRPr lang="en-US" sz="1400" b="1" dirty="0"/>
          </a:p>
          <a:p>
            <a:pPr>
              <a:buClr>
                <a:schemeClr val="accent2"/>
              </a:buClr>
            </a:pPr>
            <a:endParaRPr lang="en-US" sz="1400" b="1" dirty="0" smtClean="0"/>
          </a:p>
          <a:p>
            <a:pPr>
              <a:buClr>
                <a:schemeClr val="accent2"/>
              </a:buClr>
            </a:pPr>
            <a:endParaRPr lang="en-US" sz="14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516216" y="4941168"/>
            <a:ext cx="0" cy="12343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516216" y="6174446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08906" y="5960063"/>
            <a:ext cx="12971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Discard layers number</a:t>
            </a:r>
            <a:endParaRPr lang="en-US" sz="800" b="1" dirty="0"/>
          </a:p>
        </p:txBody>
      </p:sp>
      <p:sp>
        <p:nvSpPr>
          <p:cNvPr id="17" name="Arc 16"/>
          <p:cNvSpPr/>
          <p:nvPr/>
        </p:nvSpPr>
        <p:spPr bwMode="auto">
          <a:xfrm rot="5076046">
            <a:off x="5079730" y="2803748"/>
            <a:ext cx="3259423" cy="2973268"/>
          </a:xfrm>
          <a:prstGeom prst="arc">
            <a:avLst>
              <a:gd name="adj1" fmla="val 19183085"/>
              <a:gd name="adj2" fmla="val 0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Arc 17"/>
          <p:cNvSpPr/>
          <p:nvPr/>
        </p:nvSpPr>
        <p:spPr bwMode="auto">
          <a:xfrm rot="5076046">
            <a:off x="4981312" y="2552603"/>
            <a:ext cx="3259423" cy="2973268"/>
          </a:xfrm>
          <a:prstGeom prst="arc">
            <a:avLst>
              <a:gd name="adj1" fmla="val 19183085"/>
              <a:gd name="adj2" fmla="val 0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805953" y="5430110"/>
            <a:ext cx="1059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Energy resolution</a:t>
            </a:r>
            <a:endParaRPr lang="en-US" sz="800" b="1" dirty="0"/>
          </a:p>
        </p:txBody>
      </p:sp>
      <p:sp>
        <p:nvSpPr>
          <p:cNvPr id="20" name="TextBox 19"/>
          <p:cNvSpPr txBox="1"/>
          <p:nvPr/>
        </p:nvSpPr>
        <p:spPr>
          <a:xfrm rot="19453227">
            <a:off x="7095358" y="5159396"/>
            <a:ext cx="6270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3x3 pads</a:t>
            </a:r>
            <a:endParaRPr lang="en-US" sz="800" b="1" dirty="0"/>
          </a:p>
        </p:txBody>
      </p:sp>
      <p:sp>
        <p:nvSpPr>
          <p:cNvPr id="21" name="TextBox 20"/>
          <p:cNvSpPr txBox="1"/>
          <p:nvPr/>
        </p:nvSpPr>
        <p:spPr>
          <a:xfrm rot="19595467">
            <a:off x="7166303" y="5365169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whole shower 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1799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9632" y="2404650"/>
            <a:ext cx="6365011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dirty="0" err="1">
                <a:solidFill>
                  <a:schemeClr val="accent2"/>
                </a:solidFill>
              </a:rPr>
              <a:t>Danke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für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Ihre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Aufmerksamkeit</a:t>
            </a:r>
            <a:r>
              <a:rPr lang="en-US" sz="3200" b="1" dirty="0" smtClean="0">
                <a:solidFill>
                  <a:schemeClr val="accent2"/>
                </a:solidFill>
              </a:rPr>
              <a:t>!</a:t>
            </a:r>
          </a:p>
          <a:p>
            <a:pPr algn="ctr"/>
            <a:r>
              <a:rPr lang="en-US" sz="44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endParaRPr lang="ru-RU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59832" y="2448964"/>
            <a:ext cx="2938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Backup slides</a:t>
            </a:r>
            <a:endParaRPr lang="ru-RU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3881072" y="3501008"/>
            <a:ext cx="1296144" cy="1800200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Resolution ( In Process)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9870" y="1710214"/>
            <a:ext cx="123463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Estimation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58426" y="836996"/>
            <a:ext cx="492443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19594" y="818664"/>
            <a:ext cx="50526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1157" y="4071574"/>
            <a:ext cx="71045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COG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96136" y="1377450"/>
                <a:ext cx="1673663" cy="415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𝑅</m:t>
                        </m:r>
                      </m:num>
                      <m:den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4E854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𝑅</m:t>
                        </m:r>
                      </m:num>
                      <m:den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𝑅</m:t>
                        </m:r>
                        <m:rad>
                          <m:radPr>
                            <m:degHide m:val="on"/>
                            <m:ctrlP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12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E8542">
                        <a:lumMod val="75000"/>
                      </a:srgbClr>
                    </a:solidFill>
                    <a:effectLst/>
                    <a:uLnTx/>
                    <a:uFillTx/>
                  </a:rPr>
                  <a:t>  =  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E8542">
                        <a:lumMod val="75000"/>
                      </a:srgbClr>
                    </a:solidFill>
                    <a:effectLst/>
                    <a:uLnTx/>
                    <a:uFillTx/>
                  </a:rPr>
                  <a:t>2.9%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377450"/>
                <a:ext cx="1673663" cy="41569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96136" y="2070140"/>
                <a:ext cx="2146229" cy="415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kumimoji="0" lang="en-US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𝜑</m:t>
                        </m:r>
                      </m:sub>
                    </m:sSub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4E854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12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E8542">
                        <a:lumMod val="75000"/>
                      </a:srgbClr>
                    </a:solidFill>
                    <a:effectLst/>
                    <a:uLnTx/>
                    <a:uFillTx/>
                  </a:rPr>
                  <a:t>    = </a:t>
                </a:r>
                <a:r>
                  <a:rPr kumimoji="0" lang="en-US" sz="1200" b="0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4E8542">
                        <a:lumMod val="75000"/>
                      </a:srgbClr>
                    </a:solidFill>
                    <a:effectLst/>
                    <a:uLnTx/>
                    <a:uFillTx/>
                  </a:rPr>
                  <a:t>1.65 degrees</a:t>
                </a:r>
                <a:endParaRPr kumimoji="0" lang="en-US" sz="1400" b="0" i="0" u="sng" strike="noStrike" kern="0" cap="none" spc="0" normalizeH="0" baseline="0" noProof="0" dirty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070140"/>
                <a:ext cx="2146229" cy="4156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86747" y="1345090"/>
                <a:ext cx="2065758" cy="415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1400" i="1" kern="0" smtClean="0">
                        <a:solidFill>
                          <a:srgbClr val="4E8542">
                            <a:lumMod val="75000"/>
                          </a:srgbClr>
                        </a:solidFill>
                        <a:latin typeface="Cambria Math"/>
                        <a:ea typeface="Cambria Math"/>
                      </a:rPr>
                      <m:t>𝜎</m:t>
                    </m:r>
                    <m:sSub>
                      <m:sSubPr>
                        <m:ctrlPr>
                          <a:rPr lang="en-US" sz="1400" i="1" ker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kern="0" smtClea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400" b="0" i="1" kern="0" smtClea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sub>
                    </m:sSub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4E854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en-US" sz="1400" i="1" kern="0"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 kern="0"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400" i="1" kern="0"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12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E8542">
                        <a:lumMod val="75000"/>
                      </a:srgbClr>
                    </a:solidFill>
                    <a:effectLst/>
                    <a:uLnTx/>
                    <a:uFillTx/>
                  </a:rPr>
                  <a:t>   =  </a:t>
                </a:r>
                <a:r>
                  <a:rPr kumimoji="0" lang="en-US" sz="1400" b="0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4E8542">
                        <a:lumMod val="75000"/>
                      </a:srgbClr>
                    </a:solidFill>
                    <a:effectLst/>
                    <a:uLnTx/>
                    <a:uFillTx/>
                  </a:rPr>
                  <a:t>2.21 mm</a:t>
                </a:r>
                <a:endParaRPr kumimoji="0" lang="en-US" sz="1400" b="0" i="0" u="sng" strike="noStrike" kern="0" cap="none" spc="0" normalizeH="0" baseline="0" noProof="0" dirty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747" y="1345090"/>
                <a:ext cx="2065758" cy="415691"/>
              </a:xfrm>
              <a:prstGeom prst="rect">
                <a:avLst/>
              </a:prstGeom>
              <a:blipFill rotWithShape="1">
                <a:blip r:embed="rId4"/>
                <a:stretch>
                  <a:fillRect r="-5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86746" y="2037780"/>
                <a:ext cx="2078774" cy="415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1400" i="1" kern="0" smtClean="0">
                        <a:solidFill>
                          <a:srgbClr val="4E8542">
                            <a:lumMod val="75000"/>
                          </a:srgbClr>
                        </a:solidFill>
                        <a:latin typeface="Cambria Math"/>
                        <a:ea typeface="Cambria Math"/>
                      </a:rPr>
                      <m:t>𝜎</m:t>
                    </m:r>
                    <m:sSub>
                      <m:sSubPr>
                        <m:ctrlPr>
                          <a:rPr lang="en-US" sz="1400" i="1" ker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kern="0" smtClea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400" b="0" i="1" kern="0" smtClea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sub>
                    </m:sSub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4E854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en-US" sz="1400" i="1" kern="0" smtClean="0"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 kern="0"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400" b="0" i="1" kern="0" smtClean="0"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𝐶</m:t>
                            </m:r>
                            <m:r>
                              <a:rPr lang="en-US" sz="1400" b="0" i="1" kern="0" smtClean="0"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12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E8542">
                        <a:lumMod val="75000"/>
                      </a:srgbClr>
                    </a:solidFill>
                    <a:effectLst/>
                    <a:uLnTx/>
                    <a:uFillTx/>
                  </a:rPr>
                  <a:t>   =  2.16 mm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746" y="2037780"/>
                <a:ext cx="2078774" cy="415691"/>
              </a:xfrm>
              <a:prstGeom prst="rect">
                <a:avLst/>
              </a:prstGeom>
              <a:blipFill rotWithShape="1">
                <a:blip r:embed="rId5"/>
                <a:stretch>
                  <a:fillRect r="-2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064547" y="3096903"/>
            <a:ext cx="2427441" cy="2237984"/>
            <a:chOff x="4735512" y="3376266"/>
            <a:chExt cx="4318130" cy="3707651"/>
          </a:xfrm>
        </p:grpSpPr>
        <p:grpSp>
          <p:nvGrpSpPr>
            <p:cNvPr id="12" name="Group 11"/>
            <p:cNvGrpSpPr/>
            <p:nvPr/>
          </p:nvGrpSpPr>
          <p:grpSpPr>
            <a:xfrm>
              <a:off x="5301724" y="3376266"/>
              <a:ext cx="3751918" cy="3404966"/>
              <a:chOff x="5466163" y="3551783"/>
              <a:chExt cx="3751918" cy="340496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24" t="7233" r="31130" b="50568"/>
              <a:stretch/>
            </p:blipFill>
            <p:spPr>
              <a:xfrm>
                <a:off x="5466163" y="3551783"/>
                <a:ext cx="3751918" cy="3404966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90725" y="4922836"/>
                    <a:ext cx="437546" cy="6628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0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0726" y="4922837"/>
                    <a:ext cx="437546" cy="58477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r="-4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682952" y="5037432"/>
                    <a:ext cx="437546" cy="5977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𝛗</m:t>
                              </m:r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82952" y="5037430"/>
                    <a:ext cx="437546" cy="495007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3279" r="-90164" b="-1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5608297" y="4967720"/>
                    <a:ext cx="437546" cy="5977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𝛗</m:t>
                              </m:r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8298" y="4967720"/>
                    <a:ext cx="437546" cy="495007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5000" r="-91667" b="-1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6600524" y="5985117"/>
                    <a:ext cx="437546" cy="5608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𝐑𝟏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00524" y="5985118"/>
                    <a:ext cx="437546" cy="46166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3279" r="-80328" b="-82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709390" y="3955353"/>
                    <a:ext cx="437546" cy="5608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𝐑𝟑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9389" y="3955354"/>
                    <a:ext cx="437546" cy="461665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3279" r="-80328" b="-82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564312" y="6523035"/>
                  <a:ext cx="754384" cy="5608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0" smtClean="0">
                                <a:latin typeface="Cambria Math"/>
                                <a:ea typeface="Cambria Math"/>
                              </a:rPr>
                              <m:t>𝛗</m:t>
                            </m:r>
                          </m:e>
                          <m:sub>
                            <m:r>
                              <a:rPr lang="en-US" sz="1600" b="1" i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4312" y="6523037"/>
                  <a:ext cx="754385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6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573712" y="6523037"/>
                  <a:ext cx="754384" cy="5608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0" smtClean="0">
                                <a:latin typeface="Cambria Math"/>
                                <a:ea typeface="Cambria Math"/>
                              </a:rPr>
                              <m:t>𝛗</m:t>
                            </m:r>
                          </m:e>
                          <m:sub>
                            <m:r>
                              <a:rPr lang="en-US" sz="1600" b="1" i="0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3712" y="6523037"/>
                  <a:ext cx="754385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6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554913" y="6523037"/>
                  <a:ext cx="754384" cy="5608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0" smtClean="0">
                                <a:latin typeface="Cambria Math"/>
                                <a:ea typeface="Cambria Math"/>
                              </a:rPr>
                              <m:t>𝛗</m:t>
                            </m:r>
                          </m:e>
                          <m:sub>
                            <m:r>
                              <a:rPr lang="en-US" sz="1600" b="1" i="0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4912" y="6523037"/>
                  <a:ext cx="754385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6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735512" y="3779836"/>
                  <a:ext cx="419099" cy="5608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0" smtClean="0">
                                <a:latin typeface="Cambria Math"/>
                              </a:rPr>
                              <m:t>𝐑</m:t>
                            </m:r>
                          </m:e>
                          <m:sub>
                            <m:r>
                              <a:rPr lang="en-US" sz="1600" b="1" i="0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512" y="3779837"/>
                  <a:ext cx="419100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5172" r="-36207" b="-68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735512" y="4805175"/>
                  <a:ext cx="419099" cy="5608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0" smtClean="0">
                                <a:latin typeface="Cambria Math"/>
                              </a:rPr>
                              <m:t>𝐑</m:t>
                            </m:r>
                          </m:e>
                          <m:sub>
                            <m:r>
                              <a:rPr lang="en-US" sz="1600" b="1" i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512" y="4805174"/>
                  <a:ext cx="419100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5172" r="-36207" b="-68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789460" y="5980793"/>
                  <a:ext cx="419099" cy="5608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0" smtClean="0">
                                <a:latin typeface="Cambria Math"/>
                              </a:rPr>
                              <m:t>𝐑</m:t>
                            </m:r>
                          </m:e>
                          <m:sub>
                            <m:r>
                              <a:rPr lang="en-US" sz="1600" b="1" i="0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461" y="5980794"/>
                  <a:ext cx="419100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3448" r="-36207" b="-68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90897" y="5662192"/>
                <a:ext cx="2915863" cy="59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𝐶𝑂</m:t>
                          </m:r>
                          <m:r>
                            <a:rPr lang="en-US" sz="1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897" y="5662192"/>
                <a:ext cx="2915863" cy="59490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Arrow 25"/>
          <p:cNvSpPr/>
          <p:nvPr/>
        </p:nvSpPr>
        <p:spPr bwMode="auto">
          <a:xfrm>
            <a:off x="350361" y="3777510"/>
            <a:ext cx="1473985" cy="957461"/>
          </a:xfrm>
          <a:prstGeom prst="rightArrow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459871" y="1406743"/>
            <a:ext cx="1364475" cy="957461"/>
          </a:xfrm>
          <a:prstGeom prst="rightArrow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1" name="Picture 2" descr="C:\Users\L\Desktop\us.gif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7" t="32808" r="43430" b="62101"/>
          <a:stretch/>
        </p:blipFill>
        <p:spPr bwMode="auto">
          <a:xfrm>
            <a:off x="2421407" y="3070646"/>
            <a:ext cx="2161047" cy="221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ounded Rectangle 31"/>
          <p:cNvSpPr/>
          <p:nvPr/>
        </p:nvSpPr>
        <p:spPr bwMode="auto">
          <a:xfrm>
            <a:off x="3286310" y="4007974"/>
            <a:ext cx="432048" cy="414600"/>
          </a:xfrm>
          <a:prstGeom prst="roundRect">
            <a:avLst/>
          </a:prstGeom>
          <a:solidFill>
            <a:srgbClr val="E05906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0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3501930" y="4716639"/>
            <a:ext cx="432048" cy="414600"/>
          </a:xfrm>
          <a:prstGeom prst="roundRect">
            <a:avLst/>
          </a:prstGeom>
          <a:solidFill>
            <a:srgbClr val="92D050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4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2854262" y="4612673"/>
            <a:ext cx="432048" cy="414600"/>
          </a:xfrm>
          <a:prstGeom prst="roundRect">
            <a:avLst/>
          </a:prstGeom>
          <a:solidFill>
            <a:srgbClr val="92D050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5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3717954" y="3453425"/>
            <a:ext cx="432048" cy="414600"/>
          </a:xfrm>
          <a:prstGeom prst="roundRect">
            <a:avLst/>
          </a:prstGeom>
          <a:solidFill>
            <a:srgbClr val="92D050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3095057" y="3344578"/>
            <a:ext cx="432048" cy="414600"/>
          </a:xfrm>
          <a:prstGeom prst="roundRect">
            <a:avLst/>
          </a:prstGeom>
          <a:solidFill>
            <a:srgbClr val="92D050"/>
          </a:solidFill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3885662" y="4083633"/>
            <a:ext cx="432048" cy="414600"/>
          </a:xfrm>
          <a:prstGeom prst="roundRect">
            <a:avLst/>
          </a:prstGeom>
          <a:solidFill>
            <a:srgbClr val="92D050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3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2638238" y="3941078"/>
            <a:ext cx="432048" cy="414600"/>
          </a:xfrm>
          <a:prstGeom prst="roundRect">
            <a:avLst/>
          </a:prstGeom>
          <a:solidFill>
            <a:srgbClr val="92D050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6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2350206" y="5316555"/>
            <a:ext cx="25922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2350206" y="2834603"/>
            <a:ext cx="0" cy="24819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4942494" y="50272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050124" y="28346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67550" y="5609972"/>
                <a:ext cx="1750159" cy="662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𝐶𝑂</m:t>
                          </m:r>
                          <m:r>
                            <a:rPr lang="en-US" sz="1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6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6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550" y="5609972"/>
                <a:ext cx="1750159" cy="66268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 bwMode="auto">
          <a:xfrm flipV="1">
            <a:off x="7393536" y="1411569"/>
            <a:ext cx="118432" cy="733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7370814" y="1656120"/>
            <a:ext cx="133204" cy="481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538828" y="1238950"/>
                <a:ext cx="13980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u="sng" kern="0" smtClean="0">
                        <a:solidFill>
                          <a:srgbClr val="4E8542">
                            <a:lumMod val="75000"/>
                          </a:srgbClr>
                        </a:solidFill>
                        <a:latin typeface="Cambria Math"/>
                        <a:ea typeface="Cambria Math"/>
                      </a:rPr>
                      <m:t>𝜎</m:t>
                    </m:r>
                    <m:sSub>
                      <m:sSubPr>
                        <m:ctrlPr>
                          <a:rPr lang="en-US" sz="1200" i="1" u="sng" ker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b="0" i="1" u="sng" kern="0" smtClea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200" b="0" i="1" u="sng" kern="0" smtClea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de-DE" sz="1200" u="sng" dirty="0" smtClean="0">
                    <a:solidFill>
                      <a:srgbClr val="236354"/>
                    </a:solidFill>
                  </a:rPr>
                  <a:t> = 0.609 mm </a:t>
                </a:r>
                <a:endParaRPr lang="de-DE" sz="1200" u="sng" dirty="0">
                  <a:solidFill>
                    <a:srgbClr val="236354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828" y="1238950"/>
                <a:ext cx="1398011" cy="276999"/>
              </a:xfrm>
              <a:prstGeom prst="rect">
                <a:avLst/>
              </a:prstGeom>
              <a:blipFill rotWithShape="1">
                <a:blip r:embed="rId21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549444" y="1591834"/>
                <a:ext cx="138948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u="sng" kern="0" smtClean="0">
                        <a:solidFill>
                          <a:srgbClr val="4E8542">
                            <a:lumMod val="75000"/>
                          </a:srgbClr>
                        </a:solidFill>
                        <a:latin typeface="Cambria Math"/>
                        <a:ea typeface="Cambria Math"/>
                      </a:rPr>
                      <m:t>𝜎</m:t>
                    </m:r>
                    <m:sSub>
                      <m:sSubPr>
                        <m:ctrlPr>
                          <a:rPr lang="en-US" sz="1200" i="1" u="sng" ker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b="0" i="1" u="sng" kern="0" smtClea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200" b="0" i="1" u="sng" kern="0" smtClea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de-DE" sz="1200" u="sng" dirty="0" smtClean="0">
                    <a:solidFill>
                      <a:srgbClr val="236354"/>
                    </a:solidFill>
                  </a:rPr>
                  <a:t> = 3.97 mm </a:t>
                </a:r>
                <a:endParaRPr lang="de-DE" sz="1200" u="sng" dirty="0">
                  <a:solidFill>
                    <a:srgbClr val="236354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444" y="1591834"/>
                <a:ext cx="1389483" cy="276999"/>
              </a:xfrm>
              <a:prstGeom prst="rect">
                <a:avLst/>
              </a:prstGeom>
              <a:blipFill rotWithShape="1">
                <a:blip r:embed="rId22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 bwMode="auto">
          <a:xfrm flipV="1">
            <a:off x="3906429" y="2100496"/>
            <a:ext cx="118432" cy="733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3898918" y="2297729"/>
            <a:ext cx="133204" cy="481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080977" y="1913308"/>
                <a:ext cx="13204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kern="0" smtClean="0">
                        <a:solidFill>
                          <a:srgbClr val="4E8542">
                            <a:lumMod val="75000"/>
                          </a:srgbClr>
                        </a:solidFill>
                        <a:latin typeface="Cambria Math"/>
                        <a:ea typeface="Cambria Math"/>
                      </a:rPr>
                      <m:t>𝜎</m:t>
                    </m:r>
                    <m:sSub>
                      <m:sSubPr>
                        <m:ctrlPr>
                          <a:rPr lang="en-US" sz="1200" i="1" ker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 ker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sz="1200" b="0" i="1" kern="0" smtClea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de-DE" sz="1200" dirty="0" smtClean="0">
                    <a:solidFill>
                      <a:srgbClr val="236354"/>
                    </a:solidFill>
                  </a:rPr>
                  <a:t> = </a:t>
                </a:r>
                <a:r>
                  <a:rPr lang="de-DE" sz="1200" u="sng" dirty="0" smtClean="0">
                    <a:solidFill>
                      <a:srgbClr val="236354"/>
                    </a:solidFill>
                  </a:rPr>
                  <a:t>5.14 deg </a:t>
                </a:r>
                <a:endParaRPr lang="de-DE" sz="1200" u="sng" dirty="0">
                  <a:solidFill>
                    <a:srgbClr val="236354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977" y="1913308"/>
                <a:ext cx="1320490" cy="276999"/>
              </a:xfrm>
              <a:prstGeom prst="rect">
                <a:avLst/>
              </a:prstGeom>
              <a:blipFill rotWithShape="1">
                <a:blip r:embed="rId23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037804" y="2290936"/>
                <a:ext cx="14818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kern="0" smtClean="0">
                        <a:solidFill>
                          <a:srgbClr val="4E8542">
                            <a:lumMod val="75000"/>
                          </a:srgbClr>
                        </a:solidFill>
                        <a:latin typeface="Cambria Math"/>
                        <a:ea typeface="Cambria Math"/>
                      </a:rPr>
                      <m:t>𝜎</m:t>
                    </m:r>
                    <m:sSub>
                      <m:sSubPr>
                        <m:ctrlPr>
                          <a:rPr lang="en-US" sz="1200" i="1" ker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 ker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sz="1200" b="0" i="1" kern="0" smtClea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de-DE" sz="1200" dirty="0" smtClean="0">
                    <a:solidFill>
                      <a:srgbClr val="236354"/>
                    </a:solidFill>
                  </a:rPr>
                  <a:t> = </a:t>
                </a:r>
                <a:r>
                  <a:rPr lang="de-DE" sz="1200" u="sng" dirty="0" smtClean="0">
                    <a:solidFill>
                      <a:srgbClr val="236354"/>
                    </a:solidFill>
                  </a:rPr>
                  <a:t>0.848 deg </a:t>
                </a:r>
                <a:endParaRPr lang="de-DE" sz="1200" u="sng" dirty="0">
                  <a:solidFill>
                    <a:srgbClr val="236354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804" y="2290936"/>
                <a:ext cx="1481881" cy="276999"/>
              </a:xfrm>
              <a:prstGeom prst="rect">
                <a:avLst/>
              </a:prstGeom>
              <a:blipFill rotWithShape="1">
                <a:blip r:embed="rId24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8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94699" cy="430212"/>
          </a:xfrm>
        </p:spPr>
        <p:txBody>
          <a:bodyPr/>
          <a:lstStyle/>
          <a:p>
            <a:r>
              <a:rPr lang="en-US" dirty="0" smtClean="0"/>
              <a:t>Shower from Single High Energy Electron</a:t>
            </a:r>
            <a:endParaRPr lang="en-US" dirty="0"/>
          </a:p>
        </p:txBody>
      </p:sp>
      <p:pic>
        <p:nvPicPr>
          <p:cNvPr id="3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6" t="55375" r="52837" b="37978"/>
          <a:stretch/>
        </p:blipFill>
        <p:spPr>
          <a:xfrm rot="5400000">
            <a:off x="6897618" y="1819693"/>
            <a:ext cx="3259421" cy="1229402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 bwMode="auto">
          <a:xfrm>
            <a:off x="7916901" y="1680119"/>
            <a:ext cx="1221042" cy="1247525"/>
          </a:xfrm>
          <a:custGeom>
            <a:avLst/>
            <a:gdLst>
              <a:gd name="connsiteX0" fmla="*/ 0 w 1578634"/>
              <a:gd name="connsiteY0" fmla="*/ 2104845 h 2104845"/>
              <a:gd name="connsiteX1" fmla="*/ 181154 w 1578634"/>
              <a:gd name="connsiteY1" fmla="*/ 2009955 h 2104845"/>
              <a:gd name="connsiteX2" fmla="*/ 336430 w 1578634"/>
              <a:gd name="connsiteY2" fmla="*/ 1949570 h 2104845"/>
              <a:gd name="connsiteX3" fmla="*/ 439947 w 1578634"/>
              <a:gd name="connsiteY3" fmla="*/ 1923691 h 2104845"/>
              <a:gd name="connsiteX4" fmla="*/ 586596 w 1578634"/>
              <a:gd name="connsiteY4" fmla="*/ 1889185 h 2104845"/>
              <a:gd name="connsiteX5" fmla="*/ 733245 w 1578634"/>
              <a:gd name="connsiteY5" fmla="*/ 1880559 h 2104845"/>
              <a:gd name="connsiteX6" fmla="*/ 879894 w 1578634"/>
              <a:gd name="connsiteY6" fmla="*/ 1871932 h 2104845"/>
              <a:gd name="connsiteX7" fmla="*/ 1052422 w 1578634"/>
              <a:gd name="connsiteY7" fmla="*/ 1889185 h 2104845"/>
              <a:gd name="connsiteX8" fmla="*/ 1190445 w 1578634"/>
              <a:gd name="connsiteY8" fmla="*/ 1906438 h 2104845"/>
              <a:gd name="connsiteX9" fmla="*/ 1345720 w 1578634"/>
              <a:gd name="connsiteY9" fmla="*/ 1949570 h 2104845"/>
              <a:gd name="connsiteX10" fmla="*/ 1483743 w 1578634"/>
              <a:gd name="connsiteY10" fmla="*/ 1992702 h 2104845"/>
              <a:gd name="connsiteX11" fmla="*/ 1570007 w 1578634"/>
              <a:gd name="connsiteY11" fmla="*/ 2027208 h 2104845"/>
              <a:gd name="connsiteX12" fmla="*/ 1578634 w 1578634"/>
              <a:gd name="connsiteY12" fmla="*/ 60385 h 2104845"/>
              <a:gd name="connsiteX13" fmla="*/ 1293962 w 1578634"/>
              <a:gd name="connsiteY13" fmla="*/ 25879 h 2104845"/>
              <a:gd name="connsiteX14" fmla="*/ 948905 w 1578634"/>
              <a:gd name="connsiteY14" fmla="*/ 0 h 2104845"/>
              <a:gd name="connsiteX15" fmla="*/ 586596 w 1578634"/>
              <a:gd name="connsiteY15" fmla="*/ 8626 h 2104845"/>
              <a:gd name="connsiteX16" fmla="*/ 276045 w 1578634"/>
              <a:gd name="connsiteY16" fmla="*/ 34506 h 2104845"/>
              <a:gd name="connsiteX17" fmla="*/ 0 w 1578634"/>
              <a:gd name="connsiteY17" fmla="*/ 94891 h 2104845"/>
              <a:gd name="connsiteX18" fmla="*/ 0 w 1578634"/>
              <a:gd name="connsiteY18" fmla="*/ 2104845 h 210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78634" h="2104845">
                <a:moveTo>
                  <a:pt x="0" y="2104845"/>
                </a:moveTo>
                <a:lnTo>
                  <a:pt x="181154" y="2009955"/>
                </a:lnTo>
                <a:lnTo>
                  <a:pt x="336430" y="1949570"/>
                </a:lnTo>
                <a:lnTo>
                  <a:pt x="439947" y="1923691"/>
                </a:lnTo>
                <a:lnTo>
                  <a:pt x="586596" y="1889185"/>
                </a:lnTo>
                <a:lnTo>
                  <a:pt x="733245" y="1880559"/>
                </a:lnTo>
                <a:lnTo>
                  <a:pt x="879894" y="1871932"/>
                </a:lnTo>
                <a:lnTo>
                  <a:pt x="1052422" y="1889185"/>
                </a:lnTo>
                <a:lnTo>
                  <a:pt x="1190445" y="1906438"/>
                </a:lnTo>
                <a:lnTo>
                  <a:pt x="1345720" y="1949570"/>
                </a:lnTo>
                <a:lnTo>
                  <a:pt x="1483743" y="1992702"/>
                </a:lnTo>
                <a:lnTo>
                  <a:pt x="1570007" y="2027208"/>
                </a:lnTo>
                <a:cubicBezTo>
                  <a:pt x="1572883" y="1371600"/>
                  <a:pt x="1575758" y="715993"/>
                  <a:pt x="1578634" y="60385"/>
                </a:cubicBezTo>
                <a:lnTo>
                  <a:pt x="1293962" y="25879"/>
                </a:lnTo>
                <a:lnTo>
                  <a:pt x="948905" y="0"/>
                </a:lnTo>
                <a:lnTo>
                  <a:pt x="586596" y="8626"/>
                </a:lnTo>
                <a:lnTo>
                  <a:pt x="276045" y="34506"/>
                </a:lnTo>
                <a:lnTo>
                  <a:pt x="0" y="94891"/>
                </a:lnTo>
                <a:lnTo>
                  <a:pt x="0" y="2104845"/>
                </a:ln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6" t="55375" r="52837" b="37978"/>
          <a:stretch/>
        </p:blipFill>
        <p:spPr>
          <a:xfrm rot="5400000">
            <a:off x="5556787" y="1867931"/>
            <a:ext cx="3195799" cy="113292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6588223" y="1185421"/>
            <a:ext cx="1117373" cy="2846873"/>
          </a:xfrm>
          <a:custGeom>
            <a:avLst/>
            <a:gdLst>
              <a:gd name="connsiteX0" fmla="*/ 0 w 1587260"/>
              <a:gd name="connsiteY0" fmla="*/ 77637 h 3994030"/>
              <a:gd name="connsiteX1" fmla="*/ 25879 w 1587260"/>
              <a:gd name="connsiteY1" fmla="*/ 3994030 h 3994030"/>
              <a:gd name="connsiteX2" fmla="*/ 284671 w 1587260"/>
              <a:gd name="connsiteY2" fmla="*/ 3985403 h 3994030"/>
              <a:gd name="connsiteX3" fmla="*/ 301924 w 1587260"/>
              <a:gd name="connsiteY3" fmla="*/ 3942271 h 3994030"/>
              <a:gd name="connsiteX4" fmla="*/ 319177 w 1587260"/>
              <a:gd name="connsiteY4" fmla="*/ 3899139 h 3994030"/>
              <a:gd name="connsiteX5" fmla="*/ 353683 w 1587260"/>
              <a:gd name="connsiteY5" fmla="*/ 3812875 h 3994030"/>
              <a:gd name="connsiteX6" fmla="*/ 414068 w 1587260"/>
              <a:gd name="connsiteY6" fmla="*/ 3735237 h 3994030"/>
              <a:gd name="connsiteX7" fmla="*/ 474452 w 1587260"/>
              <a:gd name="connsiteY7" fmla="*/ 3683479 h 3994030"/>
              <a:gd name="connsiteX8" fmla="*/ 569343 w 1587260"/>
              <a:gd name="connsiteY8" fmla="*/ 3614467 h 3994030"/>
              <a:gd name="connsiteX9" fmla="*/ 672860 w 1587260"/>
              <a:gd name="connsiteY9" fmla="*/ 3554083 h 3994030"/>
              <a:gd name="connsiteX10" fmla="*/ 776377 w 1587260"/>
              <a:gd name="connsiteY10" fmla="*/ 3545456 h 3994030"/>
              <a:gd name="connsiteX11" fmla="*/ 862641 w 1587260"/>
              <a:gd name="connsiteY11" fmla="*/ 3536830 h 3994030"/>
              <a:gd name="connsiteX12" fmla="*/ 1035169 w 1587260"/>
              <a:gd name="connsiteY12" fmla="*/ 3536830 h 3994030"/>
              <a:gd name="connsiteX13" fmla="*/ 1155939 w 1587260"/>
              <a:gd name="connsiteY13" fmla="*/ 3588588 h 3994030"/>
              <a:gd name="connsiteX14" fmla="*/ 1259456 w 1587260"/>
              <a:gd name="connsiteY14" fmla="*/ 3657600 h 3994030"/>
              <a:gd name="connsiteX15" fmla="*/ 1362973 w 1587260"/>
              <a:gd name="connsiteY15" fmla="*/ 3752490 h 3994030"/>
              <a:gd name="connsiteX16" fmla="*/ 1406105 w 1587260"/>
              <a:gd name="connsiteY16" fmla="*/ 3847381 h 3994030"/>
              <a:gd name="connsiteX17" fmla="*/ 1449237 w 1587260"/>
              <a:gd name="connsiteY17" fmla="*/ 3881886 h 3994030"/>
              <a:gd name="connsiteX18" fmla="*/ 1578634 w 1587260"/>
              <a:gd name="connsiteY18" fmla="*/ 3838754 h 3994030"/>
              <a:gd name="connsiteX19" fmla="*/ 1587260 w 1587260"/>
              <a:gd name="connsiteY19" fmla="*/ 43132 h 3994030"/>
              <a:gd name="connsiteX20" fmla="*/ 1423358 w 1587260"/>
              <a:gd name="connsiteY20" fmla="*/ 34505 h 3994030"/>
              <a:gd name="connsiteX21" fmla="*/ 992037 w 1587260"/>
              <a:gd name="connsiteY21" fmla="*/ 0 h 3994030"/>
              <a:gd name="connsiteX22" fmla="*/ 552090 w 1587260"/>
              <a:gd name="connsiteY22" fmla="*/ 8626 h 3994030"/>
              <a:gd name="connsiteX23" fmla="*/ 155275 w 1587260"/>
              <a:gd name="connsiteY23" fmla="*/ 51758 h 3994030"/>
              <a:gd name="connsiteX24" fmla="*/ 0 w 1587260"/>
              <a:gd name="connsiteY24" fmla="*/ 77637 h 399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87260" h="3994030">
                <a:moveTo>
                  <a:pt x="0" y="77637"/>
                </a:moveTo>
                <a:lnTo>
                  <a:pt x="25879" y="3994030"/>
                </a:lnTo>
                <a:lnTo>
                  <a:pt x="284671" y="3985403"/>
                </a:lnTo>
                <a:lnTo>
                  <a:pt x="301924" y="3942271"/>
                </a:lnTo>
                <a:lnTo>
                  <a:pt x="319177" y="3899139"/>
                </a:lnTo>
                <a:lnTo>
                  <a:pt x="353683" y="3812875"/>
                </a:lnTo>
                <a:lnTo>
                  <a:pt x="414068" y="3735237"/>
                </a:lnTo>
                <a:lnTo>
                  <a:pt x="474452" y="3683479"/>
                </a:lnTo>
                <a:lnTo>
                  <a:pt x="569343" y="3614467"/>
                </a:lnTo>
                <a:lnTo>
                  <a:pt x="672860" y="3554083"/>
                </a:lnTo>
                <a:lnTo>
                  <a:pt x="776377" y="3545456"/>
                </a:lnTo>
                <a:lnTo>
                  <a:pt x="862641" y="3536830"/>
                </a:lnTo>
                <a:lnTo>
                  <a:pt x="1035169" y="3536830"/>
                </a:lnTo>
                <a:lnTo>
                  <a:pt x="1155939" y="3588588"/>
                </a:lnTo>
                <a:lnTo>
                  <a:pt x="1259456" y="3657600"/>
                </a:lnTo>
                <a:lnTo>
                  <a:pt x="1362973" y="3752490"/>
                </a:lnTo>
                <a:lnTo>
                  <a:pt x="1406105" y="3847381"/>
                </a:lnTo>
                <a:lnTo>
                  <a:pt x="1449237" y="3881886"/>
                </a:lnTo>
                <a:lnTo>
                  <a:pt x="1578634" y="3838754"/>
                </a:lnTo>
                <a:cubicBezTo>
                  <a:pt x="1581509" y="2573547"/>
                  <a:pt x="1584385" y="1308339"/>
                  <a:pt x="1587260" y="43132"/>
                </a:cubicBezTo>
                <a:lnTo>
                  <a:pt x="1423358" y="34505"/>
                </a:lnTo>
                <a:lnTo>
                  <a:pt x="992037" y="0"/>
                </a:lnTo>
                <a:lnTo>
                  <a:pt x="552090" y="8626"/>
                </a:lnTo>
                <a:lnTo>
                  <a:pt x="155275" y="51758"/>
                </a:lnTo>
                <a:lnTo>
                  <a:pt x="0" y="77637"/>
                </a:ln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" descr="C:\Users\L\Desktop\u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7" t="18890" r="42270" b="51309"/>
          <a:stretch/>
        </p:blipFill>
        <p:spPr bwMode="auto">
          <a:xfrm>
            <a:off x="4860032" y="836495"/>
            <a:ext cx="1224136" cy="322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/>
          <p:nvPr/>
        </p:nvSpPr>
        <p:spPr bwMode="auto">
          <a:xfrm>
            <a:off x="4848447" y="1116419"/>
            <a:ext cx="1212111" cy="2955851"/>
          </a:xfrm>
          <a:custGeom>
            <a:avLst/>
            <a:gdLst>
              <a:gd name="connsiteX0" fmla="*/ 10632 w 1212111"/>
              <a:gd name="connsiteY0" fmla="*/ 2955851 h 2955851"/>
              <a:gd name="connsiteX1" fmla="*/ 0 w 1212111"/>
              <a:gd name="connsiteY1" fmla="*/ 53162 h 2955851"/>
              <a:gd name="connsiteX2" fmla="*/ 372139 w 1212111"/>
              <a:gd name="connsiteY2" fmla="*/ 0 h 2955851"/>
              <a:gd name="connsiteX3" fmla="*/ 669851 w 1212111"/>
              <a:gd name="connsiteY3" fmla="*/ 0 h 2955851"/>
              <a:gd name="connsiteX4" fmla="*/ 914400 w 1212111"/>
              <a:gd name="connsiteY4" fmla="*/ 21265 h 2955851"/>
              <a:gd name="connsiteX5" fmla="*/ 1201479 w 1212111"/>
              <a:gd name="connsiteY5" fmla="*/ 74428 h 2955851"/>
              <a:gd name="connsiteX6" fmla="*/ 1212111 w 1212111"/>
              <a:gd name="connsiteY6" fmla="*/ 2690037 h 2955851"/>
              <a:gd name="connsiteX7" fmla="*/ 978195 w 1212111"/>
              <a:gd name="connsiteY7" fmla="*/ 2775097 h 2955851"/>
              <a:gd name="connsiteX8" fmla="*/ 893134 w 1212111"/>
              <a:gd name="connsiteY8" fmla="*/ 2690037 h 2955851"/>
              <a:gd name="connsiteX9" fmla="*/ 765544 w 1212111"/>
              <a:gd name="connsiteY9" fmla="*/ 2573079 h 2955851"/>
              <a:gd name="connsiteX10" fmla="*/ 520995 w 1212111"/>
              <a:gd name="connsiteY10" fmla="*/ 2562446 h 2955851"/>
              <a:gd name="connsiteX11" fmla="*/ 329609 w 1212111"/>
              <a:gd name="connsiteY11" fmla="*/ 2594344 h 2955851"/>
              <a:gd name="connsiteX12" fmla="*/ 191386 w 1212111"/>
              <a:gd name="connsiteY12" fmla="*/ 2753832 h 2955851"/>
              <a:gd name="connsiteX13" fmla="*/ 148855 w 1212111"/>
              <a:gd name="connsiteY13" fmla="*/ 2913321 h 2955851"/>
              <a:gd name="connsiteX14" fmla="*/ 138223 w 1212111"/>
              <a:gd name="connsiteY14" fmla="*/ 2934586 h 2955851"/>
              <a:gd name="connsiteX15" fmla="*/ 10632 w 1212111"/>
              <a:gd name="connsiteY15" fmla="*/ 2955851 h 29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2111" h="2955851">
                <a:moveTo>
                  <a:pt x="10632" y="2955851"/>
                </a:moveTo>
                <a:lnTo>
                  <a:pt x="0" y="53162"/>
                </a:lnTo>
                <a:lnTo>
                  <a:pt x="372139" y="0"/>
                </a:lnTo>
                <a:lnTo>
                  <a:pt x="669851" y="0"/>
                </a:lnTo>
                <a:lnTo>
                  <a:pt x="914400" y="21265"/>
                </a:lnTo>
                <a:lnTo>
                  <a:pt x="1201479" y="74428"/>
                </a:lnTo>
                <a:lnTo>
                  <a:pt x="1212111" y="2690037"/>
                </a:lnTo>
                <a:lnTo>
                  <a:pt x="978195" y="2775097"/>
                </a:lnTo>
                <a:lnTo>
                  <a:pt x="893134" y="2690037"/>
                </a:lnTo>
                <a:lnTo>
                  <a:pt x="765544" y="2573079"/>
                </a:lnTo>
                <a:lnTo>
                  <a:pt x="520995" y="2562446"/>
                </a:lnTo>
                <a:lnTo>
                  <a:pt x="329609" y="2594344"/>
                </a:lnTo>
                <a:lnTo>
                  <a:pt x="191386" y="2753832"/>
                </a:lnTo>
                <a:lnTo>
                  <a:pt x="148855" y="2913321"/>
                </a:lnTo>
                <a:lnTo>
                  <a:pt x="138223" y="2934586"/>
                </a:lnTo>
                <a:lnTo>
                  <a:pt x="10632" y="2955851"/>
                </a:ln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2" descr="C:\Users\L\Desktop\u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7" t="18890" r="42270" b="51309"/>
          <a:stretch/>
        </p:blipFill>
        <p:spPr bwMode="auto">
          <a:xfrm>
            <a:off x="2892056" y="980539"/>
            <a:ext cx="1224136" cy="322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 bwMode="auto">
          <a:xfrm>
            <a:off x="2868296" y="1722474"/>
            <a:ext cx="1244009" cy="1418494"/>
          </a:xfrm>
          <a:custGeom>
            <a:avLst/>
            <a:gdLst>
              <a:gd name="connsiteX0" fmla="*/ 0 w 1244009"/>
              <a:gd name="connsiteY0" fmla="*/ 63796 h 1265275"/>
              <a:gd name="connsiteX1" fmla="*/ 287079 w 1244009"/>
              <a:gd name="connsiteY1" fmla="*/ 10633 h 1265275"/>
              <a:gd name="connsiteX2" fmla="*/ 489097 w 1244009"/>
              <a:gd name="connsiteY2" fmla="*/ 0 h 1265275"/>
              <a:gd name="connsiteX3" fmla="*/ 956930 w 1244009"/>
              <a:gd name="connsiteY3" fmla="*/ 21266 h 1265275"/>
              <a:gd name="connsiteX4" fmla="*/ 1244009 w 1244009"/>
              <a:gd name="connsiteY4" fmla="*/ 95693 h 1265275"/>
              <a:gd name="connsiteX5" fmla="*/ 1222744 w 1244009"/>
              <a:gd name="connsiteY5" fmla="*/ 1265275 h 1265275"/>
              <a:gd name="connsiteX6" fmla="*/ 956930 w 1244009"/>
              <a:gd name="connsiteY6" fmla="*/ 1158949 h 1265275"/>
              <a:gd name="connsiteX7" fmla="*/ 754911 w 1244009"/>
              <a:gd name="connsiteY7" fmla="*/ 1127052 h 1265275"/>
              <a:gd name="connsiteX8" fmla="*/ 478465 w 1244009"/>
              <a:gd name="connsiteY8" fmla="*/ 1127052 h 1265275"/>
              <a:gd name="connsiteX9" fmla="*/ 318977 w 1244009"/>
              <a:gd name="connsiteY9" fmla="*/ 1137684 h 1265275"/>
              <a:gd name="connsiteX10" fmla="*/ 42530 w 1244009"/>
              <a:gd name="connsiteY10" fmla="*/ 1201479 h 1265275"/>
              <a:gd name="connsiteX11" fmla="*/ 0 w 1244009"/>
              <a:gd name="connsiteY11" fmla="*/ 63796 h 12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4009" h="1265275">
                <a:moveTo>
                  <a:pt x="0" y="63796"/>
                </a:moveTo>
                <a:lnTo>
                  <a:pt x="287079" y="10633"/>
                </a:lnTo>
                <a:lnTo>
                  <a:pt x="489097" y="0"/>
                </a:lnTo>
                <a:lnTo>
                  <a:pt x="956930" y="21266"/>
                </a:lnTo>
                <a:lnTo>
                  <a:pt x="1244009" y="95693"/>
                </a:lnTo>
                <a:lnTo>
                  <a:pt x="1222744" y="1265275"/>
                </a:lnTo>
                <a:lnTo>
                  <a:pt x="956930" y="1158949"/>
                </a:lnTo>
                <a:lnTo>
                  <a:pt x="754911" y="1127052"/>
                </a:lnTo>
                <a:lnTo>
                  <a:pt x="478465" y="1127052"/>
                </a:lnTo>
                <a:lnTo>
                  <a:pt x="318977" y="1137684"/>
                </a:lnTo>
                <a:lnTo>
                  <a:pt x="42530" y="1201479"/>
                </a:lnTo>
                <a:lnTo>
                  <a:pt x="0" y="63796"/>
                </a:ln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Resolution ( In Process)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90049" y="4409728"/>
            <a:ext cx="18646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Corrected COG</a:t>
            </a:r>
            <a:endParaRPr lang="en-US" b="1" dirty="0"/>
          </a:p>
        </p:txBody>
      </p:sp>
      <p:sp>
        <p:nvSpPr>
          <p:cNvPr id="26" name="Right Arrow 25"/>
          <p:cNvSpPr/>
          <p:nvPr/>
        </p:nvSpPr>
        <p:spPr bwMode="auto">
          <a:xfrm>
            <a:off x="350361" y="4116360"/>
            <a:ext cx="2421439" cy="957461"/>
          </a:xfrm>
          <a:prstGeom prst="rightArrow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0049" y="1253692"/>
                <a:ext cx="8290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kern="0" smtClean="0">
                              <a:solidFill>
                                <a:srgbClr val="4E8542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kern="0" smtClean="0">
                              <a:solidFill>
                                <a:srgbClr val="4E8542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b="1" i="1" kern="0" smtClean="0">
                              <a:solidFill>
                                <a:srgbClr val="4E8542">
                                  <a:lumMod val="75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𝑪𝑶𝑮</m:t>
                          </m:r>
                        </m:sub>
                      </m:sSub>
                    </m:oMath>
                  </m:oMathPara>
                </a14:m>
                <a:endParaRPr lang="en-US" b="1" dirty="0" smtClean="0"/>
              </a:p>
              <a:p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kern="0">
                              <a:solidFill>
                                <a:srgbClr val="4E8542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kern="0">
                              <a:solidFill>
                                <a:srgbClr val="4E8542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b="1" i="1" kern="0" smtClean="0">
                              <a:solidFill>
                                <a:srgbClr val="4E8542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𝒕𝒓𝒖𝒆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49" y="1253692"/>
                <a:ext cx="829010" cy="9233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/>
          <p:cNvSpPr/>
          <p:nvPr/>
        </p:nvSpPr>
        <p:spPr bwMode="auto">
          <a:xfrm>
            <a:off x="4528933" y="1572990"/>
            <a:ext cx="345828" cy="288032"/>
          </a:xfrm>
          <a:prstGeom prst="rightArrow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17397" y="-454259"/>
            <a:ext cx="4167505" cy="3412340"/>
            <a:chOff x="1373395" y="1097280"/>
            <a:chExt cx="6791116" cy="4658694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449512" y="2941637"/>
              <a:ext cx="0" cy="2362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449512" y="5303837"/>
              <a:ext cx="3886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 rot="10800000">
              <a:off x="2754310" y="1097280"/>
              <a:ext cx="5410201" cy="3977957"/>
            </a:xfrm>
            <a:prstGeom prst="arc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76412" y="5377801"/>
              <a:ext cx="2359300" cy="378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Energy of Electron</a:t>
              </a:r>
              <a:endParaRPr lang="en-US" sz="1200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373395" y="2968629"/>
                  <a:ext cx="1066801" cy="3781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 kern="0" smtClean="0"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0" kern="0"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𝛔</m:t>
                            </m:r>
                          </m:e>
                          <m:sub>
                            <m:r>
                              <a:rPr lang="en-US" sz="1200" b="1" i="0" kern="0" smtClean="0"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𝐑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3395" y="2968629"/>
                  <a:ext cx="1066801" cy="37817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" name="Straight Arrow Connector 13"/>
          <p:cNvCxnSpPr/>
          <p:nvPr/>
        </p:nvCxnSpPr>
        <p:spPr>
          <a:xfrm flipV="1">
            <a:off x="2296685" y="896672"/>
            <a:ext cx="0" cy="17313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96685" y="2626929"/>
            <a:ext cx="2232248" cy="10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2735803" y="1054942"/>
            <a:ext cx="1108647" cy="1533762"/>
          </a:xfrm>
          <a:custGeom>
            <a:avLst/>
            <a:gdLst>
              <a:gd name="connsiteX0" fmla="*/ 0 w 1875692"/>
              <a:gd name="connsiteY0" fmla="*/ 2368064 h 2368064"/>
              <a:gd name="connsiteX1" fmla="*/ 797169 w 1875692"/>
              <a:gd name="connsiteY1" fmla="*/ 2 h 2368064"/>
              <a:gd name="connsiteX2" fmla="*/ 1875692 w 1875692"/>
              <a:gd name="connsiteY2" fmla="*/ 2356341 h 23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5692" h="2368064">
                <a:moveTo>
                  <a:pt x="0" y="2368064"/>
                </a:moveTo>
                <a:cubicBezTo>
                  <a:pt x="242277" y="1185010"/>
                  <a:pt x="484554" y="1956"/>
                  <a:pt x="797169" y="2"/>
                </a:cubicBezTo>
                <a:cubicBezTo>
                  <a:pt x="1109784" y="-1952"/>
                  <a:pt x="1492738" y="1177194"/>
                  <a:pt x="1875692" y="2356341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769158" y="1316312"/>
            <a:ext cx="8451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Gaussian fit</a:t>
            </a:r>
            <a:endParaRPr lang="en-US" sz="9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613443" y="2733920"/>
                <a:ext cx="11565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kern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 kern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1400" b="1" i="1" kern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𝑪𝑶𝑮</m:t>
                        </m:r>
                      </m:sub>
                    </m:sSub>
                  </m:oMath>
                </a14:m>
                <a:r>
                  <a:rPr lang="en-US" sz="1400" b="1" dirty="0" smtClean="0">
                    <a:solidFill>
                      <a:schemeClr val="accent5">
                        <a:lumMod val="25000"/>
                      </a:schemeClr>
                    </a:solidFill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ker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 ker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1400" b="1" i="1" kern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/>
                          </a:rPr>
                          <m:t>𝒕𝒓𝒖𝒆</m:t>
                        </m:r>
                      </m:sub>
                    </m:sSub>
                  </m:oMath>
                </a14:m>
                <a:endParaRPr lang="en-US" sz="1400" b="1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443" y="2733920"/>
                <a:ext cx="1156535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 bwMode="auto">
          <a:xfrm>
            <a:off x="3290126" y="2588704"/>
            <a:ext cx="0" cy="1452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3186554" y="2780086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0</a:t>
            </a:r>
            <a:endParaRPr lang="en-US" sz="800" b="1" dirty="0"/>
          </a:p>
        </p:txBody>
      </p:sp>
      <p:sp>
        <p:nvSpPr>
          <p:cNvPr id="36" name="Right Arrow 35"/>
          <p:cNvSpPr/>
          <p:nvPr/>
        </p:nvSpPr>
        <p:spPr bwMode="auto">
          <a:xfrm>
            <a:off x="1403648" y="1603907"/>
            <a:ext cx="504056" cy="288032"/>
          </a:xfrm>
          <a:prstGeom prst="rightArrow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69978" y="1564048"/>
                <a:ext cx="6546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kern="0" smtClean="0">
                              <a:solidFill>
                                <a:srgbClr val="4E8542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0" kern="0">
                              <a:solidFill>
                                <a:srgbClr val="4E8542">
                                  <a:lumMod val="75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𝛔</m:t>
                          </m:r>
                        </m:e>
                        <m:sub>
                          <m:r>
                            <a:rPr lang="en-US" sz="1200" b="1" i="0" kern="0" smtClean="0">
                              <a:solidFill>
                                <a:srgbClr val="4E8542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𝐑</m:t>
                          </m:r>
                        </m:sub>
                      </m:sSub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978" y="1564048"/>
                <a:ext cx="654664" cy="2769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Arrow 40"/>
          <p:cNvSpPr/>
          <p:nvPr/>
        </p:nvSpPr>
        <p:spPr bwMode="auto">
          <a:xfrm>
            <a:off x="5371569" y="1571341"/>
            <a:ext cx="345828" cy="288032"/>
          </a:xfrm>
          <a:prstGeom prst="rightArrow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7335229" y="1212912"/>
                <a:ext cx="1070165" cy="502445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kern="0" smtClea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sub>
                    </m:sSub>
                    <m:r>
                      <a:rPr lang="en-US" i="1" kern="0">
                        <a:solidFill>
                          <a:srgbClr val="4E8542">
                            <a:lumMod val="75000"/>
                          </a:srgbClr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 ker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  <m:t>𝐴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kern="0"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kern="0" smtClean="0"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kern="0" dirty="0">
                    <a:solidFill>
                      <a:srgbClr val="4E8542">
                        <a:lumMod val="75000"/>
                      </a:srgbClr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229" y="1212912"/>
                <a:ext cx="1070165" cy="50244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V="1">
            <a:off x="4139225" y="3501008"/>
            <a:ext cx="0" cy="20882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139225" y="5608116"/>
            <a:ext cx="252100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343767" y="5755825"/>
                <a:ext cx="6329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kern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kern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1400" b="1" i="1" kern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𝑪𝑶𝑮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767" y="5755825"/>
                <a:ext cx="632930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332595" y="3500805"/>
                <a:ext cx="6489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ker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ker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1400" b="1" i="1" kern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𝒕𝒓𝒖𝒆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595" y="3500805"/>
                <a:ext cx="64895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 bwMode="auto">
          <a:xfrm>
            <a:off x="4191709" y="4005064"/>
            <a:ext cx="167643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 flipV="1">
            <a:off x="5868144" y="4005064"/>
            <a:ext cx="0" cy="1603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Box 55"/>
          <p:cNvSpPr txBox="1"/>
          <p:nvPr/>
        </p:nvSpPr>
        <p:spPr>
          <a:xfrm>
            <a:off x="5731581" y="5661248"/>
            <a:ext cx="420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Garamond" pitchFamily="18" charset="0"/>
              </a:rPr>
              <a:t>∆R</a:t>
            </a:r>
            <a:endParaRPr lang="en-US" sz="1400" b="1" i="1" dirty="0">
              <a:latin typeface="Garamond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34296" y="3851175"/>
            <a:ext cx="420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Garamond" pitchFamily="18" charset="0"/>
              </a:rPr>
              <a:t>∆R</a:t>
            </a:r>
            <a:endParaRPr lang="en-US" sz="1400" b="1" i="1" dirty="0">
              <a:latin typeface="Garamond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 flipV="1">
            <a:off x="4139225" y="4005064"/>
            <a:ext cx="1728919" cy="15841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Freeform 59"/>
          <p:cNvSpPr/>
          <p:nvPr/>
        </p:nvSpPr>
        <p:spPr>
          <a:xfrm rot="19025368">
            <a:off x="3943721" y="4936176"/>
            <a:ext cx="1214483" cy="298423"/>
          </a:xfrm>
          <a:custGeom>
            <a:avLst/>
            <a:gdLst>
              <a:gd name="connsiteX0" fmla="*/ 0 w 1875692"/>
              <a:gd name="connsiteY0" fmla="*/ 2368064 h 2368064"/>
              <a:gd name="connsiteX1" fmla="*/ 797169 w 1875692"/>
              <a:gd name="connsiteY1" fmla="*/ 2 h 2368064"/>
              <a:gd name="connsiteX2" fmla="*/ 1875692 w 1875692"/>
              <a:gd name="connsiteY2" fmla="*/ 2356341 h 23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5692" h="2368064">
                <a:moveTo>
                  <a:pt x="0" y="2368064"/>
                </a:moveTo>
                <a:cubicBezTo>
                  <a:pt x="242277" y="1185010"/>
                  <a:pt x="484554" y="1956"/>
                  <a:pt x="797169" y="2"/>
                </a:cubicBezTo>
                <a:cubicBezTo>
                  <a:pt x="1109784" y="-1952"/>
                  <a:pt x="1492738" y="1177194"/>
                  <a:pt x="1875692" y="2356341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rot="8219577">
            <a:off x="4942635" y="4383793"/>
            <a:ext cx="1119307" cy="217438"/>
          </a:xfrm>
          <a:custGeom>
            <a:avLst/>
            <a:gdLst>
              <a:gd name="connsiteX0" fmla="*/ 0 w 1875692"/>
              <a:gd name="connsiteY0" fmla="*/ 2368064 h 2368064"/>
              <a:gd name="connsiteX1" fmla="*/ 797169 w 1875692"/>
              <a:gd name="connsiteY1" fmla="*/ 2 h 2368064"/>
              <a:gd name="connsiteX2" fmla="*/ 1875692 w 1875692"/>
              <a:gd name="connsiteY2" fmla="*/ 2356341 h 23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5692" h="2368064">
                <a:moveTo>
                  <a:pt x="0" y="2368064"/>
                </a:moveTo>
                <a:cubicBezTo>
                  <a:pt x="242277" y="1185010"/>
                  <a:pt x="484554" y="1956"/>
                  <a:pt x="797169" y="2"/>
                </a:cubicBezTo>
                <a:cubicBezTo>
                  <a:pt x="1109784" y="-1952"/>
                  <a:pt x="1492738" y="1177194"/>
                  <a:pt x="1875692" y="2356341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 bwMode="auto">
          <a:xfrm>
            <a:off x="6391909" y="4653136"/>
            <a:ext cx="345828" cy="288032"/>
          </a:xfrm>
          <a:prstGeom prst="rightArrow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28435" y="4655949"/>
            <a:ext cx="798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>
                <a:latin typeface="Garamond" pitchFamily="18" charset="0"/>
              </a:rPr>
              <a:t>Parameters</a:t>
            </a:r>
            <a:endParaRPr lang="en-US" sz="1000" b="1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58" y="188640"/>
            <a:ext cx="8394699" cy="430212"/>
          </a:xfrm>
        </p:spPr>
        <p:txBody>
          <a:bodyPr/>
          <a:lstStyle/>
          <a:p>
            <a:r>
              <a:rPr lang="en-US" dirty="0" smtClean="0"/>
              <a:t>Beam Calorimeter for ILC</a:t>
            </a:r>
            <a:endParaRPr lang="en-US" dirty="0"/>
          </a:p>
        </p:txBody>
      </p:sp>
      <p:pic>
        <p:nvPicPr>
          <p:cNvPr id="1026" name="Picture 2" descr="C:\Users\bortko\Desktop\BeamCal_half_cylin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8" y="944869"/>
            <a:ext cx="3066340" cy="257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02612" y="483064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1200" b="1" dirty="0" smtClean="0"/>
              <a:t>Tungsten absorber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1200" b="1" dirty="0" smtClean="0"/>
              <a:t>Diamond sensor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1200" b="1" dirty="0" smtClean="0"/>
              <a:t>Readout plane/air gap </a:t>
            </a:r>
            <a:endParaRPr lang="en-US" sz="1200" b="1" dirty="0"/>
          </a:p>
        </p:txBody>
      </p:sp>
      <p:sp>
        <p:nvSpPr>
          <p:cNvPr id="22" name="Right Brace 21"/>
          <p:cNvSpPr/>
          <p:nvPr/>
        </p:nvSpPr>
        <p:spPr bwMode="auto">
          <a:xfrm>
            <a:off x="2483768" y="4738314"/>
            <a:ext cx="72008" cy="738664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07692" y="5040308"/>
                <a:ext cx="5447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4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692" y="5040308"/>
                <a:ext cx="544765" cy="307777"/>
              </a:xfrm>
              <a:prstGeom prst="rect">
                <a:avLst/>
              </a:prstGeom>
              <a:blipFill rotWithShape="1">
                <a:blip r:embed="rId4"/>
                <a:stretch>
                  <a:fillRect l="-3371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 rot="2399937">
            <a:off x="315346" y="2238181"/>
            <a:ext cx="1406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Graphite absorber</a:t>
            </a:r>
            <a:endParaRPr lang="en-US" sz="1100" b="1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995936" y="812350"/>
            <a:ext cx="4899793" cy="5511328"/>
          </a:xfrm>
          <a:prstGeom prst="rect">
            <a:avLst/>
          </a:prstGeom>
          <a:noFill/>
          <a:ln w="31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68207" y="812349"/>
            <a:ext cx="3480407" cy="547260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998405">
            <a:off x="2642307" y="2751834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FE</a:t>
            </a:r>
            <a:endParaRPr lang="de-DE" sz="1600" b="1" dirty="0"/>
          </a:p>
        </p:txBody>
      </p:sp>
      <p:pic>
        <p:nvPicPr>
          <p:cNvPr id="19" name="Picture 1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3" r="11961" b="15832"/>
          <a:stretch/>
        </p:blipFill>
        <p:spPr bwMode="auto">
          <a:xfrm>
            <a:off x="3748614" y="3569637"/>
            <a:ext cx="5336951" cy="2705010"/>
          </a:xfrm>
          <a:prstGeom prst="rect">
            <a:avLst/>
          </a:prstGeom>
          <a:solidFill>
            <a:srgbClr val="E05906"/>
          </a:solidFill>
          <a:ln w="3175">
            <a:solidFill>
              <a:srgbClr val="E0590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 Box 13"/>
          <p:cNvSpPr txBox="1"/>
          <p:nvPr/>
        </p:nvSpPr>
        <p:spPr>
          <a:xfrm>
            <a:off x="5797581" y="3929677"/>
            <a:ext cx="1105600" cy="3238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i="1" dirty="0">
                <a:effectLst/>
                <a:ea typeface="Calibri"/>
                <a:cs typeface="Times New Roman"/>
              </a:rPr>
              <a:t>Selected ring</a:t>
            </a:r>
            <a:endParaRPr lang="en-US" sz="1050" dirty="0">
              <a:effectLst/>
              <a:ea typeface="Calibri"/>
              <a:cs typeface="Times New Roman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524555" y="4126396"/>
            <a:ext cx="270065" cy="3238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903181" y="4126396"/>
            <a:ext cx="277557" cy="3238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03107" y="5153813"/>
            <a:ext cx="55647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US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59346" y="5153813"/>
            <a:ext cx="46029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PS 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20634763">
            <a:off x="2631139" y="3605350"/>
            <a:ext cx="9187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30 layers</a:t>
            </a:r>
          </a:p>
        </p:txBody>
      </p:sp>
      <p:sp>
        <p:nvSpPr>
          <p:cNvPr id="30" name="Right Brace 29"/>
          <p:cNvSpPr/>
          <p:nvPr/>
        </p:nvSpPr>
        <p:spPr bwMode="auto">
          <a:xfrm rot="4416326">
            <a:off x="2811012" y="2957230"/>
            <a:ext cx="258549" cy="1009066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40539" y="1447273"/>
            <a:ext cx="4353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Size of pads: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 - similar, ≈7.65x7.65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PS -  ~R, min 2.2x2.2, max 14.4x14.4mm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 smtClean="0"/>
              <a:t>Number of pads: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US and PS similar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85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rtko\Desktop\snr-per-pad_electron050GeV_07layer_rs_vs_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1" y="3573016"/>
            <a:ext cx="3768300" cy="282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rtko\Desktop\snr-per-pad_electron050GeV_09layer_rs_vs_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50525"/>
            <a:ext cx="3659972" cy="274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rtko\Desktop\snr-per-pad_electron050GeV_11layer_rs_vs_u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32" y="3573017"/>
            <a:ext cx="3768298" cy="282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3851" y="3907554"/>
            <a:ext cx="95410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Layer 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2" y="3906402"/>
            <a:ext cx="106522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Layer 11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59832" y="1052736"/>
            <a:ext cx="27013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Shower maximum –  Layer </a:t>
            </a: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43851" y="4365104"/>
            <a:ext cx="686406" cy="461665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55996" y="1484784"/>
            <a:ext cx="686406" cy="461665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PS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20072" y="4367758"/>
            <a:ext cx="686406" cy="461665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7558" y="25801"/>
            <a:ext cx="4969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SNR for 50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GeV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Electron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3"/>
          <p:cNvSpPr/>
          <p:nvPr/>
        </p:nvSpPr>
        <p:spPr bwMode="auto">
          <a:xfrm>
            <a:off x="4780532" y="3567810"/>
            <a:ext cx="530867" cy="2520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3"/>
          <p:cNvSpPr/>
          <p:nvPr/>
        </p:nvSpPr>
        <p:spPr bwMode="auto">
          <a:xfrm>
            <a:off x="2650210" y="752214"/>
            <a:ext cx="530867" cy="2520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3"/>
          <p:cNvSpPr/>
          <p:nvPr/>
        </p:nvSpPr>
        <p:spPr bwMode="auto">
          <a:xfrm>
            <a:off x="648823" y="3573017"/>
            <a:ext cx="530867" cy="2520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28287" y="698591"/>
                <a:ext cx="4320994" cy="32707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3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</a:rPr>
                  <a:t>SNR in cell with maximum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𝐄</m:t>
                        </m:r>
                      </m:e>
                      <m:sub>
                        <m:r>
                          <a:rPr lang="en-US" sz="1400" b="1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𝐝𝐞𝐩</m:t>
                        </m:r>
                      </m:sub>
                    </m:sSub>
                  </m:oMath>
                </a14:m>
                <a:r>
                  <a:rPr lang="en-US" sz="1200" b="1" dirty="0" smtClean="0">
                    <a:solidFill>
                      <a:srgbClr val="000000"/>
                    </a:solidFill>
                  </a:rPr>
                  <a:t> </a:t>
                </a:r>
                <a:endParaRPr lang="en-US" sz="12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287" y="698591"/>
                <a:ext cx="4320994" cy="327077"/>
              </a:xfrm>
              <a:prstGeom prst="rect">
                <a:avLst/>
              </a:prstGeom>
              <a:blipFill rotWithShape="1">
                <a:blip r:embed="rId5"/>
                <a:stretch>
                  <a:fillRect b="-8929"/>
                </a:stretch>
              </a:blipFill>
              <a:ln w="19050">
                <a:solidFill>
                  <a:schemeClr val="accent3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67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ortko\Desktop\snr-per-pad_electron020GeV_10layer_rs_vs_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37012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ortko\Desktop\snr-per-pad_electron020GeV_08layer_rs_vs_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874" y="750525"/>
            <a:ext cx="3687858" cy="276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ortko\Desktop\snr-per-pad_electron020GeV_06layer_rs_vs_u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8" y="3537012"/>
            <a:ext cx="3854726" cy="28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5428" y="3888504"/>
            <a:ext cx="95410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Layer 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3906402"/>
            <a:ext cx="108234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Layer 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1052736"/>
            <a:ext cx="2881745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Shower maximum </a:t>
            </a:r>
            <a:r>
              <a:rPr lang="en-US" sz="1600" b="1" dirty="0" smtClean="0"/>
              <a:t>– Layer 8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29311" y="4365104"/>
            <a:ext cx="686406" cy="461665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PS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5171" y="4365104"/>
            <a:ext cx="686406" cy="461665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59832" y="1556792"/>
            <a:ext cx="686406" cy="461665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PS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7558" y="25801"/>
            <a:ext cx="4969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SNR for 20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GeV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Electron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3"/>
          <p:cNvSpPr/>
          <p:nvPr/>
        </p:nvSpPr>
        <p:spPr bwMode="auto">
          <a:xfrm>
            <a:off x="2700958" y="750525"/>
            <a:ext cx="457200" cy="1691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3"/>
          <p:cNvSpPr/>
          <p:nvPr/>
        </p:nvSpPr>
        <p:spPr bwMode="auto">
          <a:xfrm>
            <a:off x="4724303" y="3537012"/>
            <a:ext cx="530867" cy="2520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3"/>
          <p:cNvSpPr/>
          <p:nvPr/>
        </p:nvSpPr>
        <p:spPr bwMode="auto">
          <a:xfrm>
            <a:off x="589858" y="3556104"/>
            <a:ext cx="584404" cy="24899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3"/>
          <p:cNvSpPr/>
          <p:nvPr/>
        </p:nvSpPr>
        <p:spPr bwMode="auto">
          <a:xfrm>
            <a:off x="2670489" y="761440"/>
            <a:ext cx="530867" cy="2520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ortko\Desktop\snr-per-pad_electron010GeV_09layer_rs_vs_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17" y="3524430"/>
            <a:ext cx="3801216" cy="28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ortko\Desktop\snr-per-pad_electron010GeV_07layer_rs_vs_u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50526"/>
            <a:ext cx="3698539" cy="273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ortko\Desktop\snr-per-pad_electron010GeV_05layer_rs_vs_u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3" y="3537013"/>
            <a:ext cx="3792421" cy="284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80177" y="3881283"/>
            <a:ext cx="902811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Layer 5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3907554"/>
            <a:ext cx="902811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Layer 9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37558" y="25801"/>
            <a:ext cx="5083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SNR for 10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GeV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Electron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8214" y="4365103"/>
            <a:ext cx="686406" cy="461665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57137" y="4388202"/>
            <a:ext cx="686406" cy="461665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PS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58158" y="1268760"/>
            <a:ext cx="686406" cy="461665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PS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US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0958" y="750525"/>
            <a:ext cx="457200" cy="1691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71014" y="3550517"/>
            <a:ext cx="457200" cy="1691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690864" y="3527144"/>
            <a:ext cx="457200" cy="1691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07969" y="765803"/>
            <a:ext cx="288218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Shower maximum –  Layer 7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139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Charge range estimate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15948" y="4796671"/>
            <a:ext cx="79208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For Diamond sensor </a:t>
            </a:r>
            <a:r>
              <a:rPr lang="en-US" sz="1400" b="1" dirty="0"/>
              <a:t>pad </a:t>
            </a:r>
            <a:r>
              <a:rPr lang="en-US" sz="1400" b="1" dirty="0" smtClean="0"/>
              <a:t>thickness 300 </a:t>
            </a:r>
            <a:r>
              <a:rPr lang="en-US" sz="1400" b="1" dirty="0"/>
              <a:t>µ</a:t>
            </a:r>
            <a:r>
              <a:rPr lang="en-US" sz="1400" b="1" dirty="0" smtClean="0"/>
              <a:t>m: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 - Charge collected from MIP:   2.44 </a:t>
            </a:r>
            <a:r>
              <a:rPr lang="en-US" sz="1400" b="1" dirty="0" err="1" smtClean="0"/>
              <a:t>fC</a:t>
            </a:r>
            <a:r>
              <a:rPr lang="en-US" sz="1400" b="1" dirty="0"/>
              <a:t> </a:t>
            </a:r>
            <a:r>
              <a:rPr lang="en-US" sz="1400" b="1" dirty="0" smtClean="0"/>
              <a:t> </a:t>
            </a:r>
          </a:p>
          <a:p>
            <a:r>
              <a:rPr lang="en-US" sz="1400" b="1" dirty="0" smtClean="0"/>
              <a:t> - Maximum charge collected – for shower from 500 </a:t>
            </a:r>
            <a:r>
              <a:rPr lang="en-US" sz="1400" b="1" dirty="0" err="1" smtClean="0"/>
              <a:t>GeV</a:t>
            </a:r>
            <a:r>
              <a:rPr lang="en-US" sz="1400" b="1" dirty="0" smtClean="0"/>
              <a:t> electron:  12214 </a:t>
            </a:r>
            <a:r>
              <a:rPr lang="en-US" sz="1400" b="1" dirty="0" err="1" smtClean="0"/>
              <a:t>fC</a:t>
            </a:r>
            <a:endParaRPr lang="en-US" sz="1400" b="1" dirty="0" smtClean="0"/>
          </a:p>
          <a:p>
            <a:r>
              <a:rPr lang="en-US" sz="1400" b="1" dirty="0" smtClean="0"/>
              <a:t>(correspond to about 5000 MIPs)</a:t>
            </a:r>
            <a:endParaRPr lang="en-US" sz="1400" b="1" dirty="0"/>
          </a:p>
        </p:txBody>
      </p:sp>
      <p:pic>
        <p:nvPicPr>
          <p:cNvPr id="2050" name="Picture 2" descr="C:\Users\bortko\Desktop\charge_Di_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" y="1031047"/>
            <a:ext cx="4565793" cy="340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rtko\Desktop\charge_Gaas_U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03" y="1080156"/>
            <a:ext cx="4479386" cy="335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24876" y="1434411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Diamond</a:t>
            </a:r>
            <a:endParaRPr lang="en-US" b="1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7828254" y="1101275"/>
            <a:ext cx="1073990" cy="56079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4426" y="1434411"/>
            <a:ext cx="10739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GaAs</a:t>
            </a:r>
            <a:endParaRPr lang="en-US" b="1" dirty="0" smtClean="0"/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4936122" y="1412776"/>
            <a:ext cx="356944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1329821" y="866040"/>
            <a:ext cx="6615676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/>
              <a:t>Distribution of the collected charge per pad for 500Gev electron showers</a:t>
            </a:r>
            <a:endParaRPr lang="en-US" sz="1400" b="1" dirty="0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8365249" y="1434411"/>
            <a:ext cx="239199" cy="26426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 bwMode="auto">
          <a:xfrm>
            <a:off x="8505569" y="1412776"/>
            <a:ext cx="0" cy="26742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585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rtko\Desktop\charge_Di_US_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-99391"/>
            <a:ext cx="559603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rtko\Desktop\charge_GaAs_US_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4"/>
            <a:ext cx="5811713" cy="35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9876" y="4046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Diamond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364502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GaAs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4828" y="759995"/>
            <a:ext cx="319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– Uniform Segmentation</a:t>
            </a:r>
          </a:p>
          <a:p>
            <a:r>
              <a:rPr lang="en-US" dirty="0" smtClean="0"/>
              <a:t>Orange - Proportional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4828" y="4077072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 – Uniform Segmentation</a:t>
            </a:r>
          </a:p>
          <a:p>
            <a:r>
              <a:rPr lang="en-US" dirty="0" smtClean="0"/>
              <a:t>Blue - Proportional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111303"/>
            <a:ext cx="25678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Distribution of the collected charge per pad for 500Gev electron showers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3123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31710" y="0"/>
            <a:ext cx="755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Efficiency of Showers Reconstruction</a:t>
            </a:r>
            <a:endParaRPr lang="en-US" sz="3600" b="1" dirty="0">
              <a:solidFill>
                <a:schemeClr val="accent5">
                  <a:lumMod val="2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3933056"/>
            <a:ext cx="383443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Efficiency for 50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3" descr="C:\Users\TEMP\Downloads\eff_200GeV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5813684" cy="345638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43532" y="3300073"/>
                <a:ext cx="1352679" cy="307777"/>
              </a:xfrm>
              <a:prstGeom prst="rect">
                <a:avLst/>
              </a:prstGeom>
              <a:solidFill>
                <a:schemeClr val="tx2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>
                      <a:lumMod val="50000"/>
                    </a:schemeClr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𝐄</m:t>
                        </m:r>
                      </m:e>
                      <m:sub>
                        <m:r>
                          <a:rPr lang="en-US" sz="1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𝐞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rgbClr val="000000"/>
                    </a:solidFill>
                  </a:rPr>
                  <a:t> = </a:t>
                </a:r>
                <a:r>
                  <a:rPr lang="en-US" sz="1400" b="1" dirty="0" smtClean="0">
                    <a:solidFill>
                      <a:srgbClr val="000000"/>
                    </a:solidFill>
                  </a:rPr>
                  <a:t>200 </a:t>
                </a:r>
                <a:r>
                  <a:rPr lang="en-US" sz="1400" b="1" dirty="0" err="1" smtClean="0">
                    <a:solidFill>
                      <a:srgbClr val="000000"/>
                    </a:solidFill>
                  </a:rPr>
                  <a:t>GeV</a:t>
                </a:r>
                <a:endParaRPr lang="en-US" sz="1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532" y="3300073"/>
                <a:ext cx="1352679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644008" y="3084630"/>
            <a:ext cx="723275" cy="523220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PS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FF0000"/>
                </a:solidFill>
              </a:rPr>
              <a:t>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4255" y="5087218"/>
                <a:ext cx="4623769" cy="532197"/>
              </a:xfrm>
              <a:prstGeom prst="rect">
                <a:avLst/>
              </a:prstGeom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7030A0"/>
                    </a:solidFill>
                    <a:latin typeface="Cambria Math" pitchFamily="18" charset="0"/>
                    <a:ea typeface="Cambria Math" pitchFamily="18" charset="0"/>
                  </a:rPr>
                  <a:t>Efficiency</a:t>
                </a:r>
                <a:r>
                  <a:rPr lang="en-US" b="1" dirty="0" smtClean="0">
                    <a:solidFill>
                      <a:srgbClr val="7030A0"/>
                    </a:solidFill>
                    <a:latin typeface="Cambria Math" pitchFamily="18" charset="0"/>
                    <a:ea typeface="Cambria Math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𝐑𝐞𝐜𝐨𝐧𝐬𝐭𝐫𝐮𝐜𝐭𝐞𝐝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𝐒𝐇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𝐜𝐨𝐧𝐬𝐢𝐝𝐞𝐫𝐢𝐧𝐠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𝐁𝐆</m:t>
                        </m:r>
                      </m:num>
                      <m:den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 pitchFamily="18" charset="0"/>
                          </a:rPr>
                          <m:t>𝐑𝐞𝐜𝐨𝐧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𝐬𝐭𝐫𝐮𝐜𝐭𝐞𝐝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𝐒𝐇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𝐰𝐢𝐭𝐡𝐨𝐮𝐭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𝐜𝐨𝐧𝐬𝐢𝐝𝐞𝐫𝐢𝐧𝐠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𝐁𝐆</m:t>
                        </m:r>
                      </m:den>
                    </m:f>
                  </m:oMath>
                </a14:m>
                <a:endParaRPr lang="en-US" b="1" dirty="0">
                  <a:solidFill>
                    <a:srgbClr val="7030A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55" y="5087218"/>
                <a:ext cx="4623769" cy="532197"/>
              </a:xfrm>
              <a:prstGeom prst="rect">
                <a:avLst/>
              </a:prstGeom>
              <a:blipFill rotWithShape="1">
                <a:blip r:embed="rId5"/>
                <a:stretch>
                  <a:fillRect l="-657" b="-4444"/>
                </a:stretch>
              </a:blip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1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rtko\Desktop\average_signal-per-pad_electron100GeV_10layer_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" y="1043758"/>
            <a:ext cx="3567316" cy="2419214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rtko\Desktop\average_signal-per-pad_electron100GeV_10layer_r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916" y="1028690"/>
            <a:ext cx="3589534" cy="2434282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16433" y="2508227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Proportional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Segmentation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117" y="2483448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Uniform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Segmentation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705204"/>
            <a:ext cx="5272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E6692"/>
                </a:solidFill>
              </a:rPr>
              <a:t>The average energy in the pad of the core of shower</a:t>
            </a:r>
            <a:endParaRPr lang="en-US" sz="1600" b="1" dirty="0">
              <a:solidFill>
                <a:srgbClr val="3E6692"/>
              </a:solidFill>
            </a:endParaRPr>
          </a:p>
        </p:txBody>
      </p:sp>
      <p:pic>
        <p:nvPicPr>
          <p:cNvPr id="8" name="Picture 7" descr="C:\Users\L\Desktop\130327 pictures for report about snr corrected version\rms_u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2" y="3984224"/>
            <a:ext cx="3562394" cy="2106777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54960" y="3676244"/>
            <a:ext cx="3147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E6692"/>
                </a:solidFill>
              </a:rPr>
              <a:t>RMS of the averaged  Background </a:t>
            </a:r>
            <a:endParaRPr lang="en-US" sz="1400" b="1" dirty="0">
              <a:solidFill>
                <a:srgbClr val="3E669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5388353"/>
            <a:ext cx="10743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1" dirty="0" smtClean="0">
                <a:solidFill>
                  <a:srgbClr val="FF0000"/>
                </a:solidFill>
              </a:rPr>
              <a:t>Uniform</a:t>
            </a:r>
          </a:p>
          <a:p>
            <a:pPr algn="r"/>
            <a:r>
              <a:rPr lang="en-US" sz="1050" b="1" dirty="0" smtClean="0">
                <a:solidFill>
                  <a:srgbClr val="FF0000"/>
                </a:solidFill>
              </a:rPr>
              <a:t>Segmentation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528" y="58873"/>
            <a:ext cx="801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Signal and RMS for both Segmentations</a:t>
            </a:r>
            <a:endParaRPr lang="en-US" sz="3600" b="1" dirty="0">
              <a:solidFill>
                <a:schemeClr val="accent5">
                  <a:lumMod val="2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2133" y="6091002"/>
            <a:ext cx="22765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20 bunch crossings were given</a:t>
            </a:r>
            <a:endParaRPr 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07956" y="2113682"/>
            <a:ext cx="1463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Signal nearly segmentation-independent!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5858" y="5238841"/>
            <a:ext cx="146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Different distributions!</a:t>
            </a:r>
            <a:endParaRPr lang="en-US" sz="14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TEMP\Downloads\rms_r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307" y="3993678"/>
            <a:ext cx="3562394" cy="2087867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84168" y="5348223"/>
            <a:ext cx="10743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1" dirty="0" smtClean="0">
                <a:solidFill>
                  <a:srgbClr val="0070C0"/>
                </a:solidFill>
              </a:rPr>
              <a:t>Proportional</a:t>
            </a:r>
          </a:p>
          <a:p>
            <a:pPr algn="r"/>
            <a:r>
              <a:rPr lang="en-US" sz="1050" b="1" dirty="0" smtClean="0">
                <a:solidFill>
                  <a:srgbClr val="0070C0"/>
                </a:solidFill>
              </a:rPr>
              <a:t>Segmentation</a:t>
            </a:r>
            <a:endParaRPr lang="en-US" sz="105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324620" y="4437112"/>
            <a:ext cx="240229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00289" y="3993678"/>
            <a:ext cx="1639257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  <p:bldP spid="16" grpId="0"/>
      <p:bldP spid="17" grpId="0"/>
      <p:bldP spid="13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16" y="205093"/>
            <a:ext cx="8394699" cy="430212"/>
          </a:xfrm>
        </p:spPr>
        <p:txBody>
          <a:bodyPr/>
          <a:lstStyle/>
          <a:p>
            <a:r>
              <a:rPr lang="en-US" dirty="0" smtClean="0"/>
              <a:t>Energy Deposition due to </a:t>
            </a:r>
            <a:r>
              <a:rPr lang="en-US" dirty="0" err="1" smtClean="0"/>
              <a:t>Beamstrahlung</a:t>
            </a:r>
            <a:endParaRPr lang="en-US" dirty="0"/>
          </a:p>
        </p:txBody>
      </p:sp>
      <p:pic>
        <p:nvPicPr>
          <p:cNvPr id="18" name="Picture 2" descr="C:\Users\bortko\Desktop\bg_aver_US (1)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3209" r="12909" b="4903"/>
          <a:stretch/>
        </p:blipFill>
        <p:spPr bwMode="auto">
          <a:xfrm rot="5400000">
            <a:off x="573215" y="277963"/>
            <a:ext cx="2901350" cy="3832772"/>
          </a:xfrm>
          <a:prstGeom prst="rect">
            <a:avLst/>
          </a:prstGeom>
          <a:noFill/>
          <a:ln w="31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83904" y="2803830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US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4658918"/>
            <a:ext cx="23427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200" dirty="0" smtClean="0"/>
              <a:t>Beamstrahlung (BS) pairs generated with Guinea Pig</a:t>
            </a:r>
          </a:p>
          <a:p>
            <a:pPr marL="285750" indent="-285750">
              <a:buFontTx/>
              <a:buChar char="-"/>
            </a:pPr>
            <a:endParaRPr lang="en-US" sz="12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1200" dirty="0" smtClean="0"/>
              <a:t>Energy deposition in sensors from BS simulated with </a:t>
            </a:r>
            <a:r>
              <a:rPr lang="en-US" sz="1200" dirty="0" err="1" smtClean="0"/>
              <a:t>BeCaS</a:t>
            </a:r>
            <a:r>
              <a:rPr lang="en-US" sz="1200" dirty="0" smtClean="0"/>
              <a:t> (Geant4)</a:t>
            </a:r>
            <a:r>
              <a:rPr lang="en-US" sz="1200" i="1" dirty="0" smtClean="0"/>
              <a:t> </a:t>
            </a:r>
            <a:r>
              <a:rPr lang="en-US" dirty="0" smtClean="0"/>
              <a:t>→</a:t>
            </a:r>
            <a:r>
              <a:rPr lang="en-US" sz="1200" i="1" dirty="0" smtClean="0"/>
              <a:t> considered as background (BG)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865452"/>
            <a:ext cx="848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Average</a:t>
            </a:r>
          </a:p>
          <a:p>
            <a:r>
              <a:rPr lang="en-US" sz="1400" dirty="0" smtClean="0"/>
              <a:t>10 BX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232057" y="1405019"/>
            <a:ext cx="457200" cy="4413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9" name="Picture 5" descr="C:\Users\TEMP\Downloads\us_pad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6" t="29490" r="27010" b="59754"/>
          <a:stretch/>
        </p:blipFill>
        <p:spPr bwMode="auto">
          <a:xfrm>
            <a:off x="2805171" y="997877"/>
            <a:ext cx="499730" cy="454870"/>
          </a:xfrm>
          <a:prstGeom prst="rect">
            <a:avLst/>
          </a:prstGeom>
          <a:noFill/>
          <a:ln w="12700">
            <a:solidFill>
              <a:srgbClr val="7F8C0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141201" y="1868962"/>
            <a:ext cx="90856" cy="11630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C:\Users\bortko\Desktop\LongitudinalEdep_PS_BG_averaged20BX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01" y="777730"/>
            <a:ext cx="4490379" cy="323635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bortko\Desktop\bg_aver_RS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1" t="22475" r="12419" b="4865"/>
          <a:stretch/>
        </p:blipFill>
        <p:spPr bwMode="auto">
          <a:xfrm rot="5400000">
            <a:off x="1034452" y="2742532"/>
            <a:ext cx="2902525" cy="3832772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69445" y="5339268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PS 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2191" y="3279663"/>
            <a:ext cx="848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Average</a:t>
            </a:r>
          </a:p>
          <a:p>
            <a:r>
              <a:rPr lang="en-US" sz="1400" dirty="0" smtClean="0"/>
              <a:t>10 BX</a:t>
            </a:r>
            <a:endParaRPr lang="en-US" sz="1400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2729569" y="3780227"/>
            <a:ext cx="457200" cy="4413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" name="Picture 6" descr="C:\Users\TEMP\Downloads\RS_pad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7" t="29539" r="58124" b="64003"/>
          <a:stretch/>
        </p:blipFill>
        <p:spPr bwMode="auto">
          <a:xfrm>
            <a:off x="3233625" y="3368087"/>
            <a:ext cx="492601" cy="486546"/>
          </a:xfrm>
          <a:prstGeom prst="rect">
            <a:avLst/>
          </a:prstGeom>
          <a:noFill/>
          <a:ln w="127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2569655" y="4267274"/>
            <a:ext cx="90856" cy="11630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20272" y="2180461"/>
            <a:ext cx="9973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/>
              <a:t>Maximum in</a:t>
            </a:r>
          </a:p>
          <a:p>
            <a:r>
              <a:rPr lang="en-US" sz="1100" b="1" i="1" dirty="0" smtClean="0"/>
              <a:t>7</a:t>
            </a:r>
            <a:r>
              <a:rPr lang="en-US" sz="1100" b="1" i="1" baseline="30000" dirty="0" smtClean="0"/>
              <a:t>th</a:t>
            </a:r>
            <a:r>
              <a:rPr lang="en-US" sz="1100" b="1" i="1" dirty="0" smtClean="0"/>
              <a:t> layer</a:t>
            </a:r>
            <a:endParaRPr lang="en-US" sz="1100" b="1" i="1" dirty="0"/>
          </a:p>
        </p:txBody>
      </p:sp>
      <p:cxnSp>
        <p:nvCxnSpPr>
          <p:cNvPr id="32" name="Straight Arrow Connector 31"/>
          <p:cNvCxnSpPr>
            <a:stCxn id="31" idx="1"/>
          </p:cNvCxnSpPr>
          <p:nvPr/>
        </p:nvCxnSpPr>
        <p:spPr>
          <a:xfrm flipH="1" flipV="1">
            <a:off x="5743396" y="1481569"/>
            <a:ext cx="1276876" cy="914336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5743396" y="1388672"/>
            <a:ext cx="0" cy="215260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4746988" y="3927382"/>
            <a:ext cx="3876088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5">
                    <a:lumMod val="25000"/>
                  </a:schemeClr>
                </a:solidFill>
              </a:rPr>
              <a:t>Longitudinal </a:t>
            </a:r>
            <a:r>
              <a:rPr lang="en-US" sz="1200" b="1" dirty="0" smtClean="0">
                <a:solidFill>
                  <a:schemeClr val="accent5">
                    <a:lumMod val="25000"/>
                  </a:schemeClr>
                </a:solidFill>
              </a:rPr>
              <a:t>background </a:t>
            </a:r>
            <a:r>
              <a:rPr lang="en-US" sz="1200" b="1" dirty="0">
                <a:solidFill>
                  <a:schemeClr val="accent5">
                    <a:lumMod val="25000"/>
                  </a:schemeClr>
                </a:solidFill>
              </a:rPr>
              <a:t>profile </a:t>
            </a:r>
          </a:p>
        </p:txBody>
      </p:sp>
    </p:spTree>
    <p:extLst>
      <p:ext uri="{BB962C8B-B14F-4D97-AF65-F5344CB8AC3E}">
        <p14:creationId xmlns:p14="http://schemas.microsoft.com/office/powerpoint/2010/main" val="38027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94699" cy="430212"/>
          </a:xfrm>
        </p:spPr>
        <p:txBody>
          <a:bodyPr/>
          <a:lstStyle/>
          <a:p>
            <a:r>
              <a:rPr lang="en-US" dirty="0" smtClean="0"/>
              <a:t>Shower from Single High Energy Electron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532" y="5949280"/>
            <a:ext cx="4770933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Garamond" pitchFamily="18" charset="0"/>
              </a:rPr>
              <a:t>Shower from 200- </a:t>
            </a:r>
            <a:r>
              <a:rPr lang="en-US" sz="1400" b="1" dirty="0" err="1" smtClean="0">
                <a:latin typeface="Garamond" pitchFamily="18" charset="0"/>
              </a:rPr>
              <a:t>GeV</a:t>
            </a:r>
            <a:r>
              <a:rPr lang="en-US" sz="1400" b="1" dirty="0" smtClean="0">
                <a:latin typeface="Garamond" pitchFamily="18" charset="0"/>
              </a:rPr>
              <a:t> electron</a:t>
            </a:r>
            <a:endParaRPr lang="en-US" sz="1400" b="1" dirty="0">
              <a:latin typeface="Garamond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516216" y="1492085"/>
            <a:ext cx="1016970" cy="71278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 bwMode="auto">
          <a:xfrm>
            <a:off x="5171163" y="2446067"/>
            <a:ext cx="720080" cy="1843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7431" y="3991371"/>
            <a:ext cx="3876088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Longitudinal</a:t>
            </a:r>
            <a:r>
              <a:rPr lang="en-US" sz="1400" b="1" dirty="0"/>
              <a:t> </a:t>
            </a:r>
            <a:r>
              <a:rPr lang="en-US" sz="1400" b="1" dirty="0">
                <a:latin typeface="Garamond" pitchFamily="18" charset="0"/>
              </a:rPr>
              <a:t>shower profile </a:t>
            </a:r>
          </a:p>
        </p:txBody>
      </p:sp>
      <p:pic>
        <p:nvPicPr>
          <p:cNvPr id="2051" name="Picture 3" descr="C:\Users\bortko\Desktop\LongitudinalEdep_PS_200GeV_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41" y="830625"/>
            <a:ext cx="4702061" cy="318875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rtko\Desktop\20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7" t="20004" r="10213" b="3537"/>
          <a:stretch/>
        </p:blipFill>
        <p:spPr bwMode="auto">
          <a:xfrm rot="5400000">
            <a:off x="653651" y="1619079"/>
            <a:ext cx="3629027" cy="48006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5536" y="1016346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Example for 200 </a:t>
            </a:r>
            <a:r>
              <a:rPr lang="en-US" u="sng" dirty="0" err="1" smtClean="0"/>
              <a:t>GeV</a:t>
            </a:r>
            <a:r>
              <a:rPr lang="en-US" u="sng" dirty="0" smtClean="0"/>
              <a:t> electron:</a:t>
            </a:r>
            <a:endParaRPr lang="en-US" u="sng" dirty="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300192" y="1393253"/>
            <a:ext cx="0" cy="215260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>
          <a:xfrm flipH="1" flipV="1">
            <a:off x="6362868" y="1498793"/>
            <a:ext cx="661833" cy="349682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71360" y="1860237"/>
            <a:ext cx="9973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/>
              <a:t>Maximum in</a:t>
            </a:r>
          </a:p>
          <a:p>
            <a:r>
              <a:rPr lang="en-US" sz="1100" b="1" i="1" dirty="0" smtClean="0"/>
              <a:t>11</a:t>
            </a:r>
            <a:r>
              <a:rPr lang="en-US" sz="1100" b="1" i="1" baseline="30000" dirty="0" smtClean="0"/>
              <a:t>th</a:t>
            </a:r>
            <a:r>
              <a:rPr lang="en-US" sz="1100" b="1" i="1" dirty="0" smtClean="0"/>
              <a:t> layer</a:t>
            </a:r>
            <a:endParaRPr lang="en-US" sz="1100" b="1" i="1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776952"/>
              </p:ext>
            </p:extLst>
          </p:nvPr>
        </p:nvGraphicFramePr>
        <p:xfrm>
          <a:off x="5483746" y="4468690"/>
          <a:ext cx="2880320" cy="1626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440160"/>
              </a:tblGrid>
              <a:tr h="3253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Electron</a:t>
                      </a:r>
                      <a:r>
                        <a:rPr lang="en-US" sz="1200" baseline="0" dirty="0" smtClean="0"/>
                        <a:t> energy</a:t>
                      </a:r>
                      <a:endParaRPr lang="en-US" sz="12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Shower maximum</a:t>
                      </a:r>
                      <a:endParaRPr lang="en-US" sz="11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253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 </a:t>
                      </a:r>
                      <a:r>
                        <a:rPr lang="en-US" sz="1200" b="1" dirty="0" err="1" smtClean="0"/>
                        <a:t>GeV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7 layer</a:t>
                      </a:r>
                      <a:endParaRPr lang="en-US" sz="1200" b="1" dirty="0"/>
                    </a:p>
                  </a:txBody>
                  <a:tcPr/>
                </a:tc>
              </a:tr>
              <a:tr h="325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20 </a:t>
                      </a:r>
                      <a:r>
                        <a:rPr lang="en-US" sz="1200" b="1" dirty="0" err="1" smtClean="0"/>
                        <a:t>GeV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 layer</a:t>
                      </a:r>
                      <a:endParaRPr lang="en-US" sz="1200" b="1" dirty="0"/>
                    </a:p>
                  </a:txBody>
                  <a:tcPr/>
                </a:tc>
              </a:tr>
              <a:tr h="325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50 </a:t>
                      </a:r>
                      <a:r>
                        <a:rPr lang="en-US" sz="1200" b="1" dirty="0" err="1" smtClean="0"/>
                        <a:t>GeV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 layer</a:t>
                      </a:r>
                      <a:endParaRPr lang="en-US" sz="1200" b="1" dirty="0"/>
                    </a:p>
                  </a:txBody>
                  <a:tcPr/>
                </a:tc>
              </a:tr>
              <a:tr h="325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100 </a:t>
                      </a:r>
                      <a:r>
                        <a:rPr lang="en-US" sz="1200" b="1" dirty="0" err="1" smtClean="0"/>
                        <a:t>GeV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 layer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8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94699" cy="430212"/>
          </a:xfrm>
        </p:spPr>
        <p:txBody>
          <a:bodyPr/>
          <a:lstStyle/>
          <a:p>
            <a:r>
              <a:rPr lang="en-US" dirty="0" smtClean="0"/>
              <a:t>Reconstruction Algorithm </a:t>
            </a:r>
            <a:endParaRPr lang="en-US" dirty="0"/>
          </a:p>
        </p:txBody>
      </p:sp>
      <p:pic>
        <p:nvPicPr>
          <p:cNvPr id="14" name="Picture 3" descr="C:\Users\bortko\Desktop\LongitudinalEdep_PS_200GeV_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1124744"/>
            <a:ext cx="4702061" cy="318875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 flipV="1">
            <a:off x="1620938" y="1595509"/>
            <a:ext cx="0" cy="22322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3275856" y="1602997"/>
            <a:ext cx="0" cy="22322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395534" y="997786"/>
            <a:ext cx="3876088" cy="25391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5">
                    <a:lumMod val="25000"/>
                  </a:schemeClr>
                </a:solidFill>
              </a:rPr>
              <a:t>Longitudinal </a:t>
            </a:r>
            <a:r>
              <a:rPr lang="en-US" sz="1050" b="1" dirty="0" smtClean="0">
                <a:solidFill>
                  <a:schemeClr val="accent5">
                    <a:lumMod val="25000"/>
                  </a:schemeClr>
                </a:solidFill>
              </a:rPr>
              <a:t>200GeV- shower </a:t>
            </a:r>
            <a:r>
              <a:rPr lang="en-US" sz="1050" b="1" dirty="0">
                <a:solidFill>
                  <a:schemeClr val="accent5">
                    <a:lumMod val="25000"/>
                  </a:schemeClr>
                </a:solidFill>
              </a:rPr>
              <a:t>profile </a:t>
            </a:r>
          </a:p>
        </p:txBody>
      </p:sp>
      <p:pic>
        <p:nvPicPr>
          <p:cNvPr id="23" name="Picture 4" descr="C:\Users\bortko\Desktop\20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3" t="48774" r="60555" b="30872"/>
          <a:stretch/>
        </p:blipFill>
        <p:spPr bwMode="auto">
          <a:xfrm rot="5400000">
            <a:off x="5356425" y="2703330"/>
            <a:ext cx="2754235" cy="406156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 bwMode="auto">
          <a:xfrm>
            <a:off x="6254151" y="4244196"/>
            <a:ext cx="974785" cy="879895"/>
          </a:xfrm>
          <a:custGeom>
            <a:avLst/>
            <a:gdLst>
              <a:gd name="connsiteX0" fmla="*/ 0 w 974785"/>
              <a:gd name="connsiteY0" fmla="*/ 43132 h 879895"/>
              <a:gd name="connsiteX1" fmla="*/ 379562 w 974785"/>
              <a:gd name="connsiteY1" fmla="*/ 8627 h 879895"/>
              <a:gd name="connsiteX2" fmla="*/ 672860 w 974785"/>
              <a:gd name="connsiteY2" fmla="*/ 0 h 879895"/>
              <a:gd name="connsiteX3" fmla="*/ 974785 w 974785"/>
              <a:gd name="connsiteY3" fmla="*/ 17253 h 879895"/>
              <a:gd name="connsiteX4" fmla="*/ 888521 w 974785"/>
              <a:gd name="connsiteY4" fmla="*/ 836762 h 879895"/>
              <a:gd name="connsiteX5" fmla="*/ 646981 w 974785"/>
              <a:gd name="connsiteY5" fmla="*/ 836762 h 879895"/>
              <a:gd name="connsiteX6" fmla="*/ 405441 w 974785"/>
              <a:gd name="connsiteY6" fmla="*/ 836762 h 879895"/>
              <a:gd name="connsiteX7" fmla="*/ 172528 w 974785"/>
              <a:gd name="connsiteY7" fmla="*/ 879895 h 879895"/>
              <a:gd name="connsiteX8" fmla="*/ 0 w 974785"/>
              <a:gd name="connsiteY8" fmla="*/ 43132 h 87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4785" h="879895">
                <a:moveTo>
                  <a:pt x="0" y="43132"/>
                </a:moveTo>
                <a:lnTo>
                  <a:pt x="379562" y="8627"/>
                </a:lnTo>
                <a:lnTo>
                  <a:pt x="672860" y="0"/>
                </a:lnTo>
                <a:lnTo>
                  <a:pt x="974785" y="17253"/>
                </a:lnTo>
                <a:lnTo>
                  <a:pt x="888521" y="836762"/>
                </a:lnTo>
                <a:lnTo>
                  <a:pt x="646981" y="836762"/>
                </a:lnTo>
                <a:lnTo>
                  <a:pt x="405441" y="836762"/>
                </a:lnTo>
                <a:lnTo>
                  <a:pt x="172528" y="879895"/>
                </a:lnTo>
                <a:lnTo>
                  <a:pt x="0" y="43132"/>
                </a:lnTo>
                <a:close/>
              </a:path>
            </a:pathLst>
          </a:cu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3880" y="1772816"/>
            <a:ext cx="281198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Selection layers - from 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to 20th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2627784" y="2204864"/>
            <a:ext cx="972108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5603256" y="2375302"/>
            <a:ext cx="316106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Selection pads – only first circle around the maximum</a:t>
            </a:r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6510322" y="2929299"/>
            <a:ext cx="231221" cy="11752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1629322" y="1602997"/>
            <a:ext cx="1646534" cy="74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1629322" y="3820269"/>
            <a:ext cx="1646534" cy="74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4" name="TextBox 2053"/>
          <p:cNvSpPr txBox="1"/>
          <p:nvPr/>
        </p:nvSpPr>
        <p:spPr>
          <a:xfrm>
            <a:off x="7020272" y="3866079"/>
            <a:ext cx="89159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Cluster</a:t>
            </a:r>
            <a:endParaRPr 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9" name="TextBox 2058"/>
              <p:cNvSpPr txBox="1"/>
              <p:nvPr/>
            </p:nvSpPr>
            <p:spPr>
              <a:xfrm>
                <a:off x="539552" y="4725168"/>
                <a:ext cx="313900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u="sng" dirty="0" smtClean="0"/>
                  <a:t>Reconsrtuction algorithm output:</a:t>
                </a:r>
              </a:p>
              <a:p>
                <a:endParaRPr lang="en-US" sz="16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1600" b="1" i="1" smtClean="0">
                            <a:latin typeface="Cambria Math"/>
                          </a:rPr>
                          <m:t>𝑪𝑶𝑮</m:t>
                        </m:r>
                      </m:sub>
                    </m:sSub>
                  </m:oMath>
                </a14:m>
                <a:r>
                  <a:rPr lang="en-US" sz="1600" b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1600" b="1" i="1" dirty="0" smtClean="0">
                            <a:latin typeface="Cambria Math"/>
                          </a:rPr>
                          <m:t>𝝋</m:t>
                        </m:r>
                      </m:e>
                      <m:sub>
                        <m:r>
                          <a:rPr lang="en-US" sz="1600" b="1" i="1" dirty="0" smtClean="0">
                            <a:latin typeface="Cambria Math"/>
                          </a:rPr>
                          <m:t>𝑪𝑶𝑮</m:t>
                        </m:r>
                      </m:sub>
                    </m:sSub>
                  </m:oMath>
                </a14:m>
                <a:r>
                  <a:rPr lang="en-US" sz="1600" b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sz="1600" b="1" i="1" dirty="0" smtClean="0">
                            <a:latin typeface="Cambria Math"/>
                          </a:rPr>
                          <m:t>𝒄𝒍𝒖</m:t>
                        </m:r>
                      </m:sub>
                    </m:sSub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059" name="TextBox 20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25168"/>
                <a:ext cx="3139001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167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61" name="Straight Arrow Connector 2060"/>
          <p:cNvCxnSpPr/>
          <p:nvPr/>
        </p:nvCxnSpPr>
        <p:spPr bwMode="auto">
          <a:xfrm flipV="1">
            <a:off x="6804248" y="4763081"/>
            <a:ext cx="16000" cy="13368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63" name="TextBox 2062"/>
              <p:cNvSpPr txBox="1"/>
              <p:nvPr/>
            </p:nvSpPr>
            <p:spPr>
              <a:xfrm>
                <a:off x="6848375" y="5252868"/>
                <a:ext cx="632930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1400" b="1" i="1">
                              <a:latin typeface="Cambria Math"/>
                            </a:rPr>
                            <m:t>𝑪𝑶𝑮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63" name="TextBox 20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375" y="5252868"/>
                <a:ext cx="632930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6" name="Arc 2075"/>
          <p:cNvSpPr/>
          <p:nvPr/>
        </p:nvSpPr>
        <p:spPr bwMode="auto">
          <a:xfrm rot="21240399">
            <a:off x="4548975" y="4691666"/>
            <a:ext cx="4598800" cy="3026129"/>
          </a:xfrm>
          <a:prstGeom prst="arc">
            <a:avLst>
              <a:gd name="adj1" fmla="val 12537010"/>
              <a:gd name="adj2" fmla="val 16163615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78" name="Straight Connector 2077"/>
          <p:cNvCxnSpPr/>
          <p:nvPr/>
        </p:nvCxnSpPr>
        <p:spPr bwMode="auto">
          <a:xfrm flipH="1" flipV="1">
            <a:off x="6412110" y="4644508"/>
            <a:ext cx="240064" cy="6041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6497153" y="4695792"/>
            <a:ext cx="152400" cy="14722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364088" y="5124091"/>
                <a:ext cx="598241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1400" b="1" i="1" dirty="0">
                              <a:latin typeface="Cambria Math"/>
                            </a:rPr>
                            <m:t>𝝋</m:t>
                          </m:r>
                        </m:e>
                        <m:sub>
                          <m:r>
                            <a:rPr lang="en-US" sz="1200" b="1" i="1">
                              <a:latin typeface="Cambria Math"/>
                            </a:rPr>
                            <m:t>𝑪𝑶𝑮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124091"/>
                <a:ext cx="598241" cy="276999"/>
              </a:xfrm>
              <a:prstGeom prst="rect">
                <a:avLst/>
              </a:prstGeom>
              <a:blipFill rotWithShape="1">
                <a:blip r:embed="rId6"/>
                <a:stretch>
                  <a:fillRect b="-42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5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94699" cy="430212"/>
          </a:xfrm>
        </p:spPr>
        <p:txBody>
          <a:bodyPr/>
          <a:lstStyle/>
          <a:p>
            <a:r>
              <a:rPr lang="en-US" dirty="0" smtClean="0"/>
              <a:t>Cluster Energy. PS. </a:t>
            </a:r>
            <a:r>
              <a:rPr lang="en-US" dirty="0" err="1"/>
              <a:t>w</a:t>
            </a:r>
            <a:r>
              <a:rPr lang="en-US" dirty="0" err="1" smtClean="0"/>
              <a:t>o</a:t>
            </a:r>
            <a:r>
              <a:rPr lang="en-US" dirty="0" smtClean="0"/>
              <a:t> BG</a:t>
            </a:r>
            <a:endParaRPr lang="en-US" dirty="0"/>
          </a:p>
        </p:txBody>
      </p:sp>
      <p:pic>
        <p:nvPicPr>
          <p:cNvPr id="6" name="Picture 5" descr="C:\Users\bortko\Desktop\Cluster_Energy_RS_200GeV_woB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1"/>
            <a:ext cx="4104456" cy="2952329"/>
          </a:xfrm>
          <a:prstGeom prst="rect">
            <a:avLst/>
          </a:prstGeom>
          <a:noFill/>
          <a:ln w="3175">
            <a:solidFill>
              <a:schemeClr val="bg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bortko\Desktop\Cluster_Energy_RS_200GeV_3cmFromInnerrad_and3cmFromOuterRad_woB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58540"/>
            <a:ext cx="3960440" cy="2765914"/>
          </a:xfrm>
          <a:prstGeom prst="rect">
            <a:avLst/>
          </a:prstGeom>
          <a:noFill/>
          <a:ln w="3175">
            <a:solidFill>
              <a:schemeClr val="bg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6" t="55375" r="52837" b="37978"/>
          <a:stretch/>
        </p:blipFill>
        <p:spPr>
          <a:xfrm rot="5400000">
            <a:off x="7506651" y="4739224"/>
            <a:ext cx="2179300" cy="821997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>
            <a:off x="8185302" y="4686354"/>
            <a:ext cx="821998" cy="974894"/>
          </a:xfrm>
          <a:custGeom>
            <a:avLst/>
            <a:gdLst>
              <a:gd name="connsiteX0" fmla="*/ 0 w 1578634"/>
              <a:gd name="connsiteY0" fmla="*/ 2104845 h 2104845"/>
              <a:gd name="connsiteX1" fmla="*/ 181154 w 1578634"/>
              <a:gd name="connsiteY1" fmla="*/ 2009955 h 2104845"/>
              <a:gd name="connsiteX2" fmla="*/ 336430 w 1578634"/>
              <a:gd name="connsiteY2" fmla="*/ 1949570 h 2104845"/>
              <a:gd name="connsiteX3" fmla="*/ 439947 w 1578634"/>
              <a:gd name="connsiteY3" fmla="*/ 1923691 h 2104845"/>
              <a:gd name="connsiteX4" fmla="*/ 586596 w 1578634"/>
              <a:gd name="connsiteY4" fmla="*/ 1889185 h 2104845"/>
              <a:gd name="connsiteX5" fmla="*/ 733245 w 1578634"/>
              <a:gd name="connsiteY5" fmla="*/ 1880559 h 2104845"/>
              <a:gd name="connsiteX6" fmla="*/ 879894 w 1578634"/>
              <a:gd name="connsiteY6" fmla="*/ 1871932 h 2104845"/>
              <a:gd name="connsiteX7" fmla="*/ 1052422 w 1578634"/>
              <a:gd name="connsiteY7" fmla="*/ 1889185 h 2104845"/>
              <a:gd name="connsiteX8" fmla="*/ 1190445 w 1578634"/>
              <a:gd name="connsiteY8" fmla="*/ 1906438 h 2104845"/>
              <a:gd name="connsiteX9" fmla="*/ 1345720 w 1578634"/>
              <a:gd name="connsiteY9" fmla="*/ 1949570 h 2104845"/>
              <a:gd name="connsiteX10" fmla="*/ 1483743 w 1578634"/>
              <a:gd name="connsiteY10" fmla="*/ 1992702 h 2104845"/>
              <a:gd name="connsiteX11" fmla="*/ 1570007 w 1578634"/>
              <a:gd name="connsiteY11" fmla="*/ 2027208 h 2104845"/>
              <a:gd name="connsiteX12" fmla="*/ 1578634 w 1578634"/>
              <a:gd name="connsiteY12" fmla="*/ 60385 h 2104845"/>
              <a:gd name="connsiteX13" fmla="*/ 1293962 w 1578634"/>
              <a:gd name="connsiteY13" fmla="*/ 25879 h 2104845"/>
              <a:gd name="connsiteX14" fmla="*/ 948905 w 1578634"/>
              <a:gd name="connsiteY14" fmla="*/ 0 h 2104845"/>
              <a:gd name="connsiteX15" fmla="*/ 586596 w 1578634"/>
              <a:gd name="connsiteY15" fmla="*/ 8626 h 2104845"/>
              <a:gd name="connsiteX16" fmla="*/ 276045 w 1578634"/>
              <a:gd name="connsiteY16" fmla="*/ 34506 h 2104845"/>
              <a:gd name="connsiteX17" fmla="*/ 0 w 1578634"/>
              <a:gd name="connsiteY17" fmla="*/ 94891 h 2104845"/>
              <a:gd name="connsiteX18" fmla="*/ 0 w 1578634"/>
              <a:gd name="connsiteY18" fmla="*/ 2104845 h 210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78634" h="2104845">
                <a:moveTo>
                  <a:pt x="0" y="2104845"/>
                </a:moveTo>
                <a:lnTo>
                  <a:pt x="181154" y="2009955"/>
                </a:lnTo>
                <a:lnTo>
                  <a:pt x="336430" y="1949570"/>
                </a:lnTo>
                <a:lnTo>
                  <a:pt x="439947" y="1923691"/>
                </a:lnTo>
                <a:lnTo>
                  <a:pt x="586596" y="1889185"/>
                </a:lnTo>
                <a:lnTo>
                  <a:pt x="733245" y="1880559"/>
                </a:lnTo>
                <a:lnTo>
                  <a:pt x="879894" y="1871932"/>
                </a:lnTo>
                <a:lnTo>
                  <a:pt x="1052422" y="1889185"/>
                </a:lnTo>
                <a:lnTo>
                  <a:pt x="1190445" y="1906438"/>
                </a:lnTo>
                <a:lnTo>
                  <a:pt x="1345720" y="1949570"/>
                </a:lnTo>
                <a:lnTo>
                  <a:pt x="1483743" y="1992702"/>
                </a:lnTo>
                <a:lnTo>
                  <a:pt x="1570007" y="2027208"/>
                </a:lnTo>
                <a:cubicBezTo>
                  <a:pt x="1572883" y="1371600"/>
                  <a:pt x="1575758" y="715993"/>
                  <a:pt x="1578634" y="60385"/>
                </a:cubicBezTo>
                <a:lnTo>
                  <a:pt x="1293962" y="25879"/>
                </a:lnTo>
                <a:lnTo>
                  <a:pt x="948905" y="0"/>
                </a:lnTo>
                <a:lnTo>
                  <a:pt x="586596" y="8626"/>
                </a:lnTo>
                <a:lnTo>
                  <a:pt x="276045" y="34506"/>
                </a:lnTo>
                <a:lnTo>
                  <a:pt x="0" y="94891"/>
                </a:lnTo>
                <a:lnTo>
                  <a:pt x="0" y="2104845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0800000">
            <a:off x="7308304" y="5081699"/>
            <a:ext cx="720080" cy="13704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6" t="55375" r="52837" b="37978"/>
          <a:stretch/>
        </p:blipFill>
        <p:spPr>
          <a:xfrm rot="5400000">
            <a:off x="-544766" y="1667619"/>
            <a:ext cx="2666283" cy="1000497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 bwMode="auto">
          <a:xfrm>
            <a:off x="288126" y="1124744"/>
            <a:ext cx="1000498" cy="2376265"/>
          </a:xfrm>
          <a:custGeom>
            <a:avLst/>
            <a:gdLst>
              <a:gd name="connsiteX0" fmla="*/ 0 w 1587260"/>
              <a:gd name="connsiteY0" fmla="*/ 77637 h 3994030"/>
              <a:gd name="connsiteX1" fmla="*/ 25879 w 1587260"/>
              <a:gd name="connsiteY1" fmla="*/ 3994030 h 3994030"/>
              <a:gd name="connsiteX2" fmla="*/ 284671 w 1587260"/>
              <a:gd name="connsiteY2" fmla="*/ 3985403 h 3994030"/>
              <a:gd name="connsiteX3" fmla="*/ 301924 w 1587260"/>
              <a:gd name="connsiteY3" fmla="*/ 3942271 h 3994030"/>
              <a:gd name="connsiteX4" fmla="*/ 319177 w 1587260"/>
              <a:gd name="connsiteY4" fmla="*/ 3899139 h 3994030"/>
              <a:gd name="connsiteX5" fmla="*/ 353683 w 1587260"/>
              <a:gd name="connsiteY5" fmla="*/ 3812875 h 3994030"/>
              <a:gd name="connsiteX6" fmla="*/ 414068 w 1587260"/>
              <a:gd name="connsiteY6" fmla="*/ 3735237 h 3994030"/>
              <a:gd name="connsiteX7" fmla="*/ 474452 w 1587260"/>
              <a:gd name="connsiteY7" fmla="*/ 3683479 h 3994030"/>
              <a:gd name="connsiteX8" fmla="*/ 569343 w 1587260"/>
              <a:gd name="connsiteY8" fmla="*/ 3614467 h 3994030"/>
              <a:gd name="connsiteX9" fmla="*/ 672860 w 1587260"/>
              <a:gd name="connsiteY9" fmla="*/ 3554083 h 3994030"/>
              <a:gd name="connsiteX10" fmla="*/ 776377 w 1587260"/>
              <a:gd name="connsiteY10" fmla="*/ 3545456 h 3994030"/>
              <a:gd name="connsiteX11" fmla="*/ 862641 w 1587260"/>
              <a:gd name="connsiteY11" fmla="*/ 3536830 h 3994030"/>
              <a:gd name="connsiteX12" fmla="*/ 1035169 w 1587260"/>
              <a:gd name="connsiteY12" fmla="*/ 3536830 h 3994030"/>
              <a:gd name="connsiteX13" fmla="*/ 1155939 w 1587260"/>
              <a:gd name="connsiteY13" fmla="*/ 3588588 h 3994030"/>
              <a:gd name="connsiteX14" fmla="*/ 1259456 w 1587260"/>
              <a:gd name="connsiteY14" fmla="*/ 3657600 h 3994030"/>
              <a:gd name="connsiteX15" fmla="*/ 1362973 w 1587260"/>
              <a:gd name="connsiteY15" fmla="*/ 3752490 h 3994030"/>
              <a:gd name="connsiteX16" fmla="*/ 1406105 w 1587260"/>
              <a:gd name="connsiteY16" fmla="*/ 3847381 h 3994030"/>
              <a:gd name="connsiteX17" fmla="*/ 1449237 w 1587260"/>
              <a:gd name="connsiteY17" fmla="*/ 3881886 h 3994030"/>
              <a:gd name="connsiteX18" fmla="*/ 1578634 w 1587260"/>
              <a:gd name="connsiteY18" fmla="*/ 3838754 h 3994030"/>
              <a:gd name="connsiteX19" fmla="*/ 1587260 w 1587260"/>
              <a:gd name="connsiteY19" fmla="*/ 43132 h 3994030"/>
              <a:gd name="connsiteX20" fmla="*/ 1423358 w 1587260"/>
              <a:gd name="connsiteY20" fmla="*/ 34505 h 3994030"/>
              <a:gd name="connsiteX21" fmla="*/ 992037 w 1587260"/>
              <a:gd name="connsiteY21" fmla="*/ 0 h 3994030"/>
              <a:gd name="connsiteX22" fmla="*/ 552090 w 1587260"/>
              <a:gd name="connsiteY22" fmla="*/ 8626 h 3994030"/>
              <a:gd name="connsiteX23" fmla="*/ 155275 w 1587260"/>
              <a:gd name="connsiteY23" fmla="*/ 51758 h 3994030"/>
              <a:gd name="connsiteX24" fmla="*/ 0 w 1587260"/>
              <a:gd name="connsiteY24" fmla="*/ 77637 h 399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87260" h="3994030">
                <a:moveTo>
                  <a:pt x="0" y="77637"/>
                </a:moveTo>
                <a:lnTo>
                  <a:pt x="25879" y="3994030"/>
                </a:lnTo>
                <a:lnTo>
                  <a:pt x="284671" y="3985403"/>
                </a:lnTo>
                <a:lnTo>
                  <a:pt x="301924" y="3942271"/>
                </a:lnTo>
                <a:lnTo>
                  <a:pt x="319177" y="3899139"/>
                </a:lnTo>
                <a:lnTo>
                  <a:pt x="353683" y="3812875"/>
                </a:lnTo>
                <a:lnTo>
                  <a:pt x="414068" y="3735237"/>
                </a:lnTo>
                <a:lnTo>
                  <a:pt x="474452" y="3683479"/>
                </a:lnTo>
                <a:lnTo>
                  <a:pt x="569343" y="3614467"/>
                </a:lnTo>
                <a:lnTo>
                  <a:pt x="672860" y="3554083"/>
                </a:lnTo>
                <a:lnTo>
                  <a:pt x="776377" y="3545456"/>
                </a:lnTo>
                <a:lnTo>
                  <a:pt x="862641" y="3536830"/>
                </a:lnTo>
                <a:lnTo>
                  <a:pt x="1035169" y="3536830"/>
                </a:lnTo>
                <a:lnTo>
                  <a:pt x="1155939" y="3588588"/>
                </a:lnTo>
                <a:lnTo>
                  <a:pt x="1259456" y="3657600"/>
                </a:lnTo>
                <a:lnTo>
                  <a:pt x="1362973" y="3752490"/>
                </a:lnTo>
                <a:lnTo>
                  <a:pt x="1406105" y="3847381"/>
                </a:lnTo>
                <a:lnTo>
                  <a:pt x="1449237" y="3881886"/>
                </a:lnTo>
                <a:lnTo>
                  <a:pt x="1578634" y="3838754"/>
                </a:lnTo>
                <a:cubicBezTo>
                  <a:pt x="1581509" y="2573547"/>
                  <a:pt x="1584385" y="1308339"/>
                  <a:pt x="1587260" y="43132"/>
                </a:cubicBezTo>
                <a:lnTo>
                  <a:pt x="1423358" y="34505"/>
                </a:lnTo>
                <a:lnTo>
                  <a:pt x="992037" y="0"/>
                </a:lnTo>
                <a:lnTo>
                  <a:pt x="552090" y="8626"/>
                </a:lnTo>
                <a:lnTo>
                  <a:pt x="155275" y="51758"/>
                </a:lnTo>
                <a:lnTo>
                  <a:pt x="0" y="77637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1414268" y="2099344"/>
            <a:ext cx="720080" cy="13704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2708920"/>
            <a:ext cx="369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Reconstructed </a:t>
            </a:r>
            <a:r>
              <a:rPr lang="en-US" sz="1400" u="sng" dirty="0" smtClean="0"/>
              <a:t>only</a:t>
            </a:r>
            <a:r>
              <a:rPr lang="en-US" sz="1400" dirty="0" smtClean="0"/>
              <a:t> showers, without BG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Energy of electron 200 </a:t>
            </a:r>
            <a:r>
              <a:rPr lang="en-US" sz="1400" dirty="0" err="1" smtClean="0"/>
              <a:t>GeV</a:t>
            </a:r>
            <a:endParaRPr lang="en-US" sz="1400" dirty="0"/>
          </a:p>
        </p:txBody>
      </p:sp>
      <p:pic>
        <p:nvPicPr>
          <p:cNvPr id="15" name="Picture 4" descr="C:\Users\bortko\Desktop\200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7" t="37228" r="28606" b="21554"/>
          <a:stretch/>
        </p:blipFill>
        <p:spPr bwMode="auto">
          <a:xfrm rot="5400000">
            <a:off x="6289182" y="1531798"/>
            <a:ext cx="877603" cy="92759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 bwMode="auto">
          <a:xfrm>
            <a:off x="2051258" y="3533193"/>
            <a:ext cx="166179" cy="592736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155223"/>
            <a:ext cx="1822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En_resolution</a:t>
            </a:r>
            <a:r>
              <a:rPr lang="en-US" sz="1400" dirty="0" smtClean="0"/>
              <a:t> ≈ 11%</a:t>
            </a:r>
            <a:endParaRPr lang="en-US" sz="1400" dirty="0"/>
          </a:p>
        </p:txBody>
      </p:sp>
      <p:sp>
        <p:nvSpPr>
          <p:cNvPr id="16" name="Down Arrow 15"/>
          <p:cNvSpPr/>
          <p:nvPr/>
        </p:nvSpPr>
        <p:spPr bwMode="auto">
          <a:xfrm rot="5400000">
            <a:off x="4073153" y="4870197"/>
            <a:ext cx="139975" cy="700026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4819" y="4982421"/>
            <a:ext cx="1885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En_resolution</a:t>
            </a:r>
            <a:r>
              <a:rPr lang="en-US" sz="1400" dirty="0" smtClean="0"/>
              <a:t> ≈ 4.5%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466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94699" cy="430212"/>
          </a:xfrm>
        </p:spPr>
        <p:txBody>
          <a:bodyPr/>
          <a:lstStyle/>
          <a:p>
            <a:r>
              <a:rPr lang="en-US" dirty="0" smtClean="0"/>
              <a:t>Cluster Energy. PS. with BG</a:t>
            </a:r>
            <a:endParaRPr lang="en-US" dirty="0"/>
          </a:p>
        </p:txBody>
      </p:sp>
      <p:pic>
        <p:nvPicPr>
          <p:cNvPr id="6" name="Picture 5" descr="C:\Users\bortko\Desktop\Cluster_Energy_RS_200GeV_woRMSreduc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3960440" cy="2685816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ortko\Desktop\Cluster_Energy_RS_200GeV_3cmFromInnerrad_and3cmFromOuterRa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60532"/>
            <a:ext cx="4034890" cy="2736304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6" t="55375" r="52837" b="37978"/>
          <a:stretch/>
        </p:blipFill>
        <p:spPr>
          <a:xfrm rot="5400000">
            <a:off x="-711882" y="1792282"/>
            <a:ext cx="2448273" cy="918691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>
            <a:off x="52909" y="1315523"/>
            <a:ext cx="918692" cy="2160241"/>
          </a:xfrm>
          <a:custGeom>
            <a:avLst/>
            <a:gdLst>
              <a:gd name="connsiteX0" fmla="*/ 0 w 1587260"/>
              <a:gd name="connsiteY0" fmla="*/ 77637 h 3994030"/>
              <a:gd name="connsiteX1" fmla="*/ 25879 w 1587260"/>
              <a:gd name="connsiteY1" fmla="*/ 3994030 h 3994030"/>
              <a:gd name="connsiteX2" fmla="*/ 284671 w 1587260"/>
              <a:gd name="connsiteY2" fmla="*/ 3985403 h 3994030"/>
              <a:gd name="connsiteX3" fmla="*/ 301924 w 1587260"/>
              <a:gd name="connsiteY3" fmla="*/ 3942271 h 3994030"/>
              <a:gd name="connsiteX4" fmla="*/ 319177 w 1587260"/>
              <a:gd name="connsiteY4" fmla="*/ 3899139 h 3994030"/>
              <a:gd name="connsiteX5" fmla="*/ 353683 w 1587260"/>
              <a:gd name="connsiteY5" fmla="*/ 3812875 h 3994030"/>
              <a:gd name="connsiteX6" fmla="*/ 414068 w 1587260"/>
              <a:gd name="connsiteY6" fmla="*/ 3735237 h 3994030"/>
              <a:gd name="connsiteX7" fmla="*/ 474452 w 1587260"/>
              <a:gd name="connsiteY7" fmla="*/ 3683479 h 3994030"/>
              <a:gd name="connsiteX8" fmla="*/ 569343 w 1587260"/>
              <a:gd name="connsiteY8" fmla="*/ 3614467 h 3994030"/>
              <a:gd name="connsiteX9" fmla="*/ 672860 w 1587260"/>
              <a:gd name="connsiteY9" fmla="*/ 3554083 h 3994030"/>
              <a:gd name="connsiteX10" fmla="*/ 776377 w 1587260"/>
              <a:gd name="connsiteY10" fmla="*/ 3545456 h 3994030"/>
              <a:gd name="connsiteX11" fmla="*/ 862641 w 1587260"/>
              <a:gd name="connsiteY11" fmla="*/ 3536830 h 3994030"/>
              <a:gd name="connsiteX12" fmla="*/ 1035169 w 1587260"/>
              <a:gd name="connsiteY12" fmla="*/ 3536830 h 3994030"/>
              <a:gd name="connsiteX13" fmla="*/ 1155939 w 1587260"/>
              <a:gd name="connsiteY13" fmla="*/ 3588588 h 3994030"/>
              <a:gd name="connsiteX14" fmla="*/ 1259456 w 1587260"/>
              <a:gd name="connsiteY14" fmla="*/ 3657600 h 3994030"/>
              <a:gd name="connsiteX15" fmla="*/ 1362973 w 1587260"/>
              <a:gd name="connsiteY15" fmla="*/ 3752490 h 3994030"/>
              <a:gd name="connsiteX16" fmla="*/ 1406105 w 1587260"/>
              <a:gd name="connsiteY16" fmla="*/ 3847381 h 3994030"/>
              <a:gd name="connsiteX17" fmla="*/ 1449237 w 1587260"/>
              <a:gd name="connsiteY17" fmla="*/ 3881886 h 3994030"/>
              <a:gd name="connsiteX18" fmla="*/ 1578634 w 1587260"/>
              <a:gd name="connsiteY18" fmla="*/ 3838754 h 3994030"/>
              <a:gd name="connsiteX19" fmla="*/ 1587260 w 1587260"/>
              <a:gd name="connsiteY19" fmla="*/ 43132 h 3994030"/>
              <a:gd name="connsiteX20" fmla="*/ 1423358 w 1587260"/>
              <a:gd name="connsiteY20" fmla="*/ 34505 h 3994030"/>
              <a:gd name="connsiteX21" fmla="*/ 992037 w 1587260"/>
              <a:gd name="connsiteY21" fmla="*/ 0 h 3994030"/>
              <a:gd name="connsiteX22" fmla="*/ 552090 w 1587260"/>
              <a:gd name="connsiteY22" fmla="*/ 8626 h 3994030"/>
              <a:gd name="connsiteX23" fmla="*/ 155275 w 1587260"/>
              <a:gd name="connsiteY23" fmla="*/ 51758 h 3994030"/>
              <a:gd name="connsiteX24" fmla="*/ 0 w 1587260"/>
              <a:gd name="connsiteY24" fmla="*/ 77637 h 399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87260" h="3994030">
                <a:moveTo>
                  <a:pt x="0" y="77637"/>
                </a:moveTo>
                <a:lnTo>
                  <a:pt x="25879" y="3994030"/>
                </a:lnTo>
                <a:lnTo>
                  <a:pt x="284671" y="3985403"/>
                </a:lnTo>
                <a:lnTo>
                  <a:pt x="301924" y="3942271"/>
                </a:lnTo>
                <a:lnTo>
                  <a:pt x="319177" y="3899139"/>
                </a:lnTo>
                <a:lnTo>
                  <a:pt x="353683" y="3812875"/>
                </a:lnTo>
                <a:lnTo>
                  <a:pt x="414068" y="3735237"/>
                </a:lnTo>
                <a:lnTo>
                  <a:pt x="474452" y="3683479"/>
                </a:lnTo>
                <a:lnTo>
                  <a:pt x="569343" y="3614467"/>
                </a:lnTo>
                <a:lnTo>
                  <a:pt x="672860" y="3554083"/>
                </a:lnTo>
                <a:lnTo>
                  <a:pt x="776377" y="3545456"/>
                </a:lnTo>
                <a:lnTo>
                  <a:pt x="862641" y="3536830"/>
                </a:lnTo>
                <a:lnTo>
                  <a:pt x="1035169" y="3536830"/>
                </a:lnTo>
                <a:lnTo>
                  <a:pt x="1155939" y="3588588"/>
                </a:lnTo>
                <a:lnTo>
                  <a:pt x="1259456" y="3657600"/>
                </a:lnTo>
                <a:lnTo>
                  <a:pt x="1362973" y="3752490"/>
                </a:lnTo>
                <a:lnTo>
                  <a:pt x="1406105" y="3847381"/>
                </a:lnTo>
                <a:lnTo>
                  <a:pt x="1449237" y="3881886"/>
                </a:lnTo>
                <a:lnTo>
                  <a:pt x="1578634" y="3838754"/>
                </a:lnTo>
                <a:cubicBezTo>
                  <a:pt x="1581509" y="2573547"/>
                  <a:pt x="1584385" y="1308339"/>
                  <a:pt x="1587260" y="43132"/>
                </a:cubicBezTo>
                <a:lnTo>
                  <a:pt x="1423358" y="34505"/>
                </a:lnTo>
                <a:lnTo>
                  <a:pt x="992037" y="0"/>
                </a:lnTo>
                <a:lnTo>
                  <a:pt x="552090" y="8626"/>
                </a:lnTo>
                <a:lnTo>
                  <a:pt x="155275" y="51758"/>
                </a:lnTo>
                <a:lnTo>
                  <a:pt x="0" y="77637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6" t="55375" r="52837" b="37978"/>
          <a:stretch/>
        </p:blipFill>
        <p:spPr>
          <a:xfrm rot="5400000">
            <a:off x="7506651" y="4739224"/>
            <a:ext cx="2179300" cy="821997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 bwMode="auto">
          <a:xfrm>
            <a:off x="8185302" y="4686354"/>
            <a:ext cx="821998" cy="974894"/>
          </a:xfrm>
          <a:custGeom>
            <a:avLst/>
            <a:gdLst>
              <a:gd name="connsiteX0" fmla="*/ 0 w 1578634"/>
              <a:gd name="connsiteY0" fmla="*/ 2104845 h 2104845"/>
              <a:gd name="connsiteX1" fmla="*/ 181154 w 1578634"/>
              <a:gd name="connsiteY1" fmla="*/ 2009955 h 2104845"/>
              <a:gd name="connsiteX2" fmla="*/ 336430 w 1578634"/>
              <a:gd name="connsiteY2" fmla="*/ 1949570 h 2104845"/>
              <a:gd name="connsiteX3" fmla="*/ 439947 w 1578634"/>
              <a:gd name="connsiteY3" fmla="*/ 1923691 h 2104845"/>
              <a:gd name="connsiteX4" fmla="*/ 586596 w 1578634"/>
              <a:gd name="connsiteY4" fmla="*/ 1889185 h 2104845"/>
              <a:gd name="connsiteX5" fmla="*/ 733245 w 1578634"/>
              <a:gd name="connsiteY5" fmla="*/ 1880559 h 2104845"/>
              <a:gd name="connsiteX6" fmla="*/ 879894 w 1578634"/>
              <a:gd name="connsiteY6" fmla="*/ 1871932 h 2104845"/>
              <a:gd name="connsiteX7" fmla="*/ 1052422 w 1578634"/>
              <a:gd name="connsiteY7" fmla="*/ 1889185 h 2104845"/>
              <a:gd name="connsiteX8" fmla="*/ 1190445 w 1578634"/>
              <a:gd name="connsiteY8" fmla="*/ 1906438 h 2104845"/>
              <a:gd name="connsiteX9" fmla="*/ 1345720 w 1578634"/>
              <a:gd name="connsiteY9" fmla="*/ 1949570 h 2104845"/>
              <a:gd name="connsiteX10" fmla="*/ 1483743 w 1578634"/>
              <a:gd name="connsiteY10" fmla="*/ 1992702 h 2104845"/>
              <a:gd name="connsiteX11" fmla="*/ 1570007 w 1578634"/>
              <a:gd name="connsiteY11" fmla="*/ 2027208 h 2104845"/>
              <a:gd name="connsiteX12" fmla="*/ 1578634 w 1578634"/>
              <a:gd name="connsiteY12" fmla="*/ 60385 h 2104845"/>
              <a:gd name="connsiteX13" fmla="*/ 1293962 w 1578634"/>
              <a:gd name="connsiteY13" fmla="*/ 25879 h 2104845"/>
              <a:gd name="connsiteX14" fmla="*/ 948905 w 1578634"/>
              <a:gd name="connsiteY14" fmla="*/ 0 h 2104845"/>
              <a:gd name="connsiteX15" fmla="*/ 586596 w 1578634"/>
              <a:gd name="connsiteY15" fmla="*/ 8626 h 2104845"/>
              <a:gd name="connsiteX16" fmla="*/ 276045 w 1578634"/>
              <a:gd name="connsiteY16" fmla="*/ 34506 h 2104845"/>
              <a:gd name="connsiteX17" fmla="*/ 0 w 1578634"/>
              <a:gd name="connsiteY17" fmla="*/ 94891 h 2104845"/>
              <a:gd name="connsiteX18" fmla="*/ 0 w 1578634"/>
              <a:gd name="connsiteY18" fmla="*/ 2104845 h 210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78634" h="2104845">
                <a:moveTo>
                  <a:pt x="0" y="2104845"/>
                </a:moveTo>
                <a:lnTo>
                  <a:pt x="181154" y="2009955"/>
                </a:lnTo>
                <a:lnTo>
                  <a:pt x="336430" y="1949570"/>
                </a:lnTo>
                <a:lnTo>
                  <a:pt x="439947" y="1923691"/>
                </a:lnTo>
                <a:lnTo>
                  <a:pt x="586596" y="1889185"/>
                </a:lnTo>
                <a:lnTo>
                  <a:pt x="733245" y="1880559"/>
                </a:lnTo>
                <a:lnTo>
                  <a:pt x="879894" y="1871932"/>
                </a:lnTo>
                <a:lnTo>
                  <a:pt x="1052422" y="1889185"/>
                </a:lnTo>
                <a:lnTo>
                  <a:pt x="1190445" y="1906438"/>
                </a:lnTo>
                <a:lnTo>
                  <a:pt x="1345720" y="1949570"/>
                </a:lnTo>
                <a:lnTo>
                  <a:pt x="1483743" y="1992702"/>
                </a:lnTo>
                <a:lnTo>
                  <a:pt x="1570007" y="2027208"/>
                </a:lnTo>
                <a:cubicBezTo>
                  <a:pt x="1572883" y="1371600"/>
                  <a:pt x="1575758" y="715993"/>
                  <a:pt x="1578634" y="60385"/>
                </a:cubicBezTo>
                <a:lnTo>
                  <a:pt x="1293962" y="25879"/>
                </a:lnTo>
                <a:lnTo>
                  <a:pt x="948905" y="0"/>
                </a:lnTo>
                <a:lnTo>
                  <a:pt x="586596" y="8626"/>
                </a:lnTo>
                <a:lnTo>
                  <a:pt x="276045" y="34506"/>
                </a:lnTo>
                <a:lnTo>
                  <a:pt x="0" y="94891"/>
                </a:lnTo>
                <a:lnTo>
                  <a:pt x="0" y="2104845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1414268" y="2099344"/>
            <a:ext cx="720080" cy="13704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0800000">
            <a:off x="7308304" y="5081699"/>
            <a:ext cx="720080" cy="13704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4" descr="C:\Users\bortko\Desktop\200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7" t="37228" r="28606" b="21554"/>
          <a:stretch/>
        </p:blipFill>
        <p:spPr bwMode="auto">
          <a:xfrm rot="5400000">
            <a:off x="5605106" y="1382205"/>
            <a:ext cx="877603" cy="92759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bortko\Desktop\bg_aver_RS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 t="37897" r="28450" b="20883"/>
          <a:stretch/>
        </p:blipFill>
        <p:spPr bwMode="auto">
          <a:xfrm rot="5400000">
            <a:off x="6982918" y="1370382"/>
            <a:ext cx="877603" cy="92553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504982" y="1522834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+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056" y="2564904"/>
            <a:ext cx="3667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Reconstructed showers, considering BG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Energy of electron 200 </a:t>
            </a:r>
            <a:r>
              <a:rPr lang="en-US" sz="1400" dirty="0" err="1" smtClean="0"/>
              <a:t>GeV</a:t>
            </a:r>
            <a:endParaRPr lang="en-US" sz="1400" dirty="0"/>
          </a:p>
        </p:txBody>
      </p:sp>
      <p:sp>
        <p:nvSpPr>
          <p:cNvPr id="18" name="Down Arrow 17"/>
          <p:cNvSpPr/>
          <p:nvPr/>
        </p:nvSpPr>
        <p:spPr bwMode="auto">
          <a:xfrm>
            <a:off x="2051258" y="3533193"/>
            <a:ext cx="166179" cy="592736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1786" y="4224688"/>
            <a:ext cx="1835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En_resolution</a:t>
            </a:r>
            <a:r>
              <a:rPr lang="en-US" sz="1400" dirty="0" smtClean="0"/>
              <a:t> ≈ 13%</a:t>
            </a:r>
            <a:endParaRPr lang="en-US" sz="1400" dirty="0"/>
          </a:p>
        </p:txBody>
      </p:sp>
      <p:sp>
        <p:nvSpPr>
          <p:cNvPr id="20" name="Down Arrow 19"/>
          <p:cNvSpPr/>
          <p:nvPr/>
        </p:nvSpPr>
        <p:spPr bwMode="auto">
          <a:xfrm rot="5400000">
            <a:off x="4073153" y="4870197"/>
            <a:ext cx="139975" cy="700026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4819" y="4982421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En_resolution</a:t>
            </a:r>
            <a:r>
              <a:rPr lang="en-US" sz="1400" dirty="0" smtClean="0"/>
              <a:t> ≈ 6%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90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94699" cy="430212"/>
          </a:xfrm>
        </p:spPr>
        <p:txBody>
          <a:bodyPr/>
          <a:lstStyle/>
          <a:p>
            <a:r>
              <a:rPr lang="en-US" dirty="0" smtClean="0"/>
              <a:t>Residual </a:t>
            </a:r>
            <a:r>
              <a:rPr lang="en-US" dirty="0" err="1" smtClean="0"/>
              <a:t>Histo</a:t>
            </a:r>
            <a:r>
              <a:rPr lang="en-US" dirty="0" smtClean="0"/>
              <a:t>. PS. </a:t>
            </a:r>
            <a:r>
              <a:rPr lang="en-US" dirty="0" err="1" smtClean="0"/>
              <a:t>wo</a:t>
            </a:r>
            <a:r>
              <a:rPr lang="en-US" dirty="0" smtClean="0"/>
              <a:t> BG</a:t>
            </a:r>
            <a:endParaRPr lang="en-US" dirty="0"/>
          </a:p>
        </p:txBody>
      </p:sp>
      <p:pic>
        <p:nvPicPr>
          <p:cNvPr id="4" name="Picture 3" descr="C:\Users\bortko\Desktop\residual_RS_200GeV_woB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42467"/>
            <a:ext cx="3822527" cy="2592288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bortko\Desktop\residual_RS_200GeV_woBG_3cmFromInnerRad_and3cmFromOuterRa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34755"/>
            <a:ext cx="4003059" cy="2714718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bortko\Desktop\200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7" t="37228" r="28606" b="21554"/>
          <a:stretch/>
        </p:blipFill>
        <p:spPr bwMode="auto">
          <a:xfrm rot="5400000">
            <a:off x="6289182" y="1531798"/>
            <a:ext cx="877603" cy="92759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6" t="55375" r="52837" b="37978"/>
          <a:stretch/>
        </p:blipFill>
        <p:spPr>
          <a:xfrm rot="5400000">
            <a:off x="-711882" y="1792282"/>
            <a:ext cx="2448273" cy="918691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 bwMode="auto">
          <a:xfrm>
            <a:off x="52909" y="1315523"/>
            <a:ext cx="918692" cy="2160241"/>
          </a:xfrm>
          <a:custGeom>
            <a:avLst/>
            <a:gdLst>
              <a:gd name="connsiteX0" fmla="*/ 0 w 1587260"/>
              <a:gd name="connsiteY0" fmla="*/ 77637 h 3994030"/>
              <a:gd name="connsiteX1" fmla="*/ 25879 w 1587260"/>
              <a:gd name="connsiteY1" fmla="*/ 3994030 h 3994030"/>
              <a:gd name="connsiteX2" fmla="*/ 284671 w 1587260"/>
              <a:gd name="connsiteY2" fmla="*/ 3985403 h 3994030"/>
              <a:gd name="connsiteX3" fmla="*/ 301924 w 1587260"/>
              <a:gd name="connsiteY3" fmla="*/ 3942271 h 3994030"/>
              <a:gd name="connsiteX4" fmla="*/ 319177 w 1587260"/>
              <a:gd name="connsiteY4" fmla="*/ 3899139 h 3994030"/>
              <a:gd name="connsiteX5" fmla="*/ 353683 w 1587260"/>
              <a:gd name="connsiteY5" fmla="*/ 3812875 h 3994030"/>
              <a:gd name="connsiteX6" fmla="*/ 414068 w 1587260"/>
              <a:gd name="connsiteY6" fmla="*/ 3735237 h 3994030"/>
              <a:gd name="connsiteX7" fmla="*/ 474452 w 1587260"/>
              <a:gd name="connsiteY7" fmla="*/ 3683479 h 3994030"/>
              <a:gd name="connsiteX8" fmla="*/ 569343 w 1587260"/>
              <a:gd name="connsiteY8" fmla="*/ 3614467 h 3994030"/>
              <a:gd name="connsiteX9" fmla="*/ 672860 w 1587260"/>
              <a:gd name="connsiteY9" fmla="*/ 3554083 h 3994030"/>
              <a:gd name="connsiteX10" fmla="*/ 776377 w 1587260"/>
              <a:gd name="connsiteY10" fmla="*/ 3545456 h 3994030"/>
              <a:gd name="connsiteX11" fmla="*/ 862641 w 1587260"/>
              <a:gd name="connsiteY11" fmla="*/ 3536830 h 3994030"/>
              <a:gd name="connsiteX12" fmla="*/ 1035169 w 1587260"/>
              <a:gd name="connsiteY12" fmla="*/ 3536830 h 3994030"/>
              <a:gd name="connsiteX13" fmla="*/ 1155939 w 1587260"/>
              <a:gd name="connsiteY13" fmla="*/ 3588588 h 3994030"/>
              <a:gd name="connsiteX14" fmla="*/ 1259456 w 1587260"/>
              <a:gd name="connsiteY14" fmla="*/ 3657600 h 3994030"/>
              <a:gd name="connsiteX15" fmla="*/ 1362973 w 1587260"/>
              <a:gd name="connsiteY15" fmla="*/ 3752490 h 3994030"/>
              <a:gd name="connsiteX16" fmla="*/ 1406105 w 1587260"/>
              <a:gd name="connsiteY16" fmla="*/ 3847381 h 3994030"/>
              <a:gd name="connsiteX17" fmla="*/ 1449237 w 1587260"/>
              <a:gd name="connsiteY17" fmla="*/ 3881886 h 3994030"/>
              <a:gd name="connsiteX18" fmla="*/ 1578634 w 1587260"/>
              <a:gd name="connsiteY18" fmla="*/ 3838754 h 3994030"/>
              <a:gd name="connsiteX19" fmla="*/ 1587260 w 1587260"/>
              <a:gd name="connsiteY19" fmla="*/ 43132 h 3994030"/>
              <a:gd name="connsiteX20" fmla="*/ 1423358 w 1587260"/>
              <a:gd name="connsiteY20" fmla="*/ 34505 h 3994030"/>
              <a:gd name="connsiteX21" fmla="*/ 992037 w 1587260"/>
              <a:gd name="connsiteY21" fmla="*/ 0 h 3994030"/>
              <a:gd name="connsiteX22" fmla="*/ 552090 w 1587260"/>
              <a:gd name="connsiteY22" fmla="*/ 8626 h 3994030"/>
              <a:gd name="connsiteX23" fmla="*/ 155275 w 1587260"/>
              <a:gd name="connsiteY23" fmla="*/ 51758 h 3994030"/>
              <a:gd name="connsiteX24" fmla="*/ 0 w 1587260"/>
              <a:gd name="connsiteY24" fmla="*/ 77637 h 399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87260" h="3994030">
                <a:moveTo>
                  <a:pt x="0" y="77637"/>
                </a:moveTo>
                <a:lnTo>
                  <a:pt x="25879" y="3994030"/>
                </a:lnTo>
                <a:lnTo>
                  <a:pt x="284671" y="3985403"/>
                </a:lnTo>
                <a:lnTo>
                  <a:pt x="301924" y="3942271"/>
                </a:lnTo>
                <a:lnTo>
                  <a:pt x="319177" y="3899139"/>
                </a:lnTo>
                <a:lnTo>
                  <a:pt x="353683" y="3812875"/>
                </a:lnTo>
                <a:lnTo>
                  <a:pt x="414068" y="3735237"/>
                </a:lnTo>
                <a:lnTo>
                  <a:pt x="474452" y="3683479"/>
                </a:lnTo>
                <a:lnTo>
                  <a:pt x="569343" y="3614467"/>
                </a:lnTo>
                <a:lnTo>
                  <a:pt x="672860" y="3554083"/>
                </a:lnTo>
                <a:lnTo>
                  <a:pt x="776377" y="3545456"/>
                </a:lnTo>
                <a:lnTo>
                  <a:pt x="862641" y="3536830"/>
                </a:lnTo>
                <a:lnTo>
                  <a:pt x="1035169" y="3536830"/>
                </a:lnTo>
                <a:lnTo>
                  <a:pt x="1155939" y="3588588"/>
                </a:lnTo>
                <a:lnTo>
                  <a:pt x="1259456" y="3657600"/>
                </a:lnTo>
                <a:lnTo>
                  <a:pt x="1362973" y="3752490"/>
                </a:lnTo>
                <a:lnTo>
                  <a:pt x="1406105" y="3847381"/>
                </a:lnTo>
                <a:lnTo>
                  <a:pt x="1449237" y="3881886"/>
                </a:lnTo>
                <a:lnTo>
                  <a:pt x="1578634" y="3838754"/>
                </a:lnTo>
                <a:cubicBezTo>
                  <a:pt x="1581509" y="2573547"/>
                  <a:pt x="1584385" y="1308339"/>
                  <a:pt x="1587260" y="43132"/>
                </a:cubicBezTo>
                <a:lnTo>
                  <a:pt x="1423358" y="34505"/>
                </a:lnTo>
                <a:lnTo>
                  <a:pt x="992037" y="0"/>
                </a:lnTo>
                <a:lnTo>
                  <a:pt x="552090" y="8626"/>
                </a:lnTo>
                <a:lnTo>
                  <a:pt x="155275" y="51758"/>
                </a:lnTo>
                <a:lnTo>
                  <a:pt x="0" y="77637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1187624" y="2003032"/>
            <a:ext cx="720080" cy="13704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6" t="55375" r="52837" b="37978"/>
          <a:stretch/>
        </p:blipFill>
        <p:spPr>
          <a:xfrm rot="5400000">
            <a:off x="7504519" y="4467692"/>
            <a:ext cx="2179300" cy="821997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 bwMode="auto">
          <a:xfrm>
            <a:off x="8183170" y="4414822"/>
            <a:ext cx="821998" cy="974894"/>
          </a:xfrm>
          <a:custGeom>
            <a:avLst/>
            <a:gdLst>
              <a:gd name="connsiteX0" fmla="*/ 0 w 1578634"/>
              <a:gd name="connsiteY0" fmla="*/ 2104845 h 2104845"/>
              <a:gd name="connsiteX1" fmla="*/ 181154 w 1578634"/>
              <a:gd name="connsiteY1" fmla="*/ 2009955 h 2104845"/>
              <a:gd name="connsiteX2" fmla="*/ 336430 w 1578634"/>
              <a:gd name="connsiteY2" fmla="*/ 1949570 h 2104845"/>
              <a:gd name="connsiteX3" fmla="*/ 439947 w 1578634"/>
              <a:gd name="connsiteY3" fmla="*/ 1923691 h 2104845"/>
              <a:gd name="connsiteX4" fmla="*/ 586596 w 1578634"/>
              <a:gd name="connsiteY4" fmla="*/ 1889185 h 2104845"/>
              <a:gd name="connsiteX5" fmla="*/ 733245 w 1578634"/>
              <a:gd name="connsiteY5" fmla="*/ 1880559 h 2104845"/>
              <a:gd name="connsiteX6" fmla="*/ 879894 w 1578634"/>
              <a:gd name="connsiteY6" fmla="*/ 1871932 h 2104845"/>
              <a:gd name="connsiteX7" fmla="*/ 1052422 w 1578634"/>
              <a:gd name="connsiteY7" fmla="*/ 1889185 h 2104845"/>
              <a:gd name="connsiteX8" fmla="*/ 1190445 w 1578634"/>
              <a:gd name="connsiteY8" fmla="*/ 1906438 h 2104845"/>
              <a:gd name="connsiteX9" fmla="*/ 1345720 w 1578634"/>
              <a:gd name="connsiteY9" fmla="*/ 1949570 h 2104845"/>
              <a:gd name="connsiteX10" fmla="*/ 1483743 w 1578634"/>
              <a:gd name="connsiteY10" fmla="*/ 1992702 h 2104845"/>
              <a:gd name="connsiteX11" fmla="*/ 1570007 w 1578634"/>
              <a:gd name="connsiteY11" fmla="*/ 2027208 h 2104845"/>
              <a:gd name="connsiteX12" fmla="*/ 1578634 w 1578634"/>
              <a:gd name="connsiteY12" fmla="*/ 60385 h 2104845"/>
              <a:gd name="connsiteX13" fmla="*/ 1293962 w 1578634"/>
              <a:gd name="connsiteY13" fmla="*/ 25879 h 2104845"/>
              <a:gd name="connsiteX14" fmla="*/ 948905 w 1578634"/>
              <a:gd name="connsiteY14" fmla="*/ 0 h 2104845"/>
              <a:gd name="connsiteX15" fmla="*/ 586596 w 1578634"/>
              <a:gd name="connsiteY15" fmla="*/ 8626 h 2104845"/>
              <a:gd name="connsiteX16" fmla="*/ 276045 w 1578634"/>
              <a:gd name="connsiteY16" fmla="*/ 34506 h 2104845"/>
              <a:gd name="connsiteX17" fmla="*/ 0 w 1578634"/>
              <a:gd name="connsiteY17" fmla="*/ 94891 h 2104845"/>
              <a:gd name="connsiteX18" fmla="*/ 0 w 1578634"/>
              <a:gd name="connsiteY18" fmla="*/ 2104845 h 210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78634" h="2104845">
                <a:moveTo>
                  <a:pt x="0" y="2104845"/>
                </a:moveTo>
                <a:lnTo>
                  <a:pt x="181154" y="2009955"/>
                </a:lnTo>
                <a:lnTo>
                  <a:pt x="336430" y="1949570"/>
                </a:lnTo>
                <a:lnTo>
                  <a:pt x="439947" y="1923691"/>
                </a:lnTo>
                <a:lnTo>
                  <a:pt x="586596" y="1889185"/>
                </a:lnTo>
                <a:lnTo>
                  <a:pt x="733245" y="1880559"/>
                </a:lnTo>
                <a:lnTo>
                  <a:pt x="879894" y="1871932"/>
                </a:lnTo>
                <a:lnTo>
                  <a:pt x="1052422" y="1889185"/>
                </a:lnTo>
                <a:lnTo>
                  <a:pt x="1190445" y="1906438"/>
                </a:lnTo>
                <a:lnTo>
                  <a:pt x="1345720" y="1949570"/>
                </a:lnTo>
                <a:lnTo>
                  <a:pt x="1483743" y="1992702"/>
                </a:lnTo>
                <a:lnTo>
                  <a:pt x="1570007" y="2027208"/>
                </a:lnTo>
                <a:cubicBezTo>
                  <a:pt x="1572883" y="1371600"/>
                  <a:pt x="1575758" y="715993"/>
                  <a:pt x="1578634" y="60385"/>
                </a:cubicBezTo>
                <a:lnTo>
                  <a:pt x="1293962" y="25879"/>
                </a:lnTo>
                <a:lnTo>
                  <a:pt x="948905" y="0"/>
                </a:lnTo>
                <a:lnTo>
                  <a:pt x="586596" y="8626"/>
                </a:lnTo>
                <a:lnTo>
                  <a:pt x="276045" y="34506"/>
                </a:lnTo>
                <a:lnTo>
                  <a:pt x="0" y="94891"/>
                </a:lnTo>
                <a:lnTo>
                  <a:pt x="0" y="2104845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0800000">
            <a:off x="7306172" y="4810167"/>
            <a:ext cx="720080" cy="13704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8759" y="2636912"/>
            <a:ext cx="369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Reconstructed </a:t>
            </a:r>
            <a:r>
              <a:rPr lang="en-US" sz="1400" u="sng" dirty="0" smtClean="0"/>
              <a:t>only</a:t>
            </a:r>
            <a:r>
              <a:rPr lang="en-US" sz="1400" dirty="0" smtClean="0"/>
              <a:t> showers, without BG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Energy of electron 200 </a:t>
            </a:r>
            <a:r>
              <a:rPr lang="en-US" sz="1400" dirty="0" err="1" smtClean="0"/>
              <a:t>GeV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3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94699" cy="430212"/>
          </a:xfrm>
        </p:spPr>
        <p:txBody>
          <a:bodyPr/>
          <a:lstStyle/>
          <a:p>
            <a:r>
              <a:rPr lang="en-US" dirty="0" smtClean="0"/>
              <a:t>Cluster Energy. US. </a:t>
            </a:r>
            <a:r>
              <a:rPr lang="en-US" dirty="0" err="1"/>
              <a:t>w</a:t>
            </a:r>
            <a:r>
              <a:rPr lang="en-US" dirty="0" err="1" smtClean="0"/>
              <a:t>o</a:t>
            </a:r>
            <a:r>
              <a:rPr lang="en-US" dirty="0" smtClean="0"/>
              <a:t> BG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 bwMode="auto">
          <a:xfrm>
            <a:off x="1414268" y="2099344"/>
            <a:ext cx="720080" cy="13704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2708920"/>
            <a:ext cx="369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Reconstructed </a:t>
            </a:r>
            <a:r>
              <a:rPr lang="en-US" sz="1400" u="sng" dirty="0" smtClean="0"/>
              <a:t>only</a:t>
            </a:r>
            <a:r>
              <a:rPr lang="en-US" sz="1400" dirty="0" smtClean="0"/>
              <a:t> showers, without BG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Energy of electron 200 </a:t>
            </a:r>
            <a:r>
              <a:rPr lang="en-US" sz="1400" dirty="0" err="1" smtClean="0"/>
              <a:t>GeV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4155223"/>
            <a:ext cx="1885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En_resolution</a:t>
            </a:r>
            <a:r>
              <a:rPr lang="en-US" sz="1400" dirty="0" smtClean="0"/>
              <a:t> ≈ 5.7%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954819" y="4982421"/>
            <a:ext cx="1885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En_resolution</a:t>
            </a:r>
            <a:r>
              <a:rPr lang="en-US" sz="1400" dirty="0" smtClean="0"/>
              <a:t> ≈ 3.8%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37442" r="26272" b="20697"/>
          <a:stretch/>
        </p:blipFill>
        <p:spPr>
          <a:xfrm rot="5400000">
            <a:off x="6405313" y="1541235"/>
            <a:ext cx="877603" cy="90871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026" name="Picture 2" descr="C:\Users\bortko\Desktop\Cluster_Energy_US_200GeV_woB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93" y="705913"/>
            <a:ext cx="4132471" cy="2923908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L\Desktop\us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7" t="18890" r="42270" b="51309"/>
          <a:stretch/>
        </p:blipFill>
        <p:spPr bwMode="auto">
          <a:xfrm>
            <a:off x="44874" y="865132"/>
            <a:ext cx="1035336" cy="272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 23"/>
          <p:cNvSpPr/>
          <p:nvPr/>
        </p:nvSpPr>
        <p:spPr bwMode="auto">
          <a:xfrm>
            <a:off x="33289" y="1102810"/>
            <a:ext cx="1046921" cy="2499968"/>
          </a:xfrm>
          <a:custGeom>
            <a:avLst/>
            <a:gdLst>
              <a:gd name="connsiteX0" fmla="*/ 10632 w 1212111"/>
              <a:gd name="connsiteY0" fmla="*/ 2955851 h 2955851"/>
              <a:gd name="connsiteX1" fmla="*/ 0 w 1212111"/>
              <a:gd name="connsiteY1" fmla="*/ 53162 h 2955851"/>
              <a:gd name="connsiteX2" fmla="*/ 372139 w 1212111"/>
              <a:gd name="connsiteY2" fmla="*/ 0 h 2955851"/>
              <a:gd name="connsiteX3" fmla="*/ 669851 w 1212111"/>
              <a:gd name="connsiteY3" fmla="*/ 0 h 2955851"/>
              <a:gd name="connsiteX4" fmla="*/ 914400 w 1212111"/>
              <a:gd name="connsiteY4" fmla="*/ 21265 h 2955851"/>
              <a:gd name="connsiteX5" fmla="*/ 1201479 w 1212111"/>
              <a:gd name="connsiteY5" fmla="*/ 74428 h 2955851"/>
              <a:gd name="connsiteX6" fmla="*/ 1212111 w 1212111"/>
              <a:gd name="connsiteY6" fmla="*/ 2690037 h 2955851"/>
              <a:gd name="connsiteX7" fmla="*/ 978195 w 1212111"/>
              <a:gd name="connsiteY7" fmla="*/ 2775097 h 2955851"/>
              <a:gd name="connsiteX8" fmla="*/ 893134 w 1212111"/>
              <a:gd name="connsiteY8" fmla="*/ 2690037 h 2955851"/>
              <a:gd name="connsiteX9" fmla="*/ 765544 w 1212111"/>
              <a:gd name="connsiteY9" fmla="*/ 2573079 h 2955851"/>
              <a:gd name="connsiteX10" fmla="*/ 520995 w 1212111"/>
              <a:gd name="connsiteY10" fmla="*/ 2562446 h 2955851"/>
              <a:gd name="connsiteX11" fmla="*/ 329609 w 1212111"/>
              <a:gd name="connsiteY11" fmla="*/ 2594344 h 2955851"/>
              <a:gd name="connsiteX12" fmla="*/ 191386 w 1212111"/>
              <a:gd name="connsiteY12" fmla="*/ 2753832 h 2955851"/>
              <a:gd name="connsiteX13" fmla="*/ 148855 w 1212111"/>
              <a:gd name="connsiteY13" fmla="*/ 2913321 h 2955851"/>
              <a:gd name="connsiteX14" fmla="*/ 138223 w 1212111"/>
              <a:gd name="connsiteY14" fmla="*/ 2934586 h 2955851"/>
              <a:gd name="connsiteX15" fmla="*/ 10632 w 1212111"/>
              <a:gd name="connsiteY15" fmla="*/ 2955851 h 29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2111" h="2955851">
                <a:moveTo>
                  <a:pt x="10632" y="2955851"/>
                </a:moveTo>
                <a:lnTo>
                  <a:pt x="0" y="53162"/>
                </a:lnTo>
                <a:lnTo>
                  <a:pt x="372139" y="0"/>
                </a:lnTo>
                <a:lnTo>
                  <a:pt x="669851" y="0"/>
                </a:lnTo>
                <a:lnTo>
                  <a:pt x="914400" y="21265"/>
                </a:lnTo>
                <a:lnTo>
                  <a:pt x="1201479" y="74428"/>
                </a:lnTo>
                <a:lnTo>
                  <a:pt x="1212111" y="2690037"/>
                </a:lnTo>
                <a:lnTo>
                  <a:pt x="978195" y="2775097"/>
                </a:lnTo>
                <a:lnTo>
                  <a:pt x="893134" y="2690037"/>
                </a:lnTo>
                <a:lnTo>
                  <a:pt x="765544" y="2573079"/>
                </a:lnTo>
                <a:lnTo>
                  <a:pt x="520995" y="2562446"/>
                </a:lnTo>
                <a:lnTo>
                  <a:pt x="329609" y="2594344"/>
                </a:lnTo>
                <a:lnTo>
                  <a:pt x="191386" y="2753832"/>
                </a:lnTo>
                <a:lnTo>
                  <a:pt x="148855" y="2913321"/>
                </a:lnTo>
                <a:lnTo>
                  <a:pt x="138223" y="2934586"/>
                </a:lnTo>
                <a:lnTo>
                  <a:pt x="10632" y="2955851"/>
                </a:ln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2051258" y="3533193"/>
            <a:ext cx="166179" cy="592736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7" name="Picture 3" descr="C:\Users\bortko\Desktop\Cluster_Energy_US_200GeV_3cmFromInnerrad_and3cmFromOuterRad_woB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891" y="3292607"/>
            <a:ext cx="4126160" cy="292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ight Arrow 26"/>
          <p:cNvSpPr/>
          <p:nvPr/>
        </p:nvSpPr>
        <p:spPr bwMode="auto">
          <a:xfrm rot="10800000">
            <a:off x="7164288" y="5081699"/>
            <a:ext cx="720080" cy="13704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8" name="Picture 2" descr="C:\Users\L\Desktop\us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7" t="18890" r="42270" b="51309"/>
          <a:stretch/>
        </p:blipFill>
        <p:spPr bwMode="auto">
          <a:xfrm>
            <a:off x="8014327" y="3829561"/>
            <a:ext cx="1044116" cy="24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reeform 28"/>
          <p:cNvSpPr/>
          <p:nvPr/>
        </p:nvSpPr>
        <p:spPr bwMode="auto">
          <a:xfrm>
            <a:off x="8028384" y="4434027"/>
            <a:ext cx="1016003" cy="1083205"/>
          </a:xfrm>
          <a:custGeom>
            <a:avLst/>
            <a:gdLst>
              <a:gd name="connsiteX0" fmla="*/ 0 w 1244009"/>
              <a:gd name="connsiteY0" fmla="*/ 63796 h 1265275"/>
              <a:gd name="connsiteX1" fmla="*/ 287079 w 1244009"/>
              <a:gd name="connsiteY1" fmla="*/ 10633 h 1265275"/>
              <a:gd name="connsiteX2" fmla="*/ 489097 w 1244009"/>
              <a:gd name="connsiteY2" fmla="*/ 0 h 1265275"/>
              <a:gd name="connsiteX3" fmla="*/ 956930 w 1244009"/>
              <a:gd name="connsiteY3" fmla="*/ 21266 h 1265275"/>
              <a:gd name="connsiteX4" fmla="*/ 1244009 w 1244009"/>
              <a:gd name="connsiteY4" fmla="*/ 95693 h 1265275"/>
              <a:gd name="connsiteX5" fmla="*/ 1222744 w 1244009"/>
              <a:gd name="connsiteY5" fmla="*/ 1265275 h 1265275"/>
              <a:gd name="connsiteX6" fmla="*/ 956930 w 1244009"/>
              <a:gd name="connsiteY6" fmla="*/ 1158949 h 1265275"/>
              <a:gd name="connsiteX7" fmla="*/ 754911 w 1244009"/>
              <a:gd name="connsiteY7" fmla="*/ 1127052 h 1265275"/>
              <a:gd name="connsiteX8" fmla="*/ 478465 w 1244009"/>
              <a:gd name="connsiteY8" fmla="*/ 1127052 h 1265275"/>
              <a:gd name="connsiteX9" fmla="*/ 318977 w 1244009"/>
              <a:gd name="connsiteY9" fmla="*/ 1137684 h 1265275"/>
              <a:gd name="connsiteX10" fmla="*/ 42530 w 1244009"/>
              <a:gd name="connsiteY10" fmla="*/ 1201479 h 1265275"/>
              <a:gd name="connsiteX11" fmla="*/ 0 w 1244009"/>
              <a:gd name="connsiteY11" fmla="*/ 63796 h 12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4009" h="1265275">
                <a:moveTo>
                  <a:pt x="0" y="63796"/>
                </a:moveTo>
                <a:lnTo>
                  <a:pt x="287079" y="10633"/>
                </a:lnTo>
                <a:lnTo>
                  <a:pt x="489097" y="0"/>
                </a:lnTo>
                <a:lnTo>
                  <a:pt x="956930" y="21266"/>
                </a:lnTo>
                <a:lnTo>
                  <a:pt x="1244009" y="95693"/>
                </a:lnTo>
                <a:lnTo>
                  <a:pt x="1222744" y="1265275"/>
                </a:lnTo>
                <a:lnTo>
                  <a:pt x="956930" y="1158949"/>
                </a:lnTo>
                <a:lnTo>
                  <a:pt x="754911" y="1127052"/>
                </a:lnTo>
                <a:lnTo>
                  <a:pt x="478465" y="1127052"/>
                </a:lnTo>
                <a:lnTo>
                  <a:pt x="318977" y="1137684"/>
                </a:lnTo>
                <a:lnTo>
                  <a:pt x="42530" y="1201479"/>
                </a:lnTo>
                <a:lnTo>
                  <a:pt x="0" y="63796"/>
                </a:ln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5400000">
            <a:off x="4073153" y="4870197"/>
            <a:ext cx="139975" cy="700026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7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1433</Words>
  <Application>Microsoft Office PowerPoint</Application>
  <PresentationFormat>On-screen Show (4:3)</PresentationFormat>
  <Paragraphs>292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PPT-Vorlage_en</vt:lpstr>
      <vt:lpstr>PowerPoint Presentation</vt:lpstr>
      <vt:lpstr>Beam Calorimeter for ILC</vt:lpstr>
      <vt:lpstr>Energy Deposition due to Beamstrahlung</vt:lpstr>
      <vt:lpstr>Shower from Single High Energy Electron</vt:lpstr>
      <vt:lpstr>Reconstruction Algorithm </vt:lpstr>
      <vt:lpstr>Cluster Energy. PS. wo BG</vt:lpstr>
      <vt:lpstr>Cluster Energy. PS. with BG</vt:lpstr>
      <vt:lpstr>Residual Histo. PS. wo BG</vt:lpstr>
      <vt:lpstr>Cluster Energy. US. wo BG</vt:lpstr>
      <vt:lpstr>Cluster Energy. US. with BG</vt:lpstr>
      <vt:lpstr>Residual Histo. US. wo BG</vt:lpstr>
      <vt:lpstr>PowerPoint Presentation</vt:lpstr>
      <vt:lpstr>PowerPoint Presentation</vt:lpstr>
      <vt:lpstr>Conclusion and proposals</vt:lpstr>
      <vt:lpstr>PowerPoint Presentation</vt:lpstr>
      <vt:lpstr>PowerPoint Presentation</vt:lpstr>
      <vt:lpstr>Spatial Resolution ( In Process)</vt:lpstr>
      <vt:lpstr>Shower from Single High Energy Electron</vt:lpstr>
      <vt:lpstr>Spatial Resolution ( In Process)</vt:lpstr>
      <vt:lpstr>PowerPoint Presentation</vt:lpstr>
      <vt:lpstr>PowerPoint Presentation</vt:lpstr>
      <vt:lpstr>PowerPoint Presentation</vt:lpstr>
      <vt:lpstr>Charge range estimate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</dc:creator>
  <cp:lastModifiedBy> Lucia Bortko</cp:lastModifiedBy>
  <cp:revision>296</cp:revision>
  <cp:lastPrinted>2013-09-21T23:29:35Z</cp:lastPrinted>
  <dcterms:created xsi:type="dcterms:W3CDTF">2013-04-23T22:26:53Z</dcterms:created>
  <dcterms:modified xsi:type="dcterms:W3CDTF">2013-12-13T09:20:32Z</dcterms:modified>
</cp:coreProperties>
</file>