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7" r:id="rId4"/>
    <p:sldId id="288" r:id="rId5"/>
    <p:sldId id="285" r:id="rId6"/>
    <p:sldId id="286" r:id="rId7"/>
    <p:sldId id="299" r:id="rId8"/>
    <p:sldId id="292" r:id="rId9"/>
    <p:sldId id="294" r:id="rId10"/>
    <p:sldId id="295" r:id="rId11"/>
    <p:sldId id="293" r:id="rId12"/>
    <p:sldId id="305" r:id="rId13"/>
    <p:sldId id="306" r:id="rId14"/>
    <p:sldId id="307" r:id="rId15"/>
    <p:sldId id="308" r:id="rId16"/>
    <p:sldId id="282" r:id="rId17"/>
    <p:sldId id="283" r:id="rId18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CE7C-B8C6-460B-AC65-53E524E094CF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9CAF-233D-4DDF-81E0-6CBA965E8A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40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C8E53-BBC3-4BDE-9964-C44772A1D6E6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E597-1223-47BC-9FCA-135FF42178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93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Mnich</a:t>
            </a:r>
            <a:r>
              <a:rPr lang="en-US" dirty="0" smtClean="0"/>
              <a:t>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28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3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65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79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17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4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" y="6480175"/>
            <a:ext cx="21336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err="1" smtClean="0"/>
              <a:t>January</a:t>
            </a:r>
            <a:r>
              <a:rPr lang="de-DE" dirty="0" smtClean="0"/>
              <a:t>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5791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J.Mnich</a:t>
            </a:r>
            <a:r>
              <a:rPr lang="en-US" dirty="0" smtClean="0"/>
              <a:t>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3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030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7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January</a:t>
            </a:r>
            <a:r>
              <a:rPr lang="de-DE" dirty="0" smtClean="0"/>
              <a:t>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J. </a:t>
            </a:r>
            <a:r>
              <a:rPr lang="en-US" dirty="0" err="1" smtClean="0"/>
              <a:t>Mnich</a:t>
            </a:r>
            <a:r>
              <a:rPr lang="en-US" dirty="0" smtClean="0"/>
              <a:t>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4DA2-9187-49FE-92A6-AD67206554C9}" type="datetimeFigureOut">
              <a:rPr lang="de-DE" smtClean="0"/>
              <a:t>16.01.2014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8514-40FB-4D4E-A4CE-79D3B249CE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1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Fundamental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Forces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57"/>
            <a:ext cx="9143999" cy="62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International Linear </a:t>
            </a:r>
            <a:r>
              <a:rPr lang="de-DE" dirty="0" err="1" smtClean="0"/>
              <a:t>Collider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827598"/>
            <a:ext cx="3864730" cy="564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2013: Technical Design Report </a:t>
            </a:r>
            <a:r>
              <a:rPr lang="de-DE" sz="2000" dirty="0" err="1" smtClean="0"/>
              <a:t>submitted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evaluated</a:t>
            </a:r>
            <a:endParaRPr lang="de-DE" sz="2000" dirty="0" smtClean="0"/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R&amp;D </a:t>
            </a:r>
            <a:r>
              <a:rPr lang="de-DE" sz="1800" dirty="0" err="1" smtClean="0">
                <a:solidFill>
                  <a:srgbClr val="FF0000"/>
                </a:solidFill>
              </a:rPr>
              <a:t>goals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reached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Synergy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with</a:t>
            </a:r>
            <a:r>
              <a:rPr lang="de-DE" sz="1800" dirty="0" smtClean="0">
                <a:solidFill>
                  <a:srgbClr val="FF0000"/>
                </a:solidFill>
              </a:rPr>
              <a:t> XFEL </a:t>
            </a:r>
            <a:r>
              <a:rPr lang="de-DE" sz="1800" dirty="0" err="1" smtClean="0">
                <a:solidFill>
                  <a:srgbClr val="FF0000"/>
                </a:solidFill>
              </a:rPr>
              <a:t>construction</a:t>
            </a:r>
            <a:endParaRPr lang="de-DE" sz="1800" dirty="0" smtClean="0">
              <a:solidFill>
                <a:srgbClr val="FF0000"/>
              </a:solidFill>
            </a:endParaRPr>
          </a:p>
          <a:p>
            <a:r>
              <a:rPr lang="de-DE" sz="2000" dirty="0" smtClean="0"/>
              <a:t>Strong </a:t>
            </a:r>
            <a:r>
              <a:rPr lang="de-DE" sz="2000" dirty="0" err="1" smtClean="0"/>
              <a:t>interest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Japanese</a:t>
            </a:r>
            <a:r>
              <a:rPr lang="de-DE" sz="2000" dirty="0" smtClean="0"/>
              <a:t> </a:t>
            </a:r>
            <a:r>
              <a:rPr lang="de-DE" sz="2000" dirty="0" err="1" smtClean="0"/>
              <a:t>scientists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politics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/>
              <a:t> </a:t>
            </a:r>
            <a:r>
              <a:rPr lang="de-DE" sz="2000" dirty="0" err="1" smtClean="0"/>
              <a:t>host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/>
              <a:t> </a:t>
            </a:r>
            <a:r>
              <a:rPr lang="de-DE" sz="2000" dirty="0" smtClean="0"/>
              <a:t>ILC </a:t>
            </a:r>
          </a:p>
          <a:p>
            <a:pPr lvl="1"/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Selection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site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in northern Japan</a:t>
            </a:r>
          </a:p>
          <a:p>
            <a:pPr lvl="1"/>
            <a:endParaRPr lang="de-DE" sz="1600" dirty="0"/>
          </a:p>
          <a:p>
            <a:r>
              <a:rPr lang="de-DE" sz="2000" dirty="0" smtClean="0"/>
              <a:t>R&amp;D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accelerator</a:t>
            </a:r>
            <a:r>
              <a:rPr lang="de-DE" sz="2000" dirty="0" smtClean="0"/>
              <a:t> &amp; </a:t>
            </a:r>
            <a:r>
              <a:rPr lang="de-DE" sz="2000" dirty="0" err="1" smtClean="0"/>
              <a:t>detector</a:t>
            </a:r>
            <a:endParaRPr lang="de-DE" sz="2000" dirty="0" smtClean="0"/>
          </a:p>
          <a:p>
            <a:pPr lvl="1"/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Strong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synergy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Matter &amp;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echnology</a:t>
            </a:r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904509" cy="28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94" y="3887468"/>
            <a:ext cx="1776539" cy="25895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06908" y="501134"/>
            <a:ext cx="17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ILC TDR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35361"/>
            <a:ext cx="3095018" cy="20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Particle </a:t>
            </a:r>
            <a:r>
              <a:rPr lang="en-US" dirty="0" smtClean="0"/>
              <a:t>Physics Theory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350" y="685800"/>
            <a:ext cx="8952012" cy="559011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0063"/>
              </a:buClr>
            </a:pPr>
            <a:r>
              <a:rPr lang="en-US" sz="2000" dirty="0" smtClean="0"/>
              <a:t>Maintain and develop strong particle physics theory in Helmholtz with a broad spectrum</a:t>
            </a:r>
          </a:p>
          <a:p>
            <a:pPr lvl="1"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Collider phenomenology</a:t>
            </a:r>
          </a:p>
          <a:p>
            <a:pPr lvl="1"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Particle cosmology </a:t>
            </a:r>
          </a:p>
          <a:p>
            <a:pPr lvl="1"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Lattice field theory </a:t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(Neumann Institute for Computing, </a:t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collab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with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Jülich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and GSI)</a:t>
            </a:r>
          </a:p>
          <a:p>
            <a:pPr lvl="1"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String theory</a:t>
            </a:r>
          </a:p>
          <a:p>
            <a:pPr marL="0" indent="0">
              <a:buClr>
                <a:srgbClr val="200063"/>
              </a:buClr>
              <a:buFont typeface="Arial" pitchFamily="34" charset="0"/>
              <a:buNone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200063"/>
              </a:buClr>
            </a:pPr>
            <a:r>
              <a:rPr lang="en-US" sz="2000" dirty="0" smtClean="0"/>
              <a:t>The novel </a:t>
            </a:r>
            <a:r>
              <a:rPr lang="en-US" sz="2000" dirty="0" err="1" smtClean="0"/>
              <a:t>activitity</a:t>
            </a:r>
            <a:r>
              <a:rPr lang="en-US" sz="2000" dirty="0" smtClean="0"/>
              <a:t> of KIT particle physicist in Helmholtz is an element of the strategy to foster the collaboration of different HGF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.</a:t>
            </a:r>
          </a:p>
          <a:p>
            <a:pPr>
              <a:buClr>
                <a:srgbClr val="200063"/>
              </a:buClr>
            </a:pPr>
            <a:r>
              <a:rPr lang="en-US" sz="2000" dirty="0" smtClean="0"/>
              <a:t>Deeply rooted in experimental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</a:p>
          <a:p>
            <a:pPr lvl="1">
              <a:spcAft>
                <a:spcPct val="50000"/>
              </a:spcAft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Analysis Centre of Helmholtz Alliance, SFB</a:t>
            </a:r>
          </a:p>
          <a:p>
            <a:pPr>
              <a:spcAft>
                <a:spcPct val="50000"/>
              </a:spcAft>
              <a:buClr>
                <a:srgbClr val="200063"/>
              </a:buClr>
            </a:pPr>
            <a:r>
              <a:rPr lang="en-US" sz="2000" dirty="0"/>
              <a:t>Theory is very closely integrated with local Universities (Hamburg, Berlin, Karlsruhe, theory &amp; exp. groups)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36" descr="kit-logo-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53" y="1310481"/>
            <a:ext cx="837407" cy="4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DESY-Logo-cyan-RGB_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3536047" y="1263756"/>
            <a:ext cx="634206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64602"/>
            <a:ext cx="3477076" cy="21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2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Particle </a:t>
            </a:r>
            <a:r>
              <a:rPr lang="en-US" dirty="0" smtClean="0"/>
              <a:t>Physics Theory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1988" y="886882"/>
            <a:ext cx="8952012" cy="559011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50000"/>
              </a:spcAft>
              <a:buClr>
                <a:srgbClr val="200063"/>
              </a:buClr>
            </a:pPr>
            <a:r>
              <a:rPr lang="en-US" sz="2000" dirty="0" smtClean="0"/>
              <a:t>Shapes </a:t>
            </a:r>
            <a:r>
              <a:rPr lang="en-US" sz="2000" dirty="0"/>
              <a:t>theoretical particle physics in Germany &amp; </a:t>
            </a:r>
            <a:r>
              <a:rPr lang="en-US" sz="2000" dirty="0" smtClean="0"/>
              <a:t>beyond</a:t>
            </a:r>
          </a:p>
          <a:p>
            <a:pPr lvl="1">
              <a:spcAft>
                <a:spcPct val="50000"/>
              </a:spcAft>
              <a:buClr>
                <a:srgbClr val="200063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Lectures, schools, workshops, …  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rgbClr val="200063"/>
              </a:buClr>
            </a:pPr>
            <a:r>
              <a:rPr lang="en-US" sz="2000" dirty="0"/>
              <a:t> Pillar of theoretical particle physics in Europe &amp;</a:t>
            </a:r>
            <a:r>
              <a:rPr lang="en-US" sz="2000" dirty="0" smtClean="0"/>
              <a:t> beyond</a:t>
            </a: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200063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Conferences, fellows, networks, …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  <a:buClr>
                <a:srgbClr val="200063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Example: &gt; 50% of theory staff member in Germany have a DESY history  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200063"/>
              </a:buClr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rgbClr val="200063"/>
              </a:buClr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3352801"/>
            <a:ext cx="8536568" cy="3276599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  <a:buClr>
                <a:srgbClr val="200063"/>
              </a:buClr>
            </a:pPr>
            <a:r>
              <a:rPr lang="de-DE" sz="2000" dirty="0" err="1"/>
              <a:t>Many</a:t>
            </a:r>
            <a:r>
              <a:rPr lang="de-DE" sz="2000" dirty="0"/>
              <a:t> </a:t>
            </a:r>
            <a:r>
              <a:rPr lang="de-DE" sz="2000" dirty="0" err="1"/>
              <a:t>cooperation</a:t>
            </a:r>
            <a:r>
              <a:rPr lang="de-DE" sz="2000" dirty="0"/>
              <a:t> </a:t>
            </a:r>
            <a:r>
              <a:rPr lang="de-DE" sz="2000" dirty="0" err="1"/>
              <a:t>projects</a:t>
            </a:r>
            <a:r>
              <a:rPr lang="de-DE" sz="2000" dirty="0"/>
              <a:t>:</a:t>
            </a:r>
          </a:p>
          <a:p>
            <a:pPr lvl="1"/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Helmholtz Alliance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Physics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accent1">
                    <a:lumMod val="75000"/>
                  </a:schemeClr>
                </a:solidFill>
              </a:rPr>
              <a:t>Terascale</a:t>
            </a:r>
            <a:endParaRPr lang="de-D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DFG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: SFB 676, SFB TR 9, Emmy‐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Noether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YIG</a:t>
            </a:r>
          </a:p>
          <a:p>
            <a:pPr lvl="1"/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EU: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Higgstools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, GATIS,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IntGaugeString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LHCphenonet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HadronPhysics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III,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Flavianet</a:t>
            </a:r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rants: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Alexander von Humboldt, Joachim‐Herz‐Stiftung</a:t>
            </a:r>
          </a:p>
          <a:p>
            <a:pPr lvl="1"/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Industry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: Wolfram Research, </a:t>
            </a:r>
            <a:r>
              <a:rPr lang="de-DE" sz="1800" dirty="0" err="1">
                <a:solidFill>
                  <a:schemeClr val="accent1">
                    <a:lumMod val="75000"/>
                  </a:schemeClr>
                </a:solidFill>
              </a:rPr>
              <a:t>Maple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 Soft, RISC Software 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GmbH</a:t>
            </a:r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59500" y="577758"/>
            <a:ext cx="3670300" cy="2639695"/>
            <a:chOff x="6276809" y="374260"/>
            <a:chExt cx="3670300" cy="2639695"/>
          </a:xfrm>
        </p:grpSpPr>
        <p:pic>
          <p:nvPicPr>
            <p:cNvPr id="7" name="Grafik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809" y="374260"/>
              <a:ext cx="3670300" cy="263969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916572" y="110640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DESY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8971" y="207141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KIT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1959" y="210951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GSI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5190" y="174793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MPG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1359" y="967908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</a:rPr>
                <a:t>Univer</a:t>
              </a:r>
              <a:r>
                <a:rPr lang="de-DE" dirty="0" smtClean="0">
                  <a:solidFill>
                    <a:schemeClr val="bg1"/>
                  </a:solidFill>
                </a:rPr>
                <a:t/>
              </a:r>
              <a:br>
                <a:rPr lang="de-DE" dirty="0" smtClean="0">
                  <a:solidFill>
                    <a:schemeClr val="bg1"/>
                  </a:solidFill>
                </a:rPr>
              </a:br>
              <a:r>
                <a:rPr lang="de-DE" dirty="0" err="1" smtClean="0">
                  <a:solidFill>
                    <a:schemeClr val="bg1"/>
                  </a:solidFill>
                </a:rPr>
                <a:t>sities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Infrastructure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400800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LK </a:t>
            </a:r>
            <a:r>
              <a:rPr lang="en-US" sz="2000" dirty="0">
                <a:ea typeface="ＭＳ Ｐゴシック" pitchFamily="34" charset="-128"/>
              </a:rPr>
              <a:t>II topics: </a:t>
            </a:r>
            <a:r>
              <a:rPr lang="en-US" sz="2000" dirty="0" err="1">
                <a:ea typeface="ＭＳ Ｐゴシック" pitchFamily="34" charset="-128"/>
              </a:rPr>
              <a:t>GridKa</a:t>
            </a:r>
            <a:r>
              <a:rPr lang="en-US" sz="2000" dirty="0">
                <a:ea typeface="ＭＳ Ｐゴシック" pitchFamily="34" charset="-128"/>
              </a:rPr>
              <a:t> and DESY Grid Centre</a:t>
            </a:r>
          </a:p>
          <a:p>
            <a:pPr lvl="1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German Tier-1 </a:t>
            </a:r>
            <a:r>
              <a:rPr lang="en-US" sz="1800" dirty="0" err="1">
                <a:solidFill>
                  <a:srgbClr val="002060"/>
                </a:solidFill>
                <a:ea typeface="ＭＳ Ｐゴシック" pitchFamily="34" charset="-128"/>
              </a:rPr>
              <a:t>centre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 at KIT (</a:t>
            </a:r>
            <a:r>
              <a:rPr lang="en-US" sz="1800" dirty="0" err="1">
                <a:solidFill>
                  <a:srgbClr val="002060"/>
                </a:solidFill>
                <a:ea typeface="ＭＳ Ｐゴシック" pitchFamily="34" charset="-128"/>
              </a:rPr>
              <a:t>GridKa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)</a:t>
            </a:r>
          </a:p>
          <a:p>
            <a:pPr lvl="1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DESY operates Tier-2 </a:t>
            </a:r>
            <a:r>
              <a:rPr lang="en-US" sz="1800" dirty="0" err="1">
                <a:solidFill>
                  <a:srgbClr val="002060"/>
                </a:solidFill>
                <a:ea typeface="ＭＳ Ｐゴシック" pitchFamily="34" charset="-128"/>
              </a:rPr>
              <a:t>centres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  </a:t>
            </a: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for ATLAS, CMS, </a:t>
            </a:r>
            <a:r>
              <a:rPr lang="en-US" sz="1800" dirty="0" err="1" smtClean="0">
                <a:solidFill>
                  <a:srgbClr val="002060"/>
                </a:solidFill>
                <a:ea typeface="ＭＳ Ｐゴシック" pitchFamily="34" charset="-128"/>
              </a:rPr>
              <a:t>LHCb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NAF as crucial element for LHC analyses in Germany</a:t>
            </a:r>
          </a:p>
          <a:p>
            <a:pPr marL="444500" lvl="1" indent="0">
              <a:buNone/>
              <a:defRPr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Helmholtz provides &gt; 2/3 of the German LHC computing share!  </a:t>
            </a:r>
          </a:p>
          <a:p>
            <a:pPr>
              <a:defRPr/>
            </a:pPr>
            <a:r>
              <a:rPr lang="en-US" sz="2000" dirty="0">
                <a:ea typeface="ＭＳ Ｐゴシック" pitchFamily="34" charset="-128"/>
              </a:rPr>
              <a:t>DESY </a:t>
            </a:r>
            <a:r>
              <a:rPr lang="en-US" sz="2000" dirty="0" err="1" smtClean="0">
                <a:ea typeface="ＭＳ Ｐゴシック" pitchFamily="34" charset="-128"/>
              </a:rPr>
              <a:t>testbeam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smtClean="0">
                <a:ea typeface="ＭＳ Ｐゴシック" pitchFamily="34" charset="-128"/>
                <a:sym typeface="Wingdings" panose="05000000000000000000" pitchFamily="2" charset="2"/>
              </a:rPr>
              <a:t> next slide)</a:t>
            </a:r>
            <a:endParaRPr lang="en-US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Laboratory </a:t>
            </a:r>
            <a:r>
              <a:rPr lang="en-US" sz="2000" dirty="0">
                <a:ea typeface="ＭＳ Ｐゴシック" pitchFamily="34" charset="-128"/>
              </a:rPr>
              <a:t>for large detectors</a:t>
            </a:r>
          </a:p>
          <a:p>
            <a:pPr lvl="1">
              <a:defRPr/>
            </a:pP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Intended as detector development hub for particle physics (LHC) in Germany </a:t>
            </a: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 LHC Detector Upgrade</a:t>
            </a:r>
            <a:endParaRPr lang="en-US" sz="18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pitchFamily="34" charset="-128"/>
              </a:rPr>
              <a:t>Alliance </a:t>
            </a:r>
            <a:r>
              <a:rPr lang="en-US" sz="2000" i="1" dirty="0" smtClean="0">
                <a:ea typeface="ＭＳ Ｐゴシック" pitchFamily="34" charset="-128"/>
              </a:rPr>
              <a:t>Physics at the </a:t>
            </a:r>
            <a:r>
              <a:rPr lang="en-US" sz="2000" i="1" dirty="0" err="1" smtClean="0">
                <a:ea typeface="ＭＳ Ｐゴシック" pitchFamily="34" charset="-128"/>
              </a:rPr>
              <a:t>Terascale</a:t>
            </a:r>
            <a:r>
              <a:rPr lang="en-US" sz="2000" i="1" dirty="0" smtClean="0">
                <a:ea typeface="ＭＳ Ｐゴシック" pitchFamily="34" charset="-128"/>
              </a:rPr>
              <a:t> </a:t>
            </a:r>
            <a:endParaRPr lang="en-US" sz="2000" i="1" dirty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Platform </a:t>
            </a:r>
            <a:r>
              <a:rPr lang="en-US" sz="1800" dirty="0">
                <a:solidFill>
                  <a:srgbClr val="002060"/>
                </a:solidFill>
                <a:ea typeface="ＭＳ Ｐゴシック" pitchFamily="34" charset="-128"/>
              </a:rPr>
              <a:t>for exchange </a:t>
            </a: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in German HEP community</a:t>
            </a:r>
            <a:b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physics, detectors, computing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Analysis Centre at DESY as central hub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Education: ≈ 15 schools&amp; workshops per year</a:t>
            </a:r>
            <a:b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attracting many young people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</a:rPr>
              <a:t>Common events of the 3 Alliances (</a:t>
            </a:r>
            <a:r>
              <a:rPr lang="en-US" sz="1800" dirty="0" smtClean="0">
                <a:solidFill>
                  <a:srgbClr val="002060"/>
                </a:solidFill>
                <a:ea typeface="ＭＳ Ｐゴシック" pitchFamily="34" charset="-128"/>
                <a:sym typeface="Wingdings" panose="05000000000000000000" pitchFamily="2" charset="2"/>
              </a:rPr>
              <a:t> MUTLINK)</a:t>
            </a:r>
            <a:endParaRPr lang="en-US" sz="1800" dirty="0">
              <a:solidFill>
                <a:srgbClr val="002060"/>
              </a:solidFill>
              <a:ea typeface="ＭＳ Ｐゴシック" pitchFamily="34" charset="-128"/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99" y="3292571"/>
            <a:ext cx="2827805" cy="32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9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060125" cy="337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DESY </a:t>
            </a:r>
            <a:r>
              <a:rPr lang="de-DE" dirty="0" err="1" smtClean="0"/>
              <a:t>Testbeam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18554"/>
                <a:ext cx="4946632" cy="3085899"/>
              </a:xfrm>
            </p:spPr>
            <p:txBody>
              <a:bodyPr/>
              <a:lstStyle/>
              <a:p>
                <a:r>
                  <a:rPr lang="de-DE" sz="2000" dirty="0" smtClean="0"/>
                  <a:t>Increasingly </a:t>
                </a:r>
                <a:r>
                  <a:rPr lang="de-DE" sz="2000" dirty="0" err="1" smtClean="0"/>
                  <a:t>important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facility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detector</a:t>
                </a:r>
                <a:r>
                  <a:rPr lang="de-DE" sz="2000" dirty="0" smtClean="0"/>
                  <a:t> R&amp;D</a:t>
                </a:r>
                <a:br>
                  <a:rPr lang="de-DE" sz="2000" dirty="0" smtClean="0"/>
                </a:br>
                <a:r>
                  <a:rPr lang="de-DE" sz="2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Matter &amp; Technology</a:t>
                </a:r>
                <a:endParaRPr lang="de-DE" sz="2000" dirty="0" smtClean="0">
                  <a:solidFill>
                    <a:srgbClr val="FF0000"/>
                  </a:solidFill>
                </a:endParaRPr>
              </a:p>
              <a:p>
                <a:r>
                  <a:rPr lang="de-DE" sz="2000" dirty="0" err="1" smtClean="0"/>
                  <a:t>Used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by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many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projects</a:t>
                </a:r>
                <a:endParaRPr lang="de-DE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≈</m:t>
                    </m:r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300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users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in 2013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18554"/>
                <a:ext cx="4946632" cy="3085899"/>
              </a:xfrm>
              <a:blipFill rotWithShape="1">
                <a:blip r:embed="rId3"/>
                <a:stretch>
                  <a:fillRect l="-986" t="-9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2593484"/>
            <a:ext cx="4339525" cy="125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04453"/>
            <a:ext cx="2260726" cy="28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1493"/>
          <a:stretch>
            <a:fillRect/>
          </a:stretch>
        </p:blipFill>
        <p:spPr bwMode="auto">
          <a:xfrm>
            <a:off x="5105400" y="838200"/>
            <a:ext cx="3369317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Summary &amp;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0203"/>
            <a:ext cx="8534400" cy="5860081"/>
          </a:xfrm>
        </p:spPr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Exciting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times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particle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physics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Proton-proton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LHC: </a:t>
            </a:r>
          </a:p>
          <a:p>
            <a:pPr lvl="1"/>
            <a:r>
              <a:rPr lang="de-DE" dirty="0" err="1">
                <a:solidFill>
                  <a:srgbClr val="0070C0"/>
                </a:solidFill>
              </a:rPr>
              <a:t>s</a:t>
            </a:r>
            <a:r>
              <a:rPr lang="de-DE" dirty="0" err="1" smtClean="0">
                <a:solidFill>
                  <a:srgbClr val="0070C0"/>
                </a:solidFill>
              </a:rPr>
              <a:t>pectacular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discovery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a </a:t>
            </a:r>
            <a:r>
              <a:rPr lang="de-DE" dirty="0" err="1" smtClean="0">
                <a:solidFill>
                  <a:srgbClr val="0070C0"/>
                </a:solidFill>
              </a:rPr>
              <a:t>Higgs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boson</a:t>
            </a:r>
            <a:endParaRPr lang="de-DE" dirty="0" smtClean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j</a:t>
            </a:r>
            <a:r>
              <a:rPr lang="de-DE" dirty="0" smtClean="0">
                <a:solidFill>
                  <a:srgbClr val="0070C0"/>
                </a:solidFill>
              </a:rPr>
              <a:t>ust </a:t>
            </a:r>
            <a:r>
              <a:rPr lang="de-DE" dirty="0" err="1" smtClean="0">
                <a:solidFill>
                  <a:srgbClr val="0070C0"/>
                </a:solidFill>
              </a:rPr>
              <a:t>started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20 </a:t>
            </a:r>
            <a:r>
              <a:rPr lang="de-DE" dirty="0" err="1" smtClean="0">
                <a:solidFill>
                  <a:srgbClr val="0070C0"/>
                </a:solidFill>
              </a:rPr>
              <a:t>years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more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come</a:t>
            </a:r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err="1" smtClean="0"/>
              <a:t>Electron</a:t>
            </a:r>
            <a:r>
              <a:rPr lang="de-DE" dirty="0" smtClean="0"/>
              <a:t>-positron </a:t>
            </a:r>
            <a:r>
              <a:rPr lang="de-DE" dirty="0" err="1" smtClean="0"/>
              <a:t>physics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BELLE II: </a:t>
            </a:r>
            <a:r>
              <a:rPr lang="de-DE" dirty="0" err="1" smtClean="0">
                <a:solidFill>
                  <a:srgbClr val="0070C0"/>
                </a:solidFill>
              </a:rPr>
              <a:t>complementary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physics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LHC (</a:t>
            </a:r>
            <a:r>
              <a:rPr lang="de-DE" dirty="0" err="1">
                <a:solidFill>
                  <a:srgbClr val="0070C0"/>
                </a:solidFill>
              </a:rPr>
              <a:t>precision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0070C0"/>
                </a:solidFill>
              </a:rPr>
              <a:t>ILC: strong </a:t>
            </a:r>
            <a:r>
              <a:rPr lang="de-DE" dirty="0" err="1">
                <a:solidFill>
                  <a:srgbClr val="0070C0"/>
                </a:solidFill>
              </a:rPr>
              <a:t>physics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case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encouraging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developments</a:t>
            </a:r>
            <a:r>
              <a:rPr lang="de-DE" dirty="0">
                <a:solidFill>
                  <a:srgbClr val="0070C0"/>
                </a:solidFill>
              </a:rPr>
              <a:t> in Japan</a:t>
            </a:r>
          </a:p>
          <a:p>
            <a:r>
              <a:rPr lang="de-DE" dirty="0" err="1" smtClean="0"/>
              <a:t>Theory</a:t>
            </a:r>
            <a:endParaRPr lang="de-DE" dirty="0" smtClean="0"/>
          </a:p>
          <a:p>
            <a:pPr lvl="1"/>
            <a:r>
              <a:rPr lang="de-DE" dirty="0" err="1" smtClean="0">
                <a:solidFill>
                  <a:srgbClr val="0070C0"/>
                </a:solidFill>
              </a:rPr>
              <a:t>great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opportunities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major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progress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understanding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fundamental </a:t>
            </a:r>
            <a:r>
              <a:rPr lang="de-DE" dirty="0" err="1">
                <a:solidFill>
                  <a:srgbClr val="0070C0"/>
                </a:solidFill>
              </a:rPr>
              <a:t>laws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nature</a:t>
            </a:r>
            <a:endParaRPr lang="de-DE" dirty="0" smtClean="0">
              <a:solidFill>
                <a:srgbClr val="0070C0"/>
              </a:solidFill>
            </a:endParaRPr>
          </a:p>
          <a:p>
            <a:pPr lvl="1"/>
            <a:endParaRPr lang="de-DE" sz="1800" dirty="0">
              <a:solidFill>
                <a:srgbClr val="0070C0"/>
              </a:solidFill>
            </a:endParaRPr>
          </a:p>
          <a:p>
            <a:r>
              <a:rPr lang="de-DE" dirty="0" smtClean="0"/>
              <a:t>Helmholtz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2015-19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addresses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challenges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aligned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with</a:t>
            </a:r>
            <a:r>
              <a:rPr lang="de-DE" dirty="0">
                <a:solidFill>
                  <a:srgbClr val="FF0000"/>
                </a:solidFill>
              </a:rPr>
              <a:t> national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international </a:t>
            </a:r>
            <a:r>
              <a:rPr lang="de-DE" dirty="0" err="1">
                <a:solidFill>
                  <a:srgbClr val="FF0000"/>
                </a:solidFill>
              </a:rPr>
              <a:t>roadmaps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2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886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Guarantors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Future:</a:t>
            </a:r>
            <a:br>
              <a:rPr lang="de-DE" dirty="0" smtClean="0"/>
            </a:br>
            <a:r>
              <a:rPr lang="de-DE" dirty="0" err="1" smtClean="0"/>
              <a:t>Leaders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Young </a:t>
            </a:r>
            <a:r>
              <a:rPr lang="de-DE" dirty="0" err="1" smtClean="0"/>
              <a:t>Investigator</a:t>
            </a:r>
            <a:r>
              <a:rPr lang="de-DE" dirty="0" smtClean="0"/>
              <a:t> Groups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Mnich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635" y="1194737"/>
            <a:ext cx="25161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/>
              <a:t>2009 Isabel </a:t>
            </a:r>
            <a:endParaRPr lang="de-DE" sz="1600" b="1" dirty="0" smtClean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Melzer-</a:t>
            </a:r>
            <a:r>
              <a:rPr lang="de-DE" sz="1600" b="1" dirty="0" err="1" smtClean="0"/>
              <a:t>Pellmann</a:t>
            </a:r>
            <a:r>
              <a:rPr lang="de-DE" sz="1600" b="1" dirty="0" smtClean="0"/>
              <a:t> </a:t>
            </a:r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CMS SUSY</a:t>
            </a:r>
            <a:endParaRPr lang="de-DE" sz="1600" b="1" dirty="0"/>
          </a:p>
        </p:txBody>
      </p:sp>
      <p:pic>
        <p:nvPicPr>
          <p:cNvPr id="10" name="Picture 7" descr="IsabellMelzer-Pell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2525" y="1018524"/>
            <a:ext cx="1006475" cy="1319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9" descr="AlexeiPaspereza_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2" y="948860"/>
            <a:ext cx="960438" cy="14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368800" y="1194737"/>
            <a:ext cx="21557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/>
              <a:t>2009 Alexei </a:t>
            </a:r>
            <a:r>
              <a:rPr lang="de-DE" sz="1600" b="1" dirty="0" err="1"/>
              <a:t>Rasperezza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b="1" dirty="0" smtClean="0"/>
              <a:t>CMS </a:t>
            </a:r>
            <a:r>
              <a:rPr lang="de-DE" sz="1600" b="1" dirty="0" err="1" smtClean="0"/>
              <a:t>Higgs</a:t>
            </a:r>
            <a:endParaRPr lang="en-GB" sz="1600" b="1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99" y="4097335"/>
            <a:ext cx="938710" cy="13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19600" y="4118117"/>
            <a:ext cx="265747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2012 Yvonne Peters </a:t>
            </a:r>
            <a:endParaRPr lang="de-DE" sz="1600" b="1" dirty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ATLAS top </a:t>
            </a:r>
            <a:r>
              <a:rPr lang="de-DE" sz="1600" b="1" dirty="0" err="1" smtClean="0"/>
              <a:t>physics</a:t>
            </a:r>
            <a:endParaRPr lang="de-DE" sz="1600" b="1" dirty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5680" y="5661998"/>
            <a:ext cx="265747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de-DE" sz="1600" b="1" dirty="0"/>
              <a:t>2014 María </a:t>
            </a:r>
            <a:r>
              <a:rPr lang="de-DE" sz="1600" b="1" dirty="0" err="1"/>
              <a:t>Aldaya</a:t>
            </a:r>
            <a:r>
              <a:rPr lang="de-DE" sz="1600" b="1" dirty="0"/>
              <a:t> </a:t>
            </a:r>
            <a:r>
              <a:rPr lang="de-DE" sz="1600" b="1" dirty="0" smtClean="0"/>
              <a:t>Martín</a:t>
            </a:r>
            <a:endParaRPr lang="de-DE" sz="1600" b="1" dirty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CMS top </a:t>
            </a:r>
            <a:r>
              <a:rPr lang="de-DE" sz="1600" b="1" dirty="0" err="1" smtClean="0"/>
              <a:t>physics</a:t>
            </a:r>
            <a:endParaRPr lang="de-DE" sz="16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5" y="5415323"/>
            <a:ext cx="1019982" cy="1290277"/>
          </a:xfrm>
          <a:prstGeom prst="rect">
            <a:avLst/>
          </a:prstGeom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4635" y="2566337"/>
            <a:ext cx="25161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2010 Alexander Westphal </a:t>
            </a:r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err="1" smtClean="0"/>
              <a:t>Theory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Cosmology</a:t>
            </a:r>
            <a:endParaRPr lang="de-DE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37949"/>
            <a:ext cx="1054598" cy="129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14" y="2537949"/>
            <a:ext cx="1161268" cy="1476188"/>
          </a:xfrm>
          <a:prstGeom prst="rect">
            <a:avLst/>
          </a:prstGeom>
        </p:spPr>
      </p:pic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354945" y="2566337"/>
            <a:ext cx="25161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2011 Kerstin </a:t>
            </a:r>
            <a:r>
              <a:rPr lang="de-DE" sz="1600" b="1" dirty="0" err="1" smtClean="0"/>
              <a:t>Tackmann</a:t>
            </a:r>
            <a:endParaRPr lang="de-DE" sz="1600" b="1" dirty="0" smtClean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ATLAS </a:t>
            </a:r>
            <a:r>
              <a:rPr lang="de-DE" sz="1600" b="1" dirty="0" err="1" smtClean="0"/>
              <a:t>Higgs</a:t>
            </a:r>
            <a:endParaRPr lang="de-DE" sz="1600" b="1" dirty="0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95680" y="4014137"/>
            <a:ext cx="2516188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2012 Frank </a:t>
            </a:r>
            <a:r>
              <a:rPr lang="de-DE" sz="1600" b="1" dirty="0" err="1" smtClean="0"/>
              <a:t>Tackmann</a:t>
            </a:r>
            <a:endParaRPr lang="de-DE" sz="1600" b="1" dirty="0" smtClean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err="1" smtClean="0"/>
              <a:t>Theory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Phenomenology</a:t>
            </a:r>
            <a:endParaRPr lang="de-DE" sz="1600" b="1" dirty="0" smtClean="0"/>
          </a:p>
          <a:p>
            <a:pPr marL="342900" indent="-342900" eaLnBrk="1" hangingPunct="1">
              <a:lnSpc>
                <a:spcPct val="70000"/>
              </a:lnSpc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1600" b="1" dirty="0" smtClean="0"/>
              <a:t>(Emmy </a:t>
            </a:r>
            <a:r>
              <a:rPr lang="de-DE" sz="1600" b="1" dirty="0" err="1" smtClean="0"/>
              <a:t>Noether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5" y="3833830"/>
            <a:ext cx="1054413" cy="15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24750"/>
            <a:ext cx="4605293" cy="325705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0364" y="3581400"/>
            <a:ext cx="3187274" cy="139413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55" y="1083487"/>
            <a:ext cx="2427809" cy="168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13" y="2223324"/>
            <a:ext cx="2011087" cy="128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0580" y="4959350"/>
            <a:ext cx="2403142" cy="160136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smtClean="0"/>
              <a:t>Elementary Particle Physics</a:t>
            </a:r>
            <a:endParaRPr lang="de-D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609600"/>
            <a:ext cx="5562600" cy="386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The Big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:</a:t>
            </a: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Origin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mass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Nature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Dark Matter</a:t>
            </a: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New </a:t>
            </a:r>
            <a:r>
              <a:rPr lang="de-DE" sz="1800" dirty="0" err="1" smtClean="0">
                <a:solidFill>
                  <a:srgbClr val="FF0000"/>
                </a:solidFill>
              </a:rPr>
              <a:t>forces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and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particles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Matter-antimatter </a:t>
            </a:r>
            <a:r>
              <a:rPr lang="de-DE" sz="1800" dirty="0" err="1" smtClean="0">
                <a:solidFill>
                  <a:srgbClr val="FF0000"/>
                </a:solidFill>
              </a:rPr>
              <a:t>asymmetry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Unification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fundamental </a:t>
            </a:r>
            <a:r>
              <a:rPr lang="de-DE" sz="1800" dirty="0" err="1" smtClean="0">
                <a:solidFill>
                  <a:srgbClr val="FF0000"/>
                </a:solidFill>
              </a:rPr>
              <a:t>forces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…</a:t>
            </a:r>
            <a:endParaRPr lang="de-DE" sz="1800" dirty="0" smtClean="0"/>
          </a:p>
          <a:p>
            <a:r>
              <a:rPr lang="de-DE" sz="2200" dirty="0" err="1" smtClean="0"/>
              <a:t>Particle</a:t>
            </a:r>
            <a:r>
              <a:rPr lang="de-DE" sz="2200" dirty="0" smtClean="0"/>
              <a:t> </a:t>
            </a:r>
            <a:r>
              <a:rPr lang="de-DE" sz="2200" dirty="0" err="1" smtClean="0"/>
              <a:t>Physics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programme</a:t>
            </a:r>
            <a:r>
              <a:rPr lang="de-DE" sz="2200" dirty="0" smtClean="0"/>
              <a:t> </a:t>
            </a:r>
            <a:r>
              <a:rPr lang="de-DE" sz="2200" dirty="0" err="1" smtClean="0"/>
              <a:t>context</a:t>
            </a:r>
            <a:r>
              <a:rPr lang="de-DE" sz="2200" dirty="0" smtClean="0"/>
              <a:t>:</a:t>
            </a:r>
          </a:p>
          <a:p>
            <a:pPr marL="457200" lvl="1" indent="0">
              <a:buFont typeface="Arial" pitchFamily="34" charset="0"/>
              <a:buNone/>
            </a:pPr>
            <a:endParaRPr lang="de-DE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2033589" cy="1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Elementary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The Big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</a:t>
            </a:r>
            <a:r>
              <a:rPr lang="de-DE" sz="2000" dirty="0" smtClean="0"/>
              <a:t> </a:t>
            </a:r>
            <a:r>
              <a:rPr lang="de-DE" sz="2000" dirty="0" err="1" smtClean="0"/>
              <a:t>cutting-edge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triangle</a:t>
            </a:r>
            <a:endParaRPr lang="de-DE" sz="2000" dirty="0" smtClean="0"/>
          </a:p>
          <a:p>
            <a:pPr lvl="1"/>
            <a:r>
              <a:rPr lang="de-DE" sz="1800" dirty="0" smtClean="0"/>
              <a:t>Proton-proton </a:t>
            </a:r>
            <a:r>
              <a:rPr lang="de-DE" sz="1800" dirty="0" err="1" smtClean="0"/>
              <a:t>physics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rgbClr val="FF0000"/>
                </a:solidFill>
              </a:rPr>
              <a:t>Large </a:t>
            </a:r>
            <a:r>
              <a:rPr lang="de-DE" sz="1800" dirty="0" err="1" smtClean="0">
                <a:solidFill>
                  <a:srgbClr val="FF0000"/>
                </a:solidFill>
              </a:rPr>
              <a:t>Hadron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Collider</a:t>
            </a:r>
            <a:r>
              <a:rPr lang="de-DE" sz="1800" dirty="0" smtClean="0">
                <a:solidFill>
                  <a:srgbClr val="FF0000"/>
                </a:solidFill>
              </a:rPr>
              <a:t> (LHC)</a:t>
            </a:r>
          </a:p>
          <a:p>
            <a:pPr lvl="1"/>
            <a:r>
              <a:rPr lang="de-DE" sz="1800" dirty="0" err="1" smtClean="0"/>
              <a:t>Electron</a:t>
            </a:r>
            <a:r>
              <a:rPr lang="de-DE" sz="1800" dirty="0" smtClean="0"/>
              <a:t>-Positron </a:t>
            </a:r>
            <a:r>
              <a:rPr lang="de-DE" sz="1800" dirty="0" err="1" smtClean="0"/>
              <a:t>Physics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solidFill>
                  <a:srgbClr val="FF0000"/>
                </a:solidFill>
              </a:rPr>
              <a:t>Belle (II)</a:t>
            </a:r>
            <a:br>
              <a:rPr lang="de-DE" sz="1800" dirty="0" smtClean="0">
                <a:solidFill>
                  <a:srgbClr val="FF0000"/>
                </a:solidFill>
              </a:rPr>
            </a:br>
            <a:r>
              <a:rPr lang="de-DE" sz="1800" dirty="0" smtClean="0">
                <a:solidFill>
                  <a:srgbClr val="FF0000"/>
                </a:solidFill>
              </a:rPr>
              <a:t>International Linear </a:t>
            </a:r>
            <a:r>
              <a:rPr lang="de-DE" sz="1800" dirty="0" err="1" smtClean="0">
                <a:solidFill>
                  <a:srgbClr val="FF0000"/>
                </a:solidFill>
              </a:rPr>
              <a:t>Collider</a:t>
            </a:r>
            <a:r>
              <a:rPr lang="de-DE" sz="1800" dirty="0" smtClean="0">
                <a:solidFill>
                  <a:srgbClr val="FF0000"/>
                </a:solidFill>
              </a:rPr>
              <a:t> (ILC)</a:t>
            </a:r>
          </a:p>
          <a:p>
            <a:pPr lvl="1"/>
            <a:r>
              <a:rPr lang="de-DE" sz="1800" dirty="0" err="1" smtClean="0"/>
              <a:t>Theoretical</a:t>
            </a:r>
            <a:r>
              <a:rPr lang="de-DE" sz="1800" dirty="0" smtClean="0"/>
              <a:t> </a:t>
            </a:r>
            <a:r>
              <a:rPr lang="de-DE" sz="1800" dirty="0" err="1" smtClean="0"/>
              <a:t>Particle</a:t>
            </a:r>
            <a:r>
              <a:rPr lang="de-DE" sz="1800" dirty="0" smtClean="0"/>
              <a:t> </a:t>
            </a:r>
            <a:r>
              <a:rPr lang="de-DE" sz="1800" dirty="0" err="1" smtClean="0"/>
              <a:t>Physics</a:t>
            </a:r>
            <a:endParaRPr lang="de-DE" sz="1800" dirty="0" smtClean="0"/>
          </a:p>
          <a:p>
            <a:pPr lvl="1"/>
            <a:endParaRPr lang="de-DE" sz="1800" dirty="0" smtClean="0"/>
          </a:p>
          <a:p>
            <a:r>
              <a:rPr lang="de-DE" sz="2200" dirty="0" smtClean="0"/>
              <a:t>Computing Infrastructure</a:t>
            </a:r>
          </a:p>
          <a:p>
            <a:pPr lvl="1"/>
            <a:r>
              <a:rPr lang="de-DE" sz="1800" dirty="0" smtClean="0"/>
              <a:t>Tier-1	</a:t>
            </a:r>
            <a:r>
              <a:rPr lang="de-DE" sz="1800" dirty="0" err="1" smtClean="0">
                <a:solidFill>
                  <a:srgbClr val="FF0000"/>
                </a:solidFill>
              </a:rPr>
              <a:t>GridKa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r>
              <a:rPr lang="de-DE" sz="1800" dirty="0" smtClean="0"/>
              <a:t>Tier-2	</a:t>
            </a:r>
            <a:r>
              <a:rPr lang="de-DE" sz="1800" dirty="0" smtClean="0">
                <a:solidFill>
                  <a:srgbClr val="FF0000"/>
                </a:solidFill>
              </a:rPr>
              <a:t>DESY </a:t>
            </a:r>
            <a:r>
              <a:rPr lang="de-DE" sz="1800" dirty="0" err="1" smtClean="0">
                <a:solidFill>
                  <a:srgbClr val="FF0000"/>
                </a:solidFill>
              </a:rPr>
              <a:t>Grid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Centre</a:t>
            </a:r>
            <a:endParaRPr lang="de-DE" sz="1800" dirty="0" smtClean="0">
              <a:solidFill>
                <a:srgbClr val="FF0000"/>
              </a:solidFill>
            </a:endParaRPr>
          </a:p>
          <a:p>
            <a:pPr lvl="1"/>
            <a:endParaRPr lang="de-DE" sz="1800" dirty="0"/>
          </a:p>
          <a:p>
            <a:r>
              <a:rPr lang="de-DE" sz="2200" dirty="0" err="1" smtClean="0"/>
              <a:t>Participating</a:t>
            </a:r>
            <a:r>
              <a:rPr lang="de-DE" sz="2200" dirty="0" smtClean="0"/>
              <a:t> Helmholtz </a:t>
            </a:r>
            <a:r>
              <a:rPr lang="de-DE" sz="2200" dirty="0" err="1" smtClean="0"/>
              <a:t>Centres</a:t>
            </a: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 </a:t>
            </a:r>
          </a:p>
        </p:txBody>
      </p:sp>
      <p:pic>
        <p:nvPicPr>
          <p:cNvPr id="17" name="Picture 4" descr="0511013_01-A4-at-144-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3923" y="1066800"/>
            <a:ext cx="1884514" cy="12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59" y="4783544"/>
            <a:ext cx="1891441" cy="17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6" descr="kit-logo-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12737"/>
            <a:ext cx="1674813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1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685800" y="5073073"/>
            <a:ext cx="1268412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90000" y="5323582"/>
            <a:ext cx="255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financed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Helmholtz</a:t>
            </a:r>
          </a:p>
          <a:p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138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60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de-D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61" y="1517401"/>
            <a:ext cx="2051339" cy="1454399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61" y="3395541"/>
            <a:ext cx="2085975" cy="135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073073"/>
            <a:ext cx="25082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1"/>
            <a:ext cx="1917176" cy="141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600" y="3067050"/>
            <a:ext cx="2604236" cy="1757761"/>
            <a:chOff x="2882164" y="2228850"/>
            <a:chExt cx="2604236" cy="1809750"/>
          </a:xfrm>
        </p:grpSpPr>
        <p:pic>
          <p:nvPicPr>
            <p:cNvPr id="28" name="Picture 11" descr="Beschleuniger_bei_DES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14" y="2247789"/>
              <a:ext cx="2501886" cy="1790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984514" y="2228850"/>
              <a:ext cx="2501886" cy="1809750"/>
            </a:xfrm>
            <a:prstGeom prst="rect">
              <a:avLst/>
            </a:prstGeom>
            <a:solidFill>
              <a:schemeClr val="bg1">
                <a:alpha val="7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82164" y="2354729"/>
              <a:ext cx="699235" cy="3077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HERA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2015-19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128" y="760664"/>
            <a:ext cx="4057727" cy="16002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Maximum </a:t>
            </a:r>
            <a:r>
              <a:rPr lang="de-DE" sz="2000" dirty="0" err="1" smtClean="0"/>
              <a:t>discovery</a:t>
            </a:r>
            <a:r>
              <a:rPr lang="de-DE" sz="2000" dirty="0" smtClean="0"/>
              <a:t> potential</a:t>
            </a:r>
          </a:p>
          <a:p>
            <a:r>
              <a:rPr lang="de-DE" sz="2000" dirty="0" err="1" smtClean="0"/>
              <a:t>Highest</a:t>
            </a:r>
            <a:r>
              <a:rPr lang="de-DE" sz="2000" dirty="0" smtClean="0"/>
              <a:t> </a:t>
            </a:r>
            <a:r>
              <a:rPr lang="de-DE" sz="2000" dirty="0" err="1" smtClean="0"/>
              <a:t>sensitivity</a:t>
            </a:r>
            <a:endParaRPr lang="de-DE" sz="2000" dirty="0" smtClean="0"/>
          </a:p>
          <a:p>
            <a:r>
              <a:rPr lang="de-DE" sz="2000" dirty="0" err="1" smtClean="0"/>
              <a:t>Guidance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interpretation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theory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944488" y="609058"/>
            <a:ext cx="2600323" cy="1903412"/>
            <a:chOff x="5022850" y="1473200"/>
            <a:chExt cx="3409056" cy="2800350"/>
          </a:xfrm>
        </p:grpSpPr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850" y="1473200"/>
              <a:ext cx="2800350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460566" y="1892299"/>
              <a:ext cx="971340" cy="4528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Theory</a:t>
              </a:r>
              <a:endParaRPr lang="en-US" sz="1400" dirty="0">
                <a:solidFill>
                  <a:schemeClr val="bg1"/>
                </a:solidFill>
                <a:latin typeface="Arial" pitchFamily="-112" charset="0"/>
                <a:ea typeface="+mn-ea"/>
              </a:endParaRP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1857706" y="3098800"/>
            <a:ext cx="2686211" cy="1726011"/>
            <a:chOff x="1253528" y="2860675"/>
            <a:chExt cx="4143972" cy="2532792"/>
          </a:xfrm>
        </p:grpSpPr>
        <p:pic>
          <p:nvPicPr>
            <p:cNvPr id="14" name="Picture 8" descr="CERN_ari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2860675"/>
              <a:ext cx="3730625" cy="253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53528" y="4508974"/>
              <a:ext cx="838817" cy="451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LHC</a:t>
              </a:r>
            </a:p>
          </p:txBody>
        </p:sp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5531264" y="3150789"/>
            <a:ext cx="2393536" cy="1726011"/>
            <a:chOff x="4491290" y="3825190"/>
            <a:chExt cx="4463042" cy="2461310"/>
          </a:xfrm>
        </p:grpSpPr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699" y="3825190"/>
              <a:ext cx="4115633" cy="246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491290" y="5587806"/>
              <a:ext cx="864417" cy="43889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pitchFamily="-112" charset="0"/>
                  <a:ea typeface="+mn-ea"/>
                </a:rPr>
                <a:t>ILC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13607" y="5410200"/>
            <a:ext cx="7772400" cy="10668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Computing: Tier 1 &amp; Tier-2, LSDMA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Matter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Technology)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Testbeam</a:t>
            </a:r>
            <a:endPara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2904902" y="4439159"/>
            <a:ext cx="641984" cy="971041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Down Arrow 32"/>
          <p:cNvSpPr/>
          <p:nvPr/>
        </p:nvSpPr>
        <p:spPr>
          <a:xfrm rot="10800000">
            <a:off x="4691506" y="4439158"/>
            <a:ext cx="641984" cy="971041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Down Arrow 33"/>
          <p:cNvSpPr/>
          <p:nvPr/>
        </p:nvSpPr>
        <p:spPr>
          <a:xfrm rot="10800000">
            <a:off x="6475028" y="4431994"/>
            <a:ext cx="641984" cy="971041"/>
          </a:xfrm>
          <a:prstGeom prst="down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Left-Right Arrow 34"/>
          <p:cNvSpPr/>
          <p:nvPr/>
        </p:nvSpPr>
        <p:spPr>
          <a:xfrm rot="3101875">
            <a:off x="5682831" y="2502713"/>
            <a:ext cx="1216152" cy="484632"/>
          </a:xfrm>
          <a:prstGeom prst="left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ft-Right Arrow 35"/>
          <p:cNvSpPr/>
          <p:nvPr/>
        </p:nvSpPr>
        <p:spPr>
          <a:xfrm>
            <a:off x="4495800" y="3796145"/>
            <a:ext cx="1216152" cy="484632"/>
          </a:xfrm>
          <a:prstGeom prst="left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Left-Right Arrow 36"/>
          <p:cNvSpPr/>
          <p:nvPr/>
        </p:nvSpPr>
        <p:spPr>
          <a:xfrm rot="18737914">
            <a:off x="3206278" y="2470906"/>
            <a:ext cx="1216152" cy="484632"/>
          </a:xfrm>
          <a:prstGeom prst="left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4605" y="906441"/>
            <a:ext cx="2529395" cy="12112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 err="1" smtClean="0"/>
              <a:t>Strategy</a:t>
            </a:r>
            <a:r>
              <a:rPr lang="de-DE" sz="1800" dirty="0" smtClean="0"/>
              <a:t> in </a:t>
            </a:r>
            <a:r>
              <a:rPr lang="de-DE" sz="1800" dirty="0" err="1" smtClean="0"/>
              <a:t>agreement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supported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national </a:t>
            </a:r>
            <a:r>
              <a:rPr lang="de-DE" sz="1800" dirty="0" err="1" smtClean="0"/>
              <a:t>and</a:t>
            </a:r>
            <a:r>
              <a:rPr lang="de-DE" sz="1800" dirty="0" smtClean="0"/>
              <a:t> international </a:t>
            </a:r>
            <a:r>
              <a:rPr lang="de-DE" sz="1800" dirty="0" err="1" smtClean="0"/>
              <a:t>roadmaps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62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188436" cy="421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 Large </a:t>
            </a:r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Collider</a:t>
            </a:r>
            <a:r>
              <a:rPr lang="de-DE" dirty="0" smtClean="0"/>
              <a:t> LHC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4343400" cy="4952999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successful</a:t>
            </a:r>
            <a:r>
              <a:rPr lang="de-DE" sz="2000" dirty="0" smtClean="0"/>
              <a:t> </a:t>
            </a:r>
            <a:r>
              <a:rPr lang="de-DE" sz="2000" dirty="0" err="1" smtClean="0"/>
              <a:t>run</a:t>
            </a:r>
            <a:r>
              <a:rPr lang="de-DE" sz="2000" dirty="0" smtClean="0"/>
              <a:t> in 2012 </a:t>
            </a:r>
            <a:r>
              <a:rPr lang="de-DE" sz="2000" dirty="0" err="1" smtClean="0"/>
              <a:t>at</a:t>
            </a:r>
            <a:r>
              <a:rPr lang="de-DE" sz="2000" dirty="0" smtClean="0"/>
              <a:t> 8 </a:t>
            </a:r>
            <a:r>
              <a:rPr lang="de-DE" sz="2000" dirty="0" err="1" smtClean="0"/>
              <a:t>TeV</a:t>
            </a:r>
            <a:endParaRPr lang="de-DE" sz="2000" dirty="0" smtClean="0"/>
          </a:p>
          <a:p>
            <a:r>
              <a:rPr lang="de-DE" sz="2000" dirty="0" smtClean="0"/>
              <a:t>&gt; 400 </a:t>
            </a:r>
            <a:r>
              <a:rPr lang="de-DE" sz="2000" dirty="0" err="1" smtClean="0"/>
              <a:t>publications</a:t>
            </a:r>
            <a:r>
              <a:rPr lang="de-DE" sz="2000" dirty="0" smtClean="0"/>
              <a:t> so </a:t>
            </a:r>
            <a:r>
              <a:rPr lang="de-DE" sz="2000" dirty="0" err="1" smtClean="0"/>
              <a:t>far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experimemt</a:t>
            </a:r>
            <a:r>
              <a:rPr lang="de-DE" sz="2000" dirty="0" smtClean="0"/>
              <a:t> (ATLAS &amp; CMS)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Higgs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discovery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properties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Search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new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physics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Physics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at</a:t>
            </a:r>
            <a:r>
              <a:rPr lang="de-DE" dirty="0" smtClean="0">
                <a:solidFill>
                  <a:srgbClr val="FF0000"/>
                </a:solidFill>
              </a:rPr>
              <a:t> 10</a:t>
            </a:r>
            <a:r>
              <a:rPr lang="de-DE" baseline="30000" dirty="0" smtClean="0">
                <a:solidFill>
                  <a:srgbClr val="FF0000"/>
                </a:solidFill>
              </a:rPr>
              <a:t>-19</a:t>
            </a:r>
            <a:r>
              <a:rPr lang="de-DE" dirty="0" smtClean="0">
                <a:solidFill>
                  <a:srgbClr val="FF0000"/>
                </a:solidFill>
              </a:rPr>
              <a:t> m</a:t>
            </a:r>
          </a:p>
          <a:p>
            <a:pPr lvl="1"/>
            <a:endParaRPr lang="de-DE" sz="2000" dirty="0" smtClean="0"/>
          </a:p>
          <a:p>
            <a:r>
              <a:rPr lang="de-DE" sz="2000" dirty="0" smtClean="0"/>
              <a:t>2013/14 </a:t>
            </a:r>
            <a:r>
              <a:rPr lang="de-DE" sz="2000" dirty="0" err="1" smtClean="0"/>
              <a:t>consolidation</a:t>
            </a:r>
            <a:r>
              <a:rPr lang="de-DE" sz="2000" dirty="0" smtClean="0"/>
              <a:t> </a:t>
            </a:r>
            <a:r>
              <a:rPr lang="de-DE" sz="2000" dirty="0" err="1" smtClean="0"/>
              <a:t>work</a:t>
            </a:r>
            <a:endParaRPr lang="de-DE" sz="2000" dirty="0" smtClean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Preparation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LHC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experiments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full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energy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(14 </a:t>
            </a:r>
            <a:r>
              <a:rPr lang="de-DE" dirty="0" err="1" smtClean="0">
                <a:solidFill>
                  <a:srgbClr val="FF0000"/>
                </a:solidFill>
              </a:rPr>
              <a:t>TeV</a:t>
            </a:r>
            <a:r>
              <a:rPr lang="de-DE" dirty="0" smtClean="0">
                <a:solidFill>
                  <a:srgbClr val="FF0000"/>
                </a:solidFill>
              </a:rPr>
              <a:t>)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2015</a:t>
            </a:r>
          </a:p>
          <a:p>
            <a:pPr lvl="1"/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progressing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58" y="511444"/>
            <a:ext cx="3535767" cy="25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62" y="687899"/>
            <a:ext cx="5570038" cy="28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LHC Future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375444"/>
            <a:ext cx="4579865" cy="5720556"/>
          </a:xfrm>
          <a:prstGeom prst="rect">
            <a:avLst/>
          </a:prstGeom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2035</a:t>
            </a:r>
            <a:b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 just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just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half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wrt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14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de-DE" sz="18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8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30 fb</a:t>
            </a:r>
            <a:r>
              <a:rPr lang="de-DE" sz="1800" baseline="300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  </a:t>
            </a:r>
            <a:b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de-DE" sz="1800" baseline="300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2035</a:t>
            </a:r>
          </a:p>
          <a:p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ff   LHC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13-14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100 fb</a:t>
            </a:r>
            <a:r>
              <a:rPr lang="de-DE" sz="1800" baseline="300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fter 2022      High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LHC</a:t>
            </a:r>
          </a:p>
          <a:p>
            <a:pPr lvl="1"/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de-DE" sz="1800" baseline="300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de-DE" sz="1800" baseline="300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de-DE" sz="1800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800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1800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57200"/>
            <a:ext cx="174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F. </a:t>
            </a:r>
            <a:r>
              <a:rPr lang="de-DE" sz="1400" b="1" dirty="0" err="1" smtClean="0"/>
              <a:t>Bordry</a:t>
            </a:r>
            <a:r>
              <a:rPr lang="de-DE" sz="1400" b="1" dirty="0" smtClean="0"/>
              <a:t>, 02.12.2013</a:t>
            </a:r>
            <a:endParaRPr lang="de-DE" sz="14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935911" y="4131833"/>
            <a:ext cx="4051516" cy="203132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endPara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endPara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O(300 fb</a:t>
            </a:r>
            <a:r>
              <a:rPr lang="de-DE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granularity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352800"/>
            <a:ext cx="4410075" cy="32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LHC </a:t>
            </a:r>
            <a:r>
              <a:rPr lang="de-DE" dirty="0" err="1" smtClean="0"/>
              <a:t>Detector</a:t>
            </a:r>
            <a:r>
              <a:rPr lang="de-DE" dirty="0" smtClean="0"/>
              <a:t> Upgrades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0"/>
            <a:ext cx="5257800" cy="5562600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Proposal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Helmholtz Strategic Large Investments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DESY: 20 M€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investments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into</a:t>
            </a:r>
            <a:r>
              <a:rPr lang="de-DE" dirty="0" smtClean="0">
                <a:solidFill>
                  <a:srgbClr val="FF0000"/>
                </a:solidFill>
              </a:rPr>
              <a:t> ATLAS &amp; CMS </a:t>
            </a:r>
            <a:r>
              <a:rPr lang="de-DE" dirty="0" err="1" smtClean="0">
                <a:solidFill>
                  <a:srgbClr val="FF0000"/>
                </a:solidFill>
              </a:rPr>
              <a:t>tracker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phase</a:t>
            </a:r>
            <a:r>
              <a:rPr lang="de-DE" dirty="0" smtClean="0">
                <a:solidFill>
                  <a:srgbClr val="FF0000"/>
                </a:solidFill>
              </a:rPr>
              <a:t> II)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KIT: 3.8 M€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CMS </a:t>
            </a:r>
            <a:r>
              <a:rPr lang="de-DE" dirty="0" err="1" smtClean="0">
                <a:solidFill>
                  <a:srgbClr val="FF0000"/>
                </a:solidFill>
              </a:rPr>
              <a:t>electronics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GSI: 4.2 M€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ALICE TPC</a:t>
            </a:r>
          </a:p>
          <a:p>
            <a:r>
              <a:rPr lang="de-DE" sz="2000" dirty="0" err="1" smtClean="0"/>
              <a:t>Proposal</a:t>
            </a:r>
            <a:r>
              <a:rPr lang="de-DE" sz="2000" dirty="0" smtClean="0"/>
              <a:t> in </a:t>
            </a:r>
            <a:r>
              <a:rPr lang="de-DE" sz="2000" dirty="0" err="1" smtClean="0"/>
              <a:t>preparation</a:t>
            </a:r>
            <a:endParaRPr lang="de-DE" sz="2000" dirty="0"/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considered</a:t>
            </a:r>
            <a:r>
              <a:rPr lang="de-DE" dirty="0" smtClean="0">
                <a:solidFill>
                  <a:srgbClr val="FF0000"/>
                </a:solidFill>
              </a:rPr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this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evaluation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submission</a:t>
            </a:r>
            <a:r>
              <a:rPr lang="de-DE" dirty="0" smtClean="0">
                <a:solidFill>
                  <a:srgbClr val="FF0000"/>
                </a:solidFill>
              </a:rPr>
              <a:t> 2nd half 2014</a:t>
            </a:r>
          </a:p>
          <a:p>
            <a:endParaRPr lang="de-DE" dirty="0"/>
          </a:p>
          <a:p>
            <a:r>
              <a:rPr lang="de-DE" sz="2000" dirty="0" err="1" smtClean="0"/>
              <a:t>Coherent</a:t>
            </a:r>
            <a:r>
              <a:rPr lang="de-DE" sz="2000" dirty="0" smtClean="0"/>
              <a:t> </a:t>
            </a:r>
            <a:r>
              <a:rPr lang="de-DE" sz="2000" dirty="0" err="1" smtClean="0"/>
              <a:t>approach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national </a:t>
            </a:r>
            <a:r>
              <a:rPr lang="de-DE" sz="2000" dirty="0" err="1" smtClean="0"/>
              <a:t>and</a:t>
            </a:r>
            <a:r>
              <a:rPr lang="de-DE" sz="2000" dirty="0" smtClean="0"/>
              <a:t> international </a:t>
            </a:r>
            <a:br>
              <a:rPr lang="de-DE" sz="2000" dirty="0" smtClean="0"/>
            </a:br>
            <a:r>
              <a:rPr lang="de-DE" sz="2000" dirty="0" err="1" smtClean="0"/>
              <a:t>partners</a:t>
            </a:r>
            <a:endParaRPr lang="de-DE" sz="2000" dirty="0" smtClean="0"/>
          </a:p>
          <a:p>
            <a:pPr lvl="1"/>
            <a:r>
              <a:rPr lang="de-DE" sz="1800" dirty="0">
                <a:solidFill>
                  <a:srgbClr val="0066CC"/>
                </a:solidFill>
              </a:rPr>
              <a:t>e.g. plan </a:t>
            </a:r>
            <a:r>
              <a:rPr lang="de-DE" sz="1800" dirty="0" err="1">
                <a:solidFill>
                  <a:srgbClr val="0066CC"/>
                </a:solidFill>
              </a:rPr>
              <a:t>for</a:t>
            </a:r>
            <a:r>
              <a:rPr lang="de-DE" sz="1800" dirty="0">
                <a:solidFill>
                  <a:srgbClr val="0066CC"/>
                </a:solidFill>
              </a:rPr>
              <a:t> CMS </a:t>
            </a:r>
            <a:r>
              <a:rPr lang="de-DE" sz="1800" dirty="0" err="1">
                <a:solidFill>
                  <a:srgbClr val="0066CC"/>
                </a:solidFill>
              </a:rPr>
              <a:t>tracker</a:t>
            </a:r>
            <a:r>
              <a:rPr lang="de-DE" sz="1800" dirty="0">
                <a:solidFill>
                  <a:srgbClr val="0066CC"/>
                </a:solidFill>
              </a:rPr>
              <a:t> </a:t>
            </a:r>
            <a:r>
              <a:rPr lang="de-DE" sz="1800" dirty="0" err="1">
                <a:solidFill>
                  <a:srgbClr val="0066CC"/>
                </a:solidFill>
              </a:rPr>
              <a:t>endcap</a:t>
            </a:r>
            <a:endParaRPr lang="de-DE" sz="1800" dirty="0">
              <a:solidFill>
                <a:srgbClr val="0066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838200"/>
            <a:ext cx="4343400" cy="18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4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69" y="4381846"/>
            <a:ext cx="2316182" cy="224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4329" r="177"/>
          <a:stretch>
            <a:fillRect/>
          </a:stretch>
        </p:blipFill>
        <p:spPr bwMode="auto">
          <a:xfrm>
            <a:off x="5711536" y="2607123"/>
            <a:ext cx="1869877" cy="17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11653"/>
            <a:ext cx="2895600" cy="17127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7620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Precision </a:t>
            </a:r>
            <a:r>
              <a:rPr lang="de-DE" sz="2000" dirty="0" err="1" smtClean="0"/>
              <a:t>physics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fundamental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1447800"/>
            <a:ext cx="2667000" cy="100445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Model-independent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studies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Higgs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1447800"/>
            <a:ext cx="2667000" cy="100445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Indirect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signals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New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Physics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high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mass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scales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1461654"/>
            <a:ext cx="2667000" cy="100445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Matter-Antimatter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Asymmetry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647950"/>
            <a:ext cx="1295400" cy="863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47950"/>
            <a:ext cx="773723" cy="62865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5701"/>
            <a:ext cx="2917674" cy="21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92" y="3733800"/>
            <a:ext cx="1905416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-Positron </a:t>
            </a:r>
            <a:r>
              <a:rPr lang="de-DE" dirty="0" err="1" smtClean="0"/>
              <a:t>Physics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5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BELLE II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SuperKEKB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3810000"/>
            <a:ext cx="8763000" cy="2790934"/>
          </a:xfrm>
        </p:spPr>
        <p:txBody>
          <a:bodyPr>
            <a:normAutofit/>
          </a:bodyPr>
          <a:lstStyle/>
          <a:p>
            <a:r>
              <a:rPr lang="de-DE" sz="2000" dirty="0" smtClean="0"/>
              <a:t>German </a:t>
            </a:r>
            <a:r>
              <a:rPr lang="de-DE" sz="2000" dirty="0" err="1" smtClean="0"/>
              <a:t>contribution</a:t>
            </a:r>
            <a:r>
              <a:rPr lang="de-DE" sz="2000" dirty="0" smtClean="0"/>
              <a:t>: </a:t>
            </a:r>
            <a:r>
              <a:rPr lang="de-DE" sz="2000" dirty="0" err="1" smtClean="0"/>
              <a:t>pixel</a:t>
            </a:r>
            <a:r>
              <a:rPr lang="de-DE" sz="2000" dirty="0" smtClean="0"/>
              <a:t> </a:t>
            </a:r>
            <a:r>
              <a:rPr lang="de-DE" sz="2000" dirty="0" err="1" smtClean="0"/>
              <a:t>vertex</a:t>
            </a:r>
            <a:r>
              <a:rPr lang="de-DE" sz="2000" dirty="0" smtClean="0"/>
              <a:t> </a:t>
            </a:r>
            <a:r>
              <a:rPr lang="de-DE" sz="2000" dirty="0" err="1" smtClean="0"/>
              <a:t>detector</a:t>
            </a:r>
            <a:r>
              <a:rPr lang="de-DE" sz="2000" dirty="0" smtClean="0"/>
              <a:t> in DEPFET </a:t>
            </a:r>
            <a:r>
              <a:rPr lang="de-DE" sz="2000" dirty="0" err="1" smtClean="0"/>
              <a:t>technology</a:t>
            </a:r>
            <a:endParaRPr lang="de-DE" sz="2000" dirty="0" smtClean="0"/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Germany 2</a:t>
            </a:r>
            <a:r>
              <a:rPr lang="de-DE" sz="1800" baseline="30000" dirty="0" smtClean="0">
                <a:solidFill>
                  <a:srgbClr val="FF0000"/>
                </a:solidFill>
              </a:rPr>
              <a:t>nd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largest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country</a:t>
            </a:r>
            <a:r>
              <a:rPr lang="de-DE" sz="1800" dirty="0" smtClean="0">
                <a:solidFill>
                  <a:srgbClr val="FF0000"/>
                </a:solidFill>
              </a:rPr>
              <a:t> in BELLE II, </a:t>
            </a:r>
            <a:r>
              <a:rPr lang="de-DE" sz="1800" dirty="0" err="1" smtClean="0">
                <a:solidFill>
                  <a:srgbClr val="FF0000"/>
                </a:solidFill>
              </a:rPr>
              <a:t>one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of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largest</a:t>
            </a:r>
            <a:r>
              <a:rPr lang="de-DE" sz="1800" dirty="0" smtClean="0">
                <a:solidFill>
                  <a:srgbClr val="FF0000"/>
                </a:solidFill>
              </a:rPr>
              <a:t> HEP </a:t>
            </a:r>
            <a:r>
              <a:rPr lang="de-DE" sz="1800" dirty="0" err="1" smtClean="0">
                <a:solidFill>
                  <a:srgbClr val="FF0000"/>
                </a:solidFill>
              </a:rPr>
              <a:t>projects</a:t>
            </a:r>
            <a:r>
              <a:rPr lang="de-DE" sz="1800" dirty="0" smtClean="0">
                <a:solidFill>
                  <a:srgbClr val="FF0000"/>
                </a:solidFill>
              </a:rPr>
              <a:t> in D</a:t>
            </a:r>
          </a:p>
          <a:p>
            <a:r>
              <a:rPr lang="de-DE" sz="2000" dirty="0" smtClean="0"/>
              <a:t>Helmholtz:</a:t>
            </a:r>
            <a:r>
              <a:rPr lang="de-DE" sz="2000" dirty="0"/>
              <a:t> </a:t>
            </a:r>
            <a:r>
              <a:rPr lang="de-DE" sz="2000" dirty="0" smtClean="0"/>
              <a:t>s</a:t>
            </a:r>
            <a:r>
              <a:rPr lang="en-US" sz="2000" dirty="0" err="1" smtClean="0">
                <a:ea typeface="Helvetica" charset="0"/>
                <a:cs typeface="Helvetica" charset="0"/>
              </a:rPr>
              <a:t>upport</a:t>
            </a:r>
            <a:r>
              <a:rPr lang="en-US" sz="2000" dirty="0" smtClean="0">
                <a:ea typeface="Helvetica" charset="0"/>
                <a:cs typeface="Helvetica" charset="0"/>
              </a:rPr>
              <a:t> </a:t>
            </a:r>
            <a:r>
              <a:rPr lang="en-US" sz="2000" dirty="0">
                <a:ea typeface="Helvetica" charset="0"/>
                <a:cs typeface="Helvetica" charset="0"/>
              </a:rPr>
              <a:t>German Belle II groups by exploiting specific </a:t>
            </a:r>
            <a:r>
              <a:rPr lang="en-US" sz="2000" dirty="0" smtClean="0">
                <a:ea typeface="Helvetica" charset="0"/>
                <a:cs typeface="Helvetica" charset="0"/>
              </a:rPr>
              <a:t>infrastructure and expertise available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Cooling, mechanics, alignment , </a:t>
            </a:r>
            <a:r>
              <a:rPr lang="en-US" sz="1800" dirty="0" err="1" smtClean="0">
                <a:solidFill>
                  <a:srgbClr val="FF0000"/>
                </a:solidFill>
                <a:ea typeface="Helvetica" charset="0"/>
                <a:cs typeface="Helvetica" charset="0"/>
              </a:rPr>
              <a:t>testbeam</a:t>
            </a:r>
            <a:r>
              <a:rPr lang="en-US" sz="1800" dirty="0" smtClean="0">
                <a:solidFill>
                  <a:srgbClr val="FF0000"/>
                </a:solidFill>
                <a:ea typeface="Helvetica" charset="0"/>
                <a:cs typeface="Helvetica" charset="0"/>
              </a:rPr>
              <a:t>, …</a:t>
            </a:r>
          </a:p>
          <a:p>
            <a:r>
              <a:rPr lang="en-US" sz="2000" dirty="0" smtClean="0"/>
              <a:t>Computing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Tier-1 at </a:t>
            </a:r>
            <a:r>
              <a:rPr lang="en-US" sz="1800" dirty="0" err="1" smtClean="0">
                <a:solidFill>
                  <a:srgbClr val="FF0000"/>
                </a:solidFill>
              </a:rPr>
              <a:t>GridKa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Tier-2 at DESY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200" dirty="0">
              <a:ea typeface="Helvetica" charset="0"/>
              <a:cs typeface="Helvetica" charset="0"/>
            </a:endParaRPr>
          </a:p>
          <a:p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 smtClean="0"/>
              <a:t>January</a:t>
            </a:r>
            <a:r>
              <a:rPr lang="de-DE" dirty="0" smtClean="0"/>
              <a:t>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J.Mnich: Fundamental Particles and Forces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4964"/>
            <a:ext cx="3094137" cy="33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805" r="3249" b="2061"/>
          <a:stretch>
            <a:fillRect/>
          </a:stretch>
        </p:blipFill>
        <p:spPr bwMode="auto">
          <a:xfrm>
            <a:off x="4724400" y="838200"/>
            <a:ext cx="3503786" cy="25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638800" y="4953000"/>
            <a:ext cx="2971800" cy="157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ea typeface="Helvetica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5181600"/>
            <a:ext cx="3692943" cy="12192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Install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 &amp;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commission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vertex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detetor</a:t>
            </a: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 in 2016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Accumulate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&gt; 3 ab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-1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 by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charset="0"/>
                <a:cs typeface="Helvetica" charset="0"/>
              </a:rPr>
              <a:t>2019</a:t>
            </a:r>
            <a:endParaRPr lang="de-DE" dirty="0"/>
          </a:p>
        </p:txBody>
      </p:sp>
      <p:pic>
        <p:nvPicPr>
          <p:cNvPr id="12" name="Picture 36" descr="kit-logo-tr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58681"/>
            <a:ext cx="837407" cy="4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1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3554588" y="5725625"/>
            <a:ext cx="812154" cy="7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(4:3)</PresentationFormat>
  <Paragraphs>216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Fundamental Particles and Forces</vt:lpstr>
      <vt:lpstr>PowerPoint Presentation</vt:lpstr>
      <vt:lpstr>Elementary Particle Physics</vt:lpstr>
      <vt:lpstr>Particle Physics Strategy 2015-19</vt:lpstr>
      <vt:lpstr>The Large Hadron Collider LHC</vt:lpstr>
      <vt:lpstr>PowerPoint Presentation</vt:lpstr>
      <vt:lpstr>LHC Detector Upgrades</vt:lpstr>
      <vt:lpstr>Electron-Positron Physics</vt:lpstr>
      <vt:lpstr>BELLE II at SuperKEKB</vt:lpstr>
      <vt:lpstr>International Linear Collider</vt:lpstr>
      <vt:lpstr>Particle Physics Theory</vt:lpstr>
      <vt:lpstr>Particle Physics Theory</vt:lpstr>
      <vt:lpstr>Infrastructure</vt:lpstr>
      <vt:lpstr>DESY Testbeam</vt:lpstr>
      <vt:lpstr>Summary &amp; Conclusions</vt:lpstr>
      <vt:lpstr>The Guarantors of the Future: Leaders of Young Investigator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Mnich, Joachim</dc:creator>
  <cp:lastModifiedBy>Mnich, Joachim</cp:lastModifiedBy>
  <cp:revision>161</cp:revision>
  <cp:lastPrinted>2014-01-16T07:43:32Z</cp:lastPrinted>
  <dcterms:created xsi:type="dcterms:W3CDTF">2006-08-16T00:00:00Z</dcterms:created>
  <dcterms:modified xsi:type="dcterms:W3CDTF">2014-01-16T08:59:00Z</dcterms:modified>
</cp:coreProperties>
</file>