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embeddings/oleObject1.bin" ContentType="application/vnd.openxmlformats-officedocument.oleObjec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3"/>
    <p:sldMasterId id="2147483660" r:id="rId4"/>
  </p:sldMasterIdLst>
  <p:notesMasterIdLst>
    <p:notesMasterId r:id="rId30"/>
  </p:notesMasterIdLst>
  <p:handoutMasterIdLst>
    <p:handoutMasterId r:id="rId31"/>
  </p:handoutMasterIdLst>
  <p:sldIdLst>
    <p:sldId id="256" r:id="rId5"/>
    <p:sldId id="381" r:id="rId6"/>
    <p:sldId id="382" r:id="rId7"/>
    <p:sldId id="378" r:id="rId8"/>
    <p:sldId id="383" r:id="rId9"/>
    <p:sldId id="390" r:id="rId10"/>
    <p:sldId id="387" r:id="rId11"/>
    <p:sldId id="393" r:id="rId12"/>
    <p:sldId id="388" r:id="rId13"/>
    <p:sldId id="395" r:id="rId14"/>
    <p:sldId id="389" r:id="rId15"/>
    <p:sldId id="409" r:id="rId16"/>
    <p:sldId id="407" r:id="rId17"/>
    <p:sldId id="384" r:id="rId18"/>
    <p:sldId id="408" r:id="rId19"/>
    <p:sldId id="391" r:id="rId20"/>
    <p:sldId id="398" r:id="rId21"/>
    <p:sldId id="400" r:id="rId22"/>
    <p:sldId id="397" r:id="rId23"/>
    <p:sldId id="406" r:id="rId24"/>
    <p:sldId id="401" r:id="rId25"/>
    <p:sldId id="402" r:id="rId26"/>
    <p:sldId id="404" r:id="rId27"/>
    <p:sldId id="405" r:id="rId28"/>
    <p:sldId id="410" r:id="rId29"/>
  </p:sldIdLst>
  <p:sldSz cx="9144000" cy="6858000" type="screen4x3"/>
  <p:notesSz cx="6797675" cy="987266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rgbClr val="51515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rgbClr val="51515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rgbClr val="51515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rgbClr val="51515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C"/>
    <a:srgbClr val="E6AF11"/>
    <a:srgbClr val="9BC1E1"/>
    <a:srgbClr val="FF9966"/>
    <a:srgbClr val="003E6E"/>
    <a:srgbClr val="FF7C80"/>
    <a:srgbClr val="FF505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7233" autoAdjust="0"/>
  </p:normalViewPr>
  <p:slideViewPr>
    <p:cSldViewPr snapToGrid="0">
      <p:cViewPr>
        <p:scale>
          <a:sx n="150" d="100"/>
          <a:sy n="150" d="100"/>
        </p:scale>
        <p:origin x="-1000" y="0"/>
      </p:cViewPr>
      <p:guideLst>
        <p:guide orient="horz" pos="349"/>
        <p:guide orient="horz" pos="761"/>
        <p:guide orient="horz" pos="4177"/>
        <p:guide orient="horz" pos="4119"/>
        <p:guide pos="5528"/>
        <p:guide pos="200"/>
        <p:guide pos="1810"/>
        <p:guide pos="1624"/>
        <p:guide pos="1462"/>
        <p:guide pos="2105"/>
        <p:guide pos="2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66" y="-114"/>
      </p:cViewPr>
      <p:guideLst>
        <p:guide orient="horz" pos="3109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5" Type="http://schemas.openxmlformats.org/officeDocument/2006/relationships/slide" Target="slides/slide1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val>
            <c:numRef>
              <c:f>[Workbook1]Sheet1!$B$1:$B$2</c:f>
              <c:numCache>
                <c:formatCode>General</c:formatCode>
                <c:ptCount val="2"/>
                <c:pt idx="0">
                  <c:v>12.7</c:v>
                </c:pt>
                <c:pt idx="1">
                  <c:v>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val>
            <c:numRef>
              <c:f>[Workbook1]Sheet1!$K$1:$K$3</c:f>
              <c:numCache>
                <c:formatCode>General</c:formatCode>
                <c:ptCount val="3"/>
                <c:pt idx="0">
                  <c:v>80.0</c:v>
                </c:pt>
                <c:pt idx="1">
                  <c:v>5.55</c:v>
                </c:pt>
                <c:pt idx="2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val>
            <c:numRef>
              <c:f>[Workbook1]Sheet1!$B$1:$B$2</c:f>
              <c:numCache>
                <c:formatCode>General</c:formatCode>
                <c:ptCount val="2"/>
                <c:pt idx="0">
                  <c:v>12.7</c:v>
                </c:pt>
                <c:pt idx="1">
                  <c:v>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val>
            <c:numRef>
              <c:f>[Workbook1]Sheet1!$K$1:$K$3</c:f>
              <c:numCache>
                <c:formatCode>General</c:formatCode>
                <c:ptCount val="3"/>
                <c:pt idx="0">
                  <c:v>80.0</c:v>
                </c:pt>
                <c:pt idx="1">
                  <c:v>5.55</c:v>
                </c:pt>
                <c:pt idx="2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val>
            <c:numRef>
              <c:f>[Workbook1]Sheet1!$B$1:$B$2</c:f>
              <c:numCache>
                <c:formatCode>General</c:formatCode>
                <c:ptCount val="2"/>
                <c:pt idx="0">
                  <c:v>12.7</c:v>
                </c:pt>
                <c:pt idx="1">
                  <c:v>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val>
            <c:numRef>
              <c:f>[Workbook1]Sheet1!$K$1:$K$3</c:f>
              <c:numCache>
                <c:formatCode>General</c:formatCode>
                <c:ptCount val="3"/>
                <c:pt idx="0">
                  <c:v>80.0</c:v>
                </c:pt>
                <c:pt idx="1">
                  <c:v>5.55</c:v>
                </c:pt>
                <c:pt idx="2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1F460B0-746D-DA42-ACBF-DFA55F89547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422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7888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4544FEC-8775-074F-A177-E5C4C9B8359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3286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8B68F0-1969-5445-84AC-E0F1F7BD2B03}" type="slidenum">
              <a:rPr lang="de-DE"/>
              <a:pPr/>
              <a:t>1</a:t>
            </a:fld>
            <a:endParaRPr lang="de-DE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6"/>
          <p:cNvSpPr txBox="1">
            <a:spLocks noChangeArrowheads="1"/>
          </p:cNvSpPr>
          <p:nvPr userDrawn="1"/>
        </p:nvSpPr>
        <p:spPr bwMode="auto">
          <a:xfrm>
            <a:off x="317500" y="6684963"/>
            <a:ext cx="57118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900" dirty="0" err="1" smtClean="0">
                <a:solidFill>
                  <a:schemeClr val="tx1"/>
                </a:solidFill>
              </a:rPr>
              <a:t>Cosmic</a:t>
            </a:r>
            <a:r>
              <a:rPr lang="de-DE" sz="900" dirty="0" smtClean="0">
                <a:solidFill>
                  <a:schemeClr val="tx1"/>
                </a:solidFill>
              </a:rPr>
              <a:t> Matter in </a:t>
            </a:r>
            <a:r>
              <a:rPr lang="de-DE" sz="900" dirty="0" err="1" smtClean="0">
                <a:solidFill>
                  <a:schemeClr val="tx1"/>
                </a:solidFill>
              </a:rPr>
              <a:t>the</a:t>
            </a:r>
            <a:r>
              <a:rPr lang="de-DE" sz="900" dirty="0" smtClean="0">
                <a:solidFill>
                  <a:schemeClr val="tx1"/>
                </a:solidFill>
              </a:rPr>
              <a:t> Laboratory</a:t>
            </a: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6" name="Textfeld 8"/>
          <p:cNvSpPr txBox="1">
            <a:spLocks noChangeArrowheads="1"/>
          </p:cNvSpPr>
          <p:nvPr userDrawn="1"/>
        </p:nvSpPr>
        <p:spPr bwMode="auto">
          <a:xfrm>
            <a:off x="6162675" y="6684963"/>
            <a:ext cx="25908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900" dirty="0" smtClean="0">
                <a:solidFill>
                  <a:schemeClr val="bg1"/>
                </a:solidFill>
              </a:rPr>
              <a:t>Frank</a:t>
            </a:r>
            <a:r>
              <a:rPr lang="de-DE" sz="900" baseline="0" dirty="0" smtClean="0">
                <a:solidFill>
                  <a:schemeClr val="bg1"/>
                </a:solidFill>
              </a:rPr>
              <a:t> </a:t>
            </a:r>
            <a:r>
              <a:rPr lang="de-DE" sz="900" dirty="0" smtClean="0">
                <a:solidFill>
                  <a:schemeClr val="bg1"/>
                </a:solidFill>
              </a:rPr>
              <a:t> Maas</a:t>
            </a:r>
            <a:endParaRPr lang="de-DE" sz="9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7500" y="554038"/>
            <a:ext cx="8458200" cy="65405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317500" y="1719262"/>
            <a:ext cx="8458200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altLang="en-US" noProof="0" dirty="0" smtClean="0"/>
              <a:t>Textmasterformate durch Klicken bearbeiten</a:t>
            </a:r>
          </a:p>
          <a:p>
            <a:pPr lvl="1"/>
            <a:r>
              <a:rPr lang="de-DE" altLang="en-US" noProof="0" dirty="0" smtClean="0"/>
              <a:t>Zweite Ebene</a:t>
            </a:r>
          </a:p>
          <a:p>
            <a:pPr lvl="2"/>
            <a:r>
              <a:rPr lang="de-DE" altLang="en-US" noProof="0" dirty="0" smtClean="0"/>
              <a:t>Dritte Ebene</a:t>
            </a:r>
          </a:p>
          <a:p>
            <a:pPr lvl="3"/>
            <a:r>
              <a:rPr lang="de-DE" altLang="en-US" noProof="0" dirty="0" smtClean="0"/>
              <a:t>Vierte Ebene</a:t>
            </a:r>
          </a:p>
          <a:p>
            <a:pPr lvl="4"/>
            <a:r>
              <a:rPr lang="de-DE" altLang="en-US" noProof="0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828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lien_footer_struk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0988"/>
            <a:ext cx="91440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115888" y="6565900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900">
                <a:solidFill>
                  <a:schemeClr val="bg1"/>
                </a:solidFill>
              </a:rPr>
              <a:t>PAGE </a:t>
            </a:r>
            <a:fld id="{0796DBD9-9CF0-FB44-AE1C-F94613716FD4}" type="slidenum">
              <a:rPr lang="de-DE" sz="900">
                <a:solidFill>
                  <a:schemeClr val="bg1"/>
                </a:solidFill>
              </a:rPr>
              <a:pPr eaLnBrk="1" hangingPunct="1"/>
              <a:t>‹#›</a:t>
            </a:fld>
            <a:endParaRPr lang="de-DE" sz="900">
              <a:solidFill>
                <a:schemeClr val="bg1"/>
              </a:solidFill>
            </a:endParaRPr>
          </a:p>
        </p:txBody>
      </p:sp>
      <p:sp>
        <p:nvSpPr>
          <p:cNvPr id="6" name="Textfeld 12"/>
          <p:cNvSpPr txBox="1">
            <a:spLocks noChangeArrowheads="1"/>
          </p:cNvSpPr>
          <p:nvPr userDrawn="1"/>
        </p:nvSpPr>
        <p:spPr bwMode="auto">
          <a:xfrm>
            <a:off x="3114675" y="6684963"/>
            <a:ext cx="56388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de-DE" sz="900" dirty="0" err="1" smtClean="0">
                <a:solidFill>
                  <a:srgbClr val="FFFFFF"/>
                </a:solidFill>
              </a:rPr>
              <a:t>Cosmic</a:t>
            </a:r>
            <a:r>
              <a:rPr lang="de-DE" sz="900" dirty="0" smtClean="0">
                <a:solidFill>
                  <a:srgbClr val="FFFFFF"/>
                </a:solidFill>
              </a:rPr>
              <a:t> Matter in </a:t>
            </a:r>
            <a:r>
              <a:rPr lang="de-DE" sz="900" dirty="0" err="1" smtClean="0">
                <a:solidFill>
                  <a:srgbClr val="FFFFFF"/>
                </a:solidFill>
              </a:rPr>
              <a:t>the</a:t>
            </a:r>
            <a:r>
              <a:rPr lang="de-DE" sz="900" dirty="0" smtClean="0">
                <a:solidFill>
                  <a:srgbClr val="FFFFFF"/>
                </a:solidFill>
              </a:rPr>
              <a:t> Laboratory</a:t>
            </a:r>
            <a:endParaRPr lang="de-DE" sz="900" dirty="0">
              <a:solidFill>
                <a:srgbClr val="FFFFFF"/>
              </a:solidFill>
            </a:endParaRPr>
          </a:p>
        </p:txBody>
      </p:sp>
      <p:sp>
        <p:nvSpPr>
          <p:cNvPr id="8" name="Textfeld 13"/>
          <p:cNvSpPr txBox="1">
            <a:spLocks noChangeArrowheads="1"/>
          </p:cNvSpPr>
          <p:nvPr userDrawn="1"/>
        </p:nvSpPr>
        <p:spPr bwMode="auto">
          <a:xfrm>
            <a:off x="311150" y="6686550"/>
            <a:ext cx="2590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900" dirty="0" smtClean="0">
                <a:solidFill>
                  <a:schemeClr val="bg1"/>
                </a:solidFill>
              </a:rPr>
              <a:t>Frank Maas</a:t>
            </a:r>
            <a:endParaRPr lang="de-DE" sz="9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500" y="465138"/>
            <a:ext cx="8229600" cy="742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317500" y="1719262"/>
            <a:ext cx="8458200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de-DE" altLang="en-US" noProof="0" dirty="0" smtClean="0"/>
              <a:t>Textmasterformate durch Klicken bearbeiten</a:t>
            </a:r>
          </a:p>
          <a:p>
            <a:pPr lvl="1"/>
            <a:r>
              <a:rPr lang="de-DE" altLang="en-US" noProof="0" dirty="0" smtClean="0"/>
              <a:t>Zweite Ebene</a:t>
            </a:r>
          </a:p>
          <a:p>
            <a:pPr lvl="2"/>
            <a:r>
              <a:rPr lang="de-DE" altLang="en-US" noProof="0" dirty="0" smtClean="0"/>
              <a:t>Dritte Ebene</a:t>
            </a:r>
          </a:p>
          <a:p>
            <a:pPr lvl="3"/>
            <a:r>
              <a:rPr lang="de-DE" altLang="en-US" noProof="0" dirty="0" smtClean="0"/>
              <a:t>Vierte Ebene</a:t>
            </a:r>
          </a:p>
          <a:p>
            <a:pPr lvl="4"/>
            <a:r>
              <a:rPr lang="de-DE" altLang="en-US" noProof="0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9068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en-US" altLang="en-US" smtClean="0">
              <a:ea typeface="+mn-ea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0715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38513"/>
            <a:ext cx="650081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029" name="Picture 8" descr="trenner_footer_struk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0988"/>
            <a:ext cx="91440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115888" y="6565900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900">
                <a:solidFill>
                  <a:schemeClr val="bg1"/>
                </a:solidFill>
              </a:rPr>
              <a:t>PAGE </a:t>
            </a:r>
            <a:fld id="{58641372-79B9-A645-B9E7-8BFB37F8293D}" type="slidenum">
              <a:rPr lang="de-DE" sz="900">
                <a:solidFill>
                  <a:schemeClr val="bg1"/>
                </a:solidFill>
              </a:rPr>
              <a:pPr eaLnBrk="1" hangingPunct="1"/>
              <a:t>‹#›</a:t>
            </a:fld>
            <a:endParaRPr lang="de-DE" sz="9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0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defRPr sz="2600">
          <a:solidFill>
            <a:schemeClr val="bg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charset="0"/>
        <a:buChar char="§"/>
        <a:defRPr sz="2600"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charset="0"/>
        <a:buChar char="§"/>
        <a:defRPr sz="26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charset="0"/>
        <a:buChar char="§"/>
        <a:defRPr sz="26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charset="0"/>
        <a:buChar char="§"/>
        <a:defRPr sz="26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folien_footer_struk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0988"/>
            <a:ext cx="91440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115888" y="6565900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900">
                <a:solidFill>
                  <a:schemeClr val="bg1"/>
                </a:solidFill>
              </a:rPr>
              <a:t>PAGE </a:t>
            </a:r>
            <a:fld id="{24F4E9B6-77B8-3644-82CA-6CE98D982A27}" type="slidenum">
              <a:rPr lang="de-DE" sz="900">
                <a:solidFill>
                  <a:schemeClr val="bg1"/>
                </a:solidFill>
              </a:rPr>
              <a:pPr eaLnBrk="1" hangingPunct="1"/>
              <a:t>‹#›</a:t>
            </a:fld>
            <a:endParaRPr lang="de-DE" sz="900">
              <a:solidFill>
                <a:schemeClr val="bg1"/>
              </a:solidFill>
            </a:endParaRP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500" y="1719263"/>
            <a:ext cx="8458200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53" name="Titel 1"/>
          <p:cNvSpPr txBox="1">
            <a:spLocks/>
          </p:cNvSpPr>
          <p:nvPr userDrawn="1"/>
        </p:nvSpPr>
        <p:spPr bwMode="auto">
          <a:xfrm>
            <a:off x="317500" y="554038"/>
            <a:ext cx="8458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>
              <a:lnSpc>
                <a:spcPts val="3200"/>
              </a:lnSpc>
              <a:defRPr/>
            </a:pPr>
            <a:r>
              <a:rPr lang="de-DE" altLang="de-DE" sz="2800" b="1" smtClean="0">
                <a:solidFill>
                  <a:srgbClr val="00589C"/>
                </a:solidFill>
                <a:ea typeface="+mn-ea"/>
              </a:rPr>
              <a:t>Titelmasterformat durch Klicken bearbeiten</a:t>
            </a:r>
          </a:p>
        </p:txBody>
      </p:sp>
      <p:sp>
        <p:nvSpPr>
          <p:cNvPr id="2054" name="Textfeld 8"/>
          <p:cNvSpPr txBox="1">
            <a:spLocks noChangeArrowheads="1"/>
          </p:cNvSpPr>
          <p:nvPr userDrawn="1"/>
        </p:nvSpPr>
        <p:spPr bwMode="auto">
          <a:xfrm>
            <a:off x="3114675" y="6684963"/>
            <a:ext cx="56388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de-DE" sz="900" dirty="0" err="1" smtClean="0">
                <a:solidFill>
                  <a:srgbClr val="FFFFFF"/>
                </a:solidFill>
              </a:rPr>
              <a:t>Cosmic</a:t>
            </a:r>
            <a:r>
              <a:rPr lang="de-DE" sz="900" dirty="0" smtClean="0">
                <a:solidFill>
                  <a:srgbClr val="FFFFFF"/>
                </a:solidFill>
              </a:rPr>
              <a:t> Matter in </a:t>
            </a:r>
            <a:r>
              <a:rPr lang="de-DE" sz="900" dirty="0" err="1" smtClean="0">
                <a:solidFill>
                  <a:srgbClr val="FFFFFF"/>
                </a:solidFill>
              </a:rPr>
              <a:t>the</a:t>
            </a:r>
            <a:r>
              <a:rPr lang="de-DE" sz="900" dirty="0" smtClean="0">
                <a:solidFill>
                  <a:srgbClr val="FFFFFF"/>
                </a:solidFill>
              </a:rPr>
              <a:t> Laboratory</a:t>
            </a:r>
            <a:endParaRPr lang="de-DE" sz="900" dirty="0">
              <a:solidFill>
                <a:srgbClr val="FFFFFF"/>
              </a:solidFill>
            </a:endParaRPr>
          </a:p>
        </p:txBody>
      </p:sp>
      <p:sp>
        <p:nvSpPr>
          <p:cNvPr id="2055" name="Textfeld 9"/>
          <p:cNvSpPr txBox="1">
            <a:spLocks noChangeArrowheads="1"/>
          </p:cNvSpPr>
          <p:nvPr userDrawn="1"/>
        </p:nvSpPr>
        <p:spPr bwMode="auto">
          <a:xfrm>
            <a:off x="311150" y="6686550"/>
            <a:ext cx="2590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900" dirty="0" smtClean="0">
                <a:solidFill>
                  <a:schemeClr val="bg1"/>
                </a:solidFill>
              </a:rPr>
              <a:t>Frank Maas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05" r:id="rId1"/>
  </p:sldLayoutIdLst>
  <p:hf hdr="0" ft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  <a:ea typeface="ＭＳ Ｐゴシック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  <a:ea typeface="ＭＳ Ｐゴシック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  <a:ea typeface="ＭＳ Ｐゴシック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  <a:ea typeface="ＭＳ Ｐゴシック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20738" indent="-28575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buChar char="§"/>
        <a:defRPr>
          <a:solidFill>
            <a:schemeClr val="tx1"/>
          </a:solidFill>
          <a:latin typeface="+mn-lt"/>
          <a:ea typeface="ＭＳ Ｐゴシック" charset="0"/>
        </a:defRPr>
      </a:lvl2pPr>
      <a:lvl3pPr marL="1228725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buChar char="§"/>
        <a:defRPr>
          <a:solidFill>
            <a:schemeClr val="tx1"/>
          </a:solidFill>
          <a:latin typeface="+mn-lt"/>
          <a:ea typeface="ＭＳ Ｐゴシック" charset="0"/>
        </a:defRPr>
      </a:lvl3pPr>
      <a:lvl4pPr marL="1636713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emf"/><Relationship Id="rId13" Type="http://schemas.openxmlformats.org/officeDocument/2006/relationships/image" Target="../media/image74.jpeg"/><Relationship Id="rId14" Type="http://schemas.openxmlformats.org/officeDocument/2006/relationships/image" Target="../media/image34.png"/><Relationship Id="rId1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15.png"/><Relationship Id="rId4" Type="http://schemas.openxmlformats.org/officeDocument/2006/relationships/image" Target="../media/image66.png"/><Relationship Id="rId5" Type="http://schemas.openxmlformats.org/officeDocument/2006/relationships/image" Target="../media/image38.jpe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jpeg"/><Relationship Id="rId10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emf"/><Relationship Id="rId7" Type="http://schemas.openxmlformats.org/officeDocument/2006/relationships/image" Target="../media/image18.png"/><Relationship Id="rId8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g"/><Relationship Id="rId12" Type="http://schemas.openxmlformats.org/officeDocument/2006/relationships/image" Target="../media/image31.jpeg"/><Relationship Id="rId13" Type="http://schemas.openxmlformats.org/officeDocument/2006/relationships/image" Target="../media/image32.jpeg"/><Relationship Id="rId14" Type="http://schemas.openxmlformats.org/officeDocument/2006/relationships/image" Target="../media/image33.jpeg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21.png"/><Relationship Id="rId17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0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20" Type="http://schemas.openxmlformats.org/officeDocument/2006/relationships/image" Target="../media/image56.jpe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jpe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40.jpeg"/><Relationship Id="rId4" Type="http://schemas.openxmlformats.org/officeDocument/2006/relationships/image" Target="../media/image34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8925" y="374650"/>
            <a:ext cx="8528050" cy="549275"/>
          </a:xfrm>
        </p:spPr>
        <p:txBody>
          <a:bodyPr/>
          <a:lstStyle/>
          <a:p>
            <a:pPr eaLnBrk="1" hangingPunct="1"/>
            <a:r>
              <a:rPr lang="de-DE" sz="2000" i="1">
                <a:latin typeface="Arial" charset="0"/>
                <a:cs typeface="Arial" charset="0"/>
              </a:rPr>
              <a:t>Matter and the Universe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17500" y="5653088"/>
            <a:ext cx="8458200" cy="541337"/>
          </a:xfrm>
        </p:spPr>
        <p:txBody>
          <a:bodyPr/>
          <a:lstStyle/>
          <a:p>
            <a:pPr algn="ctr" eaLnBrk="1" hangingPunct="1"/>
            <a:r>
              <a:rPr lang="de-DE" sz="1800" dirty="0" smtClean="0">
                <a:latin typeface="Arial" charset="0"/>
                <a:cs typeface="Arial" charset="0"/>
              </a:rPr>
              <a:t>Frank Maas </a:t>
            </a:r>
            <a:r>
              <a:rPr lang="de-DE" sz="1800" dirty="0">
                <a:latin typeface="Arial" charset="0"/>
                <a:cs typeface="Arial" charset="0"/>
              </a:rPr>
              <a:t>– </a:t>
            </a:r>
            <a:r>
              <a:rPr lang="de-DE" sz="1800" dirty="0" smtClean="0">
                <a:latin typeface="Arial" charset="0"/>
                <a:cs typeface="Arial" charset="0"/>
              </a:rPr>
              <a:t>Helmholtz-Institute Mainz</a:t>
            </a:r>
            <a:endParaRPr lang="de-DE" sz="1800" dirty="0">
              <a:latin typeface="Arial" charset="0"/>
              <a:cs typeface="Arial" charset="0"/>
            </a:endParaRP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697288"/>
            <a:ext cx="84582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feld 1"/>
          <p:cNvSpPr txBox="1">
            <a:spLocks noChangeArrowheads="1"/>
          </p:cNvSpPr>
          <p:nvPr/>
        </p:nvSpPr>
        <p:spPr bwMode="auto">
          <a:xfrm>
            <a:off x="317500" y="1371600"/>
            <a:ext cx="845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>
              <a:defRPr sz="2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/>
              <a:t>Cosmic </a:t>
            </a:r>
            <a:r>
              <a:rPr lang="en-US" sz="2800" b="1" dirty="0"/>
              <a:t>Matter in the </a:t>
            </a:r>
            <a:r>
              <a:rPr lang="en-US" sz="2800" b="1" dirty="0" smtClean="0"/>
              <a:t>Laboratory</a:t>
            </a:r>
          </a:p>
          <a:p>
            <a:pPr algn="ctr"/>
            <a:r>
              <a:rPr lang="en-US" sz="2800" b="1" dirty="0" smtClean="0"/>
              <a:t>FZJ, GSI, HIM</a:t>
            </a:r>
            <a:endParaRPr lang="en-US" sz="2800" b="1" dirty="0"/>
          </a:p>
        </p:txBody>
      </p:sp>
      <p:pic>
        <p:nvPicPr>
          <p:cNvPr id="6150" name="Picture 11" descr="HG_LOGO_ENG_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930900"/>
            <a:ext cx="1414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_Institut_Mainz_Weiss_e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929119"/>
            <a:ext cx="1219199" cy="649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de-DE" dirty="0" smtClean="0"/>
              <a:t>Example: Electromagnetic Form Factors of the Nucleon</a:t>
            </a:r>
            <a:endParaRPr lang="en-US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447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5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de-DE" dirty="0" smtClean="0"/>
              <a:t>Sensitivity </a:t>
            </a:r>
            <a:r>
              <a:rPr lang="en-US" altLang="de-DE" dirty="0" err="1" smtClean="0"/>
              <a:t>fpr</a:t>
            </a:r>
            <a:r>
              <a:rPr lang="en-US" altLang="de-DE" dirty="0" smtClean="0"/>
              <a:t> the Electromagnetic </a:t>
            </a:r>
            <a:r>
              <a:rPr lang="en-US" altLang="de-DE" dirty="0"/>
              <a:t>Form Factors of the Nucleon</a:t>
            </a:r>
            <a:endParaRPr lang="en-US" dirty="0">
              <a:latin typeface="Arial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12900"/>
            <a:ext cx="4013558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4444999"/>
            <a:ext cx="952500" cy="117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234" y="1104900"/>
            <a:ext cx="3649066" cy="370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7300" y="3505200"/>
            <a:ext cx="980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Simulations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3949700"/>
            <a:ext cx="980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Simulations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800" y="4926683"/>
            <a:ext cx="1097852" cy="902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7658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Goal: Same Accuracy as in Space-like </a:t>
            </a:r>
            <a:r>
              <a:rPr lang="en-US" dirty="0"/>
              <a:t>R</a:t>
            </a:r>
            <a:r>
              <a:rPr lang="en-US" dirty="0" smtClean="0"/>
              <a:t>egime </a:t>
            </a:r>
          </a:p>
          <a:p>
            <a:pPr algn="ctr"/>
            <a:r>
              <a:rPr lang="en-US" dirty="0" smtClean="0"/>
              <a:t>(electron scattering)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317500" y="33338"/>
            <a:ext cx="82296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Helmholtz-Institute Mainz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Detectors for PANDA</a:t>
            </a:r>
            <a:endParaRPr lang="en-US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5600" y="1765300"/>
            <a:ext cx="636584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/>
              <a:t>Backward </a:t>
            </a:r>
            <a:r>
              <a:rPr lang="en-US" dirty="0" err="1" smtClean="0"/>
              <a:t>EndCap</a:t>
            </a:r>
            <a:r>
              <a:rPr lang="en-US" dirty="0" smtClean="0"/>
              <a:t> Calorimeter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Luminosity Monitor</a:t>
            </a:r>
          </a:p>
          <a:p>
            <a:pPr marL="342900" indent="-342900">
              <a:buFontTx/>
              <a:buChar char="-"/>
            </a:pPr>
            <a:r>
              <a:rPr lang="en-US" dirty="0" err="1" smtClean="0"/>
              <a:t>Hypernuclear</a:t>
            </a:r>
            <a:r>
              <a:rPr lang="en-US" dirty="0" smtClean="0"/>
              <a:t> Germanium Detector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Planar Tracker GEM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Online Trigger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smtClean="0"/>
              <a:t>In close </a:t>
            </a:r>
            <a:r>
              <a:rPr lang="en-US" smtClean="0"/>
              <a:t>collaboration with FZJ and GSI-Da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5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317500" y="465138"/>
            <a:ext cx="87376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Cosmic Matter in the </a:t>
            </a:r>
            <a:r>
              <a:rPr lang="en-US" dirty="0" smtClean="0"/>
              <a:t>Laboratory (FZJ, GSI, HIM)</a:t>
            </a:r>
            <a:endParaRPr lang="en-US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1066800"/>
            <a:ext cx="5461000" cy="2146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3530600"/>
            <a:ext cx="9144000" cy="3001665"/>
            <a:chOff x="0" y="3530600"/>
            <a:chExt cx="9144000" cy="3001665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45728818"/>
                </p:ext>
              </p:extLst>
            </p:nvPr>
          </p:nvGraphicFramePr>
          <p:xfrm>
            <a:off x="0" y="35306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82459624"/>
                </p:ext>
              </p:extLst>
            </p:nvPr>
          </p:nvGraphicFramePr>
          <p:xfrm>
            <a:off x="4572000" y="35306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397000" y="6070600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FZJ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93000" y="6070600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GSI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362200" y="4914900"/>
            <a:ext cx="2654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Fair Construction:</a:t>
            </a:r>
          </a:p>
          <a:p>
            <a:r>
              <a:rPr lang="en-US" dirty="0" smtClean="0"/>
              <a:t>Accelerator and Experiment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89700" y="4914900"/>
            <a:ext cx="2654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Fair Construction:</a:t>
            </a:r>
          </a:p>
          <a:p>
            <a:r>
              <a:rPr lang="en-US" dirty="0" smtClean="0"/>
              <a:t>Accelerator and Experiment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2" idx="2"/>
          </p:cNvCxnSpPr>
          <p:nvPr/>
        </p:nvCxnSpPr>
        <p:spPr bwMode="auto">
          <a:xfrm>
            <a:off x="5524500" y="35052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381000" y="2590800"/>
            <a:ext cx="8763000" cy="1727200"/>
            <a:chOff x="381000" y="2590800"/>
            <a:chExt cx="8763000" cy="1727200"/>
          </a:xfrm>
        </p:grpSpPr>
        <p:grpSp>
          <p:nvGrpSpPr>
            <p:cNvPr id="25" name="Group 24"/>
            <p:cNvGrpSpPr/>
            <p:nvPr/>
          </p:nvGrpSpPr>
          <p:grpSpPr>
            <a:xfrm>
              <a:off x="381000" y="3644900"/>
              <a:ext cx="868597" cy="673100"/>
              <a:chOff x="381000" y="3644900"/>
              <a:chExt cx="868597" cy="67310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81000" y="3644900"/>
                <a:ext cx="8685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EDM</a:t>
                </a:r>
                <a:endParaRPr lang="en-US" dirty="0"/>
              </a:p>
            </p:txBody>
          </p:sp>
          <p:cxnSp>
            <p:nvCxnSpPr>
              <p:cNvPr id="11" name="Straight Arrow Connector 10"/>
              <p:cNvCxnSpPr>
                <a:stCxn id="8" idx="2"/>
              </p:cNvCxnSpPr>
              <p:nvPr/>
            </p:nvCxnSpPr>
            <p:spPr bwMode="auto">
              <a:xfrm>
                <a:off x="815299" y="4106565"/>
                <a:ext cx="340401" cy="211435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5156200" y="3086100"/>
              <a:ext cx="965200" cy="736600"/>
              <a:chOff x="5156200" y="3086100"/>
              <a:chExt cx="965200" cy="7366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156200" y="3086100"/>
                <a:ext cx="7488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HIM</a:t>
                </a:r>
                <a:endParaRPr lang="en-US" dirty="0"/>
              </a:p>
            </p:txBody>
          </p:sp>
          <p:cxnSp>
            <p:nvCxnSpPr>
              <p:cNvPr id="20" name="Straight Arrow Connector 19"/>
              <p:cNvCxnSpPr>
                <a:stCxn id="12" idx="2"/>
              </p:cNvCxnSpPr>
              <p:nvPr/>
            </p:nvCxnSpPr>
            <p:spPr bwMode="auto">
              <a:xfrm>
                <a:off x="5530612" y="3547765"/>
                <a:ext cx="590788" cy="27493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7" name="Group 26"/>
            <p:cNvGrpSpPr/>
            <p:nvPr/>
          </p:nvGrpSpPr>
          <p:grpSpPr>
            <a:xfrm>
              <a:off x="6731000" y="2590800"/>
              <a:ext cx="2413000" cy="1054100"/>
              <a:chOff x="6731000" y="2590800"/>
              <a:chExt cx="2413000" cy="105410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6756400" y="2590800"/>
                <a:ext cx="2387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GSI: HIC4FAIR,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EMMI,HGShire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3" name="Straight Arrow Connector 22"/>
              <p:cNvCxnSpPr>
                <a:stCxn id="13" idx="2"/>
              </p:cNvCxnSpPr>
              <p:nvPr/>
            </p:nvCxnSpPr>
            <p:spPr bwMode="auto">
              <a:xfrm flipH="1">
                <a:off x="6731000" y="3421797"/>
                <a:ext cx="1219200" cy="22310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42866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317500" y="219605"/>
            <a:ext cx="86995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cs typeface="Arial" charset="0"/>
              </a:rPr>
              <a:t>HIM: Synergy between Mainz University and GSI</a:t>
            </a:r>
            <a:br>
              <a:rPr lang="en-US" dirty="0">
                <a:cs typeface="Arial" charset="0"/>
              </a:rPr>
            </a:br>
            <a:endParaRPr lang="en-US" dirty="0">
              <a:latin typeface="Arial" charset="0"/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28663" y="1077913"/>
            <a:ext cx="7685087" cy="5399087"/>
            <a:chOff x="192" y="696"/>
            <a:chExt cx="4841" cy="3401"/>
          </a:xfrm>
        </p:grpSpPr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632" y="696"/>
              <a:ext cx="3401" cy="3401"/>
              <a:chOff x="2359" y="720"/>
              <a:chExt cx="3401" cy="3401"/>
            </a:xfrm>
          </p:grpSpPr>
          <p:sp>
            <p:nvSpPr>
              <p:cNvPr id="9" name="Oval 19"/>
              <p:cNvSpPr>
                <a:spLocks/>
              </p:cNvSpPr>
              <p:nvPr/>
            </p:nvSpPr>
            <p:spPr bwMode="auto">
              <a:xfrm>
                <a:off x="2359" y="720"/>
                <a:ext cx="3401" cy="3401"/>
              </a:xfrm>
              <a:prstGeom prst="ellipse">
                <a:avLst/>
              </a:prstGeom>
              <a:solidFill>
                <a:srgbClr val="495297">
                  <a:alpha val="10001"/>
                </a:srgbClr>
              </a:solidFill>
              <a:ln w="12700">
                <a:solidFill>
                  <a:srgbClr val="000000">
                    <a:alpha val="10001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Oval 20"/>
              <p:cNvSpPr>
                <a:spLocks/>
              </p:cNvSpPr>
              <p:nvPr/>
            </p:nvSpPr>
            <p:spPr bwMode="auto">
              <a:xfrm>
                <a:off x="2919" y="1280"/>
                <a:ext cx="2281" cy="2281"/>
              </a:xfrm>
              <a:prstGeom prst="ellipse">
                <a:avLst/>
              </a:prstGeom>
              <a:solidFill>
                <a:srgbClr val="959BC3">
                  <a:alpha val="50000"/>
                </a:srgbClr>
              </a:solidFill>
              <a:ln w="12700">
                <a:solidFill>
                  <a:srgbClr val="000000">
                    <a:alpha val="10001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192" y="696"/>
              <a:ext cx="3401" cy="3401"/>
              <a:chOff x="192" y="672"/>
              <a:chExt cx="3401" cy="3401"/>
            </a:xfrm>
          </p:grpSpPr>
          <p:sp>
            <p:nvSpPr>
              <p:cNvPr id="7" name="Oval 22"/>
              <p:cNvSpPr>
                <a:spLocks/>
              </p:cNvSpPr>
              <p:nvPr/>
            </p:nvSpPr>
            <p:spPr bwMode="auto">
              <a:xfrm>
                <a:off x="192" y="672"/>
                <a:ext cx="3401" cy="3401"/>
              </a:xfrm>
              <a:prstGeom prst="ellipse">
                <a:avLst/>
              </a:prstGeom>
              <a:solidFill>
                <a:srgbClr val="F3CD96">
                  <a:alpha val="10001"/>
                </a:srgbClr>
              </a:solidFill>
              <a:ln w="12700">
                <a:solidFill>
                  <a:srgbClr val="000000">
                    <a:alpha val="10001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Oval 23"/>
              <p:cNvSpPr>
                <a:spLocks/>
              </p:cNvSpPr>
              <p:nvPr/>
            </p:nvSpPr>
            <p:spPr bwMode="auto">
              <a:xfrm>
                <a:off x="752" y="1232"/>
                <a:ext cx="2281" cy="2281"/>
              </a:xfrm>
              <a:prstGeom prst="ellipse">
                <a:avLst/>
              </a:prstGeom>
              <a:solidFill>
                <a:srgbClr val="EDAA47">
                  <a:alpha val="50000"/>
                </a:srgbClr>
              </a:solidFill>
              <a:ln w="12700">
                <a:solidFill>
                  <a:srgbClr val="000000">
                    <a:alpha val="10001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2" name="Picture 2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78213"/>
            <a:ext cx="9794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743200"/>
            <a:ext cx="971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9"/>
          <p:cNvGrpSpPr>
            <a:grpSpLocks noChangeAspect="1"/>
          </p:cNvGrpSpPr>
          <p:nvPr/>
        </p:nvGrpSpPr>
        <p:grpSpPr bwMode="auto">
          <a:xfrm>
            <a:off x="2174875" y="4427538"/>
            <a:ext cx="644525" cy="525462"/>
            <a:chOff x="1474" y="436"/>
            <a:chExt cx="2608" cy="2126"/>
          </a:xfrm>
        </p:grpSpPr>
        <p:sp>
          <p:nvSpPr>
            <p:cNvPr id="15" name="AutoShape 30"/>
            <p:cNvSpPr>
              <a:spLocks noChangeAspect="1" noChangeArrowheads="1" noTextEdit="1"/>
            </p:cNvSpPr>
            <p:nvPr/>
          </p:nvSpPr>
          <p:spPr bwMode="auto">
            <a:xfrm>
              <a:off x="1474" y="436"/>
              <a:ext cx="2608" cy="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1"/>
            <p:cNvSpPr>
              <a:spLocks noChangeAspect="1" noEditPoints="1"/>
            </p:cNvSpPr>
            <p:nvPr/>
          </p:nvSpPr>
          <p:spPr bwMode="auto">
            <a:xfrm>
              <a:off x="1474" y="927"/>
              <a:ext cx="648" cy="1251"/>
            </a:xfrm>
            <a:custGeom>
              <a:avLst/>
              <a:gdLst>
                <a:gd name="T0" fmla="*/ 0 w 648"/>
                <a:gd name="T1" fmla="*/ 5 h 1251"/>
                <a:gd name="T2" fmla="*/ 601 w 648"/>
                <a:gd name="T3" fmla="*/ 9 h 1251"/>
                <a:gd name="T4" fmla="*/ 610 w 648"/>
                <a:gd name="T5" fmla="*/ 11 h 1251"/>
                <a:gd name="T6" fmla="*/ 0 w 648"/>
                <a:gd name="T7" fmla="*/ 16 h 1251"/>
                <a:gd name="T8" fmla="*/ 0 w 648"/>
                <a:gd name="T9" fmla="*/ 18 h 1251"/>
                <a:gd name="T10" fmla="*/ 0 w 648"/>
                <a:gd name="T11" fmla="*/ 25 h 1251"/>
                <a:gd name="T12" fmla="*/ 630 w 648"/>
                <a:gd name="T13" fmla="*/ 32 h 1251"/>
                <a:gd name="T14" fmla="*/ 634 w 648"/>
                <a:gd name="T15" fmla="*/ 34 h 1251"/>
                <a:gd name="T16" fmla="*/ 0 w 648"/>
                <a:gd name="T17" fmla="*/ 41 h 1251"/>
                <a:gd name="T18" fmla="*/ 0 w 648"/>
                <a:gd name="T19" fmla="*/ 45 h 1251"/>
                <a:gd name="T20" fmla="*/ 0 w 648"/>
                <a:gd name="T21" fmla="*/ 70 h 1251"/>
                <a:gd name="T22" fmla="*/ 645 w 648"/>
                <a:gd name="T23" fmla="*/ 99 h 1251"/>
                <a:gd name="T24" fmla="*/ 641 w 648"/>
                <a:gd name="T25" fmla="*/ 107 h 1251"/>
                <a:gd name="T26" fmla="*/ 0 w 648"/>
                <a:gd name="T27" fmla="*/ 116 h 1251"/>
                <a:gd name="T28" fmla="*/ 0 w 648"/>
                <a:gd name="T29" fmla="*/ 119 h 1251"/>
                <a:gd name="T30" fmla="*/ 0 w 648"/>
                <a:gd name="T31" fmla="*/ 130 h 1251"/>
                <a:gd name="T32" fmla="*/ 625 w 648"/>
                <a:gd name="T33" fmla="*/ 134 h 1251"/>
                <a:gd name="T34" fmla="*/ 621 w 648"/>
                <a:gd name="T35" fmla="*/ 137 h 1251"/>
                <a:gd name="T36" fmla="*/ 0 w 648"/>
                <a:gd name="T37" fmla="*/ 141 h 1251"/>
                <a:gd name="T38" fmla="*/ 0 w 648"/>
                <a:gd name="T39" fmla="*/ 143 h 1251"/>
                <a:gd name="T40" fmla="*/ 0 w 648"/>
                <a:gd name="T41" fmla="*/ 150 h 1251"/>
                <a:gd name="T42" fmla="*/ 592 w 648"/>
                <a:gd name="T43" fmla="*/ 154 h 1251"/>
                <a:gd name="T44" fmla="*/ 150 w 648"/>
                <a:gd name="T45" fmla="*/ 157 h 1251"/>
                <a:gd name="T46" fmla="*/ 0 w 648"/>
                <a:gd name="T47" fmla="*/ 552 h 1251"/>
                <a:gd name="T48" fmla="*/ 0 w 648"/>
                <a:gd name="T49" fmla="*/ 554 h 1251"/>
                <a:gd name="T50" fmla="*/ 0 w 648"/>
                <a:gd name="T51" fmla="*/ 561 h 1251"/>
                <a:gd name="T52" fmla="*/ 476 w 648"/>
                <a:gd name="T53" fmla="*/ 565 h 1251"/>
                <a:gd name="T54" fmla="*/ 482 w 648"/>
                <a:gd name="T55" fmla="*/ 568 h 1251"/>
                <a:gd name="T56" fmla="*/ 0 w 648"/>
                <a:gd name="T57" fmla="*/ 572 h 1251"/>
                <a:gd name="T58" fmla="*/ 0 w 648"/>
                <a:gd name="T59" fmla="*/ 574 h 1251"/>
                <a:gd name="T60" fmla="*/ 0 w 648"/>
                <a:gd name="T61" fmla="*/ 583 h 1251"/>
                <a:gd name="T62" fmla="*/ 498 w 648"/>
                <a:gd name="T63" fmla="*/ 588 h 1251"/>
                <a:gd name="T64" fmla="*/ 502 w 648"/>
                <a:gd name="T65" fmla="*/ 592 h 1251"/>
                <a:gd name="T66" fmla="*/ 0 w 648"/>
                <a:gd name="T67" fmla="*/ 599 h 1251"/>
                <a:gd name="T68" fmla="*/ 0 w 648"/>
                <a:gd name="T69" fmla="*/ 612 h 1251"/>
                <a:gd name="T70" fmla="*/ 0 w 648"/>
                <a:gd name="T71" fmla="*/ 661 h 1251"/>
                <a:gd name="T72" fmla="*/ 500 w 648"/>
                <a:gd name="T73" fmla="*/ 666 h 1251"/>
                <a:gd name="T74" fmla="*/ 496 w 648"/>
                <a:gd name="T75" fmla="*/ 668 h 1251"/>
                <a:gd name="T76" fmla="*/ 0 w 648"/>
                <a:gd name="T77" fmla="*/ 675 h 1251"/>
                <a:gd name="T78" fmla="*/ 0 w 648"/>
                <a:gd name="T79" fmla="*/ 677 h 1251"/>
                <a:gd name="T80" fmla="*/ 0 w 648"/>
                <a:gd name="T81" fmla="*/ 684 h 1251"/>
                <a:gd name="T82" fmla="*/ 480 w 648"/>
                <a:gd name="T83" fmla="*/ 688 h 1251"/>
                <a:gd name="T84" fmla="*/ 473 w 648"/>
                <a:gd name="T85" fmla="*/ 690 h 1251"/>
                <a:gd name="T86" fmla="*/ 0 w 648"/>
                <a:gd name="T87" fmla="*/ 695 h 1251"/>
                <a:gd name="T88" fmla="*/ 0 w 648"/>
                <a:gd name="T89" fmla="*/ 697 h 1251"/>
                <a:gd name="T90" fmla="*/ 0 w 648"/>
                <a:gd name="T91" fmla="*/ 1175 h 1251"/>
                <a:gd name="T92" fmla="*/ 150 w 648"/>
                <a:gd name="T93" fmla="*/ 1188 h 1251"/>
                <a:gd name="T94" fmla="*/ 147 w 648"/>
                <a:gd name="T95" fmla="*/ 1195 h 1251"/>
                <a:gd name="T96" fmla="*/ 9 w 648"/>
                <a:gd name="T97" fmla="*/ 1206 h 1251"/>
                <a:gd name="T98" fmla="*/ 11 w 648"/>
                <a:gd name="T99" fmla="*/ 1208 h 1251"/>
                <a:gd name="T100" fmla="*/ 13 w 648"/>
                <a:gd name="T101" fmla="*/ 1215 h 1251"/>
                <a:gd name="T102" fmla="*/ 136 w 648"/>
                <a:gd name="T103" fmla="*/ 1220 h 1251"/>
                <a:gd name="T104" fmla="*/ 134 w 648"/>
                <a:gd name="T105" fmla="*/ 1222 h 1251"/>
                <a:gd name="T106" fmla="*/ 22 w 648"/>
                <a:gd name="T107" fmla="*/ 1226 h 1251"/>
                <a:gd name="T108" fmla="*/ 22 w 648"/>
                <a:gd name="T109" fmla="*/ 1229 h 1251"/>
                <a:gd name="T110" fmla="*/ 31 w 648"/>
                <a:gd name="T111" fmla="*/ 1235 h 1251"/>
                <a:gd name="T112" fmla="*/ 116 w 648"/>
                <a:gd name="T113" fmla="*/ 1240 h 1251"/>
                <a:gd name="T114" fmla="*/ 109 w 648"/>
                <a:gd name="T115" fmla="*/ 1242 h 1251"/>
                <a:gd name="T116" fmla="*/ 58 w 648"/>
                <a:gd name="T117" fmla="*/ 1246 h 1251"/>
                <a:gd name="T118" fmla="*/ 67 w 648"/>
                <a:gd name="T119" fmla="*/ 1249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8" h="1251">
                  <a:moveTo>
                    <a:pt x="0" y="0"/>
                  </a:moveTo>
                  <a:lnTo>
                    <a:pt x="572" y="0"/>
                  </a:lnTo>
                  <a:lnTo>
                    <a:pt x="572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0" y="3"/>
                  </a:moveTo>
                  <a:lnTo>
                    <a:pt x="583" y="3"/>
                  </a:lnTo>
                  <a:lnTo>
                    <a:pt x="583" y="5"/>
                  </a:lnTo>
                  <a:lnTo>
                    <a:pt x="0" y="5"/>
                  </a:lnTo>
                  <a:lnTo>
                    <a:pt x="0" y="3"/>
                  </a:lnTo>
                  <a:close/>
                  <a:moveTo>
                    <a:pt x="0" y="5"/>
                  </a:moveTo>
                  <a:lnTo>
                    <a:pt x="592" y="5"/>
                  </a:lnTo>
                  <a:lnTo>
                    <a:pt x="592" y="7"/>
                  </a:lnTo>
                  <a:lnTo>
                    <a:pt x="0" y="7"/>
                  </a:lnTo>
                  <a:lnTo>
                    <a:pt x="0" y="5"/>
                  </a:lnTo>
                  <a:close/>
                  <a:moveTo>
                    <a:pt x="0" y="7"/>
                  </a:moveTo>
                  <a:lnTo>
                    <a:pt x="601" y="7"/>
                  </a:lnTo>
                  <a:lnTo>
                    <a:pt x="601" y="9"/>
                  </a:lnTo>
                  <a:lnTo>
                    <a:pt x="0" y="9"/>
                  </a:lnTo>
                  <a:lnTo>
                    <a:pt x="0" y="7"/>
                  </a:lnTo>
                  <a:close/>
                  <a:moveTo>
                    <a:pt x="0" y="9"/>
                  </a:moveTo>
                  <a:lnTo>
                    <a:pt x="605" y="9"/>
                  </a:lnTo>
                  <a:lnTo>
                    <a:pt x="605" y="11"/>
                  </a:lnTo>
                  <a:lnTo>
                    <a:pt x="0" y="11"/>
                  </a:lnTo>
                  <a:lnTo>
                    <a:pt x="0" y="9"/>
                  </a:lnTo>
                  <a:close/>
                  <a:moveTo>
                    <a:pt x="0" y="11"/>
                  </a:moveTo>
                  <a:lnTo>
                    <a:pt x="610" y="11"/>
                  </a:lnTo>
                  <a:lnTo>
                    <a:pt x="610" y="14"/>
                  </a:lnTo>
                  <a:lnTo>
                    <a:pt x="0" y="14"/>
                  </a:lnTo>
                  <a:lnTo>
                    <a:pt x="0" y="11"/>
                  </a:lnTo>
                  <a:close/>
                  <a:moveTo>
                    <a:pt x="0" y="14"/>
                  </a:moveTo>
                  <a:lnTo>
                    <a:pt x="612" y="14"/>
                  </a:lnTo>
                  <a:lnTo>
                    <a:pt x="612" y="16"/>
                  </a:lnTo>
                  <a:lnTo>
                    <a:pt x="0" y="16"/>
                  </a:lnTo>
                  <a:lnTo>
                    <a:pt x="0" y="14"/>
                  </a:lnTo>
                  <a:close/>
                  <a:moveTo>
                    <a:pt x="0" y="16"/>
                  </a:moveTo>
                  <a:lnTo>
                    <a:pt x="616" y="16"/>
                  </a:lnTo>
                  <a:lnTo>
                    <a:pt x="616" y="18"/>
                  </a:lnTo>
                  <a:lnTo>
                    <a:pt x="0" y="18"/>
                  </a:lnTo>
                  <a:lnTo>
                    <a:pt x="0" y="16"/>
                  </a:lnTo>
                  <a:close/>
                  <a:moveTo>
                    <a:pt x="0" y="18"/>
                  </a:moveTo>
                  <a:lnTo>
                    <a:pt x="619" y="18"/>
                  </a:lnTo>
                  <a:lnTo>
                    <a:pt x="619" y="20"/>
                  </a:lnTo>
                  <a:lnTo>
                    <a:pt x="0" y="20"/>
                  </a:lnTo>
                  <a:lnTo>
                    <a:pt x="0" y="18"/>
                  </a:lnTo>
                  <a:close/>
                  <a:moveTo>
                    <a:pt x="0" y="20"/>
                  </a:moveTo>
                  <a:lnTo>
                    <a:pt x="623" y="20"/>
                  </a:lnTo>
                  <a:lnTo>
                    <a:pt x="623" y="23"/>
                  </a:lnTo>
                  <a:lnTo>
                    <a:pt x="0" y="23"/>
                  </a:lnTo>
                  <a:lnTo>
                    <a:pt x="0" y="20"/>
                  </a:lnTo>
                  <a:close/>
                  <a:moveTo>
                    <a:pt x="0" y="23"/>
                  </a:moveTo>
                  <a:lnTo>
                    <a:pt x="625" y="23"/>
                  </a:lnTo>
                  <a:lnTo>
                    <a:pt x="625" y="25"/>
                  </a:lnTo>
                  <a:lnTo>
                    <a:pt x="0" y="25"/>
                  </a:lnTo>
                  <a:lnTo>
                    <a:pt x="0" y="23"/>
                  </a:lnTo>
                  <a:close/>
                  <a:moveTo>
                    <a:pt x="0" y="25"/>
                  </a:moveTo>
                  <a:lnTo>
                    <a:pt x="627" y="25"/>
                  </a:lnTo>
                  <a:lnTo>
                    <a:pt x="627" y="27"/>
                  </a:lnTo>
                  <a:lnTo>
                    <a:pt x="0" y="27"/>
                  </a:lnTo>
                  <a:lnTo>
                    <a:pt x="0" y="25"/>
                  </a:lnTo>
                  <a:close/>
                  <a:moveTo>
                    <a:pt x="0" y="27"/>
                  </a:moveTo>
                  <a:lnTo>
                    <a:pt x="630" y="27"/>
                  </a:lnTo>
                  <a:lnTo>
                    <a:pt x="630" y="32"/>
                  </a:lnTo>
                  <a:lnTo>
                    <a:pt x="0" y="32"/>
                  </a:lnTo>
                  <a:lnTo>
                    <a:pt x="0" y="27"/>
                  </a:lnTo>
                  <a:close/>
                  <a:moveTo>
                    <a:pt x="0" y="32"/>
                  </a:moveTo>
                  <a:lnTo>
                    <a:pt x="632" y="32"/>
                  </a:lnTo>
                  <a:lnTo>
                    <a:pt x="632" y="34"/>
                  </a:lnTo>
                  <a:lnTo>
                    <a:pt x="0" y="34"/>
                  </a:lnTo>
                  <a:lnTo>
                    <a:pt x="0" y="32"/>
                  </a:lnTo>
                  <a:close/>
                  <a:moveTo>
                    <a:pt x="0" y="34"/>
                  </a:moveTo>
                  <a:lnTo>
                    <a:pt x="634" y="34"/>
                  </a:lnTo>
                  <a:lnTo>
                    <a:pt x="634" y="38"/>
                  </a:lnTo>
                  <a:lnTo>
                    <a:pt x="0" y="38"/>
                  </a:lnTo>
                  <a:lnTo>
                    <a:pt x="0" y="34"/>
                  </a:lnTo>
                  <a:close/>
                  <a:moveTo>
                    <a:pt x="0" y="38"/>
                  </a:moveTo>
                  <a:lnTo>
                    <a:pt x="636" y="38"/>
                  </a:lnTo>
                  <a:lnTo>
                    <a:pt x="636" y="41"/>
                  </a:lnTo>
                  <a:lnTo>
                    <a:pt x="0" y="41"/>
                  </a:lnTo>
                  <a:lnTo>
                    <a:pt x="0" y="38"/>
                  </a:lnTo>
                  <a:close/>
                  <a:moveTo>
                    <a:pt x="0" y="41"/>
                  </a:moveTo>
                  <a:lnTo>
                    <a:pt x="639" y="41"/>
                  </a:lnTo>
                  <a:lnTo>
                    <a:pt x="639" y="45"/>
                  </a:lnTo>
                  <a:lnTo>
                    <a:pt x="0" y="45"/>
                  </a:lnTo>
                  <a:lnTo>
                    <a:pt x="0" y="41"/>
                  </a:lnTo>
                  <a:close/>
                  <a:moveTo>
                    <a:pt x="0" y="45"/>
                  </a:moveTo>
                  <a:lnTo>
                    <a:pt x="641" y="45"/>
                  </a:lnTo>
                  <a:lnTo>
                    <a:pt x="641" y="49"/>
                  </a:lnTo>
                  <a:lnTo>
                    <a:pt x="0" y="49"/>
                  </a:lnTo>
                  <a:lnTo>
                    <a:pt x="0" y="45"/>
                  </a:lnTo>
                  <a:close/>
                  <a:moveTo>
                    <a:pt x="0" y="49"/>
                  </a:moveTo>
                  <a:lnTo>
                    <a:pt x="643" y="49"/>
                  </a:lnTo>
                  <a:lnTo>
                    <a:pt x="643" y="58"/>
                  </a:lnTo>
                  <a:lnTo>
                    <a:pt x="0" y="58"/>
                  </a:lnTo>
                  <a:lnTo>
                    <a:pt x="0" y="49"/>
                  </a:lnTo>
                  <a:close/>
                  <a:moveTo>
                    <a:pt x="0" y="58"/>
                  </a:moveTo>
                  <a:lnTo>
                    <a:pt x="645" y="58"/>
                  </a:lnTo>
                  <a:lnTo>
                    <a:pt x="645" y="70"/>
                  </a:lnTo>
                  <a:lnTo>
                    <a:pt x="0" y="70"/>
                  </a:lnTo>
                  <a:lnTo>
                    <a:pt x="0" y="58"/>
                  </a:lnTo>
                  <a:close/>
                  <a:moveTo>
                    <a:pt x="0" y="70"/>
                  </a:moveTo>
                  <a:lnTo>
                    <a:pt x="648" y="70"/>
                  </a:lnTo>
                  <a:lnTo>
                    <a:pt x="648" y="90"/>
                  </a:lnTo>
                  <a:lnTo>
                    <a:pt x="0" y="90"/>
                  </a:lnTo>
                  <a:lnTo>
                    <a:pt x="0" y="70"/>
                  </a:lnTo>
                  <a:close/>
                  <a:moveTo>
                    <a:pt x="0" y="90"/>
                  </a:moveTo>
                  <a:lnTo>
                    <a:pt x="645" y="90"/>
                  </a:lnTo>
                  <a:lnTo>
                    <a:pt x="645" y="99"/>
                  </a:lnTo>
                  <a:lnTo>
                    <a:pt x="0" y="99"/>
                  </a:lnTo>
                  <a:lnTo>
                    <a:pt x="0" y="90"/>
                  </a:lnTo>
                  <a:close/>
                  <a:moveTo>
                    <a:pt x="0" y="99"/>
                  </a:moveTo>
                  <a:lnTo>
                    <a:pt x="643" y="99"/>
                  </a:lnTo>
                  <a:lnTo>
                    <a:pt x="643" y="107"/>
                  </a:lnTo>
                  <a:lnTo>
                    <a:pt x="0" y="107"/>
                  </a:lnTo>
                  <a:lnTo>
                    <a:pt x="0" y="99"/>
                  </a:lnTo>
                  <a:close/>
                  <a:moveTo>
                    <a:pt x="0" y="107"/>
                  </a:moveTo>
                  <a:lnTo>
                    <a:pt x="641" y="107"/>
                  </a:lnTo>
                  <a:lnTo>
                    <a:pt x="641" y="112"/>
                  </a:lnTo>
                  <a:lnTo>
                    <a:pt x="0" y="112"/>
                  </a:lnTo>
                  <a:lnTo>
                    <a:pt x="0" y="107"/>
                  </a:lnTo>
                  <a:close/>
                  <a:moveTo>
                    <a:pt x="0" y="112"/>
                  </a:moveTo>
                  <a:lnTo>
                    <a:pt x="639" y="112"/>
                  </a:lnTo>
                  <a:lnTo>
                    <a:pt x="639" y="116"/>
                  </a:lnTo>
                  <a:lnTo>
                    <a:pt x="0" y="116"/>
                  </a:lnTo>
                  <a:lnTo>
                    <a:pt x="0" y="112"/>
                  </a:lnTo>
                  <a:close/>
                  <a:moveTo>
                    <a:pt x="0" y="116"/>
                  </a:moveTo>
                  <a:lnTo>
                    <a:pt x="636" y="116"/>
                  </a:lnTo>
                  <a:lnTo>
                    <a:pt x="636" y="119"/>
                  </a:lnTo>
                  <a:lnTo>
                    <a:pt x="0" y="119"/>
                  </a:lnTo>
                  <a:lnTo>
                    <a:pt x="0" y="116"/>
                  </a:lnTo>
                  <a:close/>
                  <a:moveTo>
                    <a:pt x="0" y="119"/>
                  </a:moveTo>
                  <a:lnTo>
                    <a:pt x="634" y="119"/>
                  </a:lnTo>
                  <a:lnTo>
                    <a:pt x="634" y="123"/>
                  </a:lnTo>
                  <a:lnTo>
                    <a:pt x="0" y="123"/>
                  </a:lnTo>
                  <a:lnTo>
                    <a:pt x="0" y="119"/>
                  </a:lnTo>
                  <a:close/>
                  <a:moveTo>
                    <a:pt x="0" y="123"/>
                  </a:moveTo>
                  <a:lnTo>
                    <a:pt x="632" y="123"/>
                  </a:lnTo>
                  <a:lnTo>
                    <a:pt x="632" y="125"/>
                  </a:lnTo>
                  <a:lnTo>
                    <a:pt x="0" y="125"/>
                  </a:lnTo>
                  <a:lnTo>
                    <a:pt x="0" y="123"/>
                  </a:lnTo>
                  <a:close/>
                  <a:moveTo>
                    <a:pt x="0" y="125"/>
                  </a:moveTo>
                  <a:lnTo>
                    <a:pt x="630" y="125"/>
                  </a:lnTo>
                  <a:lnTo>
                    <a:pt x="630" y="130"/>
                  </a:lnTo>
                  <a:lnTo>
                    <a:pt x="0" y="130"/>
                  </a:lnTo>
                  <a:lnTo>
                    <a:pt x="0" y="125"/>
                  </a:lnTo>
                  <a:close/>
                  <a:moveTo>
                    <a:pt x="0" y="130"/>
                  </a:moveTo>
                  <a:lnTo>
                    <a:pt x="627" y="130"/>
                  </a:lnTo>
                  <a:lnTo>
                    <a:pt x="627" y="132"/>
                  </a:lnTo>
                  <a:lnTo>
                    <a:pt x="0" y="132"/>
                  </a:lnTo>
                  <a:lnTo>
                    <a:pt x="0" y="130"/>
                  </a:lnTo>
                  <a:close/>
                  <a:moveTo>
                    <a:pt x="0" y="132"/>
                  </a:moveTo>
                  <a:lnTo>
                    <a:pt x="625" y="132"/>
                  </a:lnTo>
                  <a:lnTo>
                    <a:pt x="625" y="134"/>
                  </a:lnTo>
                  <a:lnTo>
                    <a:pt x="0" y="134"/>
                  </a:lnTo>
                  <a:lnTo>
                    <a:pt x="0" y="132"/>
                  </a:lnTo>
                  <a:close/>
                  <a:moveTo>
                    <a:pt x="0" y="134"/>
                  </a:moveTo>
                  <a:lnTo>
                    <a:pt x="623" y="134"/>
                  </a:lnTo>
                  <a:lnTo>
                    <a:pt x="623" y="137"/>
                  </a:lnTo>
                  <a:lnTo>
                    <a:pt x="0" y="137"/>
                  </a:lnTo>
                  <a:lnTo>
                    <a:pt x="0" y="134"/>
                  </a:lnTo>
                  <a:close/>
                  <a:moveTo>
                    <a:pt x="0" y="137"/>
                  </a:moveTo>
                  <a:lnTo>
                    <a:pt x="621" y="137"/>
                  </a:lnTo>
                  <a:lnTo>
                    <a:pt x="621" y="139"/>
                  </a:lnTo>
                  <a:lnTo>
                    <a:pt x="0" y="139"/>
                  </a:lnTo>
                  <a:lnTo>
                    <a:pt x="0" y="137"/>
                  </a:lnTo>
                  <a:close/>
                  <a:moveTo>
                    <a:pt x="0" y="139"/>
                  </a:moveTo>
                  <a:lnTo>
                    <a:pt x="616" y="139"/>
                  </a:lnTo>
                  <a:lnTo>
                    <a:pt x="616" y="141"/>
                  </a:lnTo>
                  <a:lnTo>
                    <a:pt x="0" y="141"/>
                  </a:lnTo>
                  <a:lnTo>
                    <a:pt x="0" y="139"/>
                  </a:lnTo>
                  <a:close/>
                  <a:moveTo>
                    <a:pt x="0" y="141"/>
                  </a:moveTo>
                  <a:lnTo>
                    <a:pt x="614" y="141"/>
                  </a:lnTo>
                  <a:lnTo>
                    <a:pt x="614" y="143"/>
                  </a:lnTo>
                  <a:lnTo>
                    <a:pt x="0" y="143"/>
                  </a:lnTo>
                  <a:lnTo>
                    <a:pt x="0" y="141"/>
                  </a:lnTo>
                  <a:close/>
                  <a:moveTo>
                    <a:pt x="0" y="143"/>
                  </a:moveTo>
                  <a:lnTo>
                    <a:pt x="612" y="143"/>
                  </a:lnTo>
                  <a:lnTo>
                    <a:pt x="612" y="145"/>
                  </a:lnTo>
                  <a:lnTo>
                    <a:pt x="0" y="145"/>
                  </a:lnTo>
                  <a:lnTo>
                    <a:pt x="0" y="143"/>
                  </a:lnTo>
                  <a:close/>
                  <a:moveTo>
                    <a:pt x="0" y="145"/>
                  </a:moveTo>
                  <a:lnTo>
                    <a:pt x="607" y="145"/>
                  </a:lnTo>
                  <a:lnTo>
                    <a:pt x="607" y="148"/>
                  </a:lnTo>
                  <a:lnTo>
                    <a:pt x="0" y="148"/>
                  </a:lnTo>
                  <a:lnTo>
                    <a:pt x="0" y="145"/>
                  </a:lnTo>
                  <a:close/>
                  <a:moveTo>
                    <a:pt x="0" y="148"/>
                  </a:moveTo>
                  <a:lnTo>
                    <a:pt x="605" y="148"/>
                  </a:lnTo>
                  <a:lnTo>
                    <a:pt x="605" y="150"/>
                  </a:lnTo>
                  <a:lnTo>
                    <a:pt x="0" y="150"/>
                  </a:lnTo>
                  <a:lnTo>
                    <a:pt x="0" y="148"/>
                  </a:lnTo>
                  <a:close/>
                  <a:moveTo>
                    <a:pt x="0" y="150"/>
                  </a:moveTo>
                  <a:lnTo>
                    <a:pt x="601" y="150"/>
                  </a:lnTo>
                  <a:lnTo>
                    <a:pt x="601" y="152"/>
                  </a:lnTo>
                  <a:lnTo>
                    <a:pt x="0" y="152"/>
                  </a:lnTo>
                  <a:lnTo>
                    <a:pt x="0" y="150"/>
                  </a:lnTo>
                  <a:close/>
                  <a:moveTo>
                    <a:pt x="0" y="152"/>
                  </a:moveTo>
                  <a:lnTo>
                    <a:pt x="592" y="152"/>
                  </a:lnTo>
                  <a:lnTo>
                    <a:pt x="592" y="154"/>
                  </a:lnTo>
                  <a:lnTo>
                    <a:pt x="0" y="154"/>
                  </a:lnTo>
                  <a:lnTo>
                    <a:pt x="0" y="152"/>
                  </a:lnTo>
                  <a:close/>
                  <a:moveTo>
                    <a:pt x="0" y="154"/>
                  </a:moveTo>
                  <a:lnTo>
                    <a:pt x="583" y="154"/>
                  </a:lnTo>
                  <a:lnTo>
                    <a:pt x="583" y="157"/>
                  </a:lnTo>
                  <a:lnTo>
                    <a:pt x="0" y="157"/>
                  </a:lnTo>
                  <a:lnTo>
                    <a:pt x="0" y="154"/>
                  </a:lnTo>
                  <a:close/>
                  <a:moveTo>
                    <a:pt x="0" y="157"/>
                  </a:moveTo>
                  <a:lnTo>
                    <a:pt x="150" y="157"/>
                  </a:lnTo>
                  <a:lnTo>
                    <a:pt x="150" y="550"/>
                  </a:lnTo>
                  <a:lnTo>
                    <a:pt x="0" y="550"/>
                  </a:lnTo>
                  <a:lnTo>
                    <a:pt x="0" y="157"/>
                  </a:lnTo>
                  <a:close/>
                  <a:moveTo>
                    <a:pt x="0" y="550"/>
                  </a:moveTo>
                  <a:lnTo>
                    <a:pt x="435" y="550"/>
                  </a:lnTo>
                  <a:lnTo>
                    <a:pt x="435" y="552"/>
                  </a:lnTo>
                  <a:lnTo>
                    <a:pt x="0" y="552"/>
                  </a:lnTo>
                  <a:lnTo>
                    <a:pt x="0" y="550"/>
                  </a:lnTo>
                  <a:close/>
                  <a:moveTo>
                    <a:pt x="0" y="552"/>
                  </a:moveTo>
                  <a:lnTo>
                    <a:pt x="451" y="552"/>
                  </a:lnTo>
                  <a:lnTo>
                    <a:pt x="451" y="554"/>
                  </a:lnTo>
                  <a:lnTo>
                    <a:pt x="0" y="554"/>
                  </a:lnTo>
                  <a:lnTo>
                    <a:pt x="0" y="552"/>
                  </a:lnTo>
                  <a:close/>
                  <a:moveTo>
                    <a:pt x="0" y="554"/>
                  </a:moveTo>
                  <a:lnTo>
                    <a:pt x="464" y="554"/>
                  </a:lnTo>
                  <a:lnTo>
                    <a:pt x="464" y="556"/>
                  </a:lnTo>
                  <a:lnTo>
                    <a:pt x="0" y="556"/>
                  </a:lnTo>
                  <a:lnTo>
                    <a:pt x="0" y="554"/>
                  </a:lnTo>
                  <a:close/>
                  <a:moveTo>
                    <a:pt x="0" y="556"/>
                  </a:moveTo>
                  <a:lnTo>
                    <a:pt x="469" y="556"/>
                  </a:lnTo>
                  <a:lnTo>
                    <a:pt x="469" y="559"/>
                  </a:lnTo>
                  <a:lnTo>
                    <a:pt x="0" y="559"/>
                  </a:lnTo>
                  <a:lnTo>
                    <a:pt x="0" y="556"/>
                  </a:lnTo>
                  <a:close/>
                  <a:moveTo>
                    <a:pt x="0" y="559"/>
                  </a:moveTo>
                  <a:lnTo>
                    <a:pt x="471" y="559"/>
                  </a:lnTo>
                  <a:lnTo>
                    <a:pt x="471" y="561"/>
                  </a:lnTo>
                  <a:lnTo>
                    <a:pt x="0" y="561"/>
                  </a:lnTo>
                  <a:lnTo>
                    <a:pt x="0" y="559"/>
                  </a:lnTo>
                  <a:close/>
                  <a:moveTo>
                    <a:pt x="0" y="561"/>
                  </a:moveTo>
                  <a:lnTo>
                    <a:pt x="473" y="561"/>
                  </a:lnTo>
                  <a:lnTo>
                    <a:pt x="473" y="563"/>
                  </a:lnTo>
                  <a:lnTo>
                    <a:pt x="0" y="563"/>
                  </a:lnTo>
                  <a:lnTo>
                    <a:pt x="0" y="561"/>
                  </a:lnTo>
                  <a:close/>
                  <a:moveTo>
                    <a:pt x="0" y="563"/>
                  </a:moveTo>
                  <a:lnTo>
                    <a:pt x="476" y="563"/>
                  </a:lnTo>
                  <a:lnTo>
                    <a:pt x="476" y="565"/>
                  </a:lnTo>
                  <a:lnTo>
                    <a:pt x="0" y="565"/>
                  </a:lnTo>
                  <a:lnTo>
                    <a:pt x="0" y="563"/>
                  </a:lnTo>
                  <a:close/>
                  <a:moveTo>
                    <a:pt x="0" y="565"/>
                  </a:moveTo>
                  <a:lnTo>
                    <a:pt x="480" y="565"/>
                  </a:lnTo>
                  <a:lnTo>
                    <a:pt x="480" y="568"/>
                  </a:lnTo>
                  <a:lnTo>
                    <a:pt x="0" y="568"/>
                  </a:lnTo>
                  <a:lnTo>
                    <a:pt x="0" y="565"/>
                  </a:lnTo>
                  <a:close/>
                  <a:moveTo>
                    <a:pt x="0" y="568"/>
                  </a:moveTo>
                  <a:lnTo>
                    <a:pt x="482" y="568"/>
                  </a:lnTo>
                  <a:lnTo>
                    <a:pt x="482" y="570"/>
                  </a:lnTo>
                  <a:lnTo>
                    <a:pt x="0" y="570"/>
                  </a:lnTo>
                  <a:lnTo>
                    <a:pt x="0" y="568"/>
                  </a:lnTo>
                  <a:close/>
                  <a:moveTo>
                    <a:pt x="0" y="570"/>
                  </a:moveTo>
                  <a:lnTo>
                    <a:pt x="485" y="570"/>
                  </a:lnTo>
                  <a:lnTo>
                    <a:pt x="485" y="572"/>
                  </a:lnTo>
                  <a:lnTo>
                    <a:pt x="0" y="572"/>
                  </a:lnTo>
                  <a:lnTo>
                    <a:pt x="0" y="570"/>
                  </a:lnTo>
                  <a:close/>
                  <a:moveTo>
                    <a:pt x="0" y="572"/>
                  </a:moveTo>
                  <a:lnTo>
                    <a:pt x="487" y="572"/>
                  </a:lnTo>
                  <a:lnTo>
                    <a:pt x="487" y="574"/>
                  </a:lnTo>
                  <a:lnTo>
                    <a:pt x="0" y="574"/>
                  </a:lnTo>
                  <a:lnTo>
                    <a:pt x="0" y="572"/>
                  </a:lnTo>
                  <a:close/>
                  <a:moveTo>
                    <a:pt x="0" y="574"/>
                  </a:moveTo>
                  <a:lnTo>
                    <a:pt x="489" y="574"/>
                  </a:lnTo>
                  <a:lnTo>
                    <a:pt x="489" y="576"/>
                  </a:lnTo>
                  <a:lnTo>
                    <a:pt x="0" y="576"/>
                  </a:lnTo>
                  <a:lnTo>
                    <a:pt x="0" y="574"/>
                  </a:lnTo>
                  <a:close/>
                  <a:moveTo>
                    <a:pt x="0" y="576"/>
                  </a:moveTo>
                  <a:lnTo>
                    <a:pt x="491" y="576"/>
                  </a:lnTo>
                  <a:lnTo>
                    <a:pt x="491" y="579"/>
                  </a:lnTo>
                  <a:lnTo>
                    <a:pt x="0" y="579"/>
                  </a:lnTo>
                  <a:lnTo>
                    <a:pt x="0" y="576"/>
                  </a:lnTo>
                  <a:close/>
                  <a:moveTo>
                    <a:pt x="0" y="579"/>
                  </a:moveTo>
                  <a:lnTo>
                    <a:pt x="493" y="579"/>
                  </a:lnTo>
                  <a:lnTo>
                    <a:pt x="493" y="583"/>
                  </a:lnTo>
                  <a:lnTo>
                    <a:pt x="0" y="583"/>
                  </a:lnTo>
                  <a:lnTo>
                    <a:pt x="0" y="579"/>
                  </a:lnTo>
                  <a:close/>
                  <a:moveTo>
                    <a:pt x="0" y="583"/>
                  </a:moveTo>
                  <a:lnTo>
                    <a:pt x="496" y="583"/>
                  </a:lnTo>
                  <a:lnTo>
                    <a:pt x="496" y="585"/>
                  </a:lnTo>
                  <a:lnTo>
                    <a:pt x="0" y="585"/>
                  </a:lnTo>
                  <a:lnTo>
                    <a:pt x="0" y="583"/>
                  </a:lnTo>
                  <a:close/>
                  <a:moveTo>
                    <a:pt x="0" y="585"/>
                  </a:moveTo>
                  <a:lnTo>
                    <a:pt x="498" y="585"/>
                  </a:lnTo>
                  <a:lnTo>
                    <a:pt x="498" y="588"/>
                  </a:lnTo>
                  <a:lnTo>
                    <a:pt x="0" y="588"/>
                  </a:lnTo>
                  <a:lnTo>
                    <a:pt x="0" y="585"/>
                  </a:lnTo>
                  <a:close/>
                  <a:moveTo>
                    <a:pt x="0" y="588"/>
                  </a:moveTo>
                  <a:lnTo>
                    <a:pt x="500" y="588"/>
                  </a:lnTo>
                  <a:lnTo>
                    <a:pt x="500" y="592"/>
                  </a:lnTo>
                  <a:lnTo>
                    <a:pt x="0" y="592"/>
                  </a:lnTo>
                  <a:lnTo>
                    <a:pt x="0" y="588"/>
                  </a:lnTo>
                  <a:close/>
                  <a:moveTo>
                    <a:pt x="0" y="592"/>
                  </a:moveTo>
                  <a:lnTo>
                    <a:pt x="502" y="592"/>
                  </a:lnTo>
                  <a:lnTo>
                    <a:pt x="502" y="594"/>
                  </a:lnTo>
                  <a:lnTo>
                    <a:pt x="0" y="594"/>
                  </a:lnTo>
                  <a:lnTo>
                    <a:pt x="0" y="592"/>
                  </a:lnTo>
                  <a:close/>
                  <a:moveTo>
                    <a:pt x="0" y="594"/>
                  </a:moveTo>
                  <a:lnTo>
                    <a:pt x="505" y="594"/>
                  </a:lnTo>
                  <a:lnTo>
                    <a:pt x="505" y="599"/>
                  </a:lnTo>
                  <a:lnTo>
                    <a:pt x="0" y="599"/>
                  </a:lnTo>
                  <a:lnTo>
                    <a:pt x="0" y="594"/>
                  </a:lnTo>
                  <a:close/>
                  <a:moveTo>
                    <a:pt x="0" y="599"/>
                  </a:moveTo>
                  <a:lnTo>
                    <a:pt x="507" y="599"/>
                  </a:lnTo>
                  <a:lnTo>
                    <a:pt x="507" y="612"/>
                  </a:lnTo>
                  <a:lnTo>
                    <a:pt x="0" y="612"/>
                  </a:lnTo>
                  <a:lnTo>
                    <a:pt x="0" y="599"/>
                  </a:lnTo>
                  <a:close/>
                  <a:moveTo>
                    <a:pt x="0" y="612"/>
                  </a:moveTo>
                  <a:lnTo>
                    <a:pt x="509" y="612"/>
                  </a:lnTo>
                  <a:lnTo>
                    <a:pt x="509" y="641"/>
                  </a:lnTo>
                  <a:lnTo>
                    <a:pt x="0" y="641"/>
                  </a:lnTo>
                  <a:lnTo>
                    <a:pt x="0" y="612"/>
                  </a:lnTo>
                  <a:close/>
                  <a:moveTo>
                    <a:pt x="0" y="641"/>
                  </a:moveTo>
                  <a:lnTo>
                    <a:pt x="507" y="641"/>
                  </a:lnTo>
                  <a:lnTo>
                    <a:pt x="507" y="657"/>
                  </a:lnTo>
                  <a:lnTo>
                    <a:pt x="0" y="657"/>
                  </a:lnTo>
                  <a:lnTo>
                    <a:pt x="0" y="641"/>
                  </a:lnTo>
                  <a:close/>
                  <a:moveTo>
                    <a:pt x="0" y="657"/>
                  </a:moveTo>
                  <a:lnTo>
                    <a:pt x="505" y="657"/>
                  </a:lnTo>
                  <a:lnTo>
                    <a:pt x="505" y="661"/>
                  </a:lnTo>
                  <a:lnTo>
                    <a:pt x="0" y="661"/>
                  </a:lnTo>
                  <a:lnTo>
                    <a:pt x="0" y="657"/>
                  </a:lnTo>
                  <a:close/>
                  <a:moveTo>
                    <a:pt x="0" y="661"/>
                  </a:moveTo>
                  <a:lnTo>
                    <a:pt x="502" y="661"/>
                  </a:lnTo>
                  <a:lnTo>
                    <a:pt x="502" y="664"/>
                  </a:lnTo>
                  <a:lnTo>
                    <a:pt x="0" y="664"/>
                  </a:lnTo>
                  <a:lnTo>
                    <a:pt x="0" y="661"/>
                  </a:lnTo>
                  <a:close/>
                  <a:moveTo>
                    <a:pt x="0" y="664"/>
                  </a:moveTo>
                  <a:lnTo>
                    <a:pt x="500" y="664"/>
                  </a:lnTo>
                  <a:lnTo>
                    <a:pt x="500" y="666"/>
                  </a:lnTo>
                  <a:lnTo>
                    <a:pt x="0" y="666"/>
                  </a:lnTo>
                  <a:lnTo>
                    <a:pt x="0" y="664"/>
                  </a:lnTo>
                  <a:close/>
                  <a:moveTo>
                    <a:pt x="0" y="666"/>
                  </a:moveTo>
                  <a:lnTo>
                    <a:pt x="498" y="666"/>
                  </a:lnTo>
                  <a:lnTo>
                    <a:pt x="498" y="668"/>
                  </a:lnTo>
                  <a:lnTo>
                    <a:pt x="0" y="668"/>
                  </a:lnTo>
                  <a:lnTo>
                    <a:pt x="0" y="666"/>
                  </a:lnTo>
                  <a:close/>
                  <a:moveTo>
                    <a:pt x="0" y="668"/>
                  </a:moveTo>
                  <a:lnTo>
                    <a:pt x="496" y="668"/>
                  </a:lnTo>
                  <a:lnTo>
                    <a:pt x="496" y="672"/>
                  </a:lnTo>
                  <a:lnTo>
                    <a:pt x="0" y="672"/>
                  </a:lnTo>
                  <a:lnTo>
                    <a:pt x="0" y="668"/>
                  </a:lnTo>
                  <a:close/>
                  <a:moveTo>
                    <a:pt x="0" y="672"/>
                  </a:moveTo>
                  <a:lnTo>
                    <a:pt x="493" y="672"/>
                  </a:lnTo>
                  <a:lnTo>
                    <a:pt x="493" y="675"/>
                  </a:lnTo>
                  <a:lnTo>
                    <a:pt x="0" y="675"/>
                  </a:lnTo>
                  <a:lnTo>
                    <a:pt x="0" y="672"/>
                  </a:lnTo>
                  <a:close/>
                  <a:moveTo>
                    <a:pt x="0" y="675"/>
                  </a:moveTo>
                  <a:lnTo>
                    <a:pt x="491" y="675"/>
                  </a:lnTo>
                  <a:lnTo>
                    <a:pt x="491" y="677"/>
                  </a:lnTo>
                  <a:lnTo>
                    <a:pt x="0" y="677"/>
                  </a:lnTo>
                  <a:lnTo>
                    <a:pt x="0" y="675"/>
                  </a:lnTo>
                  <a:close/>
                  <a:moveTo>
                    <a:pt x="0" y="677"/>
                  </a:moveTo>
                  <a:lnTo>
                    <a:pt x="489" y="677"/>
                  </a:lnTo>
                  <a:lnTo>
                    <a:pt x="489" y="679"/>
                  </a:lnTo>
                  <a:lnTo>
                    <a:pt x="0" y="679"/>
                  </a:lnTo>
                  <a:lnTo>
                    <a:pt x="0" y="677"/>
                  </a:lnTo>
                  <a:close/>
                  <a:moveTo>
                    <a:pt x="0" y="679"/>
                  </a:moveTo>
                  <a:lnTo>
                    <a:pt x="487" y="679"/>
                  </a:lnTo>
                  <a:lnTo>
                    <a:pt x="487" y="681"/>
                  </a:lnTo>
                  <a:lnTo>
                    <a:pt x="0" y="681"/>
                  </a:lnTo>
                  <a:lnTo>
                    <a:pt x="0" y="679"/>
                  </a:lnTo>
                  <a:close/>
                  <a:moveTo>
                    <a:pt x="0" y="681"/>
                  </a:moveTo>
                  <a:lnTo>
                    <a:pt x="485" y="681"/>
                  </a:lnTo>
                  <a:lnTo>
                    <a:pt x="485" y="684"/>
                  </a:lnTo>
                  <a:lnTo>
                    <a:pt x="0" y="684"/>
                  </a:lnTo>
                  <a:lnTo>
                    <a:pt x="0" y="681"/>
                  </a:lnTo>
                  <a:close/>
                  <a:moveTo>
                    <a:pt x="0" y="684"/>
                  </a:moveTo>
                  <a:lnTo>
                    <a:pt x="482" y="684"/>
                  </a:lnTo>
                  <a:lnTo>
                    <a:pt x="482" y="686"/>
                  </a:lnTo>
                  <a:lnTo>
                    <a:pt x="0" y="686"/>
                  </a:lnTo>
                  <a:lnTo>
                    <a:pt x="0" y="684"/>
                  </a:lnTo>
                  <a:close/>
                  <a:moveTo>
                    <a:pt x="0" y="686"/>
                  </a:moveTo>
                  <a:lnTo>
                    <a:pt x="480" y="686"/>
                  </a:lnTo>
                  <a:lnTo>
                    <a:pt x="480" y="688"/>
                  </a:lnTo>
                  <a:lnTo>
                    <a:pt x="0" y="688"/>
                  </a:lnTo>
                  <a:lnTo>
                    <a:pt x="0" y="686"/>
                  </a:lnTo>
                  <a:close/>
                  <a:moveTo>
                    <a:pt x="0" y="688"/>
                  </a:moveTo>
                  <a:lnTo>
                    <a:pt x="476" y="688"/>
                  </a:lnTo>
                  <a:lnTo>
                    <a:pt x="476" y="690"/>
                  </a:lnTo>
                  <a:lnTo>
                    <a:pt x="0" y="690"/>
                  </a:lnTo>
                  <a:lnTo>
                    <a:pt x="0" y="688"/>
                  </a:lnTo>
                  <a:close/>
                  <a:moveTo>
                    <a:pt x="0" y="690"/>
                  </a:moveTo>
                  <a:lnTo>
                    <a:pt x="473" y="690"/>
                  </a:lnTo>
                  <a:lnTo>
                    <a:pt x="473" y="693"/>
                  </a:lnTo>
                  <a:lnTo>
                    <a:pt x="0" y="693"/>
                  </a:lnTo>
                  <a:lnTo>
                    <a:pt x="0" y="690"/>
                  </a:lnTo>
                  <a:close/>
                  <a:moveTo>
                    <a:pt x="0" y="693"/>
                  </a:moveTo>
                  <a:lnTo>
                    <a:pt x="471" y="693"/>
                  </a:lnTo>
                  <a:lnTo>
                    <a:pt x="471" y="695"/>
                  </a:lnTo>
                  <a:lnTo>
                    <a:pt x="0" y="695"/>
                  </a:lnTo>
                  <a:lnTo>
                    <a:pt x="0" y="693"/>
                  </a:lnTo>
                  <a:close/>
                  <a:moveTo>
                    <a:pt x="0" y="695"/>
                  </a:moveTo>
                  <a:lnTo>
                    <a:pt x="469" y="695"/>
                  </a:lnTo>
                  <a:lnTo>
                    <a:pt x="469" y="697"/>
                  </a:lnTo>
                  <a:lnTo>
                    <a:pt x="0" y="697"/>
                  </a:lnTo>
                  <a:lnTo>
                    <a:pt x="0" y="695"/>
                  </a:lnTo>
                  <a:close/>
                  <a:moveTo>
                    <a:pt x="0" y="697"/>
                  </a:moveTo>
                  <a:lnTo>
                    <a:pt x="464" y="697"/>
                  </a:lnTo>
                  <a:lnTo>
                    <a:pt x="464" y="699"/>
                  </a:lnTo>
                  <a:lnTo>
                    <a:pt x="0" y="699"/>
                  </a:lnTo>
                  <a:lnTo>
                    <a:pt x="0" y="697"/>
                  </a:lnTo>
                  <a:close/>
                  <a:moveTo>
                    <a:pt x="0" y="699"/>
                  </a:moveTo>
                  <a:lnTo>
                    <a:pt x="451" y="699"/>
                  </a:lnTo>
                  <a:lnTo>
                    <a:pt x="451" y="702"/>
                  </a:lnTo>
                  <a:lnTo>
                    <a:pt x="0" y="702"/>
                  </a:lnTo>
                  <a:lnTo>
                    <a:pt x="0" y="699"/>
                  </a:lnTo>
                  <a:close/>
                  <a:moveTo>
                    <a:pt x="0" y="702"/>
                  </a:moveTo>
                  <a:lnTo>
                    <a:pt x="150" y="702"/>
                  </a:lnTo>
                  <a:lnTo>
                    <a:pt x="150" y="1175"/>
                  </a:lnTo>
                  <a:lnTo>
                    <a:pt x="0" y="1175"/>
                  </a:lnTo>
                  <a:lnTo>
                    <a:pt x="0" y="702"/>
                  </a:lnTo>
                  <a:close/>
                  <a:moveTo>
                    <a:pt x="2" y="1175"/>
                  </a:moveTo>
                  <a:lnTo>
                    <a:pt x="150" y="1175"/>
                  </a:lnTo>
                  <a:lnTo>
                    <a:pt x="150" y="1184"/>
                  </a:lnTo>
                  <a:lnTo>
                    <a:pt x="2" y="1184"/>
                  </a:lnTo>
                  <a:lnTo>
                    <a:pt x="2" y="1175"/>
                  </a:lnTo>
                  <a:close/>
                  <a:moveTo>
                    <a:pt x="4" y="1184"/>
                  </a:moveTo>
                  <a:lnTo>
                    <a:pt x="150" y="1184"/>
                  </a:lnTo>
                  <a:lnTo>
                    <a:pt x="150" y="1188"/>
                  </a:lnTo>
                  <a:lnTo>
                    <a:pt x="4" y="1188"/>
                  </a:lnTo>
                  <a:lnTo>
                    <a:pt x="4" y="1184"/>
                  </a:lnTo>
                  <a:close/>
                  <a:moveTo>
                    <a:pt x="4" y="1188"/>
                  </a:moveTo>
                  <a:lnTo>
                    <a:pt x="147" y="1188"/>
                  </a:lnTo>
                  <a:lnTo>
                    <a:pt x="147" y="1195"/>
                  </a:lnTo>
                  <a:lnTo>
                    <a:pt x="4" y="1195"/>
                  </a:lnTo>
                  <a:lnTo>
                    <a:pt x="4" y="1188"/>
                  </a:lnTo>
                  <a:close/>
                  <a:moveTo>
                    <a:pt x="7" y="1195"/>
                  </a:moveTo>
                  <a:lnTo>
                    <a:pt x="147" y="1195"/>
                  </a:lnTo>
                  <a:lnTo>
                    <a:pt x="147" y="1204"/>
                  </a:lnTo>
                  <a:lnTo>
                    <a:pt x="7" y="1204"/>
                  </a:lnTo>
                  <a:lnTo>
                    <a:pt x="7" y="1195"/>
                  </a:lnTo>
                  <a:close/>
                  <a:moveTo>
                    <a:pt x="7" y="1204"/>
                  </a:moveTo>
                  <a:lnTo>
                    <a:pt x="145" y="1204"/>
                  </a:lnTo>
                  <a:lnTo>
                    <a:pt x="145" y="1206"/>
                  </a:lnTo>
                  <a:lnTo>
                    <a:pt x="7" y="1206"/>
                  </a:lnTo>
                  <a:lnTo>
                    <a:pt x="7" y="1204"/>
                  </a:lnTo>
                  <a:close/>
                  <a:moveTo>
                    <a:pt x="9" y="1206"/>
                  </a:moveTo>
                  <a:lnTo>
                    <a:pt x="145" y="1206"/>
                  </a:lnTo>
                  <a:lnTo>
                    <a:pt x="145" y="1208"/>
                  </a:lnTo>
                  <a:lnTo>
                    <a:pt x="9" y="1208"/>
                  </a:lnTo>
                  <a:lnTo>
                    <a:pt x="9" y="1206"/>
                  </a:lnTo>
                  <a:close/>
                  <a:moveTo>
                    <a:pt x="11" y="1208"/>
                  </a:moveTo>
                  <a:lnTo>
                    <a:pt x="143" y="1208"/>
                  </a:lnTo>
                  <a:lnTo>
                    <a:pt x="143" y="1211"/>
                  </a:lnTo>
                  <a:lnTo>
                    <a:pt x="11" y="1211"/>
                  </a:lnTo>
                  <a:lnTo>
                    <a:pt x="11" y="1208"/>
                  </a:lnTo>
                  <a:close/>
                  <a:moveTo>
                    <a:pt x="11" y="1211"/>
                  </a:moveTo>
                  <a:lnTo>
                    <a:pt x="141" y="1211"/>
                  </a:lnTo>
                  <a:lnTo>
                    <a:pt x="141" y="1213"/>
                  </a:lnTo>
                  <a:lnTo>
                    <a:pt x="11" y="1213"/>
                  </a:lnTo>
                  <a:lnTo>
                    <a:pt x="11" y="1211"/>
                  </a:lnTo>
                  <a:close/>
                  <a:moveTo>
                    <a:pt x="13" y="1213"/>
                  </a:moveTo>
                  <a:lnTo>
                    <a:pt x="141" y="1213"/>
                  </a:lnTo>
                  <a:lnTo>
                    <a:pt x="141" y="1215"/>
                  </a:lnTo>
                  <a:lnTo>
                    <a:pt x="13" y="1215"/>
                  </a:lnTo>
                  <a:lnTo>
                    <a:pt x="13" y="1213"/>
                  </a:lnTo>
                  <a:close/>
                  <a:moveTo>
                    <a:pt x="16" y="1215"/>
                  </a:moveTo>
                  <a:lnTo>
                    <a:pt x="138" y="1215"/>
                  </a:lnTo>
                  <a:lnTo>
                    <a:pt x="138" y="1217"/>
                  </a:lnTo>
                  <a:lnTo>
                    <a:pt x="16" y="1217"/>
                  </a:lnTo>
                  <a:lnTo>
                    <a:pt x="16" y="1215"/>
                  </a:lnTo>
                  <a:close/>
                  <a:moveTo>
                    <a:pt x="16" y="1217"/>
                  </a:moveTo>
                  <a:lnTo>
                    <a:pt x="136" y="1217"/>
                  </a:lnTo>
                  <a:lnTo>
                    <a:pt x="136" y="1220"/>
                  </a:lnTo>
                  <a:lnTo>
                    <a:pt x="16" y="1220"/>
                  </a:lnTo>
                  <a:lnTo>
                    <a:pt x="16" y="1217"/>
                  </a:lnTo>
                  <a:close/>
                  <a:moveTo>
                    <a:pt x="18" y="1220"/>
                  </a:moveTo>
                  <a:lnTo>
                    <a:pt x="134" y="1220"/>
                  </a:lnTo>
                  <a:lnTo>
                    <a:pt x="134" y="1222"/>
                  </a:lnTo>
                  <a:lnTo>
                    <a:pt x="18" y="1222"/>
                  </a:lnTo>
                  <a:lnTo>
                    <a:pt x="18" y="1220"/>
                  </a:lnTo>
                  <a:close/>
                  <a:moveTo>
                    <a:pt x="20" y="1222"/>
                  </a:moveTo>
                  <a:lnTo>
                    <a:pt x="134" y="1222"/>
                  </a:lnTo>
                  <a:lnTo>
                    <a:pt x="134" y="1224"/>
                  </a:lnTo>
                  <a:lnTo>
                    <a:pt x="20" y="1224"/>
                  </a:lnTo>
                  <a:lnTo>
                    <a:pt x="20" y="1222"/>
                  </a:lnTo>
                  <a:close/>
                  <a:moveTo>
                    <a:pt x="20" y="1224"/>
                  </a:moveTo>
                  <a:lnTo>
                    <a:pt x="132" y="1224"/>
                  </a:lnTo>
                  <a:lnTo>
                    <a:pt x="132" y="1226"/>
                  </a:lnTo>
                  <a:lnTo>
                    <a:pt x="20" y="1226"/>
                  </a:lnTo>
                  <a:lnTo>
                    <a:pt x="20" y="1224"/>
                  </a:lnTo>
                  <a:close/>
                  <a:moveTo>
                    <a:pt x="22" y="1226"/>
                  </a:moveTo>
                  <a:lnTo>
                    <a:pt x="130" y="1226"/>
                  </a:lnTo>
                  <a:lnTo>
                    <a:pt x="130" y="1229"/>
                  </a:lnTo>
                  <a:lnTo>
                    <a:pt x="22" y="1229"/>
                  </a:lnTo>
                  <a:lnTo>
                    <a:pt x="22" y="1226"/>
                  </a:lnTo>
                  <a:close/>
                  <a:moveTo>
                    <a:pt x="22" y="1229"/>
                  </a:moveTo>
                  <a:lnTo>
                    <a:pt x="127" y="1229"/>
                  </a:lnTo>
                  <a:lnTo>
                    <a:pt x="127" y="1231"/>
                  </a:lnTo>
                  <a:lnTo>
                    <a:pt x="22" y="1231"/>
                  </a:lnTo>
                  <a:lnTo>
                    <a:pt x="22" y="1229"/>
                  </a:lnTo>
                  <a:close/>
                  <a:moveTo>
                    <a:pt x="27" y="1231"/>
                  </a:moveTo>
                  <a:lnTo>
                    <a:pt x="125" y="1231"/>
                  </a:lnTo>
                  <a:lnTo>
                    <a:pt x="125" y="1233"/>
                  </a:lnTo>
                  <a:lnTo>
                    <a:pt x="27" y="1233"/>
                  </a:lnTo>
                  <a:lnTo>
                    <a:pt x="27" y="1231"/>
                  </a:lnTo>
                  <a:close/>
                  <a:moveTo>
                    <a:pt x="31" y="1233"/>
                  </a:moveTo>
                  <a:lnTo>
                    <a:pt x="123" y="1233"/>
                  </a:lnTo>
                  <a:lnTo>
                    <a:pt x="123" y="1235"/>
                  </a:lnTo>
                  <a:lnTo>
                    <a:pt x="31" y="1235"/>
                  </a:lnTo>
                  <a:lnTo>
                    <a:pt x="31" y="1233"/>
                  </a:lnTo>
                  <a:close/>
                  <a:moveTo>
                    <a:pt x="33" y="1235"/>
                  </a:moveTo>
                  <a:lnTo>
                    <a:pt x="118" y="1235"/>
                  </a:lnTo>
                  <a:lnTo>
                    <a:pt x="118" y="1237"/>
                  </a:lnTo>
                  <a:lnTo>
                    <a:pt x="33" y="1237"/>
                  </a:lnTo>
                  <a:lnTo>
                    <a:pt x="33" y="1235"/>
                  </a:lnTo>
                  <a:close/>
                  <a:moveTo>
                    <a:pt x="38" y="1237"/>
                  </a:moveTo>
                  <a:lnTo>
                    <a:pt x="116" y="1237"/>
                  </a:lnTo>
                  <a:lnTo>
                    <a:pt x="116" y="1240"/>
                  </a:lnTo>
                  <a:lnTo>
                    <a:pt x="38" y="1240"/>
                  </a:lnTo>
                  <a:lnTo>
                    <a:pt x="38" y="1237"/>
                  </a:lnTo>
                  <a:close/>
                  <a:moveTo>
                    <a:pt x="40" y="1240"/>
                  </a:moveTo>
                  <a:lnTo>
                    <a:pt x="112" y="1240"/>
                  </a:lnTo>
                  <a:lnTo>
                    <a:pt x="112" y="1242"/>
                  </a:lnTo>
                  <a:lnTo>
                    <a:pt x="40" y="1242"/>
                  </a:lnTo>
                  <a:lnTo>
                    <a:pt x="40" y="1240"/>
                  </a:lnTo>
                  <a:close/>
                  <a:moveTo>
                    <a:pt x="45" y="1242"/>
                  </a:moveTo>
                  <a:lnTo>
                    <a:pt x="109" y="1242"/>
                  </a:lnTo>
                  <a:lnTo>
                    <a:pt x="109" y="1244"/>
                  </a:lnTo>
                  <a:lnTo>
                    <a:pt x="45" y="1244"/>
                  </a:lnTo>
                  <a:lnTo>
                    <a:pt x="45" y="1242"/>
                  </a:lnTo>
                  <a:close/>
                  <a:moveTo>
                    <a:pt x="47" y="1244"/>
                  </a:moveTo>
                  <a:lnTo>
                    <a:pt x="105" y="1244"/>
                  </a:lnTo>
                  <a:lnTo>
                    <a:pt x="105" y="1246"/>
                  </a:lnTo>
                  <a:lnTo>
                    <a:pt x="47" y="1246"/>
                  </a:lnTo>
                  <a:lnTo>
                    <a:pt x="47" y="1244"/>
                  </a:lnTo>
                  <a:close/>
                  <a:moveTo>
                    <a:pt x="58" y="1246"/>
                  </a:moveTo>
                  <a:lnTo>
                    <a:pt x="96" y="1246"/>
                  </a:lnTo>
                  <a:lnTo>
                    <a:pt x="96" y="1249"/>
                  </a:lnTo>
                  <a:lnTo>
                    <a:pt x="58" y="1249"/>
                  </a:lnTo>
                  <a:lnTo>
                    <a:pt x="58" y="1246"/>
                  </a:lnTo>
                  <a:close/>
                  <a:moveTo>
                    <a:pt x="67" y="1249"/>
                  </a:moveTo>
                  <a:lnTo>
                    <a:pt x="87" y="1249"/>
                  </a:lnTo>
                  <a:lnTo>
                    <a:pt x="87" y="1251"/>
                  </a:lnTo>
                  <a:lnTo>
                    <a:pt x="67" y="1251"/>
                  </a:lnTo>
                  <a:lnTo>
                    <a:pt x="67" y="1249"/>
                  </a:lnTo>
                  <a:close/>
                </a:path>
              </a:pathLst>
            </a:custGeom>
            <a:solidFill>
              <a:srgbClr val="120D15"/>
            </a:solidFill>
            <a:ln w="0">
              <a:solidFill>
                <a:srgbClr val="120D1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2"/>
            <p:cNvSpPr>
              <a:spLocks noChangeAspect="1" noEditPoints="1"/>
            </p:cNvSpPr>
            <p:nvPr/>
          </p:nvSpPr>
          <p:spPr bwMode="auto">
            <a:xfrm>
              <a:off x="3441" y="932"/>
              <a:ext cx="641" cy="1246"/>
            </a:xfrm>
            <a:custGeom>
              <a:avLst/>
              <a:gdLst>
                <a:gd name="T0" fmla="*/ 25 w 641"/>
                <a:gd name="T1" fmla="*/ 18 h 1246"/>
                <a:gd name="T2" fmla="*/ 523 w 641"/>
                <a:gd name="T3" fmla="*/ 36 h 1246"/>
                <a:gd name="T4" fmla="*/ 547 w 641"/>
                <a:gd name="T5" fmla="*/ 56 h 1246"/>
                <a:gd name="T6" fmla="*/ 0 w 641"/>
                <a:gd name="T7" fmla="*/ 73 h 1246"/>
                <a:gd name="T8" fmla="*/ 0 w 641"/>
                <a:gd name="T9" fmla="*/ 89 h 1246"/>
                <a:gd name="T10" fmla="*/ 0 w 641"/>
                <a:gd name="T11" fmla="*/ 120 h 1246"/>
                <a:gd name="T12" fmla="*/ 616 w 641"/>
                <a:gd name="T13" fmla="*/ 145 h 1246"/>
                <a:gd name="T14" fmla="*/ 621 w 641"/>
                <a:gd name="T15" fmla="*/ 156 h 1246"/>
                <a:gd name="T16" fmla="*/ 456 w 641"/>
                <a:gd name="T17" fmla="*/ 165 h 1246"/>
                <a:gd name="T18" fmla="*/ 467 w 641"/>
                <a:gd name="T19" fmla="*/ 172 h 1246"/>
                <a:gd name="T20" fmla="*/ 0 w 641"/>
                <a:gd name="T21" fmla="*/ 185 h 1246"/>
                <a:gd name="T22" fmla="*/ 139 w 641"/>
                <a:gd name="T23" fmla="*/ 199 h 1246"/>
                <a:gd name="T24" fmla="*/ 139 w 641"/>
                <a:gd name="T25" fmla="*/ 228 h 1246"/>
                <a:gd name="T26" fmla="*/ 0 w 641"/>
                <a:gd name="T27" fmla="*/ 538 h 1246"/>
                <a:gd name="T28" fmla="*/ 0 w 641"/>
                <a:gd name="T29" fmla="*/ 551 h 1246"/>
                <a:gd name="T30" fmla="*/ 478 w 641"/>
                <a:gd name="T31" fmla="*/ 565 h 1246"/>
                <a:gd name="T32" fmla="*/ 625 w 641"/>
                <a:gd name="T33" fmla="*/ 574 h 1246"/>
                <a:gd name="T34" fmla="*/ 621 w 641"/>
                <a:gd name="T35" fmla="*/ 585 h 1246"/>
                <a:gd name="T36" fmla="*/ 449 w 641"/>
                <a:gd name="T37" fmla="*/ 594 h 1246"/>
                <a:gd name="T38" fmla="*/ 427 w 641"/>
                <a:gd name="T39" fmla="*/ 600 h 1246"/>
                <a:gd name="T40" fmla="*/ 0 w 641"/>
                <a:gd name="T41" fmla="*/ 630 h 1246"/>
                <a:gd name="T42" fmla="*/ 585 w 641"/>
                <a:gd name="T43" fmla="*/ 656 h 1246"/>
                <a:gd name="T44" fmla="*/ 567 w 641"/>
                <a:gd name="T45" fmla="*/ 681 h 1246"/>
                <a:gd name="T46" fmla="*/ 0 w 641"/>
                <a:gd name="T47" fmla="*/ 699 h 1246"/>
                <a:gd name="T48" fmla="*/ 0 w 641"/>
                <a:gd name="T49" fmla="*/ 714 h 1246"/>
                <a:gd name="T50" fmla="*/ 0 w 641"/>
                <a:gd name="T51" fmla="*/ 734 h 1246"/>
                <a:gd name="T52" fmla="*/ 139 w 641"/>
                <a:gd name="T53" fmla="*/ 759 h 1246"/>
                <a:gd name="T54" fmla="*/ 139 w 641"/>
                <a:gd name="T55" fmla="*/ 784 h 1246"/>
                <a:gd name="T56" fmla="*/ 0 w 641"/>
                <a:gd name="T57" fmla="*/ 801 h 1246"/>
                <a:gd name="T58" fmla="*/ 0 w 641"/>
                <a:gd name="T59" fmla="*/ 813 h 1246"/>
                <a:gd name="T60" fmla="*/ 373 w 641"/>
                <a:gd name="T61" fmla="*/ 831 h 1246"/>
                <a:gd name="T62" fmla="*/ 527 w 641"/>
                <a:gd name="T63" fmla="*/ 844 h 1246"/>
                <a:gd name="T64" fmla="*/ 534 w 641"/>
                <a:gd name="T65" fmla="*/ 862 h 1246"/>
                <a:gd name="T66" fmla="*/ 389 w 641"/>
                <a:gd name="T67" fmla="*/ 877 h 1246"/>
                <a:gd name="T68" fmla="*/ 393 w 641"/>
                <a:gd name="T69" fmla="*/ 889 h 1246"/>
                <a:gd name="T70" fmla="*/ 0 w 641"/>
                <a:gd name="T71" fmla="*/ 906 h 1246"/>
                <a:gd name="T72" fmla="*/ 139 w 641"/>
                <a:gd name="T73" fmla="*/ 918 h 1246"/>
                <a:gd name="T74" fmla="*/ 139 w 641"/>
                <a:gd name="T75" fmla="*/ 933 h 1246"/>
                <a:gd name="T76" fmla="*/ 0 w 641"/>
                <a:gd name="T77" fmla="*/ 944 h 1246"/>
                <a:gd name="T78" fmla="*/ 0 w 641"/>
                <a:gd name="T79" fmla="*/ 953 h 1246"/>
                <a:gd name="T80" fmla="*/ 422 w 641"/>
                <a:gd name="T81" fmla="*/ 967 h 1246"/>
                <a:gd name="T82" fmla="*/ 578 w 641"/>
                <a:gd name="T83" fmla="*/ 978 h 1246"/>
                <a:gd name="T84" fmla="*/ 583 w 641"/>
                <a:gd name="T85" fmla="*/ 991 h 1246"/>
                <a:gd name="T86" fmla="*/ 436 w 641"/>
                <a:gd name="T87" fmla="*/ 1005 h 1246"/>
                <a:gd name="T88" fmla="*/ 440 w 641"/>
                <a:gd name="T89" fmla="*/ 1014 h 1246"/>
                <a:gd name="T90" fmla="*/ 0 w 641"/>
                <a:gd name="T91" fmla="*/ 1027 h 1246"/>
                <a:gd name="T92" fmla="*/ 139 w 641"/>
                <a:gd name="T93" fmla="*/ 1040 h 1246"/>
                <a:gd name="T94" fmla="*/ 139 w 641"/>
                <a:gd name="T95" fmla="*/ 1054 h 1246"/>
                <a:gd name="T96" fmla="*/ 0 w 641"/>
                <a:gd name="T97" fmla="*/ 1067 h 1246"/>
                <a:gd name="T98" fmla="*/ 0 w 641"/>
                <a:gd name="T99" fmla="*/ 1076 h 1246"/>
                <a:gd name="T100" fmla="*/ 469 w 641"/>
                <a:gd name="T101" fmla="*/ 1087 h 1246"/>
                <a:gd name="T102" fmla="*/ 623 w 641"/>
                <a:gd name="T103" fmla="*/ 1099 h 1246"/>
                <a:gd name="T104" fmla="*/ 628 w 641"/>
                <a:gd name="T105" fmla="*/ 1114 h 1246"/>
                <a:gd name="T106" fmla="*/ 482 w 641"/>
                <a:gd name="T107" fmla="*/ 1125 h 1246"/>
                <a:gd name="T108" fmla="*/ 487 w 641"/>
                <a:gd name="T109" fmla="*/ 1134 h 1246"/>
                <a:gd name="T110" fmla="*/ 0 w 641"/>
                <a:gd name="T111" fmla="*/ 1152 h 1246"/>
                <a:gd name="T112" fmla="*/ 139 w 641"/>
                <a:gd name="T113" fmla="*/ 1177 h 1246"/>
                <a:gd name="T114" fmla="*/ 136 w 641"/>
                <a:gd name="T115" fmla="*/ 1201 h 1246"/>
                <a:gd name="T116" fmla="*/ 11 w 641"/>
                <a:gd name="T117" fmla="*/ 1210 h 1246"/>
                <a:gd name="T118" fmla="*/ 16 w 641"/>
                <a:gd name="T119" fmla="*/ 1217 h 1246"/>
                <a:gd name="T120" fmla="*/ 527 w 641"/>
                <a:gd name="T121" fmla="*/ 1226 h 1246"/>
                <a:gd name="T122" fmla="*/ 610 w 641"/>
                <a:gd name="T123" fmla="*/ 1235 h 1246"/>
                <a:gd name="T124" fmla="*/ 587 w 641"/>
                <a:gd name="T125" fmla="*/ 1246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1" h="1246">
                  <a:moveTo>
                    <a:pt x="69" y="0"/>
                  </a:moveTo>
                  <a:lnTo>
                    <a:pt x="413" y="0"/>
                  </a:lnTo>
                  <a:lnTo>
                    <a:pt x="413" y="2"/>
                  </a:lnTo>
                  <a:lnTo>
                    <a:pt x="69" y="2"/>
                  </a:lnTo>
                  <a:lnTo>
                    <a:pt x="69" y="0"/>
                  </a:lnTo>
                  <a:close/>
                  <a:moveTo>
                    <a:pt x="56" y="2"/>
                  </a:moveTo>
                  <a:lnTo>
                    <a:pt x="427" y="2"/>
                  </a:lnTo>
                  <a:lnTo>
                    <a:pt x="427" y="4"/>
                  </a:lnTo>
                  <a:lnTo>
                    <a:pt x="56" y="4"/>
                  </a:lnTo>
                  <a:lnTo>
                    <a:pt x="56" y="2"/>
                  </a:lnTo>
                  <a:close/>
                  <a:moveTo>
                    <a:pt x="43" y="4"/>
                  </a:moveTo>
                  <a:lnTo>
                    <a:pt x="440" y="4"/>
                  </a:lnTo>
                  <a:lnTo>
                    <a:pt x="440" y="6"/>
                  </a:lnTo>
                  <a:lnTo>
                    <a:pt x="43" y="6"/>
                  </a:lnTo>
                  <a:lnTo>
                    <a:pt x="43" y="4"/>
                  </a:lnTo>
                  <a:close/>
                  <a:moveTo>
                    <a:pt x="40" y="6"/>
                  </a:moveTo>
                  <a:lnTo>
                    <a:pt x="449" y="6"/>
                  </a:lnTo>
                  <a:lnTo>
                    <a:pt x="449" y="9"/>
                  </a:lnTo>
                  <a:lnTo>
                    <a:pt x="40" y="9"/>
                  </a:lnTo>
                  <a:lnTo>
                    <a:pt x="40" y="6"/>
                  </a:lnTo>
                  <a:close/>
                  <a:moveTo>
                    <a:pt x="38" y="9"/>
                  </a:moveTo>
                  <a:lnTo>
                    <a:pt x="456" y="9"/>
                  </a:lnTo>
                  <a:lnTo>
                    <a:pt x="456" y="11"/>
                  </a:lnTo>
                  <a:lnTo>
                    <a:pt x="38" y="11"/>
                  </a:lnTo>
                  <a:lnTo>
                    <a:pt x="38" y="9"/>
                  </a:lnTo>
                  <a:close/>
                  <a:moveTo>
                    <a:pt x="34" y="11"/>
                  </a:moveTo>
                  <a:lnTo>
                    <a:pt x="462" y="11"/>
                  </a:lnTo>
                  <a:lnTo>
                    <a:pt x="462" y="13"/>
                  </a:lnTo>
                  <a:lnTo>
                    <a:pt x="34" y="13"/>
                  </a:lnTo>
                  <a:lnTo>
                    <a:pt x="34" y="11"/>
                  </a:lnTo>
                  <a:close/>
                  <a:moveTo>
                    <a:pt x="31" y="13"/>
                  </a:moveTo>
                  <a:lnTo>
                    <a:pt x="469" y="13"/>
                  </a:lnTo>
                  <a:lnTo>
                    <a:pt x="469" y="15"/>
                  </a:lnTo>
                  <a:lnTo>
                    <a:pt x="31" y="15"/>
                  </a:lnTo>
                  <a:lnTo>
                    <a:pt x="31" y="13"/>
                  </a:lnTo>
                  <a:close/>
                  <a:moveTo>
                    <a:pt x="27" y="15"/>
                  </a:moveTo>
                  <a:lnTo>
                    <a:pt x="476" y="15"/>
                  </a:lnTo>
                  <a:lnTo>
                    <a:pt x="476" y="18"/>
                  </a:lnTo>
                  <a:lnTo>
                    <a:pt x="27" y="18"/>
                  </a:lnTo>
                  <a:lnTo>
                    <a:pt x="27" y="15"/>
                  </a:lnTo>
                  <a:close/>
                  <a:moveTo>
                    <a:pt x="25" y="18"/>
                  </a:moveTo>
                  <a:lnTo>
                    <a:pt x="482" y="18"/>
                  </a:lnTo>
                  <a:lnTo>
                    <a:pt x="482" y="20"/>
                  </a:lnTo>
                  <a:lnTo>
                    <a:pt x="25" y="20"/>
                  </a:lnTo>
                  <a:lnTo>
                    <a:pt x="25" y="18"/>
                  </a:lnTo>
                  <a:close/>
                  <a:moveTo>
                    <a:pt x="20" y="20"/>
                  </a:moveTo>
                  <a:lnTo>
                    <a:pt x="489" y="20"/>
                  </a:lnTo>
                  <a:lnTo>
                    <a:pt x="489" y="22"/>
                  </a:lnTo>
                  <a:lnTo>
                    <a:pt x="20" y="22"/>
                  </a:lnTo>
                  <a:lnTo>
                    <a:pt x="20" y="20"/>
                  </a:lnTo>
                  <a:close/>
                  <a:moveTo>
                    <a:pt x="20" y="22"/>
                  </a:moveTo>
                  <a:lnTo>
                    <a:pt x="496" y="22"/>
                  </a:lnTo>
                  <a:lnTo>
                    <a:pt x="496" y="24"/>
                  </a:lnTo>
                  <a:lnTo>
                    <a:pt x="20" y="24"/>
                  </a:lnTo>
                  <a:lnTo>
                    <a:pt x="20" y="22"/>
                  </a:lnTo>
                  <a:close/>
                  <a:moveTo>
                    <a:pt x="18" y="24"/>
                  </a:moveTo>
                  <a:lnTo>
                    <a:pt x="500" y="24"/>
                  </a:lnTo>
                  <a:lnTo>
                    <a:pt x="500" y="27"/>
                  </a:lnTo>
                  <a:lnTo>
                    <a:pt x="18" y="27"/>
                  </a:lnTo>
                  <a:lnTo>
                    <a:pt x="18" y="24"/>
                  </a:lnTo>
                  <a:close/>
                  <a:moveTo>
                    <a:pt x="18" y="27"/>
                  </a:moveTo>
                  <a:lnTo>
                    <a:pt x="505" y="27"/>
                  </a:lnTo>
                  <a:lnTo>
                    <a:pt x="505" y="29"/>
                  </a:lnTo>
                  <a:lnTo>
                    <a:pt x="18" y="29"/>
                  </a:lnTo>
                  <a:lnTo>
                    <a:pt x="18" y="27"/>
                  </a:lnTo>
                  <a:close/>
                  <a:moveTo>
                    <a:pt x="16" y="29"/>
                  </a:moveTo>
                  <a:lnTo>
                    <a:pt x="509" y="29"/>
                  </a:lnTo>
                  <a:lnTo>
                    <a:pt x="509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4" y="31"/>
                  </a:moveTo>
                  <a:lnTo>
                    <a:pt x="514" y="31"/>
                  </a:lnTo>
                  <a:lnTo>
                    <a:pt x="514" y="33"/>
                  </a:lnTo>
                  <a:lnTo>
                    <a:pt x="14" y="33"/>
                  </a:lnTo>
                  <a:lnTo>
                    <a:pt x="14" y="31"/>
                  </a:lnTo>
                  <a:close/>
                  <a:moveTo>
                    <a:pt x="14" y="33"/>
                  </a:moveTo>
                  <a:lnTo>
                    <a:pt x="518" y="33"/>
                  </a:lnTo>
                  <a:lnTo>
                    <a:pt x="518" y="36"/>
                  </a:lnTo>
                  <a:lnTo>
                    <a:pt x="14" y="36"/>
                  </a:lnTo>
                  <a:lnTo>
                    <a:pt x="14" y="33"/>
                  </a:lnTo>
                  <a:close/>
                  <a:moveTo>
                    <a:pt x="11" y="36"/>
                  </a:moveTo>
                  <a:lnTo>
                    <a:pt x="523" y="36"/>
                  </a:lnTo>
                  <a:lnTo>
                    <a:pt x="523" y="38"/>
                  </a:lnTo>
                  <a:lnTo>
                    <a:pt x="11" y="38"/>
                  </a:lnTo>
                  <a:lnTo>
                    <a:pt x="11" y="36"/>
                  </a:lnTo>
                  <a:close/>
                  <a:moveTo>
                    <a:pt x="11" y="38"/>
                  </a:moveTo>
                  <a:lnTo>
                    <a:pt x="527" y="38"/>
                  </a:lnTo>
                  <a:lnTo>
                    <a:pt x="527" y="40"/>
                  </a:lnTo>
                  <a:lnTo>
                    <a:pt x="11" y="40"/>
                  </a:lnTo>
                  <a:lnTo>
                    <a:pt x="11" y="38"/>
                  </a:lnTo>
                  <a:close/>
                  <a:moveTo>
                    <a:pt x="9" y="40"/>
                  </a:moveTo>
                  <a:lnTo>
                    <a:pt x="529" y="40"/>
                  </a:lnTo>
                  <a:lnTo>
                    <a:pt x="529" y="42"/>
                  </a:lnTo>
                  <a:lnTo>
                    <a:pt x="9" y="42"/>
                  </a:lnTo>
                  <a:lnTo>
                    <a:pt x="9" y="40"/>
                  </a:lnTo>
                  <a:close/>
                  <a:moveTo>
                    <a:pt x="7" y="42"/>
                  </a:moveTo>
                  <a:lnTo>
                    <a:pt x="534" y="42"/>
                  </a:lnTo>
                  <a:lnTo>
                    <a:pt x="534" y="44"/>
                  </a:lnTo>
                  <a:lnTo>
                    <a:pt x="7" y="44"/>
                  </a:lnTo>
                  <a:lnTo>
                    <a:pt x="7" y="42"/>
                  </a:lnTo>
                  <a:close/>
                  <a:moveTo>
                    <a:pt x="7" y="44"/>
                  </a:moveTo>
                  <a:lnTo>
                    <a:pt x="536" y="44"/>
                  </a:lnTo>
                  <a:lnTo>
                    <a:pt x="536" y="47"/>
                  </a:lnTo>
                  <a:lnTo>
                    <a:pt x="7" y="47"/>
                  </a:lnTo>
                  <a:lnTo>
                    <a:pt x="7" y="44"/>
                  </a:lnTo>
                  <a:close/>
                  <a:moveTo>
                    <a:pt x="7" y="47"/>
                  </a:moveTo>
                  <a:lnTo>
                    <a:pt x="538" y="47"/>
                  </a:lnTo>
                  <a:lnTo>
                    <a:pt x="538" y="49"/>
                  </a:lnTo>
                  <a:lnTo>
                    <a:pt x="7" y="49"/>
                  </a:lnTo>
                  <a:lnTo>
                    <a:pt x="7" y="47"/>
                  </a:lnTo>
                  <a:close/>
                  <a:moveTo>
                    <a:pt x="7" y="49"/>
                  </a:moveTo>
                  <a:lnTo>
                    <a:pt x="543" y="49"/>
                  </a:lnTo>
                  <a:lnTo>
                    <a:pt x="543" y="51"/>
                  </a:lnTo>
                  <a:lnTo>
                    <a:pt x="7" y="51"/>
                  </a:lnTo>
                  <a:lnTo>
                    <a:pt x="7" y="49"/>
                  </a:lnTo>
                  <a:close/>
                  <a:moveTo>
                    <a:pt x="7" y="51"/>
                  </a:moveTo>
                  <a:lnTo>
                    <a:pt x="545" y="51"/>
                  </a:lnTo>
                  <a:lnTo>
                    <a:pt x="545" y="53"/>
                  </a:lnTo>
                  <a:lnTo>
                    <a:pt x="7" y="53"/>
                  </a:lnTo>
                  <a:lnTo>
                    <a:pt x="7" y="51"/>
                  </a:lnTo>
                  <a:close/>
                  <a:moveTo>
                    <a:pt x="5" y="53"/>
                  </a:moveTo>
                  <a:lnTo>
                    <a:pt x="547" y="53"/>
                  </a:lnTo>
                  <a:lnTo>
                    <a:pt x="547" y="56"/>
                  </a:lnTo>
                  <a:lnTo>
                    <a:pt x="5" y="56"/>
                  </a:lnTo>
                  <a:lnTo>
                    <a:pt x="5" y="53"/>
                  </a:lnTo>
                  <a:close/>
                  <a:moveTo>
                    <a:pt x="5" y="56"/>
                  </a:moveTo>
                  <a:lnTo>
                    <a:pt x="552" y="56"/>
                  </a:lnTo>
                  <a:lnTo>
                    <a:pt x="552" y="58"/>
                  </a:lnTo>
                  <a:lnTo>
                    <a:pt x="5" y="58"/>
                  </a:lnTo>
                  <a:lnTo>
                    <a:pt x="5" y="56"/>
                  </a:lnTo>
                  <a:close/>
                  <a:moveTo>
                    <a:pt x="5" y="58"/>
                  </a:moveTo>
                  <a:lnTo>
                    <a:pt x="554" y="58"/>
                  </a:lnTo>
                  <a:lnTo>
                    <a:pt x="554" y="60"/>
                  </a:lnTo>
                  <a:lnTo>
                    <a:pt x="5" y="60"/>
                  </a:lnTo>
                  <a:lnTo>
                    <a:pt x="5" y="58"/>
                  </a:lnTo>
                  <a:close/>
                  <a:moveTo>
                    <a:pt x="5" y="60"/>
                  </a:moveTo>
                  <a:lnTo>
                    <a:pt x="556" y="60"/>
                  </a:lnTo>
                  <a:lnTo>
                    <a:pt x="556" y="62"/>
                  </a:lnTo>
                  <a:lnTo>
                    <a:pt x="5" y="62"/>
                  </a:lnTo>
                  <a:lnTo>
                    <a:pt x="5" y="60"/>
                  </a:lnTo>
                  <a:close/>
                  <a:moveTo>
                    <a:pt x="2" y="62"/>
                  </a:moveTo>
                  <a:lnTo>
                    <a:pt x="558" y="62"/>
                  </a:lnTo>
                  <a:lnTo>
                    <a:pt x="558" y="65"/>
                  </a:lnTo>
                  <a:lnTo>
                    <a:pt x="2" y="65"/>
                  </a:lnTo>
                  <a:lnTo>
                    <a:pt x="2" y="62"/>
                  </a:lnTo>
                  <a:close/>
                  <a:moveTo>
                    <a:pt x="2" y="65"/>
                  </a:moveTo>
                  <a:lnTo>
                    <a:pt x="561" y="65"/>
                  </a:lnTo>
                  <a:lnTo>
                    <a:pt x="561" y="67"/>
                  </a:lnTo>
                  <a:lnTo>
                    <a:pt x="2" y="67"/>
                  </a:lnTo>
                  <a:lnTo>
                    <a:pt x="2" y="65"/>
                  </a:lnTo>
                  <a:close/>
                  <a:moveTo>
                    <a:pt x="2" y="67"/>
                  </a:moveTo>
                  <a:lnTo>
                    <a:pt x="563" y="67"/>
                  </a:lnTo>
                  <a:lnTo>
                    <a:pt x="563" y="69"/>
                  </a:lnTo>
                  <a:lnTo>
                    <a:pt x="2" y="69"/>
                  </a:lnTo>
                  <a:lnTo>
                    <a:pt x="2" y="67"/>
                  </a:lnTo>
                  <a:close/>
                  <a:moveTo>
                    <a:pt x="2" y="69"/>
                  </a:moveTo>
                  <a:lnTo>
                    <a:pt x="565" y="69"/>
                  </a:lnTo>
                  <a:lnTo>
                    <a:pt x="565" y="71"/>
                  </a:lnTo>
                  <a:lnTo>
                    <a:pt x="2" y="71"/>
                  </a:lnTo>
                  <a:lnTo>
                    <a:pt x="2" y="69"/>
                  </a:lnTo>
                  <a:close/>
                  <a:moveTo>
                    <a:pt x="0" y="71"/>
                  </a:moveTo>
                  <a:lnTo>
                    <a:pt x="567" y="71"/>
                  </a:lnTo>
                  <a:lnTo>
                    <a:pt x="567" y="73"/>
                  </a:lnTo>
                  <a:lnTo>
                    <a:pt x="0" y="73"/>
                  </a:lnTo>
                  <a:lnTo>
                    <a:pt x="0" y="71"/>
                  </a:lnTo>
                  <a:close/>
                  <a:moveTo>
                    <a:pt x="0" y="73"/>
                  </a:moveTo>
                  <a:lnTo>
                    <a:pt x="570" y="73"/>
                  </a:lnTo>
                  <a:lnTo>
                    <a:pt x="570" y="76"/>
                  </a:lnTo>
                  <a:lnTo>
                    <a:pt x="0" y="76"/>
                  </a:lnTo>
                  <a:lnTo>
                    <a:pt x="0" y="73"/>
                  </a:lnTo>
                  <a:close/>
                  <a:moveTo>
                    <a:pt x="0" y="76"/>
                  </a:moveTo>
                  <a:lnTo>
                    <a:pt x="572" y="76"/>
                  </a:lnTo>
                  <a:lnTo>
                    <a:pt x="572" y="78"/>
                  </a:lnTo>
                  <a:lnTo>
                    <a:pt x="0" y="78"/>
                  </a:lnTo>
                  <a:lnTo>
                    <a:pt x="0" y="76"/>
                  </a:lnTo>
                  <a:close/>
                  <a:moveTo>
                    <a:pt x="0" y="78"/>
                  </a:moveTo>
                  <a:lnTo>
                    <a:pt x="574" y="78"/>
                  </a:lnTo>
                  <a:lnTo>
                    <a:pt x="574" y="80"/>
                  </a:lnTo>
                  <a:lnTo>
                    <a:pt x="0" y="80"/>
                  </a:lnTo>
                  <a:lnTo>
                    <a:pt x="0" y="78"/>
                  </a:lnTo>
                  <a:close/>
                  <a:moveTo>
                    <a:pt x="0" y="80"/>
                  </a:moveTo>
                  <a:lnTo>
                    <a:pt x="576" y="80"/>
                  </a:lnTo>
                  <a:lnTo>
                    <a:pt x="576" y="82"/>
                  </a:lnTo>
                  <a:lnTo>
                    <a:pt x="0" y="82"/>
                  </a:lnTo>
                  <a:lnTo>
                    <a:pt x="0" y="80"/>
                  </a:lnTo>
                  <a:close/>
                  <a:moveTo>
                    <a:pt x="0" y="82"/>
                  </a:moveTo>
                  <a:lnTo>
                    <a:pt x="578" y="82"/>
                  </a:lnTo>
                  <a:lnTo>
                    <a:pt x="578" y="85"/>
                  </a:lnTo>
                  <a:lnTo>
                    <a:pt x="0" y="85"/>
                  </a:lnTo>
                  <a:lnTo>
                    <a:pt x="0" y="82"/>
                  </a:lnTo>
                  <a:close/>
                  <a:moveTo>
                    <a:pt x="0" y="85"/>
                  </a:moveTo>
                  <a:lnTo>
                    <a:pt x="581" y="85"/>
                  </a:lnTo>
                  <a:lnTo>
                    <a:pt x="581" y="87"/>
                  </a:lnTo>
                  <a:lnTo>
                    <a:pt x="0" y="87"/>
                  </a:lnTo>
                  <a:lnTo>
                    <a:pt x="0" y="85"/>
                  </a:lnTo>
                  <a:close/>
                  <a:moveTo>
                    <a:pt x="0" y="87"/>
                  </a:moveTo>
                  <a:lnTo>
                    <a:pt x="583" y="87"/>
                  </a:lnTo>
                  <a:lnTo>
                    <a:pt x="583" y="89"/>
                  </a:lnTo>
                  <a:lnTo>
                    <a:pt x="0" y="89"/>
                  </a:lnTo>
                  <a:lnTo>
                    <a:pt x="0" y="87"/>
                  </a:lnTo>
                  <a:close/>
                  <a:moveTo>
                    <a:pt x="0" y="89"/>
                  </a:moveTo>
                  <a:lnTo>
                    <a:pt x="585" y="89"/>
                  </a:lnTo>
                  <a:lnTo>
                    <a:pt x="585" y="91"/>
                  </a:lnTo>
                  <a:lnTo>
                    <a:pt x="0" y="91"/>
                  </a:lnTo>
                  <a:lnTo>
                    <a:pt x="0" y="89"/>
                  </a:lnTo>
                  <a:close/>
                  <a:moveTo>
                    <a:pt x="0" y="91"/>
                  </a:moveTo>
                  <a:lnTo>
                    <a:pt x="587" y="91"/>
                  </a:lnTo>
                  <a:lnTo>
                    <a:pt x="587" y="96"/>
                  </a:lnTo>
                  <a:lnTo>
                    <a:pt x="0" y="96"/>
                  </a:lnTo>
                  <a:lnTo>
                    <a:pt x="0" y="91"/>
                  </a:lnTo>
                  <a:close/>
                  <a:moveTo>
                    <a:pt x="0" y="96"/>
                  </a:moveTo>
                  <a:lnTo>
                    <a:pt x="590" y="96"/>
                  </a:lnTo>
                  <a:lnTo>
                    <a:pt x="590" y="98"/>
                  </a:lnTo>
                  <a:lnTo>
                    <a:pt x="0" y="98"/>
                  </a:lnTo>
                  <a:lnTo>
                    <a:pt x="0" y="96"/>
                  </a:lnTo>
                  <a:close/>
                  <a:moveTo>
                    <a:pt x="0" y="98"/>
                  </a:moveTo>
                  <a:lnTo>
                    <a:pt x="592" y="98"/>
                  </a:lnTo>
                  <a:lnTo>
                    <a:pt x="592" y="102"/>
                  </a:lnTo>
                  <a:lnTo>
                    <a:pt x="0" y="102"/>
                  </a:lnTo>
                  <a:lnTo>
                    <a:pt x="0" y="98"/>
                  </a:lnTo>
                  <a:close/>
                  <a:moveTo>
                    <a:pt x="0" y="102"/>
                  </a:moveTo>
                  <a:lnTo>
                    <a:pt x="594" y="102"/>
                  </a:lnTo>
                  <a:lnTo>
                    <a:pt x="594" y="105"/>
                  </a:lnTo>
                  <a:lnTo>
                    <a:pt x="0" y="105"/>
                  </a:lnTo>
                  <a:lnTo>
                    <a:pt x="0" y="102"/>
                  </a:lnTo>
                  <a:close/>
                  <a:moveTo>
                    <a:pt x="0" y="105"/>
                  </a:moveTo>
                  <a:lnTo>
                    <a:pt x="596" y="105"/>
                  </a:lnTo>
                  <a:lnTo>
                    <a:pt x="596" y="109"/>
                  </a:lnTo>
                  <a:lnTo>
                    <a:pt x="0" y="109"/>
                  </a:lnTo>
                  <a:lnTo>
                    <a:pt x="0" y="105"/>
                  </a:lnTo>
                  <a:close/>
                  <a:moveTo>
                    <a:pt x="0" y="109"/>
                  </a:moveTo>
                  <a:lnTo>
                    <a:pt x="599" y="109"/>
                  </a:lnTo>
                  <a:lnTo>
                    <a:pt x="599" y="111"/>
                  </a:lnTo>
                  <a:lnTo>
                    <a:pt x="0" y="111"/>
                  </a:lnTo>
                  <a:lnTo>
                    <a:pt x="0" y="109"/>
                  </a:lnTo>
                  <a:close/>
                  <a:moveTo>
                    <a:pt x="0" y="111"/>
                  </a:moveTo>
                  <a:lnTo>
                    <a:pt x="601" y="111"/>
                  </a:lnTo>
                  <a:lnTo>
                    <a:pt x="601" y="116"/>
                  </a:lnTo>
                  <a:lnTo>
                    <a:pt x="0" y="116"/>
                  </a:lnTo>
                  <a:lnTo>
                    <a:pt x="0" y="111"/>
                  </a:lnTo>
                  <a:close/>
                  <a:moveTo>
                    <a:pt x="0" y="116"/>
                  </a:moveTo>
                  <a:lnTo>
                    <a:pt x="603" y="116"/>
                  </a:lnTo>
                  <a:lnTo>
                    <a:pt x="603" y="120"/>
                  </a:lnTo>
                  <a:lnTo>
                    <a:pt x="0" y="120"/>
                  </a:lnTo>
                  <a:lnTo>
                    <a:pt x="0" y="116"/>
                  </a:lnTo>
                  <a:close/>
                  <a:moveTo>
                    <a:pt x="0" y="120"/>
                  </a:moveTo>
                  <a:lnTo>
                    <a:pt x="605" y="120"/>
                  </a:lnTo>
                  <a:lnTo>
                    <a:pt x="605" y="125"/>
                  </a:lnTo>
                  <a:lnTo>
                    <a:pt x="0" y="125"/>
                  </a:lnTo>
                  <a:lnTo>
                    <a:pt x="0" y="120"/>
                  </a:lnTo>
                  <a:close/>
                  <a:moveTo>
                    <a:pt x="0" y="125"/>
                  </a:moveTo>
                  <a:lnTo>
                    <a:pt x="608" y="125"/>
                  </a:lnTo>
                  <a:lnTo>
                    <a:pt x="608" y="129"/>
                  </a:lnTo>
                  <a:lnTo>
                    <a:pt x="0" y="129"/>
                  </a:lnTo>
                  <a:lnTo>
                    <a:pt x="0" y="125"/>
                  </a:lnTo>
                  <a:close/>
                  <a:moveTo>
                    <a:pt x="0" y="129"/>
                  </a:moveTo>
                  <a:lnTo>
                    <a:pt x="610" y="129"/>
                  </a:lnTo>
                  <a:lnTo>
                    <a:pt x="610" y="134"/>
                  </a:lnTo>
                  <a:lnTo>
                    <a:pt x="0" y="134"/>
                  </a:lnTo>
                  <a:lnTo>
                    <a:pt x="0" y="129"/>
                  </a:lnTo>
                  <a:close/>
                  <a:moveTo>
                    <a:pt x="0" y="134"/>
                  </a:moveTo>
                  <a:lnTo>
                    <a:pt x="612" y="134"/>
                  </a:lnTo>
                  <a:lnTo>
                    <a:pt x="612" y="138"/>
                  </a:lnTo>
                  <a:lnTo>
                    <a:pt x="0" y="138"/>
                  </a:lnTo>
                  <a:lnTo>
                    <a:pt x="0" y="134"/>
                  </a:lnTo>
                  <a:close/>
                  <a:moveTo>
                    <a:pt x="0" y="138"/>
                  </a:moveTo>
                  <a:lnTo>
                    <a:pt x="614" y="138"/>
                  </a:lnTo>
                  <a:lnTo>
                    <a:pt x="614" y="143"/>
                  </a:lnTo>
                  <a:lnTo>
                    <a:pt x="0" y="143"/>
                  </a:lnTo>
                  <a:lnTo>
                    <a:pt x="0" y="138"/>
                  </a:lnTo>
                  <a:close/>
                  <a:moveTo>
                    <a:pt x="0" y="143"/>
                  </a:moveTo>
                  <a:lnTo>
                    <a:pt x="139" y="143"/>
                  </a:lnTo>
                  <a:lnTo>
                    <a:pt x="139" y="145"/>
                  </a:lnTo>
                  <a:lnTo>
                    <a:pt x="0" y="145"/>
                  </a:lnTo>
                  <a:lnTo>
                    <a:pt x="0" y="143"/>
                  </a:lnTo>
                  <a:close/>
                  <a:moveTo>
                    <a:pt x="409" y="143"/>
                  </a:moveTo>
                  <a:lnTo>
                    <a:pt x="616" y="143"/>
                  </a:lnTo>
                  <a:lnTo>
                    <a:pt x="616" y="145"/>
                  </a:lnTo>
                  <a:lnTo>
                    <a:pt x="409" y="145"/>
                  </a:lnTo>
                  <a:lnTo>
                    <a:pt x="409" y="143"/>
                  </a:lnTo>
                  <a:close/>
                  <a:moveTo>
                    <a:pt x="0" y="145"/>
                  </a:moveTo>
                  <a:lnTo>
                    <a:pt x="139" y="145"/>
                  </a:lnTo>
                  <a:lnTo>
                    <a:pt x="139" y="147"/>
                  </a:lnTo>
                  <a:lnTo>
                    <a:pt x="0" y="147"/>
                  </a:lnTo>
                  <a:lnTo>
                    <a:pt x="0" y="145"/>
                  </a:lnTo>
                  <a:close/>
                  <a:moveTo>
                    <a:pt x="415" y="145"/>
                  </a:moveTo>
                  <a:lnTo>
                    <a:pt x="616" y="145"/>
                  </a:lnTo>
                  <a:lnTo>
                    <a:pt x="616" y="147"/>
                  </a:lnTo>
                  <a:lnTo>
                    <a:pt x="415" y="147"/>
                  </a:lnTo>
                  <a:lnTo>
                    <a:pt x="415" y="145"/>
                  </a:lnTo>
                  <a:close/>
                  <a:moveTo>
                    <a:pt x="0" y="147"/>
                  </a:moveTo>
                  <a:lnTo>
                    <a:pt x="139" y="147"/>
                  </a:lnTo>
                  <a:lnTo>
                    <a:pt x="139" y="149"/>
                  </a:lnTo>
                  <a:lnTo>
                    <a:pt x="0" y="149"/>
                  </a:lnTo>
                  <a:lnTo>
                    <a:pt x="0" y="147"/>
                  </a:lnTo>
                  <a:close/>
                  <a:moveTo>
                    <a:pt x="422" y="147"/>
                  </a:moveTo>
                  <a:lnTo>
                    <a:pt x="619" y="147"/>
                  </a:lnTo>
                  <a:lnTo>
                    <a:pt x="619" y="149"/>
                  </a:lnTo>
                  <a:lnTo>
                    <a:pt x="422" y="149"/>
                  </a:lnTo>
                  <a:lnTo>
                    <a:pt x="422" y="147"/>
                  </a:lnTo>
                  <a:close/>
                  <a:moveTo>
                    <a:pt x="0" y="149"/>
                  </a:moveTo>
                  <a:lnTo>
                    <a:pt x="139" y="149"/>
                  </a:lnTo>
                  <a:lnTo>
                    <a:pt x="139" y="152"/>
                  </a:lnTo>
                  <a:lnTo>
                    <a:pt x="0" y="152"/>
                  </a:lnTo>
                  <a:lnTo>
                    <a:pt x="0" y="149"/>
                  </a:lnTo>
                  <a:close/>
                  <a:moveTo>
                    <a:pt x="429" y="149"/>
                  </a:moveTo>
                  <a:lnTo>
                    <a:pt x="619" y="149"/>
                  </a:lnTo>
                  <a:lnTo>
                    <a:pt x="619" y="152"/>
                  </a:lnTo>
                  <a:lnTo>
                    <a:pt x="429" y="152"/>
                  </a:lnTo>
                  <a:lnTo>
                    <a:pt x="429" y="149"/>
                  </a:lnTo>
                  <a:close/>
                  <a:moveTo>
                    <a:pt x="0" y="152"/>
                  </a:moveTo>
                  <a:lnTo>
                    <a:pt x="139" y="152"/>
                  </a:lnTo>
                  <a:lnTo>
                    <a:pt x="139" y="154"/>
                  </a:lnTo>
                  <a:lnTo>
                    <a:pt x="0" y="154"/>
                  </a:lnTo>
                  <a:lnTo>
                    <a:pt x="0" y="152"/>
                  </a:lnTo>
                  <a:close/>
                  <a:moveTo>
                    <a:pt x="436" y="152"/>
                  </a:moveTo>
                  <a:lnTo>
                    <a:pt x="621" y="152"/>
                  </a:lnTo>
                  <a:lnTo>
                    <a:pt x="621" y="154"/>
                  </a:lnTo>
                  <a:lnTo>
                    <a:pt x="436" y="154"/>
                  </a:lnTo>
                  <a:lnTo>
                    <a:pt x="436" y="152"/>
                  </a:lnTo>
                  <a:close/>
                  <a:moveTo>
                    <a:pt x="0" y="154"/>
                  </a:moveTo>
                  <a:lnTo>
                    <a:pt x="139" y="154"/>
                  </a:lnTo>
                  <a:lnTo>
                    <a:pt x="139" y="156"/>
                  </a:lnTo>
                  <a:lnTo>
                    <a:pt x="0" y="156"/>
                  </a:lnTo>
                  <a:lnTo>
                    <a:pt x="0" y="154"/>
                  </a:lnTo>
                  <a:close/>
                  <a:moveTo>
                    <a:pt x="440" y="154"/>
                  </a:moveTo>
                  <a:lnTo>
                    <a:pt x="621" y="154"/>
                  </a:lnTo>
                  <a:lnTo>
                    <a:pt x="621" y="156"/>
                  </a:lnTo>
                  <a:lnTo>
                    <a:pt x="440" y="156"/>
                  </a:lnTo>
                  <a:lnTo>
                    <a:pt x="440" y="154"/>
                  </a:lnTo>
                  <a:close/>
                  <a:moveTo>
                    <a:pt x="0" y="156"/>
                  </a:moveTo>
                  <a:lnTo>
                    <a:pt x="139" y="156"/>
                  </a:lnTo>
                  <a:lnTo>
                    <a:pt x="139" y="158"/>
                  </a:lnTo>
                  <a:lnTo>
                    <a:pt x="0" y="158"/>
                  </a:lnTo>
                  <a:lnTo>
                    <a:pt x="0" y="156"/>
                  </a:lnTo>
                  <a:close/>
                  <a:moveTo>
                    <a:pt x="445" y="156"/>
                  </a:moveTo>
                  <a:lnTo>
                    <a:pt x="621" y="156"/>
                  </a:lnTo>
                  <a:lnTo>
                    <a:pt x="621" y="158"/>
                  </a:lnTo>
                  <a:lnTo>
                    <a:pt x="445" y="158"/>
                  </a:lnTo>
                  <a:lnTo>
                    <a:pt x="445" y="156"/>
                  </a:lnTo>
                  <a:close/>
                  <a:moveTo>
                    <a:pt x="0" y="158"/>
                  </a:moveTo>
                  <a:lnTo>
                    <a:pt x="139" y="158"/>
                  </a:lnTo>
                  <a:lnTo>
                    <a:pt x="139" y="161"/>
                  </a:lnTo>
                  <a:lnTo>
                    <a:pt x="0" y="161"/>
                  </a:lnTo>
                  <a:lnTo>
                    <a:pt x="0" y="158"/>
                  </a:lnTo>
                  <a:close/>
                  <a:moveTo>
                    <a:pt x="449" y="158"/>
                  </a:moveTo>
                  <a:lnTo>
                    <a:pt x="623" y="158"/>
                  </a:lnTo>
                  <a:lnTo>
                    <a:pt x="623" y="161"/>
                  </a:lnTo>
                  <a:lnTo>
                    <a:pt x="449" y="161"/>
                  </a:lnTo>
                  <a:lnTo>
                    <a:pt x="449" y="158"/>
                  </a:lnTo>
                  <a:close/>
                  <a:moveTo>
                    <a:pt x="0" y="161"/>
                  </a:moveTo>
                  <a:lnTo>
                    <a:pt x="139" y="161"/>
                  </a:lnTo>
                  <a:lnTo>
                    <a:pt x="139" y="163"/>
                  </a:lnTo>
                  <a:lnTo>
                    <a:pt x="0" y="163"/>
                  </a:lnTo>
                  <a:lnTo>
                    <a:pt x="0" y="161"/>
                  </a:lnTo>
                  <a:close/>
                  <a:moveTo>
                    <a:pt x="453" y="161"/>
                  </a:moveTo>
                  <a:lnTo>
                    <a:pt x="623" y="161"/>
                  </a:lnTo>
                  <a:lnTo>
                    <a:pt x="623" y="163"/>
                  </a:lnTo>
                  <a:lnTo>
                    <a:pt x="453" y="163"/>
                  </a:lnTo>
                  <a:lnTo>
                    <a:pt x="453" y="161"/>
                  </a:lnTo>
                  <a:close/>
                  <a:moveTo>
                    <a:pt x="0" y="163"/>
                  </a:moveTo>
                  <a:lnTo>
                    <a:pt x="139" y="163"/>
                  </a:lnTo>
                  <a:lnTo>
                    <a:pt x="139" y="165"/>
                  </a:lnTo>
                  <a:lnTo>
                    <a:pt x="0" y="165"/>
                  </a:lnTo>
                  <a:lnTo>
                    <a:pt x="0" y="163"/>
                  </a:lnTo>
                  <a:close/>
                  <a:moveTo>
                    <a:pt x="456" y="163"/>
                  </a:moveTo>
                  <a:lnTo>
                    <a:pt x="623" y="163"/>
                  </a:lnTo>
                  <a:lnTo>
                    <a:pt x="623" y="165"/>
                  </a:lnTo>
                  <a:lnTo>
                    <a:pt x="456" y="165"/>
                  </a:lnTo>
                  <a:lnTo>
                    <a:pt x="456" y="163"/>
                  </a:lnTo>
                  <a:close/>
                  <a:moveTo>
                    <a:pt x="0" y="165"/>
                  </a:moveTo>
                  <a:lnTo>
                    <a:pt x="139" y="165"/>
                  </a:lnTo>
                  <a:lnTo>
                    <a:pt x="139" y="167"/>
                  </a:lnTo>
                  <a:lnTo>
                    <a:pt x="0" y="167"/>
                  </a:lnTo>
                  <a:lnTo>
                    <a:pt x="0" y="165"/>
                  </a:lnTo>
                  <a:close/>
                  <a:moveTo>
                    <a:pt x="460" y="165"/>
                  </a:moveTo>
                  <a:lnTo>
                    <a:pt x="623" y="165"/>
                  </a:lnTo>
                  <a:lnTo>
                    <a:pt x="623" y="167"/>
                  </a:lnTo>
                  <a:lnTo>
                    <a:pt x="460" y="167"/>
                  </a:lnTo>
                  <a:lnTo>
                    <a:pt x="460" y="165"/>
                  </a:lnTo>
                  <a:close/>
                  <a:moveTo>
                    <a:pt x="0" y="167"/>
                  </a:moveTo>
                  <a:lnTo>
                    <a:pt x="139" y="167"/>
                  </a:lnTo>
                  <a:lnTo>
                    <a:pt x="139" y="169"/>
                  </a:lnTo>
                  <a:lnTo>
                    <a:pt x="0" y="169"/>
                  </a:lnTo>
                  <a:lnTo>
                    <a:pt x="0" y="167"/>
                  </a:lnTo>
                  <a:close/>
                  <a:moveTo>
                    <a:pt x="462" y="167"/>
                  </a:moveTo>
                  <a:lnTo>
                    <a:pt x="625" y="167"/>
                  </a:lnTo>
                  <a:lnTo>
                    <a:pt x="625" y="169"/>
                  </a:lnTo>
                  <a:lnTo>
                    <a:pt x="462" y="169"/>
                  </a:lnTo>
                  <a:lnTo>
                    <a:pt x="462" y="167"/>
                  </a:lnTo>
                  <a:close/>
                  <a:moveTo>
                    <a:pt x="0" y="169"/>
                  </a:moveTo>
                  <a:lnTo>
                    <a:pt x="139" y="169"/>
                  </a:lnTo>
                  <a:lnTo>
                    <a:pt x="139" y="172"/>
                  </a:lnTo>
                  <a:lnTo>
                    <a:pt x="0" y="172"/>
                  </a:lnTo>
                  <a:lnTo>
                    <a:pt x="0" y="169"/>
                  </a:lnTo>
                  <a:close/>
                  <a:moveTo>
                    <a:pt x="465" y="169"/>
                  </a:moveTo>
                  <a:lnTo>
                    <a:pt x="625" y="169"/>
                  </a:lnTo>
                  <a:lnTo>
                    <a:pt x="625" y="172"/>
                  </a:lnTo>
                  <a:lnTo>
                    <a:pt x="465" y="172"/>
                  </a:lnTo>
                  <a:lnTo>
                    <a:pt x="465" y="169"/>
                  </a:lnTo>
                  <a:close/>
                  <a:moveTo>
                    <a:pt x="0" y="172"/>
                  </a:moveTo>
                  <a:lnTo>
                    <a:pt x="139" y="172"/>
                  </a:lnTo>
                  <a:lnTo>
                    <a:pt x="139" y="174"/>
                  </a:lnTo>
                  <a:lnTo>
                    <a:pt x="0" y="174"/>
                  </a:lnTo>
                  <a:lnTo>
                    <a:pt x="0" y="172"/>
                  </a:lnTo>
                  <a:close/>
                  <a:moveTo>
                    <a:pt x="467" y="172"/>
                  </a:moveTo>
                  <a:lnTo>
                    <a:pt x="625" y="172"/>
                  </a:lnTo>
                  <a:lnTo>
                    <a:pt x="625" y="174"/>
                  </a:lnTo>
                  <a:lnTo>
                    <a:pt x="467" y="174"/>
                  </a:lnTo>
                  <a:lnTo>
                    <a:pt x="467" y="172"/>
                  </a:lnTo>
                  <a:close/>
                  <a:moveTo>
                    <a:pt x="0" y="174"/>
                  </a:moveTo>
                  <a:lnTo>
                    <a:pt x="139" y="174"/>
                  </a:lnTo>
                  <a:lnTo>
                    <a:pt x="139" y="176"/>
                  </a:lnTo>
                  <a:lnTo>
                    <a:pt x="0" y="176"/>
                  </a:lnTo>
                  <a:lnTo>
                    <a:pt x="0" y="174"/>
                  </a:lnTo>
                  <a:close/>
                  <a:moveTo>
                    <a:pt x="469" y="174"/>
                  </a:moveTo>
                  <a:lnTo>
                    <a:pt x="625" y="174"/>
                  </a:lnTo>
                  <a:lnTo>
                    <a:pt x="625" y="176"/>
                  </a:lnTo>
                  <a:lnTo>
                    <a:pt x="469" y="176"/>
                  </a:lnTo>
                  <a:lnTo>
                    <a:pt x="469" y="174"/>
                  </a:lnTo>
                  <a:close/>
                  <a:moveTo>
                    <a:pt x="0" y="176"/>
                  </a:moveTo>
                  <a:lnTo>
                    <a:pt x="139" y="176"/>
                  </a:lnTo>
                  <a:lnTo>
                    <a:pt x="139" y="178"/>
                  </a:lnTo>
                  <a:lnTo>
                    <a:pt x="0" y="178"/>
                  </a:lnTo>
                  <a:lnTo>
                    <a:pt x="0" y="176"/>
                  </a:lnTo>
                  <a:close/>
                  <a:moveTo>
                    <a:pt x="471" y="176"/>
                  </a:moveTo>
                  <a:lnTo>
                    <a:pt x="628" y="176"/>
                  </a:lnTo>
                  <a:lnTo>
                    <a:pt x="628" y="178"/>
                  </a:lnTo>
                  <a:lnTo>
                    <a:pt x="471" y="178"/>
                  </a:lnTo>
                  <a:lnTo>
                    <a:pt x="471" y="176"/>
                  </a:lnTo>
                  <a:close/>
                  <a:moveTo>
                    <a:pt x="0" y="178"/>
                  </a:moveTo>
                  <a:lnTo>
                    <a:pt x="139" y="178"/>
                  </a:lnTo>
                  <a:lnTo>
                    <a:pt x="139" y="181"/>
                  </a:lnTo>
                  <a:lnTo>
                    <a:pt x="0" y="181"/>
                  </a:lnTo>
                  <a:lnTo>
                    <a:pt x="0" y="178"/>
                  </a:lnTo>
                  <a:close/>
                  <a:moveTo>
                    <a:pt x="474" y="178"/>
                  </a:moveTo>
                  <a:lnTo>
                    <a:pt x="628" y="178"/>
                  </a:lnTo>
                  <a:lnTo>
                    <a:pt x="628" y="181"/>
                  </a:lnTo>
                  <a:lnTo>
                    <a:pt x="474" y="181"/>
                  </a:lnTo>
                  <a:lnTo>
                    <a:pt x="474" y="178"/>
                  </a:lnTo>
                  <a:close/>
                  <a:moveTo>
                    <a:pt x="0" y="181"/>
                  </a:moveTo>
                  <a:lnTo>
                    <a:pt x="139" y="181"/>
                  </a:lnTo>
                  <a:lnTo>
                    <a:pt x="139" y="185"/>
                  </a:lnTo>
                  <a:lnTo>
                    <a:pt x="0" y="185"/>
                  </a:lnTo>
                  <a:lnTo>
                    <a:pt x="0" y="181"/>
                  </a:lnTo>
                  <a:close/>
                  <a:moveTo>
                    <a:pt x="476" y="181"/>
                  </a:moveTo>
                  <a:lnTo>
                    <a:pt x="628" y="181"/>
                  </a:lnTo>
                  <a:lnTo>
                    <a:pt x="628" y="185"/>
                  </a:lnTo>
                  <a:lnTo>
                    <a:pt x="476" y="185"/>
                  </a:lnTo>
                  <a:lnTo>
                    <a:pt x="476" y="181"/>
                  </a:lnTo>
                  <a:close/>
                  <a:moveTo>
                    <a:pt x="0" y="185"/>
                  </a:moveTo>
                  <a:lnTo>
                    <a:pt x="139" y="185"/>
                  </a:lnTo>
                  <a:lnTo>
                    <a:pt x="139" y="187"/>
                  </a:lnTo>
                  <a:lnTo>
                    <a:pt x="0" y="187"/>
                  </a:lnTo>
                  <a:lnTo>
                    <a:pt x="0" y="185"/>
                  </a:lnTo>
                  <a:close/>
                  <a:moveTo>
                    <a:pt x="478" y="185"/>
                  </a:moveTo>
                  <a:lnTo>
                    <a:pt x="630" y="185"/>
                  </a:lnTo>
                  <a:lnTo>
                    <a:pt x="630" y="187"/>
                  </a:lnTo>
                  <a:lnTo>
                    <a:pt x="478" y="187"/>
                  </a:lnTo>
                  <a:lnTo>
                    <a:pt x="478" y="185"/>
                  </a:lnTo>
                  <a:close/>
                  <a:moveTo>
                    <a:pt x="0" y="187"/>
                  </a:moveTo>
                  <a:lnTo>
                    <a:pt x="139" y="187"/>
                  </a:lnTo>
                  <a:lnTo>
                    <a:pt x="139" y="192"/>
                  </a:lnTo>
                  <a:lnTo>
                    <a:pt x="0" y="192"/>
                  </a:lnTo>
                  <a:lnTo>
                    <a:pt x="0" y="187"/>
                  </a:lnTo>
                  <a:close/>
                  <a:moveTo>
                    <a:pt x="480" y="187"/>
                  </a:moveTo>
                  <a:lnTo>
                    <a:pt x="630" y="187"/>
                  </a:lnTo>
                  <a:lnTo>
                    <a:pt x="630" y="192"/>
                  </a:lnTo>
                  <a:lnTo>
                    <a:pt x="480" y="192"/>
                  </a:lnTo>
                  <a:lnTo>
                    <a:pt x="480" y="187"/>
                  </a:lnTo>
                  <a:close/>
                  <a:moveTo>
                    <a:pt x="0" y="192"/>
                  </a:moveTo>
                  <a:lnTo>
                    <a:pt x="139" y="192"/>
                  </a:lnTo>
                  <a:lnTo>
                    <a:pt x="139" y="194"/>
                  </a:lnTo>
                  <a:lnTo>
                    <a:pt x="0" y="194"/>
                  </a:lnTo>
                  <a:lnTo>
                    <a:pt x="0" y="192"/>
                  </a:lnTo>
                  <a:close/>
                  <a:moveTo>
                    <a:pt x="482" y="192"/>
                  </a:moveTo>
                  <a:lnTo>
                    <a:pt x="630" y="192"/>
                  </a:lnTo>
                  <a:lnTo>
                    <a:pt x="630" y="194"/>
                  </a:lnTo>
                  <a:lnTo>
                    <a:pt x="482" y="194"/>
                  </a:lnTo>
                  <a:lnTo>
                    <a:pt x="482" y="192"/>
                  </a:lnTo>
                  <a:close/>
                  <a:moveTo>
                    <a:pt x="0" y="194"/>
                  </a:moveTo>
                  <a:lnTo>
                    <a:pt x="139" y="194"/>
                  </a:lnTo>
                  <a:lnTo>
                    <a:pt x="139" y="199"/>
                  </a:lnTo>
                  <a:lnTo>
                    <a:pt x="0" y="199"/>
                  </a:lnTo>
                  <a:lnTo>
                    <a:pt x="0" y="194"/>
                  </a:lnTo>
                  <a:close/>
                  <a:moveTo>
                    <a:pt x="485" y="194"/>
                  </a:moveTo>
                  <a:lnTo>
                    <a:pt x="632" y="194"/>
                  </a:lnTo>
                  <a:lnTo>
                    <a:pt x="632" y="199"/>
                  </a:lnTo>
                  <a:lnTo>
                    <a:pt x="485" y="199"/>
                  </a:lnTo>
                  <a:lnTo>
                    <a:pt x="485" y="194"/>
                  </a:lnTo>
                  <a:close/>
                  <a:moveTo>
                    <a:pt x="0" y="199"/>
                  </a:moveTo>
                  <a:lnTo>
                    <a:pt x="139" y="199"/>
                  </a:lnTo>
                  <a:lnTo>
                    <a:pt x="139" y="203"/>
                  </a:lnTo>
                  <a:lnTo>
                    <a:pt x="0" y="203"/>
                  </a:lnTo>
                  <a:lnTo>
                    <a:pt x="0" y="199"/>
                  </a:lnTo>
                  <a:close/>
                  <a:moveTo>
                    <a:pt x="487" y="199"/>
                  </a:moveTo>
                  <a:lnTo>
                    <a:pt x="632" y="199"/>
                  </a:lnTo>
                  <a:lnTo>
                    <a:pt x="632" y="203"/>
                  </a:lnTo>
                  <a:lnTo>
                    <a:pt x="487" y="203"/>
                  </a:lnTo>
                  <a:lnTo>
                    <a:pt x="487" y="199"/>
                  </a:lnTo>
                  <a:close/>
                  <a:moveTo>
                    <a:pt x="0" y="203"/>
                  </a:moveTo>
                  <a:lnTo>
                    <a:pt x="139" y="203"/>
                  </a:lnTo>
                  <a:lnTo>
                    <a:pt x="139" y="210"/>
                  </a:lnTo>
                  <a:lnTo>
                    <a:pt x="0" y="210"/>
                  </a:lnTo>
                  <a:lnTo>
                    <a:pt x="0" y="203"/>
                  </a:lnTo>
                  <a:close/>
                  <a:moveTo>
                    <a:pt x="489" y="203"/>
                  </a:moveTo>
                  <a:lnTo>
                    <a:pt x="634" y="203"/>
                  </a:lnTo>
                  <a:lnTo>
                    <a:pt x="634" y="210"/>
                  </a:lnTo>
                  <a:lnTo>
                    <a:pt x="489" y="210"/>
                  </a:lnTo>
                  <a:lnTo>
                    <a:pt x="489" y="203"/>
                  </a:lnTo>
                  <a:close/>
                  <a:moveTo>
                    <a:pt x="0" y="210"/>
                  </a:moveTo>
                  <a:lnTo>
                    <a:pt x="139" y="210"/>
                  </a:lnTo>
                  <a:lnTo>
                    <a:pt x="139" y="216"/>
                  </a:lnTo>
                  <a:lnTo>
                    <a:pt x="0" y="216"/>
                  </a:lnTo>
                  <a:lnTo>
                    <a:pt x="0" y="210"/>
                  </a:lnTo>
                  <a:close/>
                  <a:moveTo>
                    <a:pt x="491" y="210"/>
                  </a:moveTo>
                  <a:lnTo>
                    <a:pt x="634" y="210"/>
                  </a:lnTo>
                  <a:lnTo>
                    <a:pt x="634" y="216"/>
                  </a:lnTo>
                  <a:lnTo>
                    <a:pt x="491" y="216"/>
                  </a:lnTo>
                  <a:lnTo>
                    <a:pt x="491" y="210"/>
                  </a:lnTo>
                  <a:close/>
                  <a:moveTo>
                    <a:pt x="0" y="216"/>
                  </a:moveTo>
                  <a:lnTo>
                    <a:pt x="139" y="216"/>
                  </a:lnTo>
                  <a:lnTo>
                    <a:pt x="139" y="223"/>
                  </a:lnTo>
                  <a:lnTo>
                    <a:pt x="0" y="223"/>
                  </a:lnTo>
                  <a:lnTo>
                    <a:pt x="0" y="216"/>
                  </a:lnTo>
                  <a:close/>
                  <a:moveTo>
                    <a:pt x="494" y="216"/>
                  </a:moveTo>
                  <a:lnTo>
                    <a:pt x="634" y="216"/>
                  </a:lnTo>
                  <a:lnTo>
                    <a:pt x="634" y="223"/>
                  </a:lnTo>
                  <a:lnTo>
                    <a:pt x="494" y="223"/>
                  </a:lnTo>
                  <a:lnTo>
                    <a:pt x="494" y="216"/>
                  </a:lnTo>
                  <a:close/>
                  <a:moveTo>
                    <a:pt x="0" y="223"/>
                  </a:moveTo>
                  <a:lnTo>
                    <a:pt x="139" y="223"/>
                  </a:lnTo>
                  <a:lnTo>
                    <a:pt x="139" y="228"/>
                  </a:lnTo>
                  <a:lnTo>
                    <a:pt x="0" y="228"/>
                  </a:lnTo>
                  <a:lnTo>
                    <a:pt x="0" y="223"/>
                  </a:lnTo>
                  <a:close/>
                  <a:moveTo>
                    <a:pt x="496" y="223"/>
                  </a:moveTo>
                  <a:lnTo>
                    <a:pt x="634" y="223"/>
                  </a:lnTo>
                  <a:lnTo>
                    <a:pt x="634" y="228"/>
                  </a:lnTo>
                  <a:lnTo>
                    <a:pt x="496" y="228"/>
                  </a:lnTo>
                  <a:lnTo>
                    <a:pt x="496" y="223"/>
                  </a:lnTo>
                  <a:close/>
                  <a:moveTo>
                    <a:pt x="0" y="228"/>
                  </a:moveTo>
                  <a:lnTo>
                    <a:pt x="139" y="228"/>
                  </a:lnTo>
                  <a:lnTo>
                    <a:pt x="139" y="522"/>
                  </a:lnTo>
                  <a:lnTo>
                    <a:pt x="0" y="522"/>
                  </a:lnTo>
                  <a:lnTo>
                    <a:pt x="0" y="228"/>
                  </a:lnTo>
                  <a:close/>
                  <a:moveTo>
                    <a:pt x="496" y="228"/>
                  </a:moveTo>
                  <a:lnTo>
                    <a:pt x="637" y="228"/>
                  </a:lnTo>
                  <a:lnTo>
                    <a:pt x="637" y="522"/>
                  </a:lnTo>
                  <a:lnTo>
                    <a:pt x="496" y="522"/>
                  </a:lnTo>
                  <a:lnTo>
                    <a:pt x="496" y="228"/>
                  </a:lnTo>
                  <a:close/>
                  <a:moveTo>
                    <a:pt x="0" y="522"/>
                  </a:moveTo>
                  <a:lnTo>
                    <a:pt x="139" y="522"/>
                  </a:lnTo>
                  <a:lnTo>
                    <a:pt x="139" y="525"/>
                  </a:lnTo>
                  <a:lnTo>
                    <a:pt x="0" y="525"/>
                  </a:lnTo>
                  <a:lnTo>
                    <a:pt x="0" y="522"/>
                  </a:lnTo>
                  <a:close/>
                  <a:moveTo>
                    <a:pt x="494" y="522"/>
                  </a:moveTo>
                  <a:lnTo>
                    <a:pt x="637" y="522"/>
                  </a:lnTo>
                  <a:lnTo>
                    <a:pt x="637" y="525"/>
                  </a:lnTo>
                  <a:lnTo>
                    <a:pt x="494" y="525"/>
                  </a:lnTo>
                  <a:lnTo>
                    <a:pt x="494" y="522"/>
                  </a:lnTo>
                  <a:close/>
                  <a:moveTo>
                    <a:pt x="0" y="525"/>
                  </a:moveTo>
                  <a:lnTo>
                    <a:pt x="139" y="525"/>
                  </a:lnTo>
                  <a:lnTo>
                    <a:pt x="139" y="529"/>
                  </a:lnTo>
                  <a:lnTo>
                    <a:pt x="0" y="529"/>
                  </a:lnTo>
                  <a:lnTo>
                    <a:pt x="0" y="525"/>
                  </a:lnTo>
                  <a:close/>
                  <a:moveTo>
                    <a:pt x="494" y="525"/>
                  </a:moveTo>
                  <a:lnTo>
                    <a:pt x="634" y="525"/>
                  </a:lnTo>
                  <a:lnTo>
                    <a:pt x="634" y="529"/>
                  </a:lnTo>
                  <a:lnTo>
                    <a:pt x="494" y="529"/>
                  </a:lnTo>
                  <a:lnTo>
                    <a:pt x="494" y="525"/>
                  </a:lnTo>
                  <a:close/>
                  <a:moveTo>
                    <a:pt x="0" y="529"/>
                  </a:moveTo>
                  <a:lnTo>
                    <a:pt x="139" y="529"/>
                  </a:lnTo>
                  <a:lnTo>
                    <a:pt x="139" y="538"/>
                  </a:lnTo>
                  <a:lnTo>
                    <a:pt x="0" y="538"/>
                  </a:lnTo>
                  <a:lnTo>
                    <a:pt x="0" y="529"/>
                  </a:lnTo>
                  <a:close/>
                  <a:moveTo>
                    <a:pt x="491" y="529"/>
                  </a:moveTo>
                  <a:lnTo>
                    <a:pt x="634" y="529"/>
                  </a:lnTo>
                  <a:lnTo>
                    <a:pt x="634" y="538"/>
                  </a:lnTo>
                  <a:lnTo>
                    <a:pt x="491" y="538"/>
                  </a:lnTo>
                  <a:lnTo>
                    <a:pt x="491" y="529"/>
                  </a:lnTo>
                  <a:close/>
                  <a:moveTo>
                    <a:pt x="0" y="538"/>
                  </a:moveTo>
                  <a:lnTo>
                    <a:pt x="139" y="538"/>
                  </a:lnTo>
                  <a:lnTo>
                    <a:pt x="139" y="540"/>
                  </a:lnTo>
                  <a:lnTo>
                    <a:pt x="0" y="540"/>
                  </a:lnTo>
                  <a:lnTo>
                    <a:pt x="0" y="538"/>
                  </a:lnTo>
                  <a:close/>
                  <a:moveTo>
                    <a:pt x="489" y="538"/>
                  </a:moveTo>
                  <a:lnTo>
                    <a:pt x="634" y="538"/>
                  </a:lnTo>
                  <a:lnTo>
                    <a:pt x="634" y="540"/>
                  </a:lnTo>
                  <a:lnTo>
                    <a:pt x="489" y="540"/>
                  </a:lnTo>
                  <a:lnTo>
                    <a:pt x="489" y="538"/>
                  </a:lnTo>
                  <a:close/>
                  <a:moveTo>
                    <a:pt x="0" y="540"/>
                  </a:moveTo>
                  <a:lnTo>
                    <a:pt x="139" y="540"/>
                  </a:lnTo>
                  <a:lnTo>
                    <a:pt x="139" y="547"/>
                  </a:lnTo>
                  <a:lnTo>
                    <a:pt x="0" y="547"/>
                  </a:lnTo>
                  <a:lnTo>
                    <a:pt x="0" y="540"/>
                  </a:lnTo>
                  <a:close/>
                  <a:moveTo>
                    <a:pt x="489" y="540"/>
                  </a:moveTo>
                  <a:lnTo>
                    <a:pt x="632" y="540"/>
                  </a:lnTo>
                  <a:lnTo>
                    <a:pt x="632" y="547"/>
                  </a:lnTo>
                  <a:lnTo>
                    <a:pt x="489" y="547"/>
                  </a:lnTo>
                  <a:lnTo>
                    <a:pt x="489" y="540"/>
                  </a:lnTo>
                  <a:close/>
                  <a:moveTo>
                    <a:pt x="0" y="547"/>
                  </a:moveTo>
                  <a:lnTo>
                    <a:pt x="139" y="547"/>
                  </a:lnTo>
                  <a:lnTo>
                    <a:pt x="139" y="551"/>
                  </a:lnTo>
                  <a:lnTo>
                    <a:pt x="0" y="551"/>
                  </a:lnTo>
                  <a:lnTo>
                    <a:pt x="0" y="547"/>
                  </a:lnTo>
                  <a:close/>
                  <a:moveTo>
                    <a:pt x="487" y="547"/>
                  </a:moveTo>
                  <a:lnTo>
                    <a:pt x="632" y="547"/>
                  </a:lnTo>
                  <a:lnTo>
                    <a:pt x="632" y="551"/>
                  </a:lnTo>
                  <a:lnTo>
                    <a:pt x="487" y="551"/>
                  </a:lnTo>
                  <a:lnTo>
                    <a:pt x="487" y="547"/>
                  </a:lnTo>
                  <a:close/>
                  <a:moveTo>
                    <a:pt x="0" y="551"/>
                  </a:moveTo>
                  <a:lnTo>
                    <a:pt x="139" y="551"/>
                  </a:lnTo>
                  <a:lnTo>
                    <a:pt x="139" y="556"/>
                  </a:lnTo>
                  <a:lnTo>
                    <a:pt x="0" y="556"/>
                  </a:lnTo>
                  <a:lnTo>
                    <a:pt x="0" y="551"/>
                  </a:lnTo>
                  <a:close/>
                  <a:moveTo>
                    <a:pt x="485" y="551"/>
                  </a:moveTo>
                  <a:lnTo>
                    <a:pt x="632" y="551"/>
                  </a:lnTo>
                  <a:lnTo>
                    <a:pt x="632" y="556"/>
                  </a:lnTo>
                  <a:lnTo>
                    <a:pt x="485" y="556"/>
                  </a:lnTo>
                  <a:lnTo>
                    <a:pt x="485" y="551"/>
                  </a:lnTo>
                  <a:close/>
                  <a:moveTo>
                    <a:pt x="0" y="556"/>
                  </a:moveTo>
                  <a:lnTo>
                    <a:pt x="139" y="556"/>
                  </a:lnTo>
                  <a:lnTo>
                    <a:pt x="139" y="560"/>
                  </a:lnTo>
                  <a:lnTo>
                    <a:pt x="0" y="560"/>
                  </a:lnTo>
                  <a:lnTo>
                    <a:pt x="0" y="556"/>
                  </a:lnTo>
                  <a:close/>
                  <a:moveTo>
                    <a:pt x="482" y="556"/>
                  </a:moveTo>
                  <a:lnTo>
                    <a:pt x="630" y="556"/>
                  </a:lnTo>
                  <a:lnTo>
                    <a:pt x="630" y="560"/>
                  </a:lnTo>
                  <a:lnTo>
                    <a:pt x="482" y="560"/>
                  </a:lnTo>
                  <a:lnTo>
                    <a:pt x="482" y="556"/>
                  </a:lnTo>
                  <a:close/>
                  <a:moveTo>
                    <a:pt x="0" y="560"/>
                  </a:moveTo>
                  <a:lnTo>
                    <a:pt x="139" y="560"/>
                  </a:lnTo>
                  <a:lnTo>
                    <a:pt x="139" y="563"/>
                  </a:lnTo>
                  <a:lnTo>
                    <a:pt x="0" y="563"/>
                  </a:lnTo>
                  <a:lnTo>
                    <a:pt x="0" y="560"/>
                  </a:lnTo>
                  <a:close/>
                  <a:moveTo>
                    <a:pt x="480" y="560"/>
                  </a:moveTo>
                  <a:lnTo>
                    <a:pt x="630" y="560"/>
                  </a:lnTo>
                  <a:lnTo>
                    <a:pt x="630" y="563"/>
                  </a:lnTo>
                  <a:lnTo>
                    <a:pt x="480" y="563"/>
                  </a:lnTo>
                  <a:lnTo>
                    <a:pt x="480" y="560"/>
                  </a:lnTo>
                  <a:close/>
                  <a:moveTo>
                    <a:pt x="0" y="563"/>
                  </a:moveTo>
                  <a:lnTo>
                    <a:pt x="139" y="563"/>
                  </a:lnTo>
                  <a:lnTo>
                    <a:pt x="139" y="565"/>
                  </a:lnTo>
                  <a:lnTo>
                    <a:pt x="0" y="565"/>
                  </a:lnTo>
                  <a:lnTo>
                    <a:pt x="0" y="563"/>
                  </a:lnTo>
                  <a:close/>
                  <a:moveTo>
                    <a:pt x="480" y="563"/>
                  </a:moveTo>
                  <a:lnTo>
                    <a:pt x="628" y="563"/>
                  </a:lnTo>
                  <a:lnTo>
                    <a:pt x="628" y="565"/>
                  </a:lnTo>
                  <a:lnTo>
                    <a:pt x="480" y="565"/>
                  </a:lnTo>
                  <a:lnTo>
                    <a:pt x="480" y="563"/>
                  </a:lnTo>
                  <a:close/>
                  <a:moveTo>
                    <a:pt x="0" y="565"/>
                  </a:moveTo>
                  <a:lnTo>
                    <a:pt x="139" y="565"/>
                  </a:lnTo>
                  <a:lnTo>
                    <a:pt x="139" y="567"/>
                  </a:lnTo>
                  <a:lnTo>
                    <a:pt x="0" y="567"/>
                  </a:lnTo>
                  <a:lnTo>
                    <a:pt x="0" y="565"/>
                  </a:lnTo>
                  <a:close/>
                  <a:moveTo>
                    <a:pt x="478" y="565"/>
                  </a:moveTo>
                  <a:lnTo>
                    <a:pt x="628" y="565"/>
                  </a:lnTo>
                  <a:lnTo>
                    <a:pt x="628" y="567"/>
                  </a:lnTo>
                  <a:lnTo>
                    <a:pt x="478" y="567"/>
                  </a:lnTo>
                  <a:lnTo>
                    <a:pt x="478" y="565"/>
                  </a:lnTo>
                  <a:close/>
                  <a:moveTo>
                    <a:pt x="0" y="567"/>
                  </a:moveTo>
                  <a:lnTo>
                    <a:pt x="139" y="567"/>
                  </a:lnTo>
                  <a:lnTo>
                    <a:pt x="139" y="569"/>
                  </a:lnTo>
                  <a:lnTo>
                    <a:pt x="0" y="569"/>
                  </a:lnTo>
                  <a:lnTo>
                    <a:pt x="0" y="567"/>
                  </a:lnTo>
                  <a:close/>
                  <a:moveTo>
                    <a:pt x="476" y="567"/>
                  </a:moveTo>
                  <a:lnTo>
                    <a:pt x="628" y="567"/>
                  </a:lnTo>
                  <a:lnTo>
                    <a:pt x="628" y="569"/>
                  </a:lnTo>
                  <a:lnTo>
                    <a:pt x="476" y="569"/>
                  </a:lnTo>
                  <a:lnTo>
                    <a:pt x="476" y="567"/>
                  </a:lnTo>
                  <a:close/>
                  <a:moveTo>
                    <a:pt x="0" y="569"/>
                  </a:moveTo>
                  <a:lnTo>
                    <a:pt x="139" y="569"/>
                  </a:lnTo>
                  <a:lnTo>
                    <a:pt x="139" y="571"/>
                  </a:lnTo>
                  <a:lnTo>
                    <a:pt x="0" y="571"/>
                  </a:lnTo>
                  <a:lnTo>
                    <a:pt x="0" y="569"/>
                  </a:lnTo>
                  <a:close/>
                  <a:moveTo>
                    <a:pt x="474" y="569"/>
                  </a:moveTo>
                  <a:lnTo>
                    <a:pt x="625" y="569"/>
                  </a:lnTo>
                  <a:lnTo>
                    <a:pt x="625" y="571"/>
                  </a:lnTo>
                  <a:lnTo>
                    <a:pt x="474" y="571"/>
                  </a:lnTo>
                  <a:lnTo>
                    <a:pt x="474" y="569"/>
                  </a:lnTo>
                  <a:close/>
                  <a:moveTo>
                    <a:pt x="0" y="571"/>
                  </a:moveTo>
                  <a:lnTo>
                    <a:pt x="139" y="571"/>
                  </a:lnTo>
                  <a:lnTo>
                    <a:pt x="139" y="574"/>
                  </a:lnTo>
                  <a:lnTo>
                    <a:pt x="0" y="574"/>
                  </a:lnTo>
                  <a:lnTo>
                    <a:pt x="0" y="571"/>
                  </a:lnTo>
                  <a:close/>
                  <a:moveTo>
                    <a:pt x="471" y="571"/>
                  </a:moveTo>
                  <a:lnTo>
                    <a:pt x="625" y="571"/>
                  </a:lnTo>
                  <a:lnTo>
                    <a:pt x="625" y="574"/>
                  </a:lnTo>
                  <a:lnTo>
                    <a:pt x="471" y="574"/>
                  </a:lnTo>
                  <a:lnTo>
                    <a:pt x="471" y="571"/>
                  </a:lnTo>
                  <a:close/>
                  <a:moveTo>
                    <a:pt x="0" y="574"/>
                  </a:moveTo>
                  <a:lnTo>
                    <a:pt x="139" y="574"/>
                  </a:lnTo>
                  <a:lnTo>
                    <a:pt x="139" y="576"/>
                  </a:lnTo>
                  <a:lnTo>
                    <a:pt x="0" y="576"/>
                  </a:lnTo>
                  <a:lnTo>
                    <a:pt x="0" y="574"/>
                  </a:lnTo>
                  <a:close/>
                  <a:moveTo>
                    <a:pt x="469" y="574"/>
                  </a:moveTo>
                  <a:lnTo>
                    <a:pt x="625" y="574"/>
                  </a:lnTo>
                  <a:lnTo>
                    <a:pt x="625" y="576"/>
                  </a:lnTo>
                  <a:lnTo>
                    <a:pt x="469" y="576"/>
                  </a:lnTo>
                  <a:lnTo>
                    <a:pt x="469" y="574"/>
                  </a:lnTo>
                  <a:close/>
                  <a:moveTo>
                    <a:pt x="0" y="576"/>
                  </a:moveTo>
                  <a:lnTo>
                    <a:pt x="139" y="576"/>
                  </a:lnTo>
                  <a:lnTo>
                    <a:pt x="139" y="578"/>
                  </a:lnTo>
                  <a:lnTo>
                    <a:pt x="0" y="578"/>
                  </a:lnTo>
                  <a:lnTo>
                    <a:pt x="0" y="576"/>
                  </a:lnTo>
                  <a:close/>
                  <a:moveTo>
                    <a:pt x="467" y="576"/>
                  </a:moveTo>
                  <a:lnTo>
                    <a:pt x="623" y="576"/>
                  </a:lnTo>
                  <a:lnTo>
                    <a:pt x="623" y="578"/>
                  </a:lnTo>
                  <a:lnTo>
                    <a:pt x="467" y="578"/>
                  </a:lnTo>
                  <a:lnTo>
                    <a:pt x="467" y="576"/>
                  </a:lnTo>
                  <a:close/>
                  <a:moveTo>
                    <a:pt x="0" y="578"/>
                  </a:moveTo>
                  <a:lnTo>
                    <a:pt x="139" y="578"/>
                  </a:lnTo>
                  <a:lnTo>
                    <a:pt x="139" y="580"/>
                  </a:lnTo>
                  <a:lnTo>
                    <a:pt x="0" y="580"/>
                  </a:lnTo>
                  <a:lnTo>
                    <a:pt x="0" y="578"/>
                  </a:lnTo>
                  <a:close/>
                  <a:moveTo>
                    <a:pt x="465" y="578"/>
                  </a:moveTo>
                  <a:lnTo>
                    <a:pt x="623" y="578"/>
                  </a:lnTo>
                  <a:lnTo>
                    <a:pt x="623" y="580"/>
                  </a:lnTo>
                  <a:lnTo>
                    <a:pt x="465" y="580"/>
                  </a:lnTo>
                  <a:lnTo>
                    <a:pt x="465" y="578"/>
                  </a:lnTo>
                  <a:close/>
                  <a:moveTo>
                    <a:pt x="0" y="580"/>
                  </a:moveTo>
                  <a:lnTo>
                    <a:pt x="139" y="580"/>
                  </a:lnTo>
                  <a:lnTo>
                    <a:pt x="139" y="583"/>
                  </a:lnTo>
                  <a:lnTo>
                    <a:pt x="0" y="583"/>
                  </a:lnTo>
                  <a:lnTo>
                    <a:pt x="0" y="580"/>
                  </a:lnTo>
                  <a:close/>
                  <a:moveTo>
                    <a:pt x="462" y="580"/>
                  </a:moveTo>
                  <a:lnTo>
                    <a:pt x="623" y="580"/>
                  </a:lnTo>
                  <a:lnTo>
                    <a:pt x="623" y="583"/>
                  </a:lnTo>
                  <a:lnTo>
                    <a:pt x="462" y="583"/>
                  </a:lnTo>
                  <a:lnTo>
                    <a:pt x="462" y="580"/>
                  </a:lnTo>
                  <a:close/>
                  <a:moveTo>
                    <a:pt x="0" y="583"/>
                  </a:moveTo>
                  <a:lnTo>
                    <a:pt x="139" y="583"/>
                  </a:lnTo>
                  <a:lnTo>
                    <a:pt x="139" y="585"/>
                  </a:lnTo>
                  <a:lnTo>
                    <a:pt x="0" y="585"/>
                  </a:lnTo>
                  <a:lnTo>
                    <a:pt x="0" y="583"/>
                  </a:lnTo>
                  <a:close/>
                  <a:moveTo>
                    <a:pt x="460" y="583"/>
                  </a:moveTo>
                  <a:lnTo>
                    <a:pt x="621" y="583"/>
                  </a:lnTo>
                  <a:lnTo>
                    <a:pt x="621" y="585"/>
                  </a:lnTo>
                  <a:lnTo>
                    <a:pt x="460" y="585"/>
                  </a:lnTo>
                  <a:lnTo>
                    <a:pt x="460" y="583"/>
                  </a:lnTo>
                  <a:close/>
                  <a:moveTo>
                    <a:pt x="0" y="585"/>
                  </a:moveTo>
                  <a:lnTo>
                    <a:pt x="139" y="585"/>
                  </a:lnTo>
                  <a:lnTo>
                    <a:pt x="139" y="587"/>
                  </a:lnTo>
                  <a:lnTo>
                    <a:pt x="0" y="587"/>
                  </a:lnTo>
                  <a:lnTo>
                    <a:pt x="0" y="585"/>
                  </a:lnTo>
                  <a:close/>
                  <a:moveTo>
                    <a:pt x="458" y="585"/>
                  </a:moveTo>
                  <a:lnTo>
                    <a:pt x="621" y="585"/>
                  </a:lnTo>
                  <a:lnTo>
                    <a:pt x="621" y="587"/>
                  </a:lnTo>
                  <a:lnTo>
                    <a:pt x="458" y="587"/>
                  </a:lnTo>
                  <a:lnTo>
                    <a:pt x="458" y="585"/>
                  </a:lnTo>
                  <a:close/>
                  <a:moveTo>
                    <a:pt x="0" y="587"/>
                  </a:moveTo>
                  <a:lnTo>
                    <a:pt x="139" y="587"/>
                  </a:lnTo>
                  <a:lnTo>
                    <a:pt x="139" y="589"/>
                  </a:lnTo>
                  <a:lnTo>
                    <a:pt x="0" y="589"/>
                  </a:lnTo>
                  <a:lnTo>
                    <a:pt x="0" y="587"/>
                  </a:lnTo>
                  <a:close/>
                  <a:moveTo>
                    <a:pt x="453" y="587"/>
                  </a:moveTo>
                  <a:lnTo>
                    <a:pt x="621" y="587"/>
                  </a:lnTo>
                  <a:lnTo>
                    <a:pt x="621" y="589"/>
                  </a:lnTo>
                  <a:lnTo>
                    <a:pt x="453" y="589"/>
                  </a:lnTo>
                  <a:lnTo>
                    <a:pt x="453" y="587"/>
                  </a:lnTo>
                  <a:close/>
                  <a:moveTo>
                    <a:pt x="0" y="589"/>
                  </a:moveTo>
                  <a:lnTo>
                    <a:pt x="139" y="589"/>
                  </a:lnTo>
                  <a:lnTo>
                    <a:pt x="139" y="592"/>
                  </a:lnTo>
                  <a:lnTo>
                    <a:pt x="0" y="592"/>
                  </a:lnTo>
                  <a:lnTo>
                    <a:pt x="0" y="589"/>
                  </a:lnTo>
                  <a:close/>
                  <a:moveTo>
                    <a:pt x="451" y="589"/>
                  </a:moveTo>
                  <a:lnTo>
                    <a:pt x="619" y="589"/>
                  </a:lnTo>
                  <a:lnTo>
                    <a:pt x="619" y="592"/>
                  </a:lnTo>
                  <a:lnTo>
                    <a:pt x="451" y="592"/>
                  </a:lnTo>
                  <a:lnTo>
                    <a:pt x="451" y="589"/>
                  </a:lnTo>
                  <a:close/>
                  <a:moveTo>
                    <a:pt x="0" y="592"/>
                  </a:moveTo>
                  <a:lnTo>
                    <a:pt x="139" y="592"/>
                  </a:lnTo>
                  <a:lnTo>
                    <a:pt x="139" y="594"/>
                  </a:lnTo>
                  <a:lnTo>
                    <a:pt x="0" y="594"/>
                  </a:lnTo>
                  <a:lnTo>
                    <a:pt x="0" y="592"/>
                  </a:lnTo>
                  <a:close/>
                  <a:moveTo>
                    <a:pt x="449" y="592"/>
                  </a:moveTo>
                  <a:lnTo>
                    <a:pt x="619" y="592"/>
                  </a:lnTo>
                  <a:lnTo>
                    <a:pt x="619" y="594"/>
                  </a:lnTo>
                  <a:lnTo>
                    <a:pt x="449" y="594"/>
                  </a:lnTo>
                  <a:lnTo>
                    <a:pt x="449" y="592"/>
                  </a:lnTo>
                  <a:close/>
                  <a:moveTo>
                    <a:pt x="0" y="594"/>
                  </a:moveTo>
                  <a:lnTo>
                    <a:pt x="139" y="594"/>
                  </a:lnTo>
                  <a:lnTo>
                    <a:pt x="139" y="596"/>
                  </a:lnTo>
                  <a:lnTo>
                    <a:pt x="0" y="596"/>
                  </a:lnTo>
                  <a:lnTo>
                    <a:pt x="0" y="594"/>
                  </a:lnTo>
                  <a:close/>
                  <a:moveTo>
                    <a:pt x="445" y="594"/>
                  </a:moveTo>
                  <a:lnTo>
                    <a:pt x="619" y="594"/>
                  </a:lnTo>
                  <a:lnTo>
                    <a:pt x="619" y="596"/>
                  </a:lnTo>
                  <a:lnTo>
                    <a:pt x="445" y="596"/>
                  </a:lnTo>
                  <a:lnTo>
                    <a:pt x="445" y="594"/>
                  </a:lnTo>
                  <a:close/>
                  <a:moveTo>
                    <a:pt x="0" y="596"/>
                  </a:moveTo>
                  <a:lnTo>
                    <a:pt x="139" y="596"/>
                  </a:lnTo>
                  <a:lnTo>
                    <a:pt x="139" y="598"/>
                  </a:lnTo>
                  <a:lnTo>
                    <a:pt x="0" y="598"/>
                  </a:lnTo>
                  <a:lnTo>
                    <a:pt x="0" y="596"/>
                  </a:lnTo>
                  <a:close/>
                  <a:moveTo>
                    <a:pt x="440" y="596"/>
                  </a:moveTo>
                  <a:lnTo>
                    <a:pt x="616" y="596"/>
                  </a:lnTo>
                  <a:lnTo>
                    <a:pt x="616" y="598"/>
                  </a:lnTo>
                  <a:lnTo>
                    <a:pt x="440" y="598"/>
                  </a:lnTo>
                  <a:lnTo>
                    <a:pt x="440" y="596"/>
                  </a:lnTo>
                  <a:close/>
                  <a:moveTo>
                    <a:pt x="0" y="598"/>
                  </a:moveTo>
                  <a:lnTo>
                    <a:pt x="139" y="598"/>
                  </a:lnTo>
                  <a:lnTo>
                    <a:pt x="139" y="600"/>
                  </a:lnTo>
                  <a:lnTo>
                    <a:pt x="0" y="600"/>
                  </a:lnTo>
                  <a:lnTo>
                    <a:pt x="0" y="598"/>
                  </a:lnTo>
                  <a:close/>
                  <a:moveTo>
                    <a:pt x="433" y="598"/>
                  </a:moveTo>
                  <a:lnTo>
                    <a:pt x="616" y="598"/>
                  </a:lnTo>
                  <a:lnTo>
                    <a:pt x="616" y="600"/>
                  </a:lnTo>
                  <a:lnTo>
                    <a:pt x="433" y="600"/>
                  </a:lnTo>
                  <a:lnTo>
                    <a:pt x="433" y="598"/>
                  </a:lnTo>
                  <a:close/>
                  <a:moveTo>
                    <a:pt x="0" y="600"/>
                  </a:moveTo>
                  <a:lnTo>
                    <a:pt x="139" y="600"/>
                  </a:lnTo>
                  <a:lnTo>
                    <a:pt x="139" y="603"/>
                  </a:lnTo>
                  <a:lnTo>
                    <a:pt x="0" y="603"/>
                  </a:lnTo>
                  <a:lnTo>
                    <a:pt x="0" y="600"/>
                  </a:lnTo>
                  <a:close/>
                  <a:moveTo>
                    <a:pt x="427" y="600"/>
                  </a:moveTo>
                  <a:lnTo>
                    <a:pt x="616" y="600"/>
                  </a:lnTo>
                  <a:lnTo>
                    <a:pt x="616" y="603"/>
                  </a:lnTo>
                  <a:lnTo>
                    <a:pt x="427" y="603"/>
                  </a:lnTo>
                  <a:lnTo>
                    <a:pt x="427" y="600"/>
                  </a:lnTo>
                  <a:close/>
                  <a:moveTo>
                    <a:pt x="0" y="603"/>
                  </a:moveTo>
                  <a:lnTo>
                    <a:pt x="139" y="603"/>
                  </a:lnTo>
                  <a:lnTo>
                    <a:pt x="139" y="605"/>
                  </a:lnTo>
                  <a:lnTo>
                    <a:pt x="0" y="605"/>
                  </a:lnTo>
                  <a:lnTo>
                    <a:pt x="0" y="603"/>
                  </a:lnTo>
                  <a:close/>
                  <a:moveTo>
                    <a:pt x="420" y="603"/>
                  </a:moveTo>
                  <a:lnTo>
                    <a:pt x="614" y="603"/>
                  </a:lnTo>
                  <a:lnTo>
                    <a:pt x="614" y="605"/>
                  </a:lnTo>
                  <a:lnTo>
                    <a:pt x="420" y="605"/>
                  </a:lnTo>
                  <a:lnTo>
                    <a:pt x="420" y="603"/>
                  </a:lnTo>
                  <a:close/>
                  <a:moveTo>
                    <a:pt x="0" y="605"/>
                  </a:moveTo>
                  <a:lnTo>
                    <a:pt x="139" y="605"/>
                  </a:lnTo>
                  <a:lnTo>
                    <a:pt x="139" y="607"/>
                  </a:lnTo>
                  <a:lnTo>
                    <a:pt x="0" y="607"/>
                  </a:lnTo>
                  <a:lnTo>
                    <a:pt x="0" y="605"/>
                  </a:lnTo>
                  <a:close/>
                  <a:moveTo>
                    <a:pt x="407" y="605"/>
                  </a:moveTo>
                  <a:lnTo>
                    <a:pt x="614" y="605"/>
                  </a:lnTo>
                  <a:lnTo>
                    <a:pt x="614" y="607"/>
                  </a:lnTo>
                  <a:lnTo>
                    <a:pt x="407" y="607"/>
                  </a:lnTo>
                  <a:lnTo>
                    <a:pt x="407" y="605"/>
                  </a:lnTo>
                  <a:close/>
                  <a:moveTo>
                    <a:pt x="0" y="607"/>
                  </a:moveTo>
                  <a:lnTo>
                    <a:pt x="612" y="607"/>
                  </a:lnTo>
                  <a:lnTo>
                    <a:pt x="612" y="614"/>
                  </a:lnTo>
                  <a:lnTo>
                    <a:pt x="0" y="614"/>
                  </a:lnTo>
                  <a:lnTo>
                    <a:pt x="0" y="607"/>
                  </a:lnTo>
                  <a:close/>
                  <a:moveTo>
                    <a:pt x="0" y="614"/>
                  </a:moveTo>
                  <a:lnTo>
                    <a:pt x="610" y="614"/>
                  </a:lnTo>
                  <a:lnTo>
                    <a:pt x="610" y="621"/>
                  </a:lnTo>
                  <a:lnTo>
                    <a:pt x="0" y="621"/>
                  </a:lnTo>
                  <a:lnTo>
                    <a:pt x="0" y="614"/>
                  </a:lnTo>
                  <a:close/>
                  <a:moveTo>
                    <a:pt x="0" y="621"/>
                  </a:moveTo>
                  <a:lnTo>
                    <a:pt x="608" y="621"/>
                  </a:lnTo>
                  <a:lnTo>
                    <a:pt x="608" y="625"/>
                  </a:lnTo>
                  <a:lnTo>
                    <a:pt x="0" y="625"/>
                  </a:lnTo>
                  <a:lnTo>
                    <a:pt x="0" y="621"/>
                  </a:lnTo>
                  <a:close/>
                  <a:moveTo>
                    <a:pt x="0" y="625"/>
                  </a:moveTo>
                  <a:lnTo>
                    <a:pt x="605" y="625"/>
                  </a:lnTo>
                  <a:lnTo>
                    <a:pt x="605" y="630"/>
                  </a:lnTo>
                  <a:lnTo>
                    <a:pt x="0" y="630"/>
                  </a:lnTo>
                  <a:lnTo>
                    <a:pt x="0" y="625"/>
                  </a:lnTo>
                  <a:close/>
                  <a:moveTo>
                    <a:pt x="0" y="630"/>
                  </a:moveTo>
                  <a:lnTo>
                    <a:pt x="603" y="630"/>
                  </a:lnTo>
                  <a:lnTo>
                    <a:pt x="603" y="634"/>
                  </a:lnTo>
                  <a:lnTo>
                    <a:pt x="0" y="634"/>
                  </a:lnTo>
                  <a:lnTo>
                    <a:pt x="0" y="630"/>
                  </a:lnTo>
                  <a:close/>
                  <a:moveTo>
                    <a:pt x="0" y="634"/>
                  </a:moveTo>
                  <a:lnTo>
                    <a:pt x="601" y="634"/>
                  </a:lnTo>
                  <a:lnTo>
                    <a:pt x="601" y="636"/>
                  </a:lnTo>
                  <a:lnTo>
                    <a:pt x="0" y="636"/>
                  </a:lnTo>
                  <a:lnTo>
                    <a:pt x="0" y="634"/>
                  </a:lnTo>
                  <a:close/>
                  <a:moveTo>
                    <a:pt x="0" y="636"/>
                  </a:moveTo>
                  <a:lnTo>
                    <a:pt x="599" y="636"/>
                  </a:lnTo>
                  <a:lnTo>
                    <a:pt x="599" y="641"/>
                  </a:lnTo>
                  <a:lnTo>
                    <a:pt x="0" y="641"/>
                  </a:lnTo>
                  <a:lnTo>
                    <a:pt x="0" y="636"/>
                  </a:lnTo>
                  <a:close/>
                  <a:moveTo>
                    <a:pt x="0" y="641"/>
                  </a:moveTo>
                  <a:lnTo>
                    <a:pt x="596" y="641"/>
                  </a:lnTo>
                  <a:lnTo>
                    <a:pt x="596" y="643"/>
                  </a:lnTo>
                  <a:lnTo>
                    <a:pt x="0" y="643"/>
                  </a:lnTo>
                  <a:lnTo>
                    <a:pt x="0" y="641"/>
                  </a:lnTo>
                  <a:close/>
                  <a:moveTo>
                    <a:pt x="0" y="643"/>
                  </a:moveTo>
                  <a:lnTo>
                    <a:pt x="594" y="643"/>
                  </a:lnTo>
                  <a:lnTo>
                    <a:pt x="594" y="647"/>
                  </a:lnTo>
                  <a:lnTo>
                    <a:pt x="0" y="647"/>
                  </a:lnTo>
                  <a:lnTo>
                    <a:pt x="0" y="643"/>
                  </a:lnTo>
                  <a:close/>
                  <a:moveTo>
                    <a:pt x="0" y="647"/>
                  </a:moveTo>
                  <a:lnTo>
                    <a:pt x="592" y="647"/>
                  </a:lnTo>
                  <a:lnTo>
                    <a:pt x="592" y="650"/>
                  </a:lnTo>
                  <a:lnTo>
                    <a:pt x="0" y="650"/>
                  </a:lnTo>
                  <a:lnTo>
                    <a:pt x="0" y="647"/>
                  </a:lnTo>
                  <a:close/>
                  <a:moveTo>
                    <a:pt x="0" y="650"/>
                  </a:moveTo>
                  <a:lnTo>
                    <a:pt x="590" y="650"/>
                  </a:lnTo>
                  <a:lnTo>
                    <a:pt x="590" y="654"/>
                  </a:lnTo>
                  <a:lnTo>
                    <a:pt x="0" y="654"/>
                  </a:lnTo>
                  <a:lnTo>
                    <a:pt x="0" y="650"/>
                  </a:lnTo>
                  <a:close/>
                  <a:moveTo>
                    <a:pt x="0" y="654"/>
                  </a:moveTo>
                  <a:lnTo>
                    <a:pt x="587" y="654"/>
                  </a:lnTo>
                  <a:lnTo>
                    <a:pt x="587" y="656"/>
                  </a:lnTo>
                  <a:lnTo>
                    <a:pt x="0" y="656"/>
                  </a:lnTo>
                  <a:lnTo>
                    <a:pt x="0" y="654"/>
                  </a:lnTo>
                  <a:close/>
                  <a:moveTo>
                    <a:pt x="0" y="656"/>
                  </a:moveTo>
                  <a:lnTo>
                    <a:pt x="585" y="656"/>
                  </a:lnTo>
                  <a:lnTo>
                    <a:pt x="585" y="661"/>
                  </a:lnTo>
                  <a:lnTo>
                    <a:pt x="0" y="661"/>
                  </a:lnTo>
                  <a:lnTo>
                    <a:pt x="0" y="656"/>
                  </a:lnTo>
                  <a:close/>
                  <a:moveTo>
                    <a:pt x="0" y="661"/>
                  </a:moveTo>
                  <a:lnTo>
                    <a:pt x="583" y="661"/>
                  </a:lnTo>
                  <a:lnTo>
                    <a:pt x="583" y="663"/>
                  </a:lnTo>
                  <a:lnTo>
                    <a:pt x="0" y="663"/>
                  </a:lnTo>
                  <a:lnTo>
                    <a:pt x="0" y="661"/>
                  </a:lnTo>
                  <a:close/>
                  <a:moveTo>
                    <a:pt x="0" y="663"/>
                  </a:moveTo>
                  <a:lnTo>
                    <a:pt x="581" y="663"/>
                  </a:lnTo>
                  <a:lnTo>
                    <a:pt x="581" y="665"/>
                  </a:lnTo>
                  <a:lnTo>
                    <a:pt x="0" y="665"/>
                  </a:lnTo>
                  <a:lnTo>
                    <a:pt x="0" y="663"/>
                  </a:lnTo>
                  <a:close/>
                  <a:moveTo>
                    <a:pt x="0" y="665"/>
                  </a:moveTo>
                  <a:lnTo>
                    <a:pt x="578" y="665"/>
                  </a:lnTo>
                  <a:lnTo>
                    <a:pt x="578" y="667"/>
                  </a:lnTo>
                  <a:lnTo>
                    <a:pt x="0" y="667"/>
                  </a:lnTo>
                  <a:lnTo>
                    <a:pt x="0" y="665"/>
                  </a:lnTo>
                  <a:close/>
                  <a:moveTo>
                    <a:pt x="0" y="667"/>
                  </a:moveTo>
                  <a:lnTo>
                    <a:pt x="576" y="667"/>
                  </a:lnTo>
                  <a:lnTo>
                    <a:pt x="576" y="670"/>
                  </a:lnTo>
                  <a:lnTo>
                    <a:pt x="0" y="670"/>
                  </a:lnTo>
                  <a:lnTo>
                    <a:pt x="0" y="667"/>
                  </a:lnTo>
                  <a:close/>
                  <a:moveTo>
                    <a:pt x="0" y="670"/>
                  </a:moveTo>
                  <a:lnTo>
                    <a:pt x="574" y="670"/>
                  </a:lnTo>
                  <a:lnTo>
                    <a:pt x="574" y="672"/>
                  </a:lnTo>
                  <a:lnTo>
                    <a:pt x="0" y="672"/>
                  </a:lnTo>
                  <a:lnTo>
                    <a:pt x="0" y="670"/>
                  </a:lnTo>
                  <a:close/>
                  <a:moveTo>
                    <a:pt x="0" y="672"/>
                  </a:moveTo>
                  <a:lnTo>
                    <a:pt x="572" y="672"/>
                  </a:lnTo>
                  <a:lnTo>
                    <a:pt x="572" y="676"/>
                  </a:lnTo>
                  <a:lnTo>
                    <a:pt x="0" y="676"/>
                  </a:lnTo>
                  <a:lnTo>
                    <a:pt x="0" y="672"/>
                  </a:lnTo>
                  <a:close/>
                  <a:moveTo>
                    <a:pt x="0" y="676"/>
                  </a:moveTo>
                  <a:lnTo>
                    <a:pt x="570" y="676"/>
                  </a:lnTo>
                  <a:lnTo>
                    <a:pt x="570" y="679"/>
                  </a:lnTo>
                  <a:lnTo>
                    <a:pt x="0" y="679"/>
                  </a:lnTo>
                  <a:lnTo>
                    <a:pt x="0" y="676"/>
                  </a:lnTo>
                  <a:close/>
                  <a:moveTo>
                    <a:pt x="0" y="679"/>
                  </a:moveTo>
                  <a:lnTo>
                    <a:pt x="567" y="679"/>
                  </a:lnTo>
                  <a:lnTo>
                    <a:pt x="567" y="681"/>
                  </a:lnTo>
                  <a:lnTo>
                    <a:pt x="0" y="681"/>
                  </a:lnTo>
                  <a:lnTo>
                    <a:pt x="0" y="679"/>
                  </a:lnTo>
                  <a:close/>
                  <a:moveTo>
                    <a:pt x="0" y="681"/>
                  </a:moveTo>
                  <a:lnTo>
                    <a:pt x="565" y="681"/>
                  </a:lnTo>
                  <a:lnTo>
                    <a:pt x="565" y="683"/>
                  </a:lnTo>
                  <a:lnTo>
                    <a:pt x="0" y="683"/>
                  </a:lnTo>
                  <a:lnTo>
                    <a:pt x="0" y="681"/>
                  </a:lnTo>
                  <a:close/>
                  <a:moveTo>
                    <a:pt x="0" y="683"/>
                  </a:moveTo>
                  <a:lnTo>
                    <a:pt x="563" y="683"/>
                  </a:lnTo>
                  <a:lnTo>
                    <a:pt x="563" y="685"/>
                  </a:lnTo>
                  <a:lnTo>
                    <a:pt x="0" y="685"/>
                  </a:lnTo>
                  <a:lnTo>
                    <a:pt x="0" y="683"/>
                  </a:lnTo>
                  <a:close/>
                  <a:moveTo>
                    <a:pt x="0" y="685"/>
                  </a:moveTo>
                  <a:lnTo>
                    <a:pt x="561" y="685"/>
                  </a:lnTo>
                  <a:lnTo>
                    <a:pt x="561" y="688"/>
                  </a:lnTo>
                  <a:lnTo>
                    <a:pt x="0" y="688"/>
                  </a:lnTo>
                  <a:lnTo>
                    <a:pt x="0" y="685"/>
                  </a:lnTo>
                  <a:close/>
                  <a:moveTo>
                    <a:pt x="0" y="688"/>
                  </a:moveTo>
                  <a:lnTo>
                    <a:pt x="558" y="688"/>
                  </a:lnTo>
                  <a:lnTo>
                    <a:pt x="558" y="690"/>
                  </a:lnTo>
                  <a:lnTo>
                    <a:pt x="0" y="690"/>
                  </a:lnTo>
                  <a:lnTo>
                    <a:pt x="0" y="688"/>
                  </a:lnTo>
                  <a:close/>
                  <a:moveTo>
                    <a:pt x="0" y="690"/>
                  </a:moveTo>
                  <a:lnTo>
                    <a:pt x="556" y="690"/>
                  </a:lnTo>
                  <a:lnTo>
                    <a:pt x="556" y="692"/>
                  </a:lnTo>
                  <a:lnTo>
                    <a:pt x="0" y="692"/>
                  </a:lnTo>
                  <a:lnTo>
                    <a:pt x="0" y="690"/>
                  </a:lnTo>
                  <a:close/>
                  <a:moveTo>
                    <a:pt x="0" y="692"/>
                  </a:moveTo>
                  <a:lnTo>
                    <a:pt x="554" y="692"/>
                  </a:lnTo>
                  <a:lnTo>
                    <a:pt x="554" y="694"/>
                  </a:lnTo>
                  <a:lnTo>
                    <a:pt x="0" y="694"/>
                  </a:lnTo>
                  <a:lnTo>
                    <a:pt x="0" y="692"/>
                  </a:lnTo>
                  <a:close/>
                  <a:moveTo>
                    <a:pt x="0" y="694"/>
                  </a:moveTo>
                  <a:lnTo>
                    <a:pt x="552" y="694"/>
                  </a:lnTo>
                  <a:lnTo>
                    <a:pt x="552" y="697"/>
                  </a:lnTo>
                  <a:lnTo>
                    <a:pt x="0" y="697"/>
                  </a:lnTo>
                  <a:lnTo>
                    <a:pt x="0" y="694"/>
                  </a:lnTo>
                  <a:close/>
                  <a:moveTo>
                    <a:pt x="0" y="697"/>
                  </a:moveTo>
                  <a:lnTo>
                    <a:pt x="547" y="697"/>
                  </a:lnTo>
                  <a:lnTo>
                    <a:pt x="547" y="699"/>
                  </a:lnTo>
                  <a:lnTo>
                    <a:pt x="0" y="699"/>
                  </a:lnTo>
                  <a:lnTo>
                    <a:pt x="0" y="697"/>
                  </a:lnTo>
                  <a:close/>
                  <a:moveTo>
                    <a:pt x="0" y="699"/>
                  </a:moveTo>
                  <a:lnTo>
                    <a:pt x="545" y="699"/>
                  </a:lnTo>
                  <a:lnTo>
                    <a:pt x="545" y="701"/>
                  </a:lnTo>
                  <a:lnTo>
                    <a:pt x="0" y="701"/>
                  </a:lnTo>
                  <a:lnTo>
                    <a:pt x="0" y="699"/>
                  </a:lnTo>
                  <a:close/>
                  <a:moveTo>
                    <a:pt x="0" y="701"/>
                  </a:moveTo>
                  <a:lnTo>
                    <a:pt x="543" y="701"/>
                  </a:lnTo>
                  <a:lnTo>
                    <a:pt x="543" y="703"/>
                  </a:lnTo>
                  <a:lnTo>
                    <a:pt x="0" y="703"/>
                  </a:lnTo>
                  <a:lnTo>
                    <a:pt x="0" y="701"/>
                  </a:lnTo>
                  <a:close/>
                  <a:moveTo>
                    <a:pt x="0" y="703"/>
                  </a:moveTo>
                  <a:lnTo>
                    <a:pt x="541" y="703"/>
                  </a:lnTo>
                  <a:lnTo>
                    <a:pt x="541" y="705"/>
                  </a:lnTo>
                  <a:lnTo>
                    <a:pt x="0" y="705"/>
                  </a:lnTo>
                  <a:lnTo>
                    <a:pt x="0" y="703"/>
                  </a:lnTo>
                  <a:close/>
                  <a:moveTo>
                    <a:pt x="0" y="705"/>
                  </a:moveTo>
                  <a:lnTo>
                    <a:pt x="536" y="705"/>
                  </a:lnTo>
                  <a:lnTo>
                    <a:pt x="536" y="708"/>
                  </a:lnTo>
                  <a:lnTo>
                    <a:pt x="0" y="708"/>
                  </a:lnTo>
                  <a:lnTo>
                    <a:pt x="0" y="705"/>
                  </a:lnTo>
                  <a:close/>
                  <a:moveTo>
                    <a:pt x="0" y="708"/>
                  </a:moveTo>
                  <a:lnTo>
                    <a:pt x="534" y="708"/>
                  </a:lnTo>
                  <a:lnTo>
                    <a:pt x="534" y="710"/>
                  </a:lnTo>
                  <a:lnTo>
                    <a:pt x="0" y="710"/>
                  </a:lnTo>
                  <a:lnTo>
                    <a:pt x="0" y="708"/>
                  </a:lnTo>
                  <a:close/>
                  <a:moveTo>
                    <a:pt x="0" y="710"/>
                  </a:moveTo>
                  <a:lnTo>
                    <a:pt x="532" y="710"/>
                  </a:lnTo>
                  <a:lnTo>
                    <a:pt x="532" y="712"/>
                  </a:lnTo>
                  <a:lnTo>
                    <a:pt x="0" y="712"/>
                  </a:lnTo>
                  <a:lnTo>
                    <a:pt x="0" y="710"/>
                  </a:lnTo>
                  <a:close/>
                  <a:moveTo>
                    <a:pt x="0" y="712"/>
                  </a:moveTo>
                  <a:lnTo>
                    <a:pt x="529" y="712"/>
                  </a:lnTo>
                  <a:lnTo>
                    <a:pt x="529" y="714"/>
                  </a:lnTo>
                  <a:lnTo>
                    <a:pt x="0" y="714"/>
                  </a:lnTo>
                  <a:lnTo>
                    <a:pt x="0" y="712"/>
                  </a:lnTo>
                  <a:close/>
                  <a:moveTo>
                    <a:pt x="0" y="714"/>
                  </a:moveTo>
                  <a:lnTo>
                    <a:pt x="525" y="714"/>
                  </a:lnTo>
                  <a:lnTo>
                    <a:pt x="525" y="717"/>
                  </a:lnTo>
                  <a:lnTo>
                    <a:pt x="0" y="717"/>
                  </a:lnTo>
                  <a:lnTo>
                    <a:pt x="0" y="714"/>
                  </a:lnTo>
                  <a:close/>
                  <a:moveTo>
                    <a:pt x="0" y="717"/>
                  </a:moveTo>
                  <a:lnTo>
                    <a:pt x="520" y="717"/>
                  </a:lnTo>
                  <a:lnTo>
                    <a:pt x="520" y="719"/>
                  </a:lnTo>
                  <a:lnTo>
                    <a:pt x="0" y="719"/>
                  </a:lnTo>
                  <a:lnTo>
                    <a:pt x="0" y="717"/>
                  </a:lnTo>
                  <a:close/>
                  <a:moveTo>
                    <a:pt x="0" y="719"/>
                  </a:moveTo>
                  <a:lnTo>
                    <a:pt x="516" y="719"/>
                  </a:lnTo>
                  <a:lnTo>
                    <a:pt x="516" y="721"/>
                  </a:lnTo>
                  <a:lnTo>
                    <a:pt x="0" y="721"/>
                  </a:lnTo>
                  <a:lnTo>
                    <a:pt x="0" y="719"/>
                  </a:lnTo>
                  <a:close/>
                  <a:moveTo>
                    <a:pt x="0" y="721"/>
                  </a:moveTo>
                  <a:lnTo>
                    <a:pt x="511" y="721"/>
                  </a:lnTo>
                  <a:lnTo>
                    <a:pt x="511" y="723"/>
                  </a:lnTo>
                  <a:lnTo>
                    <a:pt x="0" y="723"/>
                  </a:lnTo>
                  <a:lnTo>
                    <a:pt x="0" y="721"/>
                  </a:lnTo>
                  <a:close/>
                  <a:moveTo>
                    <a:pt x="0" y="723"/>
                  </a:moveTo>
                  <a:lnTo>
                    <a:pt x="507" y="723"/>
                  </a:lnTo>
                  <a:lnTo>
                    <a:pt x="507" y="726"/>
                  </a:lnTo>
                  <a:lnTo>
                    <a:pt x="0" y="726"/>
                  </a:lnTo>
                  <a:lnTo>
                    <a:pt x="0" y="723"/>
                  </a:lnTo>
                  <a:close/>
                  <a:moveTo>
                    <a:pt x="0" y="726"/>
                  </a:moveTo>
                  <a:lnTo>
                    <a:pt x="503" y="726"/>
                  </a:lnTo>
                  <a:lnTo>
                    <a:pt x="503" y="728"/>
                  </a:lnTo>
                  <a:lnTo>
                    <a:pt x="0" y="728"/>
                  </a:lnTo>
                  <a:lnTo>
                    <a:pt x="0" y="726"/>
                  </a:lnTo>
                  <a:close/>
                  <a:moveTo>
                    <a:pt x="0" y="728"/>
                  </a:moveTo>
                  <a:lnTo>
                    <a:pt x="498" y="728"/>
                  </a:lnTo>
                  <a:lnTo>
                    <a:pt x="498" y="730"/>
                  </a:lnTo>
                  <a:lnTo>
                    <a:pt x="0" y="730"/>
                  </a:lnTo>
                  <a:lnTo>
                    <a:pt x="0" y="728"/>
                  </a:lnTo>
                  <a:close/>
                  <a:moveTo>
                    <a:pt x="0" y="730"/>
                  </a:moveTo>
                  <a:lnTo>
                    <a:pt x="494" y="730"/>
                  </a:lnTo>
                  <a:lnTo>
                    <a:pt x="494" y="732"/>
                  </a:lnTo>
                  <a:lnTo>
                    <a:pt x="0" y="732"/>
                  </a:lnTo>
                  <a:lnTo>
                    <a:pt x="0" y="730"/>
                  </a:lnTo>
                  <a:close/>
                  <a:moveTo>
                    <a:pt x="0" y="732"/>
                  </a:moveTo>
                  <a:lnTo>
                    <a:pt x="489" y="732"/>
                  </a:lnTo>
                  <a:lnTo>
                    <a:pt x="489" y="734"/>
                  </a:lnTo>
                  <a:lnTo>
                    <a:pt x="0" y="734"/>
                  </a:lnTo>
                  <a:lnTo>
                    <a:pt x="0" y="732"/>
                  </a:lnTo>
                  <a:close/>
                  <a:moveTo>
                    <a:pt x="0" y="734"/>
                  </a:moveTo>
                  <a:lnTo>
                    <a:pt x="485" y="734"/>
                  </a:lnTo>
                  <a:lnTo>
                    <a:pt x="485" y="737"/>
                  </a:lnTo>
                  <a:lnTo>
                    <a:pt x="0" y="737"/>
                  </a:lnTo>
                  <a:lnTo>
                    <a:pt x="0" y="734"/>
                  </a:lnTo>
                  <a:close/>
                  <a:moveTo>
                    <a:pt x="0" y="737"/>
                  </a:moveTo>
                  <a:lnTo>
                    <a:pt x="487" y="737"/>
                  </a:lnTo>
                  <a:lnTo>
                    <a:pt x="487" y="741"/>
                  </a:lnTo>
                  <a:lnTo>
                    <a:pt x="0" y="741"/>
                  </a:lnTo>
                  <a:lnTo>
                    <a:pt x="0" y="737"/>
                  </a:lnTo>
                  <a:close/>
                  <a:moveTo>
                    <a:pt x="0" y="741"/>
                  </a:moveTo>
                  <a:lnTo>
                    <a:pt x="489" y="741"/>
                  </a:lnTo>
                  <a:lnTo>
                    <a:pt x="489" y="748"/>
                  </a:lnTo>
                  <a:lnTo>
                    <a:pt x="0" y="748"/>
                  </a:lnTo>
                  <a:lnTo>
                    <a:pt x="0" y="741"/>
                  </a:lnTo>
                  <a:close/>
                  <a:moveTo>
                    <a:pt x="0" y="748"/>
                  </a:moveTo>
                  <a:lnTo>
                    <a:pt x="491" y="748"/>
                  </a:lnTo>
                  <a:lnTo>
                    <a:pt x="491" y="752"/>
                  </a:lnTo>
                  <a:lnTo>
                    <a:pt x="0" y="752"/>
                  </a:lnTo>
                  <a:lnTo>
                    <a:pt x="0" y="748"/>
                  </a:lnTo>
                  <a:close/>
                  <a:moveTo>
                    <a:pt x="0" y="752"/>
                  </a:moveTo>
                  <a:lnTo>
                    <a:pt x="139" y="752"/>
                  </a:lnTo>
                  <a:lnTo>
                    <a:pt x="139" y="755"/>
                  </a:lnTo>
                  <a:lnTo>
                    <a:pt x="0" y="755"/>
                  </a:lnTo>
                  <a:lnTo>
                    <a:pt x="0" y="752"/>
                  </a:lnTo>
                  <a:close/>
                  <a:moveTo>
                    <a:pt x="342" y="752"/>
                  </a:moveTo>
                  <a:lnTo>
                    <a:pt x="494" y="752"/>
                  </a:lnTo>
                  <a:lnTo>
                    <a:pt x="494" y="755"/>
                  </a:lnTo>
                  <a:lnTo>
                    <a:pt x="342" y="755"/>
                  </a:lnTo>
                  <a:lnTo>
                    <a:pt x="342" y="752"/>
                  </a:lnTo>
                  <a:close/>
                  <a:moveTo>
                    <a:pt x="0" y="755"/>
                  </a:moveTo>
                  <a:lnTo>
                    <a:pt x="139" y="755"/>
                  </a:lnTo>
                  <a:lnTo>
                    <a:pt x="139" y="759"/>
                  </a:lnTo>
                  <a:lnTo>
                    <a:pt x="0" y="759"/>
                  </a:lnTo>
                  <a:lnTo>
                    <a:pt x="0" y="755"/>
                  </a:lnTo>
                  <a:close/>
                  <a:moveTo>
                    <a:pt x="344" y="755"/>
                  </a:moveTo>
                  <a:lnTo>
                    <a:pt x="494" y="755"/>
                  </a:lnTo>
                  <a:lnTo>
                    <a:pt x="494" y="759"/>
                  </a:lnTo>
                  <a:lnTo>
                    <a:pt x="344" y="759"/>
                  </a:lnTo>
                  <a:lnTo>
                    <a:pt x="344" y="755"/>
                  </a:lnTo>
                  <a:close/>
                  <a:moveTo>
                    <a:pt x="0" y="759"/>
                  </a:moveTo>
                  <a:lnTo>
                    <a:pt x="139" y="759"/>
                  </a:lnTo>
                  <a:lnTo>
                    <a:pt x="139" y="766"/>
                  </a:lnTo>
                  <a:lnTo>
                    <a:pt x="0" y="766"/>
                  </a:lnTo>
                  <a:lnTo>
                    <a:pt x="0" y="759"/>
                  </a:lnTo>
                  <a:close/>
                  <a:moveTo>
                    <a:pt x="346" y="759"/>
                  </a:moveTo>
                  <a:lnTo>
                    <a:pt x="496" y="759"/>
                  </a:lnTo>
                  <a:lnTo>
                    <a:pt x="496" y="766"/>
                  </a:lnTo>
                  <a:lnTo>
                    <a:pt x="346" y="766"/>
                  </a:lnTo>
                  <a:lnTo>
                    <a:pt x="346" y="759"/>
                  </a:lnTo>
                  <a:close/>
                  <a:moveTo>
                    <a:pt x="0" y="766"/>
                  </a:moveTo>
                  <a:lnTo>
                    <a:pt x="139" y="766"/>
                  </a:lnTo>
                  <a:lnTo>
                    <a:pt x="139" y="770"/>
                  </a:lnTo>
                  <a:lnTo>
                    <a:pt x="0" y="770"/>
                  </a:lnTo>
                  <a:lnTo>
                    <a:pt x="0" y="766"/>
                  </a:lnTo>
                  <a:close/>
                  <a:moveTo>
                    <a:pt x="348" y="766"/>
                  </a:moveTo>
                  <a:lnTo>
                    <a:pt x="498" y="766"/>
                  </a:lnTo>
                  <a:lnTo>
                    <a:pt x="498" y="770"/>
                  </a:lnTo>
                  <a:lnTo>
                    <a:pt x="348" y="770"/>
                  </a:lnTo>
                  <a:lnTo>
                    <a:pt x="348" y="766"/>
                  </a:lnTo>
                  <a:close/>
                  <a:moveTo>
                    <a:pt x="0" y="770"/>
                  </a:moveTo>
                  <a:lnTo>
                    <a:pt x="139" y="770"/>
                  </a:lnTo>
                  <a:lnTo>
                    <a:pt x="139" y="772"/>
                  </a:lnTo>
                  <a:lnTo>
                    <a:pt x="0" y="772"/>
                  </a:lnTo>
                  <a:lnTo>
                    <a:pt x="0" y="770"/>
                  </a:lnTo>
                  <a:close/>
                  <a:moveTo>
                    <a:pt x="348" y="770"/>
                  </a:moveTo>
                  <a:lnTo>
                    <a:pt x="500" y="770"/>
                  </a:lnTo>
                  <a:lnTo>
                    <a:pt x="500" y="772"/>
                  </a:lnTo>
                  <a:lnTo>
                    <a:pt x="348" y="772"/>
                  </a:lnTo>
                  <a:lnTo>
                    <a:pt x="348" y="770"/>
                  </a:lnTo>
                  <a:close/>
                  <a:moveTo>
                    <a:pt x="0" y="772"/>
                  </a:moveTo>
                  <a:lnTo>
                    <a:pt x="139" y="772"/>
                  </a:lnTo>
                  <a:lnTo>
                    <a:pt x="139" y="777"/>
                  </a:lnTo>
                  <a:lnTo>
                    <a:pt x="0" y="777"/>
                  </a:lnTo>
                  <a:lnTo>
                    <a:pt x="0" y="772"/>
                  </a:lnTo>
                  <a:close/>
                  <a:moveTo>
                    <a:pt x="351" y="772"/>
                  </a:moveTo>
                  <a:lnTo>
                    <a:pt x="500" y="772"/>
                  </a:lnTo>
                  <a:lnTo>
                    <a:pt x="500" y="777"/>
                  </a:lnTo>
                  <a:lnTo>
                    <a:pt x="351" y="777"/>
                  </a:lnTo>
                  <a:lnTo>
                    <a:pt x="351" y="772"/>
                  </a:lnTo>
                  <a:close/>
                  <a:moveTo>
                    <a:pt x="0" y="777"/>
                  </a:moveTo>
                  <a:lnTo>
                    <a:pt x="139" y="777"/>
                  </a:lnTo>
                  <a:lnTo>
                    <a:pt x="139" y="784"/>
                  </a:lnTo>
                  <a:lnTo>
                    <a:pt x="0" y="784"/>
                  </a:lnTo>
                  <a:lnTo>
                    <a:pt x="0" y="777"/>
                  </a:lnTo>
                  <a:close/>
                  <a:moveTo>
                    <a:pt x="353" y="777"/>
                  </a:moveTo>
                  <a:lnTo>
                    <a:pt x="503" y="777"/>
                  </a:lnTo>
                  <a:lnTo>
                    <a:pt x="503" y="784"/>
                  </a:lnTo>
                  <a:lnTo>
                    <a:pt x="353" y="784"/>
                  </a:lnTo>
                  <a:lnTo>
                    <a:pt x="353" y="777"/>
                  </a:lnTo>
                  <a:close/>
                  <a:moveTo>
                    <a:pt x="0" y="784"/>
                  </a:moveTo>
                  <a:lnTo>
                    <a:pt x="139" y="784"/>
                  </a:lnTo>
                  <a:lnTo>
                    <a:pt x="139" y="788"/>
                  </a:lnTo>
                  <a:lnTo>
                    <a:pt x="0" y="788"/>
                  </a:lnTo>
                  <a:lnTo>
                    <a:pt x="0" y="784"/>
                  </a:lnTo>
                  <a:close/>
                  <a:moveTo>
                    <a:pt x="355" y="784"/>
                  </a:moveTo>
                  <a:lnTo>
                    <a:pt x="505" y="784"/>
                  </a:lnTo>
                  <a:lnTo>
                    <a:pt x="505" y="788"/>
                  </a:lnTo>
                  <a:lnTo>
                    <a:pt x="355" y="788"/>
                  </a:lnTo>
                  <a:lnTo>
                    <a:pt x="355" y="784"/>
                  </a:lnTo>
                  <a:close/>
                  <a:moveTo>
                    <a:pt x="0" y="788"/>
                  </a:moveTo>
                  <a:lnTo>
                    <a:pt x="139" y="788"/>
                  </a:lnTo>
                  <a:lnTo>
                    <a:pt x="139" y="790"/>
                  </a:lnTo>
                  <a:lnTo>
                    <a:pt x="0" y="790"/>
                  </a:lnTo>
                  <a:lnTo>
                    <a:pt x="0" y="788"/>
                  </a:lnTo>
                  <a:close/>
                  <a:moveTo>
                    <a:pt x="355" y="788"/>
                  </a:moveTo>
                  <a:lnTo>
                    <a:pt x="507" y="788"/>
                  </a:lnTo>
                  <a:lnTo>
                    <a:pt x="507" y="790"/>
                  </a:lnTo>
                  <a:lnTo>
                    <a:pt x="355" y="790"/>
                  </a:lnTo>
                  <a:lnTo>
                    <a:pt x="355" y="788"/>
                  </a:lnTo>
                  <a:close/>
                  <a:moveTo>
                    <a:pt x="0" y="790"/>
                  </a:moveTo>
                  <a:lnTo>
                    <a:pt x="139" y="790"/>
                  </a:lnTo>
                  <a:lnTo>
                    <a:pt x="139" y="795"/>
                  </a:lnTo>
                  <a:lnTo>
                    <a:pt x="0" y="795"/>
                  </a:lnTo>
                  <a:lnTo>
                    <a:pt x="0" y="790"/>
                  </a:lnTo>
                  <a:close/>
                  <a:moveTo>
                    <a:pt x="357" y="790"/>
                  </a:moveTo>
                  <a:lnTo>
                    <a:pt x="507" y="790"/>
                  </a:lnTo>
                  <a:lnTo>
                    <a:pt x="507" y="795"/>
                  </a:lnTo>
                  <a:lnTo>
                    <a:pt x="357" y="795"/>
                  </a:lnTo>
                  <a:lnTo>
                    <a:pt x="357" y="790"/>
                  </a:lnTo>
                  <a:close/>
                  <a:moveTo>
                    <a:pt x="0" y="795"/>
                  </a:moveTo>
                  <a:lnTo>
                    <a:pt x="139" y="795"/>
                  </a:lnTo>
                  <a:lnTo>
                    <a:pt x="139" y="801"/>
                  </a:lnTo>
                  <a:lnTo>
                    <a:pt x="0" y="801"/>
                  </a:lnTo>
                  <a:lnTo>
                    <a:pt x="0" y="795"/>
                  </a:lnTo>
                  <a:close/>
                  <a:moveTo>
                    <a:pt x="360" y="795"/>
                  </a:moveTo>
                  <a:lnTo>
                    <a:pt x="509" y="795"/>
                  </a:lnTo>
                  <a:lnTo>
                    <a:pt x="509" y="801"/>
                  </a:lnTo>
                  <a:lnTo>
                    <a:pt x="360" y="801"/>
                  </a:lnTo>
                  <a:lnTo>
                    <a:pt x="360" y="795"/>
                  </a:lnTo>
                  <a:close/>
                  <a:moveTo>
                    <a:pt x="0" y="801"/>
                  </a:moveTo>
                  <a:lnTo>
                    <a:pt x="139" y="801"/>
                  </a:lnTo>
                  <a:lnTo>
                    <a:pt x="139" y="806"/>
                  </a:lnTo>
                  <a:lnTo>
                    <a:pt x="0" y="806"/>
                  </a:lnTo>
                  <a:lnTo>
                    <a:pt x="0" y="801"/>
                  </a:lnTo>
                  <a:close/>
                  <a:moveTo>
                    <a:pt x="362" y="801"/>
                  </a:moveTo>
                  <a:lnTo>
                    <a:pt x="511" y="801"/>
                  </a:lnTo>
                  <a:lnTo>
                    <a:pt x="511" y="806"/>
                  </a:lnTo>
                  <a:lnTo>
                    <a:pt x="362" y="806"/>
                  </a:lnTo>
                  <a:lnTo>
                    <a:pt x="362" y="801"/>
                  </a:lnTo>
                  <a:close/>
                  <a:moveTo>
                    <a:pt x="0" y="806"/>
                  </a:moveTo>
                  <a:lnTo>
                    <a:pt x="139" y="806"/>
                  </a:lnTo>
                  <a:lnTo>
                    <a:pt x="139" y="808"/>
                  </a:lnTo>
                  <a:lnTo>
                    <a:pt x="0" y="808"/>
                  </a:lnTo>
                  <a:lnTo>
                    <a:pt x="0" y="806"/>
                  </a:lnTo>
                  <a:close/>
                  <a:moveTo>
                    <a:pt x="362" y="806"/>
                  </a:moveTo>
                  <a:lnTo>
                    <a:pt x="514" y="806"/>
                  </a:lnTo>
                  <a:lnTo>
                    <a:pt x="514" y="808"/>
                  </a:lnTo>
                  <a:lnTo>
                    <a:pt x="362" y="808"/>
                  </a:lnTo>
                  <a:lnTo>
                    <a:pt x="362" y="806"/>
                  </a:lnTo>
                  <a:close/>
                  <a:moveTo>
                    <a:pt x="0" y="808"/>
                  </a:moveTo>
                  <a:lnTo>
                    <a:pt x="139" y="808"/>
                  </a:lnTo>
                  <a:lnTo>
                    <a:pt x="139" y="813"/>
                  </a:lnTo>
                  <a:lnTo>
                    <a:pt x="0" y="813"/>
                  </a:lnTo>
                  <a:lnTo>
                    <a:pt x="0" y="808"/>
                  </a:lnTo>
                  <a:close/>
                  <a:moveTo>
                    <a:pt x="364" y="808"/>
                  </a:moveTo>
                  <a:lnTo>
                    <a:pt x="514" y="808"/>
                  </a:lnTo>
                  <a:lnTo>
                    <a:pt x="514" y="813"/>
                  </a:lnTo>
                  <a:lnTo>
                    <a:pt x="364" y="813"/>
                  </a:lnTo>
                  <a:lnTo>
                    <a:pt x="364" y="808"/>
                  </a:lnTo>
                  <a:close/>
                  <a:moveTo>
                    <a:pt x="0" y="813"/>
                  </a:moveTo>
                  <a:lnTo>
                    <a:pt x="139" y="813"/>
                  </a:lnTo>
                  <a:lnTo>
                    <a:pt x="139" y="819"/>
                  </a:lnTo>
                  <a:lnTo>
                    <a:pt x="0" y="819"/>
                  </a:lnTo>
                  <a:lnTo>
                    <a:pt x="0" y="813"/>
                  </a:lnTo>
                  <a:close/>
                  <a:moveTo>
                    <a:pt x="366" y="813"/>
                  </a:moveTo>
                  <a:lnTo>
                    <a:pt x="516" y="813"/>
                  </a:lnTo>
                  <a:lnTo>
                    <a:pt x="516" y="819"/>
                  </a:lnTo>
                  <a:lnTo>
                    <a:pt x="366" y="819"/>
                  </a:lnTo>
                  <a:lnTo>
                    <a:pt x="366" y="813"/>
                  </a:lnTo>
                  <a:close/>
                  <a:moveTo>
                    <a:pt x="0" y="819"/>
                  </a:moveTo>
                  <a:lnTo>
                    <a:pt x="139" y="819"/>
                  </a:lnTo>
                  <a:lnTo>
                    <a:pt x="139" y="824"/>
                  </a:lnTo>
                  <a:lnTo>
                    <a:pt x="0" y="824"/>
                  </a:lnTo>
                  <a:lnTo>
                    <a:pt x="0" y="819"/>
                  </a:lnTo>
                  <a:close/>
                  <a:moveTo>
                    <a:pt x="369" y="819"/>
                  </a:moveTo>
                  <a:lnTo>
                    <a:pt x="518" y="819"/>
                  </a:lnTo>
                  <a:lnTo>
                    <a:pt x="518" y="824"/>
                  </a:lnTo>
                  <a:lnTo>
                    <a:pt x="369" y="824"/>
                  </a:lnTo>
                  <a:lnTo>
                    <a:pt x="369" y="819"/>
                  </a:lnTo>
                  <a:close/>
                  <a:moveTo>
                    <a:pt x="0" y="824"/>
                  </a:moveTo>
                  <a:lnTo>
                    <a:pt x="139" y="824"/>
                  </a:lnTo>
                  <a:lnTo>
                    <a:pt x="139" y="826"/>
                  </a:lnTo>
                  <a:lnTo>
                    <a:pt x="0" y="826"/>
                  </a:lnTo>
                  <a:lnTo>
                    <a:pt x="0" y="824"/>
                  </a:lnTo>
                  <a:close/>
                  <a:moveTo>
                    <a:pt x="369" y="824"/>
                  </a:moveTo>
                  <a:lnTo>
                    <a:pt x="520" y="824"/>
                  </a:lnTo>
                  <a:lnTo>
                    <a:pt x="520" y="826"/>
                  </a:lnTo>
                  <a:lnTo>
                    <a:pt x="369" y="826"/>
                  </a:lnTo>
                  <a:lnTo>
                    <a:pt x="369" y="824"/>
                  </a:lnTo>
                  <a:close/>
                  <a:moveTo>
                    <a:pt x="0" y="826"/>
                  </a:moveTo>
                  <a:lnTo>
                    <a:pt x="139" y="826"/>
                  </a:lnTo>
                  <a:lnTo>
                    <a:pt x="139" y="831"/>
                  </a:lnTo>
                  <a:lnTo>
                    <a:pt x="0" y="831"/>
                  </a:lnTo>
                  <a:lnTo>
                    <a:pt x="0" y="826"/>
                  </a:lnTo>
                  <a:close/>
                  <a:moveTo>
                    <a:pt x="371" y="826"/>
                  </a:moveTo>
                  <a:lnTo>
                    <a:pt x="520" y="826"/>
                  </a:lnTo>
                  <a:lnTo>
                    <a:pt x="520" y="831"/>
                  </a:lnTo>
                  <a:lnTo>
                    <a:pt x="371" y="831"/>
                  </a:lnTo>
                  <a:lnTo>
                    <a:pt x="371" y="826"/>
                  </a:lnTo>
                  <a:close/>
                  <a:moveTo>
                    <a:pt x="0" y="831"/>
                  </a:moveTo>
                  <a:lnTo>
                    <a:pt x="139" y="831"/>
                  </a:lnTo>
                  <a:lnTo>
                    <a:pt x="139" y="835"/>
                  </a:lnTo>
                  <a:lnTo>
                    <a:pt x="0" y="835"/>
                  </a:lnTo>
                  <a:lnTo>
                    <a:pt x="0" y="831"/>
                  </a:lnTo>
                  <a:close/>
                  <a:moveTo>
                    <a:pt x="373" y="831"/>
                  </a:moveTo>
                  <a:lnTo>
                    <a:pt x="523" y="831"/>
                  </a:lnTo>
                  <a:lnTo>
                    <a:pt x="523" y="835"/>
                  </a:lnTo>
                  <a:lnTo>
                    <a:pt x="373" y="835"/>
                  </a:lnTo>
                  <a:lnTo>
                    <a:pt x="373" y="831"/>
                  </a:lnTo>
                  <a:close/>
                  <a:moveTo>
                    <a:pt x="0" y="835"/>
                  </a:moveTo>
                  <a:lnTo>
                    <a:pt x="139" y="835"/>
                  </a:lnTo>
                  <a:lnTo>
                    <a:pt x="139" y="837"/>
                  </a:lnTo>
                  <a:lnTo>
                    <a:pt x="0" y="837"/>
                  </a:lnTo>
                  <a:lnTo>
                    <a:pt x="0" y="835"/>
                  </a:lnTo>
                  <a:close/>
                  <a:moveTo>
                    <a:pt x="373" y="835"/>
                  </a:moveTo>
                  <a:lnTo>
                    <a:pt x="525" y="835"/>
                  </a:lnTo>
                  <a:lnTo>
                    <a:pt x="525" y="837"/>
                  </a:lnTo>
                  <a:lnTo>
                    <a:pt x="373" y="837"/>
                  </a:lnTo>
                  <a:lnTo>
                    <a:pt x="373" y="835"/>
                  </a:lnTo>
                  <a:close/>
                  <a:moveTo>
                    <a:pt x="0" y="837"/>
                  </a:moveTo>
                  <a:lnTo>
                    <a:pt x="139" y="837"/>
                  </a:lnTo>
                  <a:lnTo>
                    <a:pt x="139" y="842"/>
                  </a:lnTo>
                  <a:lnTo>
                    <a:pt x="0" y="842"/>
                  </a:lnTo>
                  <a:lnTo>
                    <a:pt x="0" y="837"/>
                  </a:lnTo>
                  <a:close/>
                  <a:moveTo>
                    <a:pt x="375" y="837"/>
                  </a:moveTo>
                  <a:lnTo>
                    <a:pt x="525" y="837"/>
                  </a:lnTo>
                  <a:lnTo>
                    <a:pt x="525" y="842"/>
                  </a:lnTo>
                  <a:lnTo>
                    <a:pt x="375" y="842"/>
                  </a:lnTo>
                  <a:lnTo>
                    <a:pt x="375" y="837"/>
                  </a:lnTo>
                  <a:close/>
                  <a:moveTo>
                    <a:pt x="0" y="842"/>
                  </a:moveTo>
                  <a:lnTo>
                    <a:pt x="139" y="842"/>
                  </a:lnTo>
                  <a:lnTo>
                    <a:pt x="139" y="844"/>
                  </a:lnTo>
                  <a:lnTo>
                    <a:pt x="0" y="844"/>
                  </a:lnTo>
                  <a:lnTo>
                    <a:pt x="0" y="842"/>
                  </a:lnTo>
                  <a:close/>
                  <a:moveTo>
                    <a:pt x="375" y="842"/>
                  </a:moveTo>
                  <a:lnTo>
                    <a:pt x="527" y="842"/>
                  </a:lnTo>
                  <a:lnTo>
                    <a:pt x="527" y="844"/>
                  </a:lnTo>
                  <a:lnTo>
                    <a:pt x="375" y="844"/>
                  </a:lnTo>
                  <a:lnTo>
                    <a:pt x="375" y="842"/>
                  </a:lnTo>
                  <a:close/>
                  <a:moveTo>
                    <a:pt x="0" y="844"/>
                  </a:moveTo>
                  <a:lnTo>
                    <a:pt x="139" y="844"/>
                  </a:lnTo>
                  <a:lnTo>
                    <a:pt x="139" y="848"/>
                  </a:lnTo>
                  <a:lnTo>
                    <a:pt x="0" y="848"/>
                  </a:lnTo>
                  <a:lnTo>
                    <a:pt x="0" y="844"/>
                  </a:lnTo>
                  <a:close/>
                  <a:moveTo>
                    <a:pt x="378" y="844"/>
                  </a:moveTo>
                  <a:lnTo>
                    <a:pt x="527" y="844"/>
                  </a:lnTo>
                  <a:lnTo>
                    <a:pt x="527" y="848"/>
                  </a:lnTo>
                  <a:lnTo>
                    <a:pt x="378" y="848"/>
                  </a:lnTo>
                  <a:lnTo>
                    <a:pt x="378" y="844"/>
                  </a:lnTo>
                  <a:close/>
                  <a:moveTo>
                    <a:pt x="0" y="848"/>
                  </a:moveTo>
                  <a:lnTo>
                    <a:pt x="139" y="848"/>
                  </a:lnTo>
                  <a:lnTo>
                    <a:pt x="139" y="853"/>
                  </a:lnTo>
                  <a:lnTo>
                    <a:pt x="0" y="853"/>
                  </a:lnTo>
                  <a:lnTo>
                    <a:pt x="0" y="848"/>
                  </a:lnTo>
                  <a:close/>
                  <a:moveTo>
                    <a:pt x="380" y="848"/>
                  </a:moveTo>
                  <a:lnTo>
                    <a:pt x="529" y="848"/>
                  </a:lnTo>
                  <a:lnTo>
                    <a:pt x="529" y="853"/>
                  </a:lnTo>
                  <a:lnTo>
                    <a:pt x="380" y="853"/>
                  </a:lnTo>
                  <a:lnTo>
                    <a:pt x="380" y="848"/>
                  </a:lnTo>
                  <a:close/>
                  <a:moveTo>
                    <a:pt x="0" y="853"/>
                  </a:moveTo>
                  <a:lnTo>
                    <a:pt x="139" y="853"/>
                  </a:lnTo>
                  <a:lnTo>
                    <a:pt x="139" y="855"/>
                  </a:lnTo>
                  <a:lnTo>
                    <a:pt x="0" y="855"/>
                  </a:lnTo>
                  <a:lnTo>
                    <a:pt x="0" y="853"/>
                  </a:lnTo>
                  <a:close/>
                  <a:moveTo>
                    <a:pt x="380" y="853"/>
                  </a:moveTo>
                  <a:lnTo>
                    <a:pt x="532" y="853"/>
                  </a:lnTo>
                  <a:lnTo>
                    <a:pt x="532" y="855"/>
                  </a:lnTo>
                  <a:lnTo>
                    <a:pt x="380" y="855"/>
                  </a:lnTo>
                  <a:lnTo>
                    <a:pt x="380" y="853"/>
                  </a:lnTo>
                  <a:close/>
                  <a:moveTo>
                    <a:pt x="0" y="855"/>
                  </a:moveTo>
                  <a:lnTo>
                    <a:pt x="139" y="855"/>
                  </a:lnTo>
                  <a:lnTo>
                    <a:pt x="139" y="860"/>
                  </a:lnTo>
                  <a:lnTo>
                    <a:pt x="0" y="860"/>
                  </a:lnTo>
                  <a:lnTo>
                    <a:pt x="0" y="855"/>
                  </a:lnTo>
                  <a:close/>
                  <a:moveTo>
                    <a:pt x="382" y="855"/>
                  </a:moveTo>
                  <a:lnTo>
                    <a:pt x="532" y="855"/>
                  </a:lnTo>
                  <a:lnTo>
                    <a:pt x="532" y="860"/>
                  </a:lnTo>
                  <a:lnTo>
                    <a:pt x="382" y="860"/>
                  </a:lnTo>
                  <a:lnTo>
                    <a:pt x="382" y="855"/>
                  </a:lnTo>
                  <a:close/>
                  <a:moveTo>
                    <a:pt x="0" y="860"/>
                  </a:moveTo>
                  <a:lnTo>
                    <a:pt x="139" y="860"/>
                  </a:lnTo>
                  <a:lnTo>
                    <a:pt x="139" y="862"/>
                  </a:lnTo>
                  <a:lnTo>
                    <a:pt x="0" y="862"/>
                  </a:lnTo>
                  <a:lnTo>
                    <a:pt x="0" y="860"/>
                  </a:lnTo>
                  <a:close/>
                  <a:moveTo>
                    <a:pt x="382" y="860"/>
                  </a:moveTo>
                  <a:lnTo>
                    <a:pt x="534" y="860"/>
                  </a:lnTo>
                  <a:lnTo>
                    <a:pt x="534" y="862"/>
                  </a:lnTo>
                  <a:lnTo>
                    <a:pt x="382" y="862"/>
                  </a:lnTo>
                  <a:lnTo>
                    <a:pt x="382" y="860"/>
                  </a:lnTo>
                  <a:close/>
                  <a:moveTo>
                    <a:pt x="0" y="862"/>
                  </a:moveTo>
                  <a:lnTo>
                    <a:pt x="139" y="862"/>
                  </a:lnTo>
                  <a:lnTo>
                    <a:pt x="139" y="866"/>
                  </a:lnTo>
                  <a:lnTo>
                    <a:pt x="0" y="866"/>
                  </a:lnTo>
                  <a:lnTo>
                    <a:pt x="0" y="862"/>
                  </a:lnTo>
                  <a:close/>
                  <a:moveTo>
                    <a:pt x="384" y="862"/>
                  </a:moveTo>
                  <a:lnTo>
                    <a:pt x="534" y="862"/>
                  </a:lnTo>
                  <a:lnTo>
                    <a:pt x="534" y="866"/>
                  </a:lnTo>
                  <a:lnTo>
                    <a:pt x="384" y="866"/>
                  </a:lnTo>
                  <a:lnTo>
                    <a:pt x="384" y="862"/>
                  </a:lnTo>
                  <a:close/>
                  <a:moveTo>
                    <a:pt x="0" y="866"/>
                  </a:moveTo>
                  <a:lnTo>
                    <a:pt x="139" y="866"/>
                  </a:lnTo>
                  <a:lnTo>
                    <a:pt x="139" y="871"/>
                  </a:lnTo>
                  <a:lnTo>
                    <a:pt x="0" y="871"/>
                  </a:lnTo>
                  <a:lnTo>
                    <a:pt x="0" y="866"/>
                  </a:lnTo>
                  <a:close/>
                  <a:moveTo>
                    <a:pt x="386" y="866"/>
                  </a:moveTo>
                  <a:lnTo>
                    <a:pt x="536" y="866"/>
                  </a:lnTo>
                  <a:lnTo>
                    <a:pt x="536" y="871"/>
                  </a:lnTo>
                  <a:lnTo>
                    <a:pt x="386" y="871"/>
                  </a:lnTo>
                  <a:lnTo>
                    <a:pt x="386" y="866"/>
                  </a:lnTo>
                  <a:close/>
                  <a:moveTo>
                    <a:pt x="0" y="871"/>
                  </a:moveTo>
                  <a:lnTo>
                    <a:pt x="139" y="871"/>
                  </a:lnTo>
                  <a:lnTo>
                    <a:pt x="139" y="873"/>
                  </a:lnTo>
                  <a:lnTo>
                    <a:pt x="0" y="873"/>
                  </a:lnTo>
                  <a:lnTo>
                    <a:pt x="0" y="871"/>
                  </a:lnTo>
                  <a:close/>
                  <a:moveTo>
                    <a:pt x="386" y="871"/>
                  </a:moveTo>
                  <a:lnTo>
                    <a:pt x="538" y="871"/>
                  </a:lnTo>
                  <a:lnTo>
                    <a:pt x="538" y="873"/>
                  </a:lnTo>
                  <a:lnTo>
                    <a:pt x="386" y="873"/>
                  </a:lnTo>
                  <a:lnTo>
                    <a:pt x="386" y="871"/>
                  </a:lnTo>
                  <a:close/>
                  <a:moveTo>
                    <a:pt x="0" y="873"/>
                  </a:moveTo>
                  <a:lnTo>
                    <a:pt x="139" y="873"/>
                  </a:lnTo>
                  <a:lnTo>
                    <a:pt x="139" y="877"/>
                  </a:lnTo>
                  <a:lnTo>
                    <a:pt x="0" y="877"/>
                  </a:lnTo>
                  <a:lnTo>
                    <a:pt x="0" y="873"/>
                  </a:lnTo>
                  <a:close/>
                  <a:moveTo>
                    <a:pt x="389" y="873"/>
                  </a:moveTo>
                  <a:lnTo>
                    <a:pt x="538" y="873"/>
                  </a:lnTo>
                  <a:lnTo>
                    <a:pt x="538" y="877"/>
                  </a:lnTo>
                  <a:lnTo>
                    <a:pt x="389" y="877"/>
                  </a:lnTo>
                  <a:lnTo>
                    <a:pt x="389" y="873"/>
                  </a:lnTo>
                  <a:close/>
                  <a:moveTo>
                    <a:pt x="0" y="877"/>
                  </a:moveTo>
                  <a:lnTo>
                    <a:pt x="139" y="877"/>
                  </a:lnTo>
                  <a:lnTo>
                    <a:pt x="139" y="880"/>
                  </a:lnTo>
                  <a:lnTo>
                    <a:pt x="0" y="880"/>
                  </a:lnTo>
                  <a:lnTo>
                    <a:pt x="0" y="877"/>
                  </a:lnTo>
                  <a:close/>
                  <a:moveTo>
                    <a:pt x="389" y="877"/>
                  </a:moveTo>
                  <a:lnTo>
                    <a:pt x="541" y="877"/>
                  </a:lnTo>
                  <a:lnTo>
                    <a:pt x="541" y="880"/>
                  </a:lnTo>
                  <a:lnTo>
                    <a:pt x="389" y="880"/>
                  </a:lnTo>
                  <a:lnTo>
                    <a:pt x="389" y="877"/>
                  </a:lnTo>
                  <a:close/>
                  <a:moveTo>
                    <a:pt x="0" y="880"/>
                  </a:moveTo>
                  <a:lnTo>
                    <a:pt x="139" y="880"/>
                  </a:lnTo>
                  <a:lnTo>
                    <a:pt x="139" y="884"/>
                  </a:lnTo>
                  <a:lnTo>
                    <a:pt x="0" y="884"/>
                  </a:lnTo>
                  <a:lnTo>
                    <a:pt x="0" y="880"/>
                  </a:lnTo>
                  <a:close/>
                  <a:moveTo>
                    <a:pt x="391" y="880"/>
                  </a:moveTo>
                  <a:lnTo>
                    <a:pt x="541" y="880"/>
                  </a:lnTo>
                  <a:lnTo>
                    <a:pt x="541" y="884"/>
                  </a:lnTo>
                  <a:lnTo>
                    <a:pt x="391" y="884"/>
                  </a:lnTo>
                  <a:lnTo>
                    <a:pt x="391" y="880"/>
                  </a:lnTo>
                  <a:close/>
                  <a:moveTo>
                    <a:pt x="0" y="884"/>
                  </a:moveTo>
                  <a:lnTo>
                    <a:pt x="139" y="884"/>
                  </a:lnTo>
                  <a:lnTo>
                    <a:pt x="139" y="889"/>
                  </a:lnTo>
                  <a:lnTo>
                    <a:pt x="0" y="889"/>
                  </a:lnTo>
                  <a:lnTo>
                    <a:pt x="0" y="884"/>
                  </a:lnTo>
                  <a:close/>
                  <a:moveTo>
                    <a:pt x="393" y="884"/>
                  </a:moveTo>
                  <a:lnTo>
                    <a:pt x="543" y="884"/>
                  </a:lnTo>
                  <a:lnTo>
                    <a:pt x="543" y="889"/>
                  </a:lnTo>
                  <a:lnTo>
                    <a:pt x="393" y="889"/>
                  </a:lnTo>
                  <a:lnTo>
                    <a:pt x="393" y="884"/>
                  </a:lnTo>
                  <a:close/>
                  <a:moveTo>
                    <a:pt x="0" y="889"/>
                  </a:moveTo>
                  <a:lnTo>
                    <a:pt x="139" y="889"/>
                  </a:lnTo>
                  <a:lnTo>
                    <a:pt x="139" y="891"/>
                  </a:lnTo>
                  <a:lnTo>
                    <a:pt x="0" y="891"/>
                  </a:lnTo>
                  <a:lnTo>
                    <a:pt x="0" y="889"/>
                  </a:lnTo>
                  <a:close/>
                  <a:moveTo>
                    <a:pt x="393" y="889"/>
                  </a:moveTo>
                  <a:lnTo>
                    <a:pt x="545" y="889"/>
                  </a:lnTo>
                  <a:lnTo>
                    <a:pt x="545" y="891"/>
                  </a:lnTo>
                  <a:lnTo>
                    <a:pt x="393" y="891"/>
                  </a:lnTo>
                  <a:lnTo>
                    <a:pt x="393" y="889"/>
                  </a:lnTo>
                  <a:close/>
                  <a:moveTo>
                    <a:pt x="0" y="891"/>
                  </a:moveTo>
                  <a:lnTo>
                    <a:pt x="139" y="891"/>
                  </a:lnTo>
                  <a:lnTo>
                    <a:pt x="139" y="895"/>
                  </a:lnTo>
                  <a:lnTo>
                    <a:pt x="0" y="895"/>
                  </a:lnTo>
                  <a:lnTo>
                    <a:pt x="0" y="891"/>
                  </a:lnTo>
                  <a:close/>
                  <a:moveTo>
                    <a:pt x="395" y="891"/>
                  </a:moveTo>
                  <a:lnTo>
                    <a:pt x="545" y="891"/>
                  </a:lnTo>
                  <a:lnTo>
                    <a:pt x="545" y="895"/>
                  </a:lnTo>
                  <a:lnTo>
                    <a:pt x="395" y="895"/>
                  </a:lnTo>
                  <a:lnTo>
                    <a:pt x="395" y="891"/>
                  </a:lnTo>
                  <a:close/>
                  <a:moveTo>
                    <a:pt x="0" y="895"/>
                  </a:moveTo>
                  <a:lnTo>
                    <a:pt x="139" y="895"/>
                  </a:lnTo>
                  <a:lnTo>
                    <a:pt x="139" y="898"/>
                  </a:lnTo>
                  <a:lnTo>
                    <a:pt x="0" y="898"/>
                  </a:lnTo>
                  <a:lnTo>
                    <a:pt x="0" y="895"/>
                  </a:lnTo>
                  <a:close/>
                  <a:moveTo>
                    <a:pt x="395" y="895"/>
                  </a:moveTo>
                  <a:lnTo>
                    <a:pt x="547" y="895"/>
                  </a:lnTo>
                  <a:lnTo>
                    <a:pt x="547" y="898"/>
                  </a:lnTo>
                  <a:lnTo>
                    <a:pt x="395" y="898"/>
                  </a:lnTo>
                  <a:lnTo>
                    <a:pt x="395" y="895"/>
                  </a:lnTo>
                  <a:close/>
                  <a:moveTo>
                    <a:pt x="0" y="898"/>
                  </a:moveTo>
                  <a:lnTo>
                    <a:pt x="139" y="898"/>
                  </a:lnTo>
                  <a:lnTo>
                    <a:pt x="139" y="902"/>
                  </a:lnTo>
                  <a:lnTo>
                    <a:pt x="0" y="902"/>
                  </a:lnTo>
                  <a:lnTo>
                    <a:pt x="0" y="898"/>
                  </a:lnTo>
                  <a:close/>
                  <a:moveTo>
                    <a:pt x="398" y="898"/>
                  </a:moveTo>
                  <a:lnTo>
                    <a:pt x="547" y="898"/>
                  </a:lnTo>
                  <a:lnTo>
                    <a:pt x="547" y="902"/>
                  </a:lnTo>
                  <a:lnTo>
                    <a:pt x="398" y="902"/>
                  </a:lnTo>
                  <a:lnTo>
                    <a:pt x="398" y="898"/>
                  </a:lnTo>
                  <a:close/>
                  <a:moveTo>
                    <a:pt x="0" y="902"/>
                  </a:moveTo>
                  <a:lnTo>
                    <a:pt x="139" y="902"/>
                  </a:lnTo>
                  <a:lnTo>
                    <a:pt x="139" y="906"/>
                  </a:lnTo>
                  <a:lnTo>
                    <a:pt x="0" y="906"/>
                  </a:lnTo>
                  <a:lnTo>
                    <a:pt x="0" y="902"/>
                  </a:lnTo>
                  <a:close/>
                  <a:moveTo>
                    <a:pt x="400" y="902"/>
                  </a:moveTo>
                  <a:lnTo>
                    <a:pt x="549" y="902"/>
                  </a:lnTo>
                  <a:lnTo>
                    <a:pt x="549" y="906"/>
                  </a:lnTo>
                  <a:lnTo>
                    <a:pt x="400" y="906"/>
                  </a:lnTo>
                  <a:lnTo>
                    <a:pt x="400" y="902"/>
                  </a:lnTo>
                  <a:close/>
                  <a:moveTo>
                    <a:pt x="0" y="906"/>
                  </a:moveTo>
                  <a:lnTo>
                    <a:pt x="139" y="906"/>
                  </a:lnTo>
                  <a:lnTo>
                    <a:pt x="139" y="909"/>
                  </a:lnTo>
                  <a:lnTo>
                    <a:pt x="0" y="909"/>
                  </a:lnTo>
                  <a:lnTo>
                    <a:pt x="0" y="906"/>
                  </a:lnTo>
                  <a:close/>
                  <a:moveTo>
                    <a:pt x="400" y="906"/>
                  </a:moveTo>
                  <a:lnTo>
                    <a:pt x="552" y="906"/>
                  </a:lnTo>
                  <a:lnTo>
                    <a:pt x="552" y="909"/>
                  </a:lnTo>
                  <a:lnTo>
                    <a:pt x="400" y="909"/>
                  </a:lnTo>
                  <a:lnTo>
                    <a:pt x="400" y="906"/>
                  </a:lnTo>
                  <a:close/>
                  <a:moveTo>
                    <a:pt x="0" y="909"/>
                  </a:moveTo>
                  <a:lnTo>
                    <a:pt x="139" y="909"/>
                  </a:lnTo>
                  <a:lnTo>
                    <a:pt x="139" y="913"/>
                  </a:lnTo>
                  <a:lnTo>
                    <a:pt x="0" y="913"/>
                  </a:lnTo>
                  <a:lnTo>
                    <a:pt x="0" y="909"/>
                  </a:lnTo>
                  <a:close/>
                  <a:moveTo>
                    <a:pt x="402" y="909"/>
                  </a:moveTo>
                  <a:lnTo>
                    <a:pt x="552" y="909"/>
                  </a:lnTo>
                  <a:lnTo>
                    <a:pt x="552" y="913"/>
                  </a:lnTo>
                  <a:lnTo>
                    <a:pt x="402" y="913"/>
                  </a:lnTo>
                  <a:lnTo>
                    <a:pt x="402" y="909"/>
                  </a:lnTo>
                  <a:close/>
                  <a:moveTo>
                    <a:pt x="0" y="913"/>
                  </a:moveTo>
                  <a:lnTo>
                    <a:pt x="139" y="913"/>
                  </a:lnTo>
                  <a:lnTo>
                    <a:pt x="139" y="915"/>
                  </a:lnTo>
                  <a:lnTo>
                    <a:pt x="0" y="915"/>
                  </a:lnTo>
                  <a:lnTo>
                    <a:pt x="0" y="913"/>
                  </a:lnTo>
                  <a:close/>
                  <a:moveTo>
                    <a:pt x="402" y="913"/>
                  </a:moveTo>
                  <a:lnTo>
                    <a:pt x="554" y="913"/>
                  </a:lnTo>
                  <a:lnTo>
                    <a:pt x="554" y="915"/>
                  </a:lnTo>
                  <a:lnTo>
                    <a:pt x="402" y="915"/>
                  </a:lnTo>
                  <a:lnTo>
                    <a:pt x="402" y="913"/>
                  </a:lnTo>
                  <a:close/>
                  <a:moveTo>
                    <a:pt x="0" y="915"/>
                  </a:moveTo>
                  <a:lnTo>
                    <a:pt x="139" y="915"/>
                  </a:lnTo>
                  <a:lnTo>
                    <a:pt x="139" y="918"/>
                  </a:lnTo>
                  <a:lnTo>
                    <a:pt x="0" y="918"/>
                  </a:lnTo>
                  <a:lnTo>
                    <a:pt x="0" y="915"/>
                  </a:lnTo>
                  <a:close/>
                  <a:moveTo>
                    <a:pt x="404" y="915"/>
                  </a:moveTo>
                  <a:lnTo>
                    <a:pt x="554" y="915"/>
                  </a:lnTo>
                  <a:lnTo>
                    <a:pt x="554" y="918"/>
                  </a:lnTo>
                  <a:lnTo>
                    <a:pt x="404" y="918"/>
                  </a:lnTo>
                  <a:lnTo>
                    <a:pt x="404" y="915"/>
                  </a:lnTo>
                  <a:close/>
                  <a:moveTo>
                    <a:pt x="0" y="918"/>
                  </a:moveTo>
                  <a:lnTo>
                    <a:pt x="139" y="918"/>
                  </a:lnTo>
                  <a:lnTo>
                    <a:pt x="139" y="920"/>
                  </a:lnTo>
                  <a:lnTo>
                    <a:pt x="0" y="920"/>
                  </a:lnTo>
                  <a:lnTo>
                    <a:pt x="0" y="918"/>
                  </a:lnTo>
                  <a:close/>
                  <a:moveTo>
                    <a:pt x="404" y="918"/>
                  </a:moveTo>
                  <a:lnTo>
                    <a:pt x="556" y="918"/>
                  </a:lnTo>
                  <a:lnTo>
                    <a:pt x="556" y="920"/>
                  </a:lnTo>
                  <a:lnTo>
                    <a:pt x="404" y="920"/>
                  </a:lnTo>
                  <a:lnTo>
                    <a:pt x="404" y="918"/>
                  </a:lnTo>
                  <a:close/>
                  <a:moveTo>
                    <a:pt x="0" y="920"/>
                  </a:moveTo>
                  <a:lnTo>
                    <a:pt x="139" y="920"/>
                  </a:lnTo>
                  <a:lnTo>
                    <a:pt x="139" y="924"/>
                  </a:lnTo>
                  <a:lnTo>
                    <a:pt x="0" y="924"/>
                  </a:lnTo>
                  <a:lnTo>
                    <a:pt x="0" y="920"/>
                  </a:lnTo>
                  <a:close/>
                  <a:moveTo>
                    <a:pt x="407" y="920"/>
                  </a:moveTo>
                  <a:lnTo>
                    <a:pt x="556" y="920"/>
                  </a:lnTo>
                  <a:lnTo>
                    <a:pt x="556" y="924"/>
                  </a:lnTo>
                  <a:lnTo>
                    <a:pt x="407" y="924"/>
                  </a:lnTo>
                  <a:lnTo>
                    <a:pt x="407" y="920"/>
                  </a:lnTo>
                  <a:close/>
                  <a:moveTo>
                    <a:pt x="0" y="924"/>
                  </a:moveTo>
                  <a:lnTo>
                    <a:pt x="139" y="924"/>
                  </a:lnTo>
                  <a:lnTo>
                    <a:pt x="139" y="927"/>
                  </a:lnTo>
                  <a:lnTo>
                    <a:pt x="0" y="927"/>
                  </a:lnTo>
                  <a:lnTo>
                    <a:pt x="0" y="924"/>
                  </a:lnTo>
                  <a:close/>
                  <a:moveTo>
                    <a:pt x="407" y="924"/>
                  </a:moveTo>
                  <a:lnTo>
                    <a:pt x="558" y="924"/>
                  </a:lnTo>
                  <a:lnTo>
                    <a:pt x="558" y="927"/>
                  </a:lnTo>
                  <a:lnTo>
                    <a:pt x="407" y="927"/>
                  </a:lnTo>
                  <a:lnTo>
                    <a:pt x="407" y="924"/>
                  </a:lnTo>
                  <a:close/>
                  <a:moveTo>
                    <a:pt x="0" y="927"/>
                  </a:moveTo>
                  <a:lnTo>
                    <a:pt x="139" y="927"/>
                  </a:lnTo>
                  <a:lnTo>
                    <a:pt x="139" y="931"/>
                  </a:lnTo>
                  <a:lnTo>
                    <a:pt x="0" y="931"/>
                  </a:lnTo>
                  <a:lnTo>
                    <a:pt x="0" y="927"/>
                  </a:lnTo>
                  <a:close/>
                  <a:moveTo>
                    <a:pt x="409" y="927"/>
                  </a:moveTo>
                  <a:lnTo>
                    <a:pt x="558" y="927"/>
                  </a:lnTo>
                  <a:lnTo>
                    <a:pt x="558" y="931"/>
                  </a:lnTo>
                  <a:lnTo>
                    <a:pt x="409" y="931"/>
                  </a:lnTo>
                  <a:lnTo>
                    <a:pt x="409" y="927"/>
                  </a:lnTo>
                  <a:close/>
                  <a:moveTo>
                    <a:pt x="0" y="931"/>
                  </a:moveTo>
                  <a:lnTo>
                    <a:pt x="139" y="931"/>
                  </a:lnTo>
                  <a:lnTo>
                    <a:pt x="139" y="933"/>
                  </a:lnTo>
                  <a:lnTo>
                    <a:pt x="0" y="933"/>
                  </a:lnTo>
                  <a:lnTo>
                    <a:pt x="0" y="931"/>
                  </a:lnTo>
                  <a:close/>
                  <a:moveTo>
                    <a:pt x="409" y="931"/>
                  </a:moveTo>
                  <a:lnTo>
                    <a:pt x="561" y="931"/>
                  </a:lnTo>
                  <a:lnTo>
                    <a:pt x="561" y="933"/>
                  </a:lnTo>
                  <a:lnTo>
                    <a:pt x="409" y="933"/>
                  </a:lnTo>
                  <a:lnTo>
                    <a:pt x="409" y="931"/>
                  </a:lnTo>
                  <a:close/>
                  <a:moveTo>
                    <a:pt x="0" y="933"/>
                  </a:moveTo>
                  <a:lnTo>
                    <a:pt x="139" y="933"/>
                  </a:lnTo>
                  <a:lnTo>
                    <a:pt x="139" y="935"/>
                  </a:lnTo>
                  <a:lnTo>
                    <a:pt x="0" y="935"/>
                  </a:lnTo>
                  <a:lnTo>
                    <a:pt x="0" y="933"/>
                  </a:lnTo>
                  <a:close/>
                  <a:moveTo>
                    <a:pt x="411" y="933"/>
                  </a:moveTo>
                  <a:lnTo>
                    <a:pt x="561" y="933"/>
                  </a:lnTo>
                  <a:lnTo>
                    <a:pt x="561" y="935"/>
                  </a:lnTo>
                  <a:lnTo>
                    <a:pt x="411" y="935"/>
                  </a:lnTo>
                  <a:lnTo>
                    <a:pt x="411" y="933"/>
                  </a:lnTo>
                  <a:close/>
                  <a:moveTo>
                    <a:pt x="0" y="935"/>
                  </a:moveTo>
                  <a:lnTo>
                    <a:pt x="139" y="935"/>
                  </a:lnTo>
                  <a:lnTo>
                    <a:pt x="139" y="938"/>
                  </a:lnTo>
                  <a:lnTo>
                    <a:pt x="0" y="938"/>
                  </a:lnTo>
                  <a:lnTo>
                    <a:pt x="0" y="935"/>
                  </a:lnTo>
                  <a:close/>
                  <a:moveTo>
                    <a:pt x="411" y="935"/>
                  </a:moveTo>
                  <a:lnTo>
                    <a:pt x="563" y="935"/>
                  </a:lnTo>
                  <a:lnTo>
                    <a:pt x="563" y="938"/>
                  </a:lnTo>
                  <a:lnTo>
                    <a:pt x="411" y="938"/>
                  </a:lnTo>
                  <a:lnTo>
                    <a:pt x="411" y="935"/>
                  </a:lnTo>
                  <a:close/>
                  <a:moveTo>
                    <a:pt x="0" y="938"/>
                  </a:moveTo>
                  <a:lnTo>
                    <a:pt x="139" y="938"/>
                  </a:lnTo>
                  <a:lnTo>
                    <a:pt x="139" y="942"/>
                  </a:lnTo>
                  <a:lnTo>
                    <a:pt x="0" y="942"/>
                  </a:lnTo>
                  <a:lnTo>
                    <a:pt x="0" y="938"/>
                  </a:lnTo>
                  <a:close/>
                  <a:moveTo>
                    <a:pt x="413" y="938"/>
                  </a:moveTo>
                  <a:lnTo>
                    <a:pt x="563" y="938"/>
                  </a:lnTo>
                  <a:lnTo>
                    <a:pt x="563" y="942"/>
                  </a:lnTo>
                  <a:lnTo>
                    <a:pt x="413" y="942"/>
                  </a:lnTo>
                  <a:lnTo>
                    <a:pt x="413" y="938"/>
                  </a:lnTo>
                  <a:close/>
                  <a:moveTo>
                    <a:pt x="0" y="942"/>
                  </a:moveTo>
                  <a:lnTo>
                    <a:pt x="139" y="942"/>
                  </a:lnTo>
                  <a:lnTo>
                    <a:pt x="139" y="944"/>
                  </a:lnTo>
                  <a:lnTo>
                    <a:pt x="0" y="944"/>
                  </a:lnTo>
                  <a:lnTo>
                    <a:pt x="0" y="942"/>
                  </a:lnTo>
                  <a:close/>
                  <a:moveTo>
                    <a:pt x="413" y="942"/>
                  </a:moveTo>
                  <a:lnTo>
                    <a:pt x="565" y="942"/>
                  </a:lnTo>
                  <a:lnTo>
                    <a:pt x="565" y="944"/>
                  </a:lnTo>
                  <a:lnTo>
                    <a:pt x="413" y="944"/>
                  </a:lnTo>
                  <a:lnTo>
                    <a:pt x="413" y="942"/>
                  </a:lnTo>
                  <a:close/>
                  <a:moveTo>
                    <a:pt x="0" y="944"/>
                  </a:moveTo>
                  <a:lnTo>
                    <a:pt x="139" y="944"/>
                  </a:lnTo>
                  <a:lnTo>
                    <a:pt x="139" y="949"/>
                  </a:lnTo>
                  <a:lnTo>
                    <a:pt x="0" y="949"/>
                  </a:lnTo>
                  <a:lnTo>
                    <a:pt x="0" y="944"/>
                  </a:lnTo>
                  <a:close/>
                  <a:moveTo>
                    <a:pt x="415" y="944"/>
                  </a:moveTo>
                  <a:lnTo>
                    <a:pt x="565" y="944"/>
                  </a:lnTo>
                  <a:lnTo>
                    <a:pt x="565" y="949"/>
                  </a:lnTo>
                  <a:lnTo>
                    <a:pt x="415" y="949"/>
                  </a:lnTo>
                  <a:lnTo>
                    <a:pt x="415" y="944"/>
                  </a:lnTo>
                  <a:close/>
                  <a:moveTo>
                    <a:pt x="0" y="949"/>
                  </a:moveTo>
                  <a:lnTo>
                    <a:pt x="139" y="949"/>
                  </a:lnTo>
                  <a:lnTo>
                    <a:pt x="139" y="951"/>
                  </a:lnTo>
                  <a:lnTo>
                    <a:pt x="0" y="951"/>
                  </a:lnTo>
                  <a:lnTo>
                    <a:pt x="0" y="949"/>
                  </a:lnTo>
                  <a:close/>
                  <a:moveTo>
                    <a:pt x="415" y="949"/>
                  </a:moveTo>
                  <a:lnTo>
                    <a:pt x="567" y="949"/>
                  </a:lnTo>
                  <a:lnTo>
                    <a:pt x="567" y="951"/>
                  </a:lnTo>
                  <a:lnTo>
                    <a:pt x="415" y="951"/>
                  </a:lnTo>
                  <a:lnTo>
                    <a:pt x="415" y="949"/>
                  </a:lnTo>
                  <a:close/>
                  <a:moveTo>
                    <a:pt x="0" y="951"/>
                  </a:moveTo>
                  <a:lnTo>
                    <a:pt x="139" y="951"/>
                  </a:lnTo>
                  <a:lnTo>
                    <a:pt x="139" y="953"/>
                  </a:lnTo>
                  <a:lnTo>
                    <a:pt x="0" y="953"/>
                  </a:lnTo>
                  <a:lnTo>
                    <a:pt x="0" y="951"/>
                  </a:lnTo>
                  <a:close/>
                  <a:moveTo>
                    <a:pt x="418" y="951"/>
                  </a:moveTo>
                  <a:lnTo>
                    <a:pt x="567" y="951"/>
                  </a:lnTo>
                  <a:lnTo>
                    <a:pt x="567" y="953"/>
                  </a:lnTo>
                  <a:lnTo>
                    <a:pt x="418" y="953"/>
                  </a:lnTo>
                  <a:lnTo>
                    <a:pt x="418" y="951"/>
                  </a:lnTo>
                  <a:close/>
                  <a:moveTo>
                    <a:pt x="0" y="953"/>
                  </a:moveTo>
                  <a:lnTo>
                    <a:pt x="139" y="953"/>
                  </a:lnTo>
                  <a:lnTo>
                    <a:pt x="139" y="956"/>
                  </a:lnTo>
                  <a:lnTo>
                    <a:pt x="0" y="956"/>
                  </a:lnTo>
                  <a:lnTo>
                    <a:pt x="0" y="953"/>
                  </a:lnTo>
                  <a:close/>
                  <a:moveTo>
                    <a:pt x="418" y="953"/>
                  </a:moveTo>
                  <a:lnTo>
                    <a:pt x="570" y="953"/>
                  </a:lnTo>
                  <a:lnTo>
                    <a:pt x="570" y="956"/>
                  </a:lnTo>
                  <a:lnTo>
                    <a:pt x="418" y="956"/>
                  </a:lnTo>
                  <a:lnTo>
                    <a:pt x="418" y="953"/>
                  </a:lnTo>
                  <a:close/>
                  <a:moveTo>
                    <a:pt x="0" y="956"/>
                  </a:moveTo>
                  <a:lnTo>
                    <a:pt x="139" y="956"/>
                  </a:lnTo>
                  <a:lnTo>
                    <a:pt x="139" y="960"/>
                  </a:lnTo>
                  <a:lnTo>
                    <a:pt x="0" y="960"/>
                  </a:lnTo>
                  <a:lnTo>
                    <a:pt x="0" y="956"/>
                  </a:lnTo>
                  <a:close/>
                  <a:moveTo>
                    <a:pt x="420" y="956"/>
                  </a:moveTo>
                  <a:lnTo>
                    <a:pt x="570" y="956"/>
                  </a:lnTo>
                  <a:lnTo>
                    <a:pt x="570" y="960"/>
                  </a:lnTo>
                  <a:lnTo>
                    <a:pt x="420" y="960"/>
                  </a:lnTo>
                  <a:lnTo>
                    <a:pt x="420" y="956"/>
                  </a:lnTo>
                  <a:close/>
                  <a:moveTo>
                    <a:pt x="0" y="960"/>
                  </a:moveTo>
                  <a:lnTo>
                    <a:pt x="139" y="960"/>
                  </a:lnTo>
                  <a:lnTo>
                    <a:pt x="139" y="962"/>
                  </a:lnTo>
                  <a:lnTo>
                    <a:pt x="0" y="962"/>
                  </a:lnTo>
                  <a:lnTo>
                    <a:pt x="0" y="960"/>
                  </a:lnTo>
                  <a:close/>
                  <a:moveTo>
                    <a:pt x="420" y="960"/>
                  </a:moveTo>
                  <a:lnTo>
                    <a:pt x="572" y="960"/>
                  </a:lnTo>
                  <a:lnTo>
                    <a:pt x="572" y="962"/>
                  </a:lnTo>
                  <a:lnTo>
                    <a:pt x="420" y="962"/>
                  </a:lnTo>
                  <a:lnTo>
                    <a:pt x="420" y="960"/>
                  </a:lnTo>
                  <a:close/>
                  <a:moveTo>
                    <a:pt x="0" y="962"/>
                  </a:moveTo>
                  <a:lnTo>
                    <a:pt x="139" y="962"/>
                  </a:lnTo>
                  <a:lnTo>
                    <a:pt x="139" y="967"/>
                  </a:lnTo>
                  <a:lnTo>
                    <a:pt x="0" y="967"/>
                  </a:lnTo>
                  <a:lnTo>
                    <a:pt x="0" y="962"/>
                  </a:lnTo>
                  <a:close/>
                  <a:moveTo>
                    <a:pt x="422" y="962"/>
                  </a:moveTo>
                  <a:lnTo>
                    <a:pt x="572" y="962"/>
                  </a:lnTo>
                  <a:lnTo>
                    <a:pt x="572" y="967"/>
                  </a:lnTo>
                  <a:lnTo>
                    <a:pt x="422" y="967"/>
                  </a:lnTo>
                  <a:lnTo>
                    <a:pt x="422" y="962"/>
                  </a:lnTo>
                  <a:close/>
                  <a:moveTo>
                    <a:pt x="0" y="967"/>
                  </a:moveTo>
                  <a:lnTo>
                    <a:pt x="139" y="967"/>
                  </a:lnTo>
                  <a:lnTo>
                    <a:pt x="139" y="969"/>
                  </a:lnTo>
                  <a:lnTo>
                    <a:pt x="0" y="969"/>
                  </a:lnTo>
                  <a:lnTo>
                    <a:pt x="0" y="967"/>
                  </a:lnTo>
                  <a:close/>
                  <a:moveTo>
                    <a:pt x="422" y="967"/>
                  </a:moveTo>
                  <a:lnTo>
                    <a:pt x="574" y="967"/>
                  </a:lnTo>
                  <a:lnTo>
                    <a:pt x="574" y="969"/>
                  </a:lnTo>
                  <a:lnTo>
                    <a:pt x="422" y="969"/>
                  </a:lnTo>
                  <a:lnTo>
                    <a:pt x="422" y="967"/>
                  </a:lnTo>
                  <a:close/>
                  <a:moveTo>
                    <a:pt x="0" y="969"/>
                  </a:moveTo>
                  <a:lnTo>
                    <a:pt x="139" y="969"/>
                  </a:lnTo>
                  <a:lnTo>
                    <a:pt x="139" y="971"/>
                  </a:lnTo>
                  <a:lnTo>
                    <a:pt x="0" y="971"/>
                  </a:lnTo>
                  <a:lnTo>
                    <a:pt x="0" y="969"/>
                  </a:lnTo>
                  <a:close/>
                  <a:moveTo>
                    <a:pt x="424" y="969"/>
                  </a:moveTo>
                  <a:lnTo>
                    <a:pt x="574" y="969"/>
                  </a:lnTo>
                  <a:lnTo>
                    <a:pt x="574" y="971"/>
                  </a:lnTo>
                  <a:lnTo>
                    <a:pt x="424" y="971"/>
                  </a:lnTo>
                  <a:lnTo>
                    <a:pt x="424" y="969"/>
                  </a:lnTo>
                  <a:close/>
                  <a:moveTo>
                    <a:pt x="0" y="971"/>
                  </a:moveTo>
                  <a:lnTo>
                    <a:pt x="139" y="971"/>
                  </a:lnTo>
                  <a:lnTo>
                    <a:pt x="139" y="973"/>
                  </a:lnTo>
                  <a:lnTo>
                    <a:pt x="0" y="973"/>
                  </a:lnTo>
                  <a:lnTo>
                    <a:pt x="0" y="971"/>
                  </a:lnTo>
                  <a:close/>
                  <a:moveTo>
                    <a:pt x="424" y="971"/>
                  </a:moveTo>
                  <a:lnTo>
                    <a:pt x="576" y="971"/>
                  </a:lnTo>
                  <a:lnTo>
                    <a:pt x="576" y="973"/>
                  </a:lnTo>
                  <a:lnTo>
                    <a:pt x="424" y="973"/>
                  </a:lnTo>
                  <a:lnTo>
                    <a:pt x="424" y="971"/>
                  </a:lnTo>
                  <a:close/>
                  <a:moveTo>
                    <a:pt x="0" y="973"/>
                  </a:moveTo>
                  <a:lnTo>
                    <a:pt x="139" y="973"/>
                  </a:lnTo>
                  <a:lnTo>
                    <a:pt x="139" y="978"/>
                  </a:lnTo>
                  <a:lnTo>
                    <a:pt x="0" y="978"/>
                  </a:lnTo>
                  <a:lnTo>
                    <a:pt x="0" y="973"/>
                  </a:lnTo>
                  <a:close/>
                  <a:moveTo>
                    <a:pt x="427" y="973"/>
                  </a:moveTo>
                  <a:lnTo>
                    <a:pt x="576" y="973"/>
                  </a:lnTo>
                  <a:lnTo>
                    <a:pt x="576" y="978"/>
                  </a:lnTo>
                  <a:lnTo>
                    <a:pt x="427" y="978"/>
                  </a:lnTo>
                  <a:lnTo>
                    <a:pt x="427" y="973"/>
                  </a:lnTo>
                  <a:close/>
                  <a:moveTo>
                    <a:pt x="0" y="978"/>
                  </a:moveTo>
                  <a:lnTo>
                    <a:pt x="139" y="978"/>
                  </a:lnTo>
                  <a:lnTo>
                    <a:pt x="139" y="980"/>
                  </a:lnTo>
                  <a:lnTo>
                    <a:pt x="0" y="980"/>
                  </a:lnTo>
                  <a:lnTo>
                    <a:pt x="0" y="978"/>
                  </a:lnTo>
                  <a:close/>
                  <a:moveTo>
                    <a:pt x="427" y="978"/>
                  </a:moveTo>
                  <a:lnTo>
                    <a:pt x="578" y="978"/>
                  </a:lnTo>
                  <a:lnTo>
                    <a:pt x="578" y="980"/>
                  </a:lnTo>
                  <a:lnTo>
                    <a:pt x="427" y="980"/>
                  </a:lnTo>
                  <a:lnTo>
                    <a:pt x="427" y="978"/>
                  </a:lnTo>
                  <a:close/>
                  <a:moveTo>
                    <a:pt x="0" y="980"/>
                  </a:moveTo>
                  <a:lnTo>
                    <a:pt x="139" y="980"/>
                  </a:lnTo>
                  <a:lnTo>
                    <a:pt x="139" y="985"/>
                  </a:lnTo>
                  <a:lnTo>
                    <a:pt x="0" y="985"/>
                  </a:lnTo>
                  <a:lnTo>
                    <a:pt x="0" y="980"/>
                  </a:lnTo>
                  <a:close/>
                  <a:moveTo>
                    <a:pt x="429" y="980"/>
                  </a:moveTo>
                  <a:lnTo>
                    <a:pt x="578" y="980"/>
                  </a:lnTo>
                  <a:lnTo>
                    <a:pt x="578" y="985"/>
                  </a:lnTo>
                  <a:lnTo>
                    <a:pt x="429" y="985"/>
                  </a:lnTo>
                  <a:lnTo>
                    <a:pt x="429" y="980"/>
                  </a:lnTo>
                  <a:close/>
                  <a:moveTo>
                    <a:pt x="0" y="985"/>
                  </a:moveTo>
                  <a:lnTo>
                    <a:pt x="139" y="985"/>
                  </a:lnTo>
                  <a:lnTo>
                    <a:pt x="139" y="987"/>
                  </a:lnTo>
                  <a:lnTo>
                    <a:pt x="0" y="987"/>
                  </a:lnTo>
                  <a:lnTo>
                    <a:pt x="0" y="985"/>
                  </a:lnTo>
                  <a:close/>
                  <a:moveTo>
                    <a:pt x="429" y="985"/>
                  </a:moveTo>
                  <a:lnTo>
                    <a:pt x="581" y="985"/>
                  </a:lnTo>
                  <a:lnTo>
                    <a:pt x="581" y="987"/>
                  </a:lnTo>
                  <a:lnTo>
                    <a:pt x="429" y="987"/>
                  </a:lnTo>
                  <a:lnTo>
                    <a:pt x="429" y="985"/>
                  </a:lnTo>
                  <a:close/>
                  <a:moveTo>
                    <a:pt x="0" y="987"/>
                  </a:moveTo>
                  <a:lnTo>
                    <a:pt x="139" y="987"/>
                  </a:lnTo>
                  <a:lnTo>
                    <a:pt x="139" y="989"/>
                  </a:lnTo>
                  <a:lnTo>
                    <a:pt x="0" y="989"/>
                  </a:lnTo>
                  <a:lnTo>
                    <a:pt x="0" y="987"/>
                  </a:lnTo>
                  <a:close/>
                  <a:moveTo>
                    <a:pt x="431" y="987"/>
                  </a:moveTo>
                  <a:lnTo>
                    <a:pt x="581" y="987"/>
                  </a:lnTo>
                  <a:lnTo>
                    <a:pt x="581" y="989"/>
                  </a:lnTo>
                  <a:lnTo>
                    <a:pt x="431" y="989"/>
                  </a:lnTo>
                  <a:lnTo>
                    <a:pt x="431" y="987"/>
                  </a:lnTo>
                  <a:close/>
                  <a:moveTo>
                    <a:pt x="0" y="989"/>
                  </a:moveTo>
                  <a:lnTo>
                    <a:pt x="139" y="989"/>
                  </a:lnTo>
                  <a:lnTo>
                    <a:pt x="139" y="991"/>
                  </a:lnTo>
                  <a:lnTo>
                    <a:pt x="0" y="991"/>
                  </a:lnTo>
                  <a:lnTo>
                    <a:pt x="0" y="989"/>
                  </a:lnTo>
                  <a:close/>
                  <a:moveTo>
                    <a:pt x="431" y="989"/>
                  </a:moveTo>
                  <a:lnTo>
                    <a:pt x="583" y="989"/>
                  </a:lnTo>
                  <a:lnTo>
                    <a:pt x="583" y="991"/>
                  </a:lnTo>
                  <a:lnTo>
                    <a:pt x="431" y="991"/>
                  </a:lnTo>
                  <a:lnTo>
                    <a:pt x="431" y="989"/>
                  </a:lnTo>
                  <a:close/>
                  <a:moveTo>
                    <a:pt x="0" y="991"/>
                  </a:moveTo>
                  <a:lnTo>
                    <a:pt x="139" y="991"/>
                  </a:lnTo>
                  <a:lnTo>
                    <a:pt x="139" y="996"/>
                  </a:lnTo>
                  <a:lnTo>
                    <a:pt x="0" y="996"/>
                  </a:lnTo>
                  <a:lnTo>
                    <a:pt x="0" y="991"/>
                  </a:lnTo>
                  <a:close/>
                  <a:moveTo>
                    <a:pt x="433" y="991"/>
                  </a:moveTo>
                  <a:lnTo>
                    <a:pt x="583" y="991"/>
                  </a:lnTo>
                  <a:lnTo>
                    <a:pt x="583" y="996"/>
                  </a:lnTo>
                  <a:lnTo>
                    <a:pt x="433" y="996"/>
                  </a:lnTo>
                  <a:lnTo>
                    <a:pt x="433" y="991"/>
                  </a:lnTo>
                  <a:close/>
                  <a:moveTo>
                    <a:pt x="0" y="996"/>
                  </a:moveTo>
                  <a:lnTo>
                    <a:pt x="139" y="996"/>
                  </a:lnTo>
                  <a:lnTo>
                    <a:pt x="139" y="998"/>
                  </a:lnTo>
                  <a:lnTo>
                    <a:pt x="0" y="998"/>
                  </a:lnTo>
                  <a:lnTo>
                    <a:pt x="0" y="996"/>
                  </a:lnTo>
                  <a:close/>
                  <a:moveTo>
                    <a:pt x="433" y="996"/>
                  </a:moveTo>
                  <a:lnTo>
                    <a:pt x="585" y="996"/>
                  </a:lnTo>
                  <a:lnTo>
                    <a:pt x="585" y="998"/>
                  </a:lnTo>
                  <a:lnTo>
                    <a:pt x="433" y="998"/>
                  </a:lnTo>
                  <a:lnTo>
                    <a:pt x="433" y="996"/>
                  </a:lnTo>
                  <a:close/>
                  <a:moveTo>
                    <a:pt x="0" y="998"/>
                  </a:moveTo>
                  <a:lnTo>
                    <a:pt x="139" y="998"/>
                  </a:lnTo>
                  <a:lnTo>
                    <a:pt x="139" y="1000"/>
                  </a:lnTo>
                  <a:lnTo>
                    <a:pt x="0" y="1000"/>
                  </a:lnTo>
                  <a:lnTo>
                    <a:pt x="0" y="998"/>
                  </a:lnTo>
                  <a:close/>
                  <a:moveTo>
                    <a:pt x="436" y="998"/>
                  </a:moveTo>
                  <a:lnTo>
                    <a:pt x="585" y="998"/>
                  </a:lnTo>
                  <a:lnTo>
                    <a:pt x="585" y="1000"/>
                  </a:lnTo>
                  <a:lnTo>
                    <a:pt x="436" y="1000"/>
                  </a:lnTo>
                  <a:lnTo>
                    <a:pt x="436" y="998"/>
                  </a:lnTo>
                  <a:close/>
                  <a:moveTo>
                    <a:pt x="0" y="1000"/>
                  </a:moveTo>
                  <a:lnTo>
                    <a:pt x="139" y="1000"/>
                  </a:lnTo>
                  <a:lnTo>
                    <a:pt x="139" y="1005"/>
                  </a:lnTo>
                  <a:lnTo>
                    <a:pt x="0" y="1005"/>
                  </a:lnTo>
                  <a:lnTo>
                    <a:pt x="0" y="1000"/>
                  </a:lnTo>
                  <a:close/>
                  <a:moveTo>
                    <a:pt x="436" y="1000"/>
                  </a:moveTo>
                  <a:lnTo>
                    <a:pt x="587" y="1000"/>
                  </a:lnTo>
                  <a:lnTo>
                    <a:pt x="587" y="1005"/>
                  </a:lnTo>
                  <a:lnTo>
                    <a:pt x="436" y="1005"/>
                  </a:lnTo>
                  <a:lnTo>
                    <a:pt x="436" y="1000"/>
                  </a:lnTo>
                  <a:close/>
                  <a:moveTo>
                    <a:pt x="0" y="1005"/>
                  </a:moveTo>
                  <a:lnTo>
                    <a:pt x="139" y="1005"/>
                  </a:lnTo>
                  <a:lnTo>
                    <a:pt x="139" y="1007"/>
                  </a:lnTo>
                  <a:lnTo>
                    <a:pt x="0" y="1007"/>
                  </a:lnTo>
                  <a:lnTo>
                    <a:pt x="0" y="1005"/>
                  </a:lnTo>
                  <a:close/>
                  <a:moveTo>
                    <a:pt x="438" y="1005"/>
                  </a:moveTo>
                  <a:lnTo>
                    <a:pt x="587" y="1005"/>
                  </a:lnTo>
                  <a:lnTo>
                    <a:pt x="587" y="1007"/>
                  </a:lnTo>
                  <a:lnTo>
                    <a:pt x="438" y="1007"/>
                  </a:lnTo>
                  <a:lnTo>
                    <a:pt x="438" y="1005"/>
                  </a:lnTo>
                  <a:close/>
                  <a:moveTo>
                    <a:pt x="0" y="1007"/>
                  </a:moveTo>
                  <a:lnTo>
                    <a:pt x="139" y="1007"/>
                  </a:lnTo>
                  <a:lnTo>
                    <a:pt x="139" y="1009"/>
                  </a:lnTo>
                  <a:lnTo>
                    <a:pt x="0" y="1009"/>
                  </a:lnTo>
                  <a:lnTo>
                    <a:pt x="0" y="1007"/>
                  </a:lnTo>
                  <a:close/>
                  <a:moveTo>
                    <a:pt x="438" y="1007"/>
                  </a:moveTo>
                  <a:lnTo>
                    <a:pt x="590" y="1007"/>
                  </a:lnTo>
                  <a:lnTo>
                    <a:pt x="590" y="1009"/>
                  </a:lnTo>
                  <a:lnTo>
                    <a:pt x="438" y="1009"/>
                  </a:lnTo>
                  <a:lnTo>
                    <a:pt x="438" y="1007"/>
                  </a:lnTo>
                  <a:close/>
                  <a:moveTo>
                    <a:pt x="0" y="1009"/>
                  </a:moveTo>
                  <a:lnTo>
                    <a:pt x="139" y="1009"/>
                  </a:lnTo>
                  <a:lnTo>
                    <a:pt x="139" y="1014"/>
                  </a:lnTo>
                  <a:lnTo>
                    <a:pt x="0" y="1014"/>
                  </a:lnTo>
                  <a:lnTo>
                    <a:pt x="0" y="1009"/>
                  </a:lnTo>
                  <a:close/>
                  <a:moveTo>
                    <a:pt x="440" y="1009"/>
                  </a:moveTo>
                  <a:lnTo>
                    <a:pt x="590" y="1009"/>
                  </a:lnTo>
                  <a:lnTo>
                    <a:pt x="590" y="1014"/>
                  </a:lnTo>
                  <a:lnTo>
                    <a:pt x="440" y="1014"/>
                  </a:lnTo>
                  <a:lnTo>
                    <a:pt x="440" y="1009"/>
                  </a:lnTo>
                  <a:close/>
                  <a:moveTo>
                    <a:pt x="0" y="1014"/>
                  </a:moveTo>
                  <a:lnTo>
                    <a:pt x="139" y="1014"/>
                  </a:lnTo>
                  <a:lnTo>
                    <a:pt x="139" y="1016"/>
                  </a:lnTo>
                  <a:lnTo>
                    <a:pt x="0" y="1016"/>
                  </a:lnTo>
                  <a:lnTo>
                    <a:pt x="0" y="1014"/>
                  </a:lnTo>
                  <a:close/>
                  <a:moveTo>
                    <a:pt x="440" y="1014"/>
                  </a:moveTo>
                  <a:lnTo>
                    <a:pt x="592" y="1014"/>
                  </a:lnTo>
                  <a:lnTo>
                    <a:pt x="592" y="1016"/>
                  </a:lnTo>
                  <a:lnTo>
                    <a:pt x="440" y="1016"/>
                  </a:lnTo>
                  <a:lnTo>
                    <a:pt x="440" y="1014"/>
                  </a:lnTo>
                  <a:close/>
                  <a:moveTo>
                    <a:pt x="0" y="1016"/>
                  </a:moveTo>
                  <a:lnTo>
                    <a:pt x="139" y="1016"/>
                  </a:lnTo>
                  <a:lnTo>
                    <a:pt x="139" y="1018"/>
                  </a:lnTo>
                  <a:lnTo>
                    <a:pt x="0" y="1018"/>
                  </a:lnTo>
                  <a:lnTo>
                    <a:pt x="0" y="1016"/>
                  </a:lnTo>
                  <a:close/>
                  <a:moveTo>
                    <a:pt x="442" y="1016"/>
                  </a:moveTo>
                  <a:lnTo>
                    <a:pt x="592" y="1016"/>
                  </a:lnTo>
                  <a:lnTo>
                    <a:pt x="592" y="1018"/>
                  </a:lnTo>
                  <a:lnTo>
                    <a:pt x="442" y="1018"/>
                  </a:lnTo>
                  <a:lnTo>
                    <a:pt x="442" y="1016"/>
                  </a:lnTo>
                  <a:close/>
                  <a:moveTo>
                    <a:pt x="0" y="1018"/>
                  </a:moveTo>
                  <a:lnTo>
                    <a:pt x="139" y="1018"/>
                  </a:lnTo>
                  <a:lnTo>
                    <a:pt x="139" y="1023"/>
                  </a:lnTo>
                  <a:lnTo>
                    <a:pt x="0" y="1023"/>
                  </a:lnTo>
                  <a:lnTo>
                    <a:pt x="0" y="1018"/>
                  </a:lnTo>
                  <a:close/>
                  <a:moveTo>
                    <a:pt x="442" y="1018"/>
                  </a:moveTo>
                  <a:lnTo>
                    <a:pt x="594" y="1018"/>
                  </a:lnTo>
                  <a:lnTo>
                    <a:pt x="594" y="1023"/>
                  </a:lnTo>
                  <a:lnTo>
                    <a:pt x="442" y="1023"/>
                  </a:lnTo>
                  <a:lnTo>
                    <a:pt x="442" y="1018"/>
                  </a:lnTo>
                  <a:close/>
                  <a:moveTo>
                    <a:pt x="0" y="1023"/>
                  </a:moveTo>
                  <a:lnTo>
                    <a:pt x="139" y="1023"/>
                  </a:lnTo>
                  <a:lnTo>
                    <a:pt x="139" y="1025"/>
                  </a:lnTo>
                  <a:lnTo>
                    <a:pt x="0" y="1025"/>
                  </a:lnTo>
                  <a:lnTo>
                    <a:pt x="0" y="1023"/>
                  </a:lnTo>
                  <a:close/>
                  <a:moveTo>
                    <a:pt x="445" y="1023"/>
                  </a:moveTo>
                  <a:lnTo>
                    <a:pt x="594" y="1023"/>
                  </a:lnTo>
                  <a:lnTo>
                    <a:pt x="594" y="1025"/>
                  </a:lnTo>
                  <a:lnTo>
                    <a:pt x="445" y="1025"/>
                  </a:lnTo>
                  <a:lnTo>
                    <a:pt x="445" y="1023"/>
                  </a:lnTo>
                  <a:close/>
                  <a:moveTo>
                    <a:pt x="0" y="1025"/>
                  </a:moveTo>
                  <a:lnTo>
                    <a:pt x="139" y="1025"/>
                  </a:lnTo>
                  <a:lnTo>
                    <a:pt x="139" y="1027"/>
                  </a:lnTo>
                  <a:lnTo>
                    <a:pt x="0" y="1027"/>
                  </a:lnTo>
                  <a:lnTo>
                    <a:pt x="0" y="1025"/>
                  </a:lnTo>
                  <a:close/>
                  <a:moveTo>
                    <a:pt x="445" y="1025"/>
                  </a:moveTo>
                  <a:lnTo>
                    <a:pt x="596" y="1025"/>
                  </a:lnTo>
                  <a:lnTo>
                    <a:pt x="596" y="1027"/>
                  </a:lnTo>
                  <a:lnTo>
                    <a:pt x="445" y="1027"/>
                  </a:lnTo>
                  <a:lnTo>
                    <a:pt x="445" y="1025"/>
                  </a:lnTo>
                  <a:close/>
                  <a:moveTo>
                    <a:pt x="0" y="1027"/>
                  </a:moveTo>
                  <a:lnTo>
                    <a:pt x="139" y="1027"/>
                  </a:lnTo>
                  <a:lnTo>
                    <a:pt x="139" y="1032"/>
                  </a:lnTo>
                  <a:lnTo>
                    <a:pt x="0" y="1032"/>
                  </a:lnTo>
                  <a:lnTo>
                    <a:pt x="0" y="1027"/>
                  </a:lnTo>
                  <a:close/>
                  <a:moveTo>
                    <a:pt x="447" y="1027"/>
                  </a:moveTo>
                  <a:lnTo>
                    <a:pt x="596" y="1027"/>
                  </a:lnTo>
                  <a:lnTo>
                    <a:pt x="596" y="1032"/>
                  </a:lnTo>
                  <a:lnTo>
                    <a:pt x="447" y="1032"/>
                  </a:lnTo>
                  <a:lnTo>
                    <a:pt x="447" y="1027"/>
                  </a:lnTo>
                  <a:close/>
                  <a:moveTo>
                    <a:pt x="0" y="1032"/>
                  </a:moveTo>
                  <a:lnTo>
                    <a:pt x="139" y="1032"/>
                  </a:lnTo>
                  <a:lnTo>
                    <a:pt x="139" y="1034"/>
                  </a:lnTo>
                  <a:lnTo>
                    <a:pt x="0" y="1034"/>
                  </a:lnTo>
                  <a:lnTo>
                    <a:pt x="0" y="1032"/>
                  </a:lnTo>
                  <a:close/>
                  <a:moveTo>
                    <a:pt x="447" y="1032"/>
                  </a:moveTo>
                  <a:lnTo>
                    <a:pt x="599" y="1032"/>
                  </a:lnTo>
                  <a:lnTo>
                    <a:pt x="599" y="1034"/>
                  </a:lnTo>
                  <a:lnTo>
                    <a:pt x="447" y="1034"/>
                  </a:lnTo>
                  <a:lnTo>
                    <a:pt x="447" y="1032"/>
                  </a:lnTo>
                  <a:close/>
                  <a:moveTo>
                    <a:pt x="0" y="1034"/>
                  </a:moveTo>
                  <a:lnTo>
                    <a:pt x="139" y="1034"/>
                  </a:lnTo>
                  <a:lnTo>
                    <a:pt x="139" y="1036"/>
                  </a:lnTo>
                  <a:lnTo>
                    <a:pt x="0" y="1036"/>
                  </a:lnTo>
                  <a:lnTo>
                    <a:pt x="0" y="1034"/>
                  </a:lnTo>
                  <a:close/>
                  <a:moveTo>
                    <a:pt x="449" y="1034"/>
                  </a:moveTo>
                  <a:lnTo>
                    <a:pt x="599" y="1034"/>
                  </a:lnTo>
                  <a:lnTo>
                    <a:pt x="599" y="1036"/>
                  </a:lnTo>
                  <a:lnTo>
                    <a:pt x="449" y="1036"/>
                  </a:lnTo>
                  <a:lnTo>
                    <a:pt x="449" y="1034"/>
                  </a:lnTo>
                  <a:close/>
                  <a:moveTo>
                    <a:pt x="0" y="1036"/>
                  </a:moveTo>
                  <a:lnTo>
                    <a:pt x="139" y="1036"/>
                  </a:lnTo>
                  <a:lnTo>
                    <a:pt x="139" y="1040"/>
                  </a:lnTo>
                  <a:lnTo>
                    <a:pt x="0" y="1040"/>
                  </a:lnTo>
                  <a:lnTo>
                    <a:pt x="0" y="1036"/>
                  </a:lnTo>
                  <a:close/>
                  <a:moveTo>
                    <a:pt x="449" y="1036"/>
                  </a:moveTo>
                  <a:lnTo>
                    <a:pt x="601" y="1036"/>
                  </a:lnTo>
                  <a:lnTo>
                    <a:pt x="601" y="1040"/>
                  </a:lnTo>
                  <a:lnTo>
                    <a:pt x="449" y="1040"/>
                  </a:lnTo>
                  <a:lnTo>
                    <a:pt x="449" y="1036"/>
                  </a:lnTo>
                  <a:close/>
                  <a:moveTo>
                    <a:pt x="0" y="1040"/>
                  </a:moveTo>
                  <a:lnTo>
                    <a:pt x="139" y="1040"/>
                  </a:lnTo>
                  <a:lnTo>
                    <a:pt x="139" y="1043"/>
                  </a:lnTo>
                  <a:lnTo>
                    <a:pt x="0" y="1043"/>
                  </a:lnTo>
                  <a:lnTo>
                    <a:pt x="0" y="1040"/>
                  </a:lnTo>
                  <a:close/>
                  <a:moveTo>
                    <a:pt x="451" y="1040"/>
                  </a:moveTo>
                  <a:lnTo>
                    <a:pt x="601" y="1040"/>
                  </a:lnTo>
                  <a:lnTo>
                    <a:pt x="601" y="1043"/>
                  </a:lnTo>
                  <a:lnTo>
                    <a:pt x="451" y="1043"/>
                  </a:lnTo>
                  <a:lnTo>
                    <a:pt x="451" y="1040"/>
                  </a:lnTo>
                  <a:close/>
                  <a:moveTo>
                    <a:pt x="0" y="1043"/>
                  </a:moveTo>
                  <a:lnTo>
                    <a:pt x="139" y="1043"/>
                  </a:lnTo>
                  <a:lnTo>
                    <a:pt x="139" y="1045"/>
                  </a:lnTo>
                  <a:lnTo>
                    <a:pt x="0" y="1045"/>
                  </a:lnTo>
                  <a:lnTo>
                    <a:pt x="0" y="1043"/>
                  </a:lnTo>
                  <a:close/>
                  <a:moveTo>
                    <a:pt x="451" y="1043"/>
                  </a:moveTo>
                  <a:lnTo>
                    <a:pt x="603" y="1043"/>
                  </a:lnTo>
                  <a:lnTo>
                    <a:pt x="603" y="1045"/>
                  </a:lnTo>
                  <a:lnTo>
                    <a:pt x="451" y="1045"/>
                  </a:lnTo>
                  <a:lnTo>
                    <a:pt x="451" y="1043"/>
                  </a:lnTo>
                  <a:close/>
                  <a:moveTo>
                    <a:pt x="0" y="1045"/>
                  </a:moveTo>
                  <a:lnTo>
                    <a:pt x="139" y="1045"/>
                  </a:lnTo>
                  <a:lnTo>
                    <a:pt x="139" y="1049"/>
                  </a:lnTo>
                  <a:lnTo>
                    <a:pt x="0" y="1049"/>
                  </a:lnTo>
                  <a:lnTo>
                    <a:pt x="0" y="1045"/>
                  </a:lnTo>
                  <a:close/>
                  <a:moveTo>
                    <a:pt x="453" y="1045"/>
                  </a:moveTo>
                  <a:lnTo>
                    <a:pt x="603" y="1045"/>
                  </a:lnTo>
                  <a:lnTo>
                    <a:pt x="603" y="1049"/>
                  </a:lnTo>
                  <a:lnTo>
                    <a:pt x="453" y="1049"/>
                  </a:lnTo>
                  <a:lnTo>
                    <a:pt x="453" y="1045"/>
                  </a:lnTo>
                  <a:close/>
                  <a:moveTo>
                    <a:pt x="0" y="1049"/>
                  </a:moveTo>
                  <a:lnTo>
                    <a:pt x="139" y="1049"/>
                  </a:lnTo>
                  <a:lnTo>
                    <a:pt x="139" y="1052"/>
                  </a:lnTo>
                  <a:lnTo>
                    <a:pt x="0" y="1052"/>
                  </a:lnTo>
                  <a:lnTo>
                    <a:pt x="0" y="1049"/>
                  </a:lnTo>
                  <a:close/>
                  <a:moveTo>
                    <a:pt x="453" y="1049"/>
                  </a:moveTo>
                  <a:lnTo>
                    <a:pt x="605" y="1049"/>
                  </a:lnTo>
                  <a:lnTo>
                    <a:pt x="605" y="1052"/>
                  </a:lnTo>
                  <a:lnTo>
                    <a:pt x="453" y="1052"/>
                  </a:lnTo>
                  <a:lnTo>
                    <a:pt x="453" y="1049"/>
                  </a:lnTo>
                  <a:close/>
                  <a:moveTo>
                    <a:pt x="0" y="1052"/>
                  </a:moveTo>
                  <a:lnTo>
                    <a:pt x="139" y="1052"/>
                  </a:lnTo>
                  <a:lnTo>
                    <a:pt x="139" y="1054"/>
                  </a:lnTo>
                  <a:lnTo>
                    <a:pt x="0" y="1054"/>
                  </a:lnTo>
                  <a:lnTo>
                    <a:pt x="0" y="1052"/>
                  </a:lnTo>
                  <a:close/>
                  <a:moveTo>
                    <a:pt x="456" y="1052"/>
                  </a:moveTo>
                  <a:lnTo>
                    <a:pt x="605" y="1052"/>
                  </a:lnTo>
                  <a:lnTo>
                    <a:pt x="605" y="1054"/>
                  </a:lnTo>
                  <a:lnTo>
                    <a:pt x="456" y="1054"/>
                  </a:lnTo>
                  <a:lnTo>
                    <a:pt x="456" y="1052"/>
                  </a:lnTo>
                  <a:close/>
                  <a:moveTo>
                    <a:pt x="0" y="1054"/>
                  </a:moveTo>
                  <a:lnTo>
                    <a:pt x="139" y="1054"/>
                  </a:lnTo>
                  <a:lnTo>
                    <a:pt x="139" y="1058"/>
                  </a:lnTo>
                  <a:lnTo>
                    <a:pt x="0" y="1058"/>
                  </a:lnTo>
                  <a:lnTo>
                    <a:pt x="0" y="1054"/>
                  </a:lnTo>
                  <a:close/>
                  <a:moveTo>
                    <a:pt x="456" y="1054"/>
                  </a:moveTo>
                  <a:lnTo>
                    <a:pt x="608" y="1054"/>
                  </a:lnTo>
                  <a:lnTo>
                    <a:pt x="608" y="1058"/>
                  </a:lnTo>
                  <a:lnTo>
                    <a:pt x="456" y="1058"/>
                  </a:lnTo>
                  <a:lnTo>
                    <a:pt x="456" y="1054"/>
                  </a:lnTo>
                  <a:close/>
                  <a:moveTo>
                    <a:pt x="0" y="1058"/>
                  </a:moveTo>
                  <a:lnTo>
                    <a:pt x="139" y="1058"/>
                  </a:lnTo>
                  <a:lnTo>
                    <a:pt x="139" y="1061"/>
                  </a:lnTo>
                  <a:lnTo>
                    <a:pt x="0" y="1061"/>
                  </a:lnTo>
                  <a:lnTo>
                    <a:pt x="0" y="1058"/>
                  </a:lnTo>
                  <a:close/>
                  <a:moveTo>
                    <a:pt x="458" y="1058"/>
                  </a:moveTo>
                  <a:lnTo>
                    <a:pt x="608" y="1058"/>
                  </a:lnTo>
                  <a:lnTo>
                    <a:pt x="608" y="1061"/>
                  </a:lnTo>
                  <a:lnTo>
                    <a:pt x="458" y="1061"/>
                  </a:lnTo>
                  <a:lnTo>
                    <a:pt x="458" y="1058"/>
                  </a:lnTo>
                  <a:close/>
                  <a:moveTo>
                    <a:pt x="0" y="1061"/>
                  </a:moveTo>
                  <a:lnTo>
                    <a:pt x="139" y="1061"/>
                  </a:lnTo>
                  <a:lnTo>
                    <a:pt x="139" y="1063"/>
                  </a:lnTo>
                  <a:lnTo>
                    <a:pt x="0" y="1063"/>
                  </a:lnTo>
                  <a:lnTo>
                    <a:pt x="0" y="1061"/>
                  </a:lnTo>
                  <a:close/>
                  <a:moveTo>
                    <a:pt x="458" y="1061"/>
                  </a:moveTo>
                  <a:lnTo>
                    <a:pt x="610" y="1061"/>
                  </a:lnTo>
                  <a:lnTo>
                    <a:pt x="610" y="1063"/>
                  </a:lnTo>
                  <a:lnTo>
                    <a:pt x="458" y="1063"/>
                  </a:lnTo>
                  <a:lnTo>
                    <a:pt x="458" y="1061"/>
                  </a:lnTo>
                  <a:close/>
                  <a:moveTo>
                    <a:pt x="0" y="1063"/>
                  </a:moveTo>
                  <a:lnTo>
                    <a:pt x="139" y="1063"/>
                  </a:lnTo>
                  <a:lnTo>
                    <a:pt x="139" y="1067"/>
                  </a:lnTo>
                  <a:lnTo>
                    <a:pt x="0" y="1067"/>
                  </a:lnTo>
                  <a:lnTo>
                    <a:pt x="0" y="1063"/>
                  </a:lnTo>
                  <a:close/>
                  <a:moveTo>
                    <a:pt x="460" y="1063"/>
                  </a:moveTo>
                  <a:lnTo>
                    <a:pt x="610" y="1063"/>
                  </a:lnTo>
                  <a:lnTo>
                    <a:pt x="610" y="1067"/>
                  </a:lnTo>
                  <a:lnTo>
                    <a:pt x="460" y="1067"/>
                  </a:lnTo>
                  <a:lnTo>
                    <a:pt x="460" y="1063"/>
                  </a:lnTo>
                  <a:close/>
                  <a:moveTo>
                    <a:pt x="0" y="1067"/>
                  </a:moveTo>
                  <a:lnTo>
                    <a:pt x="139" y="1067"/>
                  </a:lnTo>
                  <a:lnTo>
                    <a:pt x="139" y="1069"/>
                  </a:lnTo>
                  <a:lnTo>
                    <a:pt x="0" y="1069"/>
                  </a:lnTo>
                  <a:lnTo>
                    <a:pt x="0" y="1067"/>
                  </a:lnTo>
                  <a:close/>
                  <a:moveTo>
                    <a:pt x="460" y="1067"/>
                  </a:moveTo>
                  <a:lnTo>
                    <a:pt x="612" y="1067"/>
                  </a:lnTo>
                  <a:lnTo>
                    <a:pt x="612" y="1069"/>
                  </a:lnTo>
                  <a:lnTo>
                    <a:pt x="460" y="1069"/>
                  </a:lnTo>
                  <a:lnTo>
                    <a:pt x="460" y="1067"/>
                  </a:lnTo>
                  <a:close/>
                  <a:moveTo>
                    <a:pt x="0" y="1069"/>
                  </a:moveTo>
                  <a:lnTo>
                    <a:pt x="139" y="1069"/>
                  </a:lnTo>
                  <a:lnTo>
                    <a:pt x="139" y="1072"/>
                  </a:lnTo>
                  <a:lnTo>
                    <a:pt x="0" y="1072"/>
                  </a:lnTo>
                  <a:lnTo>
                    <a:pt x="0" y="1069"/>
                  </a:lnTo>
                  <a:close/>
                  <a:moveTo>
                    <a:pt x="462" y="1069"/>
                  </a:moveTo>
                  <a:lnTo>
                    <a:pt x="612" y="1069"/>
                  </a:lnTo>
                  <a:lnTo>
                    <a:pt x="612" y="1072"/>
                  </a:lnTo>
                  <a:lnTo>
                    <a:pt x="462" y="1072"/>
                  </a:lnTo>
                  <a:lnTo>
                    <a:pt x="462" y="1069"/>
                  </a:lnTo>
                  <a:close/>
                  <a:moveTo>
                    <a:pt x="0" y="1072"/>
                  </a:moveTo>
                  <a:lnTo>
                    <a:pt x="139" y="1072"/>
                  </a:lnTo>
                  <a:lnTo>
                    <a:pt x="139" y="1076"/>
                  </a:lnTo>
                  <a:lnTo>
                    <a:pt x="0" y="1076"/>
                  </a:lnTo>
                  <a:lnTo>
                    <a:pt x="0" y="1072"/>
                  </a:lnTo>
                  <a:close/>
                  <a:moveTo>
                    <a:pt x="462" y="1072"/>
                  </a:moveTo>
                  <a:lnTo>
                    <a:pt x="614" y="1072"/>
                  </a:lnTo>
                  <a:lnTo>
                    <a:pt x="614" y="1076"/>
                  </a:lnTo>
                  <a:lnTo>
                    <a:pt x="462" y="1076"/>
                  </a:lnTo>
                  <a:lnTo>
                    <a:pt x="462" y="1072"/>
                  </a:lnTo>
                  <a:close/>
                  <a:moveTo>
                    <a:pt x="0" y="1076"/>
                  </a:moveTo>
                  <a:lnTo>
                    <a:pt x="139" y="1076"/>
                  </a:lnTo>
                  <a:lnTo>
                    <a:pt x="139" y="1078"/>
                  </a:lnTo>
                  <a:lnTo>
                    <a:pt x="0" y="1078"/>
                  </a:lnTo>
                  <a:lnTo>
                    <a:pt x="0" y="1076"/>
                  </a:lnTo>
                  <a:close/>
                  <a:moveTo>
                    <a:pt x="465" y="1076"/>
                  </a:moveTo>
                  <a:lnTo>
                    <a:pt x="614" y="1076"/>
                  </a:lnTo>
                  <a:lnTo>
                    <a:pt x="614" y="1078"/>
                  </a:lnTo>
                  <a:lnTo>
                    <a:pt x="465" y="1078"/>
                  </a:lnTo>
                  <a:lnTo>
                    <a:pt x="465" y="1076"/>
                  </a:lnTo>
                  <a:close/>
                  <a:moveTo>
                    <a:pt x="0" y="1078"/>
                  </a:moveTo>
                  <a:lnTo>
                    <a:pt x="139" y="1078"/>
                  </a:lnTo>
                  <a:lnTo>
                    <a:pt x="139" y="1081"/>
                  </a:lnTo>
                  <a:lnTo>
                    <a:pt x="0" y="1081"/>
                  </a:lnTo>
                  <a:lnTo>
                    <a:pt x="0" y="1078"/>
                  </a:lnTo>
                  <a:close/>
                  <a:moveTo>
                    <a:pt x="465" y="1078"/>
                  </a:moveTo>
                  <a:lnTo>
                    <a:pt x="616" y="1078"/>
                  </a:lnTo>
                  <a:lnTo>
                    <a:pt x="616" y="1081"/>
                  </a:lnTo>
                  <a:lnTo>
                    <a:pt x="465" y="1081"/>
                  </a:lnTo>
                  <a:lnTo>
                    <a:pt x="465" y="1078"/>
                  </a:lnTo>
                  <a:close/>
                  <a:moveTo>
                    <a:pt x="0" y="1081"/>
                  </a:moveTo>
                  <a:lnTo>
                    <a:pt x="139" y="1081"/>
                  </a:lnTo>
                  <a:lnTo>
                    <a:pt x="139" y="1083"/>
                  </a:lnTo>
                  <a:lnTo>
                    <a:pt x="0" y="1083"/>
                  </a:lnTo>
                  <a:lnTo>
                    <a:pt x="0" y="1081"/>
                  </a:lnTo>
                  <a:close/>
                  <a:moveTo>
                    <a:pt x="467" y="1081"/>
                  </a:moveTo>
                  <a:lnTo>
                    <a:pt x="616" y="1081"/>
                  </a:lnTo>
                  <a:lnTo>
                    <a:pt x="616" y="1083"/>
                  </a:lnTo>
                  <a:lnTo>
                    <a:pt x="467" y="1083"/>
                  </a:lnTo>
                  <a:lnTo>
                    <a:pt x="467" y="1081"/>
                  </a:lnTo>
                  <a:close/>
                  <a:moveTo>
                    <a:pt x="0" y="1083"/>
                  </a:moveTo>
                  <a:lnTo>
                    <a:pt x="139" y="1083"/>
                  </a:lnTo>
                  <a:lnTo>
                    <a:pt x="139" y="1087"/>
                  </a:lnTo>
                  <a:lnTo>
                    <a:pt x="0" y="1087"/>
                  </a:lnTo>
                  <a:lnTo>
                    <a:pt x="0" y="1083"/>
                  </a:lnTo>
                  <a:close/>
                  <a:moveTo>
                    <a:pt x="467" y="1083"/>
                  </a:moveTo>
                  <a:lnTo>
                    <a:pt x="619" y="1083"/>
                  </a:lnTo>
                  <a:lnTo>
                    <a:pt x="619" y="1087"/>
                  </a:lnTo>
                  <a:lnTo>
                    <a:pt x="467" y="1087"/>
                  </a:lnTo>
                  <a:lnTo>
                    <a:pt x="467" y="1083"/>
                  </a:lnTo>
                  <a:close/>
                  <a:moveTo>
                    <a:pt x="0" y="1087"/>
                  </a:moveTo>
                  <a:lnTo>
                    <a:pt x="139" y="1087"/>
                  </a:lnTo>
                  <a:lnTo>
                    <a:pt x="139" y="1090"/>
                  </a:lnTo>
                  <a:lnTo>
                    <a:pt x="0" y="1090"/>
                  </a:lnTo>
                  <a:lnTo>
                    <a:pt x="0" y="1087"/>
                  </a:lnTo>
                  <a:close/>
                  <a:moveTo>
                    <a:pt x="469" y="1087"/>
                  </a:moveTo>
                  <a:lnTo>
                    <a:pt x="619" y="1087"/>
                  </a:lnTo>
                  <a:lnTo>
                    <a:pt x="619" y="1090"/>
                  </a:lnTo>
                  <a:lnTo>
                    <a:pt x="469" y="1090"/>
                  </a:lnTo>
                  <a:lnTo>
                    <a:pt x="469" y="1087"/>
                  </a:lnTo>
                  <a:close/>
                  <a:moveTo>
                    <a:pt x="0" y="1090"/>
                  </a:moveTo>
                  <a:lnTo>
                    <a:pt x="139" y="1090"/>
                  </a:lnTo>
                  <a:lnTo>
                    <a:pt x="139" y="1094"/>
                  </a:lnTo>
                  <a:lnTo>
                    <a:pt x="0" y="1094"/>
                  </a:lnTo>
                  <a:lnTo>
                    <a:pt x="0" y="1090"/>
                  </a:lnTo>
                  <a:close/>
                  <a:moveTo>
                    <a:pt x="469" y="1090"/>
                  </a:moveTo>
                  <a:lnTo>
                    <a:pt x="621" y="1090"/>
                  </a:lnTo>
                  <a:lnTo>
                    <a:pt x="621" y="1094"/>
                  </a:lnTo>
                  <a:lnTo>
                    <a:pt x="469" y="1094"/>
                  </a:lnTo>
                  <a:lnTo>
                    <a:pt x="469" y="1090"/>
                  </a:lnTo>
                  <a:close/>
                  <a:moveTo>
                    <a:pt x="0" y="1094"/>
                  </a:moveTo>
                  <a:lnTo>
                    <a:pt x="139" y="1094"/>
                  </a:lnTo>
                  <a:lnTo>
                    <a:pt x="139" y="1096"/>
                  </a:lnTo>
                  <a:lnTo>
                    <a:pt x="0" y="1096"/>
                  </a:lnTo>
                  <a:lnTo>
                    <a:pt x="0" y="1094"/>
                  </a:lnTo>
                  <a:close/>
                  <a:moveTo>
                    <a:pt x="471" y="1094"/>
                  </a:moveTo>
                  <a:lnTo>
                    <a:pt x="621" y="1094"/>
                  </a:lnTo>
                  <a:lnTo>
                    <a:pt x="621" y="1096"/>
                  </a:lnTo>
                  <a:lnTo>
                    <a:pt x="471" y="1096"/>
                  </a:lnTo>
                  <a:lnTo>
                    <a:pt x="471" y="1094"/>
                  </a:lnTo>
                  <a:close/>
                  <a:moveTo>
                    <a:pt x="0" y="1096"/>
                  </a:moveTo>
                  <a:lnTo>
                    <a:pt x="139" y="1096"/>
                  </a:lnTo>
                  <a:lnTo>
                    <a:pt x="139" y="1099"/>
                  </a:lnTo>
                  <a:lnTo>
                    <a:pt x="0" y="1099"/>
                  </a:lnTo>
                  <a:lnTo>
                    <a:pt x="0" y="1096"/>
                  </a:lnTo>
                  <a:close/>
                  <a:moveTo>
                    <a:pt x="471" y="1096"/>
                  </a:moveTo>
                  <a:lnTo>
                    <a:pt x="623" y="1096"/>
                  </a:lnTo>
                  <a:lnTo>
                    <a:pt x="623" y="1099"/>
                  </a:lnTo>
                  <a:lnTo>
                    <a:pt x="471" y="1099"/>
                  </a:lnTo>
                  <a:lnTo>
                    <a:pt x="471" y="1096"/>
                  </a:lnTo>
                  <a:close/>
                  <a:moveTo>
                    <a:pt x="0" y="1099"/>
                  </a:moveTo>
                  <a:lnTo>
                    <a:pt x="139" y="1099"/>
                  </a:lnTo>
                  <a:lnTo>
                    <a:pt x="139" y="1101"/>
                  </a:lnTo>
                  <a:lnTo>
                    <a:pt x="0" y="1101"/>
                  </a:lnTo>
                  <a:lnTo>
                    <a:pt x="0" y="1099"/>
                  </a:lnTo>
                  <a:close/>
                  <a:moveTo>
                    <a:pt x="474" y="1099"/>
                  </a:moveTo>
                  <a:lnTo>
                    <a:pt x="623" y="1099"/>
                  </a:lnTo>
                  <a:lnTo>
                    <a:pt x="623" y="1101"/>
                  </a:lnTo>
                  <a:lnTo>
                    <a:pt x="474" y="1101"/>
                  </a:lnTo>
                  <a:lnTo>
                    <a:pt x="474" y="1099"/>
                  </a:lnTo>
                  <a:close/>
                  <a:moveTo>
                    <a:pt x="0" y="1101"/>
                  </a:moveTo>
                  <a:lnTo>
                    <a:pt x="139" y="1101"/>
                  </a:lnTo>
                  <a:lnTo>
                    <a:pt x="139" y="1105"/>
                  </a:lnTo>
                  <a:lnTo>
                    <a:pt x="0" y="1105"/>
                  </a:lnTo>
                  <a:lnTo>
                    <a:pt x="0" y="1101"/>
                  </a:lnTo>
                  <a:close/>
                  <a:moveTo>
                    <a:pt x="474" y="1101"/>
                  </a:moveTo>
                  <a:lnTo>
                    <a:pt x="625" y="1101"/>
                  </a:lnTo>
                  <a:lnTo>
                    <a:pt x="625" y="1105"/>
                  </a:lnTo>
                  <a:lnTo>
                    <a:pt x="474" y="1105"/>
                  </a:lnTo>
                  <a:lnTo>
                    <a:pt x="474" y="1101"/>
                  </a:lnTo>
                  <a:close/>
                  <a:moveTo>
                    <a:pt x="0" y="1105"/>
                  </a:moveTo>
                  <a:lnTo>
                    <a:pt x="139" y="1105"/>
                  </a:lnTo>
                  <a:lnTo>
                    <a:pt x="139" y="1107"/>
                  </a:lnTo>
                  <a:lnTo>
                    <a:pt x="0" y="1107"/>
                  </a:lnTo>
                  <a:lnTo>
                    <a:pt x="0" y="1105"/>
                  </a:lnTo>
                  <a:close/>
                  <a:moveTo>
                    <a:pt x="476" y="1105"/>
                  </a:moveTo>
                  <a:lnTo>
                    <a:pt x="625" y="1105"/>
                  </a:lnTo>
                  <a:lnTo>
                    <a:pt x="625" y="1107"/>
                  </a:lnTo>
                  <a:lnTo>
                    <a:pt x="476" y="1107"/>
                  </a:lnTo>
                  <a:lnTo>
                    <a:pt x="476" y="1105"/>
                  </a:lnTo>
                  <a:close/>
                  <a:moveTo>
                    <a:pt x="0" y="1107"/>
                  </a:moveTo>
                  <a:lnTo>
                    <a:pt x="139" y="1107"/>
                  </a:lnTo>
                  <a:lnTo>
                    <a:pt x="139" y="1112"/>
                  </a:lnTo>
                  <a:lnTo>
                    <a:pt x="0" y="1112"/>
                  </a:lnTo>
                  <a:lnTo>
                    <a:pt x="0" y="1107"/>
                  </a:lnTo>
                  <a:close/>
                  <a:moveTo>
                    <a:pt x="476" y="1107"/>
                  </a:moveTo>
                  <a:lnTo>
                    <a:pt x="628" y="1107"/>
                  </a:lnTo>
                  <a:lnTo>
                    <a:pt x="628" y="1112"/>
                  </a:lnTo>
                  <a:lnTo>
                    <a:pt x="476" y="1112"/>
                  </a:lnTo>
                  <a:lnTo>
                    <a:pt x="476" y="1107"/>
                  </a:lnTo>
                  <a:close/>
                  <a:moveTo>
                    <a:pt x="0" y="1112"/>
                  </a:moveTo>
                  <a:lnTo>
                    <a:pt x="139" y="1112"/>
                  </a:lnTo>
                  <a:lnTo>
                    <a:pt x="139" y="1114"/>
                  </a:lnTo>
                  <a:lnTo>
                    <a:pt x="0" y="1114"/>
                  </a:lnTo>
                  <a:lnTo>
                    <a:pt x="0" y="1112"/>
                  </a:lnTo>
                  <a:close/>
                  <a:moveTo>
                    <a:pt x="478" y="1112"/>
                  </a:moveTo>
                  <a:lnTo>
                    <a:pt x="628" y="1112"/>
                  </a:lnTo>
                  <a:lnTo>
                    <a:pt x="628" y="1114"/>
                  </a:lnTo>
                  <a:lnTo>
                    <a:pt x="478" y="1114"/>
                  </a:lnTo>
                  <a:lnTo>
                    <a:pt x="478" y="1112"/>
                  </a:lnTo>
                  <a:close/>
                  <a:moveTo>
                    <a:pt x="0" y="1114"/>
                  </a:moveTo>
                  <a:lnTo>
                    <a:pt x="139" y="1114"/>
                  </a:lnTo>
                  <a:lnTo>
                    <a:pt x="139" y="1116"/>
                  </a:lnTo>
                  <a:lnTo>
                    <a:pt x="0" y="1116"/>
                  </a:lnTo>
                  <a:lnTo>
                    <a:pt x="0" y="1114"/>
                  </a:lnTo>
                  <a:close/>
                  <a:moveTo>
                    <a:pt x="478" y="1114"/>
                  </a:moveTo>
                  <a:lnTo>
                    <a:pt x="630" y="1114"/>
                  </a:lnTo>
                  <a:lnTo>
                    <a:pt x="630" y="1116"/>
                  </a:lnTo>
                  <a:lnTo>
                    <a:pt x="478" y="1116"/>
                  </a:lnTo>
                  <a:lnTo>
                    <a:pt x="478" y="1114"/>
                  </a:lnTo>
                  <a:close/>
                  <a:moveTo>
                    <a:pt x="0" y="1116"/>
                  </a:moveTo>
                  <a:lnTo>
                    <a:pt x="139" y="1116"/>
                  </a:lnTo>
                  <a:lnTo>
                    <a:pt x="139" y="1119"/>
                  </a:lnTo>
                  <a:lnTo>
                    <a:pt x="0" y="1119"/>
                  </a:lnTo>
                  <a:lnTo>
                    <a:pt x="0" y="1116"/>
                  </a:lnTo>
                  <a:close/>
                  <a:moveTo>
                    <a:pt x="480" y="1116"/>
                  </a:moveTo>
                  <a:lnTo>
                    <a:pt x="630" y="1116"/>
                  </a:lnTo>
                  <a:lnTo>
                    <a:pt x="630" y="1119"/>
                  </a:lnTo>
                  <a:lnTo>
                    <a:pt x="480" y="1119"/>
                  </a:lnTo>
                  <a:lnTo>
                    <a:pt x="480" y="1116"/>
                  </a:lnTo>
                  <a:close/>
                  <a:moveTo>
                    <a:pt x="0" y="1119"/>
                  </a:moveTo>
                  <a:lnTo>
                    <a:pt x="139" y="1119"/>
                  </a:lnTo>
                  <a:lnTo>
                    <a:pt x="139" y="1123"/>
                  </a:lnTo>
                  <a:lnTo>
                    <a:pt x="0" y="1123"/>
                  </a:lnTo>
                  <a:lnTo>
                    <a:pt x="0" y="1119"/>
                  </a:lnTo>
                  <a:close/>
                  <a:moveTo>
                    <a:pt x="480" y="1119"/>
                  </a:moveTo>
                  <a:lnTo>
                    <a:pt x="632" y="1119"/>
                  </a:lnTo>
                  <a:lnTo>
                    <a:pt x="632" y="1123"/>
                  </a:lnTo>
                  <a:lnTo>
                    <a:pt x="480" y="1123"/>
                  </a:lnTo>
                  <a:lnTo>
                    <a:pt x="480" y="1119"/>
                  </a:lnTo>
                  <a:close/>
                  <a:moveTo>
                    <a:pt x="0" y="1123"/>
                  </a:moveTo>
                  <a:lnTo>
                    <a:pt x="139" y="1123"/>
                  </a:lnTo>
                  <a:lnTo>
                    <a:pt x="139" y="1125"/>
                  </a:lnTo>
                  <a:lnTo>
                    <a:pt x="0" y="1125"/>
                  </a:lnTo>
                  <a:lnTo>
                    <a:pt x="0" y="1123"/>
                  </a:lnTo>
                  <a:close/>
                  <a:moveTo>
                    <a:pt x="482" y="1123"/>
                  </a:moveTo>
                  <a:lnTo>
                    <a:pt x="632" y="1123"/>
                  </a:lnTo>
                  <a:lnTo>
                    <a:pt x="632" y="1125"/>
                  </a:lnTo>
                  <a:lnTo>
                    <a:pt x="482" y="1125"/>
                  </a:lnTo>
                  <a:lnTo>
                    <a:pt x="482" y="1123"/>
                  </a:lnTo>
                  <a:close/>
                  <a:moveTo>
                    <a:pt x="0" y="1125"/>
                  </a:moveTo>
                  <a:lnTo>
                    <a:pt x="139" y="1125"/>
                  </a:lnTo>
                  <a:lnTo>
                    <a:pt x="139" y="1130"/>
                  </a:lnTo>
                  <a:lnTo>
                    <a:pt x="0" y="1130"/>
                  </a:lnTo>
                  <a:lnTo>
                    <a:pt x="0" y="1125"/>
                  </a:lnTo>
                  <a:close/>
                  <a:moveTo>
                    <a:pt x="482" y="1125"/>
                  </a:moveTo>
                  <a:lnTo>
                    <a:pt x="634" y="1125"/>
                  </a:lnTo>
                  <a:lnTo>
                    <a:pt x="634" y="1130"/>
                  </a:lnTo>
                  <a:lnTo>
                    <a:pt x="482" y="1130"/>
                  </a:lnTo>
                  <a:lnTo>
                    <a:pt x="482" y="1125"/>
                  </a:lnTo>
                  <a:close/>
                  <a:moveTo>
                    <a:pt x="0" y="1130"/>
                  </a:moveTo>
                  <a:lnTo>
                    <a:pt x="139" y="1130"/>
                  </a:lnTo>
                  <a:lnTo>
                    <a:pt x="139" y="1132"/>
                  </a:lnTo>
                  <a:lnTo>
                    <a:pt x="0" y="1132"/>
                  </a:lnTo>
                  <a:lnTo>
                    <a:pt x="0" y="1130"/>
                  </a:lnTo>
                  <a:close/>
                  <a:moveTo>
                    <a:pt x="485" y="1130"/>
                  </a:moveTo>
                  <a:lnTo>
                    <a:pt x="634" y="1130"/>
                  </a:lnTo>
                  <a:lnTo>
                    <a:pt x="634" y="1132"/>
                  </a:lnTo>
                  <a:lnTo>
                    <a:pt x="485" y="1132"/>
                  </a:lnTo>
                  <a:lnTo>
                    <a:pt x="485" y="1130"/>
                  </a:lnTo>
                  <a:close/>
                  <a:moveTo>
                    <a:pt x="0" y="1132"/>
                  </a:moveTo>
                  <a:lnTo>
                    <a:pt x="139" y="1132"/>
                  </a:lnTo>
                  <a:lnTo>
                    <a:pt x="139" y="1134"/>
                  </a:lnTo>
                  <a:lnTo>
                    <a:pt x="0" y="1134"/>
                  </a:lnTo>
                  <a:lnTo>
                    <a:pt x="0" y="1132"/>
                  </a:lnTo>
                  <a:close/>
                  <a:moveTo>
                    <a:pt x="485" y="1132"/>
                  </a:moveTo>
                  <a:lnTo>
                    <a:pt x="637" y="1132"/>
                  </a:lnTo>
                  <a:lnTo>
                    <a:pt x="637" y="1134"/>
                  </a:lnTo>
                  <a:lnTo>
                    <a:pt x="485" y="1134"/>
                  </a:lnTo>
                  <a:lnTo>
                    <a:pt x="485" y="1132"/>
                  </a:lnTo>
                  <a:close/>
                  <a:moveTo>
                    <a:pt x="0" y="1134"/>
                  </a:moveTo>
                  <a:lnTo>
                    <a:pt x="139" y="1134"/>
                  </a:lnTo>
                  <a:lnTo>
                    <a:pt x="139" y="1136"/>
                  </a:lnTo>
                  <a:lnTo>
                    <a:pt x="0" y="1136"/>
                  </a:lnTo>
                  <a:lnTo>
                    <a:pt x="0" y="1134"/>
                  </a:lnTo>
                  <a:close/>
                  <a:moveTo>
                    <a:pt x="487" y="1134"/>
                  </a:moveTo>
                  <a:lnTo>
                    <a:pt x="637" y="1134"/>
                  </a:lnTo>
                  <a:lnTo>
                    <a:pt x="637" y="1136"/>
                  </a:lnTo>
                  <a:lnTo>
                    <a:pt x="487" y="1136"/>
                  </a:lnTo>
                  <a:lnTo>
                    <a:pt x="487" y="1134"/>
                  </a:lnTo>
                  <a:close/>
                  <a:moveTo>
                    <a:pt x="0" y="1136"/>
                  </a:moveTo>
                  <a:lnTo>
                    <a:pt x="139" y="1136"/>
                  </a:lnTo>
                  <a:lnTo>
                    <a:pt x="139" y="1141"/>
                  </a:lnTo>
                  <a:lnTo>
                    <a:pt x="0" y="1141"/>
                  </a:lnTo>
                  <a:lnTo>
                    <a:pt x="0" y="1136"/>
                  </a:lnTo>
                  <a:close/>
                  <a:moveTo>
                    <a:pt x="487" y="1136"/>
                  </a:moveTo>
                  <a:lnTo>
                    <a:pt x="639" y="1136"/>
                  </a:lnTo>
                  <a:lnTo>
                    <a:pt x="639" y="1141"/>
                  </a:lnTo>
                  <a:lnTo>
                    <a:pt x="487" y="1141"/>
                  </a:lnTo>
                  <a:lnTo>
                    <a:pt x="487" y="1136"/>
                  </a:lnTo>
                  <a:close/>
                  <a:moveTo>
                    <a:pt x="0" y="1141"/>
                  </a:moveTo>
                  <a:lnTo>
                    <a:pt x="139" y="1141"/>
                  </a:lnTo>
                  <a:lnTo>
                    <a:pt x="139" y="1143"/>
                  </a:lnTo>
                  <a:lnTo>
                    <a:pt x="0" y="1143"/>
                  </a:lnTo>
                  <a:lnTo>
                    <a:pt x="0" y="1141"/>
                  </a:lnTo>
                  <a:close/>
                  <a:moveTo>
                    <a:pt x="489" y="1141"/>
                  </a:moveTo>
                  <a:lnTo>
                    <a:pt x="639" y="1141"/>
                  </a:lnTo>
                  <a:lnTo>
                    <a:pt x="639" y="1143"/>
                  </a:lnTo>
                  <a:lnTo>
                    <a:pt x="489" y="1143"/>
                  </a:lnTo>
                  <a:lnTo>
                    <a:pt x="489" y="1141"/>
                  </a:lnTo>
                  <a:close/>
                  <a:moveTo>
                    <a:pt x="0" y="1143"/>
                  </a:moveTo>
                  <a:lnTo>
                    <a:pt x="139" y="1143"/>
                  </a:lnTo>
                  <a:lnTo>
                    <a:pt x="139" y="1148"/>
                  </a:lnTo>
                  <a:lnTo>
                    <a:pt x="0" y="1148"/>
                  </a:lnTo>
                  <a:lnTo>
                    <a:pt x="0" y="1143"/>
                  </a:lnTo>
                  <a:close/>
                  <a:moveTo>
                    <a:pt x="489" y="1143"/>
                  </a:moveTo>
                  <a:lnTo>
                    <a:pt x="641" y="1143"/>
                  </a:lnTo>
                  <a:lnTo>
                    <a:pt x="641" y="1148"/>
                  </a:lnTo>
                  <a:lnTo>
                    <a:pt x="489" y="1148"/>
                  </a:lnTo>
                  <a:lnTo>
                    <a:pt x="489" y="1143"/>
                  </a:lnTo>
                  <a:close/>
                  <a:moveTo>
                    <a:pt x="0" y="1148"/>
                  </a:moveTo>
                  <a:lnTo>
                    <a:pt x="139" y="1148"/>
                  </a:lnTo>
                  <a:lnTo>
                    <a:pt x="139" y="1152"/>
                  </a:lnTo>
                  <a:lnTo>
                    <a:pt x="0" y="1152"/>
                  </a:lnTo>
                  <a:lnTo>
                    <a:pt x="0" y="1148"/>
                  </a:lnTo>
                  <a:close/>
                  <a:moveTo>
                    <a:pt x="491" y="1148"/>
                  </a:moveTo>
                  <a:lnTo>
                    <a:pt x="641" y="1148"/>
                  </a:lnTo>
                  <a:lnTo>
                    <a:pt x="641" y="1152"/>
                  </a:lnTo>
                  <a:lnTo>
                    <a:pt x="491" y="1152"/>
                  </a:lnTo>
                  <a:lnTo>
                    <a:pt x="491" y="1148"/>
                  </a:lnTo>
                  <a:close/>
                  <a:moveTo>
                    <a:pt x="0" y="1152"/>
                  </a:moveTo>
                  <a:lnTo>
                    <a:pt x="139" y="1152"/>
                  </a:lnTo>
                  <a:lnTo>
                    <a:pt x="139" y="1159"/>
                  </a:lnTo>
                  <a:lnTo>
                    <a:pt x="0" y="1159"/>
                  </a:lnTo>
                  <a:lnTo>
                    <a:pt x="0" y="1152"/>
                  </a:lnTo>
                  <a:close/>
                  <a:moveTo>
                    <a:pt x="494" y="1152"/>
                  </a:moveTo>
                  <a:lnTo>
                    <a:pt x="641" y="1152"/>
                  </a:lnTo>
                  <a:lnTo>
                    <a:pt x="641" y="1159"/>
                  </a:lnTo>
                  <a:lnTo>
                    <a:pt x="494" y="1159"/>
                  </a:lnTo>
                  <a:lnTo>
                    <a:pt x="494" y="1152"/>
                  </a:lnTo>
                  <a:close/>
                  <a:moveTo>
                    <a:pt x="0" y="1159"/>
                  </a:moveTo>
                  <a:lnTo>
                    <a:pt x="139" y="1159"/>
                  </a:lnTo>
                  <a:lnTo>
                    <a:pt x="139" y="1165"/>
                  </a:lnTo>
                  <a:lnTo>
                    <a:pt x="0" y="1165"/>
                  </a:lnTo>
                  <a:lnTo>
                    <a:pt x="0" y="1159"/>
                  </a:lnTo>
                  <a:close/>
                  <a:moveTo>
                    <a:pt x="496" y="1159"/>
                  </a:moveTo>
                  <a:lnTo>
                    <a:pt x="641" y="1159"/>
                  </a:lnTo>
                  <a:lnTo>
                    <a:pt x="641" y="1165"/>
                  </a:lnTo>
                  <a:lnTo>
                    <a:pt x="496" y="1165"/>
                  </a:lnTo>
                  <a:lnTo>
                    <a:pt x="496" y="1159"/>
                  </a:lnTo>
                  <a:close/>
                  <a:moveTo>
                    <a:pt x="0" y="1165"/>
                  </a:moveTo>
                  <a:lnTo>
                    <a:pt x="139" y="1165"/>
                  </a:lnTo>
                  <a:lnTo>
                    <a:pt x="139" y="1170"/>
                  </a:lnTo>
                  <a:lnTo>
                    <a:pt x="0" y="1170"/>
                  </a:lnTo>
                  <a:lnTo>
                    <a:pt x="0" y="1165"/>
                  </a:lnTo>
                  <a:close/>
                  <a:moveTo>
                    <a:pt x="498" y="1165"/>
                  </a:moveTo>
                  <a:lnTo>
                    <a:pt x="641" y="1165"/>
                  </a:lnTo>
                  <a:lnTo>
                    <a:pt x="641" y="1170"/>
                  </a:lnTo>
                  <a:lnTo>
                    <a:pt x="498" y="1170"/>
                  </a:lnTo>
                  <a:lnTo>
                    <a:pt x="498" y="1165"/>
                  </a:lnTo>
                  <a:close/>
                  <a:moveTo>
                    <a:pt x="0" y="1170"/>
                  </a:moveTo>
                  <a:lnTo>
                    <a:pt x="139" y="1170"/>
                  </a:lnTo>
                  <a:lnTo>
                    <a:pt x="139" y="1177"/>
                  </a:lnTo>
                  <a:lnTo>
                    <a:pt x="0" y="1177"/>
                  </a:lnTo>
                  <a:lnTo>
                    <a:pt x="0" y="1170"/>
                  </a:lnTo>
                  <a:close/>
                  <a:moveTo>
                    <a:pt x="500" y="1170"/>
                  </a:moveTo>
                  <a:lnTo>
                    <a:pt x="641" y="1170"/>
                  </a:lnTo>
                  <a:lnTo>
                    <a:pt x="641" y="1177"/>
                  </a:lnTo>
                  <a:lnTo>
                    <a:pt x="500" y="1177"/>
                  </a:lnTo>
                  <a:lnTo>
                    <a:pt x="500" y="1170"/>
                  </a:lnTo>
                  <a:close/>
                  <a:moveTo>
                    <a:pt x="2" y="1177"/>
                  </a:moveTo>
                  <a:lnTo>
                    <a:pt x="139" y="1177"/>
                  </a:lnTo>
                  <a:lnTo>
                    <a:pt x="139" y="1183"/>
                  </a:lnTo>
                  <a:lnTo>
                    <a:pt x="2" y="1183"/>
                  </a:lnTo>
                  <a:lnTo>
                    <a:pt x="2" y="1177"/>
                  </a:lnTo>
                  <a:close/>
                  <a:moveTo>
                    <a:pt x="503" y="1177"/>
                  </a:moveTo>
                  <a:lnTo>
                    <a:pt x="641" y="1177"/>
                  </a:lnTo>
                  <a:lnTo>
                    <a:pt x="641" y="1183"/>
                  </a:lnTo>
                  <a:lnTo>
                    <a:pt x="503" y="1183"/>
                  </a:lnTo>
                  <a:lnTo>
                    <a:pt x="503" y="1177"/>
                  </a:lnTo>
                  <a:close/>
                  <a:moveTo>
                    <a:pt x="2" y="1183"/>
                  </a:moveTo>
                  <a:lnTo>
                    <a:pt x="139" y="1183"/>
                  </a:lnTo>
                  <a:lnTo>
                    <a:pt x="139" y="1186"/>
                  </a:lnTo>
                  <a:lnTo>
                    <a:pt x="2" y="1186"/>
                  </a:lnTo>
                  <a:lnTo>
                    <a:pt x="2" y="1183"/>
                  </a:lnTo>
                  <a:close/>
                  <a:moveTo>
                    <a:pt x="505" y="1183"/>
                  </a:moveTo>
                  <a:lnTo>
                    <a:pt x="641" y="1183"/>
                  </a:lnTo>
                  <a:lnTo>
                    <a:pt x="641" y="1186"/>
                  </a:lnTo>
                  <a:lnTo>
                    <a:pt x="505" y="1186"/>
                  </a:lnTo>
                  <a:lnTo>
                    <a:pt x="505" y="1183"/>
                  </a:lnTo>
                  <a:close/>
                  <a:moveTo>
                    <a:pt x="5" y="1186"/>
                  </a:moveTo>
                  <a:lnTo>
                    <a:pt x="139" y="1186"/>
                  </a:lnTo>
                  <a:lnTo>
                    <a:pt x="139" y="1188"/>
                  </a:lnTo>
                  <a:lnTo>
                    <a:pt x="5" y="1188"/>
                  </a:lnTo>
                  <a:lnTo>
                    <a:pt x="5" y="1186"/>
                  </a:lnTo>
                  <a:close/>
                  <a:moveTo>
                    <a:pt x="505" y="1186"/>
                  </a:moveTo>
                  <a:lnTo>
                    <a:pt x="641" y="1186"/>
                  </a:lnTo>
                  <a:lnTo>
                    <a:pt x="641" y="1188"/>
                  </a:lnTo>
                  <a:lnTo>
                    <a:pt x="505" y="1188"/>
                  </a:lnTo>
                  <a:lnTo>
                    <a:pt x="505" y="1186"/>
                  </a:lnTo>
                  <a:close/>
                  <a:moveTo>
                    <a:pt x="5" y="1188"/>
                  </a:moveTo>
                  <a:lnTo>
                    <a:pt x="136" y="1188"/>
                  </a:lnTo>
                  <a:lnTo>
                    <a:pt x="136" y="1195"/>
                  </a:lnTo>
                  <a:lnTo>
                    <a:pt x="5" y="1195"/>
                  </a:lnTo>
                  <a:lnTo>
                    <a:pt x="5" y="1188"/>
                  </a:lnTo>
                  <a:close/>
                  <a:moveTo>
                    <a:pt x="507" y="1188"/>
                  </a:moveTo>
                  <a:lnTo>
                    <a:pt x="641" y="1188"/>
                  </a:lnTo>
                  <a:lnTo>
                    <a:pt x="641" y="1195"/>
                  </a:lnTo>
                  <a:lnTo>
                    <a:pt x="507" y="1195"/>
                  </a:lnTo>
                  <a:lnTo>
                    <a:pt x="507" y="1188"/>
                  </a:lnTo>
                  <a:close/>
                  <a:moveTo>
                    <a:pt x="7" y="1195"/>
                  </a:moveTo>
                  <a:lnTo>
                    <a:pt x="136" y="1195"/>
                  </a:lnTo>
                  <a:lnTo>
                    <a:pt x="136" y="1201"/>
                  </a:lnTo>
                  <a:lnTo>
                    <a:pt x="7" y="1201"/>
                  </a:lnTo>
                  <a:lnTo>
                    <a:pt x="7" y="1195"/>
                  </a:lnTo>
                  <a:close/>
                  <a:moveTo>
                    <a:pt x="509" y="1195"/>
                  </a:moveTo>
                  <a:lnTo>
                    <a:pt x="641" y="1195"/>
                  </a:lnTo>
                  <a:lnTo>
                    <a:pt x="641" y="1201"/>
                  </a:lnTo>
                  <a:lnTo>
                    <a:pt x="509" y="1201"/>
                  </a:lnTo>
                  <a:lnTo>
                    <a:pt x="509" y="1195"/>
                  </a:lnTo>
                  <a:close/>
                  <a:moveTo>
                    <a:pt x="7" y="1201"/>
                  </a:moveTo>
                  <a:lnTo>
                    <a:pt x="134" y="1201"/>
                  </a:lnTo>
                  <a:lnTo>
                    <a:pt x="134" y="1203"/>
                  </a:lnTo>
                  <a:lnTo>
                    <a:pt x="7" y="1203"/>
                  </a:lnTo>
                  <a:lnTo>
                    <a:pt x="7" y="1201"/>
                  </a:lnTo>
                  <a:close/>
                  <a:moveTo>
                    <a:pt x="511" y="1201"/>
                  </a:moveTo>
                  <a:lnTo>
                    <a:pt x="639" y="1201"/>
                  </a:lnTo>
                  <a:lnTo>
                    <a:pt x="639" y="1203"/>
                  </a:lnTo>
                  <a:lnTo>
                    <a:pt x="511" y="1203"/>
                  </a:lnTo>
                  <a:lnTo>
                    <a:pt x="511" y="1201"/>
                  </a:lnTo>
                  <a:close/>
                  <a:moveTo>
                    <a:pt x="9" y="1203"/>
                  </a:moveTo>
                  <a:lnTo>
                    <a:pt x="134" y="1203"/>
                  </a:lnTo>
                  <a:lnTo>
                    <a:pt x="134" y="1206"/>
                  </a:lnTo>
                  <a:lnTo>
                    <a:pt x="9" y="1206"/>
                  </a:lnTo>
                  <a:lnTo>
                    <a:pt x="9" y="1203"/>
                  </a:lnTo>
                  <a:close/>
                  <a:moveTo>
                    <a:pt x="514" y="1203"/>
                  </a:moveTo>
                  <a:lnTo>
                    <a:pt x="639" y="1203"/>
                  </a:lnTo>
                  <a:lnTo>
                    <a:pt x="639" y="1206"/>
                  </a:lnTo>
                  <a:lnTo>
                    <a:pt x="514" y="1206"/>
                  </a:lnTo>
                  <a:lnTo>
                    <a:pt x="514" y="1203"/>
                  </a:lnTo>
                  <a:close/>
                  <a:moveTo>
                    <a:pt x="11" y="1206"/>
                  </a:moveTo>
                  <a:lnTo>
                    <a:pt x="132" y="1206"/>
                  </a:lnTo>
                  <a:lnTo>
                    <a:pt x="132" y="1208"/>
                  </a:lnTo>
                  <a:lnTo>
                    <a:pt x="11" y="1208"/>
                  </a:lnTo>
                  <a:lnTo>
                    <a:pt x="11" y="1206"/>
                  </a:lnTo>
                  <a:close/>
                  <a:moveTo>
                    <a:pt x="514" y="1206"/>
                  </a:moveTo>
                  <a:lnTo>
                    <a:pt x="637" y="1206"/>
                  </a:lnTo>
                  <a:lnTo>
                    <a:pt x="637" y="1208"/>
                  </a:lnTo>
                  <a:lnTo>
                    <a:pt x="514" y="1208"/>
                  </a:lnTo>
                  <a:lnTo>
                    <a:pt x="514" y="1206"/>
                  </a:lnTo>
                  <a:close/>
                  <a:moveTo>
                    <a:pt x="11" y="1208"/>
                  </a:moveTo>
                  <a:lnTo>
                    <a:pt x="132" y="1208"/>
                  </a:lnTo>
                  <a:lnTo>
                    <a:pt x="132" y="1210"/>
                  </a:lnTo>
                  <a:lnTo>
                    <a:pt x="11" y="1210"/>
                  </a:lnTo>
                  <a:lnTo>
                    <a:pt x="11" y="1208"/>
                  </a:lnTo>
                  <a:close/>
                  <a:moveTo>
                    <a:pt x="516" y="1208"/>
                  </a:moveTo>
                  <a:lnTo>
                    <a:pt x="637" y="1208"/>
                  </a:lnTo>
                  <a:lnTo>
                    <a:pt x="637" y="1210"/>
                  </a:lnTo>
                  <a:lnTo>
                    <a:pt x="516" y="1210"/>
                  </a:lnTo>
                  <a:lnTo>
                    <a:pt x="516" y="1208"/>
                  </a:lnTo>
                  <a:close/>
                  <a:moveTo>
                    <a:pt x="14" y="1210"/>
                  </a:moveTo>
                  <a:lnTo>
                    <a:pt x="130" y="1210"/>
                  </a:lnTo>
                  <a:lnTo>
                    <a:pt x="130" y="1212"/>
                  </a:lnTo>
                  <a:lnTo>
                    <a:pt x="14" y="1212"/>
                  </a:lnTo>
                  <a:lnTo>
                    <a:pt x="14" y="1210"/>
                  </a:lnTo>
                  <a:close/>
                  <a:moveTo>
                    <a:pt x="516" y="1210"/>
                  </a:moveTo>
                  <a:lnTo>
                    <a:pt x="634" y="1210"/>
                  </a:lnTo>
                  <a:lnTo>
                    <a:pt x="634" y="1212"/>
                  </a:lnTo>
                  <a:lnTo>
                    <a:pt x="516" y="1212"/>
                  </a:lnTo>
                  <a:lnTo>
                    <a:pt x="516" y="1210"/>
                  </a:lnTo>
                  <a:close/>
                  <a:moveTo>
                    <a:pt x="14" y="1212"/>
                  </a:moveTo>
                  <a:lnTo>
                    <a:pt x="127" y="1212"/>
                  </a:lnTo>
                  <a:lnTo>
                    <a:pt x="127" y="1215"/>
                  </a:lnTo>
                  <a:lnTo>
                    <a:pt x="14" y="1215"/>
                  </a:lnTo>
                  <a:lnTo>
                    <a:pt x="14" y="1212"/>
                  </a:lnTo>
                  <a:close/>
                  <a:moveTo>
                    <a:pt x="518" y="1212"/>
                  </a:moveTo>
                  <a:lnTo>
                    <a:pt x="634" y="1212"/>
                  </a:lnTo>
                  <a:lnTo>
                    <a:pt x="634" y="1215"/>
                  </a:lnTo>
                  <a:lnTo>
                    <a:pt x="518" y="1215"/>
                  </a:lnTo>
                  <a:lnTo>
                    <a:pt x="518" y="1212"/>
                  </a:lnTo>
                  <a:close/>
                  <a:moveTo>
                    <a:pt x="16" y="1215"/>
                  </a:moveTo>
                  <a:lnTo>
                    <a:pt x="127" y="1215"/>
                  </a:lnTo>
                  <a:lnTo>
                    <a:pt x="127" y="1217"/>
                  </a:lnTo>
                  <a:lnTo>
                    <a:pt x="16" y="1217"/>
                  </a:lnTo>
                  <a:lnTo>
                    <a:pt x="16" y="1215"/>
                  </a:lnTo>
                  <a:close/>
                  <a:moveTo>
                    <a:pt x="518" y="1215"/>
                  </a:moveTo>
                  <a:lnTo>
                    <a:pt x="632" y="1215"/>
                  </a:lnTo>
                  <a:lnTo>
                    <a:pt x="632" y="1217"/>
                  </a:lnTo>
                  <a:lnTo>
                    <a:pt x="518" y="1217"/>
                  </a:lnTo>
                  <a:lnTo>
                    <a:pt x="518" y="1215"/>
                  </a:lnTo>
                  <a:close/>
                  <a:moveTo>
                    <a:pt x="16" y="1217"/>
                  </a:moveTo>
                  <a:lnTo>
                    <a:pt x="125" y="1217"/>
                  </a:lnTo>
                  <a:lnTo>
                    <a:pt x="125" y="1219"/>
                  </a:lnTo>
                  <a:lnTo>
                    <a:pt x="16" y="1219"/>
                  </a:lnTo>
                  <a:lnTo>
                    <a:pt x="16" y="1217"/>
                  </a:lnTo>
                  <a:close/>
                  <a:moveTo>
                    <a:pt x="520" y="1217"/>
                  </a:moveTo>
                  <a:lnTo>
                    <a:pt x="632" y="1217"/>
                  </a:lnTo>
                  <a:lnTo>
                    <a:pt x="632" y="1219"/>
                  </a:lnTo>
                  <a:lnTo>
                    <a:pt x="520" y="1219"/>
                  </a:lnTo>
                  <a:lnTo>
                    <a:pt x="520" y="1217"/>
                  </a:lnTo>
                  <a:close/>
                  <a:moveTo>
                    <a:pt x="18" y="1219"/>
                  </a:moveTo>
                  <a:lnTo>
                    <a:pt x="123" y="1219"/>
                  </a:lnTo>
                  <a:lnTo>
                    <a:pt x="123" y="1221"/>
                  </a:lnTo>
                  <a:lnTo>
                    <a:pt x="18" y="1221"/>
                  </a:lnTo>
                  <a:lnTo>
                    <a:pt x="18" y="1219"/>
                  </a:lnTo>
                  <a:close/>
                  <a:moveTo>
                    <a:pt x="520" y="1219"/>
                  </a:moveTo>
                  <a:lnTo>
                    <a:pt x="630" y="1219"/>
                  </a:lnTo>
                  <a:lnTo>
                    <a:pt x="630" y="1221"/>
                  </a:lnTo>
                  <a:lnTo>
                    <a:pt x="520" y="1221"/>
                  </a:lnTo>
                  <a:lnTo>
                    <a:pt x="520" y="1219"/>
                  </a:lnTo>
                  <a:close/>
                  <a:moveTo>
                    <a:pt x="18" y="1221"/>
                  </a:moveTo>
                  <a:lnTo>
                    <a:pt x="123" y="1221"/>
                  </a:lnTo>
                  <a:lnTo>
                    <a:pt x="123" y="1224"/>
                  </a:lnTo>
                  <a:lnTo>
                    <a:pt x="18" y="1224"/>
                  </a:lnTo>
                  <a:lnTo>
                    <a:pt x="18" y="1221"/>
                  </a:lnTo>
                  <a:close/>
                  <a:moveTo>
                    <a:pt x="523" y="1221"/>
                  </a:moveTo>
                  <a:lnTo>
                    <a:pt x="628" y="1221"/>
                  </a:lnTo>
                  <a:lnTo>
                    <a:pt x="628" y="1224"/>
                  </a:lnTo>
                  <a:lnTo>
                    <a:pt x="523" y="1224"/>
                  </a:lnTo>
                  <a:lnTo>
                    <a:pt x="523" y="1221"/>
                  </a:lnTo>
                  <a:close/>
                  <a:moveTo>
                    <a:pt x="20" y="1224"/>
                  </a:moveTo>
                  <a:lnTo>
                    <a:pt x="121" y="1224"/>
                  </a:lnTo>
                  <a:lnTo>
                    <a:pt x="121" y="1226"/>
                  </a:lnTo>
                  <a:lnTo>
                    <a:pt x="20" y="1226"/>
                  </a:lnTo>
                  <a:lnTo>
                    <a:pt x="20" y="1224"/>
                  </a:lnTo>
                  <a:close/>
                  <a:moveTo>
                    <a:pt x="523" y="1224"/>
                  </a:moveTo>
                  <a:lnTo>
                    <a:pt x="625" y="1224"/>
                  </a:lnTo>
                  <a:lnTo>
                    <a:pt x="625" y="1226"/>
                  </a:lnTo>
                  <a:lnTo>
                    <a:pt x="523" y="1226"/>
                  </a:lnTo>
                  <a:lnTo>
                    <a:pt x="523" y="1224"/>
                  </a:lnTo>
                  <a:close/>
                  <a:moveTo>
                    <a:pt x="20" y="1226"/>
                  </a:moveTo>
                  <a:lnTo>
                    <a:pt x="119" y="1226"/>
                  </a:lnTo>
                  <a:lnTo>
                    <a:pt x="119" y="1228"/>
                  </a:lnTo>
                  <a:lnTo>
                    <a:pt x="20" y="1228"/>
                  </a:lnTo>
                  <a:lnTo>
                    <a:pt x="20" y="1226"/>
                  </a:lnTo>
                  <a:close/>
                  <a:moveTo>
                    <a:pt x="527" y="1226"/>
                  </a:moveTo>
                  <a:lnTo>
                    <a:pt x="623" y="1226"/>
                  </a:lnTo>
                  <a:lnTo>
                    <a:pt x="623" y="1228"/>
                  </a:lnTo>
                  <a:lnTo>
                    <a:pt x="527" y="1228"/>
                  </a:lnTo>
                  <a:lnTo>
                    <a:pt x="527" y="1226"/>
                  </a:lnTo>
                  <a:close/>
                  <a:moveTo>
                    <a:pt x="25" y="1228"/>
                  </a:moveTo>
                  <a:lnTo>
                    <a:pt x="116" y="1228"/>
                  </a:lnTo>
                  <a:lnTo>
                    <a:pt x="116" y="1230"/>
                  </a:lnTo>
                  <a:lnTo>
                    <a:pt x="25" y="1230"/>
                  </a:lnTo>
                  <a:lnTo>
                    <a:pt x="25" y="1228"/>
                  </a:lnTo>
                  <a:close/>
                  <a:moveTo>
                    <a:pt x="529" y="1228"/>
                  </a:moveTo>
                  <a:lnTo>
                    <a:pt x="619" y="1228"/>
                  </a:lnTo>
                  <a:lnTo>
                    <a:pt x="619" y="1230"/>
                  </a:lnTo>
                  <a:lnTo>
                    <a:pt x="529" y="1230"/>
                  </a:lnTo>
                  <a:lnTo>
                    <a:pt x="529" y="1228"/>
                  </a:lnTo>
                  <a:close/>
                  <a:moveTo>
                    <a:pt x="27" y="1230"/>
                  </a:moveTo>
                  <a:lnTo>
                    <a:pt x="114" y="1230"/>
                  </a:lnTo>
                  <a:lnTo>
                    <a:pt x="114" y="1232"/>
                  </a:lnTo>
                  <a:lnTo>
                    <a:pt x="27" y="1232"/>
                  </a:lnTo>
                  <a:lnTo>
                    <a:pt x="27" y="1230"/>
                  </a:lnTo>
                  <a:close/>
                  <a:moveTo>
                    <a:pt x="532" y="1230"/>
                  </a:moveTo>
                  <a:lnTo>
                    <a:pt x="616" y="1230"/>
                  </a:lnTo>
                  <a:lnTo>
                    <a:pt x="616" y="1232"/>
                  </a:lnTo>
                  <a:lnTo>
                    <a:pt x="532" y="1232"/>
                  </a:lnTo>
                  <a:lnTo>
                    <a:pt x="532" y="1230"/>
                  </a:lnTo>
                  <a:close/>
                  <a:moveTo>
                    <a:pt x="31" y="1232"/>
                  </a:moveTo>
                  <a:lnTo>
                    <a:pt x="110" y="1232"/>
                  </a:lnTo>
                  <a:lnTo>
                    <a:pt x="110" y="1235"/>
                  </a:lnTo>
                  <a:lnTo>
                    <a:pt x="31" y="1235"/>
                  </a:lnTo>
                  <a:lnTo>
                    <a:pt x="31" y="1232"/>
                  </a:lnTo>
                  <a:close/>
                  <a:moveTo>
                    <a:pt x="536" y="1232"/>
                  </a:moveTo>
                  <a:lnTo>
                    <a:pt x="614" y="1232"/>
                  </a:lnTo>
                  <a:lnTo>
                    <a:pt x="614" y="1235"/>
                  </a:lnTo>
                  <a:lnTo>
                    <a:pt x="536" y="1235"/>
                  </a:lnTo>
                  <a:lnTo>
                    <a:pt x="536" y="1232"/>
                  </a:lnTo>
                  <a:close/>
                  <a:moveTo>
                    <a:pt x="34" y="1235"/>
                  </a:moveTo>
                  <a:lnTo>
                    <a:pt x="107" y="1235"/>
                  </a:lnTo>
                  <a:lnTo>
                    <a:pt x="107" y="1237"/>
                  </a:lnTo>
                  <a:lnTo>
                    <a:pt x="34" y="1237"/>
                  </a:lnTo>
                  <a:lnTo>
                    <a:pt x="34" y="1235"/>
                  </a:lnTo>
                  <a:close/>
                  <a:moveTo>
                    <a:pt x="538" y="1235"/>
                  </a:moveTo>
                  <a:lnTo>
                    <a:pt x="610" y="1235"/>
                  </a:lnTo>
                  <a:lnTo>
                    <a:pt x="610" y="1237"/>
                  </a:lnTo>
                  <a:lnTo>
                    <a:pt x="538" y="1237"/>
                  </a:lnTo>
                  <a:lnTo>
                    <a:pt x="538" y="1235"/>
                  </a:lnTo>
                  <a:close/>
                  <a:moveTo>
                    <a:pt x="38" y="1237"/>
                  </a:moveTo>
                  <a:lnTo>
                    <a:pt x="103" y="1237"/>
                  </a:lnTo>
                  <a:lnTo>
                    <a:pt x="103" y="1239"/>
                  </a:lnTo>
                  <a:lnTo>
                    <a:pt x="38" y="1239"/>
                  </a:lnTo>
                  <a:lnTo>
                    <a:pt x="38" y="1237"/>
                  </a:lnTo>
                  <a:close/>
                  <a:moveTo>
                    <a:pt x="541" y="1237"/>
                  </a:moveTo>
                  <a:lnTo>
                    <a:pt x="605" y="1237"/>
                  </a:lnTo>
                  <a:lnTo>
                    <a:pt x="605" y="1239"/>
                  </a:lnTo>
                  <a:lnTo>
                    <a:pt x="541" y="1239"/>
                  </a:lnTo>
                  <a:lnTo>
                    <a:pt x="541" y="1237"/>
                  </a:lnTo>
                  <a:close/>
                  <a:moveTo>
                    <a:pt x="40" y="1239"/>
                  </a:moveTo>
                  <a:lnTo>
                    <a:pt x="101" y="1239"/>
                  </a:lnTo>
                  <a:lnTo>
                    <a:pt x="101" y="1241"/>
                  </a:lnTo>
                  <a:lnTo>
                    <a:pt x="40" y="1241"/>
                  </a:lnTo>
                  <a:lnTo>
                    <a:pt x="40" y="1239"/>
                  </a:lnTo>
                  <a:close/>
                  <a:moveTo>
                    <a:pt x="543" y="1239"/>
                  </a:moveTo>
                  <a:lnTo>
                    <a:pt x="599" y="1239"/>
                  </a:lnTo>
                  <a:lnTo>
                    <a:pt x="599" y="1241"/>
                  </a:lnTo>
                  <a:lnTo>
                    <a:pt x="543" y="1241"/>
                  </a:lnTo>
                  <a:lnTo>
                    <a:pt x="543" y="1239"/>
                  </a:lnTo>
                  <a:close/>
                  <a:moveTo>
                    <a:pt x="43" y="1241"/>
                  </a:moveTo>
                  <a:lnTo>
                    <a:pt x="96" y="1241"/>
                  </a:lnTo>
                  <a:lnTo>
                    <a:pt x="96" y="1244"/>
                  </a:lnTo>
                  <a:lnTo>
                    <a:pt x="43" y="1244"/>
                  </a:lnTo>
                  <a:lnTo>
                    <a:pt x="43" y="1241"/>
                  </a:lnTo>
                  <a:close/>
                  <a:moveTo>
                    <a:pt x="552" y="1241"/>
                  </a:moveTo>
                  <a:lnTo>
                    <a:pt x="594" y="1241"/>
                  </a:lnTo>
                  <a:lnTo>
                    <a:pt x="594" y="1244"/>
                  </a:lnTo>
                  <a:lnTo>
                    <a:pt x="552" y="1244"/>
                  </a:lnTo>
                  <a:lnTo>
                    <a:pt x="552" y="1241"/>
                  </a:lnTo>
                  <a:close/>
                  <a:moveTo>
                    <a:pt x="56" y="1244"/>
                  </a:moveTo>
                  <a:lnTo>
                    <a:pt x="83" y="1244"/>
                  </a:lnTo>
                  <a:lnTo>
                    <a:pt x="83" y="1246"/>
                  </a:lnTo>
                  <a:lnTo>
                    <a:pt x="56" y="1246"/>
                  </a:lnTo>
                  <a:lnTo>
                    <a:pt x="56" y="1244"/>
                  </a:lnTo>
                  <a:close/>
                  <a:moveTo>
                    <a:pt x="558" y="1244"/>
                  </a:moveTo>
                  <a:lnTo>
                    <a:pt x="587" y="1244"/>
                  </a:lnTo>
                  <a:lnTo>
                    <a:pt x="587" y="1246"/>
                  </a:lnTo>
                  <a:lnTo>
                    <a:pt x="558" y="1246"/>
                  </a:lnTo>
                  <a:lnTo>
                    <a:pt x="558" y="1244"/>
                  </a:lnTo>
                  <a:close/>
                </a:path>
              </a:pathLst>
            </a:custGeom>
            <a:solidFill>
              <a:srgbClr val="120D15"/>
            </a:solidFill>
            <a:ln w="0">
              <a:solidFill>
                <a:srgbClr val="120D1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3"/>
            <p:cNvSpPr>
              <a:spLocks noChangeAspect="1"/>
            </p:cNvSpPr>
            <p:nvPr/>
          </p:nvSpPr>
          <p:spPr bwMode="auto">
            <a:xfrm>
              <a:off x="3115" y="927"/>
              <a:ext cx="141" cy="1251"/>
            </a:xfrm>
            <a:custGeom>
              <a:avLst/>
              <a:gdLst>
                <a:gd name="T0" fmla="*/ 141 w 141"/>
                <a:gd name="T1" fmla="*/ 78 h 1251"/>
                <a:gd name="T2" fmla="*/ 134 w 141"/>
                <a:gd name="T3" fmla="*/ 47 h 1251"/>
                <a:gd name="T4" fmla="*/ 119 w 141"/>
                <a:gd name="T5" fmla="*/ 23 h 1251"/>
                <a:gd name="T6" fmla="*/ 96 w 141"/>
                <a:gd name="T7" fmla="*/ 7 h 1251"/>
                <a:gd name="T8" fmla="*/ 69 w 141"/>
                <a:gd name="T9" fmla="*/ 0 h 1251"/>
                <a:gd name="T10" fmla="*/ 40 w 141"/>
                <a:gd name="T11" fmla="*/ 7 h 1251"/>
                <a:gd name="T12" fmla="*/ 20 w 141"/>
                <a:gd name="T13" fmla="*/ 23 h 1251"/>
                <a:gd name="T14" fmla="*/ 5 w 141"/>
                <a:gd name="T15" fmla="*/ 47 h 1251"/>
                <a:gd name="T16" fmla="*/ 0 w 141"/>
                <a:gd name="T17" fmla="*/ 78 h 1251"/>
                <a:gd name="T18" fmla="*/ 0 w 141"/>
                <a:gd name="T19" fmla="*/ 1173 h 1251"/>
                <a:gd name="T20" fmla="*/ 5 w 141"/>
                <a:gd name="T21" fmla="*/ 1204 h 1251"/>
                <a:gd name="T22" fmla="*/ 20 w 141"/>
                <a:gd name="T23" fmla="*/ 1229 h 1251"/>
                <a:gd name="T24" fmla="*/ 43 w 141"/>
                <a:gd name="T25" fmla="*/ 1244 h 1251"/>
                <a:gd name="T26" fmla="*/ 72 w 141"/>
                <a:gd name="T27" fmla="*/ 1251 h 1251"/>
                <a:gd name="T28" fmla="*/ 98 w 141"/>
                <a:gd name="T29" fmla="*/ 1244 h 1251"/>
                <a:gd name="T30" fmla="*/ 121 w 141"/>
                <a:gd name="T31" fmla="*/ 1229 h 1251"/>
                <a:gd name="T32" fmla="*/ 136 w 141"/>
                <a:gd name="T33" fmla="*/ 1204 h 1251"/>
                <a:gd name="T34" fmla="*/ 141 w 141"/>
                <a:gd name="T35" fmla="*/ 1173 h 1251"/>
                <a:gd name="T36" fmla="*/ 141 w 141"/>
                <a:gd name="T37" fmla="*/ 78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1" h="1251">
                  <a:moveTo>
                    <a:pt x="141" y="78"/>
                  </a:moveTo>
                  <a:lnTo>
                    <a:pt x="134" y="47"/>
                  </a:lnTo>
                  <a:lnTo>
                    <a:pt x="119" y="23"/>
                  </a:lnTo>
                  <a:lnTo>
                    <a:pt x="96" y="7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20" y="23"/>
                  </a:lnTo>
                  <a:lnTo>
                    <a:pt x="5" y="47"/>
                  </a:lnTo>
                  <a:lnTo>
                    <a:pt x="0" y="78"/>
                  </a:lnTo>
                  <a:lnTo>
                    <a:pt x="0" y="1173"/>
                  </a:lnTo>
                  <a:lnTo>
                    <a:pt x="5" y="1204"/>
                  </a:lnTo>
                  <a:lnTo>
                    <a:pt x="20" y="1229"/>
                  </a:lnTo>
                  <a:lnTo>
                    <a:pt x="43" y="1244"/>
                  </a:lnTo>
                  <a:lnTo>
                    <a:pt x="72" y="1251"/>
                  </a:lnTo>
                  <a:lnTo>
                    <a:pt x="98" y="1244"/>
                  </a:lnTo>
                  <a:lnTo>
                    <a:pt x="121" y="1229"/>
                  </a:lnTo>
                  <a:lnTo>
                    <a:pt x="136" y="1204"/>
                  </a:lnTo>
                  <a:lnTo>
                    <a:pt x="141" y="1173"/>
                  </a:lnTo>
                  <a:lnTo>
                    <a:pt x="141" y="78"/>
                  </a:lnTo>
                  <a:close/>
                </a:path>
              </a:pathLst>
            </a:custGeom>
            <a:solidFill>
              <a:srgbClr val="120D15"/>
            </a:solidFill>
            <a:ln w="0">
              <a:solidFill>
                <a:srgbClr val="120D1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4"/>
            <p:cNvSpPr>
              <a:spLocks noChangeAspect="1"/>
            </p:cNvSpPr>
            <p:nvPr/>
          </p:nvSpPr>
          <p:spPr bwMode="auto">
            <a:xfrm>
              <a:off x="2256" y="925"/>
              <a:ext cx="710" cy="1251"/>
            </a:xfrm>
            <a:custGeom>
              <a:avLst/>
              <a:gdLst>
                <a:gd name="T0" fmla="*/ 710 w 710"/>
                <a:gd name="T1" fmla="*/ 1155 h 1251"/>
                <a:gd name="T2" fmla="*/ 442 w 710"/>
                <a:gd name="T3" fmla="*/ 60 h 1251"/>
                <a:gd name="T4" fmla="*/ 430 w 710"/>
                <a:gd name="T5" fmla="*/ 38 h 1251"/>
                <a:gd name="T6" fmla="*/ 415 w 710"/>
                <a:gd name="T7" fmla="*/ 20 h 1251"/>
                <a:gd name="T8" fmla="*/ 395 w 710"/>
                <a:gd name="T9" fmla="*/ 7 h 1251"/>
                <a:gd name="T10" fmla="*/ 372 w 710"/>
                <a:gd name="T11" fmla="*/ 2 h 1251"/>
                <a:gd name="T12" fmla="*/ 359 w 710"/>
                <a:gd name="T13" fmla="*/ 0 h 1251"/>
                <a:gd name="T14" fmla="*/ 346 w 710"/>
                <a:gd name="T15" fmla="*/ 2 h 1251"/>
                <a:gd name="T16" fmla="*/ 323 w 710"/>
                <a:gd name="T17" fmla="*/ 13 h 1251"/>
                <a:gd name="T18" fmla="*/ 308 w 710"/>
                <a:gd name="T19" fmla="*/ 29 h 1251"/>
                <a:gd name="T20" fmla="*/ 299 w 710"/>
                <a:gd name="T21" fmla="*/ 51 h 1251"/>
                <a:gd name="T22" fmla="*/ 294 w 710"/>
                <a:gd name="T23" fmla="*/ 76 h 1251"/>
                <a:gd name="T24" fmla="*/ 299 w 710"/>
                <a:gd name="T25" fmla="*/ 103 h 1251"/>
                <a:gd name="T26" fmla="*/ 459 w 710"/>
                <a:gd name="T27" fmla="*/ 773 h 1251"/>
                <a:gd name="T28" fmla="*/ 84 w 710"/>
                <a:gd name="T29" fmla="*/ 773 h 1251"/>
                <a:gd name="T30" fmla="*/ 51 w 710"/>
                <a:gd name="T31" fmla="*/ 777 h 1251"/>
                <a:gd name="T32" fmla="*/ 24 w 710"/>
                <a:gd name="T33" fmla="*/ 795 h 1251"/>
                <a:gd name="T34" fmla="*/ 6 w 710"/>
                <a:gd name="T35" fmla="*/ 820 h 1251"/>
                <a:gd name="T36" fmla="*/ 0 w 710"/>
                <a:gd name="T37" fmla="*/ 851 h 1251"/>
                <a:gd name="T38" fmla="*/ 6 w 710"/>
                <a:gd name="T39" fmla="*/ 880 h 1251"/>
                <a:gd name="T40" fmla="*/ 24 w 710"/>
                <a:gd name="T41" fmla="*/ 905 h 1251"/>
                <a:gd name="T42" fmla="*/ 51 w 710"/>
                <a:gd name="T43" fmla="*/ 920 h 1251"/>
                <a:gd name="T44" fmla="*/ 84 w 710"/>
                <a:gd name="T45" fmla="*/ 927 h 1251"/>
                <a:gd name="T46" fmla="*/ 497 w 710"/>
                <a:gd name="T47" fmla="*/ 927 h 1251"/>
                <a:gd name="T48" fmla="*/ 511 w 710"/>
                <a:gd name="T49" fmla="*/ 980 h 1251"/>
                <a:gd name="T50" fmla="*/ 524 w 710"/>
                <a:gd name="T51" fmla="*/ 1036 h 1251"/>
                <a:gd name="T52" fmla="*/ 538 w 710"/>
                <a:gd name="T53" fmla="*/ 1094 h 1251"/>
                <a:gd name="T54" fmla="*/ 551 w 710"/>
                <a:gd name="T55" fmla="*/ 1148 h 1251"/>
                <a:gd name="T56" fmla="*/ 562 w 710"/>
                <a:gd name="T57" fmla="*/ 1195 h 1251"/>
                <a:gd name="T58" fmla="*/ 573 w 710"/>
                <a:gd name="T59" fmla="*/ 1217 h 1251"/>
                <a:gd name="T60" fmla="*/ 587 w 710"/>
                <a:gd name="T61" fmla="*/ 1235 h 1251"/>
                <a:gd name="T62" fmla="*/ 607 w 710"/>
                <a:gd name="T63" fmla="*/ 1246 h 1251"/>
                <a:gd name="T64" fmla="*/ 629 w 710"/>
                <a:gd name="T65" fmla="*/ 1251 h 1251"/>
                <a:gd name="T66" fmla="*/ 654 w 710"/>
                <a:gd name="T67" fmla="*/ 1248 h 1251"/>
                <a:gd name="T68" fmla="*/ 676 w 710"/>
                <a:gd name="T69" fmla="*/ 1239 h 1251"/>
                <a:gd name="T70" fmla="*/ 694 w 710"/>
                <a:gd name="T71" fmla="*/ 1224 h 1251"/>
                <a:gd name="T72" fmla="*/ 705 w 710"/>
                <a:gd name="T73" fmla="*/ 1202 h 1251"/>
                <a:gd name="T74" fmla="*/ 710 w 710"/>
                <a:gd name="T75" fmla="*/ 1179 h 1251"/>
                <a:gd name="T76" fmla="*/ 710 w 710"/>
                <a:gd name="T77" fmla="*/ 1155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10" h="1251">
                  <a:moveTo>
                    <a:pt x="710" y="1155"/>
                  </a:moveTo>
                  <a:lnTo>
                    <a:pt x="442" y="60"/>
                  </a:lnTo>
                  <a:lnTo>
                    <a:pt x="430" y="38"/>
                  </a:lnTo>
                  <a:lnTo>
                    <a:pt x="415" y="20"/>
                  </a:lnTo>
                  <a:lnTo>
                    <a:pt x="395" y="7"/>
                  </a:lnTo>
                  <a:lnTo>
                    <a:pt x="372" y="2"/>
                  </a:lnTo>
                  <a:lnTo>
                    <a:pt x="359" y="0"/>
                  </a:lnTo>
                  <a:lnTo>
                    <a:pt x="346" y="2"/>
                  </a:lnTo>
                  <a:lnTo>
                    <a:pt x="323" y="13"/>
                  </a:lnTo>
                  <a:lnTo>
                    <a:pt x="308" y="29"/>
                  </a:lnTo>
                  <a:lnTo>
                    <a:pt x="299" y="51"/>
                  </a:lnTo>
                  <a:lnTo>
                    <a:pt x="294" y="76"/>
                  </a:lnTo>
                  <a:lnTo>
                    <a:pt x="299" y="103"/>
                  </a:lnTo>
                  <a:lnTo>
                    <a:pt x="459" y="773"/>
                  </a:lnTo>
                  <a:lnTo>
                    <a:pt x="84" y="773"/>
                  </a:lnTo>
                  <a:lnTo>
                    <a:pt x="51" y="777"/>
                  </a:lnTo>
                  <a:lnTo>
                    <a:pt x="24" y="795"/>
                  </a:lnTo>
                  <a:lnTo>
                    <a:pt x="6" y="820"/>
                  </a:lnTo>
                  <a:lnTo>
                    <a:pt x="0" y="851"/>
                  </a:lnTo>
                  <a:lnTo>
                    <a:pt x="6" y="880"/>
                  </a:lnTo>
                  <a:lnTo>
                    <a:pt x="24" y="905"/>
                  </a:lnTo>
                  <a:lnTo>
                    <a:pt x="51" y="920"/>
                  </a:lnTo>
                  <a:lnTo>
                    <a:pt x="84" y="927"/>
                  </a:lnTo>
                  <a:lnTo>
                    <a:pt x="497" y="927"/>
                  </a:lnTo>
                  <a:lnTo>
                    <a:pt x="511" y="980"/>
                  </a:lnTo>
                  <a:lnTo>
                    <a:pt x="524" y="1036"/>
                  </a:lnTo>
                  <a:lnTo>
                    <a:pt x="538" y="1094"/>
                  </a:lnTo>
                  <a:lnTo>
                    <a:pt x="551" y="1148"/>
                  </a:lnTo>
                  <a:lnTo>
                    <a:pt x="562" y="1195"/>
                  </a:lnTo>
                  <a:lnTo>
                    <a:pt x="573" y="1217"/>
                  </a:lnTo>
                  <a:lnTo>
                    <a:pt x="587" y="1235"/>
                  </a:lnTo>
                  <a:lnTo>
                    <a:pt x="607" y="1246"/>
                  </a:lnTo>
                  <a:lnTo>
                    <a:pt x="629" y="1251"/>
                  </a:lnTo>
                  <a:lnTo>
                    <a:pt x="654" y="1248"/>
                  </a:lnTo>
                  <a:lnTo>
                    <a:pt x="676" y="1239"/>
                  </a:lnTo>
                  <a:lnTo>
                    <a:pt x="694" y="1224"/>
                  </a:lnTo>
                  <a:lnTo>
                    <a:pt x="705" y="1202"/>
                  </a:lnTo>
                  <a:lnTo>
                    <a:pt x="710" y="1179"/>
                  </a:lnTo>
                  <a:lnTo>
                    <a:pt x="710" y="1155"/>
                  </a:lnTo>
                  <a:close/>
                </a:path>
              </a:pathLst>
            </a:custGeom>
            <a:solidFill>
              <a:srgbClr val="120D15"/>
            </a:solidFill>
            <a:ln w="0">
              <a:solidFill>
                <a:srgbClr val="120D1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5"/>
            <p:cNvSpPr>
              <a:spLocks noChangeAspect="1" noEditPoints="1"/>
            </p:cNvSpPr>
            <p:nvPr/>
          </p:nvSpPr>
          <p:spPr bwMode="auto">
            <a:xfrm>
              <a:off x="3008" y="440"/>
              <a:ext cx="353" cy="353"/>
            </a:xfrm>
            <a:custGeom>
              <a:avLst/>
              <a:gdLst>
                <a:gd name="T0" fmla="*/ 208 w 353"/>
                <a:gd name="T1" fmla="*/ 5 h 353"/>
                <a:gd name="T2" fmla="*/ 125 w 353"/>
                <a:gd name="T3" fmla="*/ 7 h 353"/>
                <a:gd name="T4" fmla="*/ 121 w 353"/>
                <a:gd name="T5" fmla="*/ 12 h 353"/>
                <a:gd name="T6" fmla="*/ 246 w 353"/>
                <a:gd name="T7" fmla="*/ 14 h 353"/>
                <a:gd name="T8" fmla="*/ 105 w 353"/>
                <a:gd name="T9" fmla="*/ 16 h 353"/>
                <a:gd name="T10" fmla="*/ 261 w 353"/>
                <a:gd name="T11" fmla="*/ 23 h 353"/>
                <a:gd name="T12" fmla="*/ 85 w 353"/>
                <a:gd name="T13" fmla="*/ 25 h 353"/>
                <a:gd name="T14" fmla="*/ 83 w 353"/>
                <a:gd name="T15" fmla="*/ 29 h 353"/>
                <a:gd name="T16" fmla="*/ 279 w 353"/>
                <a:gd name="T17" fmla="*/ 32 h 353"/>
                <a:gd name="T18" fmla="*/ 74 w 353"/>
                <a:gd name="T19" fmla="*/ 34 h 353"/>
                <a:gd name="T20" fmla="*/ 288 w 353"/>
                <a:gd name="T21" fmla="*/ 41 h 353"/>
                <a:gd name="T22" fmla="*/ 60 w 353"/>
                <a:gd name="T23" fmla="*/ 43 h 353"/>
                <a:gd name="T24" fmla="*/ 58 w 353"/>
                <a:gd name="T25" fmla="*/ 47 h 353"/>
                <a:gd name="T26" fmla="*/ 301 w 353"/>
                <a:gd name="T27" fmla="*/ 50 h 353"/>
                <a:gd name="T28" fmla="*/ 51 w 353"/>
                <a:gd name="T29" fmla="*/ 52 h 353"/>
                <a:gd name="T30" fmla="*/ 308 w 353"/>
                <a:gd name="T31" fmla="*/ 59 h 353"/>
                <a:gd name="T32" fmla="*/ 42 w 353"/>
                <a:gd name="T33" fmla="*/ 61 h 353"/>
                <a:gd name="T34" fmla="*/ 40 w 353"/>
                <a:gd name="T35" fmla="*/ 67 h 353"/>
                <a:gd name="T36" fmla="*/ 319 w 353"/>
                <a:gd name="T37" fmla="*/ 70 h 353"/>
                <a:gd name="T38" fmla="*/ 33 w 353"/>
                <a:gd name="T39" fmla="*/ 72 h 353"/>
                <a:gd name="T40" fmla="*/ 326 w 353"/>
                <a:gd name="T41" fmla="*/ 81 h 353"/>
                <a:gd name="T42" fmla="*/ 25 w 353"/>
                <a:gd name="T43" fmla="*/ 83 h 353"/>
                <a:gd name="T44" fmla="*/ 22 w 353"/>
                <a:gd name="T45" fmla="*/ 88 h 353"/>
                <a:gd name="T46" fmla="*/ 335 w 353"/>
                <a:gd name="T47" fmla="*/ 92 h 353"/>
                <a:gd name="T48" fmla="*/ 18 w 353"/>
                <a:gd name="T49" fmla="*/ 96 h 353"/>
                <a:gd name="T50" fmla="*/ 342 w 353"/>
                <a:gd name="T51" fmla="*/ 112 h 353"/>
                <a:gd name="T52" fmla="*/ 9 w 353"/>
                <a:gd name="T53" fmla="*/ 119 h 353"/>
                <a:gd name="T54" fmla="*/ 7 w 353"/>
                <a:gd name="T55" fmla="*/ 128 h 353"/>
                <a:gd name="T56" fmla="*/ 351 w 353"/>
                <a:gd name="T57" fmla="*/ 130 h 353"/>
                <a:gd name="T58" fmla="*/ 2 w 353"/>
                <a:gd name="T59" fmla="*/ 152 h 353"/>
                <a:gd name="T60" fmla="*/ 353 w 353"/>
                <a:gd name="T61" fmla="*/ 199 h 353"/>
                <a:gd name="T62" fmla="*/ 4 w 353"/>
                <a:gd name="T63" fmla="*/ 222 h 353"/>
                <a:gd name="T64" fmla="*/ 7 w 353"/>
                <a:gd name="T65" fmla="*/ 228 h 353"/>
                <a:gd name="T66" fmla="*/ 344 w 353"/>
                <a:gd name="T67" fmla="*/ 233 h 353"/>
                <a:gd name="T68" fmla="*/ 13 w 353"/>
                <a:gd name="T69" fmla="*/ 239 h 353"/>
                <a:gd name="T70" fmla="*/ 337 w 353"/>
                <a:gd name="T71" fmla="*/ 255 h 353"/>
                <a:gd name="T72" fmla="*/ 22 w 353"/>
                <a:gd name="T73" fmla="*/ 260 h 353"/>
                <a:gd name="T74" fmla="*/ 22 w 353"/>
                <a:gd name="T75" fmla="*/ 266 h 353"/>
                <a:gd name="T76" fmla="*/ 328 w 353"/>
                <a:gd name="T77" fmla="*/ 268 h 353"/>
                <a:gd name="T78" fmla="*/ 29 w 353"/>
                <a:gd name="T79" fmla="*/ 271 h 353"/>
                <a:gd name="T80" fmla="*/ 322 w 353"/>
                <a:gd name="T81" fmla="*/ 280 h 353"/>
                <a:gd name="T82" fmla="*/ 38 w 353"/>
                <a:gd name="T83" fmla="*/ 282 h 353"/>
                <a:gd name="T84" fmla="*/ 40 w 353"/>
                <a:gd name="T85" fmla="*/ 286 h 353"/>
                <a:gd name="T86" fmla="*/ 310 w 353"/>
                <a:gd name="T87" fmla="*/ 291 h 353"/>
                <a:gd name="T88" fmla="*/ 47 w 353"/>
                <a:gd name="T89" fmla="*/ 293 h 353"/>
                <a:gd name="T90" fmla="*/ 304 w 353"/>
                <a:gd name="T91" fmla="*/ 300 h 353"/>
                <a:gd name="T92" fmla="*/ 56 w 353"/>
                <a:gd name="T93" fmla="*/ 302 h 353"/>
                <a:gd name="T94" fmla="*/ 58 w 353"/>
                <a:gd name="T95" fmla="*/ 306 h 353"/>
                <a:gd name="T96" fmla="*/ 292 w 353"/>
                <a:gd name="T97" fmla="*/ 309 h 353"/>
                <a:gd name="T98" fmla="*/ 67 w 353"/>
                <a:gd name="T99" fmla="*/ 311 h 353"/>
                <a:gd name="T100" fmla="*/ 284 w 353"/>
                <a:gd name="T101" fmla="*/ 318 h 353"/>
                <a:gd name="T102" fmla="*/ 78 w 353"/>
                <a:gd name="T103" fmla="*/ 320 h 353"/>
                <a:gd name="T104" fmla="*/ 80 w 353"/>
                <a:gd name="T105" fmla="*/ 324 h 353"/>
                <a:gd name="T106" fmla="*/ 270 w 353"/>
                <a:gd name="T107" fmla="*/ 327 h 353"/>
                <a:gd name="T108" fmla="*/ 87 w 353"/>
                <a:gd name="T109" fmla="*/ 329 h 353"/>
                <a:gd name="T110" fmla="*/ 257 w 353"/>
                <a:gd name="T111" fmla="*/ 335 h 353"/>
                <a:gd name="T112" fmla="*/ 109 w 353"/>
                <a:gd name="T113" fmla="*/ 338 h 353"/>
                <a:gd name="T114" fmla="*/ 114 w 353"/>
                <a:gd name="T115" fmla="*/ 342 h 353"/>
                <a:gd name="T116" fmla="*/ 230 w 353"/>
                <a:gd name="T117" fmla="*/ 344 h 353"/>
                <a:gd name="T118" fmla="*/ 129 w 353"/>
                <a:gd name="T119" fmla="*/ 347 h 353"/>
                <a:gd name="T120" fmla="*/ 192 w 353"/>
                <a:gd name="T121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3" h="353">
                  <a:moveTo>
                    <a:pt x="161" y="0"/>
                  </a:moveTo>
                  <a:lnTo>
                    <a:pt x="192" y="0"/>
                  </a:lnTo>
                  <a:lnTo>
                    <a:pt x="192" y="3"/>
                  </a:lnTo>
                  <a:lnTo>
                    <a:pt x="161" y="3"/>
                  </a:lnTo>
                  <a:lnTo>
                    <a:pt x="161" y="0"/>
                  </a:lnTo>
                  <a:close/>
                  <a:moveTo>
                    <a:pt x="145" y="3"/>
                  </a:moveTo>
                  <a:lnTo>
                    <a:pt x="208" y="3"/>
                  </a:lnTo>
                  <a:lnTo>
                    <a:pt x="208" y="5"/>
                  </a:lnTo>
                  <a:lnTo>
                    <a:pt x="145" y="5"/>
                  </a:lnTo>
                  <a:lnTo>
                    <a:pt x="145" y="3"/>
                  </a:lnTo>
                  <a:close/>
                  <a:moveTo>
                    <a:pt x="129" y="5"/>
                  </a:moveTo>
                  <a:lnTo>
                    <a:pt x="223" y="5"/>
                  </a:lnTo>
                  <a:lnTo>
                    <a:pt x="223" y="7"/>
                  </a:lnTo>
                  <a:lnTo>
                    <a:pt x="129" y="7"/>
                  </a:lnTo>
                  <a:lnTo>
                    <a:pt x="129" y="5"/>
                  </a:lnTo>
                  <a:close/>
                  <a:moveTo>
                    <a:pt x="125" y="7"/>
                  </a:moveTo>
                  <a:lnTo>
                    <a:pt x="230" y="7"/>
                  </a:lnTo>
                  <a:lnTo>
                    <a:pt x="230" y="9"/>
                  </a:lnTo>
                  <a:lnTo>
                    <a:pt x="125" y="9"/>
                  </a:lnTo>
                  <a:lnTo>
                    <a:pt x="125" y="7"/>
                  </a:lnTo>
                  <a:close/>
                  <a:moveTo>
                    <a:pt x="121" y="9"/>
                  </a:moveTo>
                  <a:lnTo>
                    <a:pt x="234" y="9"/>
                  </a:lnTo>
                  <a:lnTo>
                    <a:pt x="234" y="12"/>
                  </a:lnTo>
                  <a:lnTo>
                    <a:pt x="121" y="12"/>
                  </a:lnTo>
                  <a:lnTo>
                    <a:pt x="121" y="9"/>
                  </a:lnTo>
                  <a:close/>
                  <a:moveTo>
                    <a:pt x="114" y="12"/>
                  </a:moveTo>
                  <a:lnTo>
                    <a:pt x="241" y="12"/>
                  </a:lnTo>
                  <a:lnTo>
                    <a:pt x="241" y="14"/>
                  </a:lnTo>
                  <a:lnTo>
                    <a:pt x="114" y="14"/>
                  </a:lnTo>
                  <a:lnTo>
                    <a:pt x="114" y="12"/>
                  </a:lnTo>
                  <a:close/>
                  <a:moveTo>
                    <a:pt x="109" y="14"/>
                  </a:moveTo>
                  <a:lnTo>
                    <a:pt x="246" y="14"/>
                  </a:lnTo>
                  <a:lnTo>
                    <a:pt x="246" y="16"/>
                  </a:lnTo>
                  <a:lnTo>
                    <a:pt x="109" y="16"/>
                  </a:lnTo>
                  <a:lnTo>
                    <a:pt x="109" y="14"/>
                  </a:lnTo>
                  <a:close/>
                  <a:moveTo>
                    <a:pt x="105" y="16"/>
                  </a:moveTo>
                  <a:lnTo>
                    <a:pt x="250" y="16"/>
                  </a:lnTo>
                  <a:lnTo>
                    <a:pt x="250" y="18"/>
                  </a:lnTo>
                  <a:lnTo>
                    <a:pt x="105" y="18"/>
                  </a:lnTo>
                  <a:lnTo>
                    <a:pt x="105" y="16"/>
                  </a:lnTo>
                  <a:close/>
                  <a:moveTo>
                    <a:pt x="98" y="18"/>
                  </a:moveTo>
                  <a:lnTo>
                    <a:pt x="257" y="18"/>
                  </a:lnTo>
                  <a:lnTo>
                    <a:pt x="257" y="21"/>
                  </a:lnTo>
                  <a:lnTo>
                    <a:pt x="98" y="21"/>
                  </a:lnTo>
                  <a:lnTo>
                    <a:pt x="98" y="18"/>
                  </a:lnTo>
                  <a:close/>
                  <a:moveTo>
                    <a:pt x="94" y="21"/>
                  </a:moveTo>
                  <a:lnTo>
                    <a:pt x="261" y="21"/>
                  </a:lnTo>
                  <a:lnTo>
                    <a:pt x="261" y="23"/>
                  </a:lnTo>
                  <a:lnTo>
                    <a:pt x="94" y="23"/>
                  </a:lnTo>
                  <a:lnTo>
                    <a:pt x="94" y="21"/>
                  </a:lnTo>
                  <a:close/>
                  <a:moveTo>
                    <a:pt x="87" y="23"/>
                  </a:moveTo>
                  <a:lnTo>
                    <a:pt x="266" y="23"/>
                  </a:lnTo>
                  <a:lnTo>
                    <a:pt x="266" y="25"/>
                  </a:lnTo>
                  <a:lnTo>
                    <a:pt x="87" y="25"/>
                  </a:lnTo>
                  <a:lnTo>
                    <a:pt x="87" y="23"/>
                  </a:lnTo>
                  <a:close/>
                  <a:moveTo>
                    <a:pt x="85" y="25"/>
                  </a:moveTo>
                  <a:lnTo>
                    <a:pt x="270" y="25"/>
                  </a:lnTo>
                  <a:lnTo>
                    <a:pt x="270" y="27"/>
                  </a:lnTo>
                  <a:lnTo>
                    <a:pt x="85" y="27"/>
                  </a:lnTo>
                  <a:lnTo>
                    <a:pt x="85" y="25"/>
                  </a:lnTo>
                  <a:close/>
                  <a:moveTo>
                    <a:pt x="83" y="27"/>
                  </a:moveTo>
                  <a:lnTo>
                    <a:pt x="272" y="27"/>
                  </a:lnTo>
                  <a:lnTo>
                    <a:pt x="272" y="29"/>
                  </a:lnTo>
                  <a:lnTo>
                    <a:pt x="83" y="29"/>
                  </a:lnTo>
                  <a:lnTo>
                    <a:pt x="83" y="27"/>
                  </a:lnTo>
                  <a:close/>
                  <a:moveTo>
                    <a:pt x="78" y="29"/>
                  </a:moveTo>
                  <a:lnTo>
                    <a:pt x="275" y="29"/>
                  </a:lnTo>
                  <a:lnTo>
                    <a:pt x="275" y="32"/>
                  </a:lnTo>
                  <a:lnTo>
                    <a:pt x="78" y="32"/>
                  </a:lnTo>
                  <a:lnTo>
                    <a:pt x="78" y="29"/>
                  </a:lnTo>
                  <a:close/>
                  <a:moveTo>
                    <a:pt x="76" y="32"/>
                  </a:moveTo>
                  <a:lnTo>
                    <a:pt x="279" y="32"/>
                  </a:lnTo>
                  <a:lnTo>
                    <a:pt x="279" y="34"/>
                  </a:lnTo>
                  <a:lnTo>
                    <a:pt x="76" y="34"/>
                  </a:lnTo>
                  <a:lnTo>
                    <a:pt x="76" y="32"/>
                  </a:lnTo>
                  <a:close/>
                  <a:moveTo>
                    <a:pt x="74" y="34"/>
                  </a:moveTo>
                  <a:lnTo>
                    <a:pt x="281" y="34"/>
                  </a:lnTo>
                  <a:lnTo>
                    <a:pt x="281" y="36"/>
                  </a:lnTo>
                  <a:lnTo>
                    <a:pt x="74" y="36"/>
                  </a:lnTo>
                  <a:lnTo>
                    <a:pt x="74" y="34"/>
                  </a:lnTo>
                  <a:close/>
                  <a:moveTo>
                    <a:pt x="69" y="36"/>
                  </a:moveTo>
                  <a:lnTo>
                    <a:pt x="284" y="36"/>
                  </a:lnTo>
                  <a:lnTo>
                    <a:pt x="284" y="38"/>
                  </a:lnTo>
                  <a:lnTo>
                    <a:pt x="69" y="38"/>
                  </a:lnTo>
                  <a:lnTo>
                    <a:pt x="69" y="36"/>
                  </a:lnTo>
                  <a:close/>
                  <a:moveTo>
                    <a:pt x="67" y="38"/>
                  </a:moveTo>
                  <a:lnTo>
                    <a:pt x="288" y="38"/>
                  </a:lnTo>
                  <a:lnTo>
                    <a:pt x="288" y="41"/>
                  </a:lnTo>
                  <a:lnTo>
                    <a:pt x="67" y="41"/>
                  </a:lnTo>
                  <a:lnTo>
                    <a:pt x="67" y="38"/>
                  </a:lnTo>
                  <a:close/>
                  <a:moveTo>
                    <a:pt x="65" y="41"/>
                  </a:moveTo>
                  <a:lnTo>
                    <a:pt x="290" y="41"/>
                  </a:lnTo>
                  <a:lnTo>
                    <a:pt x="290" y="43"/>
                  </a:lnTo>
                  <a:lnTo>
                    <a:pt x="65" y="43"/>
                  </a:lnTo>
                  <a:lnTo>
                    <a:pt x="65" y="41"/>
                  </a:lnTo>
                  <a:close/>
                  <a:moveTo>
                    <a:pt x="60" y="43"/>
                  </a:moveTo>
                  <a:lnTo>
                    <a:pt x="292" y="43"/>
                  </a:lnTo>
                  <a:lnTo>
                    <a:pt x="292" y="45"/>
                  </a:lnTo>
                  <a:lnTo>
                    <a:pt x="60" y="45"/>
                  </a:lnTo>
                  <a:lnTo>
                    <a:pt x="60" y="43"/>
                  </a:lnTo>
                  <a:close/>
                  <a:moveTo>
                    <a:pt x="58" y="45"/>
                  </a:moveTo>
                  <a:lnTo>
                    <a:pt x="297" y="45"/>
                  </a:lnTo>
                  <a:lnTo>
                    <a:pt x="297" y="47"/>
                  </a:lnTo>
                  <a:lnTo>
                    <a:pt x="58" y="47"/>
                  </a:lnTo>
                  <a:lnTo>
                    <a:pt x="58" y="45"/>
                  </a:lnTo>
                  <a:close/>
                  <a:moveTo>
                    <a:pt x="56" y="47"/>
                  </a:moveTo>
                  <a:lnTo>
                    <a:pt x="299" y="47"/>
                  </a:lnTo>
                  <a:lnTo>
                    <a:pt x="299" y="50"/>
                  </a:lnTo>
                  <a:lnTo>
                    <a:pt x="56" y="50"/>
                  </a:lnTo>
                  <a:lnTo>
                    <a:pt x="56" y="47"/>
                  </a:lnTo>
                  <a:close/>
                  <a:moveTo>
                    <a:pt x="51" y="50"/>
                  </a:moveTo>
                  <a:lnTo>
                    <a:pt x="301" y="50"/>
                  </a:lnTo>
                  <a:lnTo>
                    <a:pt x="301" y="52"/>
                  </a:lnTo>
                  <a:lnTo>
                    <a:pt x="51" y="52"/>
                  </a:lnTo>
                  <a:lnTo>
                    <a:pt x="51" y="50"/>
                  </a:lnTo>
                  <a:close/>
                  <a:moveTo>
                    <a:pt x="51" y="52"/>
                  </a:moveTo>
                  <a:lnTo>
                    <a:pt x="304" y="52"/>
                  </a:lnTo>
                  <a:lnTo>
                    <a:pt x="304" y="54"/>
                  </a:lnTo>
                  <a:lnTo>
                    <a:pt x="51" y="54"/>
                  </a:lnTo>
                  <a:lnTo>
                    <a:pt x="51" y="52"/>
                  </a:lnTo>
                  <a:close/>
                  <a:moveTo>
                    <a:pt x="49" y="54"/>
                  </a:moveTo>
                  <a:lnTo>
                    <a:pt x="306" y="54"/>
                  </a:lnTo>
                  <a:lnTo>
                    <a:pt x="306" y="56"/>
                  </a:lnTo>
                  <a:lnTo>
                    <a:pt x="49" y="56"/>
                  </a:lnTo>
                  <a:lnTo>
                    <a:pt x="49" y="54"/>
                  </a:lnTo>
                  <a:close/>
                  <a:moveTo>
                    <a:pt x="47" y="56"/>
                  </a:moveTo>
                  <a:lnTo>
                    <a:pt x="308" y="56"/>
                  </a:lnTo>
                  <a:lnTo>
                    <a:pt x="308" y="59"/>
                  </a:lnTo>
                  <a:lnTo>
                    <a:pt x="47" y="59"/>
                  </a:lnTo>
                  <a:lnTo>
                    <a:pt x="47" y="56"/>
                  </a:lnTo>
                  <a:close/>
                  <a:moveTo>
                    <a:pt x="45" y="59"/>
                  </a:moveTo>
                  <a:lnTo>
                    <a:pt x="310" y="59"/>
                  </a:lnTo>
                  <a:lnTo>
                    <a:pt x="310" y="61"/>
                  </a:lnTo>
                  <a:lnTo>
                    <a:pt x="45" y="61"/>
                  </a:lnTo>
                  <a:lnTo>
                    <a:pt x="45" y="59"/>
                  </a:lnTo>
                  <a:close/>
                  <a:moveTo>
                    <a:pt x="42" y="61"/>
                  </a:moveTo>
                  <a:lnTo>
                    <a:pt x="313" y="61"/>
                  </a:lnTo>
                  <a:lnTo>
                    <a:pt x="313" y="65"/>
                  </a:lnTo>
                  <a:lnTo>
                    <a:pt x="42" y="65"/>
                  </a:lnTo>
                  <a:lnTo>
                    <a:pt x="42" y="61"/>
                  </a:lnTo>
                  <a:close/>
                  <a:moveTo>
                    <a:pt x="40" y="65"/>
                  </a:moveTo>
                  <a:lnTo>
                    <a:pt x="315" y="65"/>
                  </a:lnTo>
                  <a:lnTo>
                    <a:pt x="315" y="67"/>
                  </a:lnTo>
                  <a:lnTo>
                    <a:pt x="40" y="67"/>
                  </a:lnTo>
                  <a:lnTo>
                    <a:pt x="40" y="65"/>
                  </a:lnTo>
                  <a:close/>
                  <a:moveTo>
                    <a:pt x="38" y="67"/>
                  </a:moveTo>
                  <a:lnTo>
                    <a:pt x="317" y="67"/>
                  </a:lnTo>
                  <a:lnTo>
                    <a:pt x="317" y="70"/>
                  </a:lnTo>
                  <a:lnTo>
                    <a:pt x="38" y="70"/>
                  </a:lnTo>
                  <a:lnTo>
                    <a:pt x="38" y="67"/>
                  </a:lnTo>
                  <a:close/>
                  <a:moveTo>
                    <a:pt x="36" y="70"/>
                  </a:moveTo>
                  <a:lnTo>
                    <a:pt x="319" y="70"/>
                  </a:lnTo>
                  <a:lnTo>
                    <a:pt x="319" y="72"/>
                  </a:lnTo>
                  <a:lnTo>
                    <a:pt x="36" y="72"/>
                  </a:lnTo>
                  <a:lnTo>
                    <a:pt x="36" y="70"/>
                  </a:lnTo>
                  <a:close/>
                  <a:moveTo>
                    <a:pt x="33" y="72"/>
                  </a:moveTo>
                  <a:lnTo>
                    <a:pt x="322" y="72"/>
                  </a:lnTo>
                  <a:lnTo>
                    <a:pt x="322" y="76"/>
                  </a:lnTo>
                  <a:lnTo>
                    <a:pt x="33" y="76"/>
                  </a:lnTo>
                  <a:lnTo>
                    <a:pt x="33" y="72"/>
                  </a:lnTo>
                  <a:close/>
                  <a:moveTo>
                    <a:pt x="31" y="76"/>
                  </a:moveTo>
                  <a:lnTo>
                    <a:pt x="324" y="76"/>
                  </a:lnTo>
                  <a:lnTo>
                    <a:pt x="324" y="79"/>
                  </a:lnTo>
                  <a:lnTo>
                    <a:pt x="31" y="79"/>
                  </a:lnTo>
                  <a:lnTo>
                    <a:pt x="31" y="76"/>
                  </a:lnTo>
                  <a:close/>
                  <a:moveTo>
                    <a:pt x="29" y="79"/>
                  </a:moveTo>
                  <a:lnTo>
                    <a:pt x="326" y="79"/>
                  </a:lnTo>
                  <a:lnTo>
                    <a:pt x="326" y="81"/>
                  </a:lnTo>
                  <a:lnTo>
                    <a:pt x="29" y="81"/>
                  </a:lnTo>
                  <a:lnTo>
                    <a:pt x="29" y="79"/>
                  </a:lnTo>
                  <a:close/>
                  <a:moveTo>
                    <a:pt x="27" y="81"/>
                  </a:moveTo>
                  <a:lnTo>
                    <a:pt x="328" y="81"/>
                  </a:lnTo>
                  <a:lnTo>
                    <a:pt x="328" y="83"/>
                  </a:lnTo>
                  <a:lnTo>
                    <a:pt x="27" y="83"/>
                  </a:lnTo>
                  <a:lnTo>
                    <a:pt x="27" y="81"/>
                  </a:lnTo>
                  <a:close/>
                  <a:moveTo>
                    <a:pt x="25" y="83"/>
                  </a:moveTo>
                  <a:lnTo>
                    <a:pt x="330" y="83"/>
                  </a:lnTo>
                  <a:lnTo>
                    <a:pt x="330" y="85"/>
                  </a:lnTo>
                  <a:lnTo>
                    <a:pt x="25" y="85"/>
                  </a:lnTo>
                  <a:lnTo>
                    <a:pt x="25" y="83"/>
                  </a:lnTo>
                  <a:close/>
                  <a:moveTo>
                    <a:pt x="22" y="85"/>
                  </a:moveTo>
                  <a:lnTo>
                    <a:pt x="330" y="85"/>
                  </a:lnTo>
                  <a:lnTo>
                    <a:pt x="330" y="88"/>
                  </a:lnTo>
                  <a:lnTo>
                    <a:pt x="22" y="88"/>
                  </a:lnTo>
                  <a:lnTo>
                    <a:pt x="22" y="85"/>
                  </a:lnTo>
                  <a:close/>
                  <a:moveTo>
                    <a:pt x="22" y="88"/>
                  </a:moveTo>
                  <a:lnTo>
                    <a:pt x="333" y="88"/>
                  </a:lnTo>
                  <a:lnTo>
                    <a:pt x="333" y="92"/>
                  </a:lnTo>
                  <a:lnTo>
                    <a:pt x="22" y="92"/>
                  </a:lnTo>
                  <a:lnTo>
                    <a:pt x="22" y="88"/>
                  </a:lnTo>
                  <a:close/>
                  <a:moveTo>
                    <a:pt x="20" y="92"/>
                  </a:moveTo>
                  <a:lnTo>
                    <a:pt x="335" y="92"/>
                  </a:lnTo>
                  <a:lnTo>
                    <a:pt x="335" y="96"/>
                  </a:lnTo>
                  <a:lnTo>
                    <a:pt x="20" y="96"/>
                  </a:lnTo>
                  <a:lnTo>
                    <a:pt x="20" y="92"/>
                  </a:lnTo>
                  <a:close/>
                  <a:moveTo>
                    <a:pt x="18" y="96"/>
                  </a:moveTo>
                  <a:lnTo>
                    <a:pt x="337" y="96"/>
                  </a:lnTo>
                  <a:lnTo>
                    <a:pt x="337" y="103"/>
                  </a:lnTo>
                  <a:lnTo>
                    <a:pt x="18" y="103"/>
                  </a:lnTo>
                  <a:lnTo>
                    <a:pt x="18" y="96"/>
                  </a:lnTo>
                  <a:close/>
                  <a:moveTo>
                    <a:pt x="16" y="103"/>
                  </a:moveTo>
                  <a:lnTo>
                    <a:pt x="339" y="103"/>
                  </a:lnTo>
                  <a:lnTo>
                    <a:pt x="339" y="108"/>
                  </a:lnTo>
                  <a:lnTo>
                    <a:pt x="16" y="108"/>
                  </a:lnTo>
                  <a:lnTo>
                    <a:pt x="16" y="103"/>
                  </a:lnTo>
                  <a:close/>
                  <a:moveTo>
                    <a:pt x="13" y="108"/>
                  </a:moveTo>
                  <a:lnTo>
                    <a:pt x="342" y="108"/>
                  </a:lnTo>
                  <a:lnTo>
                    <a:pt x="342" y="112"/>
                  </a:lnTo>
                  <a:lnTo>
                    <a:pt x="13" y="112"/>
                  </a:lnTo>
                  <a:lnTo>
                    <a:pt x="13" y="108"/>
                  </a:lnTo>
                  <a:close/>
                  <a:moveTo>
                    <a:pt x="11" y="112"/>
                  </a:moveTo>
                  <a:lnTo>
                    <a:pt x="344" y="112"/>
                  </a:lnTo>
                  <a:lnTo>
                    <a:pt x="344" y="119"/>
                  </a:lnTo>
                  <a:lnTo>
                    <a:pt x="11" y="119"/>
                  </a:lnTo>
                  <a:lnTo>
                    <a:pt x="11" y="112"/>
                  </a:lnTo>
                  <a:close/>
                  <a:moveTo>
                    <a:pt x="9" y="119"/>
                  </a:moveTo>
                  <a:lnTo>
                    <a:pt x="346" y="119"/>
                  </a:lnTo>
                  <a:lnTo>
                    <a:pt x="346" y="123"/>
                  </a:lnTo>
                  <a:lnTo>
                    <a:pt x="9" y="123"/>
                  </a:lnTo>
                  <a:lnTo>
                    <a:pt x="9" y="119"/>
                  </a:lnTo>
                  <a:close/>
                  <a:moveTo>
                    <a:pt x="7" y="123"/>
                  </a:moveTo>
                  <a:lnTo>
                    <a:pt x="348" y="123"/>
                  </a:lnTo>
                  <a:lnTo>
                    <a:pt x="348" y="128"/>
                  </a:lnTo>
                  <a:lnTo>
                    <a:pt x="7" y="128"/>
                  </a:lnTo>
                  <a:lnTo>
                    <a:pt x="7" y="123"/>
                  </a:lnTo>
                  <a:close/>
                  <a:moveTo>
                    <a:pt x="4" y="128"/>
                  </a:moveTo>
                  <a:lnTo>
                    <a:pt x="348" y="128"/>
                  </a:lnTo>
                  <a:lnTo>
                    <a:pt x="348" y="130"/>
                  </a:lnTo>
                  <a:lnTo>
                    <a:pt x="4" y="130"/>
                  </a:lnTo>
                  <a:lnTo>
                    <a:pt x="4" y="128"/>
                  </a:lnTo>
                  <a:close/>
                  <a:moveTo>
                    <a:pt x="4" y="130"/>
                  </a:moveTo>
                  <a:lnTo>
                    <a:pt x="351" y="130"/>
                  </a:lnTo>
                  <a:lnTo>
                    <a:pt x="351" y="152"/>
                  </a:lnTo>
                  <a:lnTo>
                    <a:pt x="4" y="152"/>
                  </a:lnTo>
                  <a:lnTo>
                    <a:pt x="4" y="130"/>
                  </a:lnTo>
                  <a:close/>
                  <a:moveTo>
                    <a:pt x="2" y="152"/>
                  </a:moveTo>
                  <a:lnTo>
                    <a:pt x="353" y="152"/>
                  </a:lnTo>
                  <a:lnTo>
                    <a:pt x="353" y="175"/>
                  </a:lnTo>
                  <a:lnTo>
                    <a:pt x="2" y="175"/>
                  </a:lnTo>
                  <a:lnTo>
                    <a:pt x="2" y="152"/>
                  </a:lnTo>
                  <a:close/>
                  <a:moveTo>
                    <a:pt x="0" y="175"/>
                  </a:moveTo>
                  <a:lnTo>
                    <a:pt x="353" y="175"/>
                  </a:lnTo>
                  <a:lnTo>
                    <a:pt x="353" y="177"/>
                  </a:lnTo>
                  <a:lnTo>
                    <a:pt x="0" y="177"/>
                  </a:lnTo>
                  <a:lnTo>
                    <a:pt x="0" y="175"/>
                  </a:lnTo>
                  <a:close/>
                  <a:moveTo>
                    <a:pt x="2" y="177"/>
                  </a:moveTo>
                  <a:lnTo>
                    <a:pt x="353" y="177"/>
                  </a:lnTo>
                  <a:lnTo>
                    <a:pt x="353" y="199"/>
                  </a:lnTo>
                  <a:lnTo>
                    <a:pt x="2" y="199"/>
                  </a:lnTo>
                  <a:lnTo>
                    <a:pt x="2" y="177"/>
                  </a:lnTo>
                  <a:close/>
                  <a:moveTo>
                    <a:pt x="4" y="199"/>
                  </a:moveTo>
                  <a:lnTo>
                    <a:pt x="351" y="199"/>
                  </a:lnTo>
                  <a:lnTo>
                    <a:pt x="351" y="222"/>
                  </a:lnTo>
                  <a:lnTo>
                    <a:pt x="4" y="222"/>
                  </a:lnTo>
                  <a:lnTo>
                    <a:pt x="4" y="199"/>
                  </a:lnTo>
                  <a:close/>
                  <a:moveTo>
                    <a:pt x="4" y="222"/>
                  </a:moveTo>
                  <a:lnTo>
                    <a:pt x="348" y="222"/>
                  </a:lnTo>
                  <a:lnTo>
                    <a:pt x="348" y="224"/>
                  </a:lnTo>
                  <a:lnTo>
                    <a:pt x="4" y="224"/>
                  </a:lnTo>
                  <a:lnTo>
                    <a:pt x="4" y="222"/>
                  </a:lnTo>
                  <a:close/>
                  <a:moveTo>
                    <a:pt x="7" y="224"/>
                  </a:moveTo>
                  <a:lnTo>
                    <a:pt x="348" y="224"/>
                  </a:lnTo>
                  <a:lnTo>
                    <a:pt x="348" y="228"/>
                  </a:lnTo>
                  <a:lnTo>
                    <a:pt x="7" y="228"/>
                  </a:lnTo>
                  <a:lnTo>
                    <a:pt x="7" y="224"/>
                  </a:lnTo>
                  <a:close/>
                  <a:moveTo>
                    <a:pt x="9" y="228"/>
                  </a:moveTo>
                  <a:lnTo>
                    <a:pt x="346" y="228"/>
                  </a:lnTo>
                  <a:lnTo>
                    <a:pt x="346" y="233"/>
                  </a:lnTo>
                  <a:lnTo>
                    <a:pt x="9" y="233"/>
                  </a:lnTo>
                  <a:lnTo>
                    <a:pt x="9" y="228"/>
                  </a:lnTo>
                  <a:close/>
                  <a:moveTo>
                    <a:pt x="11" y="233"/>
                  </a:moveTo>
                  <a:lnTo>
                    <a:pt x="344" y="233"/>
                  </a:lnTo>
                  <a:lnTo>
                    <a:pt x="344" y="239"/>
                  </a:lnTo>
                  <a:lnTo>
                    <a:pt x="11" y="239"/>
                  </a:lnTo>
                  <a:lnTo>
                    <a:pt x="11" y="233"/>
                  </a:lnTo>
                  <a:close/>
                  <a:moveTo>
                    <a:pt x="13" y="239"/>
                  </a:moveTo>
                  <a:lnTo>
                    <a:pt x="342" y="239"/>
                  </a:lnTo>
                  <a:lnTo>
                    <a:pt x="342" y="244"/>
                  </a:lnTo>
                  <a:lnTo>
                    <a:pt x="13" y="244"/>
                  </a:lnTo>
                  <a:lnTo>
                    <a:pt x="13" y="239"/>
                  </a:lnTo>
                  <a:close/>
                  <a:moveTo>
                    <a:pt x="16" y="244"/>
                  </a:moveTo>
                  <a:lnTo>
                    <a:pt x="339" y="244"/>
                  </a:lnTo>
                  <a:lnTo>
                    <a:pt x="339" y="248"/>
                  </a:lnTo>
                  <a:lnTo>
                    <a:pt x="16" y="248"/>
                  </a:lnTo>
                  <a:lnTo>
                    <a:pt x="16" y="244"/>
                  </a:lnTo>
                  <a:close/>
                  <a:moveTo>
                    <a:pt x="18" y="248"/>
                  </a:moveTo>
                  <a:lnTo>
                    <a:pt x="337" y="248"/>
                  </a:lnTo>
                  <a:lnTo>
                    <a:pt x="337" y="255"/>
                  </a:lnTo>
                  <a:lnTo>
                    <a:pt x="18" y="255"/>
                  </a:lnTo>
                  <a:lnTo>
                    <a:pt x="18" y="248"/>
                  </a:lnTo>
                  <a:close/>
                  <a:moveTo>
                    <a:pt x="20" y="255"/>
                  </a:moveTo>
                  <a:lnTo>
                    <a:pt x="335" y="255"/>
                  </a:lnTo>
                  <a:lnTo>
                    <a:pt x="335" y="260"/>
                  </a:lnTo>
                  <a:lnTo>
                    <a:pt x="20" y="260"/>
                  </a:lnTo>
                  <a:lnTo>
                    <a:pt x="20" y="255"/>
                  </a:lnTo>
                  <a:close/>
                  <a:moveTo>
                    <a:pt x="22" y="260"/>
                  </a:moveTo>
                  <a:lnTo>
                    <a:pt x="333" y="260"/>
                  </a:lnTo>
                  <a:lnTo>
                    <a:pt x="333" y="264"/>
                  </a:lnTo>
                  <a:lnTo>
                    <a:pt x="22" y="264"/>
                  </a:lnTo>
                  <a:lnTo>
                    <a:pt x="22" y="260"/>
                  </a:lnTo>
                  <a:close/>
                  <a:moveTo>
                    <a:pt x="22" y="264"/>
                  </a:moveTo>
                  <a:lnTo>
                    <a:pt x="330" y="264"/>
                  </a:lnTo>
                  <a:lnTo>
                    <a:pt x="330" y="266"/>
                  </a:lnTo>
                  <a:lnTo>
                    <a:pt x="22" y="266"/>
                  </a:lnTo>
                  <a:lnTo>
                    <a:pt x="22" y="264"/>
                  </a:lnTo>
                  <a:close/>
                  <a:moveTo>
                    <a:pt x="25" y="266"/>
                  </a:moveTo>
                  <a:lnTo>
                    <a:pt x="330" y="266"/>
                  </a:lnTo>
                  <a:lnTo>
                    <a:pt x="330" y="268"/>
                  </a:lnTo>
                  <a:lnTo>
                    <a:pt x="25" y="268"/>
                  </a:lnTo>
                  <a:lnTo>
                    <a:pt x="25" y="266"/>
                  </a:lnTo>
                  <a:close/>
                  <a:moveTo>
                    <a:pt x="27" y="268"/>
                  </a:moveTo>
                  <a:lnTo>
                    <a:pt x="328" y="268"/>
                  </a:lnTo>
                  <a:lnTo>
                    <a:pt x="328" y="271"/>
                  </a:lnTo>
                  <a:lnTo>
                    <a:pt x="27" y="271"/>
                  </a:lnTo>
                  <a:lnTo>
                    <a:pt x="27" y="268"/>
                  </a:lnTo>
                  <a:close/>
                  <a:moveTo>
                    <a:pt x="29" y="271"/>
                  </a:moveTo>
                  <a:lnTo>
                    <a:pt x="326" y="271"/>
                  </a:lnTo>
                  <a:lnTo>
                    <a:pt x="326" y="273"/>
                  </a:lnTo>
                  <a:lnTo>
                    <a:pt x="29" y="273"/>
                  </a:lnTo>
                  <a:lnTo>
                    <a:pt x="29" y="271"/>
                  </a:lnTo>
                  <a:close/>
                  <a:moveTo>
                    <a:pt x="31" y="273"/>
                  </a:moveTo>
                  <a:lnTo>
                    <a:pt x="324" y="273"/>
                  </a:lnTo>
                  <a:lnTo>
                    <a:pt x="324" y="275"/>
                  </a:lnTo>
                  <a:lnTo>
                    <a:pt x="31" y="275"/>
                  </a:lnTo>
                  <a:lnTo>
                    <a:pt x="31" y="273"/>
                  </a:lnTo>
                  <a:close/>
                  <a:moveTo>
                    <a:pt x="33" y="275"/>
                  </a:moveTo>
                  <a:lnTo>
                    <a:pt x="322" y="275"/>
                  </a:lnTo>
                  <a:lnTo>
                    <a:pt x="322" y="280"/>
                  </a:lnTo>
                  <a:lnTo>
                    <a:pt x="33" y="280"/>
                  </a:lnTo>
                  <a:lnTo>
                    <a:pt x="33" y="275"/>
                  </a:lnTo>
                  <a:close/>
                  <a:moveTo>
                    <a:pt x="36" y="280"/>
                  </a:moveTo>
                  <a:lnTo>
                    <a:pt x="319" y="280"/>
                  </a:lnTo>
                  <a:lnTo>
                    <a:pt x="319" y="282"/>
                  </a:lnTo>
                  <a:lnTo>
                    <a:pt x="36" y="282"/>
                  </a:lnTo>
                  <a:lnTo>
                    <a:pt x="36" y="280"/>
                  </a:lnTo>
                  <a:close/>
                  <a:moveTo>
                    <a:pt x="38" y="282"/>
                  </a:moveTo>
                  <a:lnTo>
                    <a:pt x="317" y="282"/>
                  </a:lnTo>
                  <a:lnTo>
                    <a:pt x="317" y="284"/>
                  </a:lnTo>
                  <a:lnTo>
                    <a:pt x="38" y="284"/>
                  </a:lnTo>
                  <a:lnTo>
                    <a:pt x="38" y="282"/>
                  </a:lnTo>
                  <a:close/>
                  <a:moveTo>
                    <a:pt x="40" y="284"/>
                  </a:moveTo>
                  <a:lnTo>
                    <a:pt x="315" y="284"/>
                  </a:lnTo>
                  <a:lnTo>
                    <a:pt x="315" y="286"/>
                  </a:lnTo>
                  <a:lnTo>
                    <a:pt x="40" y="286"/>
                  </a:lnTo>
                  <a:lnTo>
                    <a:pt x="40" y="284"/>
                  </a:lnTo>
                  <a:close/>
                  <a:moveTo>
                    <a:pt x="42" y="286"/>
                  </a:moveTo>
                  <a:lnTo>
                    <a:pt x="313" y="286"/>
                  </a:lnTo>
                  <a:lnTo>
                    <a:pt x="313" y="291"/>
                  </a:lnTo>
                  <a:lnTo>
                    <a:pt x="42" y="291"/>
                  </a:lnTo>
                  <a:lnTo>
                    <a:pt x="42" y="286"/>
                  </a:lnTo>
                  <a:close/>
                  <a:moveTo>
                    <a:pt x="45" y="291"/>
                  </a:moveTo>
                  <a:lnTo>
                    <a:pt x="310" y="291"/>
                  </a:lnTo>
                  <a:lnTo>
                    <a:pt x="310" y="293"/>
                  </a:lnTo>
                  <a:lnTo>
                    <a:pt x="45" y="293"/>
                  </a:lnTo>
                  <a:lnTo>
                    <a:pt x="45" y="291"/>
                  </a:lnTo>
                  <a:close/>
                  <a:moveTo>
                    <a:pt x="47" y="293"/>
                  </a:moveTo>
                  <a:lnTo>
                    <a:pt x="308" y="293"/>
                  </a:lnTo>
                  <a:lnTo>
                    <a:pt x="308" y="295"/>
                  </a:lnTo>
                  <a:lnTo>
                    <a:pt x="47" y="295"/>
                  </a:lnTo>
                  <a:lnTo>
                    <a:pt x="47" y="293"/>
                  </a:lnTo>
                  <a:close/>
                  <a:moveTo>
                    <a:pt x="49" y="295"/>
                  </a:moveTo>
                  <a:lnTo>
                    <a:pt x="306" y="295"/>
                  </a:lnTo>
                  <a:lnTo>
                    <a:pt x="306" y="297"/>
                  </a:lnTo>
                  <a:lnTo>
                    <a:pt x="49" y="297"/>
                  </a:lnTo>
                  <a:lnTo>
                    <a:pt x="49" y="295"/>
                  </a:lnTo>
                  <a:close/>
                  <a:moveTo>
                    <a:pt x="51" y="297"/>
                  </a:moveTo>
                  <a:lnTo>
                    <a:pt x="304" y="297"/>
                  </a:lnTo>
                  <a:lnTo>
                    <a:pt x="304" y="300"/>
                  </a:lnTo>
                  <a:lnTo>
                    <a:pt x="51" y="300"/>
                  </a:lnTo>
                  <a:lnTo>
                    <a:pt x="51" y="297"/>
                  </a:lnTo>
                  <a:close/>
                  <a:moveTo>
                    <a:pt x="51" y="300"/>
                  </a:moveTo>
                  <a:lnTo>
                    <a:pt x="301" y="300"/>
                  </a:lnTo>
                  <a:lnTo>
                    <a:pt x="301" y="302"/>
                  </a:lnTo>
                  <a:lnTo>
                    <a:pt x="51" y="302"/>
                  </a:lnTo>
                  <a:lnTo>
                    <a:pt x="51" y="300"/>
                  </a:lnTo>
                  <a:close/>
                  <a:moveTo>
                    <a:pt x="56" y="302"/>
                  </a:moveTo>
                  <a:lnTo>
                    <a:pt x="299" y="302"/>
                  </a:lnTo>
                  <a:lnTo>
                    <a:pt x="299" y="304"/>
                  </a:lnTo>
                  <a:lnTo>
                    <a:pt x="56" y="304"/>
                  </a:lnTo>
                  <a:lnTo>
                    <a:pt x="56" y="302"/>
                  </a:lnTo>
                  <a:close/>
                  <a:moveTo>
                    <a:pt x="58" y="304"/>
                  </a:moveTo>
                  <a:lnTo>
                    <a:pt x="297" y="304"/>
                  </a:lnTo>
                  <a:lnTo>
                    <a:pt x="297" y="306"/>
                  </a:lnTo>
                  <a:lnTo>
                    <a:pt x="58" y="306"/>
                  </a:lnTo>
                  <a:lnTo>
                    <a:pt x="58" y="304"/>
                  </a:lnTo>
                  <a:close/>
                  <a:moveTo>
                    <a:pt x="60" y="306"/>
                  </a:moveTo>
                  <a:lnTo>
                    <a:pt x="295" y="306"/>
                  </a:lnTo>
                  <a:lnTo>
                    <a:pt x="295" y="309"/>
                  </a:lnTo>
                  <a:lnTo>
                    <a:pt x="60" y="309"/>
                  </a:lnTo>
                  <a:lnTo>
                    <a:pt x="60" y="306"/>
                  </a:lnTo>
                  <a:close/>
                  <a:moveTo>
                    <a:pt x="63" y="309"/>
                  </a:moveTo>
                  <a:lnTo>
                    <a:pt x="292" y="309"/>
                  </a:lnTo>
                  <a:lnTo>
                    <a:pt x="292" y="311"/>
                  </a:lnTo>
                  <a:lnTo>
                    <a:pt x="63" y="311"/>
                  </a:lnTo>
                  <a:lnTo>
                    <a:pt x="63" y="309"/>
                  </a:lnTo>
                  <a:close/>
                  <a:moveTo>
                    <a:pt x="67" y="311"/>
                  </a:moveTo>
                  <a:lnTo>
                    <a:pt x="288" y="311"/>
                  </a:lnTo>
                  <a:lnTo>
                    <a:pt x="288" y="313"/>
                  </a:lnTo>
                  <a:lnTo>
                    <a:pt x="67" y="313"/>
                  </a:lnTo>
                  <a:lnTo>
                    <a:pt x="67" y="311"/>
                  </a:lnTo>
                  <a:close/>
                  <a:moveTo>
                    <a:pt x="69" y="313"/>
                  </a:moveTo>
                  <a:lnTo>
                    <a:pt x="286" y="313"/>
                  </a:lnTo>
                  <a:lnTo>
                    <a:pt x="286" y="315"/>
                  </a:lnTo>
                  <a:lnTo>
                    <a:pt x="69" y="315"/>
                  </a:lnTo>
                  <a:lnTo>
                    <a:pt x="69" y="313"/>
                  </a:lnTo>
                  <a:close/>
                  <a:moveTo>
                    <a:pt x="71" y="315"/>
                  </a:moveTo>
                  <a:lnTo>
                    <a:pt x="284" y="315"/>
                  </a:lnTo>
                  <a:lnTo>
                    <a:pt x="284" y="318"/>
                  </a:lnTo>
                  <a:lnTo>
                    <a:pt x="71" y="318"/>
                  </a:lnTo>
                  <a:lnTo>
                    <a:pt x="71" y="315"/>
                  </a:lnTo>
                  <a:close/>
                  <a:moveTo>
                    <a:pt x="74" y="318"/>
                  </a:moveTo>
                  <a:lnTo>
                    <a:pt x="281" y="318"/>
                  </a:lnTo>
                  <a:lnTo>
                    <a:pt x="281" y="320"/>
                  </a:lnTo>
                  <a:lnTo>
                    <a:pt x="74" y="320"/>
                  </a:lnTo>
                  <a:lnTo>
                    <a:pt x="74" y="318"/>
                  </a:lnTo>
                  <a:close/>
                  <a:moveTo>
                    <a:pt x="78" y="320"/>
                  </a:moveTo>
                  <a:lnTo>
                    <a:pt x="277" y="320"/>
                  </a:lnTo>
                  <a:lnTo>
                    <a:pt x="277" y="322"/>
                  </a:lnTo>
                  <a:lnTo>
                    <a:pt x="78" y="322"/>
                  </a:lnTo>
                  <a:lnTo>
                    <a:pt x="78" y="320"/>
                  </a:lnTo>
                  <a:close/>
                  <a:moveTo>
                    <a:pt x="80" y="322"/>
                  </a:moveTo>
                  <a:lnTo>
                    <a:pt x="275" y="322"/>
                  </a:lnTo>
                  <a:lnTo>
                    <a:pt x="275" y="324"/>
                  </a:lnTo>
                  <a:lnTo>
                    <a:pt x="80" y="324"/>
                  </a:lnTo>
                  <a:lnTo>
                    <a:pt x="80" y="322"/>
                  </a:lnTo>
                  <a:close/>
                  <a:moveTo>
                    <a:pt x="83" y="324"/>
                  </a:moveTo>
                  <a:lnTo>
                    <a:pt x="272" y="324"/>
                  </a:lnTo>
                  <a:lnTo>
                    <a:pt x="272" y="327"/>
                  </a:lnTo>
                  <a:lnTo>
                    <a:pt x="83" y="327"/>
                  </a:lnTo>
                  <a:lnTo>
                    <a:pt x="83" y="324"/>
                  </a:lnTo>
                  <a:close/>
                  <a:moveTo>
                    <a:pt x="85" y="327"/>
                  </a:moveTo>
                  <a:lnTo>
                    <a:pt x="270" y="327"/>
                  </a:lnTo>
                  <a:lnTo>
                    <a:pt x="270" y="329"/>
                  </a:lnTo>
                  <a:lnTo>
                    <a:pt x="85" y="329"/>
                  </a:lnTo>
                  <a:lnTo>
                    <a:pt x="85" y="327"/>
                  </a:lnTo>
                  <a:close/>
                  <a:moveTo>
                    <a:pt x="87" y="329"/>
                  </a:moveTo>
                  <a:lnTo>
                    <a:pt x="266" y="329"/>
                  </a:lnTo>
                  <a:lnTo>
                    <a:pt x="266" y="331"/>
                  </a:lnTo>
                  <a:lnTo>
                    <a:pt x="87" y="331"/>
                  </a:lnTo>
                  <a:lnTo>
                    <a:pt x="87" y="329"/>
                  </a:lnTo>
                  <a:close/>
                  <a:moveTo>
                    <a:pt x="94" y="331"/>
                  </a:moveTo>
                  <a:lnTo>
                    <a:pt x="261" y="331"/>
                  </a:lnTo>
                  <a:lnTo>
                    <a:pt x="261" y="333"/>
                  </a:lnTo>
                  <a:lnTo>
                    <a:pt x="94" y="333"/>
                  </a:lnTo>
                  <a:lnTo>
                    <a:pt x="94" y="331"/>
                  </a:lnTo>
                  <a:close/>
                  <a:moveTo>
                    <a:pt x="98" y="333"/>
                  </a:moveTo>
                  <a:lnTo>
                    <a:pt x="257" y="333"/>
                  </a:lnTo>
                  <a:lnTo>
                    <a:pt x="257" y="335"/>
                  </a:lnTo>
                  <a:lnTo>
                    <a:pt x="98" y="335"/>
                  </a:lnTo>
                  <a:lnTo>
                    <a:pt x="98" y="333"/>
                  </a:lnTo>
                  <a:close/>
                  <a:moveTo>
                    <a:pt x="105" y="335"/>
                  </a:moveTo>
                  <a:lnTo>
                    <a:pt x="250" y="335"/>
                  </a:lnTo>
                  <a:lnTo>
                    <a:pt x="250" y="338"/>
                  </a:lnTo>
                  <a:lnTo>
                    <a:pt x="105" y="338"/>
                  </a:lnTo>
                  <a:lnTo>
                    <a:pt x="105" y="335"/>
                  </a:lnTo>
                  <a:close/>
                  <a:moveTo>
                    <a:pt x="109" y="338"/>
                  </a:moveTo>
                  <a:lnTo>
                    <a:pt x="246" y="338"/>
                  </a:lnTo>
                  <a:lnTo>
                    <a:pt x="246" y="340"/>
                  </a:lnTo>
                  <a:lnTo>
                    <a:pt x="109" y="340"/>
                  </a:lnTo>
                  <a:lnTo>
                    <a:pt x="109" y="338"/>
                  </a:lnTo>
                  <a:close/>
                  <a:moveTo>
                    <a:pt x="114" y="340"/>
                  </a:moveTo>
                  <a:lnTo>
                    <a:pt x="241" y="340"/>
                  </a:lnTo>
                  <a:lnTo>
                    <a:pt x="241" y="342"/>
                  </a:lnTo>
                  <a:lnTo>
                    <a:pt x="114" y="342"/>
                  </a:lnTo>
                  <a:lnTo>
                    <a:pt x="114" y="340"/>
                  </a:lnTo>
                  <a:close/>
                  <a:moveTo>
                    <a:pt x="121" y="342"/>
                  </a:moveTo>
                  <a:lnTo>
                    <a:pt x="234" y="342"/>
                  </a:lnTo>
                  <a:lnTo>
                    <a:pt x="234" y="344"/>
                  </a:lnTo>
                  <a:lnTo>
                    <a:pt x="121" y="344"/>
                  </a:lnTo>
                  <a:lnTo>
                    <a:pt x="121" y="342"/>
                  </a:lnTo>
                  <a:close/>
                  <a:moveTo>
                    <a:pt x="125" y="344"/>
                  </a:moveTo>
                  <a:lnTo>
                    <a:pt x="230" y="344"/>
                  </a:lnTo>
                  <a:lnTo>
                    <a:pt x="230" y="347"/>
                  </a:lnTo>
                  <a:lnTo>
                    <a:pt x="125" y="347"/>
                  </a:lnTo>
                  <a:lnTo>
                    <a:pt x="125" y="344"/>
                  </a:lnTo>
                  <a:close/>
                  <a:moveTo>
                    <a:pt x="129" y="347"/>
                  </a:moveTo>
                  <a:lnTo>
                    <a:pt x="223" y="347"/>
                  </a:lnTo>
                  <a:lnTo>
                    <a:pt x="223" y="349"/>
                  </a:lnTo>
                  <a:lnTo>
                    <a:pt x="129" y="349"/>
                  </a:lnTo>
                  <a:lnTo>
                    <a:pt x="129" y="347"/>
                  </a:lnTo>
                  <a:close/>
                  <a:moveTo>
                    <a:pt x="145" y="349"/>
                  </a:moveTo>
                  <a:lnTo>
                    <a:pt x="208" y="349"/>
                  </a:lnTo>
                  <a:lnTo>
                    <a:pt x="208" y="351"/>
                  </a:lnTo>
                  <a:lnTo>
                    <a:pt x="145" y="351"/>
                  </a:lnTo>
                  <a:lnTo>
                    <a:pt x="145" y="349"/>
                  </a:lnTo>
                  <a:close/>
                  <a:moveTo>
                    <a:pt x="161" y="351"/>
                  </a:moveTo>
                  <a:lnTo>
                    <a:pt x="192" y="351"/>
                  </a:lnTo>
                  <a:lnTo>
                    <a:pt x="192" y="353"/>
                  </a:lnTo>
                  <a:lnTo>
                    <a:pt x="161" y="353"/>
                  </a:lnTo>
                  <a:lnTo>
                    <a:pt x="161" y="351"/>
                  </a:lnTo>
                  <a:close/>
                </a:path>
              </a:pathLst>
            </a:custGeom>
            <a:solidFill>
              <a:srgbClr val="FBBA64"/>
            </a:solidFill>
            <a:ln w="0">
              <a:solidFill>
                <a:srgbClr val="FBBA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6"/>
            <p:cNvSpPr>
              <a:spLocks noChangeAspect="1"/>
            </p:cNvSpPr>
            <p:nvPr/>
          </p:nvSpPr>
          <p:spPr bwMode="auto">
            <a:xfrm>
              <a:off x="2715" y="2520"/>
              <a:ext cx="0" cy="2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2 h 2"/>
                <a:gd name="T4" fmla="*/ 2 h 2"/>
                <a:gd name="T5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BA64"/>
            </a:solidFill>
            <a:ln w="0">
              <a:solidFill>
                <a:srgbClr val="FBBA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7"/>
            <p:cNvSpPr>
              <a:spLocks noChangeAspect="1"/>
            </p:cNvSpPr>
            <p:nvPr/>
          </p:nvSpPr>
          <p:spPr bwMode="auto">
            <a:xfrm>
              <a:off x="2032" y="530"/>
              <a:ext cx="907" cy="2032"/>
            </a:xfrm>
            <a:custGeom>
              <a:avLst/>
              <a:gdLst>
                <a:gd name="T0" fmla="*/ 797 w 907"/>
                <a:gd name="T1" fmla="*/ 24 h 2032"/>
                <a:gd name="T2" fmla="*/ 592 w 907"/>
                <a:gd name="T3" fmla="*/ 105 h 2032"/>
                <a:gd name="T4" fmla="*/ 407 w 907"/>
                <a:gd name="T5" fmla="*/ 228 h 2032"/>
                <a:gd name="T6" fmla="*/ 248 w 907"/>
                <a:gd name="T7" fmla="*/ 384 h 2032"/>
                <a:gd name="T8" fmla="*/ 130 w 907"/>
                <a:gd name="T9" fmla="*/ 560 h 2032"/>
                <a:gd name="T10" fmla="*/ 47 w 907"/>
                <a:gd name="T11" fmla="*/ 755 h 2032"/>
                <a:gd name="T12" fmla="*/ 5 w 907"/>
                <a:gd name="T13" fmla="*/ 962 h 2032"/>
                <a:gd name="T14" fmla="*/ 5 w 907"/>
                <a:gd name="T15" fmla="*/ 1174 h 2032"/>
                <a:gd name="T16" fmla="*/ 45 w 907"/>
                <a:gd name="T17" fmla="*/ 1382 h 2032"/>
                <a:gd name="T18" fmla="*/ 125 w 907"/>
                <a:gd name="T19" fmla="*/ 1574 h 2032"/>
                <a:gd name="T20" fmla="*/ 241 w 907"/>
                <a:gd name="T21" fmla="*/ 1751 h 2032"/>
                <a:gd name="T22" fmla="*/ 371 w 907"/>
                <a:gd name="T23" fmla="*/ 1885 h 2032"/>
                <a:gd name="T24" fmla="*/ 498 w 907"/>
                <a:gd name="T25" fmla="*/ 1981 h 2032"/>
                <a:gd name="T26" fmla="*/ 596 w 907"/>
                <a:gd name="T27" fmla="*/ 2032 h 2032"/>
                <a:gd name="T28" fmla="*/ 654 w 907"/>
                <a:gd name="T29" fmla="*/ 2014 h 2032"/>
                <a:gd name="T30" fmla="*/ 681 w 907"/>
                <a:gd name="T31" fmla="*/ 1972 h 2032"/>
                <a:gd name="T32" fmla="*/ 679 w 907"/>
                <a:gd name="T33" fmla="*/ 1927 h 2032"/>
                <a:gd name="T34" fmla="*/ 643 w 907"/>
                <a:gd name="T35" fmla="*/ 1885 h 2032"/>
                <a:gd name="T36" fmla="*/ 527 w 907"/>
                <a:gd name="T37" fmla="*/ 1811 h 2032"/>
                <a:gd name="T38" fmla="*/ 424 w 907"/>
                <a:gd name="T39" fmla="*/ 1719 h 2032"/>
                <a:gd name="T40" fmla="*/ 295 w 907"/>
                <a:gd name="T41" fmla="*/ 1556 h 2032"/>
                <a:gd name="T42" fmla="*/ 208 w 907"/>
                <a:gd name="T43" fmla="*/ 1373 h 2032"/>
                <a:gd name="T44" fmla="*/ 163 w 907"/>
                <a:gd name="T45" fmla="*/ 1172 h 2032"/>
                <a:gd name="T46" fmla="*/ 163 w 907"/>
                <a:gd name="T47" fmla="*/ 965 h 2032"/>
                <a:gd name="T48" fmla="*/ 210 w 907"/>
                <a:gd name="T49" fmla="*/ 764 h 2032"/>
                <a:gd name="T50" fmla="*/ 299 w 907"/>
                <a:gd name="T51" fmla="*/ 578 h 2032"/>
                <a:gd name="T52" fmla="*/ 433 w 907"/>
                <a:gd name="T53" fmla="*/ 413 h 2032"/>
                <a:gd name="T54" fmla="*/ 572 w 907"/>
                <a:gd name="T55" fmla="*/ 299 h 2032"/>
                <a:gd name="T56" fmla="*/ 730 w 907"/>
                <a:gd name="T57" fmla="*/ 214 h 2032"/>
                <a:gd name="T58" fmla="*/ 900 w 907"/>
                <a:gd name="T59" fmla="*/ 161 h 2032"/>
                <a:gd name="T60" fmla="*/ 891 w 907"/>
                <a:gd name="T61" fmla="*/ 87 h 2032"/>
                <a:gd name="T62" fmla="*/ 907 w 907"/>
                <a:gd name="T63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7" h="2032">
                  <a:moveTo>
                    <a:pt x="907" y="0"/>
                  </a:moveTo>
                  <a:lnTo>
                    <a:pt x="797" y="24"/>
                  </a:lnTo>
                  <a:lnTo>
                    <a:pt x="692" y="60"/>
                  </a:lnTo>
                  <a:lnTo>
                    <a:pt x="592" y="105"/>
                  </a:lnTo>
                  <a:lnTo>
                    <a:pt x="496" y="163"/>
                  </a:lnTo>
                  <a:lnTo>
                    <a:pt x="407" y="228"/>
                  </a:lnTo>
                  <a:lnTo>
                    <a:pt x="322" y="304"/>
                  </a:lnTo>
                  <a:lnTo>
                    <a:pt x="248" y="384"/>
                  </a:lnTo>
                  <a:lnTo>
                    <a:pt x="183" y="469"/>
                  </a:lnTo>
                  <a:lnTo>
                    <a:pt x="130" y="560"/>
                  </a:lnTo>
                  <a:lnTo>
                    <a:pt x="83" y="656"/>
                  </a:lnTo>
                  <a:lnTo>
                    <a:pt x="47" y="755"/>
                  </a:lnTo>
                  <a:lnTo>
                    <a:pt x="20" y="857"/>
                  </a:lnTo>
                  <a:lnTo>
                    <a:pt x="5" y="962"/>
                  </a:lnTo>
                  <a:lnTo>
                    <a:pt x="0" y="1069"/>
                  </a:lnTo>
                  <a:lnTo>
                    <a:pt x="5" y="1174"/>
                  </a:lnTo>
                  <a:lnTo>
                    <a:pt x="20" y="1279"/>
                  </a:lnTo>
                  <a:lnTo>
                    <a:pt x="45" y="1382"/>
                  </a:lnTo>
                  <a:lnTo>
                    <a:pt x="81" y="1480"/>
                  </a:lnTo>
                  <a:lnTo>
                    <a:pt x="125" y="1574"/>
                  </a:lnTo>
                  <a:lnTo>
                    <a:pt x="179" y="1666"/>
                  </a:lnTo>
                  <a:lnTo>
                    <a:pt x="241" y="1751"/>
                  </a:lnTo>
                  <a:lnTo>
                    <a:pt x="313" y="1829"/>
                  </a:lnTo>
                  <a:lnTo>
                    <a:pt x="371" y="1885"/>
                  </a:lnTo>
                  <a:lnTo>
                    <a:pt x="433" y="1936"/>
                  </a:lnTo>
                  <a:lnTo>
                    <a:pt x="498" y="1981"/>
                  </a:lnTo>
                  <a:lnTo>
                    <a:pt x="567" y="2023"/>
                  </a:lnTo>
                  <a:lnTo>
                    <a:pt x="596" y="2032"/>
                  </a:lnTo>
                  <a:lnTo>
                    <a:pt x="628" y="2030"/>
                  </a:lnTo>
                  <a:lnTo>
                    <a:pt x="654" y="2014"/>
                  </a:lnTo>
                  <a:lnTo>
                    <a:pt x="675" y="1992"/>
                  </a:lnTo>
                  <a:lnTo>
                    <a:pt x="681" y="1972"/>
                  </a:lnTo>
                  <a:lnTo>
                    <a:pt x="683" y="1954"/>
                  </a:lnTo>
                  <a:lnTo>
                    <a:pt x="679" y="1927"/>
                  </a:lnTo>
                  <a:lnTo>
                    <a:pt x="666" y="1902"/>
                  </a:lnTo>
                  <a:lnTo>
                    <a:pt x="643" y="1885"/>
                  </a:lnTo>
                  <a:lnTo>
                    <a:pt x="583" y="1849"/>
                  </a:lnTo>
                  <a:lnTo>
                    <a:pt x="527" y="1811"/>
                  </a:lnTo>
                  <a:lnTo>
                    <a:pt x="474" y="1766"/>
                  </a:lnTo>
                  <a:lnTo>
                    <a:pt x="424" y="1719"/>
                  </a:lnTo>
                  <a:lnTo>
                    <a:pt x="355" y="1641"/>
                  </a:lnTo>
                  <a:lnTo>
                    <a:pt x="295" y="1556"/>
                  </a:lnTo>
                  <a:lnTo>
                    <a:pt x="246" y="1467"/>
                  </a:lnTo>
                  <a:lnTo>
                    <a:pt x="208" y="1373"/>
                  </a:lnTo>
                  <a:lnTo>
                    <a:pt x="179" y="1275"/>
                  </a:lnTo>
                  <a:lnTo>
                    <a:pt x="163" y="1172"/>
                  </a:lnTo>
                  <a:lnTo>
                    <a:pt x="157" y="1069"/>
                  </a:lnTo>
                  <a:lnTo>
                    <a:pt x="163" y="965"/>
                  </a:lnTo>
                  <a:lnTo>
                    <a:pt x="181" y="862"/>
                  </a:lnTo>
                  <a:lnTo>
                    <a:pt x="210" y="764"/>
                  </a:lnTo>
                  <a:lnTo>
                    <a:pt x="250" y="670"/>
                  </a:lnTo>
                  <a:lnTo>
                    <a:pt x="299" y="578"/>
                  </a:lnTo>
                  <a:lnTo>
                    <a:pt x="362" y="493"/>
                  </a:lnTo>
                  <a:lnTo>
                    <a:pt x="433" y="413"/>
                  </a:lnTo>
                  <a:lnTo>
                    <a:pt x="500" y="353"/>
                  </a:lnTo>
                  <a:lnTo>
                    <a:pt x="572" y="299"/>
                  </a:lnTo>
                  <a:lnTo>
                    <a:pt x="650" y="252"/>
                  </a:lnTo>
                  <a:lnTo>
                    <a:pt x="730" y="214"/>
                  </a:lnTo>
                  <a:lnTo>
                    <a:pt x="815" y="183"/>
                  </a:lnTo>
                  <a:lnTo>
                    <a:pt x="900" y="161"/>
                  </a:lnTo>
                  <a:lnTo>
                    <a:pt x="893" y="125"/>
                  </a:lnTo>
                  <a:lnTo>
                    <a:pt x="891" y="87"/>
                  </a:lnTo>
                  <a:lnTo>
                    <a:pt x="896" y="42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FBBA64"/>
            </a:solidFill>
            <a:ln w="0">
              <a:solidFill>
                <a:srgbClr val="FBBA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8"/>
            <p:cNvSpPr>
              <a:spLocks noChangeAspect="1"/>
            </p:cNvSpPr>
            <p:nvPr/>
          </p:nvSpPr>
          <p:spPr bwMode="auto">
            <a:xfrm>
              <a:off x="3816" y="758"/>
              <a:ext cx="3" cy="0"/>
            </a:xfrm>
            <a:custGeom>
              <a:avLst/>
              <a:gdLst>
                <a:gd name="T0" fmla="*/ 0 w 3"/>
                <a:gd name="T1" fmla="*/ 0 w 3"/>
                <a:gd name="T2" fmla="*/ 0 w 3"/>
                <a:gd name="T3" fmla="*/ 0 w 3"/>
                <a:gd name="T4" fmla="*/ 3 w 3"/>
                <a:gd name="T5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BA64"/>
            </a:solidFill>
            <a:ln w="0">
              <a:solidFill>
                <a:srgbClr val="FBBA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9"/>
            <p:cNvSpPr>
              <a:spLocks noChangeAspect="1"/>
            </p:cNvSpPr>
            <p:nvPr/>
          </p:nvSpPr>
          <p:spPr bwMode="auto">
            <a:xfrm>
              <a:off x="3428" y="554"/>
              <a:ext cx="413" cy="340"/>
            </a:xfrm>
            <a:custGeom>
              <a:avLst/>
              <a:gdLst>
                <a:gd name="T0" fmla="*/ 413 w 413"/>
                <a:gd name="T1" fmla="*/ 259 h 340"/>
                <a:gd name="T2" fmla="*/ 408 w 413"/>
                <a:gd name="T3" fmla="*/ 237 h 340"/>
                <a:gd name="T4" fmla="*/ 399 w 413"/>
                <a:gd name="T5" fmla="*/ 219 h 340"/>
                <a:gd name="T6" fmla="*/ 386 w 413"/>
                <a:gd name="T7" fmla="*/ 204 h 340"/>
                <a:gd name="T8" fmla="*/ 312 w 413"/>
                <a:gd name="T9" fmla="*/ 143 h 340"/>
                <a:gd name="T10" fmla="*/ 234 w 413"/>
                <a:gd name="T11" fmla="*/ 94 h 340"/>
                <a:gd name="T12" fmla="*/ 154 w 413"/>
                <a:gd name="T13" fmla="*/ 52 h 340"/>
                <a:gd name="T14" fmla="*/ 69 w 413"/>
                <a:gd name="T15" fmla="*/ 18 h 340"/>
                <a:gd name="T16" fmla="*/ 40 w 413"/>
                <a:gd name="T17" fmla="*/ 7 h 340"/>
                <a:gd name="T18" fmla="*/ 11 w 413"/>
                <a:gd name="T19" fmla="*/ 0 h 340"/>
                <a:gd name="T20" fmla="*/ 18 w 413"/>
                <a:gd name="T21" fmla="*/ 32 h 340"/>
                <a:gd name="T22" fmla="*/ 20 w 413"/>
                <a:gd name="T23" fmla="*/ 63 h 340"/>
                <a:gd name="T24" fmla="*/ 15 w 413"/>
                <a:gd name="T25" fmla="*/ 114 h 340"/>
                <a:gd name="T26" fmla="*/ 0 w 413"/>
                <a:gd name="T27" fmla="*/ 159 h 340"/>
                <a:gd name="T28" fmla="*/ 9 w 413"/>
                <a:gd name="T29" fmla="*/ 163 h 340"/>
                <a:gd name="T30" fmla="*/ 18 w 413"/>
                <a:gd name="T31" fmla="*/ 166 h 340"/>
                <a:gd name="T32" fmla="*/ 89 w 413"/>
                <a:gd name="T33" fmla="*/ 195 h 340"/>
                <a:gd name="T34" fmla="*/ 156 w 413"/>
                <a:gd name="T35" fmla="*/ 228 h 340"/>
                <a:gd name="T36" fmla="*/ 221 w 413"/>
                <a:gd name="T37" fmla="*/ 271 h 340"/>
                <a:gd name="T38" fmla="*/ 281 w 413"/>
                <a:gd name="T39" fmla="*/ 320 h 340"/>
                <a:gd name="T40" fmla="*/ 308 w 413"/>
                <a:gd name="T41" fmla="*/ 335 h 340"/>
                <a:gd name="T42" fmla="*/ 339 w 413"/>
                <a:gd name="T43" fmla="*/ 340 h 340"/>
                <a:gd name="T44" fmla="*/ 368 w 413"/>
                <a:gd name="T45" fmla="*/ 333 h 340"/>
                <a:gd name="T46" fmla="*/ 393 w 413"/>
                <a:gd name="T47" fmla="*/ 313 h 340"/>
                <a:gd name="T48" fmla="*/ 406 w 413"/>
                <a:gd name="T49" fmla="*/ 291 h 340"/>
                <a:gd name="T50" fmla="*/ 413 w 413"/>
                <a:gd name="T51" fmla="*/ 264 h 340"/>
                <a:gd name="T52" fmla="*/ 413 w 413"/>
                <a:gd name="T53" fmla="*/ 264 h 340"/>
                <a:gd name="T54" fmla="*/ 413 w 413"/>
                <a:gd name="T55" fmla="*/ 259 h 340"/>
                <a:gd name="T56" fmla="*/ 413 w 413"/>
                <a:gd name="T57" fmla="*/ 259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3" h="340">
                  <a:moveTo>
                    <a:pt x="413" y="259"/>
                  </a:moveTo>
                  <a:lnTo>
                    <a:pt x="408" y="237"/>
                  </a:lnTo>
                  <a:lnTo>
                    <a:pt x="399" y="219"/>
                  </a:lnTo>
                  <a:lnTo>
                    <a:pt x="386" y="204"/>
                  </a:lnTo>
                  <a:lnTo>
                    <a:pt x="312" y="143"/>
                  </a:lnTo>
                  <a:lnTo>
                    <a:pt x="234" y="94"/>
                  </a:lnTo>
                  <a:lnTo>
                    <a:pt x="154" y="52"/>
                  </a:lnTo>
                  <a:lnTo>
                    <a:pt x="69" y="18"/>
                  </a:lnTo>
                  <a:lnTo>
                    <a:pt x="40" y="7"/>
                  </a:lnTo>
                  <a:lnTo>
                    <a:pt x="11" y="0"/>
                  </a:lnTo>
                  <a:lnTo>
                    <a:pt x="18" y="32"/>
                  </a:lnTo>
                  <a:lnTo>
                    <a:pt x="20" y="63"/>
                  </a:lnTo>
                  <a:lnTo>
                    <a:pt x="15" y="114"/>
                  </a:lnTo>
                  <a:lnTo>
                    <a:pt x="0" y="159"/>
                  </a:lnTo>
                  <a:lnTo>
                    <a:pt x="9" y="163"/>
                  </a:lnTo>
                  <a:lnTo>
                    <a:pt x="18" y="166"/>
                  </a:lnTo>
                  <a:lnTo>
                    <a:pt x="89" y="195"/>
                  </a:lnTo>
                  <a:lnTo>
                    <a:pt x="156" y="228"/>
                  </a:lnTo>
                  <a:lnTo>
                    <a:pt x="221" y="271"/>
                  </a:lnTo>
                  <a:lnTo>
                    <a:pt x="281" y="320"/>
                  </a:lnTo>
                  <a:lnTo>
                    <a:pt x="308" y="335"/>
                  </a:lnTo>
                  <a:lnTo>
                    <a:pt x="339" y="340"/>
                  </a:lnTo>
                  <a:lnTo>
                    <a:pt x="368" y="333"/>
                  </a:lnTo>
                  <a:lnTo>
                    <a:pt x="393" y="313"/>
                  </a:lnTo>
                  <a:lnTo>
                    <a:pt x="406" y="291"/>
                  </a:lnTo>
                  <a:lnTo>
                    <a:pt x="413" y="264"/>
                  </a:lnTo>
                  <a:lnTo>
                    <a:pt x="413" y="264"/>
                  </a:lnTo>
                  <a:lnTo>
                    <a:pt x="413" y="259"/>
                  </a:lnTo>
                  <a:lnTo>
                    <a:pt x="413" y="259"/>
                  </a:lnTo>
                  <a:close/>
                </a:path>
              </a:pathLst>
            </a:custGeom>
            <a:solidFill>
              <a:srgbClr val="FBBA64"/>
            </a:solidFill>
            <a:ln w="0">
              <a:solidFill>
                <a:srgbClr val="FBBA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40" descr="mami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3429000"/>
            <a:ext cx="735013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41"/>
          <p:cNvGrpSpPr>
            <a:grpSpLocks/>
          </p:cNvGrpSpPr>
          <p:nvPr/>
        </p:nvGrpSpPr>
        <p:grpSpPr bwMode="auto">
          <a:xfrm>
            <a:off x="6119813" y="4373564"/>
            <a:ext cx="781050" cy="731837"/>
            <a:chOff x="3936" y="2592"/>
            <a:chExt cx="492" cy="461"/>
          </a:xfrm>
        </p:grpSpPr>
        <p:pic>
          <p:nvPicPr>
            <p:cNvPr id="27" name="Picture 42" descr="Coreblitz"/>
            <p:cNvPicPr>
              <a:picLocks noChangeAspect="1" noChangeArrowheads="1"/>
            </p:cNvPicPr>
            <p:nvPr/>
          </p:nvPicPr>
          <p:blipFill>
            <a:blip r:embed="rId5"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592"/>
              <a:ext cx="492" cy="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64999"/>
                    </a:srgbClr>
                  </a:solidFill>
                </a14:hiddenFill>
              </a:ext>
            </a:extLst>
          </p:spPr>
        </p:pic>
        <p:sp>
          <p:nvSpPr>
            <p:cNvPr id="28" name="Text Box 43"/>
            <p:cNvSpPr txBox="1">
              <a:spLocks noChangeArrowheads="1"/>
            </p:cNvSpPr>
            <p:nvPr/>
          </p:nvSpPr>
          <p:spPr bwMode="auto">
            <a:xfrm>
              <a:off x="3936" y="2879"/>
              <a:ext cx="33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</a:rPr>
                <a:t>Triga</a:t>
              </a:r>
              <a:endParaRPr lang="de-DE" sz="1200" dirty="0"/>
            </a:p>
          </p:txBody>
        </p:sp>
      </p:grpSp>
      <p:grpSp>
        <p:nvGrpSpPr>
          <p:cNvPr id="29" name="Group 44"/>
          <p:cNvGrpSpPr>
            <a:grpSpLocks/>
          </p:cNvGrpSpPr>
          <p:nvPr/>
        </p:nvGrpSpPr>
        <p:grpSpPr bwMode="auto">
          <a:xfrm>
            <a:off x="3200400" y="5715000"/>
            <a:ext cx="2649538" cy="576263"/>
            <a:chOff x="2709" y="889"/>
            <a:chExt cx="1669" cy="363"/>
          </a:xfrm>
        </p:grpSpPr>
        <p:pic>
          <p:nvPicPr>
            <p:cNvPr id="30" name="Picture 45" descr="eu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890"/>
              <a:ext cx="546" cy="36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6" descr="fp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" y="889"/>
              <a:ext cx="648" cy="363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7" descr="fp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" y="890"/>
              <a:ext cx="469" cy="36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48" descr="logo_hic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124200"/>
            <a:ext cx="1193800" cy="7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9" descr="Emm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0"/>
            <a:ext cx="10287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1" descr="hgs-hire-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511300"/>
            <a:ext cx="2159000" cy="542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7" name="Rectangle 62"/>
          <p:cNvSpPr>
            <a:spLocks noChangeArrowheads="1"/>
          </p:cNvSpPr>
          <p:nvPr/>
        </p:nvSpPr>
        <p:spPr bwMode="auto">
          <a:xfrm>
            <a:off x="3924300" y="3433763"/>
            <a:ext cx="1333500" cy="68580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>
                <a:alpha val="38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Logo_Institut_Mainz_PAN_300_U_de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0" y="3464500"/>
            <a:ext cx="1282700" cy="622597"/>
          </a:xfrm>
          <a:prstGeom prst="rect">
            <a:avLst/>
          </a:prstGeom>
        </p:spPr>
      </p:pic>
      <p:pic>
        <p:nvPicPr>
          <p:cNvPr id="50" name="Grafik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411874"/>
            <a:ext cx="1320970" cy="733803"/>
          </a:xfrm>
          <a:prstGeom prst="rect">
            <a:avLst/>
          </a:prstGeom>
        </p:spPr>
      </p:pic>
      <p:pic>
        <p:nvPicPr>
          <p:cNvPr id="51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5463" y="4470808"/>
            <a:ext cx="1360946" cy="494891"/>
          </a:xfrm>
          <a:prstGeom prst="rect">
            <a:avLst/>
          </a:prstGeom>
        </p:spPr>
      </p:pic>
      <p:sp>
        <p:nvSpPr>
          <p:cNvPr id="52" name="Rectangle 2"/>
          <p:cNvSpPr/>
          <p:nvPr/>
        </p:nvSpPr>
        <p:spPr>
          <a:xfrm>
            <a:off x="7012949" y="4287439"/>
            <a:ext cx="199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Cluster </a:t>
            </a:r>
            <a:r>
              <a:rPr lang="de-DE" sz="14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of</a:t>
            </a:r>
            <a:r>
              <a:rPr lang="de-DE" sz="14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Excellence</a:t>
            </a:r>
            <a:endParaRPr lang="en-US" sz="1400" dirty="0"/>
          </a:p>
        </p:txBody>
      </p:sp>
      <p:pic>
        <p:nvPicPr>
          <p:cNvPr id="53" name="Bild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1833" y="2108269"/>
            <a:ext cx="1724367" cy="623969"/>
          </a:xfrm>
          <a:prstGeom prst="rect">
            <a:avLst/>
          </a:prstGeom>
        </p:spPr>
      </p:pic>
      <p:grpSp>
        <p:nvGrpSpPr>
          <p:cNvPr id="7172" name="Group 7171"/>
          <p:cNvGrpSpPr/>
          <p:nvPr/>
        </p:nvGrpSpPr>
        <p:grpSpPr>
          <a:xfrm>
            <a:off x="63500" y="1181100"/>
            <a:ext cx="4649680" cy="5491897"/>
            <a:chOff x="63500" y="1181100"/>
            <a:chExt cx="4649680" cy="5491897"/>
          </a:xfrm>
        </p:grpSpPr>
        <p:sp>
          <p:nvSpPr>
            <p:cNvPr id="3" name="Oval 2"/>
            <p:cNvSpPr/>
            <p:nvPr/>
          </p:nvSpPr>
          <p:spPr bwMode="auto">
            <a:xfrm>
              <a:off x="279400" y="1181100"/>
              <a:ext cx="2171700" cy="46990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69" name="TextBox 7168"/>
            <p:cNvSpPr txBox="1"/>
            <p:nvPr/>
          </p:nvSpPr>
          <p:spPr>
            <a:xfrm>
              <a:off x="63500" y="5842000"/>
              <a:ext cx="46496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GSI-Contribution</a:t>
              </a:r>
            </a:p>
            <a:p>
              <a:r>
                <a:rPr lang="en-US" dirty="0" smtClean="0"/>
                <a:t>See Parallel Session Networking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70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317500" y="465138"/>
            <a:ext cx="87376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Cosmic Matter in the </a:t>
            </a:r>
            <a:r>
              <a:rPr lang="en-US" dirty="0" smtClean="0"/>
              <a:t>Laboratory (FZJ, GSI, HIM)</a:t>
            </a:r>
            <a:endParaRPr lang="en-US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1066800"/>
            <a:ext cx="5461000" cy="2146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3530600"/>
            <a:ext cx="9144000" cy="3001665"/>
            <a:chOff x="0" y="3530600"/>
            <a:chExt cx="9144000" cy="3001665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82218758"/>
                </p:ext>
              </p:extLst>
            </p:nvPr>
          </p:nvGraphicFramePr>
          <p:xfrm>
            <a:off x="0" y="35306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45461054"/>
                </p:ext>
              </p:extLst>
            </p:nvPr>
          </p:nvGraphicFramePr>
          <p:xfrm>
            <a:off x="4572000" y="35306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397000" y="6070600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FZJ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93000" y="6070600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GSI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362200" y="4914900"/>
            <a:ext cx="2654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Fair Construction:</a:t>
            </a:r>
          </a:p>
          <a:p>
            <a:r>
              <a:rPr lang="en-US" dirty="0" smtClean="0"/>
              <a:t>Accelerator and Experiment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89700" y="4914900"/>
            <a:ext cx="2654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Fair Construction:</a:t>
            </a:r>
          </a:p>
          <a:p>
            <a:r>
              <a:rPr lang="en-US" dirty="0" smtClean="0"/>
              <a:t>Accelerator and Experiment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2" idx="2"/>
          </p:cNvCxnSpPr>
          <p:nvPr/>
        </p:nvCxnSpPr>
        <p:spPr bwMode="auto">
          <a:xfrm>
            <a:off x="5524500" y="35052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381000" y="2590800"/>
            <a:ext cx="8763000" cy="1727200"/>
            <a:chOff x="381000" y="2590800"/>
            <a:chExt cx="8763000" cy="1727200"/>
          </a:xfrm>
        </p:grpSpPr>
        <p:grpSp>
          <p:nvGrpSpPr>
            <p:cNvPr id="25" name="Group 24"/>
            <p:cNvGrpSpPr/>
            <p:nvPr/>
          </p:nvGrpSpPr>
          <p:grpSpPr>
            <a:xfrm>
              <a:off x="381000" y="3644900"/>
              <a:ext cx="868597" cy="673100"/>
              <a:chOff x="381000" y="3644900"/>
              <a:chExt cx="868597" cy="67310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81000" y="3644900"/>
                <a:ext cx="8685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EDM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Straight Arrow Connector 10"/>
              <p:cNvCxnSpPr>
                <a:stCxn id="8" idx="2"/>
              </p:cNvCxnSpPr>
              <p:nvPr/>
            </p:nvCxnSpPr>
            <p:spPr bwMode="auto">
              <a:xfrm>
                <a:off x="815299" y="4106565"/>
                <a:ext cx="340401" cy="211435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5156200" y="3086100"/>
              <a:ext cx="965200" cy="736600"/>
              <a:chOff x="5156200" y="3086100"/>
              <a:chExt cx="965200" cy="7366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156200" y="3086100"/>
                <a:ext cx="7488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HIM</a:t>
                </a:r>
                <a:endParaRPr lang="en-US" dirty="0"/>
              </a:p>
            </p:txBody>
          </p:sp>
          <p:cxnSp>
            <p:nvCxnSpPr>
              <p:cNvPr id="20" name="Straight Arrow Connector 19"/>
              <p:cNvCxnSpPr>
                <a:stCxn id="12" idx="2"/>
              </p:cNvCxnSpPr>
              <p:nvPr/>
            </p:nvCxnSpPr>
            <p:spPr bwMode="auto">
              <a:xfrm>
                <a:off x="5530612" y="3547765"/>
                <a:ext cx="590788" cy="27493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7" name="Group 26"/>
            <p:cNvGrpSpPr/>
            <p:nvPr/>
          </p:nvGrpSpPr>
          <p:grpSpPr>
            <a:xfrm>
              <a:off x="6731000" y="2590800"/>
              <a:ext cx="2413000" cy="1054100"/>
              <a:chOff x="6731000" y="2590800"/>
              <a:chExt cx="2413000" cy="105410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6756400" y="2590800"/>
                <a:ext cx="2387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GSI: HIC4FAIR, </a:t>
                </a:r>
                <a:r>
                  <a:rPr lang="en-US" dirty="0" err="1" smtClean="0"/>
                  <a:t>EMMI,HGShire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>
                <a:stCxn id="13" idx="2"/>
              </p:cNvCxnSpPr>
              <p:nvPr/>
            </p:nvCxnSpPr>
            <p:spPr bwMode="auto">
              <a:xfrm flipH="1">
                <a:off x="6731000" y="3421797"/>
                <a:ext cx="1219200" cy="22310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95334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FZJ: From COSY at </a:t>
            </a:r>
            <a:r>
              <a:rPr lang="en-US" dirty="0" err="1" smtClean="0">
                <a:latin typeface="Arial" charset="0"/>
              </a:rPr>
              <a:t>Jülich</a:t>
            </a:r>
            <a:r>
              <a:rPr lang="en-US" dirty="0" smtClean="0">
                <a:latin typeface="Arial" charset="0"/>
              </a:rPr>
              <a:t> to HESR at FAIR</a:t>
            </a:r>
            <a:endParaRPr lang="en-US" dirty="0">
              <a:latin typeface="Arial" charset="0"/>
            </a:endParaRPr>
          </a:p>
        </p:txBody>
      </p:sp>
      <p:pic>
        <p:nvPicPr>
          <p:cNvPr id="4" name="Picture 42" descr="Cos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1" b="18761"/>
          <a:stretch>
            <a:fillRect/>
          </a:stretch>
        </p:blipFill>
        <p:spPr bwMode="auto">
          <a:xfrm>
            <a:off x="1638300" y="1350964"/>
            <a:ext cx="5981700" cy="325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593" y="5003800"/>
            <a:ext cx="7636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</a:t>
            </a:r>
            <a:r>
              <a:rPr lang="en-US" dirty="0" smtClean="0"/>
              <a:t>adron physics program at COSY is coming to an end </a:t>
            </a:r>
          </a:p>
          <a:p>
            <a:pPr algn="ctr"/>
            <a:r>
              <a:rPr lang="en-US" dirty="0" smtClean="0"/>
              <a:t>after 23 years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COSY as test facility for FAIR and for EDM-experiment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317500" y="160338"/>
            <a:ext cx="82296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COSY highlight: Observation of a possible six-quark state at WASA</a:t>
            </a:r>
            <a:endParaRPr lang="en-US" dirty="0">
              <a:latin typeface="Arial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213100" y="1125538"/>
            <a:ext cx="5353050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err="1"/>
              <a:t>Isospin</a:t>
            </a:r>
            <a:r>
              <a:rPr lang="de-DE" sz="1800" dirty="0"/>
              <a:t> </a:t>
            </a:r>
            <a:r>
              <a:rPr lang="de-DE" sz="1800" dirty="0" err="1"/>
              <a:t>decomposition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ABC </a:t>
            </a:r>
            <a:r>
              <a:rPr lang="de-DE" sz="1800" dirty="0" err="1"/>
              <a:t>resonance</a:t>
            </a:r>
            <a:r>
              <a:rPr lang="de-DE" sz="1800" dirty="0"/>
              <a:t> </a:t>
            </a:r>
            <a:r>
              <a:rPr lang="de-DE" sz="1800" dirty="0" err="1"/>
              <a:t>structure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>
                <a:solidFill>
                  <a:srgbClr val="0000FF"/>
                </a:solidFill>
              </a:rPr>
              <a:t>Phys. </a:t>
            </a:r>
            <a:r>
              <a:rPr lang="de-DE" sz="1800" dirty="0" err="1">
                <a:solidFill>
                  <a:srgbClr val="0000FF"/>
                </a:solidFill>
              </a:rPr>
              <a:t>Lett</a:t>
            </a:r>
            <a:r>
              <a:rPr lang="de-DE" sz="1800" dirty="0">
                <a:solidFill>
                  <a:srgbClr val="0000FF"/>
                </a:solidFill>
              </a:rPr>
              <a:t>. B 721 (2013) 229</a:t>
            </a:r>
            <a:endParaRPr lang="de-DE" sz="1800" dirty="0"/>
          </a:p>
          <a:p>
            <a:pPr eaLnBrk="1" hangingPunct="1"/>
            <a:r>
              <a:rPr lang="de-DE" sz="1800" dirty="0"/>
              <a:t>→ pure </a:t>
            </a:r>
            <a:r>
              <a:rPr lang="de-DE" sz="1800" dirty="0" err="1"/>
              <a:t>isoscalar</a:t>
            </a:r>
            <a:r>
              <a:rPr lang="de-DE" sz="1800" dirty="0"/>
              <a:t> </a:t>
            </a:r>
            <a:r>
              <a:rPr lang="de-DE" sz="1800" dirty="0" err="1"/>
              <a:t>effect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> </a:t>
            </a:r>
          </a:p>
          <a:p>
            <a:pPr eaLnBrk="1" hangingPunct="1"/>
            <a:r>
              <a:rPr lang="de-DE" sz="1800" dirty="0" err="1"/>
              <a:t>If</a:t>
            </a:r>
            <a:r>
              <a:rPr lang="de-DE" sz="1800" dirty="0"/>
              <a:t> </a:t>
            </a:r>
            <a:r>
              <a:rPr lang="de-DE" sz="1800" dirty="0" err="1"/>
              <a:t>resonance</a:t>
            </a:r>
            <a:r>
              <a:rPr lang="de-DE" sz="1800" dirty="0"/>
              <a:t> in </a:t>
            </a:r>
            <a:r>
              <a:rPr lang="de-DE" sz="1800" dirty="0" err="1"/>
              <a:t>np</a:t>
            </a:r>
            <a:r>
              <a:rPr lang="de-DE" sz="1800" dirty="0"/>
              <a:t> </a:t>
            </a:r>
            <a:r>
              <a:rPr lang="de-DE" sz="1800" dirty="0" err="1"/>
              <a:t>system</a:t>
            </a:r>
            <a:r>
              <a:rPr lang="de-DE" sz="1800" dirty="0"/>
              <a:t>:</a:t>
            </a:r>
          </a:p>
          <a:p>
            <a:pPr eaLnBrk="1" hangingPunct="1"/>
            <a:r>
              <a:rPr lang="de-DE" sz="1800" dirty="0"/>
              <a:t>→ </a:t>
            </a:r>
            <a:r>
              <a:rPr lang="de-DE" sz="1800" dirty="0" err="1"/>
              <a:t>effect</a:t>
            </a:r>
            <a:r>
              <a:rPr lang="de-DE" sz="1800" dirty="0"/>
              <a:t> </a:t>
            </a:r>
            <a:r>
              <a:rPr lang="de-DE" sz="1800" dirty="0" err="1"/>
              <a:t>should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present</a:t>
            </a:r>
            <a:r>
              <a:rPr lang="de-DE" sz="1800" dirty="0"/>
              <a:t> in </a:t>
            </a:r>
            <a:r>
              <a:rPr lang="de-DE" sz="1800" dirty="0" err="1"/>
              <a:t>np</a:t>
            </a:r>
            <a:r>
              <a:rPr lang="de-DE" sz="1800" dirty="0"/>
              <a:t> </a:t>
            </a:r>
            <a:r>
              <a:rPr lang="de-DE" sz="1800" dirty="0" err="1"/>
              <a:t>scattering</a:t>
            </a:r>
            <a:r>
              <a:rPr lang="de-DE" sz="1800" dirty="0"/>
              <a:t> 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Most sensitive observable in </a:t>
            </a:r>
            <a:r>
              <a:rPr lang="en-US" sz="1800" dirty="0" err="1"/>
              <a:t>np</a:t>
            </a:r>
            <a:r>
              <a:rPr lang="en-US" sz="1800" dirty="0"/>
              <a:t> scattering:</a:t>
            </a:r>
          </a:p>
          <a:p>
            <a:pPr eaLnBrk="1" hangingPunct="1"/>
            <a:r>
              <a:rPr lang="en-US" sz="1800" dirty="0"/>
              <a:t>analyzing power A</a:t>
            </a:r>
            <a:r>
              <a:rPr lang="en-US" sz="1800" baseline="-25000" dirty="0"/>
              <a:t>y</a:t>
            </a:r>
            <a:r>
              <a:rPr lang="en-US" sz="1800" dirty="0"/>
              <a:t> and its energy dependence </a:t>
            </a:r>
            <a:br>
              <a:rPr lang="en-US" sz="1800" dirty="0"/>
            </a:br>
            <a:r>
              <a:rPr lang="en-US" sz="1800" dirty="0"/>
              <a:t>near </a:t>
            </a:r>
            <a:r>
              <a:rPr lang="el-GR" sz="1800" dirty="0"/>
              <a:t>θ</a:t>
            </a:r>
            <a:r>
              <a:rPr lang="de-DE" sz="1800" baseline="-25000" dirty="0"/>
              <a:t>CM</a:t>
            </a:r>
            <a:r>
              <a:rPr lang="de-DE" sz="1800" dirty="0"/>
              <a:t> ≈ 90°</a:t>
            </a:r>
          </a:p>
          <a:p>
            <a:pPr eaLnBrk="1" hangingPunct="1"/>
            <a:endParaRPr lang="de-DE" sz="1800" dirty="0"/>
          </a:p>
          <a:p>
            <a:pPr eaLnBrk="1" hangingPunct="1"/>
            <a:r>
              <a:rPr lang="de-DE" sz="1800" dirty="0"/>
              <a:t>First </a:t>
            </a:r>
            <a:r>
              <a:rPr lang="de-DE" sz="1800" dirty="0" err="1"/>
              <a:t>result</a:t>
            </a:r>
            <a:r>
              <a:rPr lang="de-DE" sz="1800" dirty="0"/>
              <a:t>:</a:t>
            </a:r>
          </a:p>
          <a:p>
            <a:pPr eaLnBrk="1" hangingPunct="1"/>
            <a:r>
              <a:rPr lang="de-DE" sz="1800" dirty="0" err="1"/>
              <a:t>corresponding</a:t>
            </a:r>
            <a:r>
              <a:rPr lang="de-DE" sz="1800" dirty="0"/>
              <a:t> </a:t>
            </a:r>
            <a:r>
              <a:rPr lang="de-DE" sz="1800" dirty="0" err="1"/>
              <a:t>signal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err="1"/>
              <a:t>at</a:t>
            </a:r>
            <a:r>
              <a:rPr lang="de-DE" sz="1800" dirty="0"/>
              <a:t> </a:t>
            </a:r>
            <a:r>
              <a:rPr lang="de-DE" sz="1800" dirty="0" err="1"/>
              <a:t>resonance</a:t>
            </a:r>
            <a:r>
              <a:rPr lang="de-DE" sz="1800" dirty="0"/>
              <a:t> </a:t>
            </a:r>
            <a:r>
              <a:rPr lang="de-DE" sz="1800" dirty="0" err="1"/>
              <a:t>position</a:t>
            </a:r>
            <a:endParaRPr lang="de-DE" sz="1800" dirty="0"/>
          </a:p>
          <a:p>
            <a:pPr eaLnBrk="1" hangingPunct="1"/>
            <a:endParaRPr lang="en-US" sz="1800" dirty="0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510213" y="3789363"/>
            <a:ext cx="3238500" cy="2994025"/>
            <a:chOff x="5510186" y="3789040"/>
            <a:chExt cx="3238278" cy="2994966"/>
          </a:xfrm>
        </p:grpSpPr>
        <p:pic>
          <p:nvPicPr>
            <p:cNvPr id="6" name="Picture 14" descr="pn_exp_29oct_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7" r="4549"/>
            <a:stretch>
              <a:fillRect/>
            </a:stretch>
          </p:blipFill>
          <p:spPr bwMode="auto">
            <a:xfrm>
              <a:off x="5510186" y="3789040"/>
              <a:ext cx="3238278" cy="2994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6084168" y="4293096"/>
              <a:ext cx="93807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l-GR" sz="1400">
                  <a:solidFill>
                    <a:srgbClr val="000000"/>
                  </a:solidFill>
                </a:rPr>
                <a:t>θ</a:t>
              </a:r>
              <a:r>
                <a:rPr lang="de-DE" sz="1400" baseline="-25000">
                  <a:solidFill>
                    <a:srgbClr val="000000"/>
                  </a:solidFill>
                </a:rPr>
                <a:t>CM</a:t>
              </a:r>
              <a:r>
                <a:rPr lang="de-DE" sz="1400">
                  <a:solidFill>
                    <a:srgbClr val="000000"/>
                  </a:solidFill>
                </a:rPr>
                <a:t> ≈ 90°</a:t>
              </a:r>
              <a:endParaRPr lang="en-US" sz="1400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68388"/>
            <a:ext cx="289718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1244600"/>
            <a:ext cx="11811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3068638"/>
            <a:ext cx="11731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4878388"/>
            <a:ext cx="103346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850900" y="4868863"/>
            <a:ext cx="6969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/>
              <a:t>isovector</a:t>
            </a:r>
            <a:br>
              <a:rPr lang="en-US" sz="1000"/>
            </a:br>
            <a:r>
              <a:rPr lang="en-US" sz="1000"/>
              <a:t>+</a:t>
            </a:r>
            <a:br>
              <a:rPr lang="en-US" sz="1000"/>
            </a:br>
            <a:r>
              <a:rPr lang="en-US" sz="1000"/>
              <a:t>isoscalar</a:t>
            </a: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858838" y="3044825"/>
            <a:ext cx="6889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/>
              <a:t>isoscalar</a:t>
            </a:r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857250" y="1216025"/>
            <a:ext cx="695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/>
              <a:t>isovector</a:t>
            </a:r>
          </a:p>
        </p:txBody>
      </p:sp>
      <p:sp>
        <p:nvSpPr>
          <p:cNvPr id="15" name="Oval 14"/>
          <p:cNvSpPr/>
          <p:nvPr/>
        </p:nvSpPr>
        <p:spPr>
          <a:xfrm>
            <a:off x="2076450" y="3419475"/>
            <a:ext cx="82550" cy="809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66925" y="1628775"/>
            <a:ext cx="82550" cy="809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82800" y="5219700"/>
            <a:ext cx="82550" cy="809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2103438" y="1549400"/>
            <a:ext cx="5238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/>
              <a:t>WASA</a:t>
            </a:r>
          </a:p>
        </p:txBody>
      </p:sp>
      <p:sp>
        <p:nvSpPr>
          <p:cNvPr id="19" name="TextBox 33"/>
          <p:cNvSpPr txBox="1">
            <a:spLocks noChangeArrowheads="1"/>
          </p:cNvSpPr>
          <p:nvPr/>
        </p:nvSpPr>
        <p:spPr bwMode="auto">
          <a:xfrm>
            <a:off x="2116138" y="3341688"/>
            <a:ext cx="5238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/>
              <a:t>WASA</a:t>
            </a:r>
          </a:p>
        </p:txBody>
      </p:sp>
      <p:sp>
        <p:nvSpPr>
          <p:cNvPr id="20" name="TextBox 34"/>
          <p:cNvSpPr txBox="1">
            <a:spLocks noChangeArrowheads="1"/>
          </p:cNvSpPr>
          <p:nvPr/>
        </p:nvSpPr>
        <p:spPr bwMode="auto">
          <a:xfrm>
            <a:off x="2111375" y="5141913"/>
            <a:ext cx="5238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/>
              <a:t>WASA</a:t>
            </a:r>
          </a:p>
        </p:txBody>
      </p: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6088063" y="3814763"/>
            <a:ext cx="2289175" cy="2441575"/>
            <a:chOff x="6088065" y="3815462"/>
            <a:chExt cx="2288871" cy="2441595"/>
          </a:xfrm>
        </p:grpSpPr>
        <p:sp>
          <p:nvSpPr>
            <p:cNvPr id="22" name="Oval 21"/>
            <p:cNvSpPr/>
            <p:nvPr/>
          </p:nvSpPr>
          <p:spPr>
            <a:xfrm>
              <a:off x="7583291" y="5998292"/>
              <a:ext cx="109522" cy="10795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3" name="TextBox 36"/>
            <p:cNvSpPr txBox="1">
              <a:spLocks noChangeArrowheads="1"/>
            </p:cNvSpPr>
            <p:nvPr/>
          </p:nvSpPr>
          <p:spPr bwMode="auto">
            <a:xfrm>
              <a:off x="7668344" y="5885223"/>
              <a:ext cx="7085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WASA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659489" y="5804615"/>
              <a:ext cx="469838" cy="2349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39"/>
            <p:cNvSpPr txBox="1">
              <a:spLocks noChangeArrowheads="1"/>
            </p:cNvSpPr>
            <p:nvPr/>
          </p:nvSpPr>
          <p:spPr bwMode="auto">
            <a:xfrm>
              <a:off x="6088065" y="5949280"/>
              <a:ext cx="6046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SAID</a:t>
              </a:r>
            </a:p>
          </p:txBody>
        </p:sp>
        <p:sp>
          <p:nvSpPr>
            <p:cNvPr id="26" name="TextBox 16"/>
            <p:cNvSpPr txBox="1">
              <a:spLocks noChangeArrowheads="1"/>
            </p:cNvSpPr>
            <p:nvPr/>
          </p:nvSpPr>
          <p:spPr bwMode="auto">
            <a:xfrm>
              <a:off x="6516216" y="3861048"/>
              <a:ext cx="10567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np → np</a:t>
              </a:r>
            </a:p>
          </p:txBody>
        </p:sp>
        <p:sp>
          <p:nvSpPr>
            <p:cNvPr id="27" name="TextBox 17"/>
            <p:cNvSpPr txBox="1">
              <a:spLocks noChangeArrowheads="1"/>
            </p:cNvSpPr>
            <p:nvPr/>
          </p:nvSpPr>
          <p:spPr bwMode="auto">
            <a:xfrm>
              <a:off x="6512054" y="3815462"/>
              <a:ext cx="32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/>
                <a:t>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843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279400" y="173038"/>
            <a:ext cx="82296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charset="0"/>
                <a:cs typeface="Arial" charset="0"/>
              </a:rPr>
              <a:t>2MeV Electron Cooler at </a:t>
            </a:r>
            <a:r>
              <a:rPr lang="en-US" dirty="0" smtClean="0">
                <a:latin typeface="Arial" charset="0"/>
                <a:cs typeface="Arial" charset="0"/>
              </a:rPr>
              <a:t>COSY as a Test for HESR at FAIR</a:t>
            </a:r>
            <a:endParaRPr lang="en-US" dirty="0"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258888" y="1671638"/>
            <a:ext cx="2990850" cy="1169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99"/>
                </a:solidFill>
              </a:rPr>
              <a:t>Parameters demonstrated so far: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3366CC"/>
                </a:solidFill>
              </a:rPr>
              <a:t>300mA @ 109kV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3366CC"/>
                </a:solidFill>
              </a:rPr>
              <a:t>250mA @ 192kV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3366CC"/>
                </a:solidFill>
              </a:rPr>
              <a:t>20mA @ 315kV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3366CC"/>
                </a:solidFill>
              </a:rPr>
              <a:t>Voltage up to 1.3MV (5bar SF6)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06375" y="3048000"/>
            <a:ext cx="3470275" cy="923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66CC"/>
                </a:solidFill>
              </a:rPr>
              <a:t>Electron cooling achieved:</a:t>
            </a:r>
          </a:p>
          <a:p>
            <a:pPr>
              <a:defRPr/>
            </a:pPr>
            <a:r>
              <a:rPr lang="en-US" dirty="0">
                <a:solidFill>
                  <a:srgbClr val="3366CC"/>
                </a:solidFill>
              </a:rPr>
              <a:t>for 200MeV Protons with</a:t>
            </a:r>
          </a:p>
          <a:p>
            <a:pPr>
              <a:defRPr/>
            </a:pPr>
            <a:r>
              <a:rPr lang="en-US" dirty="0">
                <a:solidFill>
                  <a:srgbClr val="3366CC"/>
                </a:solidFill>
              </a:rPr>
              <a:t>e-beam up to 200mA @ 109kV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80988" y="6122988"/>
            <a:ext cx="894080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Initial beam </a:t>
            </a:r>
            <a:r>
              <a:rPr lang="de-DE" sz="1600" dirty="0" err="1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profile</a:t>
            </a:r>
            <a:r>
              <a:rPr lang="de-DE" sz="1600" dirty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|</a:t>
            </a:r>
            <a:r>
              <a:rPr lang="de-DE" sz="1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Vert</a:t>
            </a:r>
            <a:r>
              <a:rPr lang="de-DE" sz="16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. after </a:t>
            </a:r>
            <a:r>
              <a:rPr lang="de-DE" sz="1600" dirty="0" err="1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cooling</a:t>
            </a:r>
            <a:r>
              <a:rPr lang="de-DE" sz="16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|</a:t>
            </a:r>
            <a:r>
              <a:rPr lang="de-DE" sz="1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600" dirty="0" err="1">
                <a:latin typeface="Arial" pitchFamily="34" charset="0"/>
                <a:ea typeface="+mn-ea"/>
                <a:cs typeface="Arial" pitchFamily="34" charset="0"/>
              </a:rPr>
              <a:t>Hor</a:t>
            </a:r>
            <a:r>
              <a:rPr lang="de-DE" sz="1600" dirty="0">
                <a:latin typeface="Arial" pitchFamily="34" charset="0"/>
                <a:ea typeface="+mn-ea"/>
                <a:cs typeface="Arial" pitchFamily="34" charset="0"/>
              </a:rPr>
              <a:t>. after </a:t>
            </a:r>
            <a:r>
              <a:rPr lang="de-DE" sz="1600" dirty="0" err="1">
                <a:latin typeface="Arial" pitchFamily="34" charset="0"/>
                <a:ea typeface="+mn-ea"/>
                <a:cs typeface="Arial" pitchFamily="34" charset="0"/>
              </a:rPr>
              <a:t>cooling</a:t>
            </a:r>
            <a:r>
              <a:rPr lang="de-DE" sz="1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|</a:t>
            </a:r>
            <a:r>
              <a:rPr lang="de-DE" sz="1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3366CC"/>
                </a:solidFill>
                <a:latin typeface="Arial" pitchFamily="34" charset="0"/>
                <a:ea typeface="+mn-ea"/>
                <a:cs typeface="Arial" pitchFamily="34" charset="0"/>
              </a:rPr>
              <a:t>Gaussian</a:t>
            </a:r>
            <a:r>
              <a:rPr lang="de-DE" sz="1600" dirty="0">
                <a:solidFill>
                  <a:srgbClr val="3366CC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3366CC"/>
                </a:solidFill>
                <a:latin typeface="Arial" pitchFamily="34" charset="0"/>
                <a:ea typeface="+mn-ea"/>
                <a:cs typeface="Arial" pitchFamily="34" charset="0"/>
              </a:rPr>
              <a:t>fits</a:t>
            </a:r>
            <a:r>
              <a:rPr lang="de-DE" sz="1600" dirty="0">
                <a:solidFill>
                  <a:srgbClr val="3366CC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|</a:t>
            </a:r>
            <a:r>
              <a:rPr lang="de-DE" sz="160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lang="de-DE" sz="1600" baseline="30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8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protons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in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the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Ring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feld 2"/>
          <p:cNvSpPr txBox="1">
            <a:spLocks noChangeArrowheads="1"/>
          </p:cNvSpPr>
          <p:nvPr/>
        </p:nvSpPr>
        <p:spPr bwMode="auto">
          <a:xfrm>
            <a:off x="806450" y="971550"/>
            <a:ext cx="7561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2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dirty="0">
                <a:solidFill>
                  <a:srgbClr val="000099"/>
                </a:solidFill>
              </a:rPr>
              <a:t>Built at BINP, joint commissioning by BINP and COSY teams, </a:t>
            </a:r>
          </a:p>
          <a:p>
            <a:r>
              <a:rPr lang="en-US" sz="1800" dirty="0">
                <a:solidFill>
                  <a:srgbClr val="000099"/>
                </a:solidFill>
              </a:rPr>
              <a:t>to be installed at HESR</a:t>
            </a:r>
          </a:p>
        </p:txBody>
      </p:sp>
      <p:pic>
        <p:nvPicPr>
          <p:cNvPr id="8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1422400"/>
            <a:ext cx="43243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0"/>
          <a:stretch>
            <a:fillRect/>
          </a:stretch>
        </p:blipFill>
        <p:spPr bwMode="auto">
          <a:xfrm>
            <a:off x="258763" y="4418013"/>
            <a:ext cx="86423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43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FZJ: Strategic Alliances with TU Aachen </a:t>
            </a:r>
            <a:endParaRPr lang="en-US" dirty="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555316"/>
            <a:ext cx="6121400" cy="4538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3200"/>
            <a:ext cx="9144000" cy="4400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35" y="5981700"/>
            <a:ext cx="9045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Strategic Alliance for the EDM-Experiment: 2 new Professorships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3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06_hs2004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08058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83859" y="6411268"/>
            <a:ext cx="2360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Butterfly </a:t>
            </a:r>
            <a:r>
              <a:rPr lang="en-US" sz="1400" dirty="0" smtClean="0"/>
              <a:t>Nebula </a:t>
            </a:r>
            <a:r>
              <a:rPr lang="en-US" sz="1400" dirty="0"/>
              <a:t>NGC 6302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3400" y="279400"/>
            <a:ext cx="8280400" cy="6017756"/>
            <a:chOff x="533400" y="279400"/>
            <a:chExt cx="8280400" cy="6017756"/>
          </a:xfrm>
        </p:grpSpPr>
        <p:sp>
          <p:nvSpPr>
            <p:cNvPr id="3" name="TextBox 2"/>
            <p:cNvSpPr txBox="1"/>
            <p:nvPr/>
          </p:nvSpPr>
          <p:spPr>
            <a:xfrm>
              <a:off x="533400" y="3619500"/>
              <a:ext cx="7883288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Role of the Strong Force in the Evolution of the Universe</a:t>
              </a:r>
            </a:p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FF"/>
                  </a:solidFill>
                </a:rPr>
                <a:t>Essential Role in the Early Universe</a:t>
              </a:r>
            </a:p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FF"/>
                  </a:solidFill>
                </a:rPr>
                <a:t>Evolution of Stars</a:t>
              </a:r>
            </a:p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FF"/>
                  </a:solidFill>
                </a:rPr>
                <a:t>Synthesis of the Elements</a:t>
              </a:r>
            </a:p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FF"/>
                  </a:solidFill>
                </a:rPr>
                <a:t>Binds Nuclear Matter</a:t>
              </a:r>
            </a:p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FF"/>
                  </a:solidFill>
                </a:rPr>
                <a:t>Spectrum and Structure of Hadrons</a:t>
              </a:r>
            </a:p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FF"/>
                  </a:solidFill>
                </a:rPr>
                <a:t>Generates 98% of Visible Matter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5700" y="279400"/>
              <a:ext cx="3848100" cy="317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11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Arial" charset="0"/>
              </a:rPr>
              <a:t>EDM of an Elementary Particle</a:t>
            </a:r>
            <a:endParaRPr lang="en-US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76010"/>
            <a:ext cx="8140700" cy="53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9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241300" y="452438"/>
            <a:ext cx="86995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Possible Sources for an Electric Dipole Moment (EDM): need for EDM of a charged particles</a:t>
            </a:r>
            <a:endParaRPr lang="en-US" dirty="0">
              <a:latin typeface="Arial" charset="0"/>
            </a:endParaRPr>
          </a:p>
        </p:txBody>
      </p:sp>
      <p:pic>
        <p:nvPicPr>
          <p:cNvPr id="4" name="Picture 3" descr="edmsources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1787552"/>
            <a:ext cx="6956425" cy="432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0843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EDM activities around the world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JEDI Collaboration at FZJ</a:t>
            </a:r>
            <a:endParaRPr lang="en-US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458514"/>
            <a:ext cx="6692900" cy="45721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" y="6057900"/>
            <a:ext cx="7181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physicists in JEDI collaboration at FZJ, 10 PhD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3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EDM-measurement and Experimental Method</a:t>
            </a:r>
            <a:endParaRPr lang="en-US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1123674"/>
            <a:ext cx="4648200" cy="3868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200" y="5245100"/>
            <a:ext cx="791830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 err="1"/>
              <a:t>CO</a:t>
            </a:r>
            <a:r>
              <a:rPr lang="en-US" dirty="0" err="1"/>
              <a:t>oler</a:t>
            </a:r>
            <a:r>
              <a:rPr lang="en-US" dirty="0"/>
              <a:t> </a:t>
            </a:r>
            <a:r>
              <a:rPr lang="en-US" b="1" dirty="0" err="1"/>
              <a:t>SY</a:t>
            </a:r>
            <a:r>
              <a:rPr lang="en-US" dirty="0" err="1"/>
              <a:t>nchrotron</a:t>
            </a:r>
            <a:r>
              <a:rPr lang="en-US" dirty="0"/>
              <a:t> COSY with its capability to</a:t>
            </a:r>
          </a:p>
          <a:p>
            <a:r>
              <a:rPr lang="en-US" dirty="0"/>
              <a:t>provide polarized protons and deuterons up to 3.7 </a:t>
            </a:r>
            <a:r>
              <a:rPr lang="en-US" dirty="0" err="1"/>
              <a:t>GeV</a:t>
            </a:r>
            <a:r>
              <a:rPr lang="en-US" dirty="0"/>
              <a:t>/c</a:t>
            </a:r>
          </a:p>
          <a:p>
            <a:r>
              <a:rPr lang="en-US" dirty="0" smtClean="0"/>
              <a:t>is </a:t>
            </a:r>
            <a:r>
              <a:rPr lang="en-US" dirty="0"/>
              <a:t>an ideal starting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99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Staged Approach at FZ </a:t>
            </a:r>
            <a:r>
              <a:rPr lang="en-US" dirty="0" err="1" smtClean="0">
                <a:latin typeface="Arial" charset="0"/>
              </a:rPr>
              <a:t>Jülich</a:t>
            </a:r>
            <a:endParaRPr lang="en-US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80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9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Summary/Plans for the POF-III with Milestones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9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06_hs2004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08058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4612" y="609600"/>
            <a:ext cx="9145588" cy="5638800"/>
            <a:chOff x="-1588" y="990600"/>
            <a:chExt cx="9145588" cy="5638800"/>
          </a:xfrm>
        </p:grpSpPr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-1588" y="990600"/>
              <a:ext cx="9145588" cy="5638800"/>
              <a:chOff x="0" y="0"/>
              <a:chExt cx="5761" cy="3552"/>
            </a:xfrm>
          </p:grpSpPr>
          <p:sp>
            <p:nvSpPr>
              <p:cNvPr id="37" name="Rectangle 36"/>
              <p:cNvSpPr>
                <a:spLocks/>
              </p:cNvSpPr>
              <p:nvPr/>
            </p:nvSpPr>
            <p:spPr bwMode="auto">
              <a:xfrm>
                <a:off x="0" y="0"/>
                <a:ext cx="5761" cy="3552"/>
              </a:xfrm>
              <a:prstGeom prst="rect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FFFFFF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  <p:pic>
          <p:nvPicPr>
            <p:cNvPr id="6" name="Picture 3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65"/>
            <a:stretch>
              <a:fillRect/>
            </a:stretch>
          </p:blipFill>
          <p:spPr bwMode="auto">
            <a:xfrm>
              <a:off x="19050" y="1044575"/>
              <a:ext cx="9048750" cy="558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38"/>
            <p:cNvSpPr>
              <a:spLocks/>
            </p:cNvSpPr>
            <p:nvPr/>
          </p:nvSpPr>
          <p:spPr bwMode="auto">
            <a:xfrm rot="19200000">
              <a:off x="4278313" y="4289425"/>
              <a:ext cx="11477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>
                  <a:solidFill>
                    <a:schemeClr val="tx1"/>
                  </a:solidFill>
                  <a:cs typeface="Arial" charset="0"/>
                </a:rPr>
                <a:t>temperature</a:t>
              </a:r>
            </a:p>
          </p:txBody>
        </p:sp>
        <p:sp>
          <p:nvSpPr>
            <p:cNvPr id="8" name="Rectangle 39"/>
            <p:cNvSpPr>
              <a:spLocks/>
            </p:cNvSpPr>
            <p:nvPr/>
          </p:nvSpPr>
          <p:spPr bwMode="auto">
            <a:xfrm>
              <a:off x="8170863" y="1912938"/>
              <a:ext cx="280987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cs typeface="Arial" charset="0"/>
                </a:rPr>
                <a:t>3 K</a:t>
              </a:r>
            </a:p>
          </p:txBody>
        </p:sp>
        <p:sp>
          <p:nvSpPr>
            <p:cNvPr id="9" name="Rectangle 40"/>
            <p:cNvSpPr>
              <a:spLocks/>
            </p:cNvSpPr>
            <p:nvPr/>
          </p:nvSpPr>
          <p:spPr bwMode="auto">
            <a:xfrm>
              <a:off x="7469188" y="2511425"/>
              <a:ext cx="365125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cs typeface="Arial" charset="0"/>
                </a:rPr>
                <a:t>20 K</a:t>
              </a:r>
            </a:p>
          </p:txBody>
        </p:sp>
        <p:sp>
          <p:nvSpPr>
            <p:cNvPr id="10" name="Rectangle 41"/>
            <p:cNvSpPr>
              <a:spLocks/>
            </p:cNvSpPr>
            <p:nvPr/>
          </p:nvSpPr>
          <p:spPr bwMode="auto">
            <a:xfrm>
              <a:off x="6804025" y="3068638"/>
              <a:ext cx="576263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cs typeface="Arial" charset="0"/>
                </a:rPr>
                <a:t>3.000 K</a:t>
              </a:r>
            </a:p>
          </p:txBody>
        </p:sp>
        <p:sp>
          <p:nvSpPr>
            <p:cNvPr id="11" name="Rectangle 42"/>
            <p:cNvSpPr>
              <a:spLocks/>
            </p:cNvSpPr>
            <p:nvPr/>
          </p:nvSpPr>
          <p:spPr bwMode="auto">
            <a:xfrm>
              <a:off x="6094413" y="3646488"/>
              <a:ext cx="407987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cs typeface="Arial" charset="0"/>
                </a:rPr>
                <a:t>10</a:t>
              </a:r>
              <a:r>
                <a:rPr lang="en-US" baseline="30000">
                  <a:solidFill>
                    <a:schemeClr val="tx1"/>
                  </a:solidFill>
                  <a:cs typeface="Arial" charset="0"/>
                </a:rPr>
                <a:t>9 </a:t>
              </a:r>
              <a:r>
                <a:rPr lang="en-US">
                  <a:solidFill>
                    <a:schemeClr val="tx1"/>
                  </a:solidFill>
                  <a:cs typeface="Arial" charset="0"/>
                </a:rPr>
                <a:t>K</a:t>
              </a:r>
            </a:p>
          </p:txBody>
        </p:sp>
        <p:sp>
          <p:nvSpPr>
            <p:cNvPr id="12" name="Rectangle 43"/>
            <p:cNvSpPr>
              <a:spLocks/>
            </p:cNvSpPr>
            <p:nvPr/>
          </p:nvSpPr>
          <p:spPr bwMode="auto">
            <a:xfrm>
              <a:off x="5446713" y="4213225"/>
              <a:ext cx="477837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cs typeface="Arial" charset="0"/>
                </a:rPr>
                <a:t>10</a:t>
              </a:r>
              <a:r>
                <a:rPr lang="en-US" baseline="30000">
                  <a:solidFill>
                    <a:schemeClr val="tx1"/>
                  </a:solidFill>
                  <a:cs typeface="Arial" charset="0"/>
                </a:rPr>
                <a:t>12</a:t>
              </a:r>
              <a:r>
                <a:rPr lang="en-US">
                  <a:solidFill>
                    <a:schemeClr val="tx1"/>
                  </a:solidFill>
                  <a:cs typeface="Arial" charset="0"/>
                </a:rPr>
                <a:t> K</a:t>
              </a:r>
            </a:p>
          </p:txBody>
        </p:sp>
        <p:sp>
          <p:nvSpPr>
            <p:cNvPr id="13" name="Rectangle 44"/>
            <p:cNvSpPr>
              <a:spLocks/>
            </p:cNvSpPr>
            <p:nvPr/>
          </p:nvSpPr>
          <p:spPr bwMode="auto">
            <a:xfrm>
              <a:off x="2474913" y="1901825"/>
              <a:ext cx="1068387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cs typeface="Arial" charset="0"/>
                </a:rPr>
                <a:t>15 billion years</a:t>
              </a:r>
            </a:p>
          </p:txBody>
        </p:sp>
        <p:sp>
          <p:nvSpPr>
            <p:cNvPr id="14" name="Rectangle 45"/>
            <p:cNvSpPr>
              <a:spLocks/>
            </p:cNvSpPr>
            <p:nvPr/>
          </p:nvSpPr>
          <p:spPr bwMode="auto">
            <a:xfrm rot="19200000">
              <a:off x="777875" y="4422775"/>
              <a:ext cx="43656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>
                  <a:solidFill>
                    <a:schemeClr val="tx1"/>
                  </a:solidFill>
                  <a:cs typeface="Arial" charset="0"/>
                </a:rPr>
                <a:t>time</a:t>
              </a:r>
            </a:p>
          </p:txBody>
        </p:sp>
        <p:sp>
          <p:nvSpPr>
            <p:cNvPr id="15" name="Rectangle 46"/>
            <p:cNvSpPr>
              <a:spLocks/>
            </p:cNvSpPr>
            <p:nvPr/>
          </p:nvSpPr>
          <p:spPr bwMode="auto">
            <a:xfrm>
              <a:off x="1854200" y="2511425"/>
              <a:ext cx="982663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cs typeface="Arial" charset="0"/>
                </a:rPr>
                <a:t>1 billion years</a:t>
              </a:r>
            </a:p>
          </p:txBody>
        </p:sp>
        <p:sp>
          <p:nvSpPr>
            <p:cNvPr id="16" name="Rectangle 47"/>
            <p:cNvSpPr>
              <a:spLocks/>
            </p:cNvSpPr>
            <p:nvPr/>
          </p:nvSpPr>
          <p:spPr bwMode="auto">
            <a:xfrm>
              <a:off x="1146175" y="3060700"/>
              <a:ext cx="1017588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cs typeface="Arial" charset="0"/>
                </a:rPr>
                <a:t>300.000 years</a:t>
              </a:r>
            </a:p>
          </p:txBody>
        </p:sp>
        <p:sp>
          <p:nvSpPr>
            <p:cNvPr id="17" name="Rectangle 48"/>
            <p:cNvSpPr>
              <a:spLocks/>
            </p:cNvSpPr>
            <p:nvPr/>
          </p:nvSpPr>
          <p:spPr bwMode="auto">
            <a:xfrm>
              <a:off x="768350" y="3643313"/>
              <a:ext cx="712788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cs typeface="Arial" charset="0"/>
                </a:rPr>
                <a:t>3 minutes</a:t>
              </a:r>
            </a:p>
          </p:txBody>
        </p:sp>
        <p:sp>
          <p:nvSpPr>
            <p:cNvPr id="18" name="Rectangle 49"/>
            <p:cNvSpPr>
              <a:spLocks/>
            </p:cNvSpPr>
            <p:nvPr/>
          </p:nvSpPr>
          <p:spPr bwMode="auto">
            <a:xfrm>
              <a:off x="403225" y="4203700"/>
              <a:ext cx="67945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r"/>
              <a:r>
                <a:rPr lang="en-US">
                  <a:solidFill>
                    <a:schemeClr val="tx1"/>
                  </a:solidFill>
                  <a:cs typeface="Arial" charset="0"/>
                </a:rPr>
                <a:t>1 millisec</a:t>
              </a:r>
            </a:p>
          </p:txBody>
        </p:sp>
        <p:sp>
          <p:nvSpPr>
            <p:cNvPr id="19" name="Rectangle 50"/>
            <p:cNvSpPr>
              <a:spLocks/>
            </p:cNvSpPr>
            <p:nvPr/>
          </p:nvSpPr>
          <p:spPr bwMode="auto">
            <a:xfrm>
              <a:off x="539750" y="5013325"/>
              <a:ext cx="1970088" cy="279400"/>
            </a:xfrm>
            <a:prstGeom prst="rect">
              <a:avLst/>
            </a:prstGeom>
            <a:solidFill>
              <a:srgbClr val="FFFFFF">
                <a:alpha val="70587"/>
              </a:srgbClr>
            </a:solidFill>
            <a:ln w="25400">
              <a:solidFill>
                <a:srgbClr val="00599D"/>
              </a:solidFill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cs typeface="Arial" charset="0"/>
                </a:rPr>
                <a:t>Genesis of Quarks</a:t>
              </a:r>
            </a:p>
          </p:txBody>
        </p:sp>
        <p:sp>
          <p:nvSpPr>
            <p:cNvPr id="20" name="Rectangle 51"/>
            <p:cNvSpPr>
              <a:spLocks/>
            </p:cNvSpPr>
            <p:nvPr/>
          </p:nvSpPr>
          <p:spPr bwMode="auto">
            <a:xfrm>
              <a:off x="3995738" y="3716338"/>
              <a:ext cx="1182687" cy="279400"/>
            </a:xfrm>
            <a:prstGeom prst="rect">
              <a:avLst/>
            </a:prstGeom>
            <a:solidFill>
              <a:srgbClr val="FFFFFF">
                <a:alpha val="70587"/>
              </a:srgbClr>
            </a:solidFill>
            <a:ln w="25400">
              <a:solidFill>
                <a:srgbClr val="00599D"/>
              </a:solidFill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cs typeface="Arial" charset="0"/>
                </a:rPr>
                <a:t>Freeze-out</a:t>
              </a:r>
            </a:p>
          </p:txBody>
        </p:sp>
        <p:sp>
          <p:nvSpPr>
            <p:cNvPr id="21" name="Rectangle 52"/>
            <p:cNvSpPr>
              <a:spLocks/>
            </p:cNvSpPr>
            <p:nvPr/>
          </p:nvSpPr>
          <p:spPr bwMode="auto">
            <a:xfrm>
              <a:off x="4572000" y="2781300"/>
              <a:ext cx="1474788" cy="279400"/>
            </a:xfrm>
            <a:prstGeom prst="rect">
              <a:avLst/>
            </a:prstGeom>
            <a:solidFill>
              <a:srgbClr val="FFFFFF">
                <a:alpha val="70587"/>
              </a:srgbClr>
            </a:solidFill>
            <a:ln w="25400">
              <a:solidFill>
                <a:srgbClr val="00599D"/>
              </a:solidFill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cs typeface="Arial" charset="0"/>
                </a:rPr>
                <a:t>Cold Hadrons</a:t>
              </a:r>
            </a:p>
          </p:txBody>
        </p:sp>
        <p:sp>
          <p:nvSpPr>
            <p:cNvPr id="22" name="Rectangle 53"/>
            <p:cNvSpPr>
              <a:spLocks/>
            </p:cNvSpPr>
            <p:nvPr/>
          </p:nvSpPr>
          <p:spPr bwMode="auto">
            <a:xfrm>
              <a:off x="4572000" y="1700213"/>
              <a:ext cx="712788" cy="279400"/>
            </a:xfrm>
            <a:prstGeom prst="rect">
              <a:avLst/>
            </a:prstGeom>
            <a:solidFill>
              <a:srgbClr val="FFFFFF">
                <a:alpha val="70587"/>
              </a:srgbClr>
            </a:solidFill>
            <a:ln w="25400">
              <a:solidFill>
                <a:srgbClr val="00599D"/>
              </a:solidFill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cs typeface="Arial" charset="0"/>
                </a:rPr>
                <a:t>Nuclei</a:t>
              </a:r>
            </a:p>
          </p:txBody>
        </p:sp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179388" y="1125538"/>
              <a:ext cx="4572000" cy="1322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/>
                <a:t>Understanding the universe at the largest and smallest scales and</a:t>
              </a:r>
            </a:p>
            <a:p>
              <a:r>
                <a:rPr lang="en-US" sz="2000"/>
                <a:t>under extreme </a:t>
              </a:r>
            </a:p>
            <a:p>
              <a:r>
                <a:rPr lang="en-US" sz="2000"/>
                <a:t>nuclear conditions. </a:t>
              </a:r>
            </a:p>
          </p:txBody>
        </p:sp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4284663" y="5661025"/>
              <a:ext cx="45720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/>
                <a:t>Find a better understanding of matter that is composed of quarks and gluons </a:t>
              </a:r>
            </a:p>
          </p:txBody>
        </p: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1908175" y="2565400"/>
              <a:ext cx="1735138" cy="1311275"/>
              <a:chOff x="4264" y="2796"/>
              <a:chExt cx="907" cy="636"/>
            </a:xfrm>
          </p:grpSpPr>
          <p:sp>
            <p:nvSpPr>
              <p:cNvPr id="35" name="Rectangle 25"/>
              <p:cNvSpPr>
                <a:spLocks noChangeArrowheads="1"/>
              </p:cNvSpPr>
              <p:nvPr/>
            </p:nvSpPr>
            <p:spPr bwMode="auto">
              <a:xfrm>
                <a:off x="4264" y="2796"/>
                <a:ext cx="907" cy="636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bg1"/>
                  </a:gs>
                  <a:gs pos="100000">
                    <a:schemeClr val="accent1"/>
                  </a:gs>
                </a:gsLst>
                <a:lin ang="189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36" name="Picture 26" descr="hsd_physic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3" y="2820"/>
                <a:ext cx="869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" name="Group 27"/>
            <p:cNvGrpSpPr>
              <a:grpSpLocks/>
            </p:cNvGrpSpPr>
            <p:nvPr/>
          </p:nvGrpSpPr>
          <p:grpSpPr bwMode="auto">
            <a:xfrm>
              <a:off x="6156325" y="1196975"/>
              <a:ext cx="1731963" cy="1304925"/>
              <a:chOff x="158" y="2523"/>
              <a:chExt cx="1091" cy="822"/>
            </a:xfrm>
          </p:grpSpPr>
          <p:grpSp>
            <p:nvGrpSpPr>
              <p:cNvPr id="31" name="Group 28"/>
              <p:cNvGrpSpPr>
                <a:grpSpLocks/>
              </p:cNvGrpSpPr>
              <p:nvPr/>
            </p:nvGrpSpPr>
            <p:grpSpPr bwMode="auto">
              <a:xfrm>
                <a:off x="158" y="2523"/>
                <a:ext cx="1091" cy="822"/>
                <a:chOff x="4264" y="856"/>
                <a:chExt cx="907" cy="638"/>
              </a:xfrm>
            </p:grpSpPr>
            <p:sp>
              <p:nvSpPr>
                <p:cNvPr id="33" name="Rectangle 29"/>
                <p:cNvSpPr>
                  <a:spLocks noChangeArrowheads="1"/>
                </p:cNvSpPr>
                <p:nvPr/>
              </p:nvSpPr>
              <p:spPr bwMode="auto">
                <a:xfrm>
                  <a:off x="4264" y="858"/>
                  <a:ext cx="907" cy="6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50000">
                      <a:schemeClr val="bg1"/>
                    </a:gs>
                    <a:gs pos="100000">
                      <a:schemeClr val="folHlink"/>
                    </a:gs>
                  </a:gsLst>
                  <a:lin ang="18900000" scaled="1"/>
                </a:gra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34" name="Picture 30" descr="nuclchart_corr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4" y="856"/>
                  <a:ext cx="907" cy="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599D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340" y="2523"/>
                <a:ext cx="907" cy="63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folHlink"/>
                        </a:gs>
                        <a:gs pos="5000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pic>
          <p:nvPicPr>
            <p:cNvPr id="27" name="Picture 23" descr="nqm_physics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18"/>
            <a:stretch>
              <a:fillRect/>
            </a:stretch>
          </p:blipFill>
          <p:spPr bwMode="auto">
            <a:xfrm>
              <a:off x="2627313" y="4581525"/>
              <a:ext cx="1738312" cy="1231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8" t="6677" r="12000"/>
            <a:stretch>
              <a:fillRect/>
            </a:stretch>
          </p:blipFill>
          <p:spPr bwMode="auto">
            <a:xfrm>
              <a:off x="6156176" y="2780928"/>
              <a:ext cx="1656184" cy="139772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Ellipse 5"/>
            <p:cNvSpPr>
              <a:spLocks noChangeArrowheads="1"/>
            </p:cNvSpPr>
            <p:nvPr/>
          </p:nvSpPr>
          <p:spPr bwMode="auto">
            <a:xfrm>
              <a:off x="4716016" y="4509120"/>
              <a:ext cx="1152128" cy="522418"/>
            </a:xfrm>
            <a:prstGeom prst="ellipse">
              <a:avLst/>
            </a:prstGeom>
            <a:solidFill>
              <a:srgbClr val="C00000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ctr"/>
              <a:r>
                <a:rPr lang="en-US" sz="1800" dirty="0" smtClean="0"/>
                <a:t>EDM</a:t>
              </a:r>
              <a:endParaRPr lang="en-US" sz="1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28384" y="4869160"/>
              <a:ext cx="184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921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>
                <a:cs typeface="ＭＳ Ｐゴシック" charset="0"/>
              </a:rPr>
              <a:t>The Future: FAIR </a:t>
            </a:r>
            <a:endParaRPr lang="en-US" dirty="0">
              <a:latin typeface="Arial" charset="0"/>
            </a:endParaRPr>
          </a:p>
        </p:txBody>
      </p:sp>
      <p:pic>
        <p:nvPicPr>
          <p:cNvPr id="4" name="Picture 2" descr="02_GSI_mit_FAIR_A4_rg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/>
          <a:stretch>
            <a:fillRect/>
          </a:stretch>
        </p:blipFill>
        <p:spPr bwMode="auto">
          <a:xfrm>
            <a:off x="3389313" y="1308100"/>
            <a:ext cx="6046787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534025" y="5487988"/>
            <a:ext cx="536575" cy="292100"/>
            <a:chOff x="3486" y="3625"/>
            <a:chExt cx="338" cy="184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3503" y="3733"/>
              <a:ext cx="313" cy="76"/>
              <a:chOff x="280" y="3584"/>
              <a:chExt cx="496" cy="88"/>
            </a:xfrm>
          </p:grpSpPr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>
                <a:off x="280" y="3624"/>
                <a:ext cx="4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280" y="3584"/>
                <a:ext cx="0" cy="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>
                <a:off x="776" y="3584"/>
                <a:ext cx="0" cy="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486" y="3625"/>
              <a:ext cx="33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de-DE" sz="100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100 m</a:t>
              </a:r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291013" y="2408238"/>
            <a:ext cx="663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de-DE" sz="1000" b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UNILAC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499100" y="2214563"/>
            <a:ext cx="565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de-DE" sz="1000" b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SIS 18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289800" y="1854200"/>
            <a:ext cx="10922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de-DE" sz="1300" b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SIS 100/300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727700" y="3187700"/>
            <a:ext cx="762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de-DE" sz="1100" b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HESR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378700" y="3352800"/>
            <a:ext cx="762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de-DE" sz="1100" b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Super</a:t>
            </a:r>
          </a:p>
          <a:p>
            <a:pPr eaLnBrk="1" hangingPunct="1"/>
            <a:r>
              <a:rPr lang="de-DE" sz="1100" b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FRS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515100" y="4762500"/>
            <a:ext cx="609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de-DE" sz="1100" b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NESR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943600" y="4292600"/>
            <a:ext cx="609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de-DE" sz="1100" b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CR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600700" y="4760913"/>
            <a:ext cx="609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de-DE" sz="1100" b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RESR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232400" y="2760663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de-DE" sz="1000" b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ESR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65100" y="1514475"/>
            <a:ext cx="3276600" cy="2090738"/>
          </a:xfrm>
          <a:prstGeom prst="rect">
            <a:avLst/>
          </a:prstGeom>
          <a:solidFill>
            <a:schemeClr val="bg1"/>
          </a:solidFill>
          <a:ln w="9525">
            <a:solidFill>
              <a:srgbClr val="004379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Char char="•"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 Intensity: 100 – 10 000 x</a:t>
            </a:r>
          </a:p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Char char="•"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 Energy: 20 x</a:t>
            </a:r>
          </a:p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Char char="•"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 Precision in beam quality by </a:t>
            </a:r>
          </a:p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None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   high brilliance </a:t>
            </a:r>
          </a:p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Char char="•"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 Antimatter</a:t>
            </a:r>
          </a:p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Char char="•"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 Synergy: 4x parallel operation</a:t>
            </a:r>
            <a:b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</a:b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  „cost-effectiveness“ !!!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165100" y="1179513"/>
            <a:ext cx="3276600" cy="341312"/>
          </a:xfrm>
          <a:prstGeom prst="rect">
            <a:avLst/>
          </a:prstGeom>
          <a:solidFill>
            <a:srgbClr val="33CCFF">
              <a:alpha val="39999"/>
            </a:srgbClr>
          </a:solidFill>
          <a:ln w="9525">
            <a:solidFill>
              <a:srgbClr val="00437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b="1">
                <a:solidFill>
                  <a:srgbClr val="004379"/>
                </a:solidFill>
              </a:rPr>
              <a:t>New Quality for Research</a:t>
            </a:r>
            <a:endParaRPr lang="de-DE" sz="1600">
              <a:solidFill>
                <a:srgbClr val="004379"/>
              </a:solidFill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165100" y="4125913"/>
            <a:ext cx="4483100" cy="992187"/>
          </a:xfrm>
          <a:prstGeom prst="rect">
            <a:avLst/>
          </a:prstGeom>
          <a:solidFill>
            <a:schemeClr val="bg1"/>
          </a:solidFill>
          <a:ln w="9525">
            <a:solidFill>
              <a:srgbClr val="004379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Char char="•"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Building in Modules, starting: modules 0 – 3</a:t>
            </a:r>
          </a:p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Char char="•"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Building Costs: appr. 1.027 Bill. €´05</a:t>
            </a:r>
          </a:p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Char char="•"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Users: approx. 2000 - 3000 per Year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165100" y="3779838"/>
            <a:ext cx="4483100" cy="344487"/>
          </a:xfrm>
          <a:prstGeom prst="rect">
            <a:avLst/>
          </a:prstGeom>
          <a:solidFill>
            <a:srgbClr val="33CCFF">
              <a:alpha val="39999"/>
            </a:srgbClr>
          </a:solidFill>
          <a:ln w="9525">
            <a:solidFill>
              <a:srgbClr val="00437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de-DE" sz="1600" b="1">
                <a:solidFill>
                  <a:srgbClr val="004379"/>
                </a:solidFill>
              </a:rPr>
              <a:t>Time Schedule, Costs, Users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8458200" y="2667000"/>
            <a:ext cx="8382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2000">
              <a:solidFill>
                <a:schemeClr val="tx1"/>
              </a:solidFill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165100" y="5648325"/>
            <a:ext cx="4470400" cy="923925"/>
          </a:xfrm>
          <a:prstGeom prst="rect">
            <a:avLst/>
          </a:prstGeom>
          <a:solidFill>
            <a:schemeClr val="bg1"/>
          </a:solidFill>
          <a:ln w="9525">
            <a:solidFill>
              <a:srgbClr val="004379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Char char="•"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65 % Federal Government</a:t>
            </a:r>
          </a:p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Char char="•"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10 % State of Hesse</a:t>
            </a:r>
          </a:p>
          <a:p>
            <a:pPr eaLnBrk="1" hangingPunct="1">
              <a:spcBef>
                <a:spcPct val="15000"/>
              </a:spcBef>
              <a:spcAft>
                <a:spcPct val="5000"/>
              </a:spcAft>
              <a:buSzPct val="105000"/>
              <a:buFont typeface="Times" charset="0"/>
              <a:buChar char="•"/>
            </a:pPr>
            <a:r>
              <a:rPr lang="de-DE" sz="16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25 % International Partners 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165100" y="5311775"/>
            <a:ext cx="4470400" cy="344488"/>
          </a:xfrm>
          <a:prstGeom prst="rect">
            <a:avLst/>
          </a:prstGeom>
          <a:solidFill>
            <a:srgbClr val="33CCFF">
              <a:alpha val="39999"/>
            </a:srgbClr>
          </a:solidFill>
          <a:ln w="9525">
            <a:solidFill>
              <a:srgbClr val="00437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de-DE" sz="1600" b="1">
                <a:solidFill>
                  <a:srgbClr val="004379"/>
                </a:solidFill>
              </a:rPr>
              <a:t>Financing</a:t>
            </a:r>
          </a:p>
        </p:txBody>
      </p:sp>
      <p:pic>
        <p:nvPicPr>
          <p:cNvPr id="27" name="Content Placeholder 26" descr="FAIR_V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4037013"/>
            <a:ext cx="136842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7080250" y="5284788"/>
            <a:ext cx="1439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sz="1400">
                <a:solidFill>
                  <a:srgbClr val="004379"/>
                </a:solidFill>
                <a:ea typeface="ＭＳ Ｐゴシック" charset="0"/>
                <a:cs typeface="ＭＳ Ｐゴシック" charset="0"/>
              </a:rPr>
              <a:t> existing facility</a:t>
            </a:r>
          </a:p>
          <a:p>
            <a:pPr eaLnBrk="1" hangingPunct="1">
              <a:buFontTx/>
              <a:buChar char="•"/>
            </a:pPr>
            <a:r>
              <a:rPr lang="de-DE" sz="1400">
                <a:solidFill>
                  <a:srgbClr val="C10000"/>
                </a:solidFill>
                <a:ea typeface="ＭＳ Ｐゴシック" charset="0"/>
                <a:cs typeface="ＭＳ Ｐゴシック" charset="0"/>
              </a:rPr>
              <a:t> new facility</a:t>
            </a:r>
            <a:endParaRPr lang="de-DE" sz="140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9" name="Picture 29" descr="GSI_Logo_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44663"/>
            <a:ext cx="825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568700" y="990599"/>
            <a:ext cx="5730131" cy="3960304"/>
            <a:chOff x="3568700" y="990599"/>
            <a:chExt cx="5730131" cy="3960304"/>
          </a:xfrm>
        </p:grpSpPr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7644780" y="990599"/>
              <a:ext cx="1654051" cy="1524001"/>
              <a:chOff x="8246687" y="206447"/>
              <a:chExt cx="2848520" cy="2624555"/>
            </a:xfrm>
          </p:grpSpPr>
          <p:sp>
            <p:nvSpPr>
              <p:cNvPr id="31" name="Rounded Rectangular Callout 30"/>
              <p:cNvSpPr/>
              <p:nvPr/>
            </p:nvSpPr>
            <p:spPr>
              <a:xfrm>
                <a:off x="8246687" y="206447"/>
                <a:ext cx="2848520" cy="2624555"/>
              </a:xfrm>
              <a:prstGeom prst="wedgeRoundRectCallout">
                <a:avLst>
                  <a:gd name="adj1" fmla="val -70074"/>
                  <a:gd name="adj2" fmla="val 60120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8441220" y="329659"/>
                <a:ext cx="2459454" cy="2378132"/>
                <a:chOff x="8441220" y="329659"/>
                <a:chExt cx="2459454" cy="2378132"/>
              </a:xfrm>
            </p:grpSpPr>
            <p:pic>
              <p:nvPicPr>
                <p:cNvPr id="33" name="Picture 32" descr="HadesCBM_wo_2008.jpg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lum bright="10000"/>
                </a:blip>
                <a:srcRect l="1729" t="980" r="1110" b="1201"/>
                <a:stretch/>
              </p:blipFill>
              <p:spPr>
                <a:xfrm>
                  <a:off x="8441220" y="329659"/>
                  <a:ext cx="2459454" cy="237813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3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9792580" y="2242864"/>
                  <a:ext cx="745717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de-DE" sz="1800" b="1" dirty="0" smtClean="0">
                      <a:solidFill>
                        <a:schemeClr val="accent4"/>
                      </a:solidFill>
                      <a:latin typeface="+mn-lt"/>
                      <a:ea typeface="ＭＳ Ｐゴシック" charset="-128"/>
                    </a:rPr>
                    <a:t>CBM</a:t>
                  </a:r>
                  <a:endParaRPr lang="de-DE" sz="1600" b="1" dirty="0">
                    <a:solidFill>
                      <a:schemeClr val="accent4"/>
                    </a:solidFill>
                    <a:latin typeface="+mn-lt"/>
                    <a:ea typeface="ＭＳ Ｐゴシック" charset="-128"/>
                  </a:endParaRPr>
                </a:p>
              </p:txBody>
            </p:sp>
          </p:grpSp>
        </p:grpSp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>
              <a:off x="7581894" y="2919047"/>
              <a:ext cx="1175169" cy="1744951"/>
              <a:chOff x="8268745" y="3248546"/>
              <a:chExt cx="2029010" cy="3406837"/>
            </a:xfrm>
          </p:grpSpPr>
          <p:sp>
            <p:nvSpPr>
              <p:cNvPr id="36" name="Rounded Rectangular Callout 35"/>
              <p:cNvSpPr/>
              <p:nvPr/>
            </p:nvSpPr>
            <p:spPr>
              <a:xfrm>
                <a:off x="8268745" y="3248546"/>
                <a:ext cx="1883875" cy="3356211"/>
              </a:xfrm>
              <a:prstGeom prst="wedgeRoundRectCallout">
                <a:avLst>
                  <a:gd name="adj1" fmla="val -85692"/>
                  <a:gd name="adj2" fmla="val -18345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7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lum/>
              </a:blip>
              <a:srcRect l="1772" t="9733" r="1561" b="16251"/>
              <a:stretch/>
            </p:blipFill>
            <p:spPr bwMode="auto">
              <a:xfrm rot="5400000">
                <a:off x="7470502" y="4311137"/>
                <a:ext cx="3087251" cy="12868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38" name="Group 37"/>
              <p:cNvGrpSpPr/>
              <p:nvPr/>
            </p:nvGrpSpPr>
            <p:grpSpPr>
              <a:xfrm>
                <a:off x="8738991" y="4475875"/>
                <a:ext cx="1558764" cy="2179508"/>
                <a:chOff x="8738991" y="4475875"/>
                <a:chExt cx="1558764" cy="2179508"/>
              </a:xfrm>
            </p:grpSpPr>
            <p:sp>
              <p:nvSpPr>
                <p:cNvPr id="3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738991" y="6054480"/>
                  <a:ext cx="1558764" cy="6009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de-DE" sz="1400" b="1" dirty="0" smtClean="0">
                      <a:solidFill>
                        <a:schemeClr val="accent4"/>
                      </a:solidFill>
                      <a:latin typeface="+mn-lt"/>
                      <a:ea typeface="ＭＳ Ｐゴシック" charset="-128"/>
                    </a:rPr>
                    <a:t>NuSTAR</a:t>
                  </a:r>
                  <a:endParaRPr lang="de-DE" sz="1400" b="1" dirty="0">
                    <a:solidFill>
                      <a:schemeClr val="accent4"/>
                    </a:solidFill>
                    <a:latin typeface="+mn-lt"/>
                    <a:ea typeface="ＭＳ Ｐゴシック" charset="-128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8982489" y="4475875"/>
                  <a:ext cx="1260141" cy="1021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 smtClean="0">
                      <a:solidFill>
                        <a:schemeClr val="accent4"/>
                      </a:solidFill>
                      <a:latin typeface="+mn-lt"/>
                    </a:rPr>
                    <a:t>Super-FRS</a:t>
                  </a:r>
                  <a:endParaRPr lang="en-GB" sz="1400" b="1" dirty="0">
                    <a:solidFill>
                      <a:schemeClr val="accent4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>
              <a:off x="3568700" y="3664121"/>
              <a:ext cx="2391420" cy="1286782"/>
              <a:chOff x="-1860129" y="3699029"/>
              <a:chExt cx="3776834" cy="2274589"/>
            </a:xfrm>
          </p:grpSpPr>
          <p:sp>
            <p:nvSpPr>
              <p:cNvPr id="42" name="Rounded Rectangular Callout 41"/>
              <p:cNvSpPr/>
              <p:nvPr/>
            </p:nvSpPr>
            <p:spPr>
              <a:xfrm>
                <a:off x="-1860129" y="3699029"/>
                <a:ext cx="3776834" cy="2166049"/>
              </a:xfrm>
              <a:prstGeom prst="wedgeRoundRectCallout">
                <a:avLst>
                  <a:gd name="adj1" fmla="val 61023"/>
                  <a:gd name="adj2" fmla="val -69774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-1648967" y="3789040"/>
                <a:ext cx="3499465" cy="2184578"/>
                <a:chOff x="-1648967" y="3789040"/>
                <a:chExt cx="3499465" cy="2184578"/>
              </a:xfrm>
            </p:grpSpPr>
            <p:pic>
              <p:nvPicPr>
                <p:cNvPr id="44" name="Picture 43" descr="Panda_v912.pn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-1648967" y="3789040"/>
                  <a:ext cx="3297934" cy="1935215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45" name="TextBox 44"/>
                <p:cNvSpPr txBox="1"/>
                <p:nvPr/>
              </p:nvSpPr>
              <p:spPr>
                <a:xfrm>
                  <a:off x="-656682" y="5375171"/>
                  <a:ext cx="2507180" cy="598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600" b="1" dirty="0" smtClean="0">
                      <a:solidFill>
                        <a:schemeClr val="accent4"/>
                      </a:solidFill>
                      <a:latin typeface="+mn-lt"/>
                    </a:rPr>
                    <a:t>PANDA</a:t>
                  </a:r>
                  <a:endParaRPr lang="en-GB" sz="1600" b="1" dirty="0">
                    <a:solidFill>
                      <a:schemeClr val="accent4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46" name="Group 45"/>
            <p:cNvGrpSpPr/>
            <p:nvPr/>
          </p:nvGrpSpPr>
          <p:grpSpPr>
            <a:xfrm>
              <a:off x="4216400" y="1993900"/>
              <a:ext cx="1636570" cy="1128528"/>
              <a:chOff x="294933" y="1223756"/>
              <a:chExt cx="3106937" cy="2145851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94933" y="1223756"/>
                <a:ext cx="3106937" cy="2145851"/>
                <a:chOff x="-1548680" y="1174967"/>
                <a:chExt cx="2627425" cy="1704559"/>
              </a:xfrm>
            </p:grpSpPr>
            <p:sp>
              <p:nvSpPr>
                <p:cNvPr id="49" name="Rounded Rectangular Callout 48"/>
                <p:cNvSpPr/>
                <p:nvPr/>
              </p:nvSpPr>
              <p:spPr>
                <a:xfrm>
                  <a:off x="-1548680" y="1174967"/>
                  <a:ext cx="2627425" cy="1623963"/>
                </a:xfrm>
                <a:prstGeom prst="wedgeRoundRectCallout">
                  <a:avLst>
                    <a:gd name="adj1" fmla="val 92031"/>
                    <a:gd name="adj2" fmla="val 70159"/>
                    <a:gd name="adj3" fmla="val 16667"/>
                  </a:avLst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-220809" y="2368165"/>
                  <a:ext cx="1181767" cy="5113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de-DE" sz="1600" b="1" dirty="0" smtClean="0">
                      <a:solidFill>
                        <a:schemeClr val="accent4"/>
                      </a:solidFill>
                      <a:latin typeface="+mn-lt"/>
                      <a:ea typeface="ＭＳ Ｐゴシック" charset="-128"/>
                    </a:rPr>
                    <a:t>APPA</a:t>
                  </a:r>
                  <a:endParaRPr lang="de-DE" sz="1600" b="1" dirty="0">
                    <a:solidFill>
                      <a:schemeClr val="accent4"/>
                    </a:solidFill>
                    <a:latin typeface="+mn-lt"/>
                    <a:ea typeface="ＭＳ Ｐゴシック" charset="-128"/>
                  </a:endParaRPr>
                </a:p>
              </p:txBody>
            </p:sp>
          </p:grpSp>
          <p:pic>
            <p:nvPicPr>
              <p:cNvPr id="48" name="Picture 7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lum contrast="20000"/>
              </a:blip>
              <a:srcRect l="7783" t="14027" r="5281" b="11645"/>
              <a:stretch/>
            </p:blipFill>
            <p:spPr bwMode="auto">
              <a:xfrm>
                <a:off x="397244" y="1334621"/>
                <a:ext cx="2869611" cy="159433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317500" y="465138"/>
            <a:ext cx="87376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Cosmic Matter in the </a:t>
            </a:r>
            <a:r>
              <a:rPr lang="en-US" dirty="0" smtClean="0"/>
              <a:t>Laboratory (FZJ, GSI, HIM)</a:t>
            </a:r>
            <a:endParaRPr lang="en-US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1066800"/>
            <a:ext cx="5461000" cy="2146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3530600"/>
            <a:ext cx="9144000" cy="3001665"/>
            <a:chOff x="0" y="3530600"/>
            <a:chExt cx="9144000" cy="3001665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21874309"/>
                </p:ext>
              </p:extLst>
            </p:nvPr>
          </p:nvGraphicFramePr>
          <p:xfrm>
            <a:off x="0" y="35306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27419060"/>
                </p:ext>
              </p:extLst>
            </p:nvPr>
          </p:nvGraphicFramePr>
          <p:xfrm>
            <a:off x="4572000" y="35306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397000" y="6070600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FZJ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93000" y="6070600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GSI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362199" y="4914900"/>
            <a:ext cx="4207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Fair Construction:</a:t>
            </a:r>
          </a:p>
          <a:p>
            <a:r>
              <a:rPr lang="en-US" dirty="0" smtClean="0"/>
              <a:t>Accelerator </a:t>
            </a:r>
            <a:r>
              <a:rPr lang="en-US" dirty="0" smtClean="0"/>
              <a:t>and</a:t>
            </a:r>
          </a:p>
          <a:p>
            <a:r>
              <a:rPr lang="en-US" dirty="0" smtClean="0"/>
              <a:t>Experiment</a:t>
            </a:r>
          </a:p>
          <a:p>
            <a:r>
              <a:rPr lang="en-US" dirty="0"/>
              <a:t> </a:t>
            </a:r>
            <a:r>
              <a:rPr lang="en-US" dirty="0" smtClean="0"/>
              <a:t>            Strong Link to </a:t>
            </a:r>
            <a:r>
              <a:rPr lang="en-US" dirty="0" err="1" smtClean="0"/>
              <a:t>MuT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89700" y="4914900"/>
            <a:ext cx="2654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Fair Construction:</a:t>
            </a:r>
          </a:p>
          <a:p>
            <a:r>
              <a:rPr lang="en-US" dirty="0" smtClean="0"/>
              <a:t>Accelerator and Experiment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2" idx="2"/>
          </p:cNvCxnSpPr>
          <p:nvPr/>
        </p:nvCxnSpPr>
        <p:spPr bwMode="auto">
          <a:xfrm>
            <a:off x="5524500" y="35052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381000" y="2590800"/>
            <a:ext cx="8763000" cy="1727200"/>
            <a:chOff x="381000" y="2590800"/>
            <a:chExt cx="8763000" cy="1727200"/>
          </a:xfrm>
        </p:grpSpPr>
        <p:grpSp>
          <p:nvGrpSpPr>
            <p:cNvPr id="25" name="Group 24"/>
            <p:cNvGrpSpPr/>
            <p:nvPr/>
          </p:nvGrpSpPr>
          <p:grpSpPr>
            <a:xfrm>
              <a:off x="381000" y="3644900"/>
              <a:ext cx="868597" cy="673100"/>
              <a:chOff x="381000" y="3644900"/>
              <a:chExt cx="868597" cy="67310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81000" y="3644900"/>
                <a:ext cx="8685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EDM</a:t>
                </a:r>
                <a:endParaRPr lang="en-US" dirty="0"/>
              </a:p>
            </p:txBody>
          </p:sp>
          <p:cxnSp>
            <p:nvCxnSpPr>
              <p:cNvPr id="11" name="Straight Arrow Connector 10"/>
              <p:cNvCxnSpPr>
                <a:stCxn id="8" idx="2"/>
              </p:cNvCxnSpPr>
              <p:nvPr/>
            </p:nvCxnSpPr>
            <p:spPr bwMode="auto">
              <a:xfrm>
                <a:off x="815299" y="4106565"/>
                <a:ext cx="340401" cy="211435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5156200" y="3086100"/>
              <a:ext cx="965200" cy="736600"/>
              <a:chOff x="5156200" y="3086100"/>
              <a:chExt cx="965200" cy="7366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156200" y="3086100"/>
                <a:ext cx="7488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HIM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0" name="Straight Arrow Connector 19"/>
              <p:cNvCxnSpPr>
                <a:stCxn id="12" idx="2"/>
              </p:cNvCxnSpPr>
              <p:nvPr/>
            </p:nvCxnSpPr>
            <p:spPr bwMode="auto">
              <a:xfrm>
                <a:off x="5530612" y="3547765"/>
                <a:ext cx="590788" cy="27493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7" name="Group 26"/>
            <p:cNvGrpSpPr/>
            <p:nvPr/>
          </p:nvGrpSpPr>
          <p:grpSpPr>
            <a:xfrm>
              <a:off x="6731000" y="2590800"/>
              <a:ext cx="2413000" cy="1054100"/>
              <a:chOff x="6731000" y="2590800"/>
              <a:chExt cx="2413000" cy="105410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6756400" y="2590800"/>
                <a:ext cx="2387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GSI: HIC4FAIR, </a:t>
                </a:r>
                <a:r>
                  <a:rPr lang="en-US" dirty="0" err="1" smtClean="0"/>
                  <a:t>EMMI,HGShire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>
                <a:stCxn id="13" idx="2"/>
              </p:cNvCxnSpPr>
              <p:nvPr/>
            </p:nvCxnSpPr>
            <p:spPr bwMode="auto">
              <a:xfrm flipH="1">
                <a:off x="6731000" y="3421797"/>
                <a:ext cx="1219200" cy="22310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0070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317500" y="33338"/>
            <a:ext cx="82296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Helmholtz-Institute Mainz (since 2009)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Strategic Alliance with JGU Mainz</a:t>
            </a:r>
            <a:endParaRPr lang="en-US" dirty="0">
              <a:latin typeface="Arial" charset="0"/>
            </a:endParaRPr>
          </a:p>
        </p:txBody>
      </p:sp>
      <p:pic>
        <p:nvPicPr>
          <p:cNvPr id="4" name="Picture 3" descr="A16_HIMTag_August_2012-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6" y="1019448"/>
            <a:ext cx="4866456" cy="1622152"/>
          </a:xfrm>
          <a:prstGeom prst="rect">
            <a:avLst/>
          </a:prstGeom>
        </p:spPr>
      </p:pic>
      <p:pic>
        <p:nvPicPr>
          <p:cNvPr id="5" name="Picture 4" descr="Maa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57" y="1522026"/>
            <a:ext cx="469921" cy="693892"/>
          </a:xfrm>
          <a:prstGeom prst="rect">
            <a:avLst/>
          </a:prstGeom>
          <a:ln w="38100" cmpd="sng">
            <a:noFill/>
          </a:ln>
        </p:spPr>
      </p:pic>
      <p:pic>
        <p:nvPicPr>
          <p:cNvPr id="6" name="Picture 5" descr="Denig_Oeffentlichkeitsarbei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79" y="2207023"/>
            <a:ext cx="550099" cy="812017"/>
          </a:xfrm>
          <a:prstGeom prst="rect">
            <a:avLst/>
          </a:prstGeom>
          <a:ln w="38100" cmpd="sng">
            <a:noFill/>
          </a:ln>
        </p:spPr>
      </p:pic>
      <p:pic>
        <p:nvPicPr>
          <p:cNvPr id="7" name="Picture 6" descr="Hartmut_Witti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79" y="891828"/>
            <a:ext cx="470253" cy="645311"/>
          </a:xfrm>
          <a:prstGeom prst="rect">
            <a:avLst/>
          </a:prstGeom>
          <a:ln w="38100" cmpd="sng">
            <a:noFill/>
          </a:ln>
        </p:spPr>
      </p:pic>
      <p:pic>
        <p:nvPicPr>
          <p:cNvPr id="8" name="Picture 7" descr="Barth_PICT607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72" y="919228"/>
            <a:ext cx="493198" cy="657598"/>
          </a:xfrm>
          <a:prstGeom prst="rect">
            <a:avLst/>
          </a:prstGeom>
          <a:ln w="38100" cmpd="sng">
            <a:solidFill>
              <a:srgbClr val="0000FF"/>
            </a:solidFill>
            <a:prstDash val="dash"/>
          </a:ln>
        </p:spPr>
      </p:pic>
      <p:pic>
        <p:nvPicPr>
          <p:cNvPr id="10" name="Picture 9" descr="Aulenbacher_870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74" y="919228"/>
            <a:ext cx="493198" cy="73979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1" name="Picture 10" descr="Duellmann_999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72" y="1631625"/>
            <a:ext cx="561505" cy="842257"/>
          </a:xfrm>
          <a:prstGeom prst="rect">
            <a:avLst/>
          </a:prstGeom>
          <a:ln w="38100" cmpd="sng">
            <a:noFill/>
          </a:ln>
        </p:spPr>
      </p:pic>
      <p:pic>
        <p:nvPicPr>
          <p:cNvPr id="13" name="Picture 12" descr="Fritz_Hessberger_DSCN6239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74" y="1741225"/>
            <a:ext cx="607171" cy="455378"/>
          </a:xfrm>
          <a:prstGeom prst="rect">
            <a:avLst/>
          </a:prstGeom>
          <a:ln w="38100" cmpd="sng">
            <a:solidFill>
              <a:srgbClr val="0000FF"/>
            </a:solidFill>
            <a:prstDash val="dash"/>
          </a:ln>
        </p:spPr>
      </p:pic>
      <p:pic>
        <p:nvPicPr>
          <p:cNvPr id="3" name="Picture 2" descr="budker_gardensmall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2324100"/>
            <a:ext cx="1104900" cy="69977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9" name="Picture 8" descr="Walz_8429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75" y="2261823"/>
            <a:ext cx="541051" cy="811577"/>
          </a:xfrm>
          <a:prstGeom prst="rect">
            <a:avLst/>
          </a:prstGeom>
          <a:ln w="38100" cmpd="sng">
            <a:solidFill>
              <a:srgbClr val="0000FF"/>
            </a:solidFill>
            <a:prstDash val="sysDash"/>
          </a:ln>
        </p:spPr>
      </p:pic>
      <p:sp>
        <p:nvSpPr>
          <p:cNvPr id="14" name="TextBox 13"/>
          <p:cNvSpPr txBox="1"/>
          <p:nvPr/>
        </p:nvSpPr>
        <p:spPr>
          <a:xfrm>
            <a:off x="889000" y="2921000"/>
            <a:ext cx="287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Scientists (</a:t>
            </a:r>
            <a:r>
              <a:rPr lang="en-US" sz="1800" dirty="0" smtClean="0"/>
              <a:t>~70 out of 150)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6316138" y="3073406"/>
            <a:ext cx="2121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Leading Scientists</a:t>
            </a:r>
          </a:p>
          <a:p>
            <a:r>
              <a:rPr lang="en-US" sz="1800" dirty="0" smtClean="0"/>
              <a:t>(4 new Professors)</a:t>
            </a:r>
            <a:endParaRPr lang="en-US" sz="1800" dirty="0"/>
          </a:p>
        </p:txBody>
      </p:sp>
      <p:pic>
        <p:nvPicPr>
          <p:cNvPr id="20" name="Picture 1" descr="glas_gerade_4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646" y="4149725"/>
            <a:ext cx="3585642" cy="186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ecke04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53" y="3705225"/>
            <a:ext cx="299062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1300" y="6057900"/>
            <a:ext cx="744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New Research Building, RLP,  (35 M€), </a:t>
            </a:r>
            <a:r>
              <a:rPr lang="en-US" sz="1800" dirty="0" err="1" smtClean="0"/>
              <a:t>Wissenschaftsrat</a:t>
            </a:r>
            <a:r>
              <a:rPr lang="en-US" sz="1800" dirty="0" smtClean="0"/>
              <a:t>, 2015 finished  </a:t>
            </a:r>
            <a:endParaRPr lang="en-US" sz="1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956300" y="3733800"/>
            <a:ext cx="2416175" cy="1898650"/>
            <a:chOff x="2362200" y="1477963"/>
            <a:chExt cx="5375275" cy="4408487"/>
          </a:xfrm>
        </p:grpSpPr>
        <p:graphicFrame>
          <p:nvGraphicFramePr>
            <p:cNvPr id="25" name="Objec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67474537"/>
                </p:ext>
              </p:extLst>
            </p:nvPr>
          </p:nvGraphicFramePr>
          <p:xfrm>
            <a:off x="2362200" y="1477963"/>
            <a:ext cx="5375275" cy="4408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4" name="Chart" r:id="rId15" imgW="7552891" imgH="6192457" progId="MSGraph.Chart.8">
                    <p:embed/>
                  </p:oleObj>
                </mc:Choice>
                <mc:Fallback>
                  <p:oleObj name="Chart" r:id="rId15" imgW="7552891" imgH="6192457" progId="MSGraph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2200" y="1477963"/>
                          <a:ext cx="5375275" cy="44084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ectangle 21"/>
            <p:cNvSpPr>
              <a:spLocks/>
            </p:cNvSpPr>
            <p:nvPr/>
          </p:nvSpPr>
          <p:spPr bwMode="auto">
            <a:xfrm>
              <a:off x="4797315" y="2812924"/>
              <a:ext cx="2549747" cy="71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000" dirty="0">
                  <a:solidFill>
                    <a:srgbClr val="FFFFFF"/>
                  </a:solidFill>
                  <a:ea typeface="ＭＳ Ｐゴシック" charset="0"/>
                  <a:cs typeface="Arial" charset="0"/>
                </a:rPr>
                <a:t>5.55 M€</a:t>
              </a:r>
            </a:p>
            <a:p>
              <a:pPr marL="39688" algn="ctr"/>
              <a:r>
                <a:rPr lang="en-US" sz="1000" dirty="0">
                  <a:solidFill>
                    <a:srgbClr val="FFFFFF"/>
                  </a:solidFill>
                  <a:ea typeface="ＭＳ Ｐゴシック" charset="0"/>
                  <a:cs typeface="Arial" charset="0"/>
                </a:rPr>
                <a:t>Operational Budget</a:t>
              </a:r>
            </a:p>
          </p:txBody>
        </p:sp>
        <p:sp>
          <p:nvSpPr>
            <p:cNvPr id="27" name="Rectangle 22"/>
            <p:cNvSpPr>
              <a:spLocks/>
            </p:cNvSpPr>
            <p:nvPr/>
          </p:nvSpPr>
          <p:spPr bwMode="auto">
            <a:xfrm>
              <a:off x="2455302" y="2736724"/>
              <a:ext cx="2183932" cy="71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000" dirty="0">
                  <a:solidFill>
                    <a:srgbClr val="FFFFFF"/>
                  </a:solidFill>
                  <a:ea typeface="ＭＳ Ｐゴシック" charset="0"/>
                  <a:cs typeface="Arial" charset="0"/>
                </a:rPr>
                <a:t>4.95 M€</a:t>
              </a:r>
            </a:p>
            <a:p>
              <a:pPr marL="39688" algn="ctr"/>
              <a:r>
                <a:rPr lang="en-US" sz="1000" dirty="0">
                  <a:solidFill>
                    <a:srgbClr val="FFFFFF"/>
                  </a:solidFill>
                  <a:ea typeface="ＭＳ Ｐゴシック" charset="0"/>
                  <a:cs typeface="Arial" charset="0"/>
                </a:rPr>
                <a:t>Mainz University</a:t>
              </a:r>
            </a:p>
          </p:txBody>
        </p:sp>
      </p:grpSp>
      <p:pic>
        <p:nvPicPr>
          <p:cNvPr id="28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7630" y="5643442"/>
            <a:ext cx="1027936" cy="373796"/>
          </a:xfrm>
          <a:prstGeom prst="rect">
            <a:avLst/>
          </a:prstGeom>
        </p:spPr>
      </p:pic>
      <p:sp>
        <p:nvSpPr>
          <p:cNvPr id="29" name="Rectangle 2"/>
          <p:cNvSpPr/>
          <p:nvPr/>
        </p:nvSpPr>
        <p:spPr>
          <a:xfrm>
            <a:off x="5670983" y="5684439"/>
            <a:ext cx="199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Cluster </a:t>
            </a:r>
            <a:r>
              <a:rPr lang="de-DE" sz="14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of</a:t>
            </a:r>
            <a:r>
              <a:rPr lang="de-DE" sz="14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Excellence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070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algn="l" eaLnBrk="1" hangingPunct="1"/>
            <a:r>
              <a:rPr lang="en-US" altLang="de-DE" sz="2800" dirty="0" smtClean="0">
                <a:solidFill>
                  <a:srgbClr val="00589C"/>
                </a:solidFill>
                <a:latin typeface="+mj-lt"/>
                <a:ea typeface="+mj-ea"/>
                <a:cs typeface="+mj-cs"/>
              </a:rPr>
              <a:t>HI Mainz: Structure</a:t>
            </a:r>
            <a:r>
              <a:rPr lang="en-US" altLang="de-DE" sz="2800" dirty="0">
                <a:solidFill>
                  <a:srgbClr val="00589C"/>
                </a:solidFill>
                <a:latin typeface="+mj-lt"/>
                <a:ea typeface="+mj-ea"/>
                <a:cs typeface="+mj-cs"/>
              </a:rPr>
              <a:t>, Symmetry and Stability of Matter and Antimatter</a:t>
            </a:r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6312853"/>
            <a:ext cx="9715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4985841" y="2462292"/>
            <a:ext cx="4067175" cy="1068060"/>
          </a:xfrm>
          <a:prstGeom prst="roundRect">
            <a:avLst>
              <a:gd name="adj" fmla="val 16667"/>
            </a:avLst>
          </a:prstGeom>
          <a:solidFill>
            <a:schemeClr val="bg1">
              <a:alpha val="16000"/>
            </a:schemeClr>
          </a:solidFill>
          <a:ln w="38100">
            <a:solidFill>
              <a:srgbClr val="00589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defTabSz="4572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84138" y="2462293"/>
            <a:ext cx="4067175" cy="10223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589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defTabSz="4572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330383" y="2741795"/>
            <a:ext cx="481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000000"/>
                </a:solidFill>
              </a:rPr>
              <a:t>&amp;</a:t>
            </a:r>
          </a:p>
        </p:txBody>
      </p:sp>
      <p:pic>
        <p:nvPicPr>
          <p:cNvPr id="10" name="Picture 20" descr="FAIR_V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915120" y="1589002"/>
            <a:ext cx="945690" cy="72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"/>
          <p:cNvSpPr txBox="1"/>
          <p:nvPr/>
        </p:nvSpPr>
        <p:spPr>
          <a:xfrm>
            <a:off x="2037835" y="1675360"/>
            <a:ext cx="4711546" cy="652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</a:pPr>
            <a:r>
              <a:rPr lang="de-DE" sz="1600" b="1" kern="0" dirty="0" err="1" smtClean="0">
                <a:solidFill>
                  <a:prstClr val="black"/>
                </a:solidFill>
              </a:rPr>
              <a:t>division</a:t>
            </a:r>
            <a:r>
              <a:rPr lang="de-DE" sz="1600" b="1" kern="0" dirty="0" smtClean="0">
                <a:solidFill>
                  <a:prstClr val="black"/>
                </a:solidFill>
              </a:rPr>
              <a:t> 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of</a:t>
            </a:r>
            <a:r>
              <a:rPr lang="de-DE" sz="1600" b="1" kern="0" dirty="0" smtClean="0">
                <a:solidFill>
                  <a:prstClr val="black"/>
                </a:solidFill>
              </a:rPr>
              <a:t> GSI 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at</a:t>
            </a:r>
            <a:r>
              <a:rPr lang="de-DE" sz="1600" b="1" kern="0" dirty="0" smtClean="0">
                <a:solidFill>
                  <a:prstClr val="black"/>
                </a:solidFill>
              </a:rPr>
              <a:t> </a:t>
            </a:r>
            <a:r>
              <a:rPr lang="de-DE" sz="1600" b="1" kern="0" dirty="0" err="1">
                <a:solidFill>
                  <a:prstClr val="black"/>
                </a:solidFill>
              </a:rPr>
              <a:t>the</a:t>
            </a:r>
            <a:r>
              <a:rPr lang="de-DE" sz="1600" b="1" kern="0" dirty="0">
                <a:solidFill>
                  <a:prstClr val="black"/>
                </a:solidFill>
              </a:rPr>
              <a:t> </a:t>
            </a:r>
            <a:r>
              <a:rPr lang="de-DE" sz="1600" b="1" kern="0" dirty="0" err="1">
                <a:solidFill>
                  <a:prstClr val="black"/>
                </a:solidFill>
              </a:rPr>
              <a:t>campus</a:t>
            </a:r>
            <a:r>
              <a:rPr lang="de-DE" sz="1600" b="1" kern="0" dirty="0">
                <a:solidFill>
                  <a:prstClr val="black"/>
                </a:solidFill>
              </a:rPr>
              <a:t> </a:t>
            </a:r>
            <a:r>
              <a:rPr lang="de-DE" sz="1600" b="1" kern="0" dirty="0" err="1">
                <a:solidFill>
                  <a:prstClr val="black"/>
                </a:solidFill>
              </a:rPr>
              <a:t>of</a:t>
            </a:r>
            <a:r>
              <a:rPr lang="de-DE" sz="1600" b="1" kern="0" dirty="0">
                <a:solidFill>
                  <a:prstClr val="black"/>
                </a:solidFill>
              </a:rPr>
              <a:t> </a:t>
            </a:r>
            <a:r>
              <a:rPr lang="de-DE" sz="1600" b="1" kern="0" dirty="0" err="1">
                <a:solidFill>
                  <a:prstClr val="black"/>
                </a:solidFill>
              </a:rPr>
              <a:t>the</a:t>
            </a:r>
            <a:r>
              <a:rPr lang="de-DE" sz="1600" b="1" kern="0" dirty="0">
                <a:solidFill>
                  <a:prstClr val="black"/>
                </a:solidFill>
              </a:rPr>
              <a:t> 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university</a:t>
            </a:r>
            <a:endParaRPr lang="de-DE" sz="1600" b="1" kern="0" dirty="0" smtClean="0">
              <a:solidFill>
                <a:prstClr val="black"/>
              </a:solidFill>
            </a:endParaRPr>
          </a:p>
          <a:p>
            <a:pPr algn="ctr" fontAlgn="base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</a:pPr>
            <a:r>
              <a:rPr lang="de-DE" sz="1600" b="1" kern="0" dirty="0" err="1">
                <a:solidFill>
                  <a:prstClr val="black"/>
                </a:solidFill>
              </a:rPr>
              <a:t>f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ounded</a:t>
            </a:r>
            <a:r>
              <a:rPr lang="de-DE" sz="1600" b="1" kern="0" dirty="0" smtClean="0">
                <a:solidFill>
                  <a:prstClr val="black"/>
                </a:solidFill>
              </a:rPr>
              <a:t> in 2009</a:t>
            </a:r>
            <a:endParaRPr lang="de-DE" sz="1600" b="1" kern="0" dirty="0" smtClean="0">
              <a:solidFill>
                <a:prstClr val="black"/>
              </a:solidFill>
            </a:endParaRPr>
          </a:p>
        </p:txBody>
      </p:sp>
      <p:sp>
        <p:nvSpPr>
          <p:cNvPr id="12" name="Abgerundetes Rechteck 5"/>
          <p:cNvSpPr/>
          <p:nvPr/>
        </p:nvSpPr>
        <p:spPr bwMode="auto">
          <a:xfrm>
            <a:off x="2352412" y="4030036"/>
            <a:ext cx="4684975" cy="1547020"/>
          </a:xfrm>
          <a:prstGeom prst="roundRect">
            <a:avLst/>
          </a:prstGeom>
          <a:noFill/>
          <a:ln w="63500" cap="flat" cmpd="sng" algn="ctr">
            <a:solidFill>
              <a:srgbClr val="00589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-165101" y="2507518"/>
            <a:ext cx="45372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prstClr val="black"/>
                </a:solidFill>
              </a:rPr>
              <a:t>Antiprotons:</a:t>
            </a:r>
            <a:r>
              <a:rPr lang="en-US" sz="1800" b="1" kern="0" dirty="0" smtClean="0">
                <a:solidFill>
                  <a:prstClr val="black"/>
                </a:solidFill>
              </a:rPr>
              <a:t> 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Hadron</a:t>
            </a:r>
            <a:r>
              <a:rPr lang="de-DE" sz="1600" b="1" kern="0" dirty="0" smtClean="0">
                <a:solidFill>
                  <a:prstClr val="black"/>
                </a:solidFill>
              </a:rPr>
              <a:t> 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Structure</a:t>
            </a:r>
            <a:r>
              <a:rPr lang="de-DE" sz="1600" b="1" kern="0" dirty="0" smtClean="0">
                <a:solidFill>
                  <a:prstClr val="black"/>
                </a:solidFill>
              </a:rPr>
              <a:t> 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and</a:t>
            </a:r>
            <a:r>
              <a:rPr lang="de-DE" sz="1600" b="1" kern="0" dirty="0" smtClean="0">
                <a:solidFill>
                  <a:prstClr val="black"/>
                </a:solidFill>
              </a:rPr>
              <a:t> 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Spectroscopy</a:t>
            </a:r>
            <a:r>
              <a:rPr lang="de-DE" sz="1600" b="1" kern="0" dirty="0" smtClean="0">
                <a:solidFill>
                  <a:prstClr val="black"/>
                </a:solidFill>
              </a:rPr>
              <a:t> 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with</a:t>
            </a:r>
            <a:r>
              <a:rPr lang="de-DE" sz="1600" b="1" kern="0" dirty="0" smtClean="0">
                <a:solidFill>
                  <a:prstClr val="black"/>
                </a:solidFill>
              </a:rPr>
              <a:t> PANDA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kern="0" dirty="0" err="1">
                <a:solidFill>
                  <a:prstClr val="black"/>
                </a:solidFill>
              </a:rPr>
              <a:t>a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nd</a:t>
            </a:r>
            <a:r>
              <a:rPr lang="de-DE" sz="1600" b="1" kern="0" dirty="0" smtClean="0">
                <a:solidFill>
                  <a:prstClr val="black"/>
                </a:solidFill>
              </a:rPr>
              <a:t> 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Atomic</a:t>
            </a:r>
            <a:r>
              <a:rPr lang="de-DE" sz="1600" b="1" kern="0" dirty="0" smtClean="0">
                <a:solidFill>
                  <a:prstClr val="black"/>
                </a:solidFill>
              </a:rPr>
              <a:t> </a:t>
            </a:r>
            <a:r>
              <a:rPr lang="de-DE" sz="1600" b="1" kern="0" dirty="0" err="1">
                <a:solidFill>
                  <a:prstClr val="black"/>
                </a:solidFill>
              </a:rPr>
              <a:t>Physics</a:t>
            </a:r>
            <a:r>
              <a:rPr lang="de-DE" sz="1600" b="1" kern="0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187272" y="2693432"/>
            <a:ext cx="36198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 smtClean="0">
                <a:solidFill>
                  <a:prstClr val="black"/>
                </a:solidFill>
              </a:rPr>
              <a:t>Superheavy</a:t>
            </a:r>
            <a:r>
              <a:rPr lang="en-US" sz="2000" b="1" kern="0" dirty="0" smtClean="0">
                <a:solidFill>
                  <a:prstClr val="black"/>
                </a:solidFill>
              </a:rPr>
              <a:t> Elements (SHE)</a:t>
            </a:r>
          </a:p>
          <a:p>
            <a:pPr algn="ctr" defTabSz="457200">
              <a:defRPr/>
            </a:pPr>
            <a:r>
              <a:rPr lang="de-DE" sz="1600" b="1" kern="0" dirty="0">
                <a:solidFill>
                  <a:prstClr val="black"/>
                </a:solidFill>
              </a:rPr>
              <a:t>Chemistry </a:t>
            </a:r>
            <a:r>
              <a:rPr lang="de-DE" sz="1600" b="1" kern="0" dirty="0" err="1">
                <a:solidFill>
                  <a:prstClr val="black"/>
                </a:solidFill>
              </a:rPr>
              <a:t>and</a:t>
            </a:r>
            <a:r>
              <a:rPr lang="de-DE" sz="1600" b="1" kern="0" dirty="0">
                <a:solidFill>
                  <a:prstClr val="black"/>
                </a:solidFill>
              </a:rPr>
              <a:t> </a:t>
            </a:r>
            <a:r>
              <a:rPr lang="de-DE" sz="1600" b="1" kern="0" dirty="0" err="1">
                <a:solidFill>
                  <a:prstClr val="black"/>
                </a:solidFill>
              </a:rPr>
              <a:t>Nuclear</a:t>
            </a:r>
            <a:r>
              <a:rPr lang="de-DE" sz="1600" b="1" kern="0" dirty="0">
                <a:solidFill>
                  <a:prstClr val="black"/>
                </a:solidFill>
              </a:rPr>
              <a:t> </a:t>
            </a:r>
            <a:r>
              <a:rPr lang="de-DE" sz="1600" b="1" kern="0" dirty="0" err="1" smtClean="0">
                <a:solidFill>
                  <a:prstClr val="black"/>
                </a:solidFill>
              </a:rPr>
              <a:t>Physics</a:t>
            </a:r>
            <a:endParaRPr lang="de-DE" sz="1600" b="1" kern="0" dirty="0">
              <a:solidFill>
                <a:prstClr val="black"/>
              </a:solidFill>
            </a:endParaRPr>
          </a:p>
        </p:txBody>
      </p:sp>
      <p:sp>
        <p:nvSpPr>
          <p:cNvPr id="15" name="Textfeld 22"/>
          <p:cNvSpPr txBox="1"/>
          <p:nvPr/>
        </p:nvSpPr>
        <p:spPr>
          <a:xfrm>
            <a:off x="2469040" y="4079988"/>
            <a:ext cx="4431591" cy="1434581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</a:pPr>
            <a:r>
              <a:rPr lang="de-DE" sz="2000" b="1" kern="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Hadron</a:t>
            </a:r>
            <a:r>
              <a:rPr lang="de-DE" sz="2000" b="1" kern="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de-DE" sz="2000" b="1" kern="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Physics</a:t>
            </a:r>
            <a:r>
              <a:rPr lang="de-DE" sz="2000" b="1" kern="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de-DE" sz="2000" b="1" kern="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Theory</a:t>
            </a:r>
            <a:r>
              <a:rPr lang="en-US" sz="2000" b="1" kern="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sym typeface="Helvetica" charset="0"/>
              </a:rPr>
              <a:t>: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Nucleon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Structure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and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Charmonium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Spectroscopy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using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Lattice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QCD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and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Phenomenology</a:t>
            </a:r>
            <a:endParaRPr lang="de-DE" sz="1600" b="1" dirty="0" smtClean="0">
              <a:solidFill>
                <a:prstClr val="black"/>
              </a:solidFill>
              <a:latin typeface="Helvetica" charset="0"/>
              <a:cs typeface="Helvetica" charset="0"/>
              <a:sym typeface="Helvetica" charset="0"/>
            </a:endParaRPr>
          </a:p>
          <a:p>
            <a:pPr algn="ctr" fontAlgn="base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0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Accelerator</a:t>
            </a:r>
            <a:r>
              <a:rPr lang="de-DE" sz="20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Science: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Electron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cooling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for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antiproton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HESR 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and</a:t>
            </a:r>
            <a:r>
              <a:rPr lang="de-DE" sz="16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SRF-CW-</a:t>
            </a:r>
            <a:r>
              <a:rPr lang="de-DE" sz="16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Linac</a:t>
            </a:r>
            <a:endParaRPr lang="de-DE" sz="1600" b="1" dirty="0" smtClean="0">
              <a:solidFill>
                <a:prstClr val="black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90" y="4662802"/>
            <a:ext cx="2233610" cy="144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1054" y="4494857"/>
            <a:ext cx="1945477" cy="177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5423505"/>
            <a:ext cx="2122058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de-DE" sz="18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MAMI Mainz</a:t>
            </a:r>
          </a:p>
          <a:p>
            <a:r>
              <a:rPr lang="de-DE" sz="18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1.6 </a:t>
            </a:r>
            <a:r>
              <a:rPr lang="de-DE" sz="1800" b="1" dirty="0" err="1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GeV</a:t>
            </a:r>
            <a:r>
              <a:rPr lang="de-DE" sz="18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de-DE" sz="1800" b="1" dirty="0" err="1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electrons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75500" y="5423505"/>
            <a:ext cx="1826191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de-DE" sz="18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TRIGA Mainz</a:t>
            </a:r>
          </a:p>
          <a:p>
            <a:r>
              <a:rPr lang="de-DE" sz="18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Neutrons, UCN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0" name="Grafik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314" y="1695164"/>
            <a:ext cx="1532089" cy="510696"/>
          </a:xfrm>
          <a:prstGeom prst="rect">
            <a:avLst/>
          </a:prstGeom>
        </p:spPr>
      </p:pic>
      <p:pic>
        <p:nvPicPr>
          <p:cNvPr id="21" name="Grafik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627" y="6292159"/>
            <a:ext cx="1103920" cy="613231"/>
          </a:xfrm>
          <a:prstGeom prst="rect">
            <a:avLst/>
          </a:prstGeom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563" y="6159909"/>
            <a:ext cx="1027936" cy="373796"/>
          </a:xfrm>
          <a:prstGeom prst="rect">
            <a:avLst/>
          </a:prstGeom>
        </p:spPr>
      </p:pic>
      <p:sp>
        <p:nvSpPr>
          <p:cNvPr id="23" name="Rectangle 2"/>
          <p:cNvSpPr/>
          <p:nvPr/>
        </p:nvSpPr>
        <p:spPr>
          <a:xfrm>
            <a:off x="2987049" y="6192439"/>
            <a:ext cx="199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Cluster </a:t>
            </a:r>
            <a:r>
              <a:rPr lang="de-DE" sz="14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of</a:t>
            </a:r>
            <a:r>
              <a:rPr lang="de-DE" sz="14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Excellence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070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Grp="1"/>
          </p:cNvSpPr>
          <p:nvPr>
            <p:ph type="title"/>
          </p:nvPr>
        </p:nvSpPr>
        <p:spPr bwMode="auto">
          <a:xfrm>
            <a:off x="495300" y="-17462"/>
            <a:ext cx="822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algn="l" eaLnBrk="1" hangingPunct="1"/>
            <a:r>
              <a:rPr lang="en-US" altLang="de-DE" sz="2800" dirty="0" smtClean="0">
                <a:solidFill>
                  <a:srgbClr val="00589C"/>
                </a:solidFill>
                <a:latin typeface="+mj-lt"/>
                <a:ea typeface="+mj-ea"/>
                <a:cs typeface="+mj-cs"/>
              </a:rPr>
              <a:t>HI Mainz: Structure</a:t>
            </a:r>
            <a:r>
              <a:rPr lang="en-US" altLang="de-DE" sz="2800" dirty="0">
                <a:solidFill>
                  <a:srgbClr val="00589C"/>
                </a:solidFill>
                <a:latin typeface="+mj-lt"/>
                <a:ea typeface="+mj-ea"/>
                <a:cs typeface="+mj-cs"/>
              </a:rPr>
              <a:t>, Symmetry and Stability of Matter and Antimatter</a:t>
            </a:r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6312853"/>
            <a:ext cx="9715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627" y="6292159"/>
            <a:ext cx="1103920" cy="613231"/>
          </a:xfrm>
          <a:prstGeom prst="rect">
            <a:avLst/>
          </a:prstGeom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563" y="6159909"/>
            <a:ext cx="1027936" cy="373796"/>
          </a:xfrm>
          <a:prstGeom prst="rect">
            <a:avLst/>
          </a:prstGeom>
        </p:spPr>
      </p:pic>
      <p:sp>
        <p:nvSpPr>
          <p:cNvPr id="23" name="Rectangle 2"/>
          <p:cNvSpPr/>
          <p:nvPr/>
        </p:nvSpPr>
        <p:spPr>
          <a:xfrm>
            <a:off x="2987049" y="6192439"/>
            <a:ext cx="199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Cluster </a:t>
            </a:r>
            <a:r>
              <a:rPr lang="de-DE" sz="1400" b="1" dirty="0" err="1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of</a:t>
            </a:r>
            <a:r>
              <a:rPr lang="de-DE" sz="1400" b="1" dirty="0" smtClean="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rPr>
              <a:t> Excellence</a:t>
            </a:r>
            <a:endParaRPr lang="en-US"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504" y="749300"/>
            <a:ext cx="1406596" cy="1054100"/>
          </a:xfrm>
          <a:prstGeom prst="rect">
            <a:avLst/>
          </a:prstGeom>
        </p:spPr>
      </p:pic>
      <p:pic>
        <p:nvPicPr>
          <p:cNvPr id="25" name="Picture 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5934075"/>
            <a:ext cx="88423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5916613"/>
            <a:ext cx="9715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0" y="6434138"/>
            <a:ext cx="3044825" cy="119062"/>
            <a:chOff x="0" y="0"/>
            <a:chExt cx="1918" cy="75"/>
          </a:xfrm>
        </p:grpSpPr>
        <p:sp>
          <p:nvSpPr>
            <p:cNvPr id="28" name="Rectangle 4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1pPr>
              <a:lvl2pPr marL="742950" indent="-28575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-1588" y="6313488"/>
            <a:ext cx="6094413" cy="120650"/>
            <a:chOff x="0" y="0"/>
            <a:chExt cx="3839" cy="76"/>
          </a:xfrm>
        </p:grpSpPr>
        <p:sp>
          <p:nvSpPr>
            <p:cNvPr id="30" name="Rectangle 6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1pPr>
              <a:lvl2pPr marL="742950" indent="-28575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6099175" y="6434138"/>
            <a:ext cx="3044825" cy="119062"/>
            <a:chOff x="0" y="0"/>
            <a:chExt cx="1918" cy="75"/>
          </a:xfrm>
        </p:grpSpPr>
        <p:sp>
          <p:nvSpPr>
            <p:cNvPr id="32" name="Rectangle 8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76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1pPr>
              <a:lvl2pPr marL="742950" indent="-28575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pic>
        <p:nvPicPr>
          <p:cNvPr id="33" name="Picture 1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5463" y="5895975"/>
            <a:ext cx="9017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693" y="4555067"/>
            <a:ext cx="1792458" cy="1676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399" y="3094567"/>
            <a:ext cx="2099733" cy="13885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867" y="1647011"/>
            <a:ext cx="3327400" cy="10947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492" y="931332"/>
            <a:ext cx="1243814" cy="965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058" y="690034"/>
            <a:ext cx="1422400" cy="868771"/>
          </a:xfrm>
          <a:prstGeom prst="rect">
            <a:avLst/>
          </a:prstGeom>
        </p:spPr>
      </p:pic>
      <p:pic>
        <p:nvPicPr>
          <p:cNvPr id="39" name="Picture 38" descr="IMG_1041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566" y="728134"/>
            <a:ext cx="1092200" cy="14562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6" y="761159"/>
            <a:ext cx="1451490" cy="12115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" y="2022094"/>
            <a:ext cx="2057400" cy="723481"/>
          </a:xfrm>
          <a:prstGeom prst="rect">
            <a:avLst/>
          </a:prstGeom>
        </p:spPr>
      </p:pic>
      <p:sp>
        <p:nvSpPr>
          <p:cNvPr id="42" name="Oval 26"/>
          <p:cNvSpPr>
            <a:spLocks noChangeAspect="1" noChangeArrowheads="1"/>
          </p:cNvSpPr>
          <p:nvPr/>
        </p:nvSpPr>
        <p:spPr bwMode="auto">
          <a:xfrm>
            <a:off x="3046413" y="11430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 dirty="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rPr>
              <a:t>THFL</a:t>
            </a:r>
            <a:endParaRPr lang="de-DE" dirty="0">
              <a:solidFill>
                <a:schemeClr val="tx1"/>
              </a:solidFill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43" name="Oval 29"/>
          <p:cNvSpPr>
            <a:spLocks noChangeAspect="1" noChangeArrowheads="1"/>
          </p:cNvSpPr>
          <p:nvPr/>
        </p:nvSpPr>
        <p:spPr bwMode="auto">
          <a:xfrm>
            <a:off x="5012708" y="47244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rPr>
              <a:t>MAM</a:t>
            </a:r>
            <a:endParaRPr lang="de-DE">
              <a:solidFill>
                <a:schemeClr val="tx1"/>
              </a:solidFill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44" name="Oval 30"/>
          <p:cNvSpPr>
            <a:spLocks noChangeAspect="1" noChangeArrowheads="1"/>
          </p:cNvSpPr>
          <p:nvPr/>
        </p:nvSpPr>
        <p:spPr bwMode="auto">
          <a:xfrm>
            <a:off x="6033448" y="29337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 dirty="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rPr>
              <a:t>SHE</a:t>
            </a:r>
            <a:endParaRPr lang="de-DE" dirty="0">
              <a:solidFill>
                <a:schemeClr val="tx1"/>
              </a:solidFill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45" name="Oval 31"/>
          <p:cNvSpPr>
            <a:spLocks noChangeAspect="1" noChangeArrowheads="1"/>
          </p:cNvSpPr>
          <p:nvPr/>
        </p:nvSpPr>
        <p:spPr bwMode="auto">
          <a:xfrm>
            <a:off x="5067300" y="11430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rPr>
              <a:t>ACID</a:t>
            </a:r>
            <a:endParaRPr lang="de-DE">
              <a:solidFill>
                <a:schemeClr val="tx1"/>
              </a:solidFill>
              <a:latin typeface="Arial" charset="0"/>
              <a:ea typeface="ヒラギノ角ゴ ProN W3" charset="0"/>
              <a:sym typeface="Arial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8505"/>
            <a:ext cx="2034032" cy="15219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255" y="3225800"/>
            <a:ext cx="1455330" cy="1397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600" y="3644900"/>
            <a:ext cx="1574668" cy="1371600"/>
          </a:xfrm>
          <a:prstGeom prst="rect">
            <a:avLst/>
          </a:prstGeom>
        </p:spPr>
      </p:pic>
      <p:pic>
        <p:nvPicPr>
          <p:cNvPr id="49" name="Picture 100" descr="protron_hw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2250" y="5392738"/>
            <a:ext cx="902462" cy="9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7" descr="protron_hw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3363" y="4554538"/>
            <a:ext cx="902462" cy="9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72400" y="2800540"/>
            <a:ext cx="1371600" cy="12126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96" y="4953000"/>
            <a:ext cx="2765104" cy="16900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03499" y="3111500"/>
            <a:ext cx="2317053" cy="1905000"/>
          </a:xfrm>
          <a:prstGeom prst="rect">
            <a:avLst/>
          </a:prstGeom>
        </p:spPr>
      </p:pic>
      <p:grpSp>
        <p:nvGrpSpPr>
          <p:cNvPr id="54" name="Group 3"/>
          <p:cNvGrpSpPr>
            <a:grpSpLocks/>
          </p:cNvGrpSpPr>
          <p:nvPr/>
        </p:nvGrpSpPr>
        <p:grpSpPr bwMode="auto">
          <a:xfrm>
            <a:off x="2916238" y="4724400"/>
            <a:ext cx="1135062" cy="1079500"/>
            <a:chOff x="2915816" y="5029200"/>
            <a:chExt cx="1136106" cy="1079500"/>
          </a:xfrm>
        </p:grpSpPr>
        <p:sp>
          <p:nvSpPr>
            <p:cNvPr id="55" name="Oval 27"/>
            <p:cNvSpPr>
              <a:spLocks noChangeAspect="1" noChangeArrowheads="1"/>
            </p:cNvSpPr>
            <p:nvPr/>
          </p:nvSpPr>
          <p:spPr bwMode="auto">
            <a:xfrm>
              <a:off x="2971429" y="5029200"/>
              <a:ext cx="1080493" cy="1079500"/>
            </a:xfrm>
            <a:prstGeom prst="ellipse">
              <a:avLst/>
            </a:prstGeom>
            <a:solidFill>
              <a:srgbClr val="F3CD96"/>
            </a:solidFill>
            <a:ln w="12700">
              <a:solidFill>
                <a:srgbClr val="000000">
                  <a:alpha val="55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dirty="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56" name="Rectangle 2"/>
            <p:cNvSpPr>
              <a:spLocks noChangeArrowheads="1"/>
            </p:cNvSpPr>
            <p:nvPr/>
          </p:nvSpPr>
          <p:spPr bwMode="auto">
            <a:xfrm>
              <a:off x="2915816" y="5373216"/>
              <a:ext cx="104072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1pPr>
              <a:lvl2pPr marL="742950" indent="-28575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9pPr>
            </a:lstStyle>
            <a:p>
              <a:pPr eaLnBrk="1" hangingPunct="1"/>
              <a:r>
                <a:rPr lang="de-DE" altLang="de-DE" sz="2000">
                  <a:solidFill>
                    <a:schemeClr val="tx1"/>
                  </a:solidFill>
                </a:rPr>
                <a:t>SPECF</a:t>
              </a:r>
            </a:p>
          </p:txBody>
        </p:sp>
      </p:grpSp>
      <p:sp>
        <p:nvSpPr>
          <p:cNvPr id="57" name="Oval 56"/>
          <p:cNvSpPr>
            <a:spLocks noChangeAspect="1" noChangeArrowheads="1"/>
          </p:cNvSpPr>
          <p:nvPr/>
        </p:nvSpPr>
        <p:spPr bwMode="auto">
          <a:xfrm>
            <a:off x="1981200" y="29337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rPr>
              <a:t>EMP</a:t>
            </a:r>
            <a:endParaRPr lang="de-DE">
              <a:solidFill>
                <a:schemeClr val="tx1"/>
              </a:solidFill>
              <a:latin typeface="Arial" charset="0"/>
              <a:ea typeface="ヒラギノ角ゴ ProN W3" charset="0"/>
              <a:sym typeface="Arial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16" y="4762500"/>
            <a:ext cx="1478595" cy="1981200"/>
          </a:xfrm>
          <a:prstGeom prst="rect">
            <a:avLst/>
          </a:prstGeom>
        </p:spPr>
      </p:pic>
      <p:sp>
        <p:nvSpPr>
          <p:cNvPr id="59" name="Rectangle 66"/>
          <p:cNvSpPr>
            <a:spLocks noChangeArrowheads="1"/>
          </p:cNvSpPr>
          <p:nvPr/>
        </p:nvSpPr>
        <p:spPr bwMode="auto">
          <a:xfrm>
            <a:off x="1430338" y="942975"/>
            <a:ext cx="14017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Theory Floor</a:t>
            </a:r>
          </a:p>
        </p:txBody>
      </p:sp>
      <p:sp>
        <p:nvSpPr>
          <p:cNvPr id="60" name="Rectangle 67"/>
          <p:cNvSpPr>
            <a:spLocks noChangeArrowheads="1"/>
          </p:cNvSpPr>
          <p:nvPr/>
        </p:nvSpPr>
        <p:spPr bwMode="auto">
          <a:xfrm>
            <a:off x="6156326" y="920868"/>
            <a:ext cx="2887506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Accelerator and 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Integrated Detector: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SHE LINAC Demonstrator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HESR Cooler, ENC</a:t>
            </a:r>
            <a:endParaRPr lang="de-DE" sz="1700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61" name="Rectangle 68"/>
          <p:cNvSpPr>
            <a:spLocks noChangeArrowheads="1"/>
          </p:cNvSpPr>
          <p:nvPr/>
        </p:nvSpPr>
        <p:spPr bwMode="auto">
          <a:xfrm>
            <a:off x="158009" y="2297350"/>
            <a:ext cx="304165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Electromagnetic Processes in 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Antiproton Annihilation: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PANDA, </a:t>
            </a:r>
            <a:r>
              <a:rPr lang="en-US" sz="17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HypHi</a:t>
            </a: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, ENC</a:t>
            </a:r>
            <a:endParaRPr lang="de-DE" sz="1700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62" name="Rectangle 69"/>
          <p:cNvSpPr>
            <a:spLocks noChangeArrowheads="1"/>
          </p:cNvSpPr>
          <p:nvPr/>
        </p:nvSpPr>
        <p:spPr bwMode="auto">
          <a:xfrm>
            <a:off x="6361045" y="2415558"/>
            <a:ext cx="26320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Physics and Chemistry of </a:t>
            </a:r>
          </a:p>
          <a:p>
            <a:pPr>
              <a:defRPr/>
            </a:pPr>
            <a:r>
              <a:rPr lang="en-US" sz="17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Superheavy</a:t>
            </a: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Elements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 Z=120, 119</a:t>
            </a:r>
          </a:p>
        </p:txBody>
      </p:sp>
      <p:sp>
        <p:nvSpPr>
          <p:cNvPr id="63" name="Rectangle 70"/>
          <p:cNvSpPr>
            <a:spLocks noChangeArrowheads="1"/>
          </p:cNvSpPr>
          <p:nvPr/>
        </p:nvSpPr>
        <p:spPr bwMode="auto">
          <a:xfrm>
            <a:off x="1042988" y="4564063"/>
            <a:ext cx="19018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Spectroscopy and 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Flavor: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PANDA, ENC</a:t>
            </a:r>
            <a:endParaRPr lang="de-DE" sz="1700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64" name="Rectangle 71"/>
          <p:cNvSpPr>
            <a:spLocks noChangeArrowheads="1"/>
          </p:cNvSpPr>
          <p:nvPr/>
        </p:nvSpPr>
        <p:spPr bwMode="auto">
          <a:xfrm>
            <a:off x="6092803" y="4292600"/>
            <a:ext cx="29559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Matter-Antimatter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Symmetry in Atomic Physics:</a:t>
            </a:r>
          </a:p>
          <a:p>
            <a:pPr>
              <a:defRPr/>
            </a:pPr>
            <a:r>
              <a:rPr lang="de-DE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FLAIR</a:t>
            </a:r>
          </a:p>
        </p:txBody>
      </p:sp>
    </p:spTree>
    <p:extLst>
      <p:ext uri="{BB962C8B-B14F-4D97-AF65-F5344CB8AC3E}">
        <p14:creationId xmlns:p14="http://schemas.microsoft.com/office/powerpoint/2010/main" val="3813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57" grpId="0" animBg="1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6"/>
          <p:cNvSpPr>
            <a:spLocks noChangeAspect="1" noChangeArrowheads="1"/>
          </p:cNvSpPr>
          <p:nvPr/>
        </p:nvSpPr>
        <p:spPr bwMode="auto">
          <a:xfrm>
            <a:off x="3046413" y="11430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 dirty="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rPr>
              <a:t>THFL</a:t>
            </a:r>
            <a:endParaRPr lang="de-DE" dirty="0">
              <a:solidFill>
                <a:schemeClr val="tx1"/>
              </a:solidFill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22" name="Oval 29"/>
          <p:cNvSpPr>
            <a:spLocks noChangeAspect="1" noChangeArrowheads="1"/>
          </p:cNvSpPr>
          <p:nvPr/>
        </p:nvSpPr>
        <p:spPr bwMode="auto">
          <a:xfrm>
            <a:off x="5012708" y="47244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rPr>
              <a:t>MAM</a:t>
            </a:r>
            <a:endParaRPr lang="de-DE">
              <a:solidFill>
                <a:schemeClr val="tx1"/>
              </a:solidFill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23" name="Oval 30"/>
          <p:cNvSpPr>
            <a:spLocks noChangeAspect="1" noChangeArrowheads="1"/>
          </p:cNvSpPr>
          <p:nvPr/>
        </p:nvSpPr>
        <p:spPr bwMode="auto">
          <a:xfrm>
            <a:off x="6033448" y="29337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 dirty="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rPr>
              <a:t>SHE</a:t>
            </a:r>
            <a:endParaRPr lang="de-DE" dirty="0">
              <a:solidFill>
                <a:schemeClr val="tx1"/>
              </a:solidFill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24" name="Oval 31"/>
          <p:cNvSpPr>
            <a:spLocks noChangeAspect="1" noChangeArrowheads="1"/>
          </p:cNvSpPr>
          <p:nvPr/>
        </p:nvSpPr>
        <p:spPr bwMode="auto">
          <a:xfrm>
            <a:off x="5067300" y="11430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rPr>
              <a:t>ACID</a:t>
            </a:r>
            <a:endParaRPr lang="de-DE">
              <a:solidFill>
                <a:schemeClr val="tx1"/>
              </a:solidFill>
              <a:latin typeface="Arial" charset="0"/>
              <a:ea typeface="ヒラギノ角ゴ ProN W3" charset="0"/>
              <a:sym typeface="Arial" charset="0"/>
            </a:endParaRPr>
          </a:p>
        </p:txBody>
      </p:sp>
      <p:grpSp>
        <p:nvGrpSpPr>
          <p:cNvPr id="25" name="Group 3"/>
          <p:cNvGrpSpPr>
            <a:grpSpLocks/>
          </p:cNvGrpSpPr>
          <p:nvPr/>
        </p:nvGrpSpPr>
        <p:grpSpPr bwMode="auto">
          <a:xfrm>
            <a:off x="2916238" y="4724400"/>
            <a:ext cx="1135062" cy="1079500"/>
            <a:chOff x="2915816" y="5029200"/>
            <a:chExt cx="1136106" cy="1079500"/>
          </a:xfrm>
        </p:grpSpPr>
        <p:sp>
          <p:nvSpPr>
            <p:cNvPr id="26" name="Oval 27"/>
            <p:cNvSpPr>
              <a:spLocks noChangeAspect="1" noChangeArrowheads="1"/>
            </p:cNvSpPr>
            <p:nvPr/>
          </p:nvSpPr>
          <p:spPr bwMode="auto">
            <a:xfrm>
              <a:off x="2971429" y="5029200"/>
              <a:ext cx="1080493" cy="1079500"/>
            </a:xfrm>
            <a:prstGeom prst="ellipse">
              <a:avLst/>
            </a:prstGeom>
            <a:solidFill>
              <a:srgbClr val="F3CD96"/>
            </a:solidFill>
            <a:ln w="12700">
              <a:solidFill>
                <a:srgbClr val="000000">
                  <a:alpha val="55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dirty="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>
              <a:off x="2915816" y="5373216"/>
              <a:ext cx="104072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1pPr>
              <a:lvl2pPr marL="742950" indent="-28575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9pPr>
            </a:lstStyle>
            <a:p>
              <a:pPr eaLnBrk="1" hangingPunct="1"/>
              <a:r>
                <a:rPr lang="de-DE" altLang="de-DE" sz="2000">
                  <a:solidFill>
                    <a:schemeClr val="tx1"/>
                  </a:solidFill>
                </a:rPr>
                <a:t>SPECF</a:t>
              </a:r>
            </a:p>
          </p:txBody>
        </p:sp>
      </p:grpSp>
      <p:sp>
        <p:nvSpPr>
          <p:cNvPr id="28" name="Oval 27"/>
          <p:cNvSpPr>
            <a:spLocks noChangeAspect="1" noChangeArrowheads="1"/>
          </p:cNvSpPr>
          <p:nvPr/>
        </p:nvSpPr>
        <p:spPr bwMode="auto">
          <a:xfrm>
            <a:off x="1981200" y="29337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>
                <a:solidFill>
                  <a:schemeClr val="tx1"/>
                </a:solidFill>
                <a:latin typeface="Arial" charset="0"/>
                <a:ea typeface="ヒラギノ角ゴ ProN W3" charset="0"/>
                <a:sym typeface="Arial" charset="0"/>
              </a:rPr>
              <a:t>EMP</a:t>
            </a:r>
            <a:endParaRPr lang="de-DE">
              <a:solidFill>
                <a:schemeClr val="tx1"/>
              </a:solidFill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9" name="Rectangle 66"/>
          <p:cNvSpPr>
            <a:spLocks noChangeArrowheads="1"/>
          </p:cNvSpPr>
          <p:nvPr/>
        </p:nvSpPr>
        <p:spPr bwMode="auto">
          <a:xfrm>
            <a:off x="1430338" y="1247775"/>
            <a:ext cx="14017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Theory Floor</a:t>
            </a:r>
          </a:p>
        </p:txBody>
      </p:sp>
      <p:sp>
        <p:nvSpPr>
          <p:cNvPr id="10" name="Rectangle 67"/>
          <p:cNvSpPr>
            <a:spLocks noChangeArrowheads="1"/>
          </p:cNvSpPr>
          <p:nvPr/>
        </p:nvSpPr>
        <p:spPr bwMode="auto">
          <a:xfrm>
            <a:off x="6156326" y="1356678"/>
            <a:ext cx="2887506" cy="86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Accelerator </a:t>
            </a:r>
            <a:r>
              <a:rPr lang="en-US" sz="1700" dirty="0" smtClean="0">
                <a:solidFill>
                  <a:srgbClr val="00599D"/>
                </a:solidFill>
                <a:cs typeface="Arial" charset="0"/>
                <a:sym typeface="Arial" charset="0"/>
              </a:rPr>
              <a:t>Science</a:t>
            </a:r>
          </a:p>
          <a:p>
            <a:pPr>
              <a:defRPr/>
            </a:pPr>
            <a:r>
              <a:rPr lang="en-US" sz="17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SHE </a:t>
            </a: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LINAC Demonstrator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HESR Cooler</a:t>
            </a:r>
            <a:r>
              <a:rPr lang="en-US" sz="1700" dirty="0">
                <a:solidFill>
                  <a:srgbClr val="00599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, ENC</a:t>
            </a:r>
            <a:endParaRPr lang="de-DE" sz="1700" dirty="0">
              <a:solidFill>
                <a:srgbClr val="00599D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1" name="Rectangle 68"/>
          <p:cNvSpPr>
            <a:spLocks noChangeArrowheads="1"/>
          </p:cNvSpPr>
          <p:nvPr/>
        </p:nvSpPr>
        <p:spPr bwMode="auto">
          <a:xfrm>
            <a:off x="158009" y="2732996"/>
            <a:ext cx="2188427" cy="60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 smtClean="0">
                <a:solidFill>
                  <a:srgbClr val="00599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Nucleon Structure:</a:t>
            </a:r>
            <a:endParaRPr lang="en-US" sz="1700" dirty="0">
              <a:solidFill>
                <a:srgbClr val="00599D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PANDA, </a:t>
            </a:r>
            <a:r>
              <a:rPr lang="en-US" sz="17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HypHi</a:t>
            </a: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, </a:t>
            </a:r>
            <a:r>
              <a:rPr lang="en-US" sz="1700" dirty="0">
                <a:solidFill>
                  <a:srgbClr val="00599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ENC</a:t>
            </a:r>
            <a:endParaRPr lang="de-DE" sz="1700" dirty="0">
              <a:solidFill>
                <a:srgbClr val="00599D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6361045" y="2720358"/>
            <a:ext cx="26320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Physics and Chemistry of </a:t>
            </a:r>
          </a:p>
          <a:p>
            <a:pPr>
              <a:defRPr/>
            </a:pPr>
            <a:r>
              <a:rPr lang="en-US" sz="17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Superheavy</a:t>
            </a: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Elements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 Z=120, 119</a:t>
            </a:r>
          </a:p>
        </p:txBody>
      </p:sp>
      <p:sp>
        <p:nvSpPr>
          <p:cNvPr id="13" name="Rectangle 70"/>
          <p:cNvSpPr>
            <a:spLocks noChangeArrowheads="1"/>
          </p:cNvSpPr>
          <p:nvPr/>
        </p:nvSpPr>
        <p:spPr bwMode="auto">
          <a:xfrm>
            <a:off x="1042988" y="4868904"/>
            <a:ext cx="1478246" cy="86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 err="1" smtClean="0">
                <a:solidFill>
                  <a:srgbClr val="00599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Charmonium</a:t>
            </a:r>
            <a:r>
              <a:rPr lang="en-US" sz="1700" dirty="0" smtClean="0">
                <a:solidFill>
                  <a:srgbClr val="00599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</a:p>
          <a:p>
            <a:pPr>
              <a:defRPr/>
            </a:pPr>
            <a:r>
              <a:rPr lang="en-US" sz="1700" dirty="0" smtClean="0">
                <a:solidFill>
                  <a:srgbClr val="00599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Spectroscopy</a:t>
            </a:r>
            <a:endParaRPr lang="en-US" sz="1700" dirty="0">
              <a:solidFill>
                <a:srgbClr val="00599D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PANDA,</a:t>
            </a:r>
            <a:r>
              <a:rPr lang="en-US" sz="1700" dirty="0">
                <a:solidFill>
                  <a:srgbClr val="00599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ENC</a:t>
            </a:r>
            <a:endParaRPr lang="de-DE" sz="1700" dirty="0">
              <a:solidFill>
                <a:srgbClr val="00599D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4" name="Rectangle 71"/>
          <p:cNvSpPr>
            <a:spLocks noChangeArrowheads="1"/>
          </p:cNvSpPr>
          <p:nvPr/>
        </p:nvSpPr>
        <p:spPr bwMode="auto">
          <a:xfrm>
            <a:off x="6092803" y="4728246"/>
            <a:ext cx="2302910" cy="60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 smtClean="0">
                <a:solidFill>
                  <a:srgbClr val="00599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Anti-Hydrogen, Anti-p:</a:t>
            </a:r>
            <a:endParaRPr lang="en-US" sz="1700" dirty="0">
              <a:solidFill>
                <a:srgbClr val="00599D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>
              <a:defRPr/>
            </a:pPr>
            <a:r>
              <a:rPr lang="de-DE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FLAIR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" y="968375"/>
            <a:ext cx="6045200" cy="5399088"/>
            <a:chOff x="0" y="1146527"/>
            <a:chExt cx="6348647" cy="5398431"/>
          </a:xfrm>
        </p:grpSpPr>
        <p:sp>
          <p:nvSpPr>
            <p:cNvPr id="19" name="Oval 1"/>
            <p:cNvSpPr>
              <a:spLocks noChangeArrowheads="1"/>
            </p:cNvSpPr>
            <p:nvPr/>
          </p:nvSpPr>
          <p:spPr bwMode="auto">
            <a:xfrm rot="5246486">
              <a:off x="1488130" y="1684441"/>
              <a:ext cx="5398431" cy="4322603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777875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1pPr>
              <a:lvl2pPr marL="742950" indent="-285750" defTabSz="777875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2pPr>
              <a:lvl3pPr marL="1143000" indent="-228600" defTabSz="777875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3pPr>
              <a:lvl4pPr marL="1600200" indent="-228600" defTabSz="777875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4pPr>
              <a:lvl5pPr marL="2057400" indent="-228600" defTabSz="777875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5pPr>
              <a:lvl6pPr marL="2514600" indent="-228600" algn="ctr" defTabSz="7778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6pPr>
              <a:lvl7pPr marL="2971800" indent="-228600" algn="ctr" defTabSz="7778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7pPr>
              <a:lvl8pPr marL="3429000" indent="-228600" algn="ctr" defTabSz="7778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8pPr>
              <a:lvl9pPr marL="3886200" indent="-228600" algn="ctr" defTabSz="7778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0" name="TextBox 2"/>
            <p:cNvSpPr txBox="1">
              <a:spLocks noChangeArrowheads="1"/>
            </p:cNvSpPr>
            <p:nvPr/>
          </p:nvSpPr>
          <p:spPr bwMode="auto">
            <a:xfrm>
              <a:off x="0" y="1628800"/>
              <a:ext cx="3199777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1pPr>
              <a:lvl2pPr marL="742950" indent="-28575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9pPr>
            </a:lstStyle>
            <a:p>
              <a:pPr eaLnBrk="1" hangingPunct="1"/>
              <a:r>
                <a:rPr lang="en-US" altLang="de-DE" sz="2700">
                  <a:solidFill>
                    <a:srgbClr val="FF0000"/>
                  </a:solidFill>
                </a:rPr>
                <a:t>Antiprotons at FAIR</a:t>
              </a:r>
            </a:p>
          </p:txBody>
        </p:sp>
      </p:grpSp>
      <p:sp>
        <p:nvSpPr>
          <p:cNvPr id="30" name="Rectangle 18"/>
          <p:cNvSpPr>
            <a:spLocks noGrp="1"/>
          </p:cNvSpPr>
          <p:nvPr>
            <p:ph type="title"/>
          </p:nvPr>
        </p:nvSpPr>
        <p:spPr bwMode="auto">
          <a:xfrm>
            <a:off x="495300" y="-17462"/>
            <a:ext cx="822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algn="l" eaLnBrk="1" hangingPunct="1"/>
            <a:r>
              <a:rPr lang="en-US" altLang="de-DE" sz="2800" dirty="0" smtClean="0">
                <a:solidFill>
                  <a:srgbClr val="00589C"/>
                </a:solidFill>
                <a:latin typeface="+mj-lt"/>
                <a:ea typeface="+mj-ea"/>
                <a:cs typeface="+mj-cs"/>
              </a:rPr>
              <a:t>HI Mainz: Structure</a:t>
            </a:r>
            <a:r>
              <a:rPr lang="en-US" altLang="de-DE" sz="2800" dirty="0">
                <a:solidFill>
                  <a:srgbClr val="00589C"/>
                </a:solidFill>
                <a:latin typeface="+mj-lt"/>
                <a:ea typeface="+mj-ea"/>
                <a:cs typeface="+mj-cs"/>
              </a:rPr>
              <a:t>, Symmetry and Stability of Matter and Antimatter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5389563" y="974725"/>
            <a:ext cx="3618221" cy="3732213"/>
            <a:chOff x="5388806" y="974033"/>
            <a:chExt cx="3619327" cy="3733423"/>
          </a:xfrm>
        </p:grpSpPr>
        <p:sp>
          <p:nvSpPr>
            <p:cNvPr id="32" name="Oval 8"/>
            <p:cNvSpPr>
              <a:spLocks noChangeArrowheads="1"/>
            </p:cNvSpPr>
            <p:nvPr/>
          </p:nvSpPr>
          <p:spPr bwMode="auto">
            <a:xfrm rot="-2325861">
              <a:off x="5388806" y="974033"/>
              <a:ext cx="1889388" cy="3733423"/>
            </a:xfrm>
            <a:prstGeom prst="ellipse">
              <a:avLst/>
            </a:prstGeom>
            <a:noFill/>
            <a:ln w="793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777875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1pPr>
              <a:lvl2pPr marL="742950" indent="-285750" defTabSz="777875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2pPr>
              <a:lvl3pPr marL="1143000" indent="-228600" defTabSz="777875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3pPr>
              <a:lvl4pPr marL="1600200" indent="-228600" defTabSz="777875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4pPr>
              <a:lvl5pPr marL="2057400" indent="-228600" defTabSz="777875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5pPr>
              <a:lvl6pPr marL="2514600" indent="-228600" algn="ctr" defTabSz="7778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6pPr>
              <a:lvl7pPr marL="2971800" indent="-228600" algn="ctr" defTabSz="7778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7pPr>
              <a:lvl8pPr marL="3429000" indent="-228600" algn="ctr" defTabSz="7778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8pPr>
              <a:lvl9pPr marL="3886200" indent="-228600" algn="ctr" defTabSz="7778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3" name="TextBox 9"/>
            <p:cNvSpPr txBox="1">
              <a:spLocks noChangeArrowheads="1"/>
            </p:cNvSpPr>
            <p:nvPr/>
          </p:nvSpPr>
          <p:spPr bwMode="auto">
            <a:xfrm>
              <a:off x="6975568" y="3573016"/>
              <a:ext cx="203256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1pPr>
              <a:lvl2pPr marL="742950" indent="-28575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9pPr>
            </a:lstStyle>
            <a:p>
              <a:pPr eaLnBrk="1" hangingPunct="1"/>
              <a:r>
                <a:rPr lang="en-US" altLang="de-DE" sz="2700" dirty="0" err="1">
                  <a:solidFill>
                    <a:srgbClr val="3366FF"/>
                  </a:solidFill>
                </a:rPr>
                <a:t>Superheavy</a:t>
              </a:r>
              <a:r>
                <a:rPr lang="en-US" altLang="de-DE" sz="2700" dirty="0">
                  <a:solidFill>
                    <a:srgbClr val="3366FF"/>
                  </a:solidFill>
                </a:rPr>
                <a:t> </a:t>
              </a:r>
            </a:p>
            <a:p>
              <a:pPr eaLnBrk="1" hangingPunct="1"/>
              <a:r>
                <a:rPr lang="en-US" altLang="de-DE" sz="2700" dirty="0">
                  <a:solidFill>
                    <a:srgbClr val="3366FF"/>
                  </a:solidFill>
                </a:rPr>
                <a:t>Elements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0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</p:bldLst>
  </p:timing>
</p:sld>
</file>

<file path=ppt/theme/theme1.xml><?xml version="1.0" encoding="utf-8"?>
<a:theme xmlns:a="http://schemas.openxmlformats.org/drawingml/2006/main" name="Trennfolie FB Struktur der Materie">
  <a:themeElements>
    <a:clrScheme name="Trennfolie FB Struktur der Mater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ennfolie FB Struktur der Mater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rennfolie FB Struktur der Mater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olie FB Schlüsseltechnologien">
  <a:themeElements>
    <a:clrScheme name="1_Folie FB Schlüsseltechnologi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Folie FB Schlüsseltechnolog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Folie FB Schlüsseltechnologi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18018FCE65649A5C45B7925F78C92" ma:contentTypeVersion="0" ma:contentTypeDescription="Create a new document." ma:contentTypeScope="" ma:versionID="326af47e2cce2e50b31f46f6e2264be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423A0E-C0B0-4DBB-9B58-5F15EAEDBE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4D61C3-7AF3-4AF0-89A7-22AC86BEC4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</TotalTime>
  <Words>976</Words>
  <Application>Microsoft Macintosh PowerPoint</Application>
  <PresentationFormat>On-screen Show (4:3)</PresentationFormat>
  <Paragraphs>244</Paragraphs>
  <Slides>25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Trennfolie FB Struktur der Materie</vt:lpstr>
      <vt:lpstr>1_Folie FB Schlüsseltechnologien</vt:lpstr>
      <vt:lpstr>Microsoft Graph Chart</vt:lpstr>
      <vt:lpstr>Matter and the Universe</vt:lpstr>
      <vt:lpstr>PowerPoint Presentation</vt:lpstr>
      <vt:lpstr>PowerPoint Presentation</vt:lpstr>
      <vt:lpstr>The Future: FAIR </vt:lpstr>
      <vt:lpstr>Cosmic Matter in the Laboratory (FZJ, GSI, HIM)</vt:lpstr>
      <vt:lpstr>Helmholtz-Institute Mainz (since 2009) Strategic Alliance with JGU Mainz</vt:lpstr>
      <vt:lpstr>HI Mainz: Structure, Symmetry and Stability of Matter and Antimatter</vt:lpstr>
      <vt:lpstr>HI Mainz: Structure, Symmetry and Stability of Matter and Antimatter</vt:lpstr>
      <vt:lpstr>HI Mainz: Structure, Symmetry and Stability of Matter and Antimatter</vt:lpstr>
      <vt:lpstr>Example: Electromagnetic Form Factors of the Nucleon</vt:lpstr>
      <vt:lpstr>Sensitivity fpr the Electromagnetic Form Factors of the Nucleon</vt:lpstr>
      <vt:lpstr>Helmholtz-Institute Mainz Detectors for PANDA</vt:lpstr>
      <vt:lpstr>Cosmic Matter in the Laboratory (FZJ, GSI, HIM)</vt:lpstr>
      <vt:lpstr>HIM: Synergy between Mainz University and GSI </vt:lpstr>
      <vt:lpstr>Cosmic Matter in the Laboratory (FZJ, GSI, HIM)</vt:lpstr>
      <vt:lpstr>FZJ: From COSY at Jülich to HESR at FAIR</vt:lpstr>
      <vt:lpstr>COSY highlight: Observation of a possible six-quark state at WASA</vt:lpstr>
      <vt:lpstr>2MeV Electron Cooler at COSY as a Test for HESR at FAIR</vt:lpstr>
      <vt:lpstr>FZJ: Strategic Alliances with TU Aachen </vt:lpstr>
      <vt:lpstr>EDM of an Elementary Particle</vt:lpstr>
      <vt:lpstr>Possible Sources for an Electric Dipole Moment (EDM): need for EDM of a charged particles</vt:lpstr>
      <vt:lpstr>EDM activities around the world JEDI Collaboration at FZJ</vt:lpstr>
      <vt:lpstr>EDM-measurement and Experimental Method</vt:lpstr>
      <vt:lpstr>Staged Approach at FZ Jülich</vt:lpstr>
      <vt:lpstr>Summary/Plans for the POF-III with Milestones</vt:lpstr>
    </vt:vector>
  </TitlesOfParts>
  <Manager/>
  <Company>HGF BONN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christine bleibtreu</dc:creator>
  <cp:keywords/>
  <dc:description/>
  <cp:lastModifiedBy>Frank Maas</cp:lastModifiedBy>
  <cp:revision>1960</cp:revision>
  <dcterms:created xsi:type="dcterms:W3CDTF">2006-03-03T09:51:24Z</dcterms:created>
  <dcterms:modified xsi:type="dcterms:W3CDTF">2014-01-16T10:45:15Z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ache">
    <vt:bool>true</vt:bool>
  </property>
</Properties>
</file>