
<file path=[Content_Types].xml><?xml version="1.0" encoding="utf-8"?>
<Types xmlns="http://schemas.openxmlformats.org/package/2006/content-types"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  <p:sldMasterId id="2147483674" r:id="rId2"/>
  </p:sldMasterIdLst>
  <p:notesMasterIdLst>
    <p:notesMasterId r:id="rId4"/>
  </p:notesMasterIdLst>
  <p:sldIdLst>
    <p:sldId id="306" r:id="rId3"/>
  </p:sldIdLst>
  <p:sldSz cx="30279975" cy="42808525"/>
  <p:notesSz cx="6797675" cy="9926638"/>
  <p:defaultTextStyle>
    <a:defPPr>
      <a:defRPr lang="de-DE"/>
    </a:defPPr>
    <a:lvl1pPr algn="l" rtl="0" fontAlgn="base">
      <a:lnSpc>
        <a:spcPts val="8713"/>
      </a:lnSpc>
      <a:spcBef>
        <a:spcPct val="20000"/>
      </a:spcBef>
      <a:spcAft>
        <a:spcPct val="0"/>
      </a:spcAft>
      <a:defRPr sz="10500" kern="1200">
        <a:solidFill>
          <a:srgbClr val="515151"/>
        </a:solidFill>
        <a:latin typeface="Arial" pitchFamily="-110" charset="0"/>
        <a:ea typeface="+mn-ea"/>
        <a:cs typeface="+mn-cs"/>
      </a:defRPr>
    </a:lvl1pPr>
    <a:lvl2pPr marL="457200" algn="l" rtl="0" fontAlgn="base">
      <a:lnSpc>
        <a:spcPts val="8713"/>
      </a:lnSpc>
      <a:spcBef>
        <a:spcPct val="20000"/>
      </a:spcBef>
      <a:spcAft>
        <a:spcPct val="0"/>
      </a:spcAft>
      <a:defRPr sz="10500" kern="1200">
        <a:solidFill>
          <a:srgbClr val="515151"/>
        </a:solidFill>
        <a:latin typeface="Arial" pitchFamily="-110" charset="0"/>
        <a:ea typeface="+mn-ea"/>
        <a:cs typeface="+mn-cs"/>
      </a:defRPr>
    </a:lvl2pPr>
    <a:lvl3pPr marL="914400" algn="l" rtl="0" fontAlgn="base">
      <a:lnSpc>
        <a:spcPts val="8713"/>
      </a:lnSpc>
      <a:spcBef>
        <a:spcPct val="20000"/>
      </a:spcBef>
      <a:spcAft>
        <a:spcPct val="0"/>
      </a:spcAft>
      <a:defRPr sz="10500" kern="1200">
        <a:solidFill>
          <a:srgbClr val="515151"/>
        </a:solidFill>
        <a:latin typeface="Arial" pitchFamily="-110" charset="0"/>
        <a:ea typeface="+mn-ea"/>
        <a:cs typeface="+mn-cs"/>
      </a:defRPr>
    </a:lvl3pPr>
    <a:lvl4pPr marL="1371600" algn="l" rtl="0" fontAlgn="base">
      <a:lnSpc>
        <a:spcPts val="8713"/>
      </a:lnSpc>
      <a:spcBef>
        <a:spcPct val="20000"/>
      </a:spcBef>
      <a:spcAft>
        <a:spcPct val="0"/>
      </a:spcAft>
      <a:defRPr sz="10500" kern="1200">
        <a:solidFill>
          <a:srgbClr val="515151"/>
        </a:solidFill>
        <a:latin typeface="Arial" pitchFamily="-110" charset="0"/>
        <a:ea typeface="+mn-ea"/>
        <a:cs typeface="+mn-cs"/>
      </a:defRPr>
    </a:lvl4pPr>
    <a:lvl5pPr marL="1828800" algn="l" rtl="0" fontAlgn="base">
      <a:lnSpc>
        <a:spcPts val="8713"/>
      </a:lnSpc>
      <a:spcBef>
        <a:spcPct val="20000"/>
      </a:spcBef>
      <a:spcAft>
        <a:spcPct val="0"/>
      </a:spcAft>
      <a:defRPr sz="10500" kern="1200">
        <a:solidFill>
          <a:srgbClr val="515151"/>
        </a:solidFill>
        <a:latin typeface="Arial" pitchFamily="-110" charset="0"/>
        <a:ea typeface="+mn-ea"/>
        <a:cs typeface="+mn-cs"/>
      </a:defRPr>
    </a:lvl5pPr>
    <a:lvl6pPr marL="2286000" algn="l" defTabSz="457200" rtl="0" eaLnBrk="1" latinLnBrk="0" hangingPunct="1">
      <a:defRPr sz="10500" kern="1200">
        <a:solidFill>
          <a:srgbClr val="515151"/>
        </a:solidFill>
        <a:latin typeface="Arial" pitchFamily="-110" charset="0"/>
        <a:ea typeface="+mn-ea"/>
        <a:cs typeface="+mn-cs"/>
      </a:defRPr>
    </a:lvl6pPr>
    <a:lvl7pPr marL="2743200" algn="l" defTabSz="457200" rtl="0" eaLnBrk="1" latinLnBrk="0" hangingPunct="1">
      <a:defRPr sz="10500" kern="1200">
        <a:solidFill>
          <a:srgbClr val="515151"/>
        </a:solidFill>
        <a:latin typeface="Arial" pitchFamily="-110" charset="0"/>
        <a:ea typeface="+mn-ea"/>
        <a:cs typeface="+mn-cs"/>
      </a:defRPr>
    </a:lvl7pPr>
    <a:lvl8pPr marL="3200400" algn="l" defTabSz="457200" rtl="0" eaLnBrk="1" latinLnBrk="0" hangingPunct="1">
      <a:defRPr sz="10500" kern="1200">
        <a:solidFill>
          <a:srgbClr val="515151"/>
        </a:solidFill>
        <a:latin typeface="Arial" pitchFamily="-110" charset="0"/>
        <a:ea typeface="+mn-ea"/>
        <a:cs typeface="+mn-cs"/>
      </a:defRPr>
    </a:lvl8pPr>
    <a:lvl9pPr marL="3657600" algn="l" defTabSz="457200" rtl="0" eaLnBrk="1" latinLnBrk="0" hangingPunct="1">
      <a:defRPr sz="10500" kern="1200">
        <a:solidFill>
          <a:srgbClr val="515151"/>
        </a:solidFill>
        <a:latin typeface="Arial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F6809"/>
    <a:srgbClr val="CF6800"/>
    <a:srgbClr val="C6DDEA"/>
    <a:srgbClr val="BAD6E6"/>
    <a:srgbClr val="CFEAFF"/>
    <a:srgbClr val="00A6EB"/>
    <a:srgbClr val="F28E00"/>
    <a:srgbClr val="00A68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28" y="2928"/>
      </p:cViewPr>
      <p:guideLst>
        <p:guide orient="horz" pos="1430"/>
        <p:guide orient="horz" pos="4723"/>
        <p:guide orient="horz" pos="2528"/>
        <p:guide orient="horz" pos="6772"/>
        <p:guide pos="18478"/>
        <p:guide pos="676"/>
        <p:guide pos="6980"/>
        <p:guide pos="5392"/>
        <p:guide pos="7510"/>
        <p:guide pos="47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-110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-110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3048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211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-110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Arial" pitchFamily="-110" charset="0"/>
              </a:defRPr>
            </a:lvl1pPr>
          </a:lstStyle>
          <a:p>
            <a:pPr>
              <a:defRPr/>
            </a:pPr>
            <a:fld id="{5E518D47-8C48-CD48-B5C5-7446216CFCB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7C227F7-CCA9-304B-84BC-8EF2F4B11AD9}" type="slidenum">
              <a:rPr lang="de-DE"/>
              <a:pPr/>
              <a:t>1</a:t>
            </a:fld>
            <a:endParaRPr lang="de-DE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-110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51025" cy="7134225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14475" y="9988550"/>
            <a:ext cx="27251025" cy="282511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663" y="29965650"/>
            <a:ext cx="18167350" cy="3538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935663" y="3824288"/>
            <a:ext cx="18167350" cy="2568575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A5A7-F5C8-D043-941B-42B7485E9C4C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42DE2-4482-6441-843A-01FCB2B1106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DD787-2E81-714F-854B-93C86A41D367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B3226-6214-5949-AF7B-29C481E90F9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1953538" y="1714500"/>
            <a:ext cx="6811962" cy="36525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14475" y="1714500"/>
            <a:ext cx="20286663" cy="36525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B70B6-AE37-364B-B04A-DADCA392BB41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9D9D5-2888-6B40-8E6C-BB8082983C1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B30A3-47C4-CB4E-8AD2-B8E7CD7B6F15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D3A8D-89D4-B442-8985-03EE73936CC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6005F-A841-BE43-A4BF-64FF552FAD4F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A5877-C1C4-4143-ACED-3F7D27276CA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59C35-C2D6-0D45-8159-39EF9FB83D7D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5DB6F-BDD2-6E4F-A327-52DCB95BBB1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14475" y="9988550"/>
            <a:ext cx="13549313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16188" y="9988550"/>
            <a:ext cx="13549312" cy="28251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03129-1FF9-1A46-AA59-365095B26014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227B-53FC-6A44-BC4B-BFE95A6A0FD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14475" y="958215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14475" y="13576300"/>
            <a:ext cx="13377863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5381288" y="958215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5381288" y="13576300"/>
            <a:ext cx="13384212" cy="2466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637AC-5E26-AE44-9284-1DD6E7FFA3A9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1F2E4-4075-CD44-830D-D6EB3868757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DF95A-0193-2C49-999F-8CE71CEF9464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73C1E-BC6E-7B4D-9D90-51BA33CDBC5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C520-FEAC-A14E-B768-482684BE7141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F2023-34C6-E540-90DA-729D3BAAFA1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37988" y="1704975"/>
            <a:ext cx="16927512" cy="36534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4475" y="8958263"/>
            <a:ext cx="9961563" cy="292814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EB7F6-C815-A046-99EB-2D0762AD47E7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C3E9-3575-D544-8775-98F99096A68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spect="1" noChangeArrowheads="1"/>
          </p:cNvSpPr>
          <p:nvPr userDrawn="1"/>
        </p:nvSpPr>
        <p:spPr bwMode="auto">
          <a:xfrm>
            <a:off x="0" y="42268775"/>
            <a:ext cx="16071850" cy="539750"/>
          </a:xfrm>
          <a:prstGeom prst="rect">
            <a:avLst/>
          </a:prstGeom>
          <a:solidFill>
            <a:srgbClr val="CF6809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7" name="Rectangle 11"/>
          <p:cNvSpPr>
            <a:spLocks noChangeAspect="1" noChangeArrowheads="1"/>
          </p:cNvSpPr>
          <p:nvPr userDrawn="1"/>
        </p:nvSpPr>
        <p:spPr bwMode="auto">
          <a:xfrm>
            <a:off x="0" y="41729025"/>
            <a:ext cx="20202525" cy="539750"/>
          </a:xfrm>
          <a:prstGeom prst="rect">
            <a:avLst/>
          </a:prstGeom>
          <a:solidFill>
            <a:srgbClr val="00589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8" name="Rectangle 12"/>
          <p:cNvSpPr>
            <a:spLocks noChangeAspect="1" noChangeArrowheads="1"/>
          </p:cNvSpPr>
          <p:nvPr userDrawn="1"/>
        </p:nvSpPr>
        <p:spPr bwMode="auto">
          <a:xfrm>
            <a:off x="20072350" y="42270363"/>
            <a:ext cx="10207625" cy="538162"/>
          </a:xfrm>
          <a:prstGeom prst="rect">
            <a:avLst/>
          </a:prstGeom>
          <a:solidFill>
            <a:srgbClr val="00589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9" name="Rectangle 13"/>
          <p:cNvSpPr>
            <a:spLocks noChangeAspect="1" noChangeArrowheads="1"/>
          </p:cNvSpPr>
          <p:nvPr userDrawn="1"/>
        </p:nvSpPr>
        <p:spPr bwMode="auto">
          <a:xfrm>
            <a:off x="10064750" y="42270363"/>
            <a:ext cx="10140950" cy="538162"/>
          </a:xfrm>
          <a:prstGeom prst="rect">
            <a:avLst/>
          </a:prstGeom>
          <a:solidFill>
            <a:srgbClr val="003E6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1030" name="Group 35"/>
          <p:cNvGrpSpPr>
            <a:grpSpLocks/>
          </p:cNvGrpSpPr>
          <p:nvPr userDrawn="1"/>
        </p:nvGrpSpPr>
        <p:grpSpPr bwMode="auto">
          <a:xfrm>
            <a:off x="0" y="5137150"/>
            <a:ext cx="30403800" cy="1063625"/>
            <a:chOff x="0" y="2445"/>
            <a:chExt cx="19152" cy="670"/>
          </a:xfrm>
        </p:grpSpPr>
        <p:sp>
          <p:nvSpPr>
            <p:cNvPr id="1035" name="Rectangle 22"/>
            <p:cNvSpPr>
              <a:spLocks noChangeAspect="1" noChangeArrowheads="1"/>
            </p:cNvSpPr>
            <p:nvPr userDrawn="1"/>
          </p:nvSpPr>
          <p:spPr bwMode="auto">
            <a:xfrm>
              <a:off x="0" y="2775"/>
              <a:ext cx="10124" cy="340"/>
            </a:xfrm>
            <a:prstGeom prst="rect">
              <a:avLst/>
            </a:prstGeom>
            <a:solidFill>
              <a:srgbClr val="CF68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Rectangle 23"/>
            <p:cNvSpPr>
              <a:spLocks noChangeAspect="1" noChangeArrowheads="1"/>
            </p:cNvSpPr>
            <p:nvPr userDrawn="1"/>
          </p:nvSpPr>
          <p:spPr bwMode="auto">
            <a:xfrm>
              <a:off x="0" y="2445"/>
              <a:ext cx="12723" cy="340"/>
            </a:xfrm>
            <a:prstGeom prst="rect">
              <a:avLst/>
            </a:prstGeom>
            <a:solidFill>
              <a:srgbClr val="00589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Rectangle 24"/>
            <p:cNvSpPr>
              <a:spLocks noChangeAspect="1" noChangeArrowheads="1"/>
            </p:cNvSpPr>
            <p:nvPr userDrawn="1"/>
          </p:nvSpPr>
          <p:spPr bwMode="auto">
            <a:xfrm>
              <a:off x="12722" y="2775"/>
              <a:ext cx="6430" cy="339"/>
            </a:xfrm>
            <a:prstGeom prst="rect">
              <a:avLst/>
            </a:prstGeom>
            <a:solidFill>
              <a:srgbClr val="00589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Rectangle 25"/>
            <p:cNvSpPr>
              <a:spLocks noChangeAspect="1" noChangeArrowheads="1"/>
            </p:cNvSpPr>
            <p:nvPr userDrawn="1"/>
          </p:nvSpPr>
          <p:spPr bwMode="auto">
            <a:xfrm>
              <a:off x="6340" y="2776"/>
              <a:ext cx="6382" cy="339"/>
            </a:xfrm>
            <a:prstGeom prst="rect">
              <a:avLst/>
            </a:prstGeom>
            <a:solidFill>
              <a:srgbClr val="003E6E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1" name="Rectangle 34"/>
          <p:cNvSpPr>
            <a:spLocks noChangeAspect="1" noChangeArrowheads="1"/>
          </p:cNvSpPr>
          <p:nvPr userDrawn="1"/>
        </p:nvSpPr>
        <p:spPr bwMode="auto">
          <a:xfrm>
            <a:off x="0" y="0"/>
            <a:ext cx="20196175" cy="538163"/>
          </a:xfrm>
          <a:prstGeom prst="rect">
            <a:avLst/>
          </a:prstGeom>
          <a:solidFill>
            <a:srgbClr val="003E6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2" name="Rectangle 36"/>
          <p:cNvSpPr>
            <a:spLocks noChangeAspect="1" noChangeArrowheads="1"/>
          </p:cNvSpPr>
          <p:nvPr userDrawn="1"/>
        </p:nvSpPr>
        <p:spPr bwMode="auto">
          <a:xfrm>
            <a:off x="0" y="538163"/>
            <a:ext cx="30279975" cy="4613275"/>
          </a:xfrm>
          <a:prstGeom prst="rect">
            <a:avLst/>
          </a:prstGeom>
          <a:solidFill>
            <a:srgbClr val="00589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604176" name="Rectangle 16"/>
          <p:cNvSpPr>
            <a:spLocks noChangeArrowheads="1"/>
          </p:cNvSpPr>
          <p:nvPr userDrawn="1"/>
        </p:nvSpPr>
        <p:spPr bwMode="auto">
          <a:xfrm>
            <a:off x="827088" y="747713"/>
            <a:ext cx="28240037" cy="358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98459" tIns="199229" rIns="398459" bIns="199229" anchor="ctr">
            <a:prstTxWarp prst="textNoShape">
              <a:avLst/>
            </a:prstTxWarp>
          </a:bodyPr>
          <a:lstStyle/>
          <a:p>
            <a:pPr defTabSz="3984625">
              <a:lnSpc>
                <a:spcPts val="13950"/>
              </a:lnSpc>
              <a:spcBef>
                <a:spcPct val="0"/>
              </a:spcBef>
              <a:defRPr/>
            </a:pPr>
            <a:r>
              <a:rPr lang="de-DE" sz="4000" b="1">
                <a:solidFill>
                  <a:srgbClr val="FFFFFF"/>
                </a:solidFill>
              </a:rPr>
              <a:t>Programme Matter and the Universe</a:t>
            </a:r>
            <a:r>
              <a:rPr lang="de-DE" sz="4000" b="1">
                <a:solidFill>
                  <a:srgbClr val="CF6800"/>
                </a:solidFill>
              </a:rPr>
              <a:t/>
            </a:r>
            <a:br>
              <a:rPr lang="de-DE" sz="4000" b="1">
                <a:solidFill>
                  <a:srgbClr val="CF6800"/>
                </a:solidFill>
              </a:rPr>
            </a:br>
            <a:r>
              <a:rPr lang="de-DE" sz="4000" b="1">
                <a:solidFill>
                  <a:srgbClr val="A9B509"/>
                </a:solidFill>
              </a:rPr>
              <a:t/>
            </a:r>
            <a:br>
              <a:rPr lang="de-DE" sz="4000" b="1">
                <a:solidFill>
                  <a:srgbClr val="A9B509"/>
                </a:solidFill>
              </a:rPr>
            </a:br>
            <a:endParaRPr lang="de-DE" sz="4000" b="1">
              <a:solidFill>
                <a:srgbClr val="A9B509"/>
              </a:solidFill>
            </a:endParaRPr>
          </a:p>
        </p:txBody>
      </p:sp>
      <p:pic>
        <p:nvPicPr>
          <p:cNvPr id="1034" name="Picture 37" descr="HG_LOGO_S_E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3825200" y="39443025"/>
            <a:ext cx="5648325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3984625" rtl="0" eaLnBrk="0" fontAlgn="base" hangingPunct="0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defTabSz="3984625" rtl="0" eaLnBrk="0" fontAlgn="base" hangingPunct="0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2pPr>
      <a:lvl3pPr algn="l" defTabSz="3984625" rtl="0" eaLnBrk="0" fontAlgn="base" hangingPunct="0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3pPr>
      <a:lvl4pPr algn="l" defTabSz="3984625" rtl="0" eaLnBrk="0" fontAlgn="base" hangingPunct="0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4pPr>
      <a:lvl5pPr algn="l" defTabSz="3984625" rtl="0" eaLnBrk="0" fontAlgn="base" hangingPunct="0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  <a:ea typeface="ＭＳ Ｐゴシック" pitchFamily="-110" charset="-128"/>
          <a:cs typeface="ＭＳ Ｐゴシック" pitchFamily="-110" charset="-128"/>
        </a:defRPr>
      </a:lvl5pPr>
      <a:lvl6pPr marL="457200" algn="l" defTabSz="3984625" rtl="0" fontAlgn="base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6pPr>
      <a:lvl7pPr marL="914400" algn="l" defTabSz="3984625" rtl="0" fontAlgn="base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7pPr>
      <a:lvl8pPr marL="1371600" algn="l" defTabSz="3984625" rtl="0" fontAlgn="base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8pPr>
      <a:lvl9pPr marL="1828800" algn="l" defTabSz="3984625" rtl="0" fontAlgn="base">
        <a:lnSpc>
          <a:spcPts val="13950"/>
        </a:lnSpc>
        <a:spcBef>
          <a:spcPct val="0"/>
        </a:spcBef>
        <a:spcAft>
          <a:spcPct val="0"/>
        </a:spcAft>
        <a:defRPr sz="13100" b="1">
          <a:solidFill>
            <a:srgbClr val="00589C"/>
          </a:solidFill>
          <a:latin typeface="Arial" charset="0"/>
        </a:defRPr>
      </a:lvl9pPr>
    </p:titleStyle>
    <p:bodyStyle>
      <a:lvl1pPr marL="342900" indent="-342900" algn="l" defTabSz="3984625" rtl="0" eaLnBrk="0" fontAlgn="base" hangingPunct="0">
        <a:lnSpc>
          <a:spcPts val="13075"/>
        </a:lnSpc>
        <a:spcBef>
          <a:spcPct val="20000"/>
        </a:spcBef>
        <a:spcAft>
          <a:spcPct val="20000"/>
        </a:spcAft>
        <a:buClr>
          <a:srgbClr val="00589C"/>
        </a:buClr>
        <a:buFont typeface="Wingdings" pitchFamily="-110" charset="2"/>
        <a:defRPr sz="113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3576638" indent="-1244600" algn="l" defTabSz="3984625" rtl="0" eaLnBrk="0" fontAlgn="base" hangingPunct="0">
        <a:lnSpc>
          <a:spcPts val="13075"/>
        </a:lnSpc>
        <a:spcBef>
          <a:spcPct val="20000"/>
        </a:spcBef>
        <a:spcAft>
          <a:spcPct val="20000"/>
        </a:spcAft>
        <a:buClr>
          <a:srgbClr val="00589C"/>
        </a:buClr>
        <a:buFont typeface="Wingdings" pitchFamily="-110" charset="2"/>
        <a:buChar char="§"/>
        <a:defRPr sz="11300">
          <a:solidFill>
            <a:schemeClr val="tx1"/>
          </a:solidFill>
          <a:latin typeface="+mn-lt"/>
          <a:ea typeface="ＭＳ Ｐゴシック" pitchFamily="-110" charset="-128"/>
        </a:defRPr>
      </a:lvl2pPr>
      <a:lvl3pPr marL="5354638" indent="-996950" algn="l" defTabSz="3984625" rtl="0" eaLnBrk="0" fontAlgn="base" hangingPunct="0">
        <a:lnSpc>
          <a:spcPts val="13075"/>
        </a:lnSpc>
        <a:spcBef>
          <a:spcPct val="20000"/>
        </a:spcBef>
        <a:spcAft>
          <a:spcPct val="20000"/>
        </a:spcAft>
        <a:buClr>
          <a:srgbClr val="00589C"/>
        </a:buClr>
        <a:buFont typeface="Wingdings" pitchFamily="-110" charset="2"/>
        <a:buChar char="§"/>
        <a:defRPr sz="11300">
          <a:solidFill>
            <a:schemeClr val="tx1"/>
          </a:solidFill>
          <a:latin typeface="+mn-lt"/>
          <a:ea typeface="ＭＳ Ｐゴシック" pitchFamily="-110" charset="-128"/>
        </a:defRPr>
      </a:lvl3pPr>
      <a:lvl4pPr marL="7132638" indent="-996950" algn="l" defTabSz="3984625" rtl="0" eaLnBrk="0" fontAlgn="base" hangingPunct="0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  <a:ea typeface="ＭＳ Ｐゴシック" pitchFamily="-110" charset="-128"/>
        </a:defRPr>
      </a:lvl4pPr>
      <a:lvl5pPr marL="8964613" indent="-995363" algn="l" defTabSz="3984625" rtl="0" eaLnBrk="0" fontAlgn="base" hangingPunct="0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ＭＳ Ｐゴシック" pitchFamily="-110" charset="-128"/>
        </a:defRPr>
      </a:lvl5pPr>
      <a:lvl6pPr marL="9421813" indent="-995363" algn="l" defTabSz="3984625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6pPr>
      <a:lvl7pPr marL="9879013" indent="-995363" algn="l" defTabSz="3984625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7pPr>
      <a:lvl8pPr marL="10336213" indent="-995363" algn="l" defTabSz="3984625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8pPr>
      <a:lvl9pPr marL="10793413" indent="-995363" algn="l" defTabSz="3984625" rtl="0" fontAlgn="base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-110" charset="0"/>
              </a:defRPr>
            </a:lvl1pPr>
          </a:lstStyle>
          <a:p>
            <a:pPr>
              <a:defRPr/>
            </a:pPr>
            <a:fld id="{0025C6FF-E041-D446-B8D4-91F04EF5A4CB}" type="datetime1">
              <a:rPr lang="de-DE"/>
              <a:pPr>
                <a:defRPr/>
              </a:pPr>
              <a:t>1/13/14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-110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-110" charset="0"/>
              </a:defRPr>
            </a:lvl1pPr>
          </a:lstStyle>
          <a:p>
            <a:pPr>
              <a:defRPr/>
            </a:pPr>
            <a:fld id="{02E14AF4-8E6A-BB44-A2CC-574FBA63D21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110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Picture 1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393566"/>
            <a:ext cx="12597629" cy="5960346"/>
          </a:xfrm>
          <a:prstGeom prst="rect">
            <a:avLst/>
          </a:prstGeom>
        </p:spPr>
      </p:pic>
      <p:sp>
        <p:nvSpPr>
          <p:cNvPr id="153" name="Rounded Rectangle 152"/>
          <p:cNvSpPr/>
          <p:nvPr/>
        </p:nvSpPr>
        <p:spPr bwMode="auto">
          <a:xfrm>
            <a:off x="2076053" y="25577799"/>
            <a:ext cx="12377391" cy="3251201"/>
          </a:xfrm>
          <a:prstGeom prst="roundRect">
            <a:avLst>
              <a:gd name="adj" fmla="val 9596"/>
            </a:avLst>
          </a:prstGeom>
          <a:solidFill>
            <a:srgbClr val="00A6EB">
              <a:alpha val="15000"/>
            </a:srgbClr>
          </a:solidFill>
          <a:ln w="44450" cap="flat" cmpd="sng" algn="ctr">
            <a:solidFill>
              <a:srgbClr val="00A6EB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  <p:pic>
        <p:nvPicPr>
          <p:cNvPr id="129" name="Picture 1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51940" y="22013976"/>
            <a:ext cx="9843157" cy="7065547"/>
          </a:xfrm>
          <a:prstGeom prst="rect">
            <a:avLst/>
          </a:prstGeom>
        </p:spPr>
      </p:pic>
      <p:grpSp>
        <p:nvGrpSpPr>
          <p:cNvPr id="114" name="Gruppierung 51"/>
          <p:cNvGrpSpPr/>
          <p:nvPr/>
        </p:nvGrpSpPr>
        <p:grpSpPr>
          <a:xfrm>
            <a:off x="6957803" y="30196003"/>
            <a:ext cx="8940487" cy="8144734"/>
            <a:chOff x="8429283" y="32746007"/>
            <a:chExt cx="5717263" cy="5353052"/>
          </a:xfrm>
        </p:grpSpPr>
        <p:pic>
          <p:nvPicPr>
            <p:cNvPr id="116" name="Picture 38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429283" y="32746007"/>
              <a:ext cx="5717263" cy="53530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7" name="Rechteck 41"/>
            <p:cNvSpPr/>
            <p:nvPr/>
          </p:nvSpPr>
          <p:spPr bwMode="auto">
            <a:xfrm>
              <a:off x="8517170" y="33019184"/>
              <a:ext cx="1608610" cy="4944411"/>
            </a:xfrm>
            <a:prstGeom prst="rect">
              <a:avLst/>
            </a:prstGeom>
            <a:ln/>
            <a:effectLst/>
            <a:extLst>
              <a:ext uri="{909E8E84-426E-40DD-AFC4-6F175D3DCCD1}">
                <a14:hiddenFill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55563" algn="l" defTabSz="3984625" rtl="0" eaLnBrk="1" fontAlgn="base" latinLnBrk="0" hangingPunct="1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500" b="0" i="0" u="none" strike="noStrike" cap="none" normalizeH="0" baseline="0" smtClean="0">
                <a:ln>
                  <a:noFill/>
                </a:ln>
                <a:solidFill>
                  <a:srgbClr val="515151"/>
                </a:solidFill>
                <a:effectLst/>
                <a:latin typeface="Arial" charset="0"/>
              </a:endParaRPr>
            </a:p>
          </p:txBody>
        </p:sp>
        <p:sp>
          <p:nvSpPr>
            <p:cNvPr id="118" name="Rechteck 42"/>
            <p:cNvSpPr/>
            <p:nvPr/>
          </p:nvSpPr>
          <p:spPr bwMode="auto">
            <a:xfrm>
              <a:off x="12039183" y="33019187"/>
              <a:ext cx="2048857" cy="4944411"/>
            </a:xfrm>
            <a:prstGeom prst="rect">
              <a:avLst/>
            </a:prstGeom>
            <a:ln/>
            <a:effectLst/>
            <a:extLst>
              <a:ext uri="{909E8E84-426E-40DD-AFC4-6F175D3DCCD1}">
                <a14:hiddenFill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55563" algn="l" defTabSz="3984625" rtl="0" eaLnBrk="1" fontAlgn="base" latinLnBrk="0" hangingPunct="1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500" b="0" i="0" u="none" strike="noStrike" cap="none" normalizeH="0" baseline="0" smtClean="0">
                <a:ln>
                  <a:noFill/>
                </a:ln>
                <a:solidFill>
                  <a:srgbClr val="515151"/>
                </a:solidFill>
                <a:effectLst/>
                <a:latin typeface="Arial" charset="0"/>
              </a:endParaRPr>
            </a:p>
          </p:txBody>
        </p:sp>
        <p:sp>
          <p:nvSpPr>
            <p:cNvPr id="119" name="Rechteck 43"/>
            <p:cNvSpPr/>
            <p:nvPr/>
          </p:nvSpPr>
          <p:spPr bwMode="auto">
            <a:xfrm>
              <a:off x="9854862" y="37540272"/>
              <a:ext cx="1608610" cy="507987"/>
            </a:xfrm>
            <a:prstGeom prst="rect">
              <a:avLst/>
            </a:prstGeom>
            <a:ln/>
            <a:effectLst/>
            <a:extLst>
              <a:ext uri="{909E8E84-426E-40DD-AFC4-6F175D3DCCD1}">
                <a14:hiddenFill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55563" algn="l" defTabSz="3984625" rtl="0" eaLnBrk="1" fontAlgn="base" latinLnBrk="0" hangingPunct="1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500" b="0" i="0" u="none" strike="noStrike" cap="none" normalizeH="0" baseline="0" smtClean="0">
                <a:ln>
                  <a:noFill/>
                </a:ln>
                <a:solidFill>
                  <a:srgbClr val="515151"/>
                </a:solidFill>
                <a:effectLst/>
                <a:latin typeface="Arial" charset="0"/>
              </a:endParaRPr>
            </a:p>
          </p:txBody>
        </p:sp>
        <p:sp>
          <p:nvSpPr>
            <p:cNvPr id="120" name="Rechteck 44"/>
            <p:cNvSpPr/>
            <p:nvPr/>
          </p:nvSpPr>
          <p:spPr bwMode="auto">
            <a:xfrm>
              <a:off x="9990317" y="33036118"/>
              <a:ext cx="270925" cy="1608630"/>
            </a:xfrm>
            <a:prstGeom prst="rect">
              <a:avLst/>
            </a:prstGeom>
            <a:ln/>
            <a:effectLst/>
            <a:extLst>
              <a:ext uri="{909E8E84-426E-40DD-AFC4-6F175D3DCCD1}">
                <a14:hiddenFill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55563" algn="l" defTabSz="3984625" rtl="0" eaLnBrk="1" fontAlgn="base" latinLnBrk="0" hangingPunct="1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0500" b="0" i="0" u="none" strike="noStrike" cap="none" normalizeH="0" baseline="0" smtClean="0">
                <a:ln>
                  <a:noFill/>
                </a:ln>
                <a:solidFill>
                  <a:srgbClr val="515151"/>
                </a:solidFill>
                <a:effectLst/>
                <a:latin typeface="Arial" charset="0"/>
              </a:endParaRPr>
            </a:p>
          </p:txBody>
        </p:sp>
        <p:cxnSp>
          <p:nvCxnSpPr>
            <p:cNvPr id="121" name="Gerade Verbindung mit Pfeil 46"/>
            <p:cNvCxnSpPr/>
            <p:nvPr/>
          </p:nvCxnSpPr>
          <p:spPr bwMode="auto">
            <a:xfrm flipV="1">
              <a:off x="9533133" y="36050175"/>
              <a:ext cx="526906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Gerade Verbindung mit Pfeil 48"/>
            <p:cNvCxnSpPr/>
            <p:nvPr/>
          </p:nvCxnSpPr>
          <p:spPr bwMode="auto">
            <a:xfrm flipV="1">
              <a:off x="12123848" y="36067111"/>
              <a:ext cx="526906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3" name="Text Box 9"/>
            <p:cNvSpPr txBox="1">
              <a:spLocks noChangeArrowheads="1"/>
            </p:cNvSpPr>
            <p:nvPr/>
          </p:nvSpPr>
          <p:spPr bwMode="auto">
            <a:xfrm>
              <a:off x="9211458" y="35776285"/>
              <a:ext cx="863524" cy="478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 marL="533400" indent="-533400" algn="r" defTabSz="4176713">
                <a:lnSpc>
                  <a:spcPct val="100000"/>
                </a:lnSpc>
                <a:spcBef>
                  <a:spcPct val="50000"/>
                </a:spcBef>
                <a:buClr>
                  <a:srgbClr val="00589C"/>
                </a:buClr>
                <a:buFont typeface="Wingdings" pitchFamily="-102" charset="2"/>
                <a:buNone/>
                <a:tabLst>
                  <a:tab pos="533400" algn="l"/>
                </a:tabLst>
              </a:pPr>
              <a:r>
                <a:rPr lang="en-GB" sz="1600" dirty="0" err="1" smtClean="0">
                  <a:solidFill>
                    <a:schemeClr val="tx1"/>
                  </a:solidFill>
                </a:rPr>
                <a:t>e</a:t>
              </a:r>
              <a:r>
                <a:rPr lang="en-GB" sz="1600" baseline="30000" dirty="0" smtClean="0">
                  <a:solidFill>
                    <a:schemeClr val="tx1"/>
                  </a:solidFill>
                </a:rPr>
                <a:t>-</a:t>
              </a:r>
              <a:r>
                <a:rPr lang="en-GB" sz="1600" dirty="0" smtClean="0">
                  <a:solidFill>
                    <a:schemeClr val="tx1"/>
                  </a:solidFill>
                </a:rPr>
                <a:t> beam in</a:t>
              </a:r>
            </a:p>
            <a:p>
              <a:pPr marL="533400" indent="-533400" algn="r" defTabSz="4176713">
                <a:lnSpc>
                  <a:spcPct val="100000"/>
                </a:lnSpc>
                <a:spcBef>
                  <a:spcPct val="50000"/>
                </a:spcBef>
                <a:buClr>
                  <a:srgbClr val="00589C"/>
                </a:buClr>
                <a:buFont typeface="Wingdings" pitchFamily="-102" charset="2"/>
                <a:buNone/>
                <a:tabLst>
                  <a:tab pos="533400" algn="l"/>
                </a:tabLst>
              </a:pPr>
              <a:r>
                <a:rPr lang="en-GB" sz="1600" dirty="0" smtClean="0">
                  <a:solidFill>
                    <a:schemeClr val="tx1"/>
                  </a:solidFill>
                </a:rPr>
                <a:t>Laser in</a:t>
              </a:r>
            </a:p>
          </p:txBody>
        </p:sp>
        <p:sp>
          <p:nvSpPr>
            <p:cNvPr id="124" name="Text Box 9"/>
            <p:cNvSpPr txBox="1">
              <a:spLocks noChangeArrowheads="1"/>
            </p:cNvSpPr>
            <p:nvPr/>
          </p:nvSpPr>
          <p:spPr bwMode="auto">
            <a:xfrm>
              <a:off x="12123894" y="35793222"/>
              <a:ext cx="863524" cy="478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prstTxWarp prst="textNoShape">
                <a:avLst/>
              </a:prstTxWarp>
              <a:spAutoFit/>
            </a:bodyPr>
            <a:lstStyle/>
            <a:p>
              <a:pPr marL="533400" indent="-533400" defTabSz="4176713">
                <a:lnSpc>
                  <a:spcPct val="100000"/>
                </a:lnSpc>
                <a:spcBef>
                  <a:spcPct val="50000"/>
                </a:spcBef>
                <a:buClr>
                  <a:srgbClr val="00589C"/>
                </a:buClr>
                <a:buFont typeface="Wingdings" pitchFamily="-102" charset="2"/>
                <a:buNone/>
                <a:tabLst>
                  <a:tab pos="533400" algn="l"/>
                </a:tabLst>
              </a:pPr>
              <a:r>
                <a:rPr lang="en-GB" sz="1600" dirty="0" err="1" smtClean="0">
                  <a:solidFill>
                    <a:schemeClr val="tx1"/>
                  </a:solidFill>
                </a:rPr>
                <a:t>e</a:t>
              </a:r>
              <a:r>
                <a:rPr lang="en-GB" sz="1600" baseline="30000" dirty="0" smtClean="0">
                  <a:solidFill>
                    <a:schemeClr val="tx1"/>
                  </a:solidFill>
                </a:rPr>
                <a:t>-</a:t>
              </a:r>
              <a:r>
                <a:rPr lang="en-GB" sz="1600" dirty="0" smtClean="0">
                  <a:solidFill>
                    <a:schemeClr val="tx1"/>
                  </a:solidFill>
                </a:rPr>
                <a:t> beam out</a:t>
              </a:r>
            </a:p>
            <a:p>
              <a:pPr marL="533400" indent="-533400" defTabSz="4176713">
                <a:lnSpc>
                  <a:spcPct val="100000"/>
                </a:lnSpc>
                <a:spcBef>
                  <a:spcPct val="50000"/>
                </a:spcBef>
                <a:buClr>
                  <a:srgbClr val="00589C"/>
                </a:buClr>
                <a:buFont typeface="Wingdings" pitchFamily="-102" charset="2"/>
                <a:buNone/>
                <a:tabLst>
                  <a:tab pos="533400" algn="l"/>
                </a:tabLst>
              </a:pPr>
              <a:r>
                <a:rPr lang="en-GB" sz="1600" dirty="0" smtClean="0">
                  <a:solidFill>
                    <a:schemeClr val="tx1"/>
                  </a:solidFill>
                </a:rPr>
                <a:t>Laser out</a:t>
              </a:r>
            </a:p>
          </p:txBody>
        </p:sp>
      </p:grpSp>
      <p:sp>
        <p:nvSpPr>
          <p:cNvPr id="139" name="TextBox 138"/>
          <p:cNvSpPr txBox="1"/>
          <p:nvPr/>
        </p:nvSpPr>
        <p:spPr>
          <a:xfrm>
            <a:off x="14706600" y="30635500"/>
            <a:ext cx="14884400" cy="6294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  <a:spcBef>
                <a:spcPct val="0"/>
              </a:spcBef>
            </a:pPr>
            <a:r>
              <a:rPr lang="en-US" sz="3000" b="1" dirty="0" smtClean="0">
                <a:solidFill>
                  <a:srgbClr val="000000"/>
                </a:solidFill>
              </a:rPr>
              <a:t>Transition Radiation as a high resolution longitudinal </a:t>
            </a:r>
            <a:r>
              <a:rPr lang="en-US" sz="3000" b="1" dirty="0" smtClean="0">
                <a:solidFill>
                  <a:srgbClr val="000000"/>
                </a:solidFill>
              </a:rPr>
              <a:t>diagnostic:</a:t>
            </a:r>
            <a:r>
              <a:rPr lang="en-US" sz="3000" i="1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ts val="5000"/>
              </a:lnSpc>
              <a:spcBef>
                <a:spcPct val="0"/>
              </a:spcBef>
              <a:buFont typeface="Arial" pitchFamily="-110" charset="0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Generated </a:t>
            </a:r>
            <a:r>
              <a:rPr lang="en-US" sz="3000" dirty="0" smtClean="0">
                <a:solidFill>
                  <a:srgbClr val="000000"/>
                </a:solidFill>
              </a:rPr>
              <a:t>by charge crossing interface between materials with different </a:t>
            </a:r>
            <a:r>
              <a:rPr lang="en-US" sz="30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e</a:t>
            </a:r>
            <a:r>
              <a:rPr lang="en-US" sz="3000" baseline="-250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0</a:t>
            </a:r>
            <a:r>
              <a:rPr lang="en-US" sz="3000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.</a:t>
            </a:r>
          </a:p>
          <a:p>
            <a:pPr>
              <a:lnSpc>
                <a:spcPts val="5000"/>
              </a:lnSpc>
              <a:spcBef>
                <a:spcPct val="0"/>
              </a:spcBef>
              <a:buFont typeface="Arial" pitchFamily="-110" charset="0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Single charge            broad flat spectrum.</a:t>
            </a:r>
          </a:p>
          <a:p>
            <a:pPr>
              <a:lnSpc>
                <a:spcPts val="5000"/>
              </a:lnSpc>
              <a:spcBef>
                <a:spcPct val="0"/>
              </a:spcBef>
              <a:buFont typeface="Arial" pitchFamily="-110" charset="0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Bunch of charges         adding of fields</a:t>
            </a:r>
          </a:p>
          <a:p>
            <a:pPr>
              <a:lnSpc>
                <a:spcPts val="5000"/>
              </a:lnSpc>
              <a:spcBef>
                <a:spcPct val="0"/>
              </a:spcBef>
            </a:pPr>
            <a:endParaRPr lang="en-US" sz="3000" dirty="0" smtClean="0">
              <a:solidFill>
                <a:srgbClr val="000000"/>
              </a:solidFill>
            </a:endParaRPr>
          </a:p>
          <a:p>
            <a:pPr>
              <a:lnSpc>
                <a:spcPts val="5000"/>
              </a:lnSpc>
              <a:spcBef>
                <a:spcPct val="0"/>
              </a:spcBef>
              <a:buFont typeface="Arial" pitchFamily="-110" charset="0"/>
              <a:buChar char="•"/>
            </a:pPr>
            <a:endParaRPr lang="en-US" sz="3000" dirty="0" smtClean="0">
              <a:solidFill>
                <a:srgbClr val="000000"/>
              </a:solidFill>
            </a:endParaRPr>
          </a:p>
          <a:p>
            <a:pPr>
              <a:lnSpc>
                <a:spcPts val="5000"/>
              </a:lnSpc>
              <a:spcBef>
                <a:spcPct val="0"/>
              </a:spcBef>
            </a:pPr>
            <a:endParaRPr lang="en-US" sz="3000" dirty="0" smtClean="0">
              <a:solidFill>
                <a:srgbClr val="000000"/>
              </a:solidFill>
            </a:endParaRPr>
          </a:p>
          <a:p>
            <a:pPr>
              <a:lnSpc>
                <a:spcPts val="5000"/>
              </a:lnSpc>
              <a:spcBef>
                <a:spcPct val="0"/>
              </a:spcBef>
            </a:pPr>
            <a:endParaRPr lang="en-US" sz="3000" dirty="0" smtClean="0">
              <a:solidFill>
                <a:srgbClr val="000000"/>
              </a:solidFill>
            </a:endParaRPr>
          </a:p>
          <a:p>
            <a:pPr>
              <a:lnSpc>
                <a:spcPts val="5000"/>
              </a:lnSpc>
              <a:spcBef>
                <a:spcPct val="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								</a:t>
            </a:r>
          </a:p>
          <a:p>
            <a:pPr>
              <a:lnSpc>
                <a:spcPts val="3600"/>
              </a:lnSpc>
            </a:pPr>
            <a:endParaRPr lang="en-US" sz="3000" dirty="0"/>
          </a:p>
        </p:txBody>
      </p:sp>
      <p:pic>
        <p:nvPicPr>
          <p:cNvPr id="149" name="Picture 1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02087" y="33734300"/>
            <a:ext cx="2466421" cy="1566229"/>
          </a:xfrm>
          <a:prstGeom prst="rect">
            <a:avLst/>
          </a:prstGeom>
        </p:spPr>
      </p:pic>
      <p:sp>
        <p:nvSpPr>
          <p:cNvPr id="113" name="Rounded Rectangle 112"/>
          <p:cNvSpPr/>
          <p:nvPr/>
        </p:nvSpPr>
        <p:spPr bwMode="auto">
          <a:xfrm>
            <a:off x="13202734" y="8836676"/>
            <a:ext cx="11738662" cy="3863323"/>
          </a:xfrm>
          <a:prstGeom prst="roundRect">
            <a:avLst>
              <a:gd name="adj" fmla="val 9596"/>
            </a:avLst>
          </a:prstGeom>
          <a:solidFill>
            <a:srgbClr val="00A6EB">
              <a:alpha val="15000"/>
            </a:srgbClr>
          </a:solidFill>
          <a:ln w="44450" cap="flat" cmpd="sng" algn="ctr">
            <a:solidFill>
              <a:srgbClr val="00A6EB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  <p:grpSp>
        <p:nvGrpSpPr>
          <p:cNvPr id="16386" name="Group 41"/>
          <p:cNvGrpSpPr>
            <a:grpSpLocks/>
          </p:cNvGrpSpPr>
          <p:nvPr/>
        </p:nvGrpSpPr>
        <p:grpSpPr bwMode="auto">
          <a:xfrm>
            <a:off x="12854795" y="12746649"/>
            <a:ext cx="20905743" cy="7555018"/>
            <a:chOff x="12803441" y="13026799"/>
            <a:chExt cx="21021245" cy="6356766"/>
          </a:xfrm>
        </p:grpSpPr>
        <p:sp>
          <p:nvSpPr>
            <p:cNvPr id="16406" name="TextBox 19"/>
            <p:cNvSpPr txBox="1">
              <a:spLocks noChangeArrowheads="1"/>
            </p:cNvSpPr>
            <p:nvPr/>
          </p:nvSpPr>
          <p:spPr bwMode="auto">
            <a:xfrm>
              <a:off x="27646410" y="16581954"/>
              <a:ext cx="6178276" cy="1088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X-ray diagnostics</a:t>
              </a:r>
            </a:p>
          </p:txBody>
        </p:sp>
        <p:grpSp>
          <p:nvGrpSpPr>
            <p:cNvPr id="16407" name="Group 40"/>
            <p:cNvGrpSpPr>
              <a:grpSpLocks/>
            </p:cNvGrpSpPr>
            <p:nvPr/>
          </p:nvGrpSpPr>
          <p:grpSpPr bwMode="auto">
            <a:xfrm>
              <a:off x="12803441" y="13026799"/>
              <a:ext cx="19921365" cy="6356766"/>
              <a:chOff x="12803441" y="13026799"/>
              <a:chExt cx="19921365" cy="6356766"/>
            </a:xfrm>
          </p:grpSpPr>
          <p:sp>
            <p:nvSpPr>
              <p:cNvPr id="16408" name="TextBox 22"/>
              <p:cNvSpPr txBox="1">
                <a:spLocks noChangeArrowheads="1"/>
              </p:cNvSpPr>
              <p:nvPr/>
            </p:nvSpPr>
            <p:spPr bwMode="auto">
              <a:xfrm>
                <a:off x="26533427" y="16636611"/>
                <a:ext cx="6191379" cy="367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ts val="2000"/>
                  </a:lnSpc>
                  <a:spcBef>
                    <a:spcPct val="0"/>
                  </a:spcBef>
                </a:pPr>
                <a:r>
                  <a:rPr lang="en-US" sz="2400"/>
                  <a:t>Undulator</a:t>
                </a:r>
              </a:p>
            </p:txBody>
          </p:sp>
          <p:grpSp>
            <p:nvGrpSpPr>
              <p:cNvPr id="16409" name="Group 39"/>
              <p:cNvGrpSpPr>
                <a:grpSpLocks/>
              </p:cNvGrpSpPr>
              <p:nvPr/>
            </p:nvGrpSpPr>
            <p:grpSpPr bwMode="auto">
              <a:xfrm>
                <a:off x="12803441" y="13026799"/>
                <a:ext cx="17476534" cy="6356766"/>
                <a:chOff x="12803441" y="13026799"/>
                <a:chExt cx="17476534" cy="6356766"/>
              </a:xfrm>
            </p:grpSpPr>
            <p:pic>
              <p:nvPicPr>
                <p:cNvPr id="16410" name="Picture 15"/>
                <p:cNvPicPr>
                  <a:picLocks noChangeAspect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13265461" y="13026799"/>
                  <a:ext cx="16668155" cy="63567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16411" name="Group 36"/>
                <p:cNvGrpSpPr>
                  <a:grpSpLocks/>
                </p:cNvGrpSpPr>
                <p:nvPr/>
              </p:nvGrpSpPr>
              <p:grpSpPr bwMode="auto">
                <a:xfrm>
                  <a:off x="12803441" y="13529442"/>
                  <a:ext cx="17476534" cy="4800103"/>
                  <a:chOff x="12803441" y="13529442"/>
                  <a:chExt cx="17476534" cy="4800103"/>
                </a:xfrm>
              </p:grpSpPr>
              <p:pic>
                <p:nvPicPr>
                  <p:cNvPr id="16412" name="Picture 26"/>
                  <p:cNvPicPr>
                    <a:picLocks noChangeAspect="1"/>
                  </p:cNvPicPr>
                  <p:nvPr/>
                </p:nvPicPr>
                <p:blipFill>
                  <a:blip r:embed="rId8"/>
                  <a:srcRect/>
                  <a:stretch>
                    <a:fillRect/>
                  </a:stretch>
                </p:blipFill>
                <p:spPr bwMode="auto">
                  <a:xfrm>
                    <a:off x="22377353" y="16229137"/>
                    <a:ext cx="457200" cy="1905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413" name="Text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411800" y="17240785"/>
                    <a:ext cx="4137068" cy="10887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2400" dirty="0"/>
                      <a:t>Probe/Ionization lasers</a:t>
                    </a:r>
                  </a:p>
                </p:txBody>
              </p:sp>
              <p:sp>
                <p:nvSpPr>
                  <p:cNvPr id="16414" name="Text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950824" y="16585023"/>
                    <a:ext cx="6178276" cy="10887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2400"/>
                      <a:t>Beam matching and focusing section</a:t>
                    </a:r>
                  </a:p>
                </p:txBody>
              </p:sp>
              <p:sp>
                <p:nvSpPr>
                  <p:cNvPr id="16415" name="Text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702706" y="16602730"/>
                    <a:ext cx="6178276" cy="10887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2400"/>
                      <a:t>Beam diagnostics section</a:t>
                    </a:r>
                  </a:p>
                </p:txBody>
              </p:sp>
              <p:pic>
                <p:nvPicPr>
                  <p:cNvPr id="16416" name="Picture 20"/>
                  <p:cNvPicPr>
                    <a:picLocks noChangeAspect="1"/>
                  </p:cNvPicPr>
                  <p:nvPr/>
                </p:nvPicPr>
                <p:blipFill>
                  <a:blip r:embed="rId9"/>
                  <a:srcRect/>
                  <a:stretch>
                    <a:fillRect/>
                  </a:stretch>
                </p:blipFill>
                <p:spPr bwMode="auto">
                  <a:xfrm>
                    <a:off x="28239281" y="16295709"/>
                    <a:ext cx="1355191" cy="56113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417" name="TextBox 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107839" y="16654318"/>
                    <a:ext cx="2273190" cy="36762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lnSpc>
                        <a:spcPts val="2000"/>
                      </a:lnSpc>
                      <a:spcBef>
                        <a:spcPct val="0"/>
                      </a:spcBef>
                    </a:pPr>
                    <a:r>
                      <a:rPr lang="en-US" sz="2400"/>
                      <a:t>TDS (optional)</a:t>
                    </a:r>
                  </a:p>
                </p:txBody>
              </p:sp>
              <p:sp>
                <p:nvSpPr>
                  <p:cNvPr id="16418" name="Text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066033" y="16652783"/>
                    <a:ext cx="2273190" cy="36762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lnSpc>
                        <a:spcPts val="2000"/>
                      </a:lnSpc>
                      <a:spcBef>
                        <a:spcPct val="0"/>
                      </a:spcBef>
                    </a:pPr>
                    <a:r>
                      <a:rPr lang="en-US" sz="2400"/>
                      <a:t>Driver dump</a:t>
                    </a:r>
                  </a:p>
                </p:txBody>
              </p:sp>
              <p:sp>
                <p:nvSpPr>
                  <p:cNvPr id="16419" name="TextBox 25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21487824" y="14919472"/>
                    <a:ext cx="2273190" cy="36762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lnSpc>
                        <a:spcPts val="2000"/>
                      </a:lnSpc>
                      <a:spcBef>
                        <a:spcPct val="0"/>
                      </a:spcBef>
                    </a:pPr>
                    <a:r>
                      <a:rPr lang="en-US" sz="2400"/>
                      <a:t>Plasma cell</a:t>
                    </a:r>
                  </a:p>
                </p:txBody>
              </p:sp>
              <p:sp>
                <p:nvSpPr>
                  <p:cNvPr id="16420" name="Text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065681" y="14957955"/>
                    <a:ext cx="2834293" cy="76516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lnSpc>
                        <a:spcPts val="2600"/>
                      </a:lnSpc>
                      <a:spcBef>
                        <a:spcPct val="0"/>
                      </a:spcBef>
                    </a:pPr>
                    <a:r>
                      <a:rPr lang="en-US" sz="2400"/>
                      <a:t>Laser/plasma photon diagnostics</a:t>
                    </a:r>
                  </a:p>
                </p:txBody>
              </p:sp>
              <p:sp>
                <p:nvSpPr>
                  <p:cNvPr id="16421" name="Text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579433" y="14917935"/>
                    <a:ext cx="1700542" cy="76516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lnSpc>
                        <a:spcPts val="2600"/>
                      </a:lnSpc>
                      <a:spcBef>
                        <a:spcPct val="0"/>
                      </a:spcBef>
                    </a:pPr>
                    <a:r>
                      <a:rPr lang="en-US" sz="2400"/>
                      <a:t>Witness dump</a:t>
                    </a:r>
                  </a:p>
                </p:txBody>
              </p:sp>
              <p:sp>
                <p:nvSpPr>
                  <p:cNvPr id="16422" name="Text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370238" y="15379742"/>
                    <a:ext cx="2834293" cy="76516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lnSpc>
                        <a:spcPts val="2600"/>
                      </a:lnSpc>
                      <a:spcBef>
                        <a:spcPct val="0"/>
                      </a:spcBef>
                    </a:pPr>
                    <a:r>
                      <a:rPr lang="en-US" sz="2400"/>
                      <a:t>Differential </a:t>
                    </a:r>
                  </a:p>
                  <a:p>
                    <a:pPr>
                      <a:lnSpc>
                        <a:spcPts val="2600"/>
                      </a:lnSpc>
                      <a:spcBef>
                        <a:spcPct val="0"/>
                      </a:spcBef>
                    </a:pPr>
                    <a:r>
                      <a:rPr lang="en-US" sz="2400"/>
                      <a:t>pumping</a:t>
                    </a:r>
                  </a:p>
                </p:txBody>
              </p:sp>
              <p:pic>
                <p:nvPicPr>
                  <p:cNvPr id="16423" name="Picture 30"/>
                  <p:cNvPicPr>
                    <a:picLocks noChangeAspect="1"/>
                  </p:cNvPicPr>
                  <p:nvPr/>
                </p:nvPicPr>
                <p:blipFill>
                  <a:blip r:embed="rId10"/>
                  <a:srcRect/>
                  <a:stretch>
                    <a:fillRect/>
                  </a:stretch>
                </p:blipFill>
                <p:spPr bwMode="auto">
                  <a:xfrm>
                    <a:off x="20958044" y="16222596"/>
                    <a:ext cx="1371600" cy="16510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</p:pic>
              <p:sp>
                <p:nvSpPr>
                  <p:cNvPr id="16424" name="Text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578585" y="14781705"/>
                    <a:ext cx="2834293" cy="4317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lnSpc>
                        <a:spcPts val="2600"/>
                      </a:lnSpc>
                      <a:spcBef>
                        <a:spcPct val="0"/>
                      </a:spcBef>
                    </a:pPr>
                    <a:r>
                      <a:rPr lang="en-US" sz="2400"/>
                      <a:t>FLASH 2 FEL</a:t>
                    </a:r>
                  </a:p>
                </p:txBody>
              </p: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16210844" y="13529442"/>
                    <a:ext cx="2834293" cy="431742"/>
                  </a:xfrm>
                  <a:prstGeom prst="rect">
                    <a:avLst/>
                  </a:prstGeom>
                  <a:noFill/>
                </p:spPr>
                <p:txBody>
                  <a:bodyPr>
                    <a:spAutoFit/>
                    <a:scene3d>
                      <a:camera prst="orthographicFront">
                        <a:rot lat="0" lon="0" rev="1920000"/>
                      </a:camera>
                      <a:lightRig rig="threePt" dir="t"/>
                    </a:scene3d>
                  </a:bodyPr>
                  <a:lstStyle/>
                  <a:p>
                    <a:pPr>
                      <a:lnSpc>
                        <a:spcPts val="26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sz="2400" dirty="0"/>
                      <a:t>FLASH 1 FEL</a:t>
                    </a:r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12803441" y="15124988"/>
                    <a:ext cx="3725589" cy="431742"/>
                  </a:xfrm>
                  <a:prstGeom prst="rect">
                    <a:avLst/>
                  </a:prstGeom>
                  <a:noFill/>
                </p:spPr>
                <p:txBody>
                  <a:bodyPr>
                    <a:spAutoFit/>
                    <a:scene3d>
                      <a:camera prst="orthographicFront">
                        <a:rot lat="0" lon="0" rev="1920000"/>
                      </a:camera>
                      <a:lightRig rig="threePt" dir="t"/>
                    </a:scene3d>
                  </a:bodyPr>
                  <a:lstStyle/>
                  <a:p>
                    <a:pPr>
                      <a:lnSpc>
                        <a:spcPts val="26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sz="2400" dirty="0"/>
                      <a:t>FLASH 1 accelerator</a:t>
                    </a:r>
                  </a:p>
                </p:txBody>
              </p:sp>
              <p:sp>
                <p:nvSpPr>
                  <p:cNvPr id="16427" name="Text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402681" y="15472879"/>
                    <a:ext cx="2834293" cy="4317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lnSpc>
                        <a:spcPts val="2600"/>
                      </a:lnSpc>
                      <a:spcBef>
                        <a:spcPct val="0"/>
                      </a:spcBef>
                    </a:pPr>
                    <a:r>
                      <a:rPr lang="en-US" sz="2400"/>
                      <a:t>Extraction</a:t>
                    </a:r>
                  </a:p>
                </p:txBody>
              </p:sp>
              <p:sp>
                <p:nvSpPr>
                  <p:cNvPr id="16428" name="Text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506714" y="13763418"/>
                    <a:ext cx="2834293" cy="43174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prstTxWarp prst="textNoShape">
                      <a:avLst/>
                    </a:prstTxWarp>
                    <a:spAutoFit/>
                  </a:bodyPr>
                  <a:lstStyle/>
                  <a:p>
                    <a:pPr>
                      <a:lnSpc>
                        <a:spcPts val="2600"/>
                      </a:lnSpc>
                      <a:spcBef>
                        <a:spcPct val="0"/>
                      </a:spcBef>
                    </a:pPr>
                    <a:r>
                      <a:rPr lang="en-US" sz="2400"/>
                      <a:t>~ 80 m</a:t>
                    </a:r>
                  </a:p>
                </p:txBody>
              </p:sp>
            </p:grpSp>
          </p:grpSp>
        </p:grpSp>
      </p:grp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854075" y="1870075"/>
            <a:ext cx="28819475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8459" tIns="199229" rIns="398459" bIns="199229" anchor="ctr">
            <a:prstTxWarp prst="textNoShape">
              <a:avLst/>
            </a:prstTxWarp>
          </a:bodyPr>
          <a:lstStyle/>
          <a:p>
            <a:pPr defTabSz="3984625">
              <a:lnSpc>
                <a:spcPct val="120000"/>
              </a:lnSpc>
              <a:spcBef>
                <a:spcPct val="0"/>
              </a:spcBef>
              <a:tabLst>
                <a:tab pos="26950988" algn="l"/>
              </a:tabLst>
            </a:pPr>
            <a:r>
              <a:rPr lang="de-DE" sz="7200" b="1">
                <a:solidFill>
                  <a:schemeClr val="bg1"/>
                </a:solidFill>
              </a:rPr>
              <a:t>High-quality electron bunches accelerated in plasma wakefields</a:t>
            </a:r>
            <a:endParaRPr lang="de-DE" sz="7200" b="1" i="1">
              <a:solidFill>
                <a:schemeClr val="bg1"/>
              </a:solidFill>
            </a:endParaRPr>
          </a:p>
        </p:txBody>
      </p:sp>
      <p:sp>
        <p:nvSpPr>
          <p:cNvPr id="16388" name="Text Box 9"/>
          <p:cNvSpPr txBox="1">
            <a:spLocks noChangeArrowheads="1"/>
          </p:cNvSpPr>
          <p:nvPr/>
        </p:nvSpPr>
        <p:spPr bwMode="auto">
          <a:xfrm>
            <a:off x="811252" y="19372825"/>
            <a:ext cx="277844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marL="533400" indent="-533400" defTabSz="4176713">
              <a:lnSpc>
                <a:spcPct val="100000"/>
              </a:lnSpc>
              <a:spcBef>
                <a:spcPct val="50000"/>
              </a:spcBef>
              <a:buClr>
                <a:srgbClr val="00589C"/>
              </a:buClr>
              <a:buFont typeface="Wingdings" pitchFamily="-110" charset="2"/>
              <a:buNone/>
              <a:tabLst>
                <a:tab pos="533400" algn="l"/>
              </a:tabLst>
            </a:pPr>
            <a:r>
              <a:rPr lang="de-DE" sz="4400" b="1" dirty="0" err="1">
                <a:solidFill>
                  <a:schemeClr val="tx1"/>
                </a:solidFill>
              </a:rPr>
              <a:t>Controlled</a:t>
            </a:r>
            <a:r>
              <a:rPr lang="de-DE" sz="4400" b="1" dirty="0">
                <a:solidFill>
                  <a:schemeClr val="tx1"/>
                </a:solidFill>
              </a:rPr>
              <a:t> </a:t>
            </a:r>
            <a:r>
              <a:rPr lang="de-DE" sz="4400" b="1" dirty="0" err="1">
                <a:solidFill>
                  <a:schemeClr val="tx1"/>
                </a:solidFill>
              </a:rPr>
              <a:t>injection</a:t>
            </a:r>
            <a:r>
              <a:rPr lang="de-DE" sz="4400" b="1" dirty="0">
                <a:solidFill>
                  <a:schemeClr val="tx1"/>
                </a:solidFill>
              </a:rPr>
              <a:t> of </a:t>
            </a:r>
            <a:r>
              <a:rPr lang="de-DE" sz="4400" b="1" dirty="0" err="1">
                <a:solidFill>
                  <a:schemeClr val="tx1"/>
                </a:solidFill>
              </a:rPr>
              <a:t>electrons</a:t>
            </a:r>
            <a:r>
              <a:rPr lang="de-DE" sz="4400" b="1" dirty="0">
                <a:solidFill>
                  <a:schemeClr val="tx1"/>
                </a:solidFill>
              </a:rPr>
              <a:t> </a:t>
            </a:r>
            <a:r>
              <a:rPr lang="de-DE" sz="4400" b="1" dirty="0" err="1">
                <a:solidFill>
                  <a:schemeClr val="tx1"/>
                </a:solidFill>
              </a:rPr>
              <a:t>from</a:t>
            </a:r>
            <a:r>
              <a:rPr lang="de-DE" sz="4400" b="1" dirty="0">
                <a:solidFill>
                  <a:schemeClr val="tx1"/>
                </a:solidFill>
              </a:rPr>
              <a:t> </a:t>
            </a:r>
            <a:r>
              <a:rPr lang="de-DE" sz="4400" b="1" dirty="0" err="1">
                <a:solidFill>
                  <a:schemeClr val="tx1"/>
                </a:solidFill>
              </a:rPr>
              <a:t>the</a:t>
            </a:r>
            <a:r>
              <a:rPr lang="de-DE" sz="4400" b="1" dirty="0">
                <a:solidFill>
                  <a:schemeClr val="tx1"/>
                </a:solidFill>
              </a:rPr>
              <a:t> </a:t>
            </a:r>
            <a:r>
              <a:rPr lang="de-DE" sz="4400" b="1" dirty="0" err="1">
                <a:solidFill>
                  <a:schemeClr val="tx1"/>
                </a:solidFill>
              </a:rPr>
              <a:t>background</a:t>
            </a:r>
            <a:r>
              <a:rPr lang="de-DE" sz="4400" b="1" dirty="0">
                <a:solidFill>
                  <a:schemeClr val="tx1"/>
                </a:solidFill>
              </a:rPr>
              <a:t> </a:t>
            </a:r>
            <a:r>
              <a:rPr lang="de-DE" sz="4400" b="1" dirty="0" err="1">
                <a:solidFill>
                  <a:schemeClr val="tx1"/>
                </a:solidFill>
              </a:rPr>
              <a:t>plasma</a:t>
            </a:r>
            <a:endParaRPr lang="de-DE" sz="4400" b="1" dirty="0">
              <a:solidFill>
                <a:schemeClr val="tx1"/>
              </a:solidFill>
            </a:endParaRPr>
          </a:p>
          <a:p>
            <a:pPr marL="533400" indent="-533400" defTabSz="4176713">
              <a:lnSpc>
                <a:spcPct val="100000"/>
              </a:lnSpc>
              <a:spcBef>
                <a:spcPct val="50000"/>
              </a:spcBef>
              <a:buClr>
                <a:srgbClr val="00589C"/>
              </a:buClr>
              <a:buFont typeface="Wingdings" pitchFamily="-110" charset="2"/>
              <a:buNone/>
              <a:tabLst>
                <a:tab pos="533400" algn="l"/>
              </a:tabLst>
            </a:pPr>
            <a:endParaRPr lang="de-DE" sz="4400" b="1" dirty="0">
              <a:solidFill>
                <a:schemeClr val="tx1"/>
              </a:solidFill>
            </a:endParaRPr>
          </a:p>
          <a:p>
            <a:pPr marL="533400" indent="-533400" defTabSz="4176713">
              <a:lnSpc>
                <a:spcPct val="100000"/>
              </a:lnSpc>
              <a:spcBef>
                <a:spcPct val="50000"/>
              </a:spcBef>
              <a:buClr>
                <a:srgbClr val="00589C"/>
              </a:buClr>
              <a:buFont typeface="Wingdings" pitchFamily="-110" charset="2"/>
              <a:buNone/>
              <a:tabLst>
                <a:tab pos="533400" algn="l"/>
              </a:tabLst>
            </a:pPr>
            <a:endParaRPr lang="de-DE" sz="4400" dirty="0">
              <a:solidFill>
                <a:schemeClr val="tx1"/>
              </a:solidFill>
            </a:endParaRP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3983026" y="21569105"/>
            <a:ext cx="8063550" cy="23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de-DE" sz="3600" b="1" dirty="0" err="1" smtClean="0">
                <a:solidFill>
                  <a:srgbClr val="00A6EB"/>
                </a:solidFill>
              </a:rPr>
              <a:t>Density</a:t>
            </a:r>
            <a:r>
              <a:rPr lang="de-DE" sz="3600" b="1" dirty="0" smtClean="0">
                <a:solidFill>
                  <a:srgbClr val="00A6EB"/>
                </a:solidFill>
              </a:rPr>
              <a:t> </a:t>
            </a:r>
            <a:r>
              <a:rPr lang="de-DE" sz="3600" b="1" dirty="0" err="1" smtClean="0">
                <a:solidFill>
                  <a:srgbClr val="00A6EB"/>
                </a:solidFill>
              </a:rPr>
              <a:t>Downramp</a:t>
            </a:r>
            <a:r>
              <a:rPr lang="de-DE" sz="3600" b="1" dirty="0" smtClean="0">
                <a:solidFill>
                  <a:srgbClr val="00A6EB"/>
                </a:solidFill>
              </a:rPr>
              <a:t> </a:t>
            </a:r>
            <a:r>
              <a:rPr lang="de-DE" sz="3600" b="1" dirty="0" err="1" smtClean="0">
                <a:solidFill>
                  <a:srgbClr val="00A6EB"/>
                </a:solidFill>
              </a:rPr>
              <a:t>Injection</a:t>
            </a:r>
            <a:endParaRPr lang="de-DE" sz="3600" b="1" dirty="0" smtClean="0">
              <a:solidFill>
                <a:srgbClr val="00A6EB"/>
              </a:solidFill>
            </a:endParaRPr>
          </a:p>
          <a:p>
            <a:endParaRPr lang="en-US" sz="4400" dirty="0"/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14779665" y="29401807"/>
            <a:ext cx="1449863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indent="-533400" defTabSz="4176713">
              <a:lnSpc>
                <a:spcPct val="100000"/>
              </a:lnSpc>
              <a:spcBef>
                <a:spcPct val="50000"/>
              </a:spcBef>
              <a:buClr>
                <a:srgbClr val="00589C"/>
              </a:buClr>
              <a:buFont typeface="Wingdings" pitchFamily="-110" charset="2"/>
              <a:buNone/>
              <a:tabLst>
                <a:tab pos="533400" algn="l"/>
              </a:tabLst>
            </a:pPr>
            <a:r>
              <a:rPr lang="de-DE" sz="4400" b="1" dirty="0" err="1">
                <a:solidFill>
                  <a:schemeClr val="tx1"/>
                </a:solidFill>
              </a:rPr>
              <a:t>Electron</a:t>
            </a:r>
            <a:r>
              <a:rPr lang="de-DE" sz="4400" b="1" dirty="0">
                <a:solidFill>
                  <a:schemeClr val="tx1"/>
                </a:solidFill>
              </a:rPr>
              <a:t> </a:t>
            </a:r>
            <a:r>
              <a:rPr lang="de-DE" sz="4400" b="1" dirty="0" err="1">
                <a:solidFill>
                  <a:schemeClr val="tx1"/>
                </a:solidFill>
              </a:rPr>
              <a:t>bunch</a:t>
            </a:r>
            <a:r>
              <a:rPr lang="de-DE" sz="4400" b="1" dirty="0">
                <a:solidFill>
                  <a:schemeClr val="tx1"/>
                </a:solidFill>
              </a:rPr>
              <a:t> </a:t>
            </a:r>
            <a:r>
              <a:rPr lang="de-DE" sz="4400" b="1" dirty="0" err="1">
                <a:solidFill>
                  <a:schemeClr val="tx1"/>
                </a:solidFill>
              </a:rPr>
              <a:t>diagnostics</a:t>
            </a:r>
            <a:endParaRPr lang="de-DE" sz="4400" b="1" dirty="0" smtClean="0">
              <a:solidFill>
                <a:schemeClr val="tx1"/>
              </a:solidFill>
            </a:endParaRPr>
          </a:p>
          <a:p>
            <a:pPr indent="-533400" defTabSz="4176713">
              <a:lnSpc>
                <a:spcPct val="100000"/>
              </a:lnSpc>
              <a:spcBef>
                <a:spcPct val="50000"/>
              </a:spcBef>
              <a:buClr>
                <a:srgbClr val="00589C"/>
              </a:buClr>
              <a:tabLst>
                <a:tab pos="533400" algn="l"/>
              </a:tabLst>
            </a:pPr>
            <a:endParaRPr lang="de-DE" sz="3000" b="1" dirty="0" smtClean="0">
              <a:solidFill>
                <a:schemeClr val="tx1"/>
              </a:solidFill>
            </a:endParaRPr>
          </a:p>
          <a:p>
            <a:pPr indent="-533400" defTabSz="4176713">
              <a:lnSpc>
                <a:spcPct val="100000"/>
              </a:lnSpc>
              <a:spcBef>
                <a:spcPct val="50000"/>
              </a:spcBef>
              <a:buClr>
                <a:srgbClr val="00589C"/>
              </a:buClr>
              <a:tabLst>
                <a:tab pos="533400" algn="l"/>
              </a:tabLst>
            </a:pPr>
            <a:endParaRPr lang="de-DE" sz="3000" b="1" dirty="0" smtClean="0">
              <a:solidFill>
                <a:schemeClr val="tx1"/>
              </a:solidFill>
            </a:endParaRPr>
          </a:p>
        </p:txBody>
      </p:sp>
      <p:sp>
        <p:nvSpPr>
          <p:cNvPr id="16393" name="TextBox 16"/>
          <p:cNvSpPr txBox="1">
            <a:spLocks noChangeArrowheads="1"/>
          </p:cNvSpPr>
          <p:nvPr/>
        </p:nvSpPr>
        <p:spPr bwMode="auto">
          <a:xfrm>
            <a:off x="13242151" y="6619875"/>
            <a:ext cx="16392525" cy="173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ts val="4313"/>
              </a:lnSpc>
              <a:spcBef>
                <a:spcPct val="0"/>
              </a:spcBef>
            </a:pPr>
            <a:r>
              <a:rPr lang="en-US" sz="5400" dirty="0" err="1">
                <a:solidFill>
                  <a:srgbClr val="00A6EB"/>
                </a:solidFill>
              </a:rPr>
              <a:t>FLASHForward</a:t>
            </a:r>
            <a:r>
              <a:rPr lang="en-US" sz="5400" dirty="0">
                <a:solidFill>
                  <a:srgbClr val="F28E00"/>
                </a:solidFill>
              </a:rPr>
              <a:t>‣‣</a:t>
            </a:r>
            <a:r>
              <a:rPr lang="en-US" sz="5400" dirty="0"/>
              <a:t> </a:t>
            </a:r>
          </a:p>
          <a:p>
            <a:pPr>
              <a:lnSpc>
                <a:spcPts val="4313"/>
              </a:lnSpc>
              <a:spcBef>
                <a:spcPct val="0"/>
              </a:spcBef>
            </a:pPr>
            <a:r>
              <a:rPr lang="en-US" sz="3600" dirty="0">
                <a:solidFill>
                  <a:schemeClr val="tx1"/>
                </a:solidFill>
              </a:rPr>
              <a:t>Future-oriented </a:t>
            </a:r>
            <a:r>
              <a:rPr lang="en-US" sz="3600" dirty="0" err="1">
                <a:solidFill>
                  <a:schemeClr val="tx1"/>
                </a:solidFill>
              </a:rPr>
              <a:t>wakefield</a:t>
            </a:r>
            <a:r>
              <a:rPr lang="en-US" sz="3600" dirty="0">
                <a:solidFill>
                  <a:schemeClr val="tx1"/>
                </a:solidFill>
              </a:rPr>
              <a:t>-accelerator research and development at FLASH</a:t>
            </a:r>
          </a:p>
          <a:p>
            <a:pPr>
              <a:lnSpc>
                <a:spcPts val="4313"/>
              </a:lnSpc>
              <a:spcBef>
                <a:spcPct val="0"/>
              </a:spcBef>
              <a:buFont typeface="Arial" pitchFamily="-110" charset="0"/>
              <a:buChar char="•"/>
            </a:pPr>
            <a:r>
              <a:rPr lang="en-US" sz="3000" dirty="0" smtClean="0">
                <a:solidFill>
                  <a:schemeClr val="tx1"/>
                </a:solidFill>
              </a:rPr>
              <a:t> New </a:t>
            </a:r>
            <a:r>
              <a:rPr lang="en-US" sz="3000" dirty="0" err="1">
                <a:solidFill>
                  <a:schemeClr val="tx1"/>
                </a:solidFill>
              </a:rPr>
              <a:t>beamline</a:t>
            </a:r>
            <a:r>
              <a:rPr lang="en-US" sz="3000" dirty="0">
                <a:solidFill>
                  <a:schemeClr val="tx1"/>
                </a:solidFill>
              </a:rPr>
              <a:t> dedicated to the study of </a:t>
            </a:r>
            <a:r>
              <a:rPr lang="en-US" sz="3000" b="1" dirty="0">
                <a:solidFill>
                  <a:schemeClr val="tx1"/>
                </a:solidFill>
              </a:rPr>
              <a:t>beam-driven plasma </a:t>
            </a:r>
            <a:r>
              <a:rPr lang="en-US" sz="3000" b="1" dirty="0" err="1">
                <a:solidFill>
                  <a:schemeClr val="tx1"/>
                </a:solidFill>
              </a:rPr>
              <a:t>wakefield</a:t>
            </a:r>
            <a:r>
              <a:rPr lang="en-US" sz="3000" b="1" dirty="0">
                <a:solidFill>
                  <a:schemeClr val="tx1"/>
                </a:solidFill>
              </a:rPr>
              <a:t> acceleration</a:t>
            </a:r>
            <a:r>
              <a:rPr lang="en-US" sz="30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3249524" y="9329704"/>
            <a:ext cx="11633914" cy="346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0"/>
              </a:lnSpc>
            </a:pPr>
            <a:r>
              <a:rPr lang="en-US" sz="3600" b="1" dirty="0" smtClean="0">
                <a:solidFill>
                  <a:srgbClr val="00A6EB"/>
                </a:solidFill>
              </a:rPr>
              <a:t>Main goals:</a:t>
            </a:r>
          </a:p>
          <a:p>
            <a:pPr>
              <a:lnSpc>
                <a:spcPct val="0"/>
              </a:lnSpc>
            </a:pPr>
            <a:endParaRPr lang="en-US" sz="3600" b="1" dirty="0" smtClean="0">
              <a:solidFill>
                <a:srgbClr val="00A6EB"/>
              </a:solidFill>
            </a:endParaRPr>
          </a:p>
          <a:p>
            <a:pPr>
              <a:lnSpc>
                <a:spcPct val="0"/>
              </a:lnSpc>
            </a:pPr>
            <a:endParaRPr lang="en-US" sz="3600" b="1" dirty="0" smtClean="0">
              <a:solidFill>
                <a:srgbClr val="00A6EB"/>
              </a:solidFill>
            </a:endParaRPr>
          </a:p>
          <a:p>
            <a:pPr>
              <a:lnSpc>
                <a:spcPts val="4413"/>
              </a:lnSpc>
              <a:spcBef>
                <a:spcPct val="0"/>
              </a:spcBef>
              <a:buFont typeface="Arial" pitchFamily="-110" charset="0"/>
              <a:buChar char="•"/>
            </a:pPr>
            <a:r>
              <a:rPr lang="en-US" sz="3000" i="1" dirty="0" smtClean="0">
                <a:solidFill>
                  <a:srgbClr val="000000"/>
                </a:solidFill>
              </a:rPr>
              <a:t> </a:t>
            </a:r>
            <a:r>
              <a:rPr lang="en-US" sz="3000" dirty="0" smtClean="0">
                <a:solidFill>
                  <a:srgbClr val="000000"/>
                </a:solidFill>
              </a:rPr>
              <a:t>Novel </a:t>
            </a:r>
            <a:r>
              <a:rPr lang="en-US" sz="3000" dirty="0">
                <a:solidFill>
                  <a:srgbClr val="000000"/>
                </a:solidFill>
              </a:rPr>
              <a:t>witness-bunch generation for unprecedented bunch </a:t>
            </a:r>
            <a:r>
              <a:rPr lang="en-US" sz="3000" dirty="0" smtClean="0">
                <a:solidFill>
                  <a:srgbClr val="000000"/>
                </a:solidFill>
              </a:rPr>
              <a:t>quality: 	</a:t>
            </a:r>
            <a:r>
              <a:rPr lang="en-US" sz="3000" b="1" dirty="0" smtClean="0">
                <a:solidFill>
                  <a:schemeClr val="tx1"/>
                </a:solidFill>
              </a:rPr>
              <a:t>Energies &gt; 4 </a:t>
            </a:r>
            <a:r>
              <a:rPr lang="en-US" sz="3000" b="1" dirty="0" err="1" smtClean="0">
                <a:solidFill>
                  <a:schemeClr val="tx1"/>
                </a:solidFill>
              </a:rPr>
              <a:t>GeV</a:t>
            </a:r>
            <a:r>
              <a:rPr lang="en-US" sz="3000" b="1" dirty="0" smtClean="0">
                <a:solidFill>
                  <a:schemeClr val="tx1"/>
                </a:solidFill>
              </a:rPr>
              <a:t>, Duration ~ </a:t>
            </a:r>
            <a:r>
              <a:rPr lang="en-US" sz="3000" b="1" dirty="0" err="1" smtClean="0">
                <a:solidFill>
                  <a:schemeClr val="tx1"/>
                </a:solidFill>
              </a:rPr>
              <a:t>fs</a:t>
            </a:r>
            <a:r>
              <a:rPr lang="en-US" sz="3000" b="1" dirty="0" smtClean="0">
                <a:solidFill>
                  <a:schemeClr val="tx1"/>
                </a:solidFill>
              </a:rPr>
              <a:t>, Current &gt; 1 </a:t>
            </a:r>
            <a:r>
              <a:rPr lang="en-US" sz="3000" b="1" dirty="0" smtClean="0">
                <a:solidFill>
                  <a:schemeClr val="tx1"/>
                </a:solidFill>
              </a:rPr>
              <a:t>kA</a:t>
            </a:r>
            <a:endParaRPr lang="en-US" sz="3000" b="1" i="1" dirty="0" smtClean="0">
              <a:solidFill>
                <a:schemeClr val="tx1"/>
              </a:solidFill>
            </a:endParaRPr>
          </a:p>
          <a:p>
            <a:pPr>
              <a:lnSpc>
                <a:spcPts val="4413"/>
              </a:lnSpc>
              <a:spcBef>
                <a:spcPct val="0"/>
              </a:spcBef>
              <a:buFont typeface="Arial" pitchFamily="-110" charset="0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Transformer </a:t>
            </a:r>
            <a:r>
              <a:rPr lang="en-US" sz="3000" dirty="0">
                <a:solidFill>
                  <a:srgbClr val="000000"/>
                </a:solidFill>
              </a:rPr>
              <a:t>ratios of </a:t>
            </a:r>
            <a:r>
              <a:rPr lang="en-US" sz="3000" b="1" dirty="0">
                <a:solidFill>
                  <a:srgbClr val="000000"/>
                </a:solidFill>
              </a:rPr>
              <a:t>greater than</a:t>
            </a:r>
            <a:r>
              <a:rPr lang="en-US" sz="3000" b="1" dirty="0" smtClean="0">
                <a:solidFill>
                  <a:srgbClr val="000000"/>
                </a:solidFill>
              </a:rPr>
              <a:t> 2 </a:t>
            </a:r>
            <a:r>
              <a:rPr lang="en-US" sz="3000" dirty="0">
                <a:solidFill>
                  <a:srgbClr val="000000"/>
                </a:solidFill>
              </a:rPr>
              <a:t>using triangular driver bunch.</a:t>
            </a:r>
            <a:r>
              <a:rPr lang="en-US" sz="3000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ts val="4413"/>
              </a:lnSpc>
              <a:spcBef>
                <a:spcPct val="0"/>
              </a:spcBef>
              <a:buFont typeface="Arial" pitchFamily="-110" charset="0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Use of plasma accelerated beams in an </a:t>
            </a:r>
            <a:r>
              <a:rPr lang="en-US" sz="3000" dirty="0" err="1" smtClean="0">
                <a:solidFill>
                  <a:srgbClr val="000000"/>
                </a:solidFill>
              </a:rPr>
              <a:t>undulator</a:t>
            </a:r>
            <a:r>
              <a:rPr lang="en-US" sz="3000" dirty="0" smtClean="0">
                <a:solidFill>
                  <a:srgbClr val="000000"/>
                </a:solidFill>
              </a:rPr>
              <a:t> to generate photons at energies beyond the water window.</a:t>
            </a:r>
            <a:endParaRPr lang="en-US" sz="3000" dirty="0">
              <a:solidFill>
                <a:srgbClr val="000000"/>
              </a:solidFill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512798" y="14760972"/>
            <a:ext cx="9357453" cy="1203748"/>
            <a:chOff x="666746" y="15120413"/>
            <a:chExt cx="9357453" cy="1203748"/>
          </a:xfrm>
        </p:grpSpPr>
        <p:sp>
          <p:nvSpPr>
            <p:cNvPr id="87" name="TextBox 12"/>
            <p:cNvSpPr txBox="1">
              <a:spLocks noChangeArrowheads="1"/>
            </p:cNvSpPr>
            <p:nvPr/>
          </p:nvSpPr>
          <p:spPr bwMode="auto">
            <a:xfrm>
              <a:off x="666746" y="15120413"/>
              <a:ext cx="5124250" cy="1203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ts val="4413"/>
                </a:lnSpc>
                <a:spcBef>
                  <a:spcPct val="0"/>
                </a:spcBef>
                <a:buFont typeface="Arial" pitchFamily="-110" charset="0"/>
                <a:buChar char="•"/>
              </a:pPr>
              <a:r>
                <a:rPr lang="en-US" sz="3000" dirty="0" smtClean="0">
                  <a:solidFill>
                    <a:srgbClr val="000000"/>
                  </a:solidFill>
                </a:rPr>
                <a:t> Witness bunch duration intrinsically short</a:t>
              </a:r>
              <a:endParaRPr lang="en-US" sz="3000" dirty="0">
                <a:solidFill>
                  <a:srgbClr val="000000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5824888" y="15205759"/>
              <a:ext cx="419931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3000" dirty="0" smtClean="0">
                  <a:solidFill>
                    <a:srgbClr val="000000"/>
                  </a:solidFill>
                </a:rPr>
                <a:t>Measurements indicate duration of &lt; 10 </a:t>
              </a:r>
              <a:r>
                <a:rPr lang="en-US" sz="3000" dirty="0" err="1" smtClean="0">
                  <a:solidFill>
                    <a:srgbClr val="000000"/>
                  </a:solidFill>
                </a:rPr>
                <a:t>fs</a:t>
              </a:r>
              <a:endParaRPr lang="en-US" sz="3000" dirty="0"/>
            </a:p>
          </p:txBody>
        </p:sp>
        <p:cxnSp>
          <p:nvCxnSpPr>
            <p:cNvPr id="89" name="Straight Arrow Connector 47"/>
            <p:cNvCxnSpPr>
              <a:cxnSpLocks noChangeShapeType="1"/>
            </p:cNvCxnSpPr>
            <p:nvPr/>
          </p:nvCxnSpPr>
          <p:spPr bwMode="auto">
            <a:xfrm>
              <a:off x="5448292" y="15555937"/>
              <a:ext cx="427420" cy="5417"/>
            </a:xfrm>
            <a:prstGeom prst="straightConnector1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</p:spPr>
        </p:cxnSp>
      </p:grpSp>
      <p:grpSp>
        <p:nvGrpSpPr>
          <p:cNvPr id="100" name="Group 99"/>
          <p:cNvGrpSpPr/>
          <p:nvPr/>
        </p:nvGrpSpPr>
        <p:grpSpPr>
          <a:xfrm>
            <a:off x="25005251" y="8835975"/>
            <a:ext cx="4917884" cy="4589291"/>
            <a:chOff x="25080674" y="8393411"/>
            <a:chExt cx="4917884" cy="4589291"/>
          </a:xfrm>
        </p:grpSpPr>
        <p:sp>
          <p:nvSpPr>
            <p:cNvPr id="96" name="TextBox 12"/>
            <p:cNvSpPr txBox="1">
              <a:spLocks noChangeArrowheads="1"/>
            </p:cNvSpPr>
            <p:nvPr/>
          </p:nvSpPr>
          <p:spPr bwMode="auto">
            <a:xfrm>
              <a:off x="25080674" y="8393411"/>
              <a:ext cx="4891425" cy="4589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ts val="4413"/>
                </a:lnSpc>
                <a:spcBef>
                  <a:spcPct val="0"/>
                </a:spcBef>
              </a:pPr>
              <a:r>
                <a:rPr lang="en-US" sz="3000" dirty="0" smtClean="0">
                  <a:solidFill>
                    <a:srgbClr val="F28E00"/>
                  </a:solidFill>
                </a:rPr>
                <a:t>FLASH bunch parameters</a:t>
              </a:r>
            </a:p>
            <a:p>
              <a:pPr algn="ctr">
                <a:lnSpc>
                  <a:spcPts val="4413"/>
                </a:lnSpc>
                <a:spcBef>
                  <a:spcPct val="0"/>
                </a:spcBef>
                <a:buFont typeface="Arial" pitchFamily="-110" charset="0"/>
                <a:buChar char="•"/>
              </a:pPr>
              <a:r>
                <a:rPr lang="en-US" sz="3000" dirty="0" smtClean="0">
                  <a:solidFill>
                    <a:srgbClr val="000000"/>
                  </a:solidFill>
                </a:rPr>
                <a:t> Energy ~ 1.6 </a:t>
              </a:r>
              <a:r>
                <a:rPr lang="en-US" sz="3000" dirty="0" err="1" smtClean="0">
                  <a:solidFill>
                    <a:srgbClr val="000000"/>
                  </a:solidFill>
                </a:rPr>
                <a:t>GeV</a:t>
              </a:r>
              <a:endParaRPr lang="en-US" sz="3000" dirty="0" smtClean="0">
                <a:solidFill>
                  <a:srgbClr val="000000"/>
                </a:solidFill>
              </a:endParaRPr>
            </a:p>
            <a:p>
              <a:pPr algn="ctr">
                <a:lnSpc>
                  <a:spcPts val="4413"/>
                </a:lnSpc>
                <a:spcBef>
                  <a:spcPct val="0"/>
                </a:spcBef>
                <a:buFont typeface="Arial" pitchFamily="-110" charset="0"/>
                <a:buChar char="•"/>
              </a:pPr>
              <a:r>
                <a:rPr lang="en-US" sz="3000" dirty="0" smtClean="0">
                  <a:solidFill>
                    <a:srgbClr val="000000"/>
                  </a:solidFill>
                </a:rPr>
                <a:t> Energy spread = 0.1%</a:t>
              </a:r>
            </a:p>
            <a:p>
              <a:pPr algn="ctr">
                <a:lnSpc>
                  <a:spcPts val="4413"/>
                </a:lnSpc>
                <a:spcBef>
                  <a:spcPct val="0"/>
                </a:spcBef>
                <a:buFont typeface="Arial" pitchFamily="-110" charset="0"/>
                <a:buChar char="•"/>
              </a:pPr>
              <a:r>
                <a:rPr lang="en-US" sz="3000" dirty="0" smtClean="0">
                  <a:solidFill>
                    <a:srgbClr val="000000"/>
                  </a:solidFill>
                </a:rPr>
                <a:t> Trans. </a:t>
              </a:r>
              <a:r>
                <a:rPr lang="en-US" sz="3000" dirty="0" err="1" smtClean="0">
                  <a:solidFill>
                    <a:srgbClr val="000000"/>
                  </a:solidFill>
                </a:rPr>
                <a:t>emittance</a:t>
              </a:r>
              <a:r>
                <a:rPr lang="en-US" sz="3000" dirty="0" smtClean="0">
                  <a:solidFill>
                    <a:srgbClr val="000000"/>
                  </a:solidFill>
                </a:rPr>
                <a:t> = 1 </a:t>
              </a:r>
              <a:r>
                <a:rPr lang="en-US" sz="3500" dirty="0" smtClean="0">
                  <a:solidFill>
                    <a:srgbClr val="000000"/>
                  </a:solidFill>
                  <a:latin typeface="Symbol" charset="2"/>
                  <a:cs typeface="Symbol" charset="2"/>
                </a:rPr>
                <a:t>m</a:t>
              </a:r>
              <a:r>
                <a:rPr lang="en-US" sz="3000" dirty="0" smtClean="0">
                  <a:solidFill>
                    <a:srgbClr val="000000"/>
                  </a:solidFill>
                </a:rPr>
                <a:t>m</a:t>
              </a:r>
            </a:p>
            <a:p>
              <a:pPr algn="ctr">
                <a:lnSpc>
                  <a:spcPts val="4413"/>
                </a:lnSpc>
                <a:spcBef>
                  <a:spcPct val="0"/>
                </a:spcBef>
                <a:buFont typeface="Arial" pitchFamily="-110" charset="0"/>
                <a:buChar char="•"/>
              </a:pPr>
              <a:r>
                <a:rPr lang="en-US" sz="3000" dirty="0" smtClean="0">
                  <a:solidFill>
                    <a:srgbClr val="000000"/>
                  </a:solidFill>
                </a:rPr>
                <a:t> Duration 20 – 500 </a:t>
              </a:r>
              <a:r>
                <a:rPr lang="en-US" sz="3000" dirty="0" err="1" smtClean="0">
                  <a:solidFill>
                    <a:srgbClr val="000000"/>
                  </a:solidFill>
                </a:rPr>
                <a:t>fs</a:t>
              </a:r>
              <a:endParaRPr lang="en-US" sz="3000" dirty="0" smtClean="0">
                <a:solidFill>
                  <a:srgbClr val="000000"/>
                </a:solidFill>
              </a:endParaRPr>
            </a:p>
            <a:p>
              <a:pPr algn="ctr">
                <a:lnSpc>
                  <a:spcPts val="4413"/>
                </a:lnSpc>
                <a:spcBef>
                  <a:spcPct val="0"/>
                </a:spcBef>
                <a:buFont typeface="Arial" pitchFamily="-110" charset="0"/>
                <a:buChar char="•"/>
              </a:pPr>
              <a:r>
                <a:rPr lang="en-US" sz="3000" dirty="0" smtClean="0">
                  <a:solidFill>
                    <a:srgbClr val="000000"/>
                  </a:solidFill>
                </a:rPr>
                <a:t> Charge 20 – 500 </a:t>
              </a:r>
              <a:r>
                <a:rPr lang="en-US" sz="3000" dirty="0" err="1" smtClean="0">
                  <a:solidFill>
                    <a:srgbClr val="000000"/>
                  </a:solidFill>
                </a:rPr>
                <a:t>pC</a:t>
              </a:r>
              <a:endParaRPr lang="en-US" sz="3000" dirty="0" smtClean="0">
                <a:solidFill>
                  <a:srgbClr val="000000"/>
                </a:solidFill>
              </a:endParaRPr>
            </a:p>
            <a:p>
              <a:pPr algn="ctr">
                <a:lnSpc>
                  <a:spcPts val="4413"/>
                </a:lnSpc>
                <a:spcBef>
                  <a:spcPct val="0"/>
                </a:spcBef>
                <a:buFont typeface="Arial" pitchFamily="-110" charset="0"/>
                <a:buChar char="•"/>
              </a:pPr>
              <a:r>
                <a:rPr lang="en-US" sz="3000" dirty="0" smtClean="0">
                  <a:solidFill>
                    <a:srgbClr val="000000"/>
                  </a:solidFill>
                </a:rPr>
                <a:t> Repetition rate 10 Hz</a:t>
              </a:r>
            </a:p>
            <a:p>
              <a:pPr algn="ctr">
                <a:lnSpc>
                  <a:spcPts val="4413"/>
                </a:lnSpc>
                <a:spcBef>
                  <a:spcPct val="0"/>
                </a:spcBef>
                <a:buFont typeface="Arial" pitchFamily="-110" charset="0"/>
                <a:buChar char="•"/>
              </a:pPr>
              <a:endParaRPr lang="en-US" sz="3000" dirty="0">
                <a:solidFill>
                  <a:srgbClr val="000000"/>
                </a:solidFill>
              </a:endParaRPr>
            </a:p>
          </p:txBody>
        </p:sp>
        <p:sp>
          <p:nvSpPr>
            <p:cNvPr id="95" name="Rounded Rectangle 94"/>
            <p:cNvSpPr/>
            <p:nvPr/>
          </p:nvSpPr>
          <p:spPr bwMode="auto">
            <a:xfrm>
              <a:off x="25130287" y="8408732"/>
              <a:ext cx="4868271" cy="4117776"/>
            </a:xfrm>
            <a:prstGeom prst="roundRect">
              <a:avLst>
                <a:gd name="adj" fmla="val 9239"/>
              </a:avLst>
            </a:prstGeom>
            <a:noFill/>
            <a:ln w="44450" cap="flat" cmpd="sng" algn="ctr">
              <a:solidFill>
                <a:srgbClr val="F28E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55563" algn="l" defTabSz="3984625" rtl="0" eaLnBrk="1" fontAlgn="base" latinLnBrk="0" hangingPunct="1">
                <a:lnSpc>
                  <a:spcPts val="8713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0" b="0" i="0" u="none" strike="noStrike" cap="none" normalizeH="0" baseline="0" smtClean="0">
                <a:ln>
                  <a:noFill/>
                </a:ln>
                <a:solidFill>
                  <a:srgbClr val="51515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2315176" y="7933074"/>
            <a:ext cx="9045138" cy="5170981"/>
            <a:chOff x="2315176" y="7933074"/>
            <a:chExt cx="9045138" cy="5170981"/>
          </a:xfrm>
        </p:grpSpPr>
        <p:cxnSp>
          <p:nvCxnSpPr>
            <p:cNvPr id="63" name="Straight Arrow Connector 62"/>
            <p:cNvCxnSpPr/>
            <p:nvPr/>
          </p:nvCxnSpPr>
          <p:spPr bwMode="auto">
            <a:xfrm flipV="1">
              <a:off x="10385156" y="9891129"/>
              <a:ext cx="795833" cy="4"/>
            </a:xfrm>
            <a:prstGeom prst="straightConnector1">
              <a:avLst/>
            </a:prstGeom>
            <a:noFill/>
            <a:ln w="857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909E8E84-426E-40DD-AFC4-6F175D3DCCD1}">
                <a14:hiddenFill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" name="TextBox 71"/>
            <p:cNvSpPr txBox="1"/>
            <p:nvPr/>
          </p:nvSpPr>
          <p:spPr>
            <a:xfrm>
              <a:off x="7431920" y="9123759"/>
              <a:ext cx="507982" cy="1099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</a:rPr>
                <a:t>+</a:t>
              </a:r>
              <a:endParaRPr lang="en-US" sz="3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8193125" y="9072965"/>
              <a:ext cx="507982" cy="1099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</a:rPr>
                <a:t>+</a:t>
              </a:r>
              <a:endParaRPr lang="en-US" sz="3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752874" y="9259226"/>
              <a:ext cx="507982" cy="10990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 smtClean="0">
                  <a:ln>
                    <a:solidFill>
                      <a:srgbClr val="FF0000"/>
                    </a:solidFill>
                  </a:ln>
                  <a:solidFill>
                    <a:srgbClr val="FF0000"/>
                  </a:solidFill>
                </a:rPr>
                <a:t>+</a:t>
              </a:r>
              <a:endParaRPr lang="en-US" sz="30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95118" y="7933074"/>
              <a:ext cx="4673436" cy="2012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00"/>
                </a:lnSpc>
              </a:pPr>
              <a:r>
                <a:rPr lang="en-US" sz="3000" dirty="0" smtClean="0">
                  <a:solidFill>
                    <a:schemeClr val="tx1"/>
                  </a:solidFill>
                </a:rPr>
                <a:t>2. Charge separation fields pull electrons back.</a:t>
              </a:r>
            </a:p>
            <a:p>
              <a:pPr algn="ctr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012481" y="10681597"/>
              <a:ext cx="4673436" cy="2422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00"/>
                </a:lnSpc>
              </a:pPr>
              <a:r>
                <a:rPr lang="en-US" sz="3000" dirty="0">
                  <a:solidFill>
                    <a:schemeClr val="tx1"/>
                  </a:solidFill>
                </a:rPr>
                <a:t>3</a:t>
              </a:r>
              <a:r>
                <a:rPr lang="en-US" sz="3000" dirty="0" smtClean="0">
                  <a:solidFill>
                    <a:schemeClr val="tx1"/>
                  </a:solidFill>
                </a:rPr>
                <a:t>. Electrons overshoot and oscillate forming </a:t>
              </a:r>
              <a:r>
                <a:rPr lang="en-US" sz="3000" dirty="0" err="1" smtClean="0">
                  <a:solidFill>
                    <a:schemeClr val="tx1"/>
                  </a:solidFill>
                </a:rPr>
                <a:t>wakefield</a:t>
              </a:r>
              <a:r>
                <a:rPr lang="en-US" sz="3000" dirty="0" smtClean="0">
                  <a:solidFill>
                    <a:schemeClr val="tx1"/>
                  </a:solidFill>
                </a:rPr>
                <a:t>.</a:t>
              </a:r>
            </a:p>
            <a:p>
              <a:pPr algn="ctr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906033" y="10447607"/>
              <a:ext cx="3454281" cy="1331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00"/>
                </a:lnSpc>
              </a:pPr>
              <a:r>
                <a:rPr lang="en-US" sz="3000" dirty="0" smtClean="0">
                  <a:solidFill>
                    <a:schemeClr val="tx1"/>
                  </a:solidFill>
                </a:rPr>
                <a:t>1. Driver bunch pushes electrons aside.</a:t>
              </a: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 rot="16200000" flipV="1">
              <a:off x="9548512" y="10292134"/>
              <a:ext cx="423322" cy="152392"/>
            </a:xfrm>
            <a:prstGeom prst="straightConnector1">
              <a:avLst/>
            </a:prstGeom>
            <a:noFill/>
            <a:ln w="539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  <a:extLst>
              <a:ext uri="{909E8E84-426E-40DD-AFC4-6F175D3DCCD1}">
                <a14:hiddenFill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r="http://schemas.openxmlformats.org/officeDocument/2006/relationships" xmlns:mc="http://schemas.openxmlformats.org/markup-compatibility/2006" xmlns:mv="urn:schemas-microsoft-com:mac:vml" xmlns:p="http://schemas.openxmlformats.org/presentationml/2006/main" xmlns="" xmlns:a="http://schemas.openxmlformats.org/drawingml/2006/main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0" name="TextBox 79"/>
            <p:cNvSpPr txBox="1"/>
            <p:nvPr/>
          </p:nvSpPr>
          <p:spPr>
            <a:xfrm>
              <a:off x="2315176" y="8988308"/>
              <a:ext cx="4673436" cy="2012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200"/>
                </a:lnSpc>
              </a:pPr>
              <a:r>
                <a:rPr lang="en-US" sz="3000" dirty="0" smtClean="0">
                  <a:solidFill>
                    <a:schemeClr val="tx1"/>
                  </a:solidFill>
                </a:rPr>
                <a:t>4. Witness bunch accelerated and focused.</a:t>
              </a:r>
            </a:p>
            <a:p>
              <a:pPr algn="ctr"/>
              <a:endParaRPr lang="en-US" sz="3000" dirty="0">
                <a:solidFill>
                  <a:schemeClr val="tx1"/>
                </a:solidFill>
              </a:endParaRPr>
            </a:p>
          </p:txBody>
        </p:sp>
        <p:cxnSp>
          <p:nvCxnSpPr>
            <p:cNvPr id="85" name="Straight Arrow Connector 47"/>
            <p:cNvCxnSpPr>
              <a:cxnSpLocks noChangeShapeType="1"/>
            </p:cNvCxnSpPr>
            <p:nvPr/>
          </p:nvCxnSpPr>
          <p:spPr bwMode="auto">
            <a:xfrm>
              <a:off x="6792489" y="9640216"/>
              <a:ext cx="558015" cy="153936"/>
            </a:xfrm>
            <a:prstGeom prst="straightConnector1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</p:spPr>
        </p:cxnSp>
      </p:grpSp>
      <p:sp>
        <p:nvSpPr>
          <p:cNvPr id="16396" name="TextBox 16"/>
          <p:cNvSpPr txBox="1">
            <a:spLocks noChangeArrowheads="1"/>
          </p:cNvSpPr>
          <p:nvPr/>
        </p:nvSpPr>
        <p:spPr bwMode="auto">
          <a:xfrm>
            <a:off x="462002" y="6618288"/>
            <a:ext cx="12392025" cy="66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ts val="4313"/>
              </a:lnSpc>
              <a:spcBef>
                <a:spcPct val="0"/>
              </a:spcBef>
            </a:pPr>
            <a:r>
              <a:rPr lang="en-US" sz="4400" b="1" dirty="0">
                <a:solidFill>
                  <a:srgbClr val="000000"/>
                </a:solidFill>
              </a:rPr>
              <a:t>Plasma-based particle acceleration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461997" y="13157715"/>
            <a:ext cx="10491910" cy="1599022"/>
            <a:chOff x="615945" y="13613366"/>
            <a:chExt cx="10491910" cy="1599022"/>
          </a:xfrm>
        </p:grpSpPr>
        <p:sp>
          <p:nvSpPr>
            <p:cNvPr id="16401" name="TextBox 12"/>
            <p:cNvSpPr txBox="1">
              <a:spLocks noChangeArrowheads="1"/>
            </p:cNvSpPr>
            <p:nvPr/>
          </p:nvSpPr>
          <p:spPr bwMode="auto">
            <a:xfrm>
              <a:off x="615945" y="13613366"/>
              <a:ext cx="3278582" cy="1203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ts val="4413"/>
                </a:lnSpc>
                <a:spcBef>
                  <a:spcPct val="0"/>
                </a:spcBef>
                <a:buFont typeface="Arial" pitchFamily="-110" charset="0"/>
                <a:buChar char="•"/>
              </a:pPr>
              <a:r>
                <a:rPr lang="en-US" sz="3000" dirty="0" smtClean="0">
                  <a:solidFill>
                    <a:srgbClr val="000000"/>
                  </a:solidFill>
                </a:rPr>
                <a:t> Medium is a plasma</a:t>
              </a:r>
              <a:endParaRPr lang="en-US" sz="3000" dirty="0">
                <a:solidFill>
                  <a:srgbClr val="000000"/>
                </a:solidFill>
              </a:endParaRPr>
            </a:p>
          </p:txBody>
        </p:sp>
        <p:cxnSp>
          <p:nvCxnSpPr>
            <p:cNvPr id="16405" name="Straight Arrow Connector 47"/>
            <p:cNvCxnSpPr>
              <a:cxnSpLocks noChangeShapeType="1"/>
            </p:cNvCxnSpPr>
            <p:nvPr/>
          </p:nvCxnSpPr>
          <p:spPr bwMode="auto">
            <a:xfrm>
              <a:off x="3484035" y="14048900"/>
              <a:ext cx="427420" cy="5417"/>
            </a:xfrm>
            <a:prstGeom prst="straightConnector1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</p:spPr>
        </p:cxnSp>
        <p:sp>
          <p:nvSpPr>
            <p:cNvPr id="81" name="TextBox 80"/>
            <p:cNvSpPr txBox="1"/>
            <p:nvPr/>
          </p:nvSpPr>
          <p:spPr>
            <a:xfrm>
              <a:off x="3454282" y="13698726"/>
              <a:ext cx="3742136" cy="1513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3000" dirty="0">
                  <a:solidFill>
                    <a:srgbClr val="000000"/>
                  </a:solidFill>
                </a:rPr>
                <a:t>A</a:t>
              </a:r>
              <a:r>
                <a:rPr lang="en-US" sz="3000" dirty="0" smtClean="0">
                  <a:solidFill>
                    <a:srgbClr val="000000"/>
                  </a:solidFill>
                </a:rPr>
                <a:t>ccelerating gradient not limited by breakdown</a:t>
              </a:r>
              <a:endParaRPr lang="en-US" sz="3000" dirty="0"/>
            </a:p>
          </p:txBody>
        </p:sp>
        <p:cxnSp>
          <p:nvCxnSpPr>
            <p:cNvPr id="82" name="Straight Arrow Connector 47"/>
            <p:cNvCxnSpPr>
              <a:cxnSpLocks noChangeShapeType="1"/>
            </p:cNvCxnSpPr>
            <p:nvPr/>
          </p:nvCxnSpPr>
          <p:spPr bwMode="auto">
            <a:xfrm>
              <a:off x="6802906" y="14048903"/>
              <a:ext cx="427420" cy="5417"/>
            </a:xfrm>
            <a:prstGeom prst="straightConnector1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</p:spPr>
        </p:cxnSp>
        <p:sp>
          <p:nvSpPr>
            <p:cNvPr id="83" name="TextBox 82"/>
            <p:cNvSpPr txBox="1"/>
            <p:nvPr/>
          </p:nvSpPr>
          <p:spPr>
            <a:xfrm>
              <a:off x="7111813" y="13698730"/>
              <a:ext cx="399604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600"/>
                </a:lnSpc>
              </a:pPr>
              <a:r>
                <a:rPr lang="en-US" sz="3000" dirty="0" smtClean="0">
                  <a:solidFill>
                    <a:srgbClr val="000000"/>
                  </a:solidFill>
                </a:rPr>
                <a:t>Typically ~ 10s GV/</a:t>
              </a:r>
              <a:r>
                <a:rPr lang="en-US" sz="3000" dirty="0" err="1" smtClean="0">
                  <a:solidFill>
                    <a:srgbClr val="000000"/>
                  </a:solidFill>
                </a:rPr>
                <a:t>m</a:t>
              </a:r>
              <a:endParaRPr lang="en-US" sz="3000" dirty="0"/>
            </a:p>
          </p:txBody>
        </p:sp>
      </p:grpSp>
      <p:sp>
        <p:nvSpPr>
          <p:cNvPr id="102" name="TextBox 12"/>
          <p:cNvSpPr txBox="1">
            <a:spLocks noChangeArrowheads="1"/>
          </p:cNvSpPr>
          <p:nvPr/>
        </p:nvSpPr>
        <p:spPr bwMode="auto">
          <a:xfrm>
            <a:off x="10671126" y="20256478"/>
            <a:ext cx="7743625" cy="1203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lnSpc>
                <a:spcPts val="4413"/>
              </a:lnSpc>
              <a:spcBef>
                <a:spcPct val="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Final electron bunch properties depend on injection of bunch into accelerating structure 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103" name="TextBox 12"/>
          <p:cNvSpPr txBox="1">
            <a:spLocks noChangeArrowheads="1"/>
          </p:cNvSpPr>
          <p:nvPr/>
        </p:nvSpPr>
        <p:spPr bwMode="auto">
          <a:xfrm>
            <a:off x="17404330" y="20254943"/>
            <a:ext cx="7743625" cy="1203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lnSpc>
                <a:spcPts val="4413"/>
              </a:lnSpc>
              <a:spcBef>
                <a:spcPct val="0"/>
              </a:spcBef>
            </a:pPr>
            <a:r>
              <a:rPr lang="en-US" sz="3000" b="1" dirty="0" smtClean="0">
                <a:solidFill>
                  <a:srgbClr val="000000"/>
                </a:solidFill>
              </a:rPr>
              <a:t>External injection</a:t>
            </a:r>
          </a:p>
          <a:p>
            <a:pPr algn="ctr">
              <a:lnSpc>
                <a:spcPts val="4413"/>
              </a:lnSpc>
              <a:spcBef>
                <a:spcPct val="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i.e. Two pulses from photo-gun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104" name="TextBox 12"/>
          <p:cNvSpPr txBox="1">
            <a:spLocks noChangeArrowheads="1"/>
          </p:cNvSpPr>
          <p:nvPr/>
        </p:nvSpPr>
        <p:spPr bwMode="auto">
          <a:xfrm>
            <a:off x="4202658" y="20253407"/>
            <a:ext cx="7743625" cy="1768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lnSpc>
                <a:spcPts val="4413"/>
              </a:lnSpc>
              <a:spcBef>
                <a:spcPct val="0"/>
              </a:spcBef>
            </a:pPr>
            <a:r>
              <a:rPr lang="en-US" sz="3000" b="1" dirty="0" smtClean="0">
                <a:solidFill>
                  <a:srgbClr val="000000"/>
                </a:solidFill>
              </a:rPr>
              <a:t>Controlled injection</a:t>
            </a:r>
          </a:p>
          <a:p>
            <a:pPr algn="ctr">
              <a:lnSpc>
                <a:spcPts val="4413"/>
              </a:lnSpc>
              <a:spcBef>
                <a:spcPct val="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i.e. laser triggered </a:t>
            </a:r>
            <a:r>
              <a:rPr lang="en-US" sz="3000" dirty="0" err="1" smtClean="0">
                <a:solidFill>
                  <a:srgbClr val="000000"/>
                </a:solidFill>
              </a:rPr>
              <a:t>ionisation</a:t>
            </a:r>
            <a:r>
              <a:rPr lang="en-US" sz="3000" dirty="0" smtClean="0">
                <a:solidFill>
                  <a:srgbClr val="000000"/>
                </a:solidFill>
              </a:rPr>
              <a:t>,</a:t>
            </a:r>
          </a:p>
          <a:p>
            <a:pPr algn="ctr">
              <a:lnSpc>
                <a:spcPts val="4413"/>
              </a:lnSpc>
              <a:spcBef>
                <a:spcPct val="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Wake-triggered </a:t>
            </a:r>
            <a:r>
              <a:rPr lang="en-US" sz="3000" dirty="0" err="1" smtClean="0">
                <a:solidFill>
                  <a:srgbClr val="000000"/>
                </a:solidFill>
              </a:rPr>
              <a:t>ionisation</a:t>
            </a:r>
            <a:r>
              <a:rPr lang="en-US" sz="3000" dirty="0" smtClean="0">
                <a:solidFill>
                  <a:srgbClr val="000000"/>
                </a:solidFill>
              </a:rPr>
              <a:t> and</a:t>
            </a:r>
            <a:endParaRPr lang="en-US" sz="3000" dirty="0">
              <a:solidFill>
                <a:srgbClr val="000000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>
            <a:off x="18818837" y="20954484"/>
            <a:ext cx="5503264" cy="1588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 xmlns:p="http://schemas.openxmlformats.org/presentationml/2006/main" xmlns:mv="urn:schemas-microsoft-com:mac:vml" xmlns:mc="http://schemas.openxmlformats.org/markup-compatibility/2006" xmlns:r="http://schemas.openxmlformats.org/officeDocument/2006/relationships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xmlns:p="http://schemas.openxmlformats.org/presentationml/2006/main" xmlns:mv="urn:schemas-microsoft-com:mac:vml" xmlns:mc="http://schemas.openxmlformats.org/markup-compatibility/2006" xmlns:r="http://schemas.openxmlformats.org/officeDocument/2006/relationships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 xmlns:p="http://schemas.openxmlformats.org/presentationml/2006/main" xmlns:mv="urn:schemas-microsoft-com:mac:vml" xmlns:mc="http://schemas.openxmlformats.org/markup-compatibility/2006" xmlns:r="http://schemas.openxmlformats.org/officeDocument/2006/relationship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Arrow Connector 108"/>
          <p:cNvCxnSpPr/>
          <p:nvPr/>
        </p:nvCxnSpPr>
        <p:spPr bwMode="auto">
          <a:xfrm rot="10800000">
            <a:off x="5349313" y="20916001"/>
            <a:ext cx="5155365" cy="17707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 xmlns:p="http://schemas.openxmlformats.org/presentationml/2006/main" xmlns:mv="urn:schemas-microsoft-com:mac:vml" xmlns:mc="http://schemas.openxmlformats.org/markup-compatibility/2006" xmlns:r="http://schemas.openxmlformats.org/officeDocument/2006/relationships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xmlns:p="http://schemas.openxmlformats.org/presentationml/2006/main" xmlns:mv="urn:schemas-microsoft-com:mac:vml" xmlns:mc="http://schemas.openxmlformats.org/markup-compatibility/2006" xmlns:r="http://schemas.openxmlformats.org/officeDocument/2006/relationships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 xmlns:p="http://schemas.openxmlformats.org/presentationml/2006/main" xmlns:mv="urn:schemas-microsoft-com:mac:vml" xmlns:mc="http://schemas.openxmlformats.org/markup-compatibility/2006" xmlns:r="http://schemas.openxmlformats.org/officeDocument/2006/relationship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Box 12"/>
          <p:cNvSpPr txBox="1">
            <a:spLocks noChangeArrowheads="1"/>
          </p:cNvSpPr>
          <p:nvPr/>
        </p:nvSpPr>
        <p:spPr bwMode="auto">
          <a:xfrm>
            <a:off x="24408499" y="20254941"/>
            <a:ext cx="5590038" cy="1768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lnSpc>
                <a:spcPts val="4413"/>
              </a:lnSpc>
              <a:spcBef>
                <a:spcPct val="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Plasma must be ‘matched’ to injected bunch parameters to avoid </a:t>
            </a:r>
            <a:r>
              <a:rPr lang="en-US" sz="3000" dirty="0" err="1" smtClean="0">
                <a:solidFill>
                  <a:srgbClr val="000000"/>
                </a:solidFill>
              </a:rPr>
              <a:t>emittance</a:t>
            </a:r>
            <a:r>
              <a:rPr lang="en-US" sz="3000" dirty="0" smtClean="0">
                <a:solidFill>
                  <a:srgbClr val="000000"/>
                </a:solidFill>
              </a:rPr>
              <a:t> growth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112" name="TextBox 12"/>
          <p:cNvSpPr txBox="1">
            <a:spLocks noChangeArrowheads="1"/>
          </p:cNvSpPr>
          <p:nvPr/>
        </p:nvSpPr>
        <p:spPr bwMode="auto">
          <a:xfrm>
            <a:off x="-96204" y="20272648"/>
            <a:ext cx="5590038" cy="1768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lnSpc>
                <a:spcPts val="4413"/>
              </a:lnSpc>
              <a:spcBef>
                <a:spcPct val="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Techniques may require </a:t>
            </a:r>
            <a:r>
              <a:rPr lang="en-US" sz="3000" dirty="0" err="1" smtClean="0">
                <a:solidFill>
                  <a:srgbClr val="000000"/>
                </a:solidFill>
              </a:rPr>
              <a:t>specialised</a:t>
            </a:r>
            <a:r>
              <a:rPr lang="en-US" sz="3000" dirty="0" smtClean="0">
                <a:solidFill>
                  <a:srgbClr val="000000"/>
                </a:solidFill>
              </a:rPr>
              <a:t> targets, </a:t>
            </a:r>
            <a:r>
              <a:rPr lang="en-US" sz="3000" dirty="0" err="1" smtClean="0">
                <a:solidFill>
                  <a:srgbClr val="000000"/>
                </a:solidFill>
              </a:rPr>
              <a:t>synchronised</a:t>
            </a:r>
            <a:r>
              <a:rPr lang="en-US" sz="3000" dirty="0" smtClean="0">
                <a:solidFill>
                  <a:srgbClr val="000000"/>
                </a:solidFill>
              </a:rPr>
              <a:t> lasers etc.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115" name="Text Box 9"/>
          <p:cNvSpPr txBox="1">
            <a:spLocks noChangeArrowheads="1"/>
          </p:cNvSpPr>
          <p:nvPr/>
        </p:nvSpPr>
        <p:spPr bwMode="auto">
          <a:xfrm>
            <a:off x="732730" y="29363323"/>
            <a:ext cx="13257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r>
              <a:rPr lang="en-GB" sz="4400" b="1" dirty="0" smtClean="0">
                <a:solidFill>
                  <a:schemeClr val="tx1"/>
                </a:solidFill>
              </a:rPr>
              <a:t>Tailored plasma targets to allow control of electron bunch properties</a:t>
            </a:r>
            <a:r>
              <a:rPr lang="en-GB" sz="3000" dirty="0" smtClean="0">
                <a:solidFill>
                  <a:schemeClr val="tx1"/>
                </a:solidFill>
              </a:rPr>
              <a:t/>
            </a:r>
            <a:br>
              <a:rPr lang="en-GB" sz="3000" dirty="0" smtClean="0">
                <a:solidFill>
                  <a:schemeClr val="tx1"/>
                </a:solidFill>
              </a:rPr>
            </a:br>
            <a:endParaRPr lang="en-GB" sz="3000" dirty="0" smtClean="0">
              <a:solidFill>
                <a:schemeClr val="tx1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32690" y="30890254"/>
            <a:ext cx="11937583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r>
              <a:rPr lang="en-GB" sz="3000" b="1" dirty="0" smtClean="0">
                <a:solidFill>
                  <a:schemeClr val="tx1"/>
                </a:solidFill>
              </a:rPr>
              <a:t>Gas-jet for injection control fed by inlet a</a:t>
            </a:r>
          </a:p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r>
              <a:rPr lang="en-GB" sz="3000" dirty="0" smtClean="0">
                <a:solidFill>
                  <a:schemeClr val="tx1"/>
                </a:solidFill>
              </a:rPr>
              <a:t>The embedded gas-jet allows introduction of </a:t>
            </a:r>
          </a:p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r>
              <a:rPr lang="en-GB" sz="3000" dirty="0" smtClean="0">
                <a:solidFill>
                  <a:schemeClr val="tx1"/>
                </a:solidFill>
              </a:rPr>
              <a:t>very confined and localized variations, e.g.</a:t>
            </a:r>
          </a:p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r>
              <a:rPr lang="en-GB" sz="3000" dirty="0" smtClean="0">
                <a:solidFill>
                  <a:schemeClr val="tx1"/>
                </a:solidFill>
              </a:rPr>
              <a:t>	1. A density peak allowing for density </a:t>
            </a:r>
            <a:br>
              <a:rPr lang="en-GB" sz="3000" dirty="0" smtClean="0">
                <a:solidFill>
                  <a:schemeClr val="tx1"/>
                </a:solidFill>
              </a:rPr>
            </a:br>
            <a:r>
              <a:rPr lang="en-GB" sz="3000" dirty="0" smtClean="0">
                <a:solidFill>
                  <a:schemeClr val="tx1"/>
                </a:solidFill>
              </a:rPr>
              <a:t>	</a:t>
            </a:r>
            <a:r>
              <a:rPr lang="en-GB" sz="3000" b="1" dirty="0" err="1" smtClean="0">
                <a:solidFill>
                  <a:schemeClr val="tx1"/>
                </a:solidFill>
              </a:rPr>
              <a:t>downramp</a:t>
            </a:r>
            <a:r>
              <a:rPr lang="en-GB" sz="3000" b="1" dirty="0" smtClean="0">
                <a:solidFill>
                  <a:schemeClr val="tx1"/>
                </a:solidFill>
              </a:rPr>
              <a:t> injection.</a:t>
            </a:r>
            <a:endParaRPr lang="en-GB" sz="3000" dirty="0" smtClean="0">
              <a:solidFill>
                <a:schemeClr val="tx1"/>
              </a:solidFill>
            </a:endParaRPr>
          </a:p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r>
              <a:rPr lang="en-GB" sz="3000" dirty="0" smtClean="0">
                <a:solidFill>
                  <a:schemeClr val="tx1"/>
                </a:solidFill>
              </a:rPr>
              <a:t>	2. Introduction of a different gas species at</a:t>
            </a:r>
            <a:br>
              <a:rPr lang="en-GB" sz="3000" dirty="0" smtClean="0">
                <a:solidFill>
                  <a:schemeClr val="tx1"/>
                </a:solidFill>
              </a:rPr>
            </a:br>
            <a:r>
              <a:rPr lang="en-GB" sz="3000" dirty="0" smtClean="0">
                <a:solidFill>
                  <a:schemeClr val="tx1"/>
                </a:solidFill>
              </a:rPr>
              <a:t>	constant electron density, important for</a:t>
            </a:r>
            <a:br>
              <a:rPr lang="en-GB" sz="3000" dirty="0" smtClean="0">
                <a:solidFill>
                  <a:schemeClr val="tx1"/>
                </a:solidFill>
              </a:rPr>
            </a:br>
            <a:r>
              <a:rPr lang="en-GB" sz="3000" dirty="0" smtClean="0">
                <a:solidFill>
                  <a:schemeClr val="tx1"/>
                </a:solidFill>
              </a:rPr>
              <a:t>	</a:t>
            </a:r>
            <a:r>
              <a:rPr lang="en-GB" sz="3000" b="1" dirty="0" smtClean="0">
                <a:solidFill>
                  <a:schemeClr val="tx1"/>
                </a:solidFill>
              </a:rPr>
              <a:t>ionisation injection.</a:t>
            </a:r>
          </a:p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endParaRPr lang="en-GB" sz="3000" dirty="0" smtClean="0">
              <a:solidFill>
                <a:schemeClr val="tx1"/>
              </a:solidFill>
            </a:endParaRPr>
          </a:p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r>
              <a:rPr lang="en-GB" sz="3000" b="1" dirty="0" smtClean="0">
                <a:solidFill>
                  <a:schemeClr val="tx1"/>
                </a:solidFill>
              </a:rPr>
              <a:t>Plasma channel fed by inlets </a:t>
            </a:r>
            <a:r>
              <a:rPr lang="en-GB" sz="3000" b="1" dirty="0" err="1" smtClean="0">
                <a:solidFill>
                  <a:schemeClr val="tx1"/>
                </a:solidFill>
              </a:rPr>
              <a:t>b</a:t>
            </a:r>
            <a:r>
              <a:rPr lang="en-GB" sz="3000" b="1" dirty="0" smtClean="0">
                <a:solidFill>
                  <a:schemeClr val="tx1"/>
                </a:solidFill>
              </a:rPr>
              <a:t> &amp; </a:t>
            </a:r>
            <a:r>
              <a:rPr lang="en-GB" sz="3000" b="1" dirty="0" err="1" smtClean="0">
                <a:solidFill>
                  <a:schemeClr val="tx1"/>
                </a:solidFill>
              </a:rPr>
              <a:t>c</a:t>
            </a:r>
            <a:endParaRPr lang="en-GB" sz="3000" b="1" dirty="0" smtClean="0">
              <a:solidFill>
                <a:schemeClr val="tx1"/>
              </a:solidFill>
            </a:endParaRPr>
          </a:p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r>
              <a:rPr lang="en-GB" sz="3000" dirty="0" smtClean="0">
                <a:solidFill>
                  <a:schemeClr val="tx1"/>
                </a:solidFill>
              </a:rPr>
              <a:t>A flat profile with adjustable electron</a:t>
            </a:r>
            <a:br>
              <a:rPr lang="en-GB" sz="3000" dirty="0" smtClean="0">
                <a:solidFill>
                  <a:schemeClr val="tx1"/>
                </a:solidFill>
              </a:rPr>
            </a:br>
            <a:r>
              <a:rPr lang="en-GB" sz="3000" dirty="0" smtClean="0">
                <a:solidFill>
                  <a:schemeClr val="tx1"/>
                </a:solidFill>
              </a:rPr>
              <a:t>density is formed within the plasma </a:t>
            </a:r>
            <a:br>
              <a:rPr lang="en-GB" sz="3000" dirty="0" smtClean="0">
                <a:solidFill>
                  <a:schemeClr val="tx1"/>
                </a:solidFill>
              </a:rPr>
            </a:br>
            <a:r>
              <a:rPr lang="en-GB" sz="3000" dirty="0" smtClean="0">
                <a:solidFill>
                  <a:schemeClr val="tx1"/>
                </a:solidFill>
              </a:rPr>
              <a:t>channel and allows for stable acceleration</a:t>
            </a:r>
            <a:br>
              <a:rPr lang="en-GB" sz="3000" dirty="0" smtClean="0">
                <a:solidFill>
                  <a:schemeClr val="tx1"/>
                </a:solidFill>
              </a:rPr>
            </a:br>
            <a:r>
              <a:rPr lang="en-GB" sz="3000" dirty="0" smtClean="0">
                <a:solidFill>
                  <a:schemeClr val="tx1"/>
                </a:solidFill>
              </a:rPr>
              <a:t>conditions. </a:t>
            </a:r>
          </a:p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endParaRPr lang="en-GB" sz="3000" dirty="0" smtClean="0">
              <a:solidFill>
                <a:schemeClr val="tx1"/>
              </a:solidFill>
            </a:endParaRPr>
          </a:p>
          <a:p>
            <a:pPr indent="-5328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02" charset="2"/>
              <a:buNone/>
              <a:tabLst>
                <a:tab pos="533400" algn="l"/>
              </a:tabLst>
            </a:pPr>
            <a:r>
              <a:rPr lang="en-GB" sz="3000" b="1" dirty="0" smtClean="0">
                <a:solidFill>
                  <a:schemeClr val="tx1"/>
                </a:solidFill>
              </a:rPr>
              <a:t>The target design allows for full transverse access of injection as well as acceleration region, allowing probing of the generated </a:t>
            </a:r>
            <a:r>
              <a:rPr lang="en-GB" sz="3000" b="1" dirty="0" err="1" smtClean="0">
                <a:solidFill>
                  <a:schemeClr val="tx1"/>
                </a:solidFill>
              </a:rPr>
              <a:t>wakefield</a:t>
            </a:r>
            <a:r>
              <a:rPr lang="en-GB" sz="3000" b="1" dirty="0" smtClean="0">
                <a:solidFill>
                  <a:schemeClr val="tx1"/>
                </a:solidFill>
              </a:rPr>
              <a:t> and its spatial evolution</a:t>
            </a:r>
            <a:endParaRPr lang="en-US" sz="3000" dirty="0"/>
          </a:p>
        </p:txBody>
      </p:sp>
      <p:sp>
        <p:nvSpPr>
          <p:cNvPr id="16402" name="TextBox 12"/>
          <p:cNvSpPr txBox="1">
            <a:spLocks noChangeArrowheads="1"/>
          </p:cNvSpPr>
          <p:nvPr/>
        </p:nvSpPr>
        <p:spPr bwMode="auto">
          <a:xfrm>
            <a:off x="738193" y="16355119"/>
            <a:ext cx="12288752" cy="2120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ts val="4413"/>
              </a:lnSpc>
              <a:spcBef>
                <a:spcPts val="0"/>
              </a:spcBef>
            </a:pPr>
            <a:r>
              <a:rPr lang="en-US" sz="3600" b="1" dirty="0" smtClean="0">
                <a:solidFill>
                  <a:schemeClr val="tx1"/>
                </a:solidFill>
              </a:rPr>
              <a:t>Why use a particle driver rather than a laser?</a:t>
            </a:r>
          </a:p>
          <a:p>
            <a:pPr>
              <a:lnSpc>
                <a:spcPts val="4413"/>
              </a:lnSpc>
              <a:spcBef>
                <a:spcPts val="0"/>
              </a:spcBef>
              <a:buFont typeface="Arial" pitchFamily="-110" charset="0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</a:t>
            </a:r>
            <a:r>
              <a:rPr lang="en-US" sz="3000" dirty="0" smtClean="0">
                <a:solidFill>
                  <a:srgbClr val="000000"/>
                </a:solidFill>
              </a:rPr>
              <a:t>L</a:t>
            </a:r>
            <a:r>
              <a:rPr lang="en-US" sz="3000" dirty="0" smtClean="0">
                <a:solidFill>
                  <a:srgbClr val="000000"/>
                </a:solidFill>
              </a:rPr>
              <a:t>ower </a:t>
            </a:r>
            <a:r>
              <a:rPr lang="en-US" sz="3000" dirty="0" err="1" smtClean="0">
                <a:solidFill>
                  <a:srgbClr val="000000"/>
                </a:solidFill>
              </a:rPr>
              <a:t>normalised</a:t>
            </a:r>
            <a:r>
              <a:rPr lang="en-US" sz="3000" dirty="0" smtClean="0">
                <a:solidFill>
                  <a:srgbClr val="000000"/>
                </a:solidFill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</a:rPr>
              <a:t>emittance</a:t>
            </a:r>
            <a:r>
              <a:rPr lang="en-US" sz="3000" dirty="0" smtClean="0">
                <a:solidFill>
                  <a:srgbClr val="000000"/>
                </a:solidFill>
              </a:rPr>
              <a:t> ~ 100s nm </a:t>
            </a:r>
            <a:r>
              <a:rPr lang="en-US" sz="3000" i="1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ts val="3513"/>
              </a:lnSpc>
              <a:spcBef>
                <a:spcPts val="0"/>
              </a:spcBef>
              <a:buFont typeface="Arial" pitchFamily="-110" charset="0"/>
              <a:buChar char="•"/>
            </a:pPr>
            <a:r>
              <a:rPr lang="en-US" sz="3000" i="1" dirty="0" smtClean="0">
                <a:solidFill>
                  <a:srgbClr val="000000"/>
                </a:solidFill>
              </a:rPr>
              <a:t> </a:t>
            </a:r>
            <a:r>
              <a:rPr lang="en-US" sz="3000" dirty="0" smtClean="0">
                <a:solidFill>
                  <a:srgbClr val="000000"/>
                </a:solidFill>
              </a:rPr>
              <a:t>H</a:t>
            </a:r>
            <a:r>
              <a:rPr lang="en-US" sz="3000" dirty="0" smtClean="0">
                <a:solidFill>
                  <a:srgbClr val="000000"/>
                </a:solidFill>
              </a:rPr>
              <a:t>igher </a:t>
            </a:r>
            <a:r>
              <a:rPr lang="en-US" sz="3000" dirty="0">
                <a:solidFill>
                  <a:srgbClr val="000000"/>
                </a:solidFill>
              </a:rPr>
              <a:t>average power</a:t>
            </a:r>
            <a:r>
              <a:rPr lang="en-US" sz="3000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ts val="3513"/>
              </a:lnSpc>
              <a:spcBef>
                <a:spcPts val="0"/>
              </a:spcBef>
              <a:buFont typeface="Arial" pitchFamily="-110" charset="0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High </a:t>
            </a:r>
            <a:r>
              <a:rPr lang="en-US" sz="3000" dirty="0" smtClean="0">
                <a:solidFill>
                  <a:srgbClr val="000000"/>
                </a:solidFill>
              </a:rPr>
              <a:t>efficiency</a:t>
            </a:r>
            <a:endParaRPr lang="en-US" sz="3000" i="1" dirty="0">
              <a:solidFill>
                <a:srgbClr val="000000"/>
              </a:solidFill>
            </a:endParaRPr>
          </a:p>
        </p:txBody>
      </p:sp>
      <p:sp>
        <p:nvSpPr>
          <p:cNvPr id="126" name="Right Brace 125"/>
          <p:cNvSpPr/>
          <p:nvPr/>
        </p:nvSpPr>
        <p:spPr bwMode="auto">
          <a:xfrm>
            <a:off x="4790406" y="17604067"/>
            <a:ext cx="507983" cy="863579"/>
          </a:xfrm>
          <a:prstGeom prst="rightBrac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 xmlns:p="http://schemas.openxmlformats.org/presentationml/2006/main" xmlns:mv="urn:schemas-microsoft-com:mac:vml" xmlns:mc="http://schemas.openxmlformats.org/markup-compatibility/2006" xmlns:r="http://schemas.openxmlformats.org/officeDocument/2006/relationships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xmlns:p="http://schemas.openxmlformats.org/presentationml/2006/main" xmlns:mv="urn:schemas-microsoft-com:mac:vml" xmlns:mc="http://schemas.openxmlformats.org/markup-compatibility/2006" xmlns:r="http://schemas.openxmlformats.org/officeDocument/2006/relationships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 xmlns:p="http://schemas.openxmlformats.org/presentationml/2006/main" xmlns:mv="urn:schemas-microsoft-com:mac:vml" xmlns:mc="http://schemas.openxmlformats.org/markup-compatibility/2006" xmlns:r="http://schemas.openxmlformats.org/officeDocument/2006/relationship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5298394" y="17146877"/>
            <a:ext cx="6383644" cy="1099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required for good </a:t>
            </a:r>
            <a:r>
              <a:rPr lang="en-US" sz="3000" b="1" dirty="0" err="1" smtClean="0">
                <a:solidFill>
                  <a:srgbClr val="000000"/>
                </a:solidFill>
              </a:rPr>
              <a:t>luminocity</a:t>
            </a:r>
            <a:endParaRPr lang="en-US" sz="3000" dirty="0"/>
          </a:p>
        </p:txBody>
      </p:sp>
      <p:sp>
        <p:nvSpPr>
          <p:cNvPr id="130" name="Rectangle 129"/>
          <p:cNvSpPr/>
          <p:nvPr/>
        </p:nvSpPr>
        <p:spPr>
          <a:xfrm>
            <a:off x="16230444" y="22972601"/>
            <a:ext cx="393696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3000" i="1" dirty="0" smtClean="0">
                <a:solidFill>
                  <a:schemeClr val="tx1"/>
                </a:solidFill>
              </a:rPr>
              <a:t>Figure right: Example of electron beam induced due to a density down-ramp: longitudinal phase space (top) and slice properties (bottom) after 15 mm of propagation in plasma. </a:t>
            </a:r>
            <a:endParaRPr lang="en-US" sz="3000" i="1" dirty="0">
              <a:solidFill>
                <a:schemeClr val="tx1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191559" y="22896385"/>
            <a:ext cx="1454979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  <a:spcBef>
                <a:spcPts val="0"/>
              </a:spcBef>
              <a:buFont typeface="Arial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Self</a:t>
            </a:r>
            <a:r>
              <a:rPr lang="en-US" sz="3000" dirty="0" smtClean="0">
                <a:solidFill>
                  <a:srgbClr val="000000"/>
                </a:solidFill>
              </a:rPr>
              <a:t>-injection of background plasma electrons (longitudinal wave-breaking) facilitated due to a plasma density gradient;</a:t>
            </a:r>
          </a:p>
          <a:p>
            <a:pPr>
              <a:lnSpc>
                <a:spcPts val="3600"/>
              </a:lnSpc>
              <a:spcBef>
                <a:spcPts val="0"/>
              </a:spcBef>
              <a:buFont typeface="Arial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Allows </a:t>
            </a:r>
            <a:r>
              <a:rPr lang="en-US" sz="3000" dirty="0" smtClean="0">
                <a:solidFill>
                  <a:srgbClr val="000000"/>
                </a:solidFill>
              </a:rPr>
              <a:t>for controllable stable particle injection of high-quality beams which was experimentally demonstrated in laser-driven schemes;</a:t>
            </a:r>
            <a:endParaRPr lang="en-US" sz="3000" dirty="0" smtClean="0">
              <a:solidFill>
                <a:srgbClr val="000000"/>
              </a:solidFill>
            </a:endParaRPr>
          </a:p>
          <a:p>
            <a:pPr>
              <a:lnSpc>
                <a:spcPts val="3600"/>
              </a:lnSpc>
              <a:spcBef>
                <a:spcPts val="0"/>
              </a:spcBef>
              <a:buFont typeface="Arial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R</a:t>
            </a:r>
            <a:r>
              <a:rPr lang="en-US" sz="3000" dirty="0" smtClean="0">
                <a:solidFill>
                  <a:srgbClr val="000000"/>
                </a:solidFill>
              </a:rPr>
              <a:t>amp </a:t>
            </a:r>
            <a:r>
              <a:rPr lang="en-US" sz="3000" dirty="0" err="1" smtClean="0">
                <a:solidFill>
                  <a:srgbClr val="000000"/>
                </a:solidFill>
              </a:rPr>
              <a:t>hight</a:t>
            </a:r>
            <a:r>
              <a:rPr lang="en-US" sz="3000" dirty="0" smtClean="0">
                <a:solidFill>
                  <a:srgbClr val="000000"/>
                </a:solidFill>
              </a:rPr>
              <a:t>/length variations provide control over beam charge, </a:t>
            </a:r>
            <a:r>
              <a:rPr lang="en-US" sz="3000" dirty="0" err="1" smtClean="0">
                <a:solidFill>
                  <a:srgbClr val="000000"/>
                </a:solidFill>
              </a:rPr>
              <a:t>emittance</a:t>
            </a:r>
            <a:r>
              <a:rPr lang="en-US" sz="3000" dirty="0" smtClean="0">
                <a:solidFill>
                  <a:srgbClr val="000000"/>
                </a:solidFill>
              </a:rPr>
              <a:t>, length.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229162" y="25629508"/>
            <a:ext cx="14549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3000" b="1" dirty="0" smtClean="0">
                <a:ln>
                  <a:solidFill>
                    <a:srgbClr val="00A6EB"/>
                  </a:solidFill>
                </a:ln>
                <a:solidFill>
                  <a:srgbClr val="00A687"/>
                </a:solidFill>
              </a:rPr>
              <a:t>What bunch parameters are </a:t>
            </a:r>
            <a:r>
              <a:rPr lang="en-US" sz="3000" b="1" dirty="0" smtClean="0">
                <a:solidFill>
                  <a:srgbClr val="00A687"/>
                </a:solidFill>
              </a:rPr>
              <a:t>expected</a:t>
            </a:r>
            <a:r>
              <a:rPr lang="en-US" sz="3000" b="1" dirty="0" smtClean="0">
                <a:ln>
                  <a:solidFill>
                    <a:srgbClr val="00A6EB"/>
                  </a:solidFill>
                </a:ln>
                <a:solidFill>
                  <a:srgbClr val="00A687"/>
                </a:solidFill>
              </a:rPr>
              <a:t>:</a:t>
            </a:r>
          </a:p>
          <a:p>
            <a:pPr>
              <a:lnSpc>
                <a:spcPts val="3600"/>
              </a:lnSpc>
              <a:spcBef>
                <a:spcPts val="0"/>
              </a:spcBef>
              <a:buFont typeface="Arial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Strongly </a:t>
            </a:r>
            <a:r>
              <a:rPr lang="en-US" sz="3000" dirty="0" smtClean="0">
                <a:solidFill>
                  <a:srgbClr val="000000"/>
                </a:solidFill>
              </a:rPr>
              <a:t>correlated longitudinal phase-space as shown in plots (right)</a:t>
            </a:r>
          </a:p>
          <a:p>
            <a:pPr>
              <a:lnSpc>
                <a:spcPts val="3600"/>
              </a:lnSpc>
              <a:spcBef>
                <a:spcPts val="0"/>
              </a:spcBef>
              <a:buFont typeface="Arial"/>
              <a:buChar char="•"/>
            </a:pPr>
            <a:r>
              <a:rPr lang="en-US" sz="3000" dirty="0" smtClean="0">
                <a:solidFill>
                  <a:srgbClr val="000000"/>
                </a:solidFill>
              </a:rPr>
              <a:t> Excellent </a:t>
            </a:r>
            <a:r>
              <a:rPr lang="en-US" sz="3000" dirty="0" smtClean="0">
                <a:solidFill>
                  <a:srgbClr val="000000"/>
                </a:solidFill>
              </a:rPr>
              <a:t>slice properties:</a:t>
            </a: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 </a:t>
            </a:r>
            <a:endParaRPr lang="en-US" sz="3000" dirty="0">
              <a:solidFill>
                <a:srgbClr val="00A6EB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080322" y="27210420"/>
            <a:ext cx="72356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3000" b="1" dirty="0" smtClean="0">
                <a:solidFill>
                  <a:srgbClr val="000000"/>
                </a:solidFill>
              </a:rPr>
              <a:t>Energy spread &lt; 0.5%, </a:t>
            </a: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3000" b="1" dirty="0" err="1" smtClean="0">
                <a:solidFill>
                  <a:srgbClr val="000000"/>
                </a:solidFill>
              </a:rPr>
              <a:t>Normalised</a:t>
            </a:r>
            <a:r>
              <a:rPr lang="en-US" sz="3000" b="1" dirty="0" smtClean="0">
                <a:solidFill>
                  <a:srgbClr val="000000"/>
                </a:solidFill>
              </a:rPr>
              <a:t> </a:t>
            </a:r>
            <a:r>
              <a:rPr lang="en-US" sz="3000" b="1" dirty="0" err="1" smtClean="0">
                <a:solidFill>
                  <a:srgbClr val="000000"/>
                </a:solidFill>
              </a:rPr>
              <a:t>emittance</a:t>
            </a:r>
            <a:r>
              <a:rPr lang="en-US" sz="3000" b="1" dirty="0" smtClean="0">
                <a:solidFill>
                  <a:srgbClr val="000000"/>
                </a:solidFill>
              </a:rPr>
              <a:t> &lt; 0.2 </a:t>
            </a:r>
            <a:r>
              <a:rPr lang="en-US" sz="3200" b="1" dirty="0" smtClean="0">
                <a:solidFill>
                  <a:srgbClr val="000000"/>
                </a:solidFill>
                <a:latin typeface="Symbol" charset="2"/>
                <a:cs typeface="Symbol" charset="2"/>
              </a:rPr>
              <a:t>m</a:t>
            </a:r>
            <a:r>
              <a:rPr lang="en-US" sz="3200" b="1" dirty="0" smtClean="0">
                <a:solidFill>
                  <a:srgbClr val="000000"/>
                </a:solidFill>
                <a:latin typeface="+mn-lt"/>
                <a:cs typeface="Symbol" charset="2"/>
              </a:rPr>
              <a:t>m</a:t>
            </a:r>
            <a:endParaRPr lang="en-US" sz="3200" b="1" dirty="0" smtClean="0">
              <a:solidFill>
                <a:srgbClr val="000000"/>
              </a:solidFill>
              <a:latin typeface="Symbol" charset="2"/>
              <a:cs typeface="Symbol" charset="2"/>
            </a:endParaRP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3000" b="1" dirty="0" smtClean="0">
                <a:solidFill>
                  <a:srgbClr val="000000"/>
                </a:solidFill>
              </a:rPr>
              <a:t>Peak current 〜0.8 kA.</a:t>
            </a:r>
            <a:endParaRPr lang="en-US" sz="3000" b="1" dirty="0">
              <a:solidFill>
                <a:srgbClr val="000000"/>
              </a:solidFill>
            </a:endParaRPr>
          </a:p>
        </p:txBody>
      </p:sp>
      <p:sp>
        <p:nvSpPr>
          <p:cNvPr id="135" name="Text Box 9"/>
          <p:cNvSpPr txBox="1">
            <a:spLocks noChangeArrowheads="1"/>
          </p:cNvSpPr>
          <p:nvPr/>
        </p:nvSpPr>
        <p:spPr bwMode="auto">
          <a:xfrm>
            <a:off x="1010383" y="39444572"/>
            <a:ext cx="1449863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marL="533400" indent="-533400" defTabSz="4176713">
              <a:lnSpc>
                <a:spcPct val="100000"/>
              </a:lnSpc>
              <a:spcBef>
                <a:spcPct val="50000"/>
              </a:spcBef>
              <a:buClr>
                <a:srgbClr val="00589C"/>
              </a:buClr>
              <a:buFont typeface="Wingdings" pitchFamily="-110" charset="2"/>
              <a:buNone/>
              <a:tabLst>
                <a:tab pos="533400" algn="l"/>
              </a:tabLst>
            </a:pPr>
            <a:r>
              <a:rPr lang="de-DE" sz="4400" b="1" dirty="0" err="1" smtClean="0">
                <a:solidFill>
                  <a:schemeClr val="tx1"/>
                </a:solidFill>
              </a:rPr>
              <a:t>References</a:t>
            </a:r>
            <a:endParaRPr lang="de-DE" sz="4400" dirty="0">
              <a:solidFill>
                <a:schemeClr val="tx1"/>
              </a:solidFill>
            </a:endParaRPr>
          </a:p>
        </p:txBody>
      </p:sp>
      <p:sp>
        <p:nvSpPr>
          <p:cNvPr id="16403" name="TextBox 12"/>
          <p:cNvSpPr txBox="1">
            <a:spLocks noChangeArrowheads="1"/>
          </p:cNvSpPr>
          <p:nvPr/>
        </p:nvSpPr>
        <p:spPr bwMode="auto">
          <a:xfrm>
            <a:off x="14730881" y="29675557"/>
            <a:ext cx="14580719" cy="980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468000">
            <a:prstTxWarp prst="textNoShape">
              <a:avLst/>
            </a:prstTxWarp>
            <a:spAutoFit/>
          </a:bodyPr>
          <a:lstStyle/>
          <a:p>
            <a:pPr indent="-5334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10" charset="2"/>
              <a:buNone/>
              <a:tabLst>
                <a:tab pos="533400" algn="l"/>
              </a:tabLst>
            </a:pPr>
            <a:r>
              <a:rPr lang="de-DE" sz="3000" dirty="0" err="1" smtClean="0">
                <a:solidFill>
                  <a:schemeClr val="tx1"/>
                </a:solidFill>
              </a:rPr>
              <a:t>Measurement</a:t>
            </a:r>
            <a:r>
              <a:rPr lang="de-DE" sz="3000" dirty="0" smtClean="0">
                <a:solidFill>
                  <a:schemeClr val="tx1"/>
                </a:solidFill>
              </a:rPr>
              <a:t> of</a:t>
            </a:r>
            <a:r>
              <a:rPr lang="de-DE" sz="3000" dirty="0" smtClean="0">
                <a:solidFill>
                  <a:schemeClr val="tx1"/>
                </a:solidFill>
              </a:rPr>
              <a:t> </a:t>
            </a:r>
            <a:r>
              <a:rPr lang="de-DE" sz="3000" b="1" dirty="0" err="1" smtClean="0">
                <a:solidFill>
                  <a:schemeClr val="tx1"/>
                </a:solidFill>
              </a:rPr>
              <a:t>duration</a:t>
            </a:r>
            <a:r>
              <a:rPr lang="de-DE" sz="3000" b="1" dirty="0" smtClean="0">
                <a:solidFill>
                  <a:schemeClr val="tx1"/>
                </a:solidFill>
              </a:rPr>
              <a:t> </a:t>
            </a:r>
            <a:r>
              <a:rPr lang="de-DE" sz="3000" dirty="0" smtClean="0">
                <a:solidFill>
                  <a:schemeClr val="tx1"/>
                </a:solidFill>
              </a:rPr>
              <a:t>of </a:t>
            </a:r>
            <a:r>
              <a:rPr lang="de-DE" sz="3000" b="1" dirty="0" err="1" smtClean="0">
                <a:solidFill>
                  <a:schemeClr val="tx1"/>
                </a:solidFill>
              </a:rPr>
              <a:t>ultra-shor</a:t>
            </a:r>
            <a:r>
              <a:rPr lang="de-DE" sz="3000" dirty="0" err="1" smtClean="0">
                <a:solidFill>
                  <a:schemeClr val="tx1"/>
                </a:solidFill>
              </a:rPr>
              <a:t>t</a:t>
            </a:r>
            <a:r>
              <a:rPr lang="de-DE" sz="3000" dirty="0" smtClean="0">
                <a:solidFill>
                  <a:schemeClr val="tx1"/>
                </a:solidFill>
              </a:rPr>
              <a:t> (</a:t>
            </a:r>
            <a:r>
              <a:rPr lang="de-DE" sz="3000" dirty="0" err="1" smtClean="0">
                <a:solidFill>
                  <a:schemeClr val="tx1"/>
                </a:solidFill>
              </a:rPr>
              <a:t>fs</a:t>
            </a:r>
            <a:r>
              <a:rPr lang="de-DE" sz="3000" dirty="0" smtClean="0">
                <a:solidFill>
                  <a:schemeClr val="tx1"/>
                </a:solidFill>
              </a:rPr>
              <a:t>) </a:t>
            </a:r>
            <a:r>
              <a:rPr lang="de-DE" sz="3000" dirty="0" err="1" smtClean="0">
                <a:solidFill>
                  <a:schemeClr val="tx1"/>
                </a:solidFill>
              </a:rPr>
              <a:t>electron</a:t>
            </a:r>
            <a:r>
              <a:rPr lang="de-DE" sz="3000" dirty="0" smtClean="0">
                <a:solidFill>
                  <a:schemeClr val="tx1"/>
                </a:solidFill>
              </a:rPr>
              <a:t> </a:t>
            </a:r>
            <a:r>
              <a:rPr lang="de-DE" sz="3000" dirty="0" err="1" smtClean="0">
                <a:solidFill>
                  <a:schemeClr val="tx1"/>
                </a:solidFill>
              </a:rPr>
              <a:t>bunches</a:t>
            </a:r>
            <a:r>
              <a:rPr lang="de-DE" sz="3000" dirty="0" smtClean="0">
                <a:solidFill>
                  <a:schemeClr val="tx1"/>
                </a:solidFill>
              </a:rPr>
              <a:t> </a:t>
            </a:r>
            <a:r>
              <a:rPr lang="de-DE" sz="3000" dirty="0" err="1" smtClean="0">
                <a:solidFill>
                  <a:schemeClr val="tx1"/>
                </a:solidFill>
              </a:rPr>
              <a:t>poses</a:t>
            </a:r>
            <a:r>
              <a:rPr lang="de-DE" sz="3000" dirty="0" smtClean="0">
                <a:solidFill>
                  <a:schemeClr val="tx1"/>
                </a:solidFill>
              </a:rPr>
              <a:t> </a:t>
            </a:r>
            <a:r>
              <a:rPr lang="de-DE" sz="3000" dirty="0" smtClean="0">
                <a:solidFill>
                  <a:schemeClr val="tx1"/>
                </a:solidFill>
              </a:rPr>
              <a:t>a </a:t>
            </a:r>
            <a:r>
              <a:rPr lang="de-DE" sz="3000" dirty="0" err="1" smtClean="0">
                <a:solidFill>
                  <a:schemeClr val="tx1"/>
                </a:solidFill>
              </a:rPr>
              <a:t>challenge</a:t>
            </a:r>
            <a:r>
              <a:rPr lang="de-DE" sz="3000" dirty="0" smtClean="0">
                <a:solidFill>
                  <a:schemeClr val="tx1"/>
                </a:solidFill>
              </a:rPr>
              <a:t>:</a:t>
            </a:r>
            <a:endParaRPr lang="de-DE" sz="3000" dirty="0" smtClean="0">
              <a:solidFill>
                <a:schemeClr val="tx1"/>
              </a:solidFill>
            </a:endParaRPr>
          </a:p>
        </p:txBody>
      </p:sp>
      <p:sp>
        <p:nvSpPr>
          <p:cNvPr id="136" name="TextBox 12"/>
          <p:cNvSpPr txBox="1">
            <a:spLocks noChangeArrowheads="1"/>
          </p:cNvSpPr>
          <p:nvPr/>
        </p:nvSpPr>
        <p:spPr bwMode="auto">
          <a:xfrm>
            <a:off x="14729333" y="35945433"/>
            <a:ext cx="14366875" cy="2827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468000">
            <a:prstTxWarp prst="textNoShape">
              <a:avLst/>
            </a:prstTxWarp>
            <a:spAutoFit/>
          </a:bodyPr>
          <a:lstStyle/>
          <a:p>
            <a:pPr indent="-5334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Wingdings" pitchFamily="-110" charset="2"/>
              <a:buNone/>
              <a:tabLst>
                <a:tab pos="533400" algn="l"/>
              </a:tabLst>
            </a:pPr>
            <a:r>
              <a:rPr lang="en-GB" sz="3000" b="1" dirty="0" smtClean="0">
                <a:solidFill>
                  <a:schemeClr val="tx1"/>
                </a:solidFill>
              </a:rPr>
              <a:t>Current diagnostic testing:</a:t>
            </a:r>
          </a:p>
          <a:p>
            <a:pPr indent="-5334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Arial"/>
              <a:buChar char="•"/>
              <a:tabLst>
                <a:tab pos="533400" algn="l"/>
              </a:tabLst>
            </a:pPr>
            <a:r>
              <a:rPr lang="en-US" sz="3000" dirty="0" smtClean="0">
                <a:solidFill>
                  <a:schemeClr val="tx1"/>
                </a:solidFill>
              </a:rPr>
              <a:t>B</a:t>
            </a:r>
            <a:r>
              <a:rPr lang="en-GB" sz="3000" dirty="0" err="1" smtClean="0">
                <a:solidFill>
                  <a:schemeClr val="tx1"/>
                </a:solidFill>
              </a:rPr>
              <a:t>roadband</a:t>
            </a:r>
            <a:r>
              <a:rPr lang="en-GB" sz="3000" dirty="0" smtClean="0">
                <a:solidFill>
                  <a:schemeClr val="tx1"/>
                </a:solidFill>
              </a:rPr>
              <a:t> spectrometer under testing 400 </a:t>
            </a:r>
            <a:r>
              <a:rPr lang="en-US" sz="3000" dirty="0" smtClean="0">
                <a:solidFill>
                  <a:schemeClr val="tx1"/>
                </a:solidFill>
              </a:rPr>
              <a:t>–</a:t>
            </a:r>
            <a:r>
              <a:rPr lang="en-GB" sz="3000" dirty="0" smtClean="0">
                <a:solidFill>
                  <a:schemeClr val="tx1"/>
                </a:solidFill>
              </a:rPr>
              <a:t> 20,000 nm</a:t>
            </a:r>
            <a:r>
              <a:rPr lang="en-GB" sz="3000" dirty="0" smtClean="0">
                <a:solidFill>
                  <a:schemeClr val="tx1"/>
                </a:solidFill>
              </a:rPr>
              <a:t>.</a:t>
            </a:r>
          </a:p>
          <a:p>
            <a:pPr indent="-5334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Arial"/>
              <a:buChar char="•"/>
              <a:tabLst>
                <a:tab pos="533400" algn="l"/>
              </a:tabLst>
            </a:pPr>
            <a:r>
              <a:rPr lang="en-GB" sz="3000" dirty="0" smtClean="0">
                <a:solidFill>
                  <a:schemeClr val="tx1"/>
                </a:solidFill>
              </a:rPr>
              <a:t>Statistical variation of spikes in incoherent spectra          bunch duration.</a:t>
            </a:r>
            <a:endParaRPr lang="en-US" sz="3000" dirty="0" smtClean="0">
              <a:solidFill>
                <a:srgbClr val="000000"/>
              </a:solidFill>
            </a:endParaRPr>
          </a:p>
          <a:p>
            <a:pPr indent="-5334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tabLst>
                <a:tab pos="533400" algn="l"/>
              </a:tabLst>
            </a:pPr>
            <a:endParaRPr lang="en-GB" sz="3000" dirty="0" smtClean="0">
              <a:solidFill>
                <a:schemeClr val="tx1"/>
              </a:solidFill>
            </a:endParaRPr>
          </a:p>
          <a:p>
            <a:pPr indent="-533400" defTabSz="4176713">
              <a:lnSpc>
                <a:spcPct val="100000"/>
              </a:lnSpc>
              <a:spcBef>
                <a:spcPts val="0"/>
              </a:spcBef>
              <a:buClr>
                <a:srgbClr val="00589C"/>
              </a:buClr>
              <a:buFont typeface="Arial"/>
              <a:buChar char="•"/>
              <a:tabLst>
                <a:tab pos="533400" algn="l"/>
              </a:tabLst>
            </a:pPr>
            <a:r>
              <a:rPr lang="en-GB" sz="3000" dirty="0" smtClean="0">
                <a:solidFill>
                  <a:schemeClr val="tx1"/>
                </a:solidFill>
              </a:rPr>
              <a:t>Imaging of incoherent radiation to determine transverse profile and charge</a:t>
            </a:r>
            <a:r>
              <a:rPr lang="en-GB" sz="3000" dirty="0" smtClean="0">
                <a:solidFill>
                  <a:schemeClr val="tx1"/>
                </a:solidFill>
              </a:rPr>
              <a:t>.</a:t>
            </a:r>
            <a:endParaRPr lang="en-GB" sz="3000" dirty="0" smtClean="0">
              <a:solidFill>
                <a:schemeClr val="tx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029537" y="3655971"/>
            <a:ext cx="292504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3000" dirty="0" smtClean="0">
                <a:solidFill>
                  <a:schemeClr val="bg1"/>
                </a:solidFill>
              </a:rPr>
              <a:t>Charlotte Palmer, Lucas </a:t>
            </a:r>
            <a:r>
              <a:rPr lang="en-US" sz="3000" dirty="0" err="1" smtClean="0">
                <a:solidFill>
                  <a:schemeClr val="bg1"/>
                </a:solidFill>
              </a:rPr>
              <a:t>Schaper</a:t>
            </a:r>
            <a:r>
              <a:rPr lang="en-US" sz="3000" dirty="0" smtClean="0">
                <a:solidFill>
                  <a:schemeClr val="bg1"/>
                </a:solidFill>
              </a:rPr>
              <a:t>, Julia </a:t>
            </a:r>
            <a:r>
              <a:rPr lang="en-US" sz="3000" dirty="0" err="1" smtClean="0">
                <a:solidFill>
                  <a:schemeClr val="bg1"/>
                </a:solidFill>
              </a:rPr>
              <a:t>Grebenyuk</a:t>
            </a:r>
            <a:r>
              <a:rPr lang="en-US" sz="3000" dirty="0" smtClean="0">
                <a:solidFill>
                  <a:schemeClr val="bg1"/>
                </a:solidFill>
              </a:rPr>
              <a:t>, Alberto Martinez de la Ossa, John Dale, </a:t>
            </a:r>
            <a:r>
              <a:rPr lang="en-US" sz="3000" dirty="0" err="1" smtClean="0">
                <a:solidFill>
                  <a:schemeClr val="bg1"/>
                </a:solidFill>
              </a:rPr>
              <a:t>Vladyslav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</a:rPr>
              <a:t>Libov</a:t>
            </a:r>
            <a:r>
              <a:rPr lang="en-US" sz="3000" dirty="0" smtClean="0">
                <a:solidFill>
                  <a:schemeClr val="bg1"/>
                </a:solidFill>
              </a:rPr>
              <a:t>, Johann </a:t>
            </a:r>
            <a:r>
              <a:rPr lang="en-US" sz="3000" dirty="0" err="1" smtClean="0">
                <a:solidFill>
                  <a:schemeClr val="bg1"/>
                </a:solidFill>
              </a:rPr>
              <a:t>Zemella</a:t>
            </a:r>
            <a:r>
              <a:rPr lang="en-US" sz="3000" dirty="0" smtClean="0">
                <a:solidFill>
                  <a:schemeClr val="bg1"/>
                </a:solidFill>
              </a:rPr>
              <a:t>, Christopher Behrens, Matthew Streeter, Tobias </a:t>
            </a:r>
            <a:r>
              <a:rPr lang="en-US" sz="3000" dirty="0" err="1" smtClean="0">
                <a:solidFill>
                  <a:schemeClr val="bg1"/>
                </a:solidFill>
              </a:rPr>
              <a:t>Kleinwächter</a:t>
            </a:r>
            <a:r>
              <a:rPr lang="en-US" sz="3000" dirty="0" smtClean="0">
                <a:solidFill>
                  <a:schemeClr val="bg1"/>
                </a:solidFill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</a:rPr>
              <a:t>Timon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</a:rPr>
              <a:t>Mehrling</a:t>
            </a:r>
            <a:r>
              <a:rPr lang="en-US" sz="3000" dirty="0" smtClean="0">
                <a:solidFill>
                  <a:schemeClr val="bg1"/>
                </a:solidFill>
              </a:rPr>
              <a:t>, Jan-Patrick </a:t>
            </a:r>
            <a:r>
              <a:rPr lang="en-US" sz="3000" dirty="0" err="1" smtClean="0">
                <a:solidFill>
                  <a:schemeClr val="bg1"/>
                </a:solidFill>
              </a:rPr>
              <a:t>Schwinkendorf</a:t>
            </a:r>
            <a:r>
              <a:rPr lang="en-US" sz="3000" dirty="0" smtClean="0">
                <a:solidFill>
                  <a:schemeClr val="bg1"/>
                </a:solidFill>
              </a:rPr>
              <a:t>, Steffen </a:t>
            </a:r>
            <a:r>
              <a:rPr lang="en-US" sz="3000" dirty="0" err="1" smtClean="0">
                <a:solidFill>
                  <a:schemeClr val="bg1"/>
                </a:solidFill>
              </a:rPr>
              <a:t>Wunderlich</a:t>
            </a:r>
            <a:r>
              <a:rPr lang="en-US" sz="3000" dirty="0" smtClean="0">
                <a:solidFill>
                  <a:schemeClr val="bg1"/>
                </a:solidFill>
              </a:rPr>
              <a:t>, Lars Goldberg, </a:t>
            </a:r>
            <a:r>
              <a:rPr lang="en-US" sz="3000" dirty="0" err="1" smtClean="0">
                <a:solidFill>
                  <a:schemeClr val="bg1"/>
                </a:solidFill>
              </a:rPr>
              <a:t>Olena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</a:rPr>
              <a:t>Kononenko</a:t>
            </a:r>
            <a:r>
              <a:rPr lang="en-US" sz="3000" dirty="0" smtClean="0">
                <a:solidFill>
                  <a:schemeClr val="bg1"/>
                </a:solidFill>
              </a:rPr>
              <a:t>, Alexander </a:t>
            </a:r>
            <a:r>
              <a:rPr lang="en-US" sz="3000" dirty="0" err="1" smtClean="0">
                <a:solidFill>
                  <a:schemeClr val="bg1"/>
                </a:solidFill>
              </a:rPr>
              <a:t>Aschikhin</a:t>
            </a:r>
            <a:r>
              <a:rPr lang="en-US" sz="3000" dirty="0" smtClean="0">
                <a:solidFill>
                  <a:schemeClr val="bg1"/>
                </a:solidFill>
              </a:rPr>
              <a:t>, </a:t>
            </a:r>
            <a:r>
              <a:rPr lang="en-US" sz="3000" dirty="0" err="1" smtClean="0">
                <a:solidFill>
                  <a:schemeClr val="bg1"/>
                </a:solidFill>
              </a:rPr>
              <a:t>Halil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</a:rPr>
              <a:t>Tarik</a:t>
            </a:r>
            <a:r>
              <a:rPr lang="en-US" sz="3000" dirty="0" smtClean="0">
                <a:solidFill>
                  <a:schemeClr val="bg1"/>
                </a:solidFill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</a:rPr>
              <a:t>Olgun</a:t>
            </a:r>
            <a:r>
              <a:rPr lang="en-US" sz="3000" dirty="0" smtClean="0">
                <a:solidFill>
                  <a:schemeClr val="bg1"/>
                </a:solidFill>
              </a:rPr>
              <a:t>,</a:t>
            </a:r>
          </a:p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3000" dirty="0" smtClean="0">
                <a:solidFill>
                  <a:schemeClr val="bg1"/>
                </a:solidFill>
              </a:rPr>
              <a:t>Carlos </a:t>
            </a:r>
            <a:r>
              <a:rPr lang="en-US" sz="3000" dirty="0" err="1" smtClean="0">
                <a:solidFill>
                  <a:schemeClr val="bg1"/>
                </a:solidFill>
              </a:rPr>
              <a:t>Entrena</a:t>
            </a:r>
            <a:r>
              <a:rPr lang="en-US" sz="3000" dirty="0" smtClean="0">
                <a:solidFill>
                  <a:schemeClr val="bg1"/>
                </a:solidFill>
              </a:rPr>
              <a:t>, Bernhard </a:t>
            </a:r>
            <a:r>
              <a:rPr lang="en-US" sz="3000" dirty="0" smtClean="0">
                <a:solidFill>
                  <a:schemeClr val="bg1"/>
                </a:solidFill>
              </a:rPr>
              <a:t>Schmidt and </a:t>
            </a:r>
            <a:r>
              <a:rPr lang="en-US" sz="3000" dirty="0" smtClean="0">
                <a:solidFill>
                  <a:schemeClr val="bg1"/>
                </a:solidFill>
              </a:rPr>
              <a:t>Jens </a:t>
            </a:r>
            <a:r>
              <a:rPr lang="en-US" sz="3000" dirty="0" err="1" smtClean="0">
                <a:solidFill>
                  <a:schemeClr val="bg1"/>
                </a:solidFill>
              </a:rPr>
              <a:t>Osterhoff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08" name="Rounded Rectangle 107"/>
          <p:cNvSpPr/>
          <p:nvPr/>
        </p:nvSpPr>
        <p:spPr bwMode="auto">
          <a:xfrm>
            <a:off x="192436" y="6465296"/>
            <a:ext cx="12739332" cy="12584233"/>
          </a:xfrm>
          <a:prstGeom prst="roundRect">
            <a:avLst>
              <a:gd name="adj" fmla="val 5865"/>
            </a:avLst>
          </a:prstGeom>
          <a:noFill/>
          <a:ln w="444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  <p:pic>
        <p:nvPicPr>
          <p:cNvPr id="131" name="Picture 13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039403" y="31756834"/>
            <a:ext cx="6757972" cy="2299728"/>
          </a:xfrm>
          <a:prstGeom prst="rect">
            <a:avLst/>
          </a:prstGeom>
        </p:spPr>
      </p:pic>
      <p:cxnSp>
        <p:nvCxnSpPr>
          <p:cNvPr id="141" name="Straight Arrow Connector 140"/>
          <p:cNvCxnSpPr/>
          <p:nvPr/>
        </p:nvCxnSpPr>
        <p:spPr bwMode="auto">
          <a:xfrm>
            <a:off x="17475200" y="32184900"/>
            <a:ext cx="838200" cy="1588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18059400" y="32845300"/>
            <a:ext cx="838200" cy="1588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Arrow Connector 143"/>
          <p:cNvCxnSpPr/>
          <p:nvPr/>
        </p:nvCxnSpPr>
        <p:spPr bwMode="auto">
          <a:xfrm rot="10800000" flipV="1">
            <a:off x="18643600" y="33099300"/>
            <a:ext cx="533400" cy="457200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Arrow Connector 145"/>
          <p:cNvCxnSpPr/>
          <p:nvPr/>
        </p:nvCxnSpPr>
        <p:spPr bwMode="auto">
          <a:xfrm rot="16200000" flipH="1">
            <a:off x="20180300" y="33137400"/>
            <a:ext cx="431800" cy="406400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50" name="Picture 14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0537487" y="33700962"/>
            <a:ext cx="2525713" cy="1560955"/>
          </a:xfrm>
          <a:prstGeom prst="rect">
            <a:avLst/>
          </a:prstGeom>
        </p:spPr>
      </p:pic>
      <p:sp>
        <p:nvSpPr>
          <p:cNvPr id="151" name="TextBox 150"/>
          <p:cNvSpPr txBox="1"/>
          <p:nvPr/>
        </p:nvSpPr>
        <p:spPr>
          <a:xfrm>
            <a:off x="15570200" y="32616700"/>
            <a:ext cx="2921000" cy="1099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INCOHERENT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0726400" y="32642100"/>
            <a:ext cx="2921000" cy="1099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000000"/>
                </a:solidFill>
              </a:rPr>
              <a:t>COHERENT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13045683" y="6425276"/>
            <a:ext cx="17026866" cy="12662737"/>
          </a:xfrm>
          <a:prstGeom prst="roundRect">
            <a:avLst>
              <a:gd name="adj" fmla="val 4924"/>
            </a:avLst>
          </a:prstGeom>
          <a:noFill/>
          <a:ln w="444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  <p:sp>
        <p:nvSpPr>
          <p:cNvPr id="155" name="Rounded Rectangle 154"/>
          <p:cNvSpPr/>
          <p:nvPr/>
        </p:nvSpPr>
        <p:spPr bwMode="auto">
          <a:xfrm>
            <a:off x="384871" y="19200395"/>
            <a:ext cx="29712286" cy="9931916"/>
          </a:xfrm>
          <a:prstGeom prst="roundRect">
            <a:avLst>
              <a:gd name="adj" fmla="val 4924"/>
            </a:avLst>
          </a:prstGeom>
          <a:noFill/>
          <a:ln w="444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343289" y="29283176"/>
            <a:ext cx="13781593" cy="10085852"/>
          </a:xfrm>
          <a:prstGeom prst="roundRect">
            <a:avLst>
              <a:gd name="adj" fmla="val 4924"/>
            </a:avLst>
          </a:prstGeom>
          <a:noFill/>
          <a:ln w="444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14389647" y="29320125"/>
            <a:ext cx="15645853" cy="10126076"/>
          </a:xfrm>
          <a:prstGeom prst="roundRect">
            <a:avLst>
              <a:gd name="adj" fmla="val 4924"/>
            </a:avLst>
          </a:prstGeom>
          <a:noFill/>
          <a:ln w="44450" cap="flat" cmpd="sng" algn="ctr">
            <a:solidFill>
              <a:srgbClr val="F28E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55563" algn="l" defTabSz="3984625" rtl="0" eaLnBrk="1" fontAlgn="base" latinLnBrk="0" hangingPunct="1">
              <a:lnSpc>
                <a:spcPts val="8713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0" b="0" i="0" u="none" strike="noStrike" cap="none" normalizeH="0" baseline="0" smtClean="0">
              <a:ln>
                <a:noFill/>
              </a:ln>
              <a:solidFill>
                <a:srgbClr val="515151"/>
              </a:solidFill>
              <a:effectLst/>
              <a:latin typeface="Arial" charset="0"/>
            </a:endParaRPr>
          </a:p>
        </p:txBody>
      </p:sp>
      <p:pic>
        <p:nvPicPr>
          <p:cNvPr id="158" name="Picture 15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435387" y="35355212"/>
            <a:ext cx="3149600" cy="393700"/>
          </a:xfrm>
          <a:prstGeom prst="rect">
            <a:avLst/>
          </a:prstGeom>
        </p:spPr>
      </p:pic>
      <p:pic>
        <p:nvPicPr>
          <p:cNvPr id="159" name="Picture 15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651787" y="35317112"/>
            <a:ext cx="2844800" cy="520700"/>
          </a:xfrm>
          <a:prstGeom prst="rect">
            <a:avLst/>
          </a:prstGeom>
        </p:spPr>
      </p:pic>
      <p:sp>
        <p:nvSpPr>
          <p:cNvPr id="160" name="TextBox 159"/>
          <p:cNvSpPr txBox="1"/>
          <p:nvPr/>
        </p:nvSpPr>
        <p:spPr>
          <a:xfrm>
            <a:off x="25069800" y="35001200"/>
            <a:ext cx="469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  <a:spcBef>
                <a:spcPts val="0"/>
              </a:spcBef>
            </a:pPr>
            <a:r>
              <a:rPr lang="en-US" sz="3000" dirty="0" smtClean="0">
                <a:solidFill>
                  <a:srgbClr val="000000"/>
                </a:solidFill>
              </a:rPr>
              <a:t>Spectral </a:t>
            </a:r>
            <a:r>
              <a:rPr lang="en-US" sz="3000" dirty="0" smtClean="0">
                <a:solidFill>
                  <a:srgbClr val="000000"/>
                </a:solidFill>
              </a:rPr>
              <a:t>intensity related to bunch shape</a:t>
            </a:r>
            <a:endParaRPr lang="en-US" sz="3000" dirty="0"/>
          </a:p>
        </p:txBody>
      </p:sp>
      <p:cxnSp>
        <p:nvCxnSpPr>
          <p:cNvPr id="161" name="Straight Arrow Connector 160"/>
          <p:cNvCxnSpPr/>
          <p:nvPr/>
        </p:nvCxnSpPr>
        <p:spPr bwMode="auto">
          <a:xfrm>
            <a:off x="23977600" y="35563100"/>
            <a:ext cx="838200" cy="1588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Arrow Connector 161"/>
          <p:cNvCxnSpPr/>
          <p:nvPr/>
        </p:nvCxnSpPr>
        <p:spPr bwMode="auto">
          <a:xfrm>
            <a:off x="23901400" y="37620500"/>
            <a:ext cx="838200" cy="1588"/>
          </a:xfrm>
          <a:prstGeom prst="straightConnector1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="" xmlns:a="http://schemas.openxmlformats.org/drawingml/2006/main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="http://schemas.openxmlformats.org/drawingml/2006/main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lie FB Schlüsseltechnologien">
  <a:themeElements>
    <a:clrScheme name="Folie FB Schlüsseltechnologie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olie FB Schlüsseltechnologi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="http://schemas.openxmlformats.org/drawingml/2006/main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="http://schemas.openxmlformats.org/drawingml/2006/main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55563" algn="l" defTabSz="3984625" rtl="0" eaLnBrk="1" fontAlgn="base" latinLnBrk="0" hangingPunct="1">
          <a:lnSpc>
            <a:spcPts val="8713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500" b="0" i="0" u="none" strike="noStrike" cap="none" normalizeH="0" baseline="0" smtClean="0">
            <a:ln>
              <a:noFill/>
            </a:ln>
            <a:solidFill>
              <a:srgbClr val="51515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="http://schemas.openxmlformats.org/drawingml/2006/main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="http://schemas.openxmlformats.org/drawingml/2006/main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="http://schemas.openxmlformats.org/drawingml/2006/main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55563" algn="l" defTabSz="3984625" rtl="0" eaLnBrk="1" fontAlgn="base" latinLnBrk="0" hangingPunct="1">
          <a:lnSpc>
            <a:spcPts val="8713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500" b="0" i="0" u="none" strike="noStrike" cap="none" normalizeH="0" baseline="0" smtClean="0">
            <a:ln>
              <a:noFill/>
            </a:ln>
            <a:solidFill>
              <a:srgbClr val="51515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olie FB Schlüsseltechnologi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FB Schlüsseltechnologi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FB Schlüsseltechnologi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FB Schlüsseltechnologi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FB Schlüsseltechnologi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lie FB Schlüsseltechnologi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lie FB Schlüsseltechnologi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6861</TotalTime>
  <Words>805</Words>
  <Application>Microsoft Office PowerPoint</Application>
  <PresentationFormat>Custom</PresentationFormat>
  <Paragraphs>111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Folie FB Schlüsseltechnologien</vt:lpstr>
      <vt:lpstr>Benutzerdefiniertes Design</vt:lpstr>
      <vt:lpstr>Slide 1</vt:lpstr>
    </vt:vector>
  </TitlesOfParts>
  <Company>HGF BONN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franziska roeder</dc:creator>
  <cp:lastModifiedBy>Charlotte  Palmer</cp:lastModifiedBy>
  <cp:revision>1229</cp:revision>
  <dcterms:created xsi:type="dcterms:W3CDTF">2014-01-13T17:41:04Z</dcterms:created>
  <dcterms:modified xsi:type="dcterms:W3CDTF">2014-01-13T22:28:57Z</dcterms:modified>
</cp:coreProperties>
</file>