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pdf" ContentType="application/pd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7" r:id="rId5"/>
    <p:sldId id="266" r:id="rId6"/>
    <p:sldId id="264" r:id="rId7"/>
    <p:sldId id="265" r:id="rId8"/>
    <p:sldId id="263" r:id="rId9"/>
    <p:sldId id="273" r:id="rId10"/>
    <p:sldId id="259" r:id="rId11"/>
    <p:sldId id="270" r:id="rId12"/>
    <p:sldId id="260" r:id="rId13"/>
    <p:sldId id="261" r:id="rId14"/>
    <p:sldId id="262" r:id="rId15"/>
    <p:sldId id="272" r:id="rId16"/>
    <p:sldId id="268" r:id="rId1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AF8D-AC07-4015-9A97-DC90575C2338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1B83-6FEA-4D57-AF70-494CD9CB00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18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AF8D-AC07-4015-9A97-DC90575C2338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1B83-6FEA-4D57-AF70-494CD9CB00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1158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AF8D-AC07-4015-9A97-DC90575C2338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1B83-6FEA-4D57-AF70-494CD9CB00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5969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4E75-A645-AB40-8B19-F5CED6974D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51E7-70A4-2140-A365-73DF296893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320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4E75-A645-AB40-8B19-F5CED6974D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51E7-70A4-2140-A365-73DF296893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367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4E75-A645-AB40-8B19-F5CED6974D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51E7-70A4-2140-A365-73DF296893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129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4E75-A645-AB40-8B19-F5CED6974D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51E7-70A4-2140-A365-73DF296893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397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4E75-A645-AB40-8B19-F5CED6974D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51E7-70A4-2140-A365-73DF296893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568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4E75-A645-AB40-8B19-F5CED6974D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51E7-70A4-2140-A365-73DF296893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183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4E75-A645-AB40-8B19-F5CED6974D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51E7-70A4-2140-A365-73DF296893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3237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4E75-A645-AB40-8B19-F5CED6974D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51E7-70A4-2140-A365-73DF296893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66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AF8D-AC07-4015-9A97-DC90575C2338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1B83-6FEA-4D57-AF70-494CD9CB00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16121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4E75-A645-AB40-8B19-F5CED6974D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51E7-70A4-2140-A365-73DF296893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9047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4E75-A645-AB40-8B19-F5CED6974D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51E7-70A4-2140-A365-73DF296893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0793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4E75-A645-AB40-8B19-F5CED6974D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51E7-70A4-2140-A365-73DF296893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21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AF8D-AC07-4015-9A97-DC90575C2338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1B83-6FEA-4D57-AF70-494CD9CB00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759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AF8D-AC07-4015-9A97-DC90575C2338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1B83-6FEA-4D57-AF70-494CD9CB00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387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AF8D-AC07-4015-9A97-DC90575C2338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1B83-6FEA-4D57-AF70-494CD9CB00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50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AF8D-AC07-4015-9A97-DC90575C2338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1B83-6FEA-4D57-AF70-494CD9CB00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361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AF8D-AC07-4015-9A97-DC90575C2338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1B83-6FEA-4D57-AF70-494CD9CB00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039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AF8D-AC07-4015-9A97-DC90575C2338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1B83-6FEA-4D57-AF70-494CD9CB00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0176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AF8D-AC07-4015-9A97-DC90575C2338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1B83-6FEA-4D57-AF70-494CD9CB00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557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BAF8D-AC07-4015-9A97-DC90575C2338}" type="datetimeFigureOut">
              <a:rPr lang="de-DE" smtClean="0"/>
              <a:t>16.01.2014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71B83-6FEA-4D57-AF70-494CD9CB00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5115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0EF4E75-A645-AB40-8B19-F5CED6974D4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1/16/2014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CEE51E7-70A4-2140-A365-73DF296893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05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d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The DESY </a:t>
            </a:r>
            <a:r>
              <a:rPr lang="de-DE" dirty="0" err="1" smtClean="0"/>
              <a:t>Grid</a:t>
            </a:r>
            <a:r>
              <a:rPr lang="de-DE" dirty="0" smtClean="0"/>
              <a:t> </a:t>
            </a:r>
            <a:r>
              <a:rPr lang="de-DE" dirty="0" err="1" smtClean="0"/>
              <a:t>Centre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3600" dirty="0"/>
              <a:t>A</a:t>
            </a:r>
            <a:r>
              <a:rPr lang="de-DE" sz="3600" dirty="0" smtClean="0"/>
              <a:t> </a:t>
            </a:r>
            <a:r>
              <a:rPr lang="de-DE" sz="3600" dirty="0" smtClean="0"/>
              <a:t>LKII </a:t>
            </a:r>
            <a:r>
              <a:rPr lang="de-DE" sz="3600" dirty="0" err="1" smtClean="0"/>
              <a:t>infrastructure</a:t>
            </a:r>
            <a:r>
              <a:rPr lang="de-DE" sz="3600" dirty="0" smtClean="0"/>
              <a:t> </a:t>
            </a:r>
            <a:endParaRPr lang="de-DE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Volker </a:t>
            </a:r>
            <a:r>
              <a:rPr lang="de-DE" dirty="0" err="1" smtClean="0"/>
              <a:t>Guelzow</a:t>
            </a:r>
            <a:endParaRPr lang="de-DE" dirty="0" smtClean="0"/>
          </a:p>
          <a:p>
            <a:r>
              <a:rPr lang="de-DE" dirty="0" smtClean="0"/>
              <a:t>DESY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35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334"/>
            <a:ext cx="8229600" cy="1143000"/>
          </a:xfrm>
        </p:spPr>
        <p:txBody>
          <a:bodyPr/>
          <a:lstStyle/>
          <a:p>
            <a:r>
              <a:rPr lang="en-US" dirty="0" smtClean="0"/>
              <a:t>Usage and resources </a:t>
            </a:r>
            <a:endParaRPr lang="en-US" dirty="0"/>
          </a:p>
        </p:txBody>
      </p:sp>
      <p:pic>
        <p:nvPicPr>
          <p:cNvPr id="4" name="Content Placeholder 3" descr="cpu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rcRect l="-17087" r="-17087"/>
              <a:stretch>
                <a:fillRect/>
              </a:stretch>
            </p:blipFill>
          </mc:Choice>
          <mc:Fallback>
            <p:blipFill>
              <a:blip r:embed="rId3"/>
              <a:srcRect l="-17087" r="-17087"/>
              <a:stretch>
                <a:fillRect/>
              </a:stretch>
            </p:blipFill>
          </mc:Fallback>
        </mc:AlternateContent>
        <p:spPr>
          <a:xfrm>
            <a:off x="1763688" y="1052736"/>
            <a:ext cx="4630843" cy="2896689"/>
          </a:xfrm>
        </p:spPr>
      </p:pic>
      <p:pic>
        <p:nvPicPr>
          <p:cNvPr id="6" name="Picture 5" descr="rrd2_run_proj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4509120"/>
            <a:ext cx="4196725" cy="1722600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6372200" y="134076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Legende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03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Other </a:t>
            </a:r>
            <a:r>
              <a:rPr lang="de-DE" dirty="0" err="1"/>
              <a:t>c</a:t>
            </a:r>
            <a:r>
              <a:rPr lang="de-DE" dirty="0" err="1" smtClean="0"/>
              <a:t>ontributions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WLCG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dCache</a:t>
            </a:r>
            <a:endParaRPr lang="de-DE" dirty="0" smtClean="0"/>
          </a:p>
          <a:p>
            <a:r>
              <a:rPr lang="de-DE" dirty="0" err="1" smtClean="0"/>
              <a:t>LHCone</a:t>
            </a:r>
            <a:endParaRPr lang="de-DE" dirty="0" smtClean="0"/>
          </a:p>
          <a:p>
            <a:r>
              <a:rPr lang="de-DE" dirty="0" smtClean="0"/>
              <a:t>Through </a:t>
            </a:r>
            <a:r>
              <a:rPr lang="de-DE" dirty="0" smtClean="0"/>
              <a:t>LSDMA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See</a:t>
            </a:r>
            <a:r>
              <a:rPr lang="de-DE" dirty="0" smtClean="0"/>
              <a:t> </a:t>
            </a:r>
            <a:r>
              <a:rPr lang="de-DE" dirty="0" err="1" smtClean="0"/>
              <a:t>second</a:t>
            </a:r>
            <a:r>
              <a:rPr lang="de-DE" dirty="0" smtClean="0"/>
              <a:t> </a:t>
            </a:r>
            <a:r>
              <a:rPr lang="de-DE" dirty="0" err="1" smtClean="0"/>
              <a:t>talk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poster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56312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Computing </a:t>
            </a:r>
            <a:r>
              <a:rPr lang="de-DE" dirty="0" err="1" smtClean="0"/>
              <a:t>beside</a:t>
            </a:r>
            <a:r>
              <a:rPr lang="de-DE" dirty="0" smtClean="0"/>
              <a:t> LHC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Belle I+II</a:t>
            </a:r>
          </a:p>
          <a:p>
            <a:r>
              <a:rPr lang="de-DE" dirty="0" err="1" smtClean="0"/>
              <a:t>Astroparticle</a:t>
            </a:r>
            <a:r>
              <a:rPr lang="de-DE" dirty="0" smtClean="0"/>
              <a:t>                         </a:t>
            </a:r>
            <a:r>
              <a:rPr lang="de-DE" dirty="0" err="1" smtClean="0"/>
              <a:t>Very</a:t>
            </a:r>
            <a:r>
              <a:rPr lang="de-DE" dirty="0" smtClean="0"/>
              <a:t> </a:t>
            </a:r>
            <a:r>
              <a:rPr lang="de-DE" dirty="0" err="1" smtClean="0"/>
              <a:t>much</a:t>
            </a:r>
            <a:r>
              <a:rPr lang="de-DE" dirty="0" smtClean="0"/>
              <a:t> </a:t>
            </a:r>
            <a:r>
              <a:rPr lang="de-DE" dirty="0" err="1" smtClean="0"/>
              <a:t>like</a:t>
            </a:r>
            <a:r>
              <a:rPr lang="de-DE" dirty="0" smtClean="0"/>
              <a:t> LHC</a:t>
            </a:r>
          </a:p>
          <a:p>
            <a:r>
              <a:rPr lang="de-DE" dirty="0" smtClean="0"/>
              <a:t>ILC                                           (</a:t>
            </a:r>
            <a:r>
              <a:rPr lang="de-DE" dirty="0" err="1" smtClean="0"/>
              <a:t>grid&amp;cloud</a:t>
            </a:r>
            <a:r>
              <a:rPr lang="de-DE" dirty="0" smtClean="0"/>
              <a:t>, </a:t>
            </a:r>
            <a:r>
              <a:rPr lang="de-DE" dirty="0" err="1" smtClean="0"/>
              <a:t>big</a:t>
            </a:r>
            <a:r>
              <a:rPr lang="de-DE" dirty="0" smtClean="0"/>
              <a:t>                             					</a:t>
            </a:r>
            <a:r>
              <a:rPr lang="de-DE" dirty="0" err="1" smtClean="0"/>
              <a:t>data</a:t>
            </a:r>
            <a:r>
              <a:rPr lang="de-DE" dirty="0" smtClean="0"/>
              <a:t>, </a:t>
            </a:r>
            <a:r>
              <a:rPr lang="de-DE" dirty="0" err="1" smtClean="0"/>
              <a:t>streaming</a:t>
            </a:r>
            <a:r>
              <a:rPr lang="de-DE" dirty="0" smtClean="0"/>
              <a:t>)</a:t>
            </a:r>
            <a:endParaRPr lang="de-DE" dirty="0" smtClean="0"/>
          </a:p>
          <a:p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r>
              <a:rPr lang="de-DE" dirty="0" smtClean="0"/>
              <a:t>Photon Science                    </a:t>
            </a:r>
            <a:r>
              <a:rPr lang="de-DE" dirty="0" err="1" smtClean="0"/>
              <a:t>cloud</a:t>
            </a:r>
            <a:r>
              <a:rPr lang="de-DE" dirty="0" smtClean="0"/>
              <a:t> style</a:t>
            </a:r>
          </a:p>
          <a:p>
            <a:pPr marL="0" indent="0">
              <a:buNone/>
            </a:pPr>
            <a:r>
              <a:rPr lang="de-DE" dirty="0" smtClean="0"/>
              <a:t>					(open </a:t>
            </a:r>
            <a:r>
              <a:rPr lang="de-DE" dirty="0" err="1" smtClean="0"/>
              <a:t>stack</a:t>
            </a:r>
            <a:r>
              <a:rPr lang="de-DE" dirty="0" smtClean="0"/>
              <a:t>, </a:t>
            </a:r>
            <a:r>
              <a:rPr lang="de-DE" dirty="0" err="1" smtClean="0"/>
              <a:t>big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, 					 </a:t>
            </a:r>
            <a:r>
              <a:rPr lang="de-DE" dirty="0" err="1" smtClean="0"/>
              <a:t>bursty</a:t>
            </a:r>
            <a:r>
              <a:rPr lang="de-DE" dirty="0" smtClean="0"/>
              <a:t>)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Right Brace 3"/>
          <p:cNvSpPr/>
          <p:nvPr/>
        </p:nvSpPr>
        <p:spPr>
          <a:xfrm>
            <a:off x="3635896" y="1700808"/>
            <a:ext cx="1080120" cy="15121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ight Brace 4"/>
          <p:cNvSpPr/>
          <p:nvPr/>
        </p:nvSpPr>
        <p:spPr>
          <a:xfrm>
            <a:off x="3851920" y="4581128"/>
            <a:ext cx="864096" cy="4320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529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Resources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Finanzen Tier 2</a:t>
            </a:r>
          </a:p>
          <a:p>
            <a:r>
              <a:rPr lang="de-DE" dirty="0" smtClean="0"/>
              <a:t>Personal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61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Future </a:t>
            </a:r>
            <a:r>
              <a:rPr lang="de-DE" dirty="0" err="1" smtClean="0"/>
              <a:t>Strategy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err="1" smtClean="0"/>
              <a:t>We</a:t>
            </a:r>
            <a:r>
              <a:rPr lang="de-DE" dirty="0" smtClean="0"/>
              <a:t> will </a:t>
            </a:r>
            <a:r>
              <a:rPr lang="de-DE" dirty="0" err="1" smtClean="0"/>
              <a:t>continue</a:t>
            </a:r>
            <a:r>
              <a:rPr lang="de-DE" dirty="0" smtClean="0"/>
              <a:t> 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enable</a:t>
            </a:r>
            <a:r>
              <a:rPr lang="de-DE" dirty="0" smtClean="0"/>
              <a:t> </a:t>
            </a:r>
            <a:r>
              <a:rPr lang="de-DE" dirty="0" err="1" smtClean="0"/>
              <a:t>outstanding</a:t>
            </a:r>
            <a:r>
              <a:rPr lang="de-DE" dirty="0" smtClean="0"/>
              <a:t> </a:t>
            </a:r>
            <a:r>
              <a:rPr lang="de-DE" dirty="0" err="1" smtClean="0"/>
              <a:t>scientific</a:t>
            </a:r>
            <a:r>
              <a:rPr lang="de-DE" dirty="0" smtClean="0"/>
              <a:t> </a:t>
            </a:r>
            <a:r>
              <a:rPr lang="de-DE" dirty="0" err="1" smtClean="0"/>
              <a:t>research</a:t>
            </a:r>
            <a:r>
              <a:rPr lang="de-DE" dirty="0" smtClean="0"/>
              <a:t> </a:t>
            </a:r>
            <a:r>
              <a:rPr lang="de-DE" dirty="0" err="1" smtClean="0"/>
              <a:t>against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increasing</a:t>
            </a:r>
            <a:r>
              <a:rPr lang="de-DE" dirty="0" smtClean="0"/>
              <a:t> </a:t>
            </a:r>
            <a:r>
              <a:rPr lang="de-DE" dirty="0" err="1" smtClean="0"/>
              <a:t>demands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Open </a:t>
            </a:r>
            <a:r>
              <a:rPr lang="de-DE" dirty="0" err="1"/>
              <a:t>the</a:t>
            </a:r>
            <a:r>
              <a:rPr lang="de-DE" dirty="0"/>
              <a:t> DGCC </a:t>
            </a:r>
            <a:r>
              <a:rPr lang="de-DE" dirty="0" err="1"/>
              <a:t>for</a:t>
            </a:r>
            <a:r>
              <a:rPr lang="de-DE" dirty="0"/>
              <a:t> all relevant </a:t>
            </a:r>
            <a:r>
              <a:rPr lang="de-DE" dirty="0" err="1" smtClean="0"/>
              <a:t>communities</a:t>
            </a:r>
            <a:endParaRPr lang="de-D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 err="1" smtClean="0"/>
              <a:t>Benefit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resource</a:t>
            </a:r>
            <a:r>
              <a:rPr lang="de-DE" dirty="0" smtClean="0"/>
              <a:t> </a:t>
            </a:r>
            <a:r>
              <a:rPr lang="de-DE" dirty="0" err="1" smtClean="0"/>
              <a:t>sharing</a:t>
            </a: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 err="1"/>
              <a:t>Highly</a:t>
            </a:r>
            <a:r>
              <a:rPr lang="de-DE" dirty="0"/>
              <a:t> </a:t>
            </a:r>
            <a:r>
              <a:rPr lang="de-DE" dirty="0" err="1"/>
              <a:t>optimized&amp;flexible</a:t>
            </a:r>
            <a:r>
              <a:rPr lang="de-DE" dirty="0"/>
              <a:t>  </a:t>
            </a:r>
            <a:r>
              <a:rPr lang="de-DE" dirty="0" err="1"/>
              <a:t>big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management</a:t>
            </a: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High </a:t>
            </a:r>
            <a:r>
              <a:rPr lang="de-DE" dirty="0" err="1"/>
              <a:t>bandwidth</a:t>
            </a:r>
            <a:r>
              <a:rPr lang="de-DE" dirty="0"/>
              <a:t>/</a:t>
            </a:r>
            <a:r>
              <a:rPr lang="de-DE" dirty="0" err="1"/>
              <a:t>low</a:t>
            </a:r>
            <a:r>
              <a:rPr lang="de-DE" dirty="0"/>
              <a:t> </a:t>
            </a:r>
            <a:r>
              <a:rPr lang="de-DE" dirty="0" err="1"/>
              <a:t>latency</a:t>
            </a:r>
            <a:r>
              <a:rPr lang="de-DE" dirty="0"/>
              <a:t> </a:t>
            </a:r>
            <a:r>
              <a:rPr lang="de-DE" dirty="0" err="1"/>
              <a:t>networks</a:t>
            </a: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Data </a:t>
            </a:r>
            <a:r>
              <a:rPr lang="de-DE" dirty="0" err="1"/>
              <a:t>preservation</a:t>
            </a:r>
            <a:endParaRPr lang="de-DE" dirty="0"/>
          </a:p>
          <a:p>
            <a:pPr marL="0" indent="0">
              <a:buNone/>
            </a:pPr>
            <a:r>
              <a:rPr lang="de-DE" dirty="0" smtClean="0"/>
              <a:t> </a:t>
            </a:r>
          </a:p>
          <a:p>
            <a:r>
              <a:rPr lang="de-DE" dirty="0" err="1" smtClean="0"/>
              <a:t>Coordination</a:t>
            </a:r>
            <a:r>
              <a:rPr lang="de-DE" dirty="0" smtClean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computing</a:t>
            </a:r>
            <a:r>
              <a:rPr lang="de-DE" dirty="0"/>
              <a:t> </a:t>
            </a:r>
            <a:r>
              <a:rPr lang="de-DE" dirty="0" err="1"/>
              <a:t>activities</a:t>
            </a:r>
            <a:r>
              <a:rPr lang="de-DE" dirty="0"/>
              <a:t> in MATTER</a:t>
            </a:r>
          </a:p>
          <a:p>
            <a:r>
              <a:rPr lang="de-DE" dirty="0" smtClean="0"/>
              <a:t>Major </a:t>
            </a:r>
            <a:r>
              <a:rPr lang="de-DE" dirty="0" err="1" smtClean="0"/>
              <a:t>player</a:t>
            </a:r>
            <a:r>
              <a:rPr lang="de-DE" dirty="0" smtClean="0"/>
              <a:t> in Matter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/>
              <a:t>c</a:t>
            </a:r>
            <a:r>
              <a:rPr lang="de-DE" dirty="0" err="1" smtClean="0"/>
              <a:t>ooperation</a:t>
            </a:r>
            <a:r>
              <a:rPr lang="de-DE" dirty="0" smtClean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smtClean="0"/>
              <a:t>LSDM</a:t>
            </a:r>
          </a:p>
          <a:p>
            <a:r>
              <a:rPr lang="de-DE" dirty="0" err="1" smtClean="0"/>
              <a:t>Applying</a:t>
            </a:r>
            <a:r>
              <a:rPr lang="de-DE" dirty="0" smtClean="0"/>
              <a:t> </a:t>
            </a:r>
            <a:r>
              <a:rPr lang="de-DE" dirty="0" err="1"/>
              <a:t>for</a:t>
            </a:r>
            <a:r>
              <a:rPr lang="de-DE" dirty="0"/>
              <a:t> 3rd </a:t>
            </a:r>
            <a:r>
              <a:rPr lang="de-DE" dirty="0" err="1"/>
              <a:t>party</a:t>
            </a:r>
            <a:r>
              <a:rPr lang="de-DE" dirty="0"/>
              <a:t> </a:t>
            </a:r>
            <a:r>
              <a:rPr lang="de-DE" dirty="0" err="1" smtClean="0"/>
              <a:t>funding</a:t>
            </a:r>
            <a:endParaRPr lang="de-DE" dirty="0" smtClean="0"/>
          </a:p>
          <a:p>
            <a:r>
              <a:rPr lang="de-DE" dirty="0" smtClean="0"/>
              <a:t>Education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training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6594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The DESY Tier 2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among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best</a:t>
            </a:r>
            <a:r>
              <a:rPr lang="de-DE" dirty="0" smtClean="0"/>
              <a:t> </a:t>
            </a:r>
            <a:r>
              <a:rPr lang="de-DE" dirty="0" err="1" smtClean="0"/>
              <a:t>worldwide</a:t>
            </a:r>
            <a:r>
              <a:rPr lang="de-DE" dirty="0"/>
              <a:t> </a:t>
            </a:r>
            <a:r>
              <a:rPr lang="de-DE" dirty="0" err="1" smtClean="0"/>
              <a:t>delivering</a:t>
            </a:r>
            <a:r>
              <a:rPr lang="de-DE" dirty="0" smtClean="0"/>
              <a:t> </a:t>
            </a:r>
            <a:r>
              <a:rPr lang="de-DE" dirty="0" err="1"/>
              <a:t>c</a:t>
            </a:r>
            <a:r>
              <a:rPr lang="de-DE" dirty="0" err="1" smtClean="0"/>
              <a:t>ycles&amp;TB</a:t>
            </a:r>
            <a:r>
              <a:rPr lang="de-DE" dirty="0" smtClean="0"/>
              <a:t>  </a:t>
            </a:r>
            <a:r>
              <a:rPr lang="de-DE" dirty="0" err="1" smtClean="0"/>
              <a:t>well</a:t>
            </a:r>
            <a:r>
              <a:rPr lang="de-DE" dirty="0" smtClean="0"/>
              <a:t> </a:t>
            </a:r>
            <a:r>
              <a:rPr lang="de-DE" dirty="0" err="1" smtClean="0"/>
              <a:t>above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pledges</a:t>
            </a:r>
            <a:endParaRPr lang="de-DE" dirty="0" smtClean="0"/>
          </a:p>
          <a:p>
            <a:r>
              <a:rPr lang="de-DE" dirty="0" smtClean="0"/>
              <a:t>The NAF </a:t>
            </a:r>
            <a:r>
              <a:rPr lang="de-DE" dirty="0" err="1" smtClean="0"/>
              <a:t>plays</a:t>
            </a:r>
            <a:r>
              <a:rPr lang="de-DE" dirty="0" smtClean="0"/>
              <a:t> an essential </a:t>
            </a:r>
            <a:r>
              <a:rPr lang="de-DE" dirty="0" err="1" smtClean="0"/>
              <a:t>role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LHC </a:t>
            </a:r>
            <a:r>
              <a:rPr lang="de-DE" dirty="0" err="1" smtClean="0"/>
              <a:t>analysis</a:t>
            </a:r>
            <a:r>
              <a:rPr lang="de-DE" dirty="0" smtClean="0"/>
              <a:t> in Germany </a:t>
            </a:r>
          </a:p>
          <a:p>
            <a:r>
              <a:rPr lang="de-DE" dirty="0" smtClean="0"/>
              <a:t>The </a:t>
            </a:r>
            <a:r>
              <a:rPr lang="de-DE" dirty="0" err="1" smtClean="0"/>
              <a:t>concept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shared</a:t>
            </a:r>
            <a:r>
              <a:rPr lang="de-DE" dirty="0" smtClean="0"/>
              <a:t> </a:t>
            </a:r>
            <a:r>
              <a:rPr lang="de-DE" dirty="0" err="1" smtClean="0"/>
              <a:t>resources</a:t>
            </a:r>
            <a:r>
              <a:rPr lang="de-DE" dirty="0" smtClean="0"/>
              <a:t> </a:t>
            </a:r>
            <a:r>
              <a:rPr lang="de-DE" dirty="0" err="1" smtClean="0"/>
              <a:t>significantly</a:t>
            </a:r>
            <a:r>
              <a:rPr lang="de-DE" dirty="0" smtClean="0"/>
              <a:t> </a:t>
            </a:r>
            <a:r>
              <a:rPr lang="de-DE" dirty="0" err="1" smtClean="0"/>
              <a:t>improves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overall</a:t>
            </a:r>
            <a:r>
              <a:rPr lang="de-DE" dirty="0" smtClean="0"/>
              <a:t> </a:t>
            </a:r>
            <a:r>
              <a:rPr lang="de-DE" dirty="0" err="1" smtClean="0"/>
              <a:t>efficiency</a:t>
            </a:r>
            <a:endParaRPr lang="de-DE" dirty="0" smtClean="0"/>
          </a:p>
          <a:p>
            <a:r>
              <a:rPr lang="de-DE" dirty="0" smtClean="0"/>
              <a:t>The </a:t>
            </a:r>
            <a:r>
              <a:rPr lang="de-DE" dirty="0" err="1" smtClean="0"/>
              <a:t>excellent</a:t>
            </a:r>
            <a:r>
              <a:rPr lang="de-DE" dirty="0" smtClean="0"/>
              <a:t> </a:t>
            </a:r>
            <a:r>
              <a:rPr lang="de-DE" dirty="0" err="1" smtClean="0"/>
              <a:t>performance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 </a:t>
            </a:r>
            <a:r>
              <a:rPr lang="de-DE" dirty="0" err="1" smtClean="0"/>
              <a:t>the</a:t>
            </a:r>
            <a:r>
              <a:rPr lang="de-DE" dirty="0" smtClean="0"/>
              <a:t>  LK II </a:t>
            </a:r>
            <a:r>
              <a:rPr lang="de-DE" dirty="0" err="1" smtClean="0"/>
              <a:t>facility</a:t>
            </a:r>
            <a:r>
              <a:rPr lang="de-DE" dirty="0" smtClean="0"/>
              <a:t> </a:t>
            </a:r>
            <a:r>
              <a:rPr lang="de-DE" dirty="0" err="1" smtClean="0"/>
              <a:t>attracts</a:t>
            </a:r>
            <a:r>
              <a:rPr lang="de-DE" dirty="0" smtClean="0"/>
              <a:t> an </a:t>
            </a:r>
            <a:r>
              <a:rPr lang="de-DE" dirty="0" err="1" smtClean="0"/>
              <a:t>increasingly</a:t>
            </a:r>
            <a:r>
              <a:rPr lang="de-DE" dirty="0" smtClean="0"/>
              <a:t> diverse  </a:t>
            </a:r>
            <a:r>
              <a:rPr lang="de-DE" dirty="0" err="1" smtClean="0"/>
              <a:t>user</a:t>
            </a:r>
            <a:r>
              <a:rPr lang="de-DE" dirty="0" smtClean="0"/>
              <a:t> </a:t>
            </a:r>
            <a:r>
              <a:rPr lang="de-DE" dirty="0" err="1" smtClean="0"/>
              <a:t>community</a:t>
            </a:r>
            <a:endParaRPr lang="de-DE" dirty="0" smtClean="0"/>
          </a:p>
          <a:p>
            <a:r>
              <a:rPr lang="de-DE" dirty="0" smtClean="0"/>
              <a:t>DESY  will </a:t>
            </a:r>
            <a:r>
              <a:rPr lang="de-DE" dirty="0" err="1" smtClean="0"/>
              <a:t>continue</a:t>
            </a:r>
            <a:r>
              <a:rPr lang="de-DE" dirty="0" smtClean="0"/>
              <a:t>  </a:t>
            </a:r>
            <a:r>
              <a:rPr lang="de-DE" dirty="0" err="1" smtClean="0"/>
              <a:t>to</a:t>
            </a:r>
            <a:r>
              <a:rPr lang="de-DE" dirty="0"/>
              <a:t> </a:t>
            </a:r>
            <a:r>
              <a:rPr lang="de-DE" dirty="0" smtClean="0"/>
              <a:t> </a:t>
            </a:r>
            <a:r>
              <a:rPr lang="de-DE" dirty="0" err="1" smtClean="0"/>
              <a:t>develope</a:t>
            </a:r>
            <a:r>
              <a:rPr lang="de-DE" dirty="0" smtClean="0"/>
              <a:t> 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generation</a:t>
            </a:r>
            <a:r>
              <a:rPr lang="de-DE" dirty="0" smtClean="0"/>
              <a:t> IT </a:t>
            </a:r>
            <a:r>
              <a:rPr lang="de-DE" dirty="0" err="1" smtClean="0"/>
              <a:t>solutions</a:t>
            </a:r>
            <a:r>
              <a:rPr lang="de-DE" dirty="0" smtClean="0"/>
              <a:t> in </a:t>
            </a:r>
            <a:r>
              <a:rPr lang="de-DE" dirty="0" err="1" smtClean="0"/>
              <a:t>collaboration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 </a:t>
            </a:r>
            <a:r>
              <a:rPr lang="de-DE" dirty="0" err="1" smtClean="0"/>
              <a:t>scientific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industrial</a:t>
            </a:r>
            <a:r>
              <a:rPr lang="de-DE" dirty="0" smtClean="0"/>
              <a:t> </a:t>
            </a:r>
            <a:r>
              <a:rPr lang="de-DE" dirty="0" err="1" smtClean="0"/>
              <a:t>partners</a:t>
            </a:r>
            <a:endParaRPr lang="de-DE" dirty="0" smtClean="0"/>
          </a:p>
          <a:p>
            <a:r>
              <a:rPr lang="de-DE" dirty="0" err="1" smtClean="0"/>
              <a:t>Attracting</a:t>
            </a:r>
            <a:r>
              <a:rPr lang="de-DE" dirty="0" smtClean="0"/>
              <a:t> </a:t>
            </a:r>
            <a:r>
              <a:rPr lang="de-DE" dirty="0" err="1" smtClean="0"/>
              <a:t>young</a:t>
            </a:r>
            <a:r>
              <a:rPr lang="de-DE" dirty="0" smtClean="0"/>
              <a:t> </a:t>
            </a:r>
            <a:r>
              <a:rPr lang="de-DE" dirty="0" err="1" smtClean="0"/>
              <a:t>people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56477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overview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 DESY Tier 2 </a:t>
            </a:r>
            <a:r>
              <a:rPr lang="de-DE" dirty="0" err="1" smtClean="0"/>
              <a:t>centre</a:t>
            </a:r>
            <a:endParaRPr lang="de-DE" dirty="0" smtClean="0"/>
          </a:p>
          <a:p>
            <a:r>
              <a:rPr lang="de-DE" dirty="0" smtClean="0"/>
              <a:t>The </a:t>
            </a:r>
            <a:r>
              <a:rPr lang="de-DE" dirty="0" smtClean="0"/>
              <a:t>NAF</a:t>
            </a:r>
            <a:endParaRPr lang="de-DE" dirty="0" smtClean="0"/>
          </a:p>
          <a:p>
            <a:r>
              <a:rPr lang="de-DE" dirty="0" err="1" smtClean="0"/>
              <a:t>Beside</a:t>
            </a:r>
            <a:r>
              <a:rPr lang="de-DE" dirty="0" smtClean="0"/>
              <a:t> LHC</a:t>
            </a:r>
          </a:p>
          <a:p>
            <a:r>
              <a:rPr lang="de-DE" dirty="0" smtClean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103901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Tier 2 </a:t>
            </a:r>
            <a:r>
              <a:rPr lang="de-DE" dirty="0" err="1" smtClean="0"/>
              <a:t>Structure</a:t>
            </a:r>
            <a:r>
              <a:rPr lang="de-DE" dirty="0" smtClean="0"/>
              <a:t> in Germany</a:t>
            </a:r>
            <a:endParaRPr lang="de-DE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628800"/>
            <a:ext cx="335882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1772816"/>
            <a:ext cx="33123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T2 Shares Germany:</a:t>
            </a:r>
          </a:p>
          <a:p>
            <a:r>
              <a:rPr lang="de-DE" dirty="0" smtClean="0"/>
              <a:t>CMS: 8% </a:t>
            </a:r>
          </a:p>
          <a:p>
            <a:r>
              <a:rPr lang="de-DE" dirty="0" smtClean="0"/>
              <a:t>Atlas: 10%</a:t>
            </a:r>
          </a:p>
          <a:p>
            <a:r>
              <a:rPr lang="de-DE" dirty="0" err="1" smtClean="0"/>
              <a:t>LHCb</a:t>
            </a:r>
            <a:r>
              <a:rPr lang="de-DE" dirty="0" smtClean="0"/>
              <a:t>: 7%</a:t>
            </a:r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The DESY </a:t>
            </a:r>
            <a:r>
              <a:rPr lang="de-DE" dirty="0" err="1" smtClean="0"/>
              <a:t>Grid&amp;Cloud</a:t>
            </a:r>
            <a:r>
              <a:rPr lang="de-DE" dirty="0" smtClean="0"/>
              <a:t> </a:t>
            </a:r>
            <a:r>
              <a:rPr lang="de-DE" dirty="0" err="1" smtClean="0"/>
              <a:t>Centre</a:t>
            </a:r>
            <a:r>
              <a:rPr lang="de-DE" dirty="0" smtClean="0"/>
              <a:t>: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~ 12.000 </a:t>
            </a:r>
            <a:r>
              <a:rPr lang="de-DE" dirty="0" err="1" smtClean="0"/>
              <a:t>cores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Grid</a:t>
            </a:r>
            <a:endParaRPr lang="de-DE" dirty="0" smtClean="0"/>
          </a:p>
          <a:p>
            <a:r>
              <a:rPr lang="de-DE" dirty="0" smtClean="0"/>
              <a:t>~ 8 PB </a:t>
            </a:r>
            <a:r>
              <a:rPr lang="de-DE" dirty="0" err="1" smtClean="0"/>
              <a:t>disk</a:t>
            </a:r>
            <a:r>
              <a:rPr lang="de-DE" dirty="0" smtClean="0"/>
              <a:t> (</a:t>
            </a:r>
            <a:r>
              <a:rPr lang="de-DE" dirty="0" err="1" smtClean="0"/>
              <a:t>dCache</a:t>
            </a:r>
            <a:r>
              <a:rPr lang="de-DE" dirty="0" smtClean="0"/>
              <a:t>)</a:t>
            </a:r>
          </a:p>
          <a:p>
            <a:r>
              <a:rPr lang="de-DE" dirty="0" smtClean="0"/>
              <a:t>~ 4000 </a:t>
            </a:r>
            <a:r>
              <a:rPr lang="de-DE" dirty="0" err="1" smtClean="0"/>
              <a:t>cores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NAF</a:t>
            </a:r>
          </a:p>
          <a:p>
            <a:r>
              <a:rPr lang="de-DE" dirty="0" smtClean="0"/>
              <a:t>~ 1 PB </a:t>
            </a:r>
            <a:r>
              <a:rPr lang="de-DE" dirty="0" err="1" smtClean="0"/>
              <a:t>disk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NAF</a:t>
            </a:r>
          </a:p>
          <a:p>
            <a:r>
              <a:rPr lang="de-DE" dirty="0" smtClean="0"/>
              <a:t>Tape </a:t>
            </a:r>
            <a:r>
              <a:rPr lang="de-DE" dirty="0" err="1" smtClean="0"/>
              <a:t>storage</a:t>
            </a:r>
            <a:endParaRPr lang="de-DE" dirty="0" smtClean="0"/>
          </a:p>
          <a:p>
            <a:r>
              <a:rPr lang="de-DE" dirty="0"/>
              <a:t> 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437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DESY Tier 2 </a:t>
            </a:r>
            <a:r>
              <a:rPr lang="de-DE" dirty="0" err="1" smtClean="0"/>
              <a:t>usage</a:t>
            </a:r>
            <a:r>
              <a:rPr lang="de-DE" dirty="0" smtClean="0"/>
              <a:t> (Hamburg)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098" name="Picture 2" descr="\\win.desy.de\home\guelzow\My Documents\Desy\POF\POF3\Folien\mysched_vos_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62" y="1916832"/>
            <a:ext cx="6577582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616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LHC wall </a:t>
            </a:r>
            <a:r>
              <a:rPr lang="de-DE" dirty="0" err="1" smtClean="0"/>
              <a:t>clock</a:t>
            </a:r>
            <a:r>
              <a:rPr lang="de-DE" dirty="0" smtClean="0"/>
              <a:t> time </a:t>
            </a:r>
            <a:r>
              <a:rPr lang="de-DE" dirty="0" err="1" smtClean="0"/>
              <a:t>distribution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Germany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1948386"/>
              </p:ext>
            </p:extLst>
          </p:nvPr>
        </p:nvGraphicFramePr>
        <p:xfrm>
          <a:off x="1547664" y="1556792"/>
          <a:ext cx="6183660" cy="4496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Acrobat Document" r:id="rId3" imgW="8343880" imgH="6067389" progId="AcroExch.Document.7">
                  <p:embed/>
                </p:oleObj>
              </mc:Choice>
              <mc:Fallback>
                <p:oleObj name="Acrobat Document" r:id="rId3" imgW="8343880" imgH="6067389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7664" y="1556792"/>
                        <a:ext cx="6183660" cy="44965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90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LHC wall </a:t>
            </a:r>
            <a:r>
              <a:rPr lang="de-DE" dirty="0" err="1" smtClean="0"/>
              <a:t>clock</a:t>
            </a:r>
            <a:r>
              <a:rPr lang="de-DE" dirty="0" smtClean="0"/>
              <a:t> Tier 2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delivered</a:t>
            </a:r>
            <a:r>
              <a:rPr lang="de-DE" dirty="0" smtClean="0"/>
              <a:t>, Germany</a:t>
            </a:r>
            <a:endParaRPr lang="de-DE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30570"/>
              </p:ext>
            </p:extLst>
          </p:nvPr>
        </p:nvGraphicFramePr>
        <p:xfrm>
          <a:off x="1691680" y="1844824"/>
          <a:ext cx="5694363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Acrobat Document" r:id="rId3" imgW="10477317" imgH="7477110" progId="AcroExch.Document.7">
                  <p:embed/>
                </p:oleObj>
              </mc:Choice>
              <mc:Fallback>
                <p:oleObj name="Acrobat Document" r:id="rId3" imgW="10477317" imgH="747711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1680" y="1844824"/>
                        <a:ext cx="5694363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327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The DESY Tier 2 </a:t>
            </a:r>
            <a:r>
              <a:rPr lang="de-DE" dirty="0" err="1" smtClean="0"/>
              <a:t>site</a:t>
            </a:r>
            <a:r>
              <a:rPr lang="de-DE" dirty="0" smtClean="0"/>
              <a:t> </a:t>
            </a:r>
            <a:r>
              <a:rPr lang="de-DE" dirty="0" err="1" smtClean="0"/>
              <a:t>availability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(</a:t>
            </a:r>
            <a:r>
              <a:rPr lang="de-DE" dirty="0" err="1" smtClean="0"/>
              <a:t>source</a:t>
            </a:r>
            <a:r>
              <a:rPr lang="de-DE" dirty="0" smtClean="0"/>
              <a:t>: </a:t>
            </a:r>
            <a:r>
              <a:rPr lang="de-DE" dirty="0" err="1" smtClean="0"/>
              <a:t>wlcg</a:t>
            </a:r>
            <a:r>
              <a:rPr lang="de-DE" dirty="0" smtClean="0"/>
              <a:t> </a:t>
            </a:r>
            <a:r>
              <a:rPr lang="de-DE" dirty="0" err="1" smtClean="0"/>
              <a:t>monitoring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749664"/>
              </p:ext>
            </p:extLst>
          </p:nvPr>
        </p:nvGraphicFramePr>
        <p:xfrm>
          <a:off x="395536" y="1700808"/>
          <a:ext cx="8648700" cy="462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Acrobat Document" r:id="rId3" imgW="8648517" imgH="4629059" progId="AcroExch.Document.7">
                  <p:embed/>
                </p:oleObj>
              </mc:Choice>
              <mc:Fallback>
                <p:oleObj name="Acrobat Document" r:id="rId3" imgW="8648517" imgH="4629059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700808"/>
                        <a:ext cx="8648700" cy="4629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597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96850" y="103188"/>
            <a:ext cx="8851900" cy="1093564"/>
          </a:xfrm>
        </p:spPr>
        <p:txBody>
          <a:bodyPr>
            <a:noAutofit/>
          </a:bodyPr>
          <a:lstStyle/>
          <a:p>
            <a:r>
              <a:rPr lang="en-US" sz="3200" dirty="0" smtClean="0"/>
              <a:t>HEP is data centric: A very simplified view of Grid and NAF</a:t>
            </a:r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3" y="1524000"/>
            <a:ext cx="5457825" cy="461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11"/>
          <a:stretch>
            <a:fillRect/>
          </a:stretch>
        </p:blipFill>
        <p:spPr bwMode="auto">
          <a:xfrm flipH="1">
            <a:off x="4362450" y="1520825"/>
            <a:ext cx="3724275" cy="461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Box 5"/>
          <p:cNvSpPr txBox="1">
            <a:spLocks noChangeArrowheads="1"/>
          </p:cNvSpPr>
          <p:nvPr/>
        </p:nvSpPr>
        <p:spPr bwMode="auto">
          <a:xfrm rot="-3699660">
            <a:off x="256381" y="2993232"/>
            <a:ext cx="30384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4400" b="1">
                <a:solidFill>
                  <a:srgbClr val="EA0101"/>
                </a:solidFill>
              </a:rPr>
              <a:t>DESY-Grid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 rot="3486881">
            <a:off x="6245225" y="2951163"/>
            <a:ext cx="134461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4400" b="1" dirty="0">
                <a:solidFill>
                  <a:srgbClr val="EA0101"/>
                </a:solidFill>
              </a:rPr>
              <a:t>NAF</a:t>
            </a:r>
          </a:p>
        </p:txBody>
      </p:sp>
      <p:sp>
        <p:nvSpPr>
          <p:cNvPr id="14343" name="TextBox 11"/>
          <p:cNvSpPr txBox="1">
            <a:spLocks noChangeArrowheads="1"/>
          </p:cNvSpPr>
          <p:nvPr/>
        </p:nvSpPr>
        <p:spPr bwMode="auto">
          <a:xfrm>
            <a:off x="3676650" y="4818063"/>
            <a:ext cx="140811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4400" b="1">
                <a:solidFill>
                  <a:srgbClr val="00B3F3"/>
                </a:solidFill>
              </a:rPr>
              <a:t>Data</a:t>
            </a:r>
          </a:p>
        </p:txBody>
      </p:sp>
      <p:sp>
        <p:nvSpPr>
          <p:cNvPr id="14" name="Isosceles Triangle 13"/>
          <p:cNvSpPr>
            <a:spLocks noChangeArrowheads="1"/>
          </p:cNvSpPr>
          <p:nvPr/>
        </p:nvSpPr>
        <p:spPr bwMode="auto">
          <a:xfrm>
            <a:off x="4017963" y="4159250"/>
            <a:ext cx="688975" cy="46355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2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National Analysis </a:t>
            </a:r>
            <a:r>
              <a:rPr lang="de-DE" dirty="0" err="1" smtClean="0"/>
              <a:t>Facility</a:t>
            </a:r>
            <a:r>
              <a:rPr lang="de-DE" dirty="0" smtClean="0"/>
              <a:t> (NAF)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en-US" dirty="0"/>
              <a:t>Complement Grid resources</a:t>
            </a:r>
          </a:p>
          <a:p>
            <a:pPr marL="0" indent="0">
              <a:buNone/>
            </a:pPr>
            <a:endParaRPr lang="de-D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Allows interactive work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Offer </a:t>
            </a:r>
            <a:r>
              <a:rPr lang="en-US" dirty="0"/>
              <a:t>best possible analysis infrastructure for LHC physicists from German institutes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Offer </a:t>
            </a:r>
            <a:r>
              <a:rPr lang="en-US" dirty="0"/>
              <a:t>additional access possibilities to data hosted on DESY-Tier2 – but be strongly integrated into Grid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Ma</a:t>
            </a:r>
            <a:r>
              <a:rPr lang="en-US" dirty="0" smtClean="0"/>
              <a:t>ke </a:t>
            </a:r>
            <a:r>
              <a:rPr lang="en-US" dirty="0"/>
              <a:t>all needed data available on the NAF at </a:t>
            </a:r>
            <a:r>
              <a:rPr lang="en-US" dirty="0" smtClean="0"/>
              <a:t>DESY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Driven by the users demands (</a:t>
            </a:r>
            <a:r>
              <a:rPr lang="en-US" dirty="0" err="1" smtClean="0"/>
              <a:t>usermeeting</a:t>
            </a:r>
            <a:r>
              <a:rPr lang="en-US" dirty="0" smtClean="0"/>
              <a:t>, user committee)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r>
              <a:rPr lang="en-US" dirty="0" smtClean="0"/>
              <a:t>Upgrade the NAF 1.0 into NAF </a:t>
            </a:r>
            <a:r>
              <a:rPr lang="en-US" dirty="0"/>
              <a:t>2.0  </a:t>
            </a:r>
            <a:r>
              <a:rPr lang="en-US" dirty="0" smtClean="0"/>
              <a:t>by adding features</a:t>
            </a:r>
            <a:endParaRPr lang="en-US" dirty="0"/>
          </a:p>
          <a:p>
            <a:r>
              <a:rPr lang="en-US" dirty="0" smtClean="0"/>
              <a:t>Adjust to changes </a:t>
            </a:r>
            <a:r>
              <a:rPr lang="en-US" dirty="0"/>
              <a:t>in LHC computing models, further adapt the NAF to the needs of the experiments – both in terms of computing and storage capacity and quality of the </a:t>
            </a:r>
            <a:r>
              <a:rPr lang="en-US" dirty="0" smtClean="0"/>
              <a:t>service</a:t>
            </a:r>
            <a:endParaRPr lang="en-US" dirty="0"/>
          </a:p>
          <a:p>
            <a:r>
              <a:rPr lang="en-US" dirty="0"/>
              <a:t>NAF 2.0 a blue-print for other scientific communities </a:t>
            </a:r>
            <a:r>
              <a:rPr lang="en-US" dirty="0" smtClean="0"/>
              <a:t>(</a:t>
            </a:r>
            <a:r>
              <a:rPr lang="en-US" dirty="0" err="1" smtClean="0"/>
              <a:t>eg</a:t>
            </a:r>
            <a:r>
              <a:rPr lang="en-US" dirty="0" smtClean="0"/>
              <a:t> Belle I+II) at </a:t>
            </a:r>
            <a:r>
              <a:rPr lang="en-US" dirty="0"/>
              <a:t>DESY and their needs! </a:t>
            </a:r>
          </a:p>
          <a:p>
            <a:endParaRPr lang="en-US" dirty="0" smtClean="0"/>
          </a:p>
          <a:p>
            <a:r>
              <a:rPr lang="en-US" dirty="0" smtClean="0"/>
              <a:t>More</a:t>
            </a:r>
            <a:r>
              <a:rPr lang="de-DE" dirty="0" smtClean="0"/>
              <a:t> </a:t>
            </a:r>
            <a:r>
              <a:rPr lang="de-DE" dirty="0" smtClean="0"/>
              <a:t>on </a:t>
            </a:r>
            <a:r>
              <a:rPr lang="de-DE" dirty="0" err="1" smtClean="0"/>
              <a:t>the</a:t>
            </a:r>
            <a:r>
              <a:rPr lang="de-DE" dirty="0" smtClean="0"/>
              <a:t> NAF </a:t>
            </a:r>
            <a:r>
              <a:rPr lang="de-DE" dirty="0" err="1" smtClean="0"/>
              <a:t>poster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293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409</Words>
  <Application>Microsoft Office PowerPoint</Application>
  <PresentationFormat>Bildschirmpräsentation (4:3)</PresentationFormat>
  <Paragraphs>88</Paragraphs>
  <Slides>15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8" baseType="lpstr">
      <vt:lpstr>Office Theme</vt:lpstr>
      <vt:lpstr>1_Office Theme</vt:lpstr>
      <vt:lpstr>Acrobat Document</vt:lpstr>
      <vt:lpstr>The DESY Grid Centre A LKII infrastructure </vt:lpstr>
      <vt:lpstr>overview</vt:lpstr>
      <vt:lpstr>The Tier 2 Structure in Germany</vt:lpstr>
      <vt:lpstr>DESY Tier 2 usage (Hamburg)</vt:lpstr>
      <vt:lpstr>LHC wall clock time distribution Germany </vt:lpstr>
      <vt:lpstr>LHC wall clock Tier 2 only  delivered, Germany</vt:lpstr>
      <vt:lpstr>The DESY Tier 2 site availability (source: wlcg monitoring)</vt:lpstr>
      <vt:lpstr>HEP is data centric: A very simplified view of Grid and NAF</vt:lpstr>
      <vt:lpstr>The National Analysis Facility (NAF)</vt:lpstr>
      <vt:lpstr>Usage and resources </vt:lpstr>
      <vt:lpstr>Other contributions to WLCG</vt:lpstr>
      <vt:lpstr>Computing beside LHC</vt:lpstr>
      <vt:lpstr>Resources</vt:lpstr>
      <vt:lpstr>Future Strategy </vt:lpstr>
      <vt:lpstr>Summary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Guelzow, Volker</dc:creator>
  <cp:lastModifiedBy>Guelzow, Volker</cp:lastModifiedBy>
  <cp:revision>33</cp:revision>
  <dcterms:created xsi:type="dcterms:W3CDTF">2014-01-02T10:49:56Z</dcterms:created>
  <dcterms:modified xsi:type="dcterms:W3CDTF">2014-01-16T08:41:40Z</dcterms:modified>
</cp:coreProperties>
</file>