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444" r:id="rId3"/>
    <p:sldId id="459" r:id="rId4"/>
    <p:sldId id="460" r:id="rId5"/>
    <p:sldId id="461" r:id="rId6"/>
    <p:sldId id="462" r:id="rId7"/>
    <p:sldId id="463" r:id="rId8"/>
    <p:sldId id="464" r:id="rId9"/>
    <p:sldId id="465" r:id="rId10"/>
  </p:sldIdLst>
  <p:sldSz cx="9144000" cy="6858000" type="screen4x3"/>
  <p:notesSz cx="6640513" cy="9904413"/>
  <p:embeddedFontLst>
    <p:embeddedFont>
      <p:font typeface="cmmi7" panose="020B0500000000000000" pitchFamily="34" charset="0"/>
      <p:regular r:id="rId13"/>
    </p:embeddedFont>
    <p:embeddedFont>
      <p:font typeface="cmr10" panose="020B0500000000000000" pitchFamily="34" charset="0"/>
      <p:regular r:id="rId14"/>
    </p:embeddedFont>
    <p:embeddedFont>
      <p:font typeface="MSAM10" panose="020B0500000000000000" pitchFamily="34" charset="0"/>
      <p:regular r:id="rId15"/>
    </p:embeddedFont>
    <p:embeddedFont>
      <p:font typeface="msbm10" panose="020B0500000000000000" pitchFamily="34" charset="0"/>
      <p:regular r:id="rId16"/>
    </p:embeddedFont>
    <p:embeddedFont>
      <p:font typeface="cmex10" panose="020B0500000000000000" pitchFamily="34" charset="0"/>
      <p:regular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Bradley Hand ITC" panose="03070402050302030203" pitchFamily="66" charset="0"/>
      <p:regular r:id="rId22"/>
    </p:embeddedFont>
    <p:embeddedFont>
      <p:font typeface="cmsy5" panose="020B0500000000000000" pitchFamily="34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mr5" panose="020B0500000000000000" pitchFamily="34" charset="0"/>
      <p:regular r:id="rId26"/>
    </p:embeddedFont>
    <p:embeddedFont>
      <p:font typeface="msbm7" panose="020B0500000000000000" pitchFamily="34" charset="0"/>
      <p:regular r:id="rId27"/>
    </p:embeddedFont>
    <p:embeddedFont>
      <p:font typeface="cmsy10orig" panose="020B0500000000000000" pitchFamily="34" charset="0"/>
      <p:regular r:id="rId28"/>
    </p:embeddedFont>
    <p:embeddedFont>
      <p:font typeface="Pristina" panose="03060402040406080204" pitchFamily="66" charset="0"/>
      <p:regular r:id="rId29"/>
    </p:embeddedFont>
    <p:embeddedFont>
      <p:font typeface="cmmi5" panose="020B0500000000000000" pitchFamily="34" charset="0"/>
      <p:regular r:id="rId30"/>
    </p:embeddedFont>
    <p:embeddedFont>
      <p:font typeface="cmmi10" panose="020B0500000000000000" pitchFamily="34" charset="0"/>
      <p:regular r:id="rId31"/>
    </p:embeddedFont>
    <p:embeddedFont>
      <p:font typeface="cmsy7" panose="020B0500000000000000" pitchFamily="34" charset="0"/>
      <p:regular r:id="rId32"/>
    </p:embeddedFont>
    <p:embeddedFont>
      <p:font typeface="cmbx10" panose="020B0500000000000000" pitchFamily="34" charset="0"/>
      <p:regular r:id="rId33"/>
    </p:embeddedFont>
    <p:embeddedFont>
      <p:font typeface="cmr8" panose="020B0500000000000000" pitchFamily="34" charset="0"/>
      <p:regular r:id="rId34"/>
    </p:embeddedFont>
    <p:embeddedFont>
      <p:font typeface="cmr7" panose="020B0500000000000000" pitchFamily="34" charset="0"/>
      <p:regular r:id="rId35"/>
    </p:embeddedFont>
  </p:embeddedFontLst>
  <p:custDataLst>
    <p:tags r:id="rId36"/>
  </p:custDataLst>
  <p:defaultTextStyle>
    <a:defPPr>
      <a:defRPr lang="it-IT"/>
    </a:defPPr>
    <a:lvl1pPr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radley Hand ITC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DFF"/>
    <a:srgbClr val="009900"/>
    <a:srgbClr val="CC0099"/>
    <a:srgbClr val="FF9933"/>
    <a:srgbClr val="7171FF"/>
    <a:srgbClr val="8181FF"/>
    <a:srgbClr val="BAFF2F"/>
    <a:srgbClr val="99FF33"/>
    <a:srgbClr val="CC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04" autoAdjust="0"/>
  </p:normalViewPr>
  <p:slideViewPr>
    <p:cSldViewPr>
      <p:cViewPr>
        <p:scale>
          <a:sx n="75" d="100"/>
          <a:sy n="75" d="100"/>
        </p:scale>
        <p:origin x="-12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361F2424-99C6-42B4-8C85-39A7D3E1B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0788" y="0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703763"/>
            <a:ext cx="53133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BA8091C-3E84-4AB2-B22E-27F40D89A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39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BDC7E-F9E9-4217-A2DD-B178720885F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8091C-3E84-4AB2-B22E-27F40D89A2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D00D-F216-48A0-83CA-41A8E1125A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25D-7AEC-4D3C-8BA8-F64D9929C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6955-9EA2-41C0-B6E6-FC28D6A57F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216A-9322-471B-A082-8345533093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EC11-122D-4403-9414-7E440B17A2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FD18-2D77-4550-B653-AD4007DD4A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62B8-FF90-4D7C-93B7-AE71333F3C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7A0B-CA49-4446-874C-F510F35FAD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F67E-920D-41CF-8C18-4C70D264BF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B492-ECD7-4784-8D3B-3A32C493D1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4BC1-A29E-4FD7-9A2D-010173A8EE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43510F-98C2-413F-9389-0A21E09FB9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8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png"/><Relationship Id="rId18" Type="http://schemas.openxmlformats.org/officeDocument/2006/relationships/image" Target="../media/image10.png"/><Relationship Id="rId3" Type="http://schemas.openxmlformats.org/officeDocument/2006/relationships/tags" Target="../tags/tag21.xml"/><Relationship Id="rId21" Type="http://schemas.openxmlformats.org/officeDocument/2006/relationships/image" Target="../media/image20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.png"/><Relationship Id="rId2" Type="http://schemas.openxmlformats.org/officeDocument/2006/relationships/tags" Target="../tags/tag20.xml"/><Relationship Id="rId16" Type="http://schemas.openxmlformats.org/officeDocument/2006/relationships/image" Target="../media/image6.png"/><Relationship Id="rId20" Type="http://schemas.openxmlformats.org/officeDocument/2006/relationships/image" Target="../media/image19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5.png"/><Relationship Id="rId23" Type="http://schemas.openxmlformats.org/officeDocument/2006/relationships/image" Target="../media/image21.png"/><Relationship Id="rId10" Type="http://schemas.openxmlformats.org/officeDocument/2006/relationships/tags" Target="../tags/tag28.xml"/><Relationship Id="rId19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24.png"/><Relationship Id="rId26" Type="http://schemas.openxmlformats.org/officeDocument/2006/relationships/image" Target="../media/image19.png"/><Relationship Id="rId3" Type="http://schemas.openxmlformats.org/officeDocument/2006/relationships/tags" Target="../tags/tag32.xml"/><Relationship Id="rId21" Type="http://schemas.openxmlformats.org/officeDocument/2006/relationships/image" Target="../media/image4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23.png"/><Relationship Id="rId25" Type="http://schemas.openxmlformats.org/officeDocument/2006/relationships/image" Target="../media/image18.png"/><Relationship Id="rId2" Type="http://schemas.openxmlformats.org/officeDocument/2006/relationships/tags" Target="../tags/tag31.xml"/><Relationship Id="rId16" Type="http://schemas.openxmlformats.org/officeDocument/2006/relationships/image" Target="../media/image22.png"/><Relationship Id="rId20" Type="http://schemas.openxmlformats.org/officeDocument/2006/relationships/image" Target="../media/image3.png"/><Relationship Id="rId29" Type="http://schemas.openxmlformats.org/officeDocument/2006/relationships/image" Target="../media/image28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7.png"/><Relationship Id="rId5" Type="http://schemas.openxmlformats.org/officeDocument/2006/relationships/tags" Target="../tags/tag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.png"/><Relationship Id="rId28" Type="http://schemas.openxmlformats.org/officeDocument/2006/relationships/image" Target="../media/image27.png"/><Relationship Id="rId10" Type="http://schemas.openxmlformats.org/officeDocument/2006/relationships/tags" Target="../tags/tag39.xml"/><Relationship Id="rId19" Type="http://schemas.openxmlformats.org/officeDocument/2006/relationships/image" Target="../media/image25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5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4.png"/><Relationship Id="rId18" Type="http://schemas.openxmlformats.org/officeDocument/2006/relationships/image" Target="../media/image31.png"/><Relationship Id="rId3" Type="http://schemas.openxmlformats.org/officeDocument/2006/relationships/tags" Target="../tags/tag46.xml"/><Relationship Id="rId21" Type="http://schemas.openxmlformats.org/officeDocument/2006/relationships/image" Target="../media/image34.png"/><Relationship Id="rId7" Type="http://schemas.openxmlformats.org/officeDocument/2006/relationships/tags" Target="../tags/tag50.xml"/><Relationship Id="rId12" Type="http://schemas.openxmlformats.org/officeDocument/2006/relationships/image" Target="../media/image3.png"/><Relationship Id="rId17" Type="http://schemas.openxmlformats.org/officeDocument/2006/relationships/image" Target="../media/image30.png"/><Relationship Id="rId2" Type="http://schemas.openxmlformats.org/officeDocument/2006/relationships/tags" Target="../tags/tag4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15" Type="http://schemas.openxmlformats.org/officeDocument/2006/relationships/image" Target="../media/image18.png"/><Relationship Id="rId10" Type="http://schemas.openxmlformats.org/officeDocument/2006/relationships/tags" Target="../tags/tag53.xml"/><Relationship Id="rId19" Type="http://schemas.openxmlformats.org/officeDocument/2006/relationships/image" Target="../media/image32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3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8.xml"/><Relationship Id="rId10" Type="http://schemas.openxmlformats.org/officeDocument/2006/relationships/image" Target="../media/image37.png"/><Relationship Id="rId4" Type="http://schemas.openxmlformats.org/officeDocument/2006/relationships/tags" Target="../tags/tag57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63.xml"/><Relationship Id="rId7" Type="http://schemas.openxmlformats.org/officeDocument/2006/relationships/image" Target="../media/image4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9841-AD44-41A6-A390-EF63A74CEA99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0883" y="3573016"/>
            <a:ext cx="3743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Massimo Taronna</a:t>
            </a:r>
          </a:p>
        </p:txBody>
      </p:sp>
      <p:sp>
        <p:nvSpPr>
          <p:cNvPr id="2053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TexPoint fonts used in EMF. </a:t>
            </a:r>
          </a:p>
          <a:p>
            <a:pPr>
              <a:spcBef>
                <a:spcPct val="0"/>
              </a:spcBef>
            </a:pPr>
            <a:r>
              <a:rPr lang="en-US" dirty="0"/>
              <a:t>Read the TexPoint manual before you delete this box.: </a:t>
            </a:r>
            <a:r>
              <a:rPr lang="en-US" dirty="0">
                <a:latin typeface="cmmi10" pitchFamily="34" charset="0"/>
              </a:rPr>
              <a:t>A</a:t>
            </a:r>
            <a:r>
              <a:rPr lang="en-US" dirty="0">
                <a:latin typeface="cmr10" pitchFamily="34" charset="0"/>
              </a:rPr>
              <a:t>A</a:t>
            </a:r>
            <a:r>
              <a:rPr lang="en-US" dirty="0">
                <a:latin typeface="cmmi7" pitchFamily="34" charset="0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r>
              <a:rPr lang="en-US" dirty="0">
                <a:latin typeface="cmsy7" pitchFamily="34" charset="0"/>
              </a:rPr>
              <a:t>A</a:t>
            </a:r>
            <a:r>
              <a:rPr lang="en-US" dirty="0">
                <a:latin typeface="cmsy10orig" pitchFamily="34" charset="0"/>
              </a:rPr>
              <a:t>A</a:t>
            </a:r>
            <a:r>
              <a:rPr lang="en-US" dirty="0">
                <a:latin typeface="cmex10" pitchFamily="34" charset="0"/>
              </a:rPr>
              <a:t>A</a:t>
            </a:r>
            <a:r>
              <a:rPr lang="en-US" dirty="0">
                <a:latin typeface="cmr5" pitchFamily="34" charset="0"/>
              </a:rPr>
              <a:t>A</a:t>
            </a:r>
            <a:r>
              <a:rPr lang="en-US" dirty="0">
                <a:latin typeface="cmmi5" pitchFamily="34" charset="0"/>
              </a:rPr>
              <a:t>A</a:t>
            </a:r>
            <a:r>
              <a:rPr lang="en-US" dirty="0">
                <a:latin typeface="msbm7" pitchFamily="34" charset="0"/>
              </a:rPr>
              <a:t>A</a:t>
            </a:r>
            <a:r>
              <a:rPr lang="en-US" dirty="0">
                <a:latin typeface="cmsy5" pitchFamily="34" charset="0"/>
              </a:rPr>
              <a:t>A</a:t>
            </a:r>
            <a:r>
              <a:rPr lang="en-US" dirty="0">
                <a:latin typeface="cmr8" pitchFamily="34" charset="0"/>
              </a:rPr>
              <a:t>A</a:t>
            </a:r>
            <a:r>
              <a:rPr lang="en-US" dirty="0">
                <a:latin typeface="cmbx10" pitchFamily="34" charset="0"/>
              </a:rPr>
              <a:t>A</a:t>
            </a:r>
            <a:r>
              <a:rPr lang="en-US" dirty="0">
                <a:latin typeface="msbm10" pitchFamily="34" charset="0"/>
              </a:rPr>
              <a:t>A</a:t>
            </a:r>
            <a:r>
              <a:rPr lang="en-US" dirty="0">
                <a:latin typeface="MSAM10" pitchFamily="34" charset="0"/>
              </a:rPr>
              <a:t>A</a:t>
            </a:r>
            <a:endParaRPr lang="en-US" dirty="0">
              <a:latin typeface="msbm10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45798" y="4109010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Albert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Einstein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Institute (Berlin-Potsdam-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Golm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42330"/>
            <a:ext cx="9144000" cy="3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On Higher-Spin Symmetries, Cubic </a:t>
            </a:r>
            <a:r>
              <a:rPr lang="en-US" sz="6600" b="0" kern="0" dirty="0" smtClean="0"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  <a:ea typeface="+mj-ea"/>
                <a:cs typeface="+mj-cs"/>
              </a:rPr>
              <a:t>I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nteractions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,</a:t>
            </a:r>
            <a:r>
              <a:rPr kumimoji="0" lang="en-US" sz="6600" b="0" i="0" u="none" strike="noStrike" kern="0" cap="none" spc="0" normalizeH="0" noProof="0" dirty="0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 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AdS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5D5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 and CFT</a:t>
            </a:r>
          </a:p>
        </p:txBody>
      </p:sp>
      <p:pic>
        <p:nvPicPr>
          <p:cNvPr id="2050" name="Picture 2" descr="http://t0.gstatic.com/images?q=tbn:ANd9GcSYUvwiEev76nrGLHgf41oJ9jw7GL3zrJQdAhAOkxtp6HAkskF0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19" y="4797152"/>
            <a:ext cx="1240934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033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Based on a series of works with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N.Boulanger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E.Joung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L.Lopez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D.Ponomarev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E.Skvortsov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A.Waldron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5307648" y="6093296"/>
            <a:ext cx="371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Currents form a representation</a:t>
            </a:r>
            <a:br>
              <a:rPr lang="en-US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(admissibility)</a:t>
            </a:r>
            <a:endParaRPr lang="en-US" sz="1800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2" y="6190872"/>
            <a:ext cx="3732000" cy="3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216A-9322-471B-A082-83455330931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260648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Charges, Currents, (Gauge) Symmetries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3608" y="1628800"/>
            <a:ext cx="2448272" cy="2448000"/>
            <a:chOff x="1115616" y="1661619"/>
            <a:chExt cx="2448272" cy="2448000"/>
          </a:xfrm>
        </p:grpSpPr>
        <p:sp>
          <p:nvSpPr>
            <p:cNvPr id="2" name="Oval 1"/>
            <p:cNvSpPr/>
            <p:nvPr/>
          </p:nvSpPr>
          <p:spPr bwMode="auto">
            <a:xfrm>
              <a:off x="1115616" y="1661619"/>
              <a:ext cx="2448272" cy="244800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14432094">
              <a:off x="1300269" y="2283660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320834" y="2000632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6351080">
              <a:off x="2211663" y="2993903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07645" cy="211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831"/>
            <a:ext cx="215265" cy="215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5" y="1756358"/>
            <a:ext cx="213360" cy="21145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995936" y="1619300"/>
            <a:ext cx="4539852" cy="1488042"/>
            <a:chOff x="3995936" y="1619300"/>
            <a:chExt cx="4539852" cy="1488042"/>
          </a:xfrm>
        </p:grpSpPr>
        <p:sp>
          <p:nvSpPr>
            <p:cNvPr id="18" name="TextBox 17"/>
            <p:cNvSpPr txBox="1"/>
            <p:nvPr/>
          </p:nvSpPr>
          <p:spPr>
            <a:xfrm>
              <a:off x="5436096" y="161930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AdS</a:t>
              </a:r>
              <a:r>
                <a:rPr lang="en-US" baseline="-25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/CFT</a:t>
              </a:r>
              <a:r>
                <a:rPr lang="en-US" baseline="-25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d-1</a:t>
              </a:r>
              <a:r>
                <a:rPr lang="en-US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941" y="2284315"/>
              <a:ext cx="466725" cy="2552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852" y="2276871"/>
              <a:ext cx="699135" cy="25527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95936" y="2707232"/>
              <a:ext cx="184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CFT Operators</a:t>
              </a:r>
              <a:endPara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3052" y="2707232"/>
              <a:ext cx="1842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Bulk Fields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5894270" y="2505471"/>
              <a:ext cx="72008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0" name="TextBox 29"/>
          <p:cNvSpPr txBox="1"/>
          <p:nvPr/>
        </p:nvSpPr>
        <p:spPr>
          <a:xfrm>
            <a:off x="3491880" y="327915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Symmetries = Current Conservation = Charges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46" y="3903523"/>
            <a:ext cx="1733550" cy="56388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868144" y="4044253"/>
            <a:ext cx="2160270" cy="774748"/>
            <a:chOff x="5868144" y="4044253"/>
            <a:chExt cx="2160270" cy="774748"/>
          </a:xfrm>
        </p:grpSpPr>
        <p:pic>
          <p:nvPicPr>
            <p:cNvPr id="66" name="Picture 6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044253"/>
              <a:ext cx="2160270" cy="24765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408219" y="444966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C.K.T</a:t>
              </a:r>
              <a:endParaRPr lang="en-US" sz="18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30042" y="3931554"/>
            <a:ext cx="246414" cy="576064"/>
            <a:chOff x="7349922" y="4869160"/>
            <a:chExt cx="246414" cy="57606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7349922" y="4869160"/>
              <a:ext cx="246414" cy="576064"/>
            </a:xfrm>
            <a:prstGeom prst="rect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cxnSp>
          <p:nvCxnSpPr>
            <p:cNvPr id="38" name="Straight Connector 37"/>
            <p:cNvCxnSpPr>
              <a:stCxn id="36" idx="1"/>
              <a:endCxn id="36" idx="3"/>
            </p:cNvCxnSpPr>
            <p:nvPr/>
          </p:nvCxnSpPr>
          <p:spPr bwMode="auto">
            <a:xfrm>
              <a:off x="7349922" y="5157192"/>
              <a:ext cx="246414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68" y="4653136"/>
            <a:ext cx="1209675" cy="255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2733675" cy="5638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4" y="5171291"/>
            <a:ext cx="2524125" cy="24765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154410" y="5065349"/>
            <a:ext cx="1666062" cy="971173"/>
            <a:chOff x="7154410" y="5149541"/>
            <a:chExt cx="1666062" cy="971173"/>
          </a:xfrm>
        </p:grpSpPr>
        <p:grpSp>
          <p:nvGrpSpPr>
            <p:cNvPr id="58" name="Group 57"/>
            <p:cNvGrpSpPr/>
            <p:nvPr/>
          </p:nvGrpSpPr>
          <p:grpSpPr>
            <a:xfrm>
              <a:off x="7154410" y="5149541"/>
              <a:ext cx="1666062" cy="535244"/>
              <a:chOff x="7154410" y="5149541"/>
              <a:chExt cx="1666062" cy="5352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7154410" y="5149541"/>
                <a:ext cx="1666062" cy="535244"/>
              </a:xfrm>
              <a:prstGeom prst="rect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 bwMode="auto">
              <a:xfrm>
                <a:off x="7452320" y="5149541"/>
                <a:ext cx="0" cy="535244"/>
              </a:xfrm>
              <a:prstGeom prst="line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8532440" y="5149541"/>
                <a:ext cx="0" cy="535244"/>
              </a:xfrm>
              <a:prstGeom prst="line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stCxn id="48" idx="1"/>
                <a:endCxn id="48" idx="3"/>
              </p:cNvCxnSpPr>
              <p:nvPr/>
            </p:nvCxnSpPr>
            <p:spPr bwMode="auto">
              <a:xfrm>
                <a:off x="7154410" y="5417163"/>
                <a:ext cx="166606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Right Brace 55"/>
            <p:cNvSpPr/>
            <p:nvPr/>
          </p:nvSpPr>
          <p:spPr bwMode="auto">
            <a:xfrm rot="5400000">
              <a:off x="7920472" y="5049264"/>
              <a:ext cx="144000" cy="1656000"/>
            </a:xfrm>
            <a:prstGeom prst="rightBrac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534" y="5949264"/>
              <a:ext cx="523875" cy="171450"/>
            </a:xfrm>
            <a:prstGeom prst="rect">
              <a:avLst/>
            </a:prstGeom>
          </p:spPr>
        </p:pic>
      </p:grpSp>
      <p:sp>
        <p:nvSpPr>
          <p:cNvPr id="60" name="Rounded Rectangle 59"/>
          <p:cNvSpPr/>
          <p:nvPr/>
        </p:nvSpPr>
        <p:spPr bwMode="auto">
          <a:xfrm>
            <a:off x="3995936" y="2095506"/>
            <a:ext cx="1842736" cy="1011836"/>
          </a:xfrm>
          <a:prstGeom prst="roundRect">
            <a:avLst/>
          </a:prstGeom>
          <a:noFill/>
          <a:ln w="28575" cap="flat" cmpd="sng" algn="ctr">
            <a:solidFill>
              <a:srgbClr val="5D5D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21964" y="6103113"/>
            <a:ext cx="184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Mikhailov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Eastwood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6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13989"/>
            <a:ext cx="1466850" cy="25527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" y="5169384"/>
            <a:ext cx="2160270" cy="25527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411760" y="46531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Covariance!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43807" y="5117122"/>
            <a:ext cx="207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Non-degenerate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62386" y="2095506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1198" y="1594923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CFT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00040" y="55950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Lie = Jacobi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62269" y="4653136"/>
            <a:ext cx="34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Not the end of the story!!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85" y="5157192"/>
            <a:ext cx="3319391" cy="324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5" y="5658271"/>
            <a:ext cx="346211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3611 -7.40741E-7 C 0.34219 -7.40741E-7 0.47274 -0.04653 0.47274 -0.08403 L 0.47274 -0.1669 " pathEditMode="relative" rAng="0" ptsTypes="FfFF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5" grpId="0"/>
      <p:bldP spid="30" grpId="0"/>
      <p:bldP spid="60" grpId="0" animBg="1"/>
      <p:bldP spid="68" grpId="0"/>
      <p:bldP spid="68" grpId="1"/>
      <p:bldP spid="71" grpId="0"/>
      <p:bldP spid="72" grpId="0"/>
      <p:bldP spid="76" grpId="0"/>
      <p:bldP spid="77" grpId="0"/>
      <p:bldP spid="78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216A-9322-471B-A082-83455330931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260648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Charges, Currents, (Gauge) Symmetries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3608" y="1628800"/>
            <a:ext cx="2448272" cy="2448000"/>
            <a:chOff x="1115616" y="1661619"/>
            <a:chExt cx="2448272" cy="2448000"/>
          </a:xfrm>
        </p:grpSpPr>
        <p:sp>
          <p:nvSpPr>
            <p:cNvPr id="2" name="Oval 1"/>
            <p:cNvSpPr/>
            <p:nvPr/>
          </p:nvSpPr>
          <p:spPr bwMode="auto">
            <a:xfrm>
              <a:off x="1115616" y="1661619"/>
              <a:ext cx="2448272" cy="244800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14432094">
              <a:off x="1300269" y="2283660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320834" y="2000632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6351080">
              <a:off x="2211663" y="2993903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07645" cy="211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831"/>
            <a:ext cx="215265" cy="215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5" y="1756358"/>
            <a:ext cx="213360" cy="21145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995936" y="1628800"/>
            <a:ext cx="4539852" cy="1478542"/>
            <a:chOff x="3995936" y="1628800"/>
            <a:chExt cx="4539852" cy="1478542"/>
          </a:xfrm>
        </p:grpSpPr>
        <p:sp>
          <p:nvSpPr>
            <p:cNvPr id="18" name="TextBox 17"/>
            <p:cNvSpPr txBox="1"/>
            <p:nvPr/>
          </p:nvSpPr>
          <p:spPr>
            <a:xfrm>
              <a:off x="5354210" y="162880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AdS</a:t>
              </a:r>
              <a:r>
                <a:rPr lang="en-US" baseline="-250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d</a:t>
              </a:r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/CFT</a:t>
              </a:r>
              <a:r>
                <a:rPr lang="en-US" baseline="-25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d-1</a:t>
              </a:r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: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941" y="2284315"/>
              <a:ext cx="466725" cy="2552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852" y="2276871"/>
              <a:ext cx="699135" cy="25527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95936" y="2707232"/>
              <a:ext cx="1842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CFT Operators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3052" y="2707232"/>
              <a:ext cx="1842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Bulk Fields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5894270" y="2505471"/>
              <a:ext cx="72008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6" y="5065804"/>
            <a:ext cx="1209675" cy="255270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 bwMode="auto">
          <a:xfrm>
            <a:off x="6693051" y="2095506"/>
            <a:ext cx="1842736" cy="1011836"/>
          </a:xfrm>
          <a:prstGeom prst="roundRect">
            <a:avLst/>
          </a:prstGeom>
          <a:noFill/>
          <a:ln w="28575" cap="flat" cmpd="sng" algn="ctr">
            <a:solidFill>
              <a:srgbClr val="5D5D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1880" y="327915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Gauge Symmetries = Deformed global symmetries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38636" y="3924311"/>
            <a:ext cx="3831348" cy="295275"/>
            <a:chOff x="4338636" y="3924311"/>
            <a:chExt cx="3831348" cy="295275"/>
          </a:xfrm>
        </p:grpSpPr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636" y="3924312"/>
              <a:ext cx="2145030" cy="2724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379" y="3924311"/>
              <a:ext cx="1411605" cy="29527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5" y="4377675"/>
            <a:ext cx="52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Killing eq. gives back the global symmetries: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2386" y="2095506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198" y="1594923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CFT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71600" y="4869160"/>
            <a:ext cx="2462252" cy="576064"/>
            <a:chOff x="971600" y="4712573"/>
            <a:chExt cx="2462252" cy="576064"/>
          </a:xfrm>
        </p:grpSpPr>
        <p:grpSp>
          <p:nvGrpSpPr>
            <p:cNvPr id="39" name="Group 38"/>
            <p:cNvGrpSpPr/>
            <p:nvPr/>
          </p:nvGrpSpPr>
          <p:grpSpPr>
            <a:xfrm>
              <a:off x="3187438" y="4712573"/>
              <a:ext cx="246414" cy="576064"/>
              <a:chOff x="7349922" y="4869160"/>
              <a:chExt cx="246414" cy="576064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7349922" y="4869160"/>
                <a:ext cx="246414" cy="576064"/>
              </a:xfrm>
              <a:prstGeom prst="rect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cxnSp>
            <p:nvCxnSpPr>
              <p:cNvPr id="38" name="Straight Connector 37"/>
              <p:cNvCxnSpPr>
                <a:stCxn id="36" idx="1"/>
                <a:endCxn id="36" idx="3"/>
              </p:cNvCxnSpPr>
              <p:nvPr/>
            </p:nvCxnSpPr>
            <p:spPr bwMode="auto">
              <a:xfrm>
                <a:off x="7349922" y="5157192"/>
                <a:ext cx="24641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4869160"/>
              <a:ext cx="1177290" cy="26289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 bwMode="auto">
            <a:xfrm>
              <a:off x="2274408" y="5000605"/>
              <a:ext cx="78466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6" name="Group 5"/>
          <p:cNvGrpSpPr/>
          <p:nvPr/>
        </p:nvGrpSpPr>
        <p:grpSpPr>
          <a:xfrm>
            <a:off x="611560" y="5757132"/>
            <a:ext cx="4245287" cy="971173"/>
            <a:chOff x="611560" y="5757132"/>
            <a:chExt cx="4245287" cy="971173"/>
          </a:xfrm>
        </p:grpSpPr>
        <p:grpSp>
          <p:nvGrpSpPr>
            <p:cNvPr id="59" name="Group 58"/>
            <p:cNvGrpSpPr/>
            <p:nvPr/>
          </p:nvGrpSpPr>
          <p:grpSpPr>
            <a:xfrm>
              <a:off x="3190785" y="5757132"/>
              <a:ext cx="1666062" cy="971173"/>
              <a:chOff x="7154410" y="5149541"/>
              <a:chExt cx="1666062" cy="97117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7154410" y="5149541"/>
                <a:ext cx="1666062" cy="535244"/>
                <a:chOff x="7154410" y="5149541"/>
                <a:chExt cx="1666062" cy="535244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7154410" y="5149541"/>
                  <a:ext cx="1666062" cy="53524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adley Hand ITC" pitchFamily="66" charset="0"/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7452320" y="5149541"/>
                  <a:ext cx="0" cy="53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8532440" y="5149541"/>
                  <a:ext cx="0" cy="53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>
                  <a:stCxn id="48" idx="1"/>
                  <a:endCxn id="48" idx="3"/>
                </p:cNvCxnSpPr>
                <p:nvPr/>
              </p:nvCxnSpPr>
              <p:spPr bwMode="auto">
                <a:xfrm>
                  <a:off x="7154410" y="5417163"/>
                  <a:ext cx="166606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6" name="Right Brace 55"/>
              <p:cNvSpPr/>
              <p:nvPr/>
            </p:nvSpPr>
            <p:spPr bwMode="auto">
              <a:xfrm rot="5400000">
                <a:off x="7920472" y="5049264"/>
                <a:ext cx="144000" cy="1656000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0534" y="5949264"/>
                <a:ext cx="523875" cy="17145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895721"/>
              <a:ext cx="1543050" cy="262890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 bwMode="auto">
            <a:xfrm>
              <a:off x="2267744" y="6008225"/>
              <a:ext cx="78466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1" name="TextBox 30"/>
          <p:cNvSpPr txBox="1"/>
          <p:nvPr/>
        </p:nvSpPr>
        <p:spPr>
          <a:xfrm>
            <a:off x="5657735" y="5373216"/>
            <a:ext cx="321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Same as CFT generators!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1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5853633" y="5301208"/>
            <a:ext cx="2390775" cy="831334"/>
            <a:chOff x="2577260" y="5333970"/>
            <a:chExt cx="2390775" cy="831334"/>
          </a:xfrm>
        </p:grpSpPr>
        <p:pic>
          <p:nvPicPr>
            <p:cNvPr id="75" name="Picture 7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260" y="5333970"/>
              <a:ext cx="2390775" cy="25527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086" y="5881459"/>
              <a:ext cx="2143125" cy="28384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8" y="5229200"/>
            <a:ext cx="4564380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4" y="5877272"/>
            <a:ext cx="4583430" cy="3200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260648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Charges, Currents, (Gauge) Symmetries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3608" y="1628800"/>
            <a:ext cx="2448272" cy="2448000"/>
            <a:chOff x="1115616" y="1661619"/>
            <a:chExt cx="2448272" cy="2448000"/>
          </a:xfrm>
        </p:grpSpPr>
        <p:sp>
          <p:nvSpPr>
            <p:cNvPr id="2" name="Oval 1"/>
            <p:cNvSpPr/>
            <p:nvPr/>
          </p:nvSpPr>
          <p:spPr bwMode="auto">
            <a:xfrm>
              <a:off x="1115616" y="1661619"/>
              <a:ext cx="2448272" cy="244800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14432094">
              <a:off x="1300269" y="2283660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320834" y="2000632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6351080">
              <a:off x="2211663" y="2993903"/>
              <a:ext cx="875211" cy="888274"/>
            </a:xfrm>
            <a:custGeom>
              <a:avLst/>
              <a:gdLst>
                <a:gd name="connsiteX0" fmla="*/ 0 w 875211"/>
                <a:gd name="connsiteY0" fmla="*/ 888274 h 888274"/>
                <a:gd name="connsiteX1" fmla="*/ 52251 w 875211"/>
                <a:gd name="connsiteY1" fmla="*/ 783771 h 888274"/>
                <a:gd name="connsiteX2" fmla="*/ 130629 w 875211"/>
                <a:gd name="connsiteY2" fmla="*/ 809897 h 888274"/>
                <a:gd name="connsiteX3" fmla="*/ 169817 w 875211"/>
                <a:gd name="connsiteY3" fmla="*/ 796834 h 888274"/>
                <a:gd name="connsiteX4" fmla="*/ 182880 w 875211"/>
                <a:gd name="connsiteY4" fmla="*/ 757646 h 888274"/>
                <a:gd name="connsiteX5" fmla="*/ 209006 w 875211"/>
                <a:gd name="connsiteY5" fmla="*/ 653143 h 888274"/>
                <a:gd name="connsiteX6" fmla="*/ 274320 w 875211"/>
                <a:gd name="connsiteY6" fmla="*/ 666206 h 888274"/>
                <a:gd name="connsiteX7" fmla="*/ 313509 w 875211"/>
                <a:gd name="connsiteY7" fmla="*/ 679269 h 888274"/>
                <a:gd name="connsiteX8" fmla="*/ 352697 w 875211"/>
                <a:gd name="connsiteY8" fmla="*/ 653143 h 888274"/>
                <a:gd name="connsiteX9" fmla="*/ 365760 w 875211"/>
                <a:gd name="connsiteY9" fmla="*/ 496389 h 888274"/>
                <a:gd name="connsiteX10" fmla="*/ 444137 w 875211"/>
                <a:gd name="connsiteY10" fmla="*/ 522514 h 888274"/>
                <a:gd name="connsiteX11" fmla="*/ 496389 w 875211"/>
                <a:gd name="connsiteY11" fmla="*/ 535577 h 888274"/>
                <a:gd name="connsiteX12" fmla="*/ 535577 w 875211"/>
                <a:gd name="connsiteY12" fmla="*/ 522514 h 888274"/>
                <a:gd name="connsiteX13" fmla="*/ 535577 w 875211"/>
                <a:gd name="connsiteY13" fmla="*/ 418011 h 888274"/>
                <a:gd name="connsiteX14" fmla="*/ 561703 w 875211"/>
                <a:gd name="connsiteY14" fmla="*/ 339634 h 888274"/>
                <a:gd name="connsiteX15" fmla="*/ 640080 w 875211"/>
                <a:gd name="connsiteY15" fmla="*/ 365760 h 888274"/>
                <a:gd name="connsiteX16" fmla="*/ 705394 w 875211"/>
                <a:gd name="connsiteY16" fmla="*/ 313509 h 888274"/>
                <a:gd name="connsiteX17" fmla="*/ 757646 w 875211"/>
                <a:gd name="connsiteY17" fmla="*/ 156754 h 888274"/>
                <a:gd name="connsiteX18" fmla="*/ 849086 w 875211"/>
                <a:gd name="connsiteY18" fmla="*/ 156754 h 888274"/>
                <a:gd name="connsiteX19" fmla="*/ 875211 w 875211"/>
                <a:gd name="connsiteY19" fmla="*/ 117566 h 888274"/>
                <a:gd name="connsiteX20" fmla="*/ 862149 w 875211"/>
                <a:gd name="connsiteY20" fmla="*/ 65314 h 888274"/>
                <a:gd name="connsiteX21" fmla="*/ 849086 w 875211"/>
                <a:gd name="connsiteY21" fmla="*/ 0 h 8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211" h="888274">
                  <a:moveTo>
                    <a:pt x="0" y="888274"/>
                  </a:moveTo>
                  <a:cubicBezTo>
                    <a:pt x="4167" y="863274"/>
                    <a:pt x="-2171" y="783771"/>
                    <a:pt x="52251" y="783771"/>
                  </a:cubicBezTo>
                  <a:cubicBezTo>
                    <a:pt x="79790" y="783771"/>
                    <a:pt x="130629" y="809897"/>
                    <a:pt x="130629" y="809897"/>
                  </a:cubicBezTo>
                  <a:cubicBezTo>
                    <a:pt x="143692" y="805543"/>
                    <a:pt x="160081" y="806570"/>
                    <a:pt x="169817" y="796834"/>
                  </a:cubicBezTo>
                  <a:cubicBezTo>
                    <a:pt x="179553" y="787098"/>
                    <a:pt x="179540" y="771004"/>
                    <a:pt x="182880" y="757646"/>
                  </a:cubicBezTo>
                  <a:lnTo>
                    <a:pt x="209006" y="653143"/>
                  </a:lnTo>
                  <a:cubicBezTo>
                    <a:pt x="230777" y="657497"/>
                    <a:pt x="252780" y="660821"/>
                    <a:pt x="274320" y="666206"/>
                  </a:cubicBezTo>
                  <a:cubicBezTo>
                    <a:pt x="287678" y="669546"/>
                    <a:pt x="299927" y="681533"/>
                    <a:pt x="313509" y="679269"/>
                  </a:cubicBezTo>
                  <a:cubicBezTo>
                    <a:pt x="328995" y="676688"/>
                    <a:pt x="339634" y="661852"/>
                    <a:pt x="352697" y="653143"/>
                  </a:cubicBezTo>
                  <a:cubicBezTo>
                    <a:pt x="357051" y="600892"/>
                    <a:pt x="335692" y="539343"/>
                    <a:pt x="365760" y="496389"/>
                  </a:cubicBezTo>
                  <a:cubicBezTo>
                    <a:pt x="381552" y="473828"/>
                    <a:pt x="417420" y="515835"/>
                    <a:pt x="444137" y="522514"/>
                  </a:cubicBezTo>
                  <a:lnTo>
                    <a:pt x="496389" y="535577"/>
                  </a:lnTo>
                  <a:cubicBezTo>
                    <a:pt x="509452" y="531223"/>
                    <a:pt x="525841" y="532250"/>
                    <a:pt x="535577" y="522514"/>
                  </a:cubicBezTo>
                  <a:cubicBezTo>
                    <a:pt x="562356" y="495735"/>
                    <a:pt x="540546" y="442854"/>
                    <a:pt x="535577" y="418011"/>
                  </a:cubicBezTo>
                  <a:cubicBezTo>
                    <a:pt x="544286" y="391885"/>
                    <a:pt x="535577" y="330925"/>
                    <a:pt x="561703" y="339634"/>
                  </a:cubicBezTo>
                  <a:lnTo>
                    <a:pt x="640080" y="365760"/>
                  </a:lnTo>
                  <a:cubicBezTo>
                    <a:pt x="672522" y="354946"/>
                    <a:pt x="696304" y="355930"/>
                    <a:pt x="705394" y="313509"/>
                  </a:cubicBezTo>
                  <a:cubicBezTo>
                    <a:pt x="740617" y="149133"/>
                    <a:pt x="666843" y="187022"/>
                    <a:pt x="757646" y="156754"/>
                  </a:cubicBezTo>
                  <a:cubicBezTo>
                    <a:pt x="792900" y="168506"/>
                    <a:pt x="810813" y="182269"/>
                    <a:pt x="849086" y="156754"/>
                  </a:cubicBezTo>
                  <a:cubicBezTo>
                    <a:pt x="862149" y="148046"/>
                    <a:pt x="866503" y="130629"/>
                    <a:pt x="875211" y="117566"/>
                  </a:cubicBezTo>
                  <a:cubicBezTo>
                    <a:pt x="870857" y="100149"/>
                    <a:pt x="866044" y="82840"/>
                    <a:pt x="862149" y="65314"/>
                  </a:cubicBezTo>
                  <a:cubicBezTo>
                    <a:pt x="857333" y="43640"/>
                    <a:pt x="849086" y="0"/>
                    <a:pt x="849086" y="0"/>
                  </a:cubicBez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07645" cy="211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831"/>
            <a:ext cx="215265" cy="215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5" y="1756358"/>
            <a:ext cx="213360" cy="21145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995936" y="1628800"/>
            <a:ext cx="4539852" cy="1478542"/>
            <a:chOff x="3995936" y="1628800"/>
            <a:chExt cx="4539852" cy="1478542"/>
          </a:xfrm>
        </p:grpSpPr>
        <p:sp>
          <p:nvSpPr>
            <p:cNvPr id="18" name="TextBox 17"/>
            <p:cNvSpPr txBox="1"/>
            <p:nvPr/>
          </p:nvSpPr>
          <p:spPr>
            <a:xfrm>
              <a:off x="5354210" y="162880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AdS</a:t>
              </a:r>
              <a:r>
                <a:rPr lang="en-US" baseline="-250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d</a:t>
              </a:r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/CFT</a:t>
              </a:r>
              <a:r>
                <a:rPr lang="en-US" baseline="-250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d-1</a:t>
              </a:r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: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941" y="2284315"/>
              <a:ext cx="466725" cy="2552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852" y="2276871"/>
              <a:ext cx="699135" cy="25527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95936" y="2707232"/>
              <a:ext cx="1842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CFT Operators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3052" y="2707232"/>
              <a:ext cx="1842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Bulk Fields</a:t>
              </a:r>
              <a:endParaRPr lang="en-US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5894270" y="2505471"/>
              <a:ext cx="72008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61" name="Rounded Rectangle 60"/>
          <p:cNvSpPr/>
          <p:nvPr/>
        </p:nvSpPr>
        <p:spPr bwMode="auto">
          <a:xfrm>
            <a:off x="6693051" y="2095506"/>
            <a:ext cx="1842736" cy="1011836"/>
          </a:xfrm>
          <a:prstGeom prst="roundRect">
            <a:avLst/>
          </a:prstGeom>
          <a:noFill/>
          <a:ln w="28575" cap="flat" cmpd="sng" algn="ctr">
            <a:solidFill>
              <a:srgbClr val="5D5D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1880" y="327915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Gauge Symmetries = Deformed global symmetries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38636" y="3924311"/>
            <a:ext cx="3831348" cy="295275"/>
            <a:chOff x="4338636" y="3924311"/>
            <a:chExt cx="3831348" cy="295275"/>
          </a:xfrm>
        </p:grpSpPr>
        <p:pic>
          <p:nvPicPr>
            <p:cNvPr id="37" name="Picture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636" y="3924312"/>
              <a:ext cx="2145030" cy="2724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379" y="3924311"/>
              <a:ext cx="1411605" cy="295275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1862386" y="2095506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198" y="1594923"/>
            <a:ext cx="8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D5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CFT</a:t>
            </a:r>
            <a:endParaRPr lang="en-US" dirty="0">
              <a:solidFill>
                <a:srgbClr val="5D5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4" y="4325034"/>
            <a:ext cx="8140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Structure constants arise as non-abelian deformations: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3" y="4725144"/>
            <a:ext cx="4482465" cy="563880"/>
          </a:xfrm>
          <a:prstGeom prst="rect">
            <a:avLst/>
          </a:prstGeom>
        </p:spPr>
      </p:pic>
      <p:cxnSp>
        <p:nvCxnSpPr>
          <p:cNvPr id="32" name="Curved Connector 31"/>
          <p:cNvCxnSpPr/>
          <p:nvPr/>
        </p:nvCxnSpPr>
        <p:spPr bwMode="auto">
          <a:xfrm rot="16200000" flipH="1">
            <a:off x="3587745" y="4990642"/>
            <a:ext cx="432000" cy="1080000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395534" y="4454987"/>
            <a:ext cx="2347859" cy="4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On Killing tensors: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1568901" y="5229200"/>
            <a:ext cx="770851" cy="32004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Box 64"/>
          <p:cNvSpPr txBox="1"/>
          <p:nvPr/>
        </p:nvSpPr>
        <p:spPr>
          <a:xfrm>
            <a:off x="5150666" y="4790459"/>
            <a:ext cx="391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While quartic consistency implies: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310453" y="5229200"/>
            <a:ext cx="3221987" cy="937897"/>
            <a:chOff x="4716128" y="6379535"/>
            <a:chExt cx="3221987" cy="937897"/>
          </a:xfrm>
        </p:grpSpPr>
        <p:pic>
          <p:nvPicPr>
            <p:cNvPr id="66" name="Picture 6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067" y="6379535"/>
              <a:ext cx="1882140" cy="3028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7025967"/>
              <a:ext cx="1925955" cy="291465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 bwMode="auto">
            <a:xfrm>
              <a:off x="4716128" y="6530982"/>
              <a:ext cx="1008000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716128" y="7171700"/>
              <a:ext cx="1008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Rounded Rectangle 5"/>
          <p:cNvSpPr/>
          <p:nvPr/>
        </p:nvSpPr>
        <p:spPr bwMode="auto">
          <a:xfrm>
            <a:off x="5124540" y="4699018"/>
            <a:ext cx="3993334" cy="15840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3173745" y="4128350"/>
            <a:ext cx="180000" cy="2232000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56376" y="44173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Joung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MT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67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44844 -0.002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4584 -0.002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11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5" grpId="0"/>
      <p:bldP spid="65" grpId="0"/>
      <p:bldP spid="6" grpId="0" animBg="1"/>
      <p:bldP spid="11" grpId="0" animBg="1"/>
      <p:bldP spid="11" grpId="1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260648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Charges, Currents, (Gauge) Symmetries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98133" y="4077072"/>
            <a:ext cx="2742019" cy="2664296"/>
            <a:chOff x="755576" y="1628800"/>
            <a:chExt cx="2742019" cy="2664296"/>
          </a:xfrm>
        </p:grpSpPr>
        <p:grpSp>
          <p:nvGrpSpPr>
            <p:cNvPr id="12" name="Group 11"/>
            <p:cNvGrpSpPr/>
            <p:nvPr/>
          </p:nvGrpSpPr>
          <p:grpSpPr>
            <a:xfrm>
              <a:off x="1043608" y="1628800"/>
              <a:ext cx="2448272" cy="2448000"/>
              <a:chOff x="1115616" y="1661619"/>
              <a:chExt cx="2448272" cy="244800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1115616" y="1661619"/>
                <a:ext cx="2448272" cy="24480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14432094">
                <a:off x="1300269" y="2283660"/>
                <a:ext cx="875211" cy="888274"/>
              </a:xfrm>
              <a:custGeom>
                <a:avLst/>
                <a:gdLst>
                  <a:gd name="connsiteX0" fmla="*/ 0 w 875211"/>
                  <a:gd name="connsiteY0" fmla="*/ 888274 h 888274"/>
                  <a:gd name="connsiteX1" fmla="*/ 52251 w 875211"/>
                  <a:gd name="connsiteY1" fmla="*/ 783771 h 888274"/>
                  <a:gd name="connsiteX2" fmla="*/ 130629 w 875211"/>
                  <a:gd name="connsiteY2" fmla="*/ 809897 h 888274"/>
                  <a:gd name="connsiteX3" fmla="*/ 169817 w 875211"/>
                  <a:gd name="connsiteY3" fmla="*/ 796834 h 888274"/>
                  <a:gd name="connsiteX4" fmla="*/ 182880 w 875211"/>
                  <a:gd name="connsiteY4" fmla="*/ 757646 h 888274"/>
                  <a:gd name="connsiteX5" fmla="*/ 209006 w 875211"/>
                  <a:gd name="connsiteY5" fmla="*/ 653143 h 888274"/>
                  <a:gd name="connsiteX6" fmla="*/ 274320 w 875211"/>
                  <a:gd name="connsiteY6" fmla="*/ 666206 h 888274"/>
                  <a:gd name="connsiteX7" fmla="*/ 313509 w 875211"/>
                  <a:gd name="connsiteY7" fmla="*/ 679269 h 888274"/>
                  <a:gd name="connsiteX8" fmla="*/ 352697 w 875211"/>
                  <a:gd name="connsiteY8" fmla="*/ 653143 h 888274"/>
                  <a:gd name="connsiteX9" fmla="*/ 365760 w 875211"/>
                  <a:gd name="connsiteY9" fmla="*/ 496389 h 888274"/>
                  <a:gd name="connsiteX10" fmla="*/ 444137 w 875211"/>
                  <a:gd name="connsiteY10" fmla="*/ 522514 h 888274"/>
                  <a:gd name="connsiteX11" fmla="*/ 496389 w 875211"/>
                  <a:gd name="connsiteY11" fmla="*/ 535577 h 888274"/>
                  <a:gd name="connsiteX12" fmla="*/ 535577 w 875211"/>
                  <a:gd name="connsiteY12" fmla="*/ 522514 h 888274"/>
                  <a:gd name="connsiteX13" fmla="*/ 535577 w 875211"/>
                  <a:gd name="connsiteY13" fmla="*/ 418011 h 888274"/>
                  <a:gd name="connsiteX14" fmla="*/ 561703 w 875211"/>
                  <a:gd name="connsiteY14" fmla="*/ 339634 h 888274"/>
                  <a:gd name="connsiteX15" fmla="*/ 640080 w 875211"/>
                  <a:gd name="connsiteY15" fmla="*/ 365760 h 888274"/>
                  <a:gd name="connsiteX16" fmla="*/ 705394 w 875211"/>
                  <a:gd name="connsiteY16" fmla="*/ 313509 h 888274"/>
                  <a:gd name="connsiteX17" fmla="*/ 757646 w 875211"/>
                  <a:gd name="connsiteY17" fmla="*/ 156754 h 888274"/>
                  <a:gd name="connsiteX18" fmla="*/ 849086 w 875211"/>
                  <a:gd name="connsiteY18" fmla="*/ 156754 h 888274"/>
                  <a:gd name="connsiteX19" fmla="*/ 875211 w 875211"/>
                  <a:gd name="connsiteY19" fmla="*/ 117566 h 888274"/>
                  <a:gd name="connsiteX20" fmla="*/ 862149 w 875211"/>
                  <a:gd name="connsiteY20" fmla="*/ 65314 h 888274"/>
                  <a:gd name="connsiteX21" fmla="*/ 849086 w 875211"/>
                  <a:gd name="connsiteY21" fmla="*/ 0 h 88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5211" h="888274">
                    <a:moveTo>
                      <a:pt x="0" y="888274"/>
                    </a:moveTo>
                    <a:cubicBezTo>
                      <a:pt x="4167" y="863274"/>
                      <a:pt x="-2171" y="783771"/>
                      <a:pt x="52251" y="783771"/>
                    </a:cubicBezTo>
                    <a:cubicBezTo>
                      <a:pt x="79790" y="783771"/>
                      <a:pt x="130629" y="809897"/>
                      <a:pt x="130629" y="809897"/>
                    </a:cubicBezTo>
                    <a:cubicBezTo>
                      <a:pt x="143692" y="805543"/>
                      <a:pt x="160081" y="806570"/>
                      <a:pt x="169817" y="796834"/>
                    </a:cubicBezTo>
                    <a:cubicBezTo>
                      <a:pt x="179553" y="787098"/>
                      <a:pt x="179540" y="771004"/>
                      <a:pt x="182880" y="757646"/>
                    </a:cubicBezTo>
                    <a:lnTo>
                      <a:pt x="209006" y="653143"/>
                    </a:lnTo>
                    <a:cubicBezTo>
                      <a:pt x="230777" y="657497"/>
                      <a:pt x="252780" y="660821"/>
                      <a:pt x="274320" y="666206"/>
                    </a:cubicBezTo>
                    <a:cubicBezTo>
                      <a:pt x="287678" y="669546"/>
                      <a:pt x="299927" y="681533"/>
                      <a:pt x="313509" y="679269"/>
                    </a:cubicBezTo>
                    <a:cubicBezTo>
                      <a:pt x="328995" y="676688"/>
                      <a:pt x="339634" y="661852"/>
                      <a:pt x="352697" y="653143"/>
                    </a:cubicBezTo>
                    <a:cubicBezTo>
                      <a:pt x="357051" y="600892"/>
                      <a:pt x="335692" y="539343"/>
                      <a:pt x="365760" y="496389"/>
                    </a:cubicBezTo>
                    <a:cubicBezTo>
                      <a:pt x="381552" y="473828"/>
                      <a:pt x="417420" y="515835"/>
                      <a:pt x="444137" y="522514"/>
                    </a:cubicBezTo>
                    <a:lnTo>
                      <a:pt x="496389" y="535577"/>
                    </a:lnTo>
                    <a:cubicBezTo>
                      <a:pt x="509452" y="531223"/>
                      <a:pt x="525841" y="532250"/>
                      <a:pt x="535577" y="522514"/>
                    </a:cubicBezTo>
                    <a:cubicBezTo>
                      <a:pt x="562356" y="495735"/>
                      <a:pt x="540546" y="442854"/>
                      <a:pt x="535577" y="418011"/>
                    </a:cubicBezTo>
                    <a:cubicBezTo>
                      <a:pt x="544286" y="391885"/>
                      <a:pt x="535577" y="330925"/>
                      <a:pt x="561703" y="339634"/>
                    </a:cubicBezTo>
                    <a:lnTo>
                      <a:pt x="640080" y="365760"/>
                    </a:lnTo>
                    <a:cubicBezTo>
                      <a:pt x="672522" y="354946"/>
                      <a:pt x="696304" y="355930"/>
                      <a:pt x="705394" y="313509"/>
                    </a:cubicBezTo>
                    <a:cubicBezTo>
                      <a:pt x="740617" y="149133"/>
                      <a:pt x="666843" y="187022"/>
                      <a:pt x="757646" y="156754"/>
                    </a:cubicBezTo>
                    <a:cubicBezTo>
                      <a:pt x="792900" y="168506"/>
                      <a:pt x="810813" y="182269"/>
                      <a:pt x="849086" y="156754"/>
                    </a:cubicBezTo>
                    <a:cubicBezTo>
                      <a:pt x="862149" y="148046"/>
                      <a:pt x="866503" y="130629"/>
                      <a:pt x="875211" y="117566"/>
                    </a:cubicBezTo>
                    <a:cubicBezTo>
                      <a:pt x="870857" y="100149"/>
                      <a:pt x="866044" y="82840"/>
                      <a:pt x="862149" y="65314"/>
                    </a:cubicBezTo>
                    <a:cubicBezTo>
                      <a:pt x="857333" y="43640"/>
                      <a:pt x="849086" y="0"/>
                      <a:pt x="84908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2320834" y="2000632"/>
                <a:ext cx="875211" cy="888274"/>
              </a:xfrm>
              <a:custGeom>
                <a:avLst/>
                <a:gdLst>
                  <a:gd name="connsiteX0" fmla="*/ 0 w 875211"/>
                  <a:gd name="connsiteY0" fmla="*/ 888274 h 888274"/>
                  <a:gd name="connsiteX1" fmla="*/ 52251 w 875211"/>
                  <a:gd name="connsiteY1" fmla="*/ 783771 h 888274"/>
                  <a:gd name="connsiteX2" fmla="*/ 130629 w 875211"/>
                  <a:gd name="connsiteY2" fmla="*/ 809897 h 888274"/>
                  <a:gd name="connsiteX3" fmla="*/ 169817 w 875211"/>
                  <a:gd name="connsiteY3" fmla="*/ 796834 h 888274"/>
                  <a:gd name="connsiteX4" fmla="*/ 182880 w 875211"/>
                  <a:gd name="connsiteY4" fmla="*/ 757646 h 888274"/>
                  <a:gd name="connsiteX5" fmla="*/ 209006 w 875211"/>
                  <a:gd name="connsiteY5" fmla="*/ 653143 h 888274"/>
                  <a:gd name="connsiteX6" fmla="*/ 274320 w 875211"/>
                  <a:gd name="connsiteY6" fmla="*/ 666206 h 888274"/>
                  <a:gd name="connsiteX7" fmla="*/ 313509 w 875211"/>
                  <a:gd name="connsiteY7" fmla="*/ 679269 h 888274"/>
                  <a:gd name="connsiteX8" fmla="*/ 352697 w 875211"/>
                  <a:gd name="connsiteY8" fmla="*/ 653143 h 888274"/>
                  <a:gd name="connsiteX9" fmla="*/ 365760 w 875211"/>
                  <a:gd name="connsiteY9" fmla="*/ 496389 h 888274"/>
                  <a:gd name="connsiteX10" fmla="*/ 444137 w 875211"/>
                  <a:gd name="connsiteY10" fmla="*/ 522514 h 888274"/>
                  <a:gd name="connsiteX11" fmla="*/ 496389 w 875211"/>
                  <a:gd name="connsiteY11" fmla="*/ 535577 h 888274"/>
                  <a:gd name="connsiteX12" fmla="*/ 535577 w 875211"/>
                  <a:gd name="connsiteY12" fmla="*/ 522514 h 888274"/>
                  <a:gd name="connsiteX13" fmla="*/ 535577 w 875211"/>
                  <a:gd name="connsiteY13" fmla="*/ 418011 h 888274"/>
                  <a:gd name="connsiteX14" fmla="*/ 561703 w 875211"/>
                  <a:gd name="connsiteY14" fmla="*/ 339634 h 888274"/>
                  <a:gd name="connsiteX15" fmla="*/ 640080 w 875211"/>
                  <a:gd name="connsiteY15" fmla="*/ 365760 h 888274"/>
                  <a:gd name="connsiteX16" fmla="*/ 705394 w 875211"/>
                  <a:gd name="connsiteY16" fmla="*/ 313509 h 888274"/>
                  <a:gd name="connsiteX17" fmla="*/ 757646 w 875211"/>
                  <a:gd name="connsiteY17" fmla="*/ 156754 h 888274"/>
                  <a:gd name="connsiteX18" fmla="*/ 849086 w 875211"/>
                  <a:gd name="connsiteY18" fmla="*/ 156754 h 888274"/>
                  <a:gd name="connsiteX19" fmla="*/ 875211 w 875211"/>
                  <a:gd name="connsiteY19" fmla="*/ 117566 h 888274"/>
                  <a:gd name="connsiteX20" fmla="*/ 862149 w 875211"/>
                  <a:gd name="connsiteY20" fmla="*/ 65314 h 888274"/>
                  <a:gd name="connsiteX21" fmla="*/ 849086 w 875211"/>
                  <a:gd name="connsiteY21" fmla="*/ 0 h 88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5211" h="888274">
                    <a:moveTo>
                      <a:pt x="0" y="888274"/>
                    </a:moveTo>
                    <a:cubicBezTo>
                      <a:pt x="4167" y="863274"/>
                      <a:pt x="-2171" y="783771"/>
                      <a:pt x="52251" y="783771"/>
                    </a:cubicBezTo>
                    <a:cubicBezTo>
                      <a:pt x="79790" y="783771"/>
                      <a:pt x="130629" y="809897"/>
                      <a:pt x="130629" y="809897"/>
                    </a:cubicBezTo>
                    <a:cubicBezTo>
                      <a:pt x="143692" y="805543"/>
                      <a:pt x="160081" y="806570"/>
                      <a:pt x="169817" y="796834"/>
                    </a:cubicBezTo>
                    <a:cubicBezTo>
                      <a:pt x="179553" y="787098"/>
                      <a:pt x="179540" y="771004"/>
                      <a:pt x="182880" y="757646"/>
                    </a:cubicBezTo>
                    <a:lnTo>
                      <a:pt x="209006" y="653143"/>
                    </a:lnTo>
                    <a:cubicBezTo>
                      <a:pt x="230777" y="657497"/>
                      <a:pt x="252780" y="660821"/>
                      <a:pt x="274320" y="666206"/>
                    </a:cubicBezTo>
                    <a:cubicBezTo>
                      <a:pt x="287678" y="669546"/>
                      <a:pt x="299927" y="681533"/>
                      <a:pt x="313509" y="679269"/>
                    </a:cubicBezTo>
                    <a:cubicBezTo>
                      <a:pt x="328995" y="676688"/>
                      <a:pt x="339634" y="661852"/>
                      <a:pt x="352697" y="653143"/>
                    </a:cubicBezTo>
                    <a:cubicBezTo>
                      <a:pt x="357051" y="600892"/>
                      <a:pt x="335692" y="539343"/>
                      <a:pt x="365760" y="496389"/>
                    </a:cubicBezTo>
                    <a:cubicBezTo>
                      <a:pt x="381552" y="473828"/>
                      <a:pt x="417420" y="515835"/>
                      <a:pt x="444137" y="522514"/>
                    </a:cubicBezTo>
                    <a:lnTo>
                      <a:pt x="496389" y="535577"/>
                    </a:lnTo>
                    <a:cubicBezTo>
                      <a:pt x="509452" y="531223"/>
                      <a:pt x="525841" y="532250"/>
                      <a:pt x="535577" y="522514"/>
                    </a:cubicBezTo>
                    <a:cubicBezTo>
                      <a:pt x="562356" y="495735"/>
                      <a:pt x="540546" y="442854"/>
                      <a:pt x="535577" y="418011"/>
                    </a:cubicBezTo>
                    <a:cubicBezTo>
                      <a:pt x="544286" y="391885"/>
                      <a:pt x="535577" y="330925"/>
                      <a:pt x="561703" y="339634"/>
                    </a:cubicBezTo>
                    <a:lnTo>
                      <a:pt x="640080" y="365760"/>
                    </a:lnTo>
                    <a:cubicBezTo>
                      <a:pt x="672522" y="354946"/>
                      <a:pt x="696304" y="355930"/>
                      <a:pt x="705394" y="313509"/>
                    </a:cubicBezTo>
                    <a:cubicBezTo>
                      <a:pt x="740617" y="149133"/>
                      <a:pt x="666843" y="187022"/>
                      <a:pt x="757646" y="156754"/>
                    </a:cubicBezTo>
                    <a:cubicBezTo>
                      <a:pt x="792900" y="168506"/>
                      <a:pt x="810813" y="182269"/>
                      <a:pt x="849086" y="156754"/>
                    </a:cubicBezTo>
                    <a:cubicBezTo>
                      <a:pt x="862149" y="148046"/>
                      <a:pt x="866503" y="130629"/>
                      <a:pt x="875211" y="117566"/>
                    </a:cubicBezTo>
                    <a:cubicBezTo>
                      <a:pt x="870857" y="100149"/>
                      <a:pt x="866044" y="82840"/>
                      <a:pt x="862149" y="65314"/>
                    </a:cubicBezTo>
                    <a:cubicBezTo>
                      <a:pt x="857333" y="43640"/>
                      <a:pt x="849086" y="0"/>
                      <a:pt x="84908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6351080">
                <a:off x="2211663" y="2993903"/>
                <a:ext cx="875211" cy="888274"/>
              </a:xfrm>
              <a:custGeom>
                <a:avLst/>
                <a:gdLst>
                  <a:gd name="connsiteX0" fmla="*/ 0 w 875211"/>
                  <a:gd name="connsiteY0" fmla="*/ 888274 h 888274"/>
                  <a:gd name="connsiteX1" fmla="*/ 52251 w 875211"/>
                  <a:gd name="connsiteY1" fmla="*/ 783771 h 888274"/>
                  <a:gd name="connsiteX2" fmla="*/ 130629 w 875211"/>
                  <a:gd name="connsiteY2" fmla="*/ 809897 h 888274"/>
                  <a:gd name="connsiteX3" fmla="*/ 169817 w 875211"/>
                  <a:gd name="connsiteY3" fmla="*/ 796834 h 888274"/>
                  <a:gd name="connsiteX4" fmla="*/ 182880 w 875211"/>
                  <a:gd name="connsiteY4" fmla="*/ 757646 h 888274"/>
                  <a:gd name="connsiteX5" fmla="*/ 209006 w 875211"/>
                  <a:gd name="connsiteY5" fmla="*/ 653143 h 888274"/>
                  <a:gd name="connsiteX6" fmla="*/ 274320 w 875211"/>
                  <a:gd name="connsiteY6" fmla="*/ 666206 h 888274"/>
                  <a:gd name="connsiteX7" fmla="*/ 313509 w 875211"/>
                  <a:gd name="connsiteY7" fmla="*/ 679269 h 888274"/>
                  <a:gd name="connsiteX8" fmla="*/ 352697 w 875211"/>
                  <a:gd name="connsiteY8" fmla="*/ 653143 h 888274"/>
                  <a:gd name="connsiteX9" fmla="*/ 365760 w 875211"/>
                  <a:gd name="connsiteY9" fmla="*/ 496389 h 888274"/>
                  <a:gd name="connsiteX10" fmla="*/ 444137 w 875211"/>
                  <a:gd name="connsiteY10" fmla="*/ 522514 h 888274"/>
                  <a:gd name="connsiteX11" fmla="*/ 496389 w 875211"/>
                  <a:gd name="connsiteY11" fmla="*/ 535577 h 888274"/>
                  <a:gd name="connsiteX12" fmla="*/ 535577 w 875211"/>
                  <a:gd name="connsiteY12" fmla="*/ 522514 h 888274"/>
                  <a:gd name="connsiteX13" fmla="*/ 535577 w 875211"/>
                  <a:gd name="connsiteY13" fmla="*/ 418011 h 888274"/>
                  <a:gd name="connsiteX14" fmla="*/ 561703 w 875211"/>
                  <a:gd name="connsiteY14" fmla="*/ 339634 h 888274"/>
                  <a:gd name="connsiteX15" fmla="*/ 640080 w 875211"/>
                  <a:gd name="connsiteY15" fmla="*/ 365760 h 888274"/>
                  <a:gd name="connsiteX16" fmla="*/ 705394 w 875211"/>
                  <a:gd name="connsiteY16" fmla="*/ 313509 h 888274"/>
                  <a:gd name="connsiteX17" fmla="*/ 757646 w 875211"/>
                  <a:gd name="connsiteY17" fmla="*/ 156754 h 888274"/>
                  <a:gd name="connsiteX18" fmla="*/ 849086 w 875211"/>
                  <a:gd name="connsiteY18" fmla="*/ 156754 h 888274"/>
                  <a:gd name="connsiteX19" fmla="*/ 875211 w 875211"/>
                  <a:gd name="connsiteY19" fmla="*/ 117566 h 888274"/>
                  <a:gd name="connsiteX20" fmla="*/ 862149 w 875211"/>
                  <a:gd name="connsiteY20" fmla="*/ 65314 h 888274"/>
                  <a:gd name="connsiteX21" fmla="*/ 849086 w 875211"/>
                  <a:gd name="connsiteY21" fmla="*/ 0 h 88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5211" h="888274">
                    <a:moveTo>
                      <a:pt x="0" y="888274"/>
                    </a:moveTo>
                    <a:cubicBezTo>
                      <a:pt x="4167" y="863274"/>
                      <a:pt x="-2171" y="783771"/>
                      <a:pt x="52251" y="783771"/>
                    </a:cubicBezTo>
                    <a:cubicBezTo>
                      <a:pt x="79790" y="783771"/>
                      <a:pt x="130629" y="809897"/>
                      <a:pt x="130629" y="809897"/>
                    </a:cubicBezTo>
                    <a:cubicBezTo>
                      <a:pt x="143692" y="805543"/>
                      <a:pt x="160081" y="806570"/>
                      <a:pt x="169817" y="796834"/>
                    </a:cubicBezTo>
                    <a:cubicBezTo>
                      <a:pt x="179553" y="787098"/>
                      <a:pt x="179540" y="771004"/>
                      <a:pt x="182880" y="757646"/>
                    </a:cubicBezTo>
                    <a:lnTo>
                      <a:pt x="209006" y="653143"/>
                    </a:lnTo>
                    <a:cubicBezTo>
                      <a:pt x="230777" y="657497"/>
                      <a:pt x="252780" y="660821"/>
                      <a:pt x="274320" y="666206"/>
                    </a:cubicBezTo>
                    <a:cubicBezTo>
                      <a:pt x="287678" y="669546"/>
                      <a:pt x="299927" y="681533"/>
                      <a:pt x="313509" y="679269"/>
                    </a:cubicBezTo>
                    <a:cubicBezTo>
                      <a:pt x="328995" y="676688"/>
                      <a:pt x="339634" y="661852"/>
                      <a:pt x="352697" y="653143"/>
                    </a:cubicBezTo>
                    <a:cubicBezTo>
                      <a:pt x="357051" y="600892"/>
                      <a:pt x="335692" y="539343"/>
                      <a:pt x="365760" y="496389"/>
                    </a:cubicBezTo>
                    <a:cubicBezTo>
                      <a:pt x="381552" y="473828"/>
                      <a:pt x="417420" y="515835"/>
                      <a:pt x="444137" y="522514"/>
                    </a:cubicBezTo>
                    <a:lnTo>
                      <a:pt x="496389" y="535577"/>
                    </a:lnTo>
                    <a:cubicBezTo>
                      <a:pt x="509452" y="531223"/>
                      <a:pt x="525841" y="532250"/>
                      <a:pt x="535577" y="522514"/>
                    </a:cubicBezTo>
                    <a:cubicBezTo>
                      <a:pt x="562356" y="495735"/>
                      <a:pt x="540546" y="442854"/>
                      <a:pt x="535577" y="418011"/>
                    </a:cubicBezTo>
                    <a:cubicBezTo>
                      <a:pt x="544286" y="391885"/>
                      <a:pt x="535577" y="330925"/>
                      <a:pt x="561703" y="339634"/>
                    </a:cubicBezTo>
                    <a:lnTo>
                      <a:pt x="640080" y="365760"/>
                    </a:lnTo>
                    <a:cubicBezTo>
                      <a:pt x="672522" y="354946"/>
                      <a:pt x="696304" y="355930"/>
                      <a:pt x="705394" y="313509"/>
                    </a:cubicBezTo>
                    <a:cubicBezTo>
                      <a:pt x="740617" y="149133"/>
                      <a:pt x="666843" y="187022"/>
                      <a:pt x="757646" y="156754"/>
                    </a:cubicBezTo>
                    <a:cubicBezTo>
                      <a:pt x="792900" y="168506"/>
                      <a:pt x="810813" y="182269"/>
                      <a:pt x="849086" y="156754"/>
                    </a:cubicBezTo>
                    <a:cubicBezTo>
                      <a:pt x="862149" y="148046"/>
                      <a:pt x="866503" y="130629"/>
                      <a:pt x="875211" y="117566"/>
                    </a:cubicBezTo>
                    <a:cubicBezTo>
                      <a:pt x="870857" y="100149"/>
                      <a:pt x="866044" y="82840"/>
                      <a:pt x="862149" y="65314"/>
                    </a:cubicBezTo>
                    <a:cubicBezTo>
                      <a:pt x="857333" y="43640"/>
                      <a:pt x="849086" y="0"/>
                      <a:pt x="84908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276872"/>
              <a:ext cx="207645" cy="2114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077831"/>
              <a:ext cx="215265" cy="2152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235" y="1756358"/>
              <a:ext cx="213360" cy="211455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67" y="2076465"/>
            <a:ext cx="2145030" cy="27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6288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d-1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96506" y="16288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2066940"/>
            <a:ext cx="1670685" cy="281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40518"/>
            <a:ext cx="573405" cy="25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93" y="2610818"/>
            <a:ext cx="231385" cy="28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22745"/>
            <a:ext cx="1710690" cy="2819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7" y="3212976"/>
            <a:ext cx="2902666" cy="25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30" y="3212976"/>
            <a:ext cx="2670810" cy="2571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62318" y="3717032"/>
            <a:ext cx="290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carries a UIR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2324" y="3717032"/>
            <a:ext cx="290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Carries a UIR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4984" y="4391230"/>
            <a:ext cx="51540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algebraic problem is the same! (bootstrap) The solutions are “dual”</a:t>
            </a:r>
            <a:b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(Coleman-</a:t>
            </a:r>
            <a:r>
              <a:rPr lang="en-US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Mandula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-like Theorem)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Solve the cubic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Solve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Jacobi</a:t>
            </a:r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Classify representations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87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27534 0.005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25" grpId="0"/>
      <p:bldP spid="5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97616" y="357621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Fradkin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Vasiliev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‘86;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Konstein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Vasiliev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‘90;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Maldacena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Zhiboedov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</a:t>
            </a:r>
            <a:endParaRPr lang="en-US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44624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Solution to the problem in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AdS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/CFT!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3652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37" y="2190026"/>
            <a:ext cx="1979295" cy="575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16578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Algebra: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121" y="16445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UIR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4" y="2333853"/>
            <a:ext cx="1973580" cy="287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324491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23504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Moyal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(unique)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2404" y="2966083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Scalar and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Spinor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Singletons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22614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4051672"/>
            <a:ext cx="353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One parameter family 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(doubletons)</a:t>
            </a:r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459663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Gunaydin</a:t>
            </a:r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all; Boulanger,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Skvortsov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Manvelyan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Mkrtcyan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Mkrtcyan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Theisen</a:t>
            </a:r>
            <a:endParaRPr lang="en-US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51383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5771" y="5106392"/>
            <a:ext cx="149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unique…??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515" y="51063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…??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599059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6+n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/CFT</a:t>
            </a:r>
            <a:r>
              <a:rPr lang="en-US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5+n</a:t>
            </a:r>
            <a:endParaRPr lang="en-US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6431270"/>
            <a:ext cx="220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 (unique)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2404" y="59125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Scalar singleton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1423809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Boulanger,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Ponomarev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Skvortsov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MT</a:t>
            </a:r>
            <a:endParaRPr lang="en-US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052736"/>
            <a:ext cx="892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Assumptions: symmetric tensors + one HS generator + no color (+ Gravity)!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0006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Virasoro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!!)</a:t>
            </a:r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64" y="3140968"/>
            <a:ext cx="3279831" cy="7200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5D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2" y="4120383"/>
            <a:ext cx="2226945" cy="5753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275460" y="5683842"/>
            <a:ext cx="2305050" cy="841502"/>
            <a:chOff x="3136864" y="6533197"/>
            <a:chExt cx="2305050" cy="841502"/>
          </a:xfrm>
        </p:grpSpPr>
        <p:pic>
          <p:nvPicPr>
            <p:cNvPr id="43" name="Picture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864" y="6533197"/>
              <a:ext cx="2305050" cy="649605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204987" y="7038802"/>
              <a:ext cx="324000" cy="144000"/>
              <a:chOff x="4200368" y="7075298"/>
              <a:chExt cx="324000" cy="1440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200368" y="7075298"/>
                <a:ext cx="324000" cy="14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cxnSp>
            <p:nvCxnSpPr>
              <p:cNvPr id="46" name="Straight Connector 45"/>
              <p:cNvCxnSpPr>
                <a:stCxn id="44" idx="0"/>
                <a:endCxn id="44" idx="2"/>
              </p:cNvCxnSpPr>
              <p:nvPr/>
            </p:nvCxnSpPr>
            <p:spPr bwMode="auto">
              <a:xfrm>
                <a:off x="4362368" y="7075298"/>
                <a:ext cx="0" cy="14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5068764" y="6870699"/>
              <a:ext cx="146753" cy="504000"/>
              <a:chOff x="5119564" y="6870699"/>
              <a:chExt cx="146753" cy="50400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119564" y="6870699"/>
                <a:ext cx="144000" cy="50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endParaRPr>
              </a:p>
            </p:txBody>
          </p:sp>
          <p:cxnSp>
            <p:nvCxnSpPr>
              <p:cNvPr id="50" name="Straight Connector 49"/>
              <p:cNvCxnSpPr>
                <a:stCxn id="48" idx="1"/>
                <a:endCxn id="48" idx="3"/>
              </p:cNvCxnSpPr>
              <p:nvPr/>
            </p:nvCxnSpPr>
            <p:spPr bwMode="auto">
              <a:xfrm>
                <a:off x="5119564" y="7122699"/>
                <a:ext cx="14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5122317" y="7248973"/>
                <a:ext cx="14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5122301" y="6996561"/>
                <a:ext cx="14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5986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5" grpId="0"/>
      <p:bldP spid="6" grpId="0"/>
      <p:bldP spid="9" grpId="0"/>
      <p:bldP spid="10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6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237455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Solution to the problem in flat space!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882" y="1628800"/>
            <a:ext cx="92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algebraic formulation of the problem can be solved on any background!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707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Cubic analysis + Jacobi on flat: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64" y="3319012"/>
            <a:ext cx="1681791" cy="3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3" y="3246964"/>
            <a:ext cx="2448495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44" y="5208507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Improved Coleman-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Mandula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Theorem: NO assumption about finiteness of the spectrum below a given mass scale (simpler algebraic proof!)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60015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Joung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MT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293096"/>
            <a:ext cx="6168957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5D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HS generators commute with spin 2 generators and close among themselves!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6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7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93439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More general matter couplings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670" y="141277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Multiple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tensor product of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Singletons (minimal representation) give rise to massive representations of the HS algebra (la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grande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bouffe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AdS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perspective: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CFT perspective: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828032"/>
            <a:ext cx="3000375" cy="563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68" y="3744080"/>
            <a:ext cx="358140" cy="238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09" y="3721219"/>
            <a:ext cx="2169795" cy="283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16" y="2924944"/>
            <a:ext cx="2106930" cy="3048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 bwMode="auto">
          <a:xfrm>
            <a:off x="2411760" y="3744080"/>
            <a:ext cx="517121" cy="26098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4227626"/>
            <a:ext cx="460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Massive representations of HS algebra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33243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Joung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MT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31" y="518506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 latter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multiplets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correspond to multi-trace operators from a CFT perspective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5754450"/>
            <a:ext cx="6168957" cy="40011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5D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Conjecture: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Quantum HS theory = String Theory (??)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6217567"/>
            <a:ext cx="568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Engquist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Sundell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Chang, </a:t>
            </a:r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Minwalla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Sharma,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Yin; </a:t>
            </a:r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Gelfond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Vasiliev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58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3" grpId="0"/>
      <p:bldP spid="20" grpId="0" animBg="1"/>
      <p:bldP spid="21" grpId="0"/>
      <p:bldP spid="22" grpId="0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8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433" y="152384"/>
            <a:ext cx="908607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Pristina" pitchFamily="66" charset="0"/>
                <a:ea typeface="+mj-ea"/>
                <a:cs typeface="+mj-cs"/>
              </a:rPr>
              <a:t>Summary &amp; 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49" y="1427583"/>
            <a:ext cx="85887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Classification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of the HS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algebras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without mixed symmetry generators (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evidence that the enveloping algebra construction is exhaustive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Classification of HS algebra representations fixes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correlators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 CFT and couplings in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AdS</a:t>
            </a:r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Breaking of HS symmetry by loops (lowest order in 1/N or classical bulk theory fixed by representation theory)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Very intriguing direction: multiple tensor products of singletons generate massive spectrum and fix corresponding couplings (String Theory?!)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Algebraic formulation of the problem gives a unified view on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AdS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and CFT sides of HS theories and makes possible to prove 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Coleman-</a:t>
            </a:r>
            <a:r>
              <a:rPr lang="en-US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Mandula</a:t>
            </a:r>
            <a:r>
              <a:rPr lang="en-US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-like Theorems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 any constant curvature backgrounds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Work in progress: find an “explicit” representation in terms of deformed oscillators of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hs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(l) and of its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generalizations to higher dimensions (d=5)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88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8BSOLUOO49CBKKPW" val="3478"/>
  <p:tag name="FIRSTMASSIMO2ETARONNA@FSZYGIMFUVWXYL65" val="3712"/>
  <p:tag name="DEFAULTDISPLAYSOURCE" val="\documentclass{article}\pagestyle{empty}&#10;\usepackage[notref,notcite]{showkeys}&#10;%\usepackage{showkeys}&#10;\usepackage{latexsym}&#10;\usepackage{amsmath}&#10;\usepackage{multibox}&#10;\usepackage{verbatim}&#10;\usepackage{mathrsfs}&#10;\usepackage{color}&#10;&#10;\usepackage{amssymb,amsmath}&#10;\usepackage{amsthm}&#10;\usepackage{amscd}&#10;\usepackage{amssymb}&#10;\usepackage{amsfonts}&#10;\usepackage{url}&#10;\usepackage{slashed}&#10;%\usepackage{youngtab}&#10;\usepackage[latin1]{inputenc}&#10;\usepackage[english]{babel}&#10;&#10;% for equation numbering&#10;\renewcommand{\theequation}{\thesection.\arabic{equation}} \csname&#10;@addtoreset\endcsname{equation}{section}&#10;&#10;%%%%%%%%%%%%%%%%%%%%%%%%%% OLD SYMBOLS %%%%%%%%%%%%%%%%%%%%%%%%%%%%%%&#10;%\def\3s{{s \choose 3}}&#10;%\def\4s{{s \choose 4}}&#10;%\def\5s{{s \choose 5}}&#10;%\def\6s{{s \choose 6}}&#10;&#10;\def\ap{\a^{'}}&#10;\def\ww{\wedge}&#10;\def\ran{\rangle}&#10;\def\lan{\langle}&#10;\def\de{\partial}&#10;&#10;\def\npr{\not \! \pr}&#10;\def\ldl{\L \fr{\pr}{\pr\L}}&#10;\def\ltl{\L \fr{d}{d\L}}&#10;\def\prm{\pr_{\mu}}&#10;\def\pmr{\pr^{\mu}}&#10;\def\prd{\pr \cdot}&#10;\def\dpr{\pr_p}&#10;\def\dps{\pr_{-p}}&#10;\def\dlr{\pr_\L}&#10;\def\imv{\int \mathcal{D} \varphi}&#10;\def\imo{\int_{\Omega_d} \mathcal{D} \varphi}&#10;\def\ix{\int d^dx}&#10;\def\iml{\int_{\Omega_d} \mathcal{D} \varphi_\Lambda}&#10;\def\imh{\int \mathcal{D} \fh}&#10;&#10;\def\gz0{\gamma^{0}}&#10;\def\gmi{\gamma^{\mu}}&#10;\def\gni{\gamma^{\nu}}&#10;\def\gri{\gamma^{\rho}}&#10;\def\gsi{\gamma^{\sigma}}&#10;\def\gli{\gamma^{\l}}&#10;\def\gti{\gamma^{\t}}&#10;\def\gdag{(\gmi)^{\dag}}&#10;\def\ej{\exp\{\12\hat{J}\hat{G}\hat{J}\}}&#10;\def\dd{d^d}&#10;&#10;\def\bth{\bar{\th}}&#10;\def\pb{\bar{\p}}&#10;\def\eb{\bar{\e}}&#10;\def\pb{{\bar\pi}}&#10;\def\lb{{\bar\lambda}}&#10;\def\psb{{\bar\psi}}&#10;\def\pb{{\bar\pi}}&#10;\def\eb{{\bar\varepsilon}}&#10;\def\lb{{\bar\lambda}}&#10;\def\yb{{\bar y}}&#10;\def\zb{{\bar z}}&#10;\def\vb{{\bar v}}&#10;\def\ub{{\bar u}}&#10;&#10;\def\hcA{\hat\cA}&#10;\def\hF{\hat{\F}}&#10;\def\hcF{\hat{\cal F}}&#10;\def\hd{\hat{d}}&#10;\def\hP{\hat{\Psi}}&#10;\def\fh{\hat{\varphi}}&#10;\def\mtl{\mathcal{L}}&#10;&#10;\def\smpl{{\tiny +}}&#10;\def\smm{{\tiny -}}&#10;\def\cit#1{\centerline{\it #1}}&#10;\def\q{\quad}&#10;\def\qq{\quad\quad}&#10;\def\qqq{\quad\quad\quad}&#10;\def\del{\partial}&#10;\def\na{\nabla}&#10;\let\la=\label&#10;\let\bm=\bibitem&#10;\def\nn{\nonumber}&#10;\newcommand{\eq}[1]{(\ref{#1})}&#10;\newcommand{\ns}[1]{{\normalsize #1}}&#10;\def\tr{{\rm tr}}&#10;\newcommand{\w}[1]{\\[0.#1cm]}&#10;\def\eqs#1#2{(\ref{#1}-\ref{#2})} \def\det{{\rm det\,}}&#10;\def\se{\;\;=\;\;}&#10;\def\seq{\;\;\equiv\;\;}&#10;\def\dk{{d^dk\over (2\pi)^d}}&#10;\def\intdm{\int_0^{\infty} {2\m \sinh \pi \m \over \pi^2} d\m}&#10;\def\hf#1#2#3#4{{}_2\! F_1(#1,#2;#3;#4)}&#10;\def\mx#1#2#3#4{\left#1\begin{array}{#2} #3 \end{array}\right#4}&#10;\def\nab{\nabla}&#10;\def\ft#1#2{{\textstyle{{\scriptstyle #1}&#10;\over {\scriptstyle #2}}}} \def\fft#1#2{{#1 \over #2}}&#10;\def\wwb#1#2#3{$\left(\fft{#1}{#3},\,\fft{#2}{#3}\,\right)$}&#10;\def\sst#1{{\scriptscriptstyle #1}}&#10;\def\oneone{\rlap 1\mkern4mu{\rm l}}&#10;\def\ket#1{|#1\rangle}&#10;\def\scs#1{\section{\sc #1}}&#10;\def\scss#1{\subsection{\sc #1}}&#10;\def\scsss#1{\subsubsection{\sc #1}}&#10;&#10;%\def\la#1{\label{#1}\marginpar{right}{#1}}&#10;%%%%%%%%%%%%%%%%%%%%%%%%%%%%%%%%%%%%%%%%%%%%%%%%%%%%%%%%%%%%%%%%%%%%%&#10;&#10;&#10;%%%%%%%%%%%%%%%%%%%%%%%%%% GREEK ALPHABET %%%%%%%%%%%%%%%%%%%%%%%%%%%&#10;&#10;\def\a{\alpha}&#10;\def\b{\beta}&#10;\def\g{\gamma}&#10;\def\G{\Gamma}&#10;\def\d{\delta}&#10;\def\D{\Delta}&#10;\def\e{\epsilon}&#10;\def\ve{\varepsilon}&#10;\def\z{\zeta}&#10;\def\h{\eta}&#10;\def\th{\theta}&#10;\def\Th{\Theta}&#10;\def\vth{\vartheta}&#10;\def\i{\iota}&#10;\def\k{\kappa}&#10;\def\l{\lambda}&#10;\def\L{\Lambda}&#10;\def\m{\mu}&#10;\def\n{\nu}&#10;\def\x{\xi}&#10;\def\X{\Xi}&#10;\def\p{\pi}&#10;\def\P{\Pi}&#10;\def\vp{\varpi}&#10;\def\r{\rho}&#10;\def\vr{\varrho}&#10;\def\s{\sigma}&#10;\def\S{\Sigma}&#10;\def\t{\tau}&#10;\def\u{\upsilon}&#10;\def\U{\Upsilon}&#10;\def\f{\phi}&#10;\def\F{\Phi}&#10;\def\vf{\varphi}&#10;\def\c{\chi}&#10;\def\ps{\psi}&#10;\def\Ps{\Psi}&#10;\def\o{\omega}&#10;\def\O{\Omega}&#10;&#10;%%%%%%%%%%%%%%%%%%%%%%%% CALLIGRAPHIC LETTERS %%%%%%%%%%%%%%%%%%%%%%%&#10;&#10;\def\cA{{\cal A}}&#10;\def\cB{{\cal B}}&#10;\def\cC{{\cal C}}&#10;\def\cD{{\cal D}}&#10;\def\cE{{\cal E}}&#10;\def\cF{{\cal F}}&#10;\def\cG{{\cal G}}&#10;\def\cH{{\cal H}}&#10;\def\cI{{\cal I}}&#10;\def\cJ{{\cal J}}&#10;\def\cK{{\cal K}}&#10;\def\cL{{\cal L}}&#10;\def\cM{{\cal M}}&#10;\def\cN{{\cal N}}&#10;\def\cO{{\cal O}}&#10;\def\cP{{\cal P}}&#10;\def\cQ{{\cal Q}}&#10;\def\cR{{\cal R}}&#10;\def\cS{{\cal S}}&#10;\def\cT{{\cal T}}&#10;\def\cU{{\cal U}}&#10;\def\cV{{\cal V}}&#10;\def\cW{{\cal W}}&#10;\def\cX{{\cal X}}&#10;\def\cY{{\cal Y}}&#10;\def\cZ{{\cal Z}}&#10;&#10;%%%%%%%%%%%%%%%%%%%%%%%%%%% ENVIRONMENTS %%%%%%%%%%%%%%%%%%%%%%%%%%%%&#10;&#10;\def\be{\begin{equation}}&#10;\def\ee{\end{equation}}&#10;\def\bs{\begin{split}}&#10;\def\es{\end{split}}&#10;\def\bea{\begin{eqnarray}}&#10;\def\eea{\end{eqnarray}}&#10;\def\ba{\begin{array}}&#10;\def\ea{\end{array}}&#10;\def\bec{\begin{center}}&#10;\def\ec{\end{center}}&#10;\def\ba{\begin{align}}&#10;\def\ena{\end{align}}&#10;\def\ft{\footnote}&#10;\def\fnt{\footnote}&#10;\def\lab{\label}&#10;\def\txl{\textsl}&#10;\def\mth{\mathcal}&#10;\def\txt{\textsc}&#10;\def\ntg{\notag}&#10;\def\non{\nonumber}&#10;\def\nl{\newline}&#10;&#10;%%%%%%%%%%%%%%%%%%%%%%%%%%%%%% SYMBOLS %%%%%%%%%%%%%%%%%%%%%%%%%%%%%%&#10;&#10;\def\hpe{\pe \hat{\phantom{\! \! \pe}}}&#10;\def\pe{\prime}&#10;\def\12{\frac{1}{2}}&#10;\def\fr{\frac}&#10;\def\pr{\partial}&#10;\def\prd{\partial \cdot}&#10;\def\bra{\langle \,}&#10;\def\ket{\, \rangle}&#10;\def\comma{\,,\,}&#10;\def\eq{\equiv}&#10;\def\dag{\dagger}&#10;\newcommand{\bin}[2]{{#1 \choose #2}}&#10;\def\sepl{&amp;\!\!}&#10;\def\sepr{\!\!&amp;}&#10;&#10;\def\la{\leftarrow}&#10;\def\ra{\rightarrow}&#10;\def\Lla{\Longleftarrow}&#10;\def\Lra{\Longrightarrow}&#10;\def\lrar{\leftrightarrow}&#10;\def\lra{\leftrightarrow}&#10;&#10;\newcommand{\comp}[2]{\phantom{\a}^{(#1)}\hspace{-19pt}\a_{\phantom{(1)}#2}}&#10;\newcommand{\compt}[2]{\phantom{\a}^{(#1)}\hspace{-19pt}\widetilde{\a}_{\phantom{(1)}#2}}&#10;&#10;%%%%%%%%%%%%%%%%%%%%%%%%%% SLASHED SYMBOLS %%%%%%%%%%%%%%%%%%%%%%%%%%&#10;&#10;\def\dsl{\not {\! \pr}}&#10;\def\psl{\not {\hspace{-0.09cm} p}}&#10;\def\dsll{\not {\! \pr}}&#10;\def\hh{\hat{\h}}&#10;\def\hprd{\hat{\pr} \cdot}&#10;\def\hpr{\hat{\pr}}&#10;\def\psisl{\not {\!\! \psi}}&#10;\def\cWsl{\not {\!\!\! \cal W}}&#10;\def\cWslt{\, \not {\!\!\!\! \cal W}}&#10;\def\cWssl{\not {\!\!\! \cal W_{\, \s}}}&#10;\def\asl{\not {\! \cal{A}}}&#10;\def\esl{\not {\! \epsilon}}&#10;\def\esll{\not {\! \! \epsilon}}&#10;\def\ssl{\not {\! \cal S}}&#10;\def\ssll{\not {\!\! \cal S}}&#10;\def\xisl{\not {\! \xi}}&#10;\def\xibsl{\not {\! \bar{\xi}}}&#10;\def\nablasl{\not {\! \nabla}}&#10;\def\Dsl{\not {\! \! \D}}&#10;\def\lsl{\not {\! \l}}&#10;\def\czsl{\not {\! \! \cZ}}&#10;\def\rsl{\not {\! \cal R}}&#10;\def\xibsl{\not {\! \bar{\xi}}}&#10;\def\ssl{\not {\! \cal S}}&#10;\def\gsl{\not {\!  \Gamma}}&#10;\def\csl{\not {\! \!\chi}}&#10;\def\psll{\not { p}}&#10;\def\bep{\bar{\e}}&#10;&#10;\begin{document}&#10;\begin{equation*}&#10;&#10;\end{equation*}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artial^{\mu}\epsilon^{\mu(s-1)}\,-\,\text{traces}=0&#10;\end{equation*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Q_2,Q_s]\sim Q_s&#10;\end{equatio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Q_s,Q_s]\sim Q_2\,+\,\ldots&#10;\end{equatio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Q_s}J_{s^\prime}=[Q_{s},J_{s^\prime}]\sim f_{s\,s^\prime}^{\ \ \ t}J_t&#10;\end{equatio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delta_{Q_{s_1}},\delta_{Q_{s_2}}]\,J_{s_3}=\delta_{[Q_{s_1},Q_{s_2}]}J_{s_3}&#10;\end{equatio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-1&#10;\end{equation*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artial^{(\mu}\epsilon^{\nu)}\,-\,\text{traces}=0&#10;\end{equatio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(x)&#10;\end{equation*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hi(x,z)&#10;\end{equation*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1&#10;\end{equatio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3&#10;\end{equatio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2&#10;\end{equation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o(d-1,2)&#10;\end{equation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nabla_\mu \epsilon_{\mu(s-1)}=0&#10;\end{equatio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-1&#10;\end{equation*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nabla_{(\mu} \epsilon_{\nu)}=0&#10;\end{equation*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 \phi_{\mu(s)}\sim \nabla_{\mu}\epsilon_{\mu(s-1)}&#10;\end{equatio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epsilon^{\alpha}_{\ \alpha\mu(s-3)}=0&#10;\end{equation*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(x)&#10;\end{equation*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hi(x,z)&#10;\end{equatio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Q_{s_1},[Q_{s_2},Q_{s_3}]]+\text{cycl.}=0&#10;\end{equatio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 \phi_{\mu(s)}\sim \nabla_{\mu}\epsilon_{\mu(s-1)}+(\partial^{\#}\phi\partial^{\#}\epsilon)_{\mu(s)}+\ldots&#10;\end{equation*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delta_{\epsilon_1},\delta_{\epsilon_2}] \phi_{\mu(s)}\sim &#10;\nabla_{\mu}(\partial^{\#}\epsilon_{1}\partial^{\#}\epsilon_{2})_{\mu(s-1)}+\ldots&#10;\end{equation*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1&#10;\end{equation*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3&#10;\end{equation*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2&#10;\end{equation*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=\int\phi \Box \phi+g \partial^{k_1}\phi_{s_1} \partial^{k_2} \phi_{s_2} \partial^{k_3}\phi_{s_3}+\ldots&#10;\end{equation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\phi^A={f_a}^{A}_{\ B}\epsilon^a \phi^B&#10;\end{equation*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epsilon_1,\epsilon_2]^a=f^a_{\ b c}\epsilon_1^b \epsilon_2^c&#10;\end{equation*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 \phi_{\mu(s)}\sim \nabla_{\mu}\epsilon_{\mu(s-1)}&#10;\end{equatio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epsilon^{\alpha}_{\ \alpha\mu(s-3)}=0&#10;\end{equation*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1&#10;\end{equation*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(x)&#10;\end{equatio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hi(x,z)&#10;\end{equation*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epsilon_1,[\epsilon_2,\epsilon_3]]+\text{cycl.}=0&#10;\end{equation*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delta_{\epsilon_1},\delta_{\epsilon_2}]\phi=\delta_{[\epsilon_1,\epsilon_2]}\phi&#10;\end{equatio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 \phi_{\mu(s)}\sim \nabla_{\mu}\epsilon_{\mu(s-1)}&#10;\end{equation*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partial_\alpha J^{\alpha\mu(s-1)}=0&#10;\end{equation*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Q_s(\epsilon)&#10;\end{equation*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\epsilon&#10;\end{equation*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(\nabla_{\mu}\epsilon_{\mu(s-1)}=0)&#10;\end{equation*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Q_{s_1},[Q_{s_2},Q_{s_3}]]+\text{cycl.}=0&#10;\end{equatio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3&#10;\end{equation*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epsilon_{s_1},[\epsilon_{s_2},\epsilon_{s_3}]]+\text{cycl.}=0&#10;\end{equation*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1&#10;\end{equation*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3&#10;\end{equation*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2&#10;\end{equation*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text{hs}_3(\lambda)=\frac{U[sl(2)]}{C_2-\lambda \,1}&#10;\end{equation*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(\Box-m_\lambda^2)\phi(x)=0&#10;\end{equation*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amsfonts}&#10;\usepackage{latexsym}&#10;\pagestyle{empty}&#10;\begin{document}&#10;\begin{equation*}&#10;d-1\geq \text{dim}(\pi_{\theta})=&#10;\left\{ \begin{array}{ll}&#10;n-1 &amp; \mbox{for $sl_n$}\\&#10;n   &amp; \mbox{for $sp_{2n}$}\\&#10;n-3 &amp; \mbox{for $so_n$}&#10;\end{array}\right.&#10;\end{equation*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text{hs}_5(\lambda)=\frac{U[su(2,2)]}{C_2-\lambda\, 1}&#10;\end{equation*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text{hs}_d=\frac{U[so(d-1,2)]}{\qquad \oplus \vphantom{\Big[|}\hphantom{\quad}}&#10;\end{equation*}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thm,bm,mathrsfs,stmaryrd}&#10;\usepackage{amsmath}&#10;\usepackage{latexsym}&#10;\pagestyle{empty}&#10;\begin{document}&#10;\begin{equation*}&#10;[\epsilon_2\,,\,\epsilon_s]=0&#10;\end{equatio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J_2&#10;\end{equation*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epsilon_s\,,\,\epsilon_s]=\sum_{s''&gt;2}\epsilon_{s''}&#10;\end{equation*}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^{(3)}\sim\int\phi_{\mu(s)}J^{\mu(s)}(\varphi_2,\varphi_3)&#10;\end{equation*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delta_{\epsilon}\varphi&#10;\end{equation*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[\delta_{\epsilon_1},\delta_{\epsilon_2}]\varphi=\delta_{[\epsilon_1,\epsilon_2]}\varphi&#10;\end{equation*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\nabla_\alpha J^{\alpha\mu(s-1)}(\varphi)\approx 0&#10;\end{equation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Q_2\,=\,\int \star\, T_{\mu}\,\epsilon^{\mu}&#10;\end{equation*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so(d-1,2)&#10;\end{equation*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usepackage{latexsym}&#10;\pagestyle{empty}&#10;\begin{document}&#10;\begin{equation*}&#10;Q_s\,=\,\int \star\, J_{\mu(s-1)}\,\epsilon^{\mu(s-1)}&#10;\end{equation*}&#10;\end{document}"/>
  <p:tag name="IGUANATEXSIZE" val="20"/>
</p:tagLst>
</file>

<file path=ppt/theme/theme1.xml><?xml version="1.0" encoding="utf-8"?>
<a:theme xmlns:a="http://schemas.openxmlformats.org/drawingml/2006/main" name="Strutturato">
  <a:themeElements>
    <a:clrScheme name="Strutturato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adley Hand ITC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adley Hand ITC" pitchFamily="66" charset="0"/>
          </a:defRPr>
        </a:defPPr>
      </a:lstStyle>
    </a:lnDef>
  </a:objectDefaults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29465</TotalTime>
  <Words>584</Words>
  <Application>Microsoft Office PowerPoint</Application>
  <PresentationFormat>On-screen Show (4:3)</PresentationFormat>
  <Paragraphs>102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Arial</vt:lpstr>
      <vt:lpstr>Symbol</vt:lpstr>
      <vt:lpstr>cmmi7</vt:lpstr>
      <vt:lpstr>cmr10</vt:lpstr>
      <vt:lpstr>MSAM10</vt:lpstr>
      <vt:lpstr>msbm10</vt:lpstr>
      <vt:lpstr>cmex10</vt:lpstr>
      <vt:lpstr>Arial Narrow</vt:lpstr>
      <vt:lpstr>Bradley Hand ITC</vt:lpstr>
      <vt:lpstr>cmsy5</vt:lpstr>
      <vt:lpstr>Tahoma</vt:lpstr>
      <vt:lpstr>cmr5</vt:lpstr>
      <vt:lpstr>msbm7</vt:lpstr>
      <vt:lpstr>cmsy10orig</vt:lpstr>
      <vt:lpstr>Pristina</vt:lpstr>
      <vt:lpstr>cmmi5</vt:lpstr>
      <vt:lpstr>cmmi10</vt:lpstr>
      <vt:lpstr>cmsy7</vt:lpstr>
      <vt:lpstr>Wingdings</vt:lpstr>
      <vt:lpstr>cmbx10</vt:lpstr>
      <vt:lpstr>cmr8</vt:lpstr>
      <vt:lpstr>cmr7</vt:lpstr>
      <vt:lpstr>Strutturato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Spins and String Interactions</dc:title>
  <dc:creator>Massimo Taronna</dc:creator>
  <cp:lastModifiedBy>Massimo Taronna</cp:lastModifiedBy>
  <cp:revision>1155</cp:revision>
  <dcterms:created xsi:type="dcterms:W3CDTF">2009-07-10T13:05:49Z</dcterms:created>
  <dcterms:modified xsi:type="dcterms:W3CDTF">2014-03-12T21:11:19Z</dcterms:modified>
</cp:coreProperties>
</file>