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311" r:id="rId2"/>
  </p:sldIdLst>
  <p:sldSz cx="30279975" cy="42808525"/>
  <p:notesSz cx="29819600" cy="42329100"/>
  <p:defaultTextStyle>
    <a:defPPr>
      <a:defRPr lang="de-DE"/>
    </a:defPPr>
    <a:lvl1pPr algn="l" rtl="0" fontAlgn="base">
      <a:lnSpc>
        <a:spcPts val="8713"/>
      </a:lnSpc>
      <a:spcBef>
        <a:spcPct val="20000"/>
      </a:spcBef>
      <a:spcAft>
        <a:spcPct val="0"/>
      </a:spcAft>
      <a:defRPr sz="10500" kern="1200">
        <a:solidFill>
          <a:srgbClr val="515151"/>
        </a:solidFill>
        <a:latin typeface="Arial" charset="0"/>
        <a:ea typeface="+mn-ea"/>
        <a:cs typeface="+mn-cs"/>
      </a:defRPr>
    </a:lvl1pPr>
    <a:lvl2pPr marL="457200" algn="l" rtl="0" fontAlgn="base">
      <a:lnSpc>
        <a:spcPts val="8713"/>
      </a:lnSpc>
      <a:spcBef>
        <a:spcPct val="20000"/>
      </a:spcBef>
      <a:spcAft>
        <a:spcPct val="0"/>
      </a:spcAft>
      <a:defRPr sz="10500" kern="1200">
        <a:solidFill>
          <a:srgbClr val="515151"/>
        </a:solidFill>
        <a:latin typeface="Arial" charset="0"/>
        <a:ea typeface="+mn-ea"/>
        <a:cs typeface="+mn-cs"/>
      </a:defRPr>
    </a:lvl2pPr>
    <a:lvl3pPr marL="914400" algn="l" rtl="0" fontAlgn="base">
      <a:lnSpc>
        <a:spcPts val="8713"/>
      </a:lnSpc>
      <a:spcBef>
        <a:spcPct val="20000"/>
      </a:spcBef>
      <a:spcAft>
        <a:spcPct val="0"/>
      </a:spcAft>
      <a:defRPr sz="10500" kern="1200">
        <a:solidFill>
          <a:srgbClr val="515151"/>
        </a:solidFill>
        <a:latin typeface="Arial" charset="0"/>
        <a:ea typeface="+mn-ea"/>
        <a:cs typeface="+mn-cs"/>
      </a:defRPr>
    </a:lvl3pPr>
    <a:lvl4pPr marL="1371600" algn="l" rtl="0" fontAlgn="base">
      <a:lnSpc>
        <a:spcPts val="8713"/>
      </a:lnSpc>
      <a:spcBef>
        <a:spcPct val="20000"/>
      </a:spcBef>
      <a:spcAft>
        <a:spcPct val="0"/>
      </a:spcAft>
      <a:defRPr sz="10500" kern="1200">
        <a:solidFill>
          <a:srgbClr val="515151"/>
        </a:solidFill>
        <a:latin typeface="Arial" charset="0"/>
        <a:ea typeface="+mn-ea"/>
        <a:cs typeface="+mn-cs"/>
      </a:defRPr>
    </a:lvl4pPr>
    <a:lvl5pPr marL="1828800" algn="l" rtl="0" fontAlgn="base">
      <a:lnSpc>
        <a:spcPts val="8713"/>
      </a:lnSpc>
      <a:spcBef>
        <a:spcPct val="20000"/>
      </a:spcBef>
      <a:spcAft>
        <a:spcPct val="0"/>
      </a:spcAft>
      <a:defRPr sz="10500" kern="1200">
        <a:solidFill>
          <a:srgbClr val="51515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500" kern="1200">
        <a:solidFill>
          <a:srgbClr val="51515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500" kern="1200">
        <a:solidFill>
          <a:srgbClr val="51515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500" kern="1200">
        <a:solidFill>
          <a:srgbClr val="51515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500" kern="1200">
        <a:solidFill>
          <a:srgbClr val="51515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6809"/>
    <a:srgbClr val="CF6800"/>
    <a:srgbClr val="00589C"/>
    <a:srgbClr val="C6DDEA"/>
    <a:srgbClr val="BAD6E6"/>
    <a:srgbClr val="CFEAFF"/>
    <a:srgbClr val="6EAACC"/>
    <a:srgbClr val="89B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3" autoAdjust="0"/>
    <p:restoredTop sz="95736" autoAdjust="0"/>
  </p:normalViewPr>
  <p:slideViewPr>
    <p:cSldViewPr snapToGrid="0">
      <p:cViewPr>
        <p:scale>
          <a:sx n="33" d="100"/>
          <a:sy n="33" d="100"/>
        </p:scale>
        <p:origin x="-1266" y="258"/>
      </p:cViewPr>
      <p:guideLst>
        <p:guide orient="horz" pos="1430"/>
        <p:guide orient="horz" pos="4723"/>
        <p:guide orient="horz" pos="2528"/>
        <p:guide orient="horz" pos="6772"/>
        <p:guide pos="18478"/>
        <p:guide pos="676"/>
        <p:guide pos="6980"/>
        <p:guide pos="5392"/>
        <p:guide pos="7510"/>
        <p:guide pos="47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2922250" cy="2116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6891000" y="0"/>
            <a:ext cx="12922250" cy="2116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5A145-6D12-4A12-A0C4-4959FD2EFB55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40205025"/>
            <a:ext cx="12922250" cy="2116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6891000" y="40205025"/>
            <a:ext cx="12922250" cy="2116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E8A2F-0CC7-46E0-8895-66955ED67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71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12925077" cy="2118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94438" tIns="197217" rIns="394438" bIns="197217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5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6887562" y="2"/>
            <a:ext cx="12925077" cy="2118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94438" tIns="197217" rIns="394438" bIns="197217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5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99575" y="3175000"/>
            <a:ext cx="11226800" cy="15873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1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980571" y="20105141"/>
            <a:ext cx="23858467" cy="1904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94438" tIns="197217" rIns="394438" bIns="1972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211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40203509"/>
            <a:ext cx="12925077" cy="211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94438" tIns="197217" rIns="394438" bIns="197217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5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11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6887562" y="40203509"/>
            <a:ext cx="12925077" cy="211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94438" tIns="197217" rIns="394438" bIns="197217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5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1298876-0AA6-4E87-BC09-2B2250179B00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38494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298876-0AA6-4E87-BC09-2B2250179B00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18932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6201" y="1493783"/>
            <a:ext cx="18681700" cy="2952093"/>
          </a:xfrm>
        </p:spPr>
        <p:txBody>
          <a:bodyPr/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24995" y="4129800"/>
            <a:ext cx="18382812" cy="914400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4800" dirty="0" smtClean="0"/>
              <a:t>Click to enter Sub-topic/ </a:t>
            </a:r>
            <a:r>
              <a:rPr lang="en-US" sz="4800" dirty="0" err="1" smtClean="0"/>
              <a:t>Workpackage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0557633" y="3500548"/>
            <a:ext cx="6148387" cy="75565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4800" dirty="0" smtClean="0"/>
              <a:t>Click to enter 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19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tmp"/><Relationship Id="rId12" Type="http://schemas.openxmlformats.org/officeDocument/2006/relationships/image" Target="../media/image10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emf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spect="1" noChangeArrowheads="1"/>
          </p:cNvSpPr>
          <p:nvPr userDrawn="1"/>
        </p:nvSpPr>
        <p:spPr bwMode="auto">
          <a:xfrm>
            <a:off x="0" y="42268775"/>
            <a:ext cx="16071850" cy="539750"/>
          </a:xfrm>
          <a:prstGeom prst="rect">
            <a:avLst/>
          </a:prstGeom>
          <a:solidFill>
            <a:srgbClr val="CF68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11"/>
          <p:cNvSpPr>
            <a:spLocks noChangeAspect="1" noChangeArrowheads="1"/>
          </p:cNvSpPr>
          <p:nvPr userDrawn="1"/>
        </p:nvSpPr>
        <p:spPr bwMode="auto">
          <a:xfrm>
            <a:off x="0" y="41729025"/>
            <a:ext cx="20202525" cy="539750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12"/>
          <p:cNvSpPr>
            <a:spLocks noChangeAspect="1" noChangeArrowheads="1"/>
          </p:cNvSpPr>
          <p:nvPr userDrawn="1"/>
        </p:nvSpPr>
        <p:spPr bwMode="auto">
          <a:xfrm>
            <a:off x="20072350" y="42270363"/>
            <a:ext cx="10207625" cy="538162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13"/>
          <p:cNvSpPr>
            <a:spLocks noChangeAspect="1" noChangeArrowheads="1"/>
          </p:cNvSpPr>
          <p:nvPr userDrawn="1"/>
        </p:nvSpPr>
        <p:spPr bwMode="auto">
          <a:xfrm>
            <a:off x="10064750" y="42270363"/>
            <a:ext cx="10140950" cy="538162"/>
          </a:xfrm>
          <a:prstGeom prst="rect">
            <a:avLst/>
          </a:prstGeom>
          <a:solidFill>
            <a:srgbClr val="003E6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0" name="Group 35"/>
          <p:cNvGrpSpPr>
            <a:grpSpLocks/>
          </p:cNvGrpSpPr>
          <p:nvPr userDrawn="1"/>
        </p:nvGrpSpPr>
        <p:grpSpPr bwMode="auto">
          <a:xfrm>
            <a:off x="0" y="5137150"/>
            <a:ext cx="30403800" cy="1063625"/>
            <a:chOff x="0" y="2445"/>
            <a:chExt cx="19152" cy="670"/>
          </a:xfrm>
        </p:grpSpPr>
        <p:sp>
          <p:nvSpPr>
            <p:cNvPr id="1035" name="Rectangle 22"/>
            <p:cNvSpPr>
              <a:spLocks noChangeAspect="1" noChangeArrowheads="1"/>
            </p:cNvSpPr>
            <p:nvPr userDrawn="1"/>
          </p:nvSpPr>
          <p:spPr bwMode="auto">
            <a:xfrm>
              <a:off x="0" y="2775"/>
              <a:ext cx="10124" cy="340"/>
            </a:xfrm>
            <a:prstGeom prst="rect">
              <a:avLst/>
            </a:prstGeom>
            <a:solidFill>
              <a:srgbClr val="CF68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Rectangle 23"/>
            <p:cNvSpPr>
              <a:spLocks noChangeAspect="1" noChangeArrowheads="1"/>
            </p:cNvSpPr>
            <p:nvPr userDrawn="1"/>
          </p:nvSpPr>
          <p:spPr bwMode="auto">
            <a:xfrm>
              <a:off x="0" y="2445"/>
              <a:ext cx="12723" cy="340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Rectangle 24"/>
            <p:cNvSpPr>
              <a:spLocks noChangeAspect="1" noChangeArrowheads="1"/>
            </p:cNvSpPr>
            <p:nvPr userDrawn="1"/>
          </p:nvSpPr>
          <p:spPr bwMode="auto">
            <a:xfrm>
              <a:off x="12722" y="2775"/>
              <a:ext cx="6430" cy="339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Rectangle 25"/>
            <p:cNvSpPr>
              <a:spLocks noChangeAspect="1" noChangeArrowheads="1"/>
            </p:cNvSpPr>
            <p:nvPr userDrawn="1"/>
          </p:nvSpPr>
          <p:spPr bwMode="auto">
            <a:xfrm>
              <a:off x="6340" y="2776"/>
              <a:ext cx="6382" cy="339"/>
            </a:xfrm>
            <a:prstGeom prst="rect">
              <a:avLst/>
            </a:prstGeom>
            <a:solidFill>
              <a:srgbClr val="003E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1" name="Rectangle 34"/>
          <p:cNvSpPr>
            <a:spLocks noChangeAspect="1" noChangeArrowheads="1"/>
          </p:cNvSpPr>
          <p:nvPr userDrawn="1"/>
        </p:nvSpPr>
        <p:spPr bwMode="auto">
          <a:xfrm>
            <a:off x="0" y="0"/>
            <a:ext cx="20196175" cy="538163"/>
          </a:xfrm>
          <a:prstGeom prst="rect">
            <a:avLst/>
          </a:prstGeom>
          <a:solidFill>
            <a:srgbClr val="003E6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36"/>
          <p:cNvSpPr>
            <a:spLocks noChangeAspect="1" noChangeArrowheads="1"/>
          </p:cNvSpPr>
          <p:nvPr userDrawn="1"/>
        </p:nvSpPr>
        <p:spPr bwMode="auto">
          <a:xfrm>
            <a:off x="0" y="538163"/>
            <a:ext cx="30279975" cy="4613275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176" name="Rectangle 16"/>
          <p:cNvSpPr>
            <a:spLocks noChangeArrowheads="1"/>
          </p:cNvSpPr>
          <p:nvPr userDrawn="1"/>
        </p:nvSpPr>
        <p:spPr bwMode="auto">
          <a:xfrm>
            <a:off x="257582" y="-218500"/>
            <a:ext cx="16455072" cy="180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98459" tIns="199229" rIns="398459" bIns="199229" anchor="t"/>
          <a:lstStyle>
            <a:lvl1pPr defTabSz="3984625">
              <a:lnSpc>
                <a:spcPts val="13950"/>
              </a:lnSpc>
              <a:spcBef>
                <a:spcPct val="0"/>
              </a:spcBef>
              <a:defRPr sz="4000" b="1">
                <a:solidFill>
                  <a:srgbClr val="A9B509"/>
                </a:solidFill>
                <a:latin typeface="Arial" charset="0"/>
              </a:defRPr>
            </a:lvl1pPr>
            <a:lvl2pPr defTabSz="3984625">
              <a:lnSpc>
                <a:spcPts val="13950"/>
              </a:lnSpc>
              <a:spcBef>
                <a:spcPct val="0"/>
              </a:spcBef>
              <a:defRPr sz="4000" b="1">
                <a:solidFill>
                  <a:srgbClr val="A9B509"/>
                </a:solidFill>
                <a:latin typeface="Arial" charset="0"/>
              </a:defRPr>
            </a:lvl2pPr>
            <a:lvl3pPr defTabSz="3984625">
              <a:lnSpc>
                <a:spcPts val="13950"/>
              </a:lnSpc>
              <a:spcBef>
                <a:spcPct val="0"/>
              </a:spcBef>
              <a:defRPr sz="4000" b="1">
                <a:solidFill>
                  <a:srgbClr val="A9B509"/>
                </a:solidFill>
                <a:latin typeface="Arial" charset="0"/>
              </a:defRPr>
            </a:lvl3pPr>
            <a:lvl4pPr defTabSz="3984625">
              <a:lnSpc>
                <a:spcPts val="13950"/>
              </a:lnSpc>
              <a:spcBef>
                <a:spcPct val="0"/>
              </a:spcBef>
              <a:defRPr sz="4000" b="1">
                <a:solidFill>
                  <a:srgbClr val="A9B509"/>
                </a:solidFill>
                <a:latin typeface="Arial" charset="0"/>
              </a:defRPr>
            </a:lvl4pPr>
            <a:lvl5pPr defTabSz="3984625">
              <a:lnSpc>
                <a:spcPts val="13950"/>
              </a:lnSpc>
              <a:spcBef>
                <a:spcPct val="0"/>
              </a:spcBef>
              <a:defRPr sz="4000" b="1">
                <a:solidFill>
                  <a:srgbClr val="A9B509"/>
                </a:solidFill>
                <a:latin typeface="Arial" charset="0"/>
              </a:defRPr>
            </a:lvl5pPr>
            <a:lvl6pPr marL="457200" defTabSz="3984625" fontAlgn="base">
              <a:lnSpc>
                <a:spcPts val="1395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9B509"/>
                </a:solidFill>
                <a:latin typeface="Arial" charset="0"/>
              </a:defRPr>
            </a:lvl6pPr>
            <a:lvl7pPr marL="914400" defTabSz="3984625" fontAlgn="base">
              <a:lnSpc>
                <a:spcPts val="1395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9B509"/>
                </a:solidFill>
                <a:latin typeface="Arial" charset="0"/>
              </a:defRPr>
            </a:lvl7pPr>
            <a:lvl8pPr marL="1371600" defTabSz="3984625" fontAlgn="base">
              <a:lnSpc>
                <a:spcPts val="1395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9B509"/>
                </a:solidFill>
                <a:latin typeface="Arial" charset="0"/>
              </a:defRPr>
            </a:lvl8pPr>
            <a:lvl9pPr marL="1828800" defTabSz="3984625" fontAlgn="base">
              <a:lnSpc>
                <a:spcPts val="1395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9B50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de-DE" altLang="de-DE" sz="4800" dirty="0" smtClean="0">
                <a:solidFill>
                  <a:schemeClr val="bg1"/>
                </a:solidFill>
              </a:rPr>
              <a:t>Programme Matter </a:t>
            </a:r>
            <a:r>
              <a:rPr lang="de-DE" altLang="de-DE" sz="4800" dirty="0" err="1" smtClean="0">
                <a:solidFill>
                  <a:schemeClr val="bg1"/>
                </a:solidFill>
              </a:rPr>
              <a:t>and</a:t>
            </a:r>
            <a:r>
              <a:rPr lang="de-DE" altLang="de-DE" sz="4800" dirty="0" smtClean="0">
                <a:solidFill>
                  <a:schemeClr val="bg1"/>
                </a:solidFill>
              </a:rPr>
              <a:t> Technologies</a:t>
            </a:r>
            <a:r>
              <a:rPr lang="de-DE" altLang="de-DE" dirty="0" smtClean="0">
                <a:solidFill>
                  <a:schemeClr val="bg1"/>
                </a:solidFill>
              </a:rPr>
              <a:t/>
            </a:r>
            <a:br>
              <a:rPr lang="de-DE" altLang="de-DE" dirty="0" smtClean="0">
                <a:solidFill>
                  <a:schemeClr val="bg1"/>
                </a:solidFill>
              </a:rPr>
            </a:br>
            <a:endParaRPr lang="de-DE" altLang="de-DE" dirty="0" smtClean="0">
              <a:solidFill>
                <a:schemeClr val="bg1"/>
              </a:solidFill>
            </a:endParaRPr>
          </a:p>
        </p:txBody>
      </p:sp>
      <p:pic>
        <p:nvPicPr>
          <p:cNvPr id="1034" name="Picture 37" descr="HG_LOGO_S_ENG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5200" y="39443025"/>
            <a:ext cx="5648325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 userDrawn="1"/>
        </p:nvGrpSpPr>
        <p:grpSpPr>
          <a:xfrm>
            <a:off x="20652828" y="973137"/>
            <a:ext cx="9147941" cy="2148435"/>
            <a:chOff x="22456028" y="973136"/>
            <a:chExt cx="7533927" cy="1871664"/>
          </a:xfrm>
        </p:grpSpPr>
        <p:pic>
          <p:nvPicPr>
            <p:cNvPr id="1039" name="Picture 15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6028" y="973136"/>
              <a:ext cx="2498569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0" name="Picture 16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18343" y="973137"/>
              <a:ext cx="2378075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1" name="Picture 17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59480" y="973137"/>
              <a:ext cx="2530475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 userDrawn="1"/>
        </p:nvGrpSpPr>
        <p:grpSpPr>
          <a:xfrm>
            <a:off x="483387" y="39857309"/>
            <a:ext cx="19375472" cy="1901278"/>
            <a:chOff x="830228" y="39289751"/>
            <a:chExt cx="19375472" cy="1901278"/>
          </a:xfrm>
        </p:grpSpPr>
        <p:grpSp>
          <p:nvGrpSpPr>
            <p:cNvPr id="19" name="Group 18"/>
            <p:cNvGrpSpPr/>
            <p:nvPr userDrawn="1"/>
          </p:nvGrpSpPr>
          <p:grpSpPr>
            <a:xfrm>
              <a:off x="830228" y="39289751"/>
              <a:ext cx="19375472" cy="1901278"/>
              <a:chOff x="64546" y="5940809"/>
              <a:chExt cx="7244779" cy="841741"/>
            </a:xfrm>
          </p:grpSpPr>
          <p:pic>
            <p:nvPicPr>
              <p:cNvPr id="20" name="Grafik 6" descr="Bildschirmausschnitt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050" y="6096357"/>
                <a:ext cx="1323666" cy="510566"/>
              </a:xfrm>
              <a:prstGeom prst="rect">
                <a:avLst/>
              </a:prstGeom>
            </p:spPr>
          </p:pic>
          <p:pic>
            <p:nvPicPr>
              <p:cNvPr id="22" name="Picture 4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46" y="5970478"/>
                <a:ext cx="599360" cy="705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" name="Picture 6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0713" y="6116154"/>
                <a:ext cx="898612" cy="415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" name="Picture 2" descr="C:\Users\Behnke\AppData\Local\Temp\hzb_logo_cmyk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2409" y="5940809"/>
                <a:ext cx="1657382" cy="8417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5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8123" y="6147817"/>
                <a:ext cx="864789" cy="294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9" name="Picture 13"/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2407" y="39321283"/>
              <a:ext cx="4247692" cy="1408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5" name="Straight Connector 4"/>
          <p:cNvCxnSpPr/>
          <p:nvPr userDrawn="1"/>
        </p:nvCxnSpPr>
        <p:spPr bwMode="auto">
          <a:xfrm flipV="1">
            <a:off x="-851338" y="39443025"/>
            <a:ext cx="34368828" cy="445816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726201" y="1714500"/>
            <a:ext cx="18681700" cy="2952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3984625" rtl="0" eaLnBrk="0" fontAlgn="base" hangingPunct="0">
        <a:lnSpc>
          <a:spcPts val="13950"/>
        </a:lnSpc>
        <a:spcBef>
          <a:spcPct val="0"/>
        </a:spcBef>
        <a:spcAft>
          <a:spcPct val="0"/>
        </a:spcAft>
        <a:defRPr sz="8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3984625" rtl="0" eaLnBrk="0" fontAlgn="base" hangingPunct="0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2pPr>
      <a:lvl3pPr algn="l" defTabSz="3984625" rtl="0" eaLnBrk="0" fontAlgn="base" hangingPunct="0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3pPr>
      <a:lvl4pPr algn="l" defTabSz="3984625" rtl="0" eaLnBrk="0" fontAlgn="base" hangingPunct="0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4pPr>
      <a:lvl5pPr algn="l" defTabSz="3984625" rtl="0" eaLnBrk="0" fontAlgn="base" hangingPunct="0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5pPr>
      <a:lvl6pPr marL="457200" algn="l" defTabSz="3984625" rtl="0" fontAlgn="base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6pPr>
      <a:lvl7pPr marL="914400" algn="l" defTabSz="3984625" rtl="0" fontAlgn="base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7pPr>
      <a:lvl8pPr marL="1371600" algn="l" defTabSz="3984625" rtl="0" fontAlgn="base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8pPr>
      <a:lvl9pPr marL="1828800" algn="l" defTabSz="3984625" rtl="0" fontAlgn="base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9pPr>
    </p:titleStyle>
    <p:bodyStyle>
      <a:lvl1pPr marL="342900" indent="-342900" algn="l" defTabSz="3984625" rtl="0" eaLnBrk="0" fontAlgn="base" hangingPunct="0">
        <a:lnSpc>
          <a:spcPts val="13075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defRPr sz="11300">
          <a:solidFill>
            <a:schemeClr val="tx1"/>
          </a:solidFill>
          <a:latin typeface="+mn-lt"/>
          <a:ea typeface="+mn-ea"/>
          <a:cs typeface="+mn-cs"/>
        </a:defRPr>
      </a:lvl1pPr>
      <a:lvl2pPr marL="3576638" indent="-1244600" algn="l" defTabSz="3984625" rtl="0" eaLnBrk="0" fontAlgn="base" hangingPunct="0">
        <a:lnSpc>
          <a:spcPts val="13075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11300">
          <a:solidFill>
            <a:schemeClr val="tx1"/>
          </a:solidFill>
          <a:latin typeface="+mn-lt"/>
        </a:defRPr>
      </a:lvl2pPr>
      <a:lvl3pPr marL="5354638" indent="-996950" algn="l" defTabSz="3984625" rtl="0" eaLnBrk="0" fontAlgn="base" hangingPunct="0">
        <a:lnSpc>
          <a:spcPts val="13075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11300">
          <a:solidFill>
            <a:schemeClr val="tx1"/>
          </a:solidFill>
          <a:latin typeface="+mn-lt"/>
        </a:defRPr>
      </a:lvl3pPr>
      <a:lvl4pPr marL="7132638" indent="-996950" algn="l" defTabSz="3984625" rtl="0" eaLnBrk="0" fontAlgn="base" hangingPunct="0">
        <a:spcBef>
          <a:spcPct val="20000"/>
        </a:spcBef>
        <a:spcAft>
          <a:spcPct val="0"/>
        </a:spcAft>
        <a:buChar char="–"/>
        <a:defRPr sz="8700">
          <a:solidFill>
            <a:schemeClr val="tx1"/>
          </a:solidFill>
          <a:latin typeface="+mn-lt"/>
        </a:defRPr>
      </a:lvl4pPr>
      <a:lvl5pPr marL="8964613" indent="-995363" algn="l" defTabSz="3984625" rtl="0" eaLnBrk="0" fontAlgn="base" hangingPunct="0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5pPr>
      <a:lvl6pPr marL="9421813" indent="-995363" algn="l" defTabSz="3984625" rtl="0" fontAlgn="base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6pPr>
      <a:lvl7pPr marL="9879013" indent="-995363" algn="l" defTabSz="3984625" rtl="0" fontAlgn="base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7pPr>
      <a:lvl8pPr marL="10336213" indent="-995363" algn="l" defTabSz="3984625" rtl="0" fontAlgn="base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8pPr>
      <a:lvl9pPr marL="10793413" indent="-995363" algn="l" defTabSz="3984625" rtl="0" fontAlgn="base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png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8" name="Picture 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3133" y="19675270"/>
            <a:ext cx="9144000" cy="639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1" name="Picture 77" descr="P:\2014\Evaluation ARD\Transfersystem-14013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9" t="12192" r="17581" b="12815"/>
          <a:stretch/>
        </p:blipFill>
        <p:spPr bwMode="auto">
          <a:xfrm>
            <a:off x="23265642" y="20323306"/>
            <a:ext cx="6214767" cy="532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41038" y="31613518"/>
            <a:ext cx="10895812" cy="6869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72" name="Picture 4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446" y="15512421"/>
            <a:ext cx="5220264" cy="449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Right Arrow 47"/>
          <p:cNvSpPr/>
          <p:nvPr/>
        </p:nvSpPr>
        <p:spPr bwMode="auto">
          <a:xfrm>
            <a:off x="12636803" y="9837463"/>
            <a:ext cx="2359563" cy="1052704"/>
          </a:xfrm>
          <a:prstGeom prst="rightArrow">
            <a:avLst/>
          </a:prstGeom>
          <a:solidFill>
            <a:srgbClr val="00589C"/>
          </a:solidFill>
          <a:ln>
            <a:noFill/>
          </a:ln>
          <a:effectLst/>
          <a:scene3d>
            <a:camera prst="orthographicFront">
              <a:rot lat="0" lon="10800000" rev="0"/>
            </a:camera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55563" algn="l" defTabSz="3984625" rtl="0" eaLnBrk="1" fontAlgn="base" latinLnBrk="0" hangingPunct="1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546" y="2282058"/>
            <a:ext cx="19169882" cy="295209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 err="1"/>
              <a:t>Nanocoulomb</a:t>
            </a:r>
            <a:r>
              <a:rPr lang="en-US" dirty="0"/>
              <a:t> </a:t>
            </a:r>
            <a:r>
              <a:rPr lang="en-US" dirty="0" smtClean="0"/>
              <a:t>Bunch </a:t>
            </a:r>
            <a:r>
              <a:rPr lang="en-US" dirty="0"/>
              <a:t>C</a:t>
            </a:r>
            <a:r>
              <a:rPr lang="en-US" dirty="0" smtClean="0"/>
              <a:t>harges </a:t>
            </a:r>
            <a:r>
              <a:rPr lang="en-US" dirty="0"/>
              <a:t>from </a:t>
            </a:r>
            <a:r>
              <a:rPr lang="en-US" dirty="0" smtClean="0"/>
              <a:t>Superconducting Photo-injectors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ARD - ST1 / SRF Science &amp; Technology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Rong Xiang ( HZDR )</a:t>
            </a:r>
            <a:endParaRPr lang="en-US" dirty="0"/>
          </a:p>
        </p:txBody>
      </p:sp>
      <p:sp>
        <p:nvSpPr>
          <p:cNvPr id="6" name="Rectangle 105"/>
          <p:cNvSpPr>
            <a:spLocks noChangeArrowheads="1"/>
          </p:cNvSpPr>
          <p:nvPr/>
        </p:nvSpPr>
        <p:spPr bwMode="auto">
          <a:xfrm>
            <a:off x="484185" y="6494681"/>
            <a:ext cx="29407233" cy="6840537"/>
          </a:xfrm>
          <a:prstGeom prst="rect">
            <a:avLst/>
          </a:prstGeom>
          <a:noFill/>
          <a:ln w="50800">
            <a:solidFill>
              <a:srgbClr val="00589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endParaRPr lang="zh-CN" altLang="zh-CN" sz="280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7" name="Rectangle 105"/>
          <p:cNvSpPr>
            <a:spLocks noChangeArrowheads="1"/>
          </p:cNvSpPr>
          <p:nvPr/>
        </p:nvSpPr>
        <p:spPr bwMode="auto">
          <a:xfrm>
            <a:off x="484185" y="13804626"/>
            <a:ext cx="14461525" cy="12334602"/>
          </a:xfrm>
          <a:prstGeom prst="rect">
            <a:avLst/>
          </a:prstGeom>
          <a:noFill/>
          <a:ln w="50800">
            <a:solidFill>
              <a:srgbClr val="00589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endParaRPr lang="zh-CN" altLang="zh-CN" sz="280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8" name="Rectangle 105"/>
          <p:cNvSpPr>
            <a:spLocks noChangeArrowheads="1"/>
          </p:cNvSpPr>
          <p:nvPr/>
        </p:nvSpPr>
        <p:spPr bwMode="auto">
          <a:xfrm>
            <a:off x="15450207" y="13804625"/>
            <a:ext cx="14441211" cy="12334603"/>
          </a:xfrm>
          <a:prstGeom prst="rect">
            <a:avLst/>
          </a:prstGeom>
          <a:noFill/>
          <a:ln w="50800">
            <a:solidFill>
              <a:srgbClr val="00589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endParaRPr lang="zh-CN" altLang="zh-CN" sz="280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9" name="Rectangle 105"/>
          <p:cNvSpPr>
            <a:spLocks noChangeArrowheads="1"/>
          </p:cNvSpPr>
          <p:nvPr/>
        </p:nvSpPr>
        <p:spPr bwMode="auto">
          <a:xfrm>
            <a:off x="15450207" y="26769848"/>
            <a:ext cx="14461525" cy="11724289"/>
          </a:xfrm>
          <a:prstGeom prst="rect">
            <a:avLst/>
          </a:prstGeom>
          <a:noFill/>
          <a:ln w="50800">
            <a:solidFill>
              <a:srgbClr val="00589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endParaRPr lang="zh-CN" altLang="zh-CN" sz="280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0" name="Rectangle 105"/>
          <p:cNvSpPr>
            <a:spLocks noChangeArrowheads="1"/>
          </p:cNvSpPr>
          <p:nvPr/>
        </p:nvSpPr>
        <p:spPr bwMode="auto">
          <a:xfrm>
            <a:off x="504499" y="26769848"/>
            <a:ext cx="14441211" cy="11724289"/>
          </a:xfrm>
          <a:prstGeom prst="rect">
            <a:avLst/>
          </a:prstGeom>
          <a:noFill/>
          <a:ln w="50800">
            <a:solidFill>
              <a:srgbClr val="00589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endParaRPr lang="zh-CN" altLang="zh-CN" sz="280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1" name="Text Box 4491"/>
          <p:cNvSpPr txBox="1">
            <a:spLocks noChangeArrowheads="1"/>
          </p:cNvSpPr>
          <p:nvPr/>
        </p:nvSpPr>
        <p:spPr bwMode="auto">
          <a:xfrm>
            <a:off x="8661588" y="6735378"/>
            <a:ext cx="13052425" cy="108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E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altLang="zh-CN" sz="5400" b="1" dirty="0" smtClean="0">
                <a:solidFill>
                  <a:srgbClr val="00589C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Motivation</a:t>
            </a:r>
            <a:endParaRPr lang="de-DE" altLang="zh-CN" sz="5400" b="1" dirty="0">
              <a:solidFill>
                <a:srgbClr val="00589C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2" name="Text Box 4491"/>
          <p:cNvSpPr txBox="1">
            <a:spLocks noChangeArrowheads="1"/>
          </p:cNvSpPr>
          <p:nvPr/>
        </p:nvSpPr>
        <p:spPr bwMode="auto">
          <a:xfrm>
            <a:off x="1188733" y="14288497"/>
            <a:ext cx="13052425" cy="1210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E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altLang="zh-CN" sz="5400" b="1" dirty="0" smtClean="0">
                <a:solidFill>
                  <a:srgbClr val="00589C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SRF </a:t>
            </a:r>
            <a:r>
              <a:rPr lang="en-US" altLang="zh-CN" sz="5400" b="1" dirty="0">
                <a:solidFill>
                  <a:srgbClr val="00589C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S</a:t>
            </a:r>
            <a:r>
              <a:rPr lang="en-US" altLang="zh-CN" sz="5400" b="1" dirty="0" smtClean="0">
                <a:solidFill>
                  <a:srgbClr val="00589C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tructures</a:t>
            </a:r>
            <a:endParaRPr lang="de-DE" altLang="zh-CN" sz="5400" b="1" baseline="-25000" dirty="0">
              <a:solidFill>
                <a:srgbClr val="00589C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3" name="Text Box 4491"/>
          <p:cNvSpPr txBox="1">
            <a:spLocks noChangeArrowheads="1"/>
          </p:cNvSpPr>
          <p:nvPr/>
        </p:nvSpPr>
        <p:spPr bwMode="auto">
          <a:xfrm>
            <a:off x="16154756" y="14332600"/>
            <a:ext cx="13052425" cy="1210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E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altLang="zh-CN" sz="5400" b="1" dirty="0" smtClean="0">
                <a:solidFill>
                  <a:srgbClr val="00589C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Cathode </a:t>
            </a:r>
            <a:r>
              <a:rPr lang="en-US" altLang="zh-CN" sz="5400" b="1" dirty="0" smtClean="0">
                <a:solidFill>
                  <a:srgbClr val="00589C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Development</a:t>
            </a:r>
            <a:endParaRPr lang="de-DE" altLang="zh-CN" sz="5400" b="1" dirty="0">
              <a:solidFill>
                <a:srgbClr val="00589C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4" name="Text Box 4491"/>
          <p:cNvSpPr txBox="1">
            <a:spLocks noChangeArrowheads="1"/>
          </p:cNvSpPr>
          <p:nvPr/>
        </p:nvSpPr>
        <p:spPr bwMode="auto">
          <a:xfrm>
            <a:off x="1188732" y="27368621"/>
            <a:ext cx="13052425" cy="1210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E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altLang="zh-CN" sz="5400" b="1" dirty="0" smtClean="0">
                <a:solidFill>
                  <a:srgbClr val="00589C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Controlling </a:t>
            </a:r>
            <a:r>
              <a:rPr lang="en-US" altLang="zh-CN" sz="5400" b="1" dirty="0">
                <a:solidFill>
                  <a:srgbClr val="00589C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U</a:t>
            </a:r>
            <a:r>
              <a:rPr lang="en-US" altLang="zh-CN" sz="5400" b="1" dirty="0" smtClean="0">
                <a:solidFill>
                  <a:srgbClr val="00589C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nwanted-beam</a:t>
            </a:r>
            <a:endParaRPr lang="de-DE" altLang="zh-CN" sz="5400" b="1" baseline="-25000" dirty="0">
              <a:solidFill>
                <a:srgbClr val="00589C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5" name="Text Box 4491"/>
          <p:cNvSpPr txBox="1">
            <a:spLocks noChangeArrowheads="1"/>
          </p:cNvSpPr>
          <p:nvPr/>
        </p:nvSpPr>
        <p:spPr bwMode="auto">
          <a:xfrm>
            <a:off x="16154756" y="27357477"/>
            <a:ext cx="13052425" cy="1210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E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altLang="zh-CN" sz="5400" b="1" dirty="0" smtClean="0">
                <a:solidFill>
                  <a:srgbClr val="00589C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Beam </a:t>
            </a:r>
            <a:r>
              <a:rPr lang="en-US" altLang="zh-CN" sz="5400" b="1" dirty="0">
                <a:solidFill>
                  <a:srgbClr val="00589C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C</a:t>
            </a:r>
            <a:r>
              <a:rPr lang="en-US" altLang="zh-CN" sz="5400" b="1" dirty="0" smtClean="0">
                <a:solidFill>
                  <a:srgbClr val="00589C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haracterization</a:t>
            </a:r>
            <a:endParaRPr lang="de-DE" altLang="zh-CN" sz="5400" b="1" baseline="-25000" dirty="0">
              <a:solidFill>
                <a:srgbClr val="00589C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8435" y="15965569"/>
            <a:ext cx="11250645" cy="4532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 smtClean="0"/>
              <a:t>high Q</a:t>
            </a:r>
            <a:r>
              <a:rPr lang="en-US" sz="3600" baseline="-25000" dirty="0" smtClean="0"/>
              <a:t>0</a:t>
            </a:r>
            <a:r>
              <a:rPr lang="en-US" sz="3600" dirty="0" smtClean="0"/>
              <a:t> for low RF power </a:t>
            </a:r>
            <a:r>
              <a:rPr lang="en-US" sz="3600" dirty="0" smtClean="0"/>
              <a:t>consumption</a:t>
            </a:r>
            <a:endParaRPr lang="en-US" sz="3600" dirty="0" smtClean="0"/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h</a:t>
            </a:r>
            <a:r>
              <a:rPr lang="en-US" sz="3600" dirty="0" smtClean="0"/>
              <a:t>igh field on cathode for low </a:t>
            </a:r>
            <a:r>
              <a:rPr lang="en-US" sz="3600" dirty="0" err="1" smtClean="0"/>
              <a:t>emittance</a:t>
            </a:r>
            <a:endParaRPr lang="en-US" sz="3600" dirty="0" smtClean="0"/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 smtClean="0"/>
              <a:t>HOM </a:t>
            </a:r>
            <a:r>
              <a:rPr lang="en-US" sz="3600" dirty="0" smtClean="0"/>
              <a:t>suppression </a:t>
            </a:r>
            <a:endParaRPr lang="en-US" sz="3600" dirty="0" smtClean="0"/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 smtClean="0"/>
              <a:t>NC cathode inserting mechanism 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 err="1" smtClean="0"/>
              <a:t>multipacting</a:t>
            </a:r>
            <a:r>
              <a:rPr lang="en-US" sz="3600" dirty="0" smtClean="0"/>
              <a:t> study</a:t>
            </a:r>
          </a:p>
          <a:p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15618150" y="15863867"/>
            <a:ext cx="9013500" cy="330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 smtClean="0"/>
              <a:t>K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CsSb, </a:t>
            </a:r>
            <a:r>
              <a:rPr lang="en-US" sz="3600" dirty="0" err="1" smtClean="0"/>
              <a:t>GaAs</a:t>
            </a:r>
            <a:r>
              <a:rPr lang="en-US" sz="3600" dirty="0" smtClean="0"/>
              <a:t>, </a:t>
            </a:r>
            <a:r>
              <a:rPr lang="en-US" sz="3600" dirty="0" smtClean="0"/>
              <a:t>superconducting </a:t>
            </a:r>
            <a:r>
              <a:rPr lang="en-US" sz="3600" dirty="0" err="1" smtClean="0"/>
              <a:t>Pb</a:t>
            </a:r>
            <a:r>
              <a:rPr lang="en-US" sz="3600" dirty="0" smtClean="0"/>
              <a:t> </a:t>
            </a:r>
            <a:endParaRPr lang="en-US" sz="3600" dirty="0" smtClean="0"/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 smtClean="0"/>
              <a:t>high QE, low </a:t>
            </a:r>
            <a:r>
              <a:rPr lang="el-GR" sz="3600" dirty="0" smtClean="0"/>
              <a:t>φ</a:t>
            </a:r>
            <a:r>
              <a:rPr lang="en-US" sz="3600" dirty="0" smtClean="0"/>
              <a:t>, robust, fast response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i</a:t>
            </a:r>
            <a:r>
              <a:rPr lang="en-US" sz="3600" dirty="0" smtClean="0"/>
              <a:t>ntegration into SC RF cavity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 smtClean="0"/>
              <a:t>thermal </a:t>
            </a:r>
            <a:r>
              <a:rPr lang="en-US" sz="3600" dirty="0" err="1"/>
              <a:t>emittance</a:t>
            </a:r>
            <a:r>
              <a:rPr lang="en-US" sz="3600" dirty="0"/>
              <a:t> – morphology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e</a:t>
            </a:r>
            <a:r>
              <a:rPr lang="en-US" sz="3600" dirty="0" smtClean="0"/>
              <a:t>fficiency – </a:t>
            </a:r>
            <a:r>
              <a:rPr lang="en-US" sz="3600" dirty="0" smtClean="0"/>
              <a:t>layer formation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25859" y="28891656"/>
            <a:ext cx="11149206" cy="26407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 smtClean="0"/>
              <a:t>research on field emission from cavity and </a:t>
            </a:r>
            <a:r>
              <a:rPr lang="en-US" sz="3600" dirty="0" smtClean="0"/>
              <a:t>cathode</a:t>
            </a:r>
            <a:endParaRPr lang="en-US" sz="3600" dirty="0" smtClean="0"/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d</a:t>
            </a:r>
            <a:r>
              <a:rPr lang="en-US" sz="3600" dirty="0" smtClean="0"/>
              <a:t>ark current kicker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 smtClean="0"/>
              <a:t>beam halo control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 smtClean="0"/>
              <a:t>excellent field stability required 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17044875" y="28891656"/>
            <a:ext cx="10841429" cy="3867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dirty="0"/>
              <a:t>transverse </a:t>
            </a:r>
            <a:r>
              <a:rPr lang="en-US" sz="3600" dirty="0" err="1"/>
              <a:t>emittance</a:t>
            </a:r>
            <a:r>
              <a:rPr lang="en-US" sz="3600" dirty="0"/>
              <a:t>, phase space </a:t>
            </a:r>
            <a:r>
              <a:rPr lang="en-US" sz="3600" dirty="0" smtClean="0"/>
              <a:t>reconstruction</a:t>
            </a:r>
            <a:endParaRPr lang="en-US" sz="36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dirty="0"/>
              <a:t>slice </a:t>
            </a:r>
            <a:r>
              <a:rPr lang="en-US" sz="3600" dirty="0" err="1"/>
              <a:t>emittance</a:t>
            </a:r>
            <a:endParaRPr lang="en-US" sz="36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dirty="0" smtClean="0"/>
              <a:t>longitudinal </a:t>
            </a:r>
            <a:r>
              <a:rPr lang="en-US" sz="3600" dirty="0" err="1"/>
              <a:t>emittance</a:t>
            </a:r>
            <a:r>
              <a:rPr lang="en-US" sz="3600" dirty="0"/>
              <a:t>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dirty="0"/>
              <a:t>bunch length &amp;  profile characterization</a:t>
            </a:r>
          </a:p>
          <a:p>
            <a:endParaRPr lang="en-US" sz="3600" dirty="0"/>
          </a:p>
        </p:txBody>
      </p:sp>
      <p:pic>
        <p:nvPicPr>
          <p:cNvPr id="43" name="Picture 8" descr="Figure1_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9925" y="7385973"/>
            <a:ext cx="7290156" cy="5810749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Grafik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11658"/>
          <a:stretch>
            <a:fillRect/>
          </a:stretch>
        </p:blipFill>
        <p:spPr bwMode="auto">
          <a:xfrm>
            <a:off x="8220729" y="31803317"/>
            <a:ext cx="6567022" cy="611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 descr="P:\2014\Evaluation ARD\photocathode with discriptio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6563" y="15871399"/>
            <a:ext cx="5521064" cy="320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3473570" y="20508816"/>
            <a:ext cx="5109091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transport </a:t>
            </a:r>
            <a:r>
              <a:rPr lang="en-US" sz="2400" b="1" dirty="0">
                <a:solidFill>
                  <a:srgbClr val="FFFF00"/>
                </a:solidFill>
              </a:rPr>
              <a:t>system </a:t>
            </a:r>
            <a:r>
              <a:rPr lang="en-US" sz="2400" b="1" dirty="0" smtClean="0">
                <a:solidFill>
                  <a:srgbClr val="FFFF00"/>
                </a:solidFill>
              </a:rPr>
              <a:t>for cooperation 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FFFF00"/>
                </a:solidFill>
              </a:rPr>
              <a:t>o</a:t>
            </a:r>
            <a:r>
              <a:rPr lang="en-US" sz="2400" b="1" dirty="0" smtClean="0">
                <a:solidFill>
                  <a:srgbClr val="FFFF00"/>
                </a:solidFill>
              </a:rPr>
              <a:t>f HZDR-HZB-</a:t>
            </a:r>
            <a:r>
              <a:rPr lang="en-US" sz="2400" b="1" dirty="0" err="1" smtClean="0">
                <a:solidFill>
                  <a:srgbClr val="FFFF00"/>
                </a:solidFill>
              </a:rPr>
              <a:t>Uni.Mainz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431626" y="12078359"/>
            <a:ext cx="4942286" cy="954107"/>
          </a:xfrm>
          <a:prstGeom prst="rect">
            <a:avLst/>
          </a:prstGeom>
          <a:solidFill>
            <a:srgbClr val="00589C">
              <a:alpha val="55000"/>
            </a:srgbClr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2800" b="1" dirty="0">
                <a:solidFill>
                  <a:srgbClr val="FFFF00"/>
                </a:solidFill>
              </a:rPr>
              <a:t>w</a:t>
            </a:r>
            <a:r>
              <a:rPr lang="en-US" sz="2800" b="1" dirty="0" smtClean="0">
                <a:solidFill>
                  <a:srgbClr val="FFFF00"/>
                </a:solidFill>
              </a:rPr>
              <a:t>orld-wide </a:t>
            </a:r>
            <a:r>
              <a:rPr lang="en-US" sz="2800" b="1" dirty="0">
                <a:solidFill>
                  <a:srgbClr val="FFFF00"/>
                </a:solidFill>
              </a:rPr>
              <a:t>first SRF </a:t>
            </a:r>
            <a:r>
              <a:rPr lang="en-US" sz="2800" b="1" dirty="0" smtClean="0">
                <a:solidFill>
                  <a:srgbClr val="FFFF00"/>
                </a:solidFill>
              </a:rPr>
              <a:t>photo-injector </a:t>
            </a:r>
            <a:r>
              <a:rPr lang="en-US" sz="2800" b="1" dirty="0">
                <a:solidFill>
                  <a:srgbClr val="FFFF00"/>
                </a:solidFill>
              </a:rPr>
              <a:t>in </a:t>
            </a:r>
            <a:r>
              <a:rPr lang="en-US" sz="2800" b="1" dirty="0" smtClean="0">
                <a:solidFill>
                  <a:srgbClr val="FFFF00"/>
                </a:solidFill>
              </a:rPr>
              <a:t>ELBE beam line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099738" y="37566282"/>
            <a:ext cx="6389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dark current estimation based on Fowler-</a:t>
            </a:r>
            <a:r>
              <a:rPr lang="en-US" sz="2800" dirty="0" err="1" smtClean="0"/>
              <a:t>Nordheim</a:t>
            </a:r>
            <a:r>
              <a:rPr lang="en-US" sz="2800" dirty="0" smtClean="0"/>
              <a:t> theory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7878444" y="8758891"/>
            <a:ext cx="4618355" cy="3305520"/>
          </a:xfrm>
          <a:prstGeom prst="rect">
            <a:avLst/>
          </a:prstGeom>
          <a:noFill/>
          <a:ln w="38100">
            <a:noFill/>
            <a:round/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dirty="0"/>
              <a:t> </a:t>
            </a:r>
            <a:r>
              <a:rPr lang="en-US" sz="3600" b="1" dirty="0"/>
              <a:t>SRF </a:t>
            </a:r>
            <a:r>
              <a:rPr lang="en-US" sz="3600" b="1" dirty="0" smtClean="0"/>
              <a:t>photo-injector </a:t>
            </a:r>
            <a:endParaRPr lang="en-US" sz="3600" b="1" dirty="0"/>
          </a:p>
          <a:p>
            <a:pPr algn="ctr">
              <a:lnSpc>
                <a:spcPct val="100000"/>
              </a:lnSpc>
            </a:pPr>
            <a:r>
              <a:rPr lang="en-US" sz="3600" dirty="0" smtClean="0"/>
              <a:t>1 </a:t>
            </a:r>
            <a:r>
              <a:rPr lang="en-US" sz="3600" dirty="0" err="1" smtClean="0"/>
              <a:t>nC</a:t>
            </a:r>
            <a:r>
              <a:rPr lang="en-US" sz="3600" dirty="0" smtClean="0"/>
              <a:t> bunch charge</a:t>
            </a:r>
          </a:p>
          <a:p>
            <a:pPr algn="ctr">
              <a:lnSpc>
                <a:spcPct val="100000"/>
              </a:lnSpc>
            </a:pPr>
            <a:r>
              <a:rPr lang="en-US" sz="3600" dirty="0" smtClean="0"/>
              <a:t>1 </a:t>
            </a:r>
            <a:r>
              <a:rPr lang="el-GR" sz="3600" dirty="0" smtClean="0"/>
              <a:t>μ</a:t>
            </a:r>
            <a:r>
              <a:rPr lang="en-US" sz="3600" dirty="0" smtClean="0"/>
              <a:t>m low </a:t>
            </a:r>
            <a:r>
              <a:rPr lang="en-US" sz="3600" dirty="0" err="1" smtClean="0"/>
              <a:t>emittance</a:t>
            </a:r>
            <a:endParaRPr lang="en-US" sz="3600" dirty="0" smtClean="0"/>
          </a:p>
          <a:p>
            <a:pPr algn="ctr">
              <a:lnSpc>
                <a:spcPct val="100000"/>
              </a:lnSpc>
            </a:pPr>
            <a:r>
              <a:rPr lang="en-US" sz="3600" dirty="0" smtClean="0"/>
              <a:t> high energy</a:t>
            </a:r>
          </a:p>
          <a:p>
            <a:pPr algn="ctr">
              <a:lnSpc>
                <a:spcPct val="100000"/>
              </a:lnSpc>
            </a:pPr>
            <a:r>
              <a:rPr lang="en-US" sz="3600" dirty="0"/>
              <a:t>h</a:t>
            </a:r>
            <a:r>
              <a:rPr lang="en-US" sz="3600" dirty="0" smtClean="0"/>
              <a:t>igh reliability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32396" y="8376714"/>
            <a:ext cx="5330942" cy="1311128"/>
          </a:xfrm>
          <a:prstGeom prst="rect">
            <a:avLst/>
          </a:prstGeom>
          <a:solidFill>
            <a:srgbClr val="00589C">
              <a:alpha val="17000"/>
            </a:srgbClr>
          </a:solidFill>
          <a:ln>
            <a:solidFill>
              <a:srgbClr val="00589C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dirty="0"/>
              <a:t>world-leading </a:t>
            </a:r>
            <a:endParaRPr lang="en-US" sz="3600" dirty="0" smtClean="0"/>
          </a:p>
          <a:p>
            <a:pPr algn="ctr">
              <a:lnSpc>
                <a:spcPct val="100000"/>
              </a:lnSpc>
            </a:pPr>
            <a:r>
              <a:rPr lang="en-US" sz="3600" dirty="0" smtClean="0"/>
              <a:t>Helmholtz - </a:t>
            </a:r>
            <a:r>
              <a:rPr lang="en-US" sz="3600" dirty="0" smtClean="0"/>
              <a:t>“Gun</a:t>
            </a:r>
            <a:r>
              <a:rPr lang="en-US" sz="3600" dirty="0" smtClean="0"/>
              <a:t> cluster”</a:t>
            </a:r>
            <a:endParaRPr lang="en-US" sz="3600" dirty="0"/>
          </a:p>
        </p:txBody>
      </p:sp>
      <p:sp>
        <p:nvSpPr>
          <p:cNvPr id="40" name="Rectangle 39"/>
          <p:cNvSpPr/>
          <p:nvPr/>
        </p:nvSpPr>
        <p:spPr>
          <a:xfrm>
            <a:off x="832396" y="11009133"/>
            <a:ext cx="5330942" cy="1766637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solidFill>
              <a:srgbClr val="00589C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3200" dirty="0" smtClean="0"/>
              <a:t>international partners</a:t>
            </a:r>
          </a:p>
          <a:p>
            <a:pPr lvl="0" algn="ctr">
              <a:lnSpc>
                <a:spcPct val="100000"/>
              </a:lnSpc>
            </a:pPr>
            <a:r>
              <a:rPr lang="en-US" sz="3200" dirty="0"/>
              <a:t>u</a:t>
            </a:r>
            <a:r>
              <a:rPr lang="en-US" sz="3200" dirty="0" smtClean="0"/>
              <a:t>niversities </a:t>
            </a:r>
          </a:p>
          <a:p>
            <a:pPr lvl="0" algn="ctr">
              <a:lnSpc>
                <a:spcPct val="100000"/>
              </a:lnSpc>
            </a:pPr>
            <a:r>
              <a:rPr lang="en-US" sz="3200" dirty="0" smtClean="0"/>
              <a:t>industry partners</a:t>
            </a:r>
            <a:endParaRPr lang="en-US" sz="3200" dirty="0"/>
          </a:p>
        </p:txBody>
      </p:sp>
      <p:sp>
        <p:nvSpPr>
          <p:cNvPr id="45" name="Rectangle 44"/>
          <p:cNvSpPr/>
          <p:nvPr/>
        </p:nvSpPr>
        <p:spPr>
          <a:xfrm>
            <a:off x="15171432" y="8433894"/>
            <a:ext cx="6316967" cy="2222147"/>
          </a:xfrm>
          <a:prstGeom prst="rect">
            <a:avLst/>
          </a:prstGeom>
          <a:solidFill>
            <a:srgbClr val="FF0000">
              <a:alpha val="8000"/>
            </a:srgbClr>
          </a:solidFill>
          <a:ln>
            <a:solidFill>
              <a:srgbClr val="00589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3600" b="1" dirty="0" smtClean="0"/>
              <a:t>new applications</a:t>
            </a:r>
          </a:p>
          <a:p>
            <a:pPr lvl="0">
              <a:lnSpc>
                <a:spcPct val="100000"/>
              </a:lnSpc>
            </a:pPr>
            <a:r>
              <a:rPr lang="en-US" sz="3200" dirty="0" smtClean="0"/>
              <a:t>Compton </a:t>
            </a:r>
            <a:r>
              <a:rPr lang="en-US" sz="3200" dirty="0"/>
              <a:t>gamma-ray sources, free-electron-laser, electron-hadron collider, THz </a:t>
            </a:r>
            <a:r>
              <a:rPr lang="en-US" sz="3200" dirty="0" smtClean="0"/>
              <a:t>radiation, … </a:t>
            </a:r>
            <a:endParaRPr lang="en-US" sz="3200" dirty="0"/>
          </a:p>
        </p:txBody>
      </p:sp>
      <p:sp>
        <p:nvSpPr>
          <p:cNvPr id="46" name="Rectangle 45"/>
          <p:cNvSpPr/>
          <p:nvPr/>
        </p:nvSpPr>
        <p:spPr>
          <a:xfrm>
            <a:off x="12982148" y="9636862"/>
            <a:ext cx="1505540" cy="10225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wanted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47" name="Right Arrow 46"/>
          <p:cNvSpPr/>
          <p:nvPr/>
        </p:nvSpPr>
        <p:spPr bwMode="auto">
          <a:xfrm>
            <a:off x="5138604" y="9894613"/>
            <a:ext cx="2460813" cy="1039494"/>
          </a:xfrm>
          <a:prstGeom prst="rightArrow">
            <a:avLst>
              <a:gd name="adj1" fmla="val 57443"/>
              <a:gd name="adj2" fmla="val 50000"/>
            </a:avLst>
          </a:prstGeom>
          <a:solidFill>
            <a:srgbClr val="00589C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55563" algn="l" defTabSz="39846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  pushing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5229020" y="10954443"/>
            <a:ext cx="6259379" cy="1791260"/>
          </a:xfrm>
          <a:prstGeom prst="rect">
            <a:avLst/>
          </a:prstGeom>
          <a:solidFill>
            <a:srgbClr val="92D050">
              <a:alpha val="18000"/>
            </a:srgbClr>
          </a:solidFill>
          <a:ln>
            <a:solidFill>
              <a:srgbClr val="00589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3600" b="1" dirty="0" smtClean="0"/>
              <a:t>R&amp;D challenges</a:t>
            </a:r>
          </a:p>
          <a:p>
            <a:pPr lvl="0">
              <a:lnSpc>
                <a:spcPct val="100000"/>
              </a:lnSpc>
            </a:pPr>
            <a:r>
              <a:rPr lang="en-US" sz="3200" dirty="0" smtClean="0"/>
              <a:t>full </a:t>
            </a:r>
            <a:r>
              <a:rPr lang="en-US" sz="3200" dirty="0"/>
              <a:t>potential of </a:t>
            </a:r>
            <a:r>
              <a:rPr lang="en-US" sz="3200" dirty="0" smtClean="0"/>
              <a:t>SRF technology, high efficient cathodes, …</a:t>
            </a:r>
            <a:endParaRPr lang="en-US" sz="3200" dirty="0"/>
          </a:p>
        </p:txBody>
      </p:sp>
      <p:sp>
        <p:nvSpPr>
          <p:cNvPr id="52" name="Plus 51"/>
          <p:cNvSpPr/>
          <p:nvPr/>
        </p:nvSpPr>
        <p:spPr bwMode="auto">
          <a:xfrm>
            <a:off x="2943224" y="10008913"/>
            <a:ext cx="828675" cy="780627"/>
          </a:xfrm>
          <a:prstGeom prst="mathPlus">
            <a:avLst/>
          </a:prstGeom>
          <a:solidFill>
            <a:srgbClr val="00589C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55563" algn="l" defTabSz="3984625" rtl="0" eaLnBrk="1" fontAlgn="base" latinLnBrk="0" hangingPunct="1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47349" y="19996688"/>
            <a:ext cx="8581212" cy="6275928"/>
            <a:chOff x="275899" y="19653788"/>
            <a:chExt cx="8581212" cy="6275928"/>
          </a:xfrm>
        </p:grpSpPr>
        <p:grpSp>
          <p:nvGrpSpPr>
            <p:cNvPr id="36" name="Group 35"/>
            <p:cNvGrpSpPr/>
            <p:nvPr/>
          </p:nvGrpSpPr>
          <p:grpSpPr>
            <a:xfrm>
              <a:off x="275899" y="19653788"/>
              <a:ext cx="8581212" cy="6275928"/>
              <a:chOff x="5799814" y="19483598"/>
              <a:chExt cx="9840912" cy="6911975"/>
            </a:xfrm>
          </p:grpSpPr>
          <p:graphicFrame>
            <p:nvGraphicFramePr>
              <p:cNvPr id="5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49137400"/>
                  </p:ext>
                </p:extLst>
              </p:nvPr>
            </p:nvGraphicFramePr>
            <p:xfrm>
              <a:off x="5799814" y="19483598"/>
              <a:ext cx="9840912" cy="69119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1" name="Graph" r:id="rId11" imgW="4043880" imgH="2839320" progId="Origin50.Graph">
                      <p:embed/>
                    </p:oleObj>
                  </mc:Choice>
                  <mc:Fallback>
                    <p:oleObj name="Graph" r:id="rId11" imgW="4043880" imgH="2839320" progId="Origin50.Graph">
                      <p:embed/>
                      <p:pic>
                        <p:nvPicPr>
                          <p:cNvPr id="0" name="Objek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99814" y="19483598"/>
                            <a:ext cx="9840912" cy="69119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2" name="TextBox 41"/>
              <p:cNvSpPr txBox="1"/>
              <p:nvPr/>
            </p:nvSpPr>
            <p:spPr>
              <a:xfrm>
                <a:off x="11166099" y="20879336"/>
                <a:ext cx="3972214" cy="1434239"/>
              </a:xfrm>
              <a:prstGeom prst="rect">
                <a:avLst/>
              </a:prstGeom>
              <a:noFill/>
              <a:ln>
                <a:noFill/>
              </a:ln>
              <a:effectLst>
                <a:glow rad="228600">
                  <a:srgbClr val="00B0F0">
                    <a:alpha val="17000"/>
                  </a:srgbClr>
                </a:glow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b="1" dirty="0" smtClean="0">
                    <a:solidFill>
                      <a:schemeClr val="tx1"/>
                    </a:solidFill>
                  </a:rPr>
                  <a:t>   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2800" b="1" dirty="0" smtClean="0">
                    <a:solidFill>
                      <a:schemeClr val="tx1"/>
                    </a:solidFill>
                  </a:rPr>
                  <a:t>new cavity</a:t>
                </a:r>
              </a:p>
              <a:p>
                <a:pPr>
                  <a:lnSpc>
                    <a:spcPct val="100000"/>
                  </a:lnSpc>
                </a:pPr>
                <a:endParaRPr lang="en-US" sz="2800" b="1" dirty="0" smtClean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5" name="Right Arrow 34"/>
              <p:cNvSpPr/>
              <p:nvPr/>
            </p:nvSpPr>
            <p:spPr bwMode="auto">
              <a:xfrm>
                <a:off x="9849526" y="23059937"/>
                <a:ext cx="2633145" cy="541234"/>
              </a:xfrm>
              <a:prstGeom prst="rightArrow">
                <a:avLst>
                  <a:gd name="adj1" fmla="val 50000"/>
                  <a:gd name="adj2" fmla="val 88717"/>
                </a:avLst>
              </a:prstGeom>
              <a:solidFill>
                <a:srgbClr val="00589C">
                  <a:alpha val="99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1800000"/>
                </a:camera>
                <a:lightRig rig="threePt" dir="t"/>
              </a:scene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55563" algn="l" defTabSz="3984625" rtl="0" eaLnBrk="1" fontAlgn="base" latinLnBrk="0" hangingPunct="1">
                  <a:lnSpc>
                    <a:spcPts val="8713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500" b="0" i="0" u="none" strike="noStrike" cap="none" normalizeH="0" baseline="0" dirty="0" smtClean="0">
                  <a:ln>
                    <a:noFill/>
                  </a:ln>
                  <a:solidFill>
                    <a:srgbClr val="51515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6" name="Rounded Rectangle 15"/>
            <p:cNvSpPr/>
            <p:nvPr/>
          </p:nvSpPr>
          <p:spPr bwMode="auto">
            <a:xfrm>
              <a:off x="1248961" y="23163858"/>
              <a:ext cx="3004671" cy="1377581"/>
            </a:xfrm>
            <a:prstGeom prst="roundRect">
              <a:avLst>
                <a:gd name="adj" fmla="val 22431"/>
              </a:avLst>
            </a:prstGeom>
            <a:solidFill>
              <a:schemeClr val="bg1">
                <a:lumMod val="75000"/>
                <a:alpha val="68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55563" algn="l" defTabSz="3984625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/>
            </a:p>
            <a:p>
              <a:pPr marL="0" marR="0" indent="55563" algn="l" defTabSz="3984625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200" b="1" dirty="0" smtClean="0"/>
                <a:t>present gun cavity</a:t>
              </a:r>
              <a:r>
                <a: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rgbClr val="515151"/>
                  </a:solidFill>
                  <a:effectLst/>
                </a:rPr>
                <a:t> </a:t>
              </a: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6006637" y="21697950"/>
              <a:ext cx="45719" cy="45719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55563" algn="l" defTabSz="3984625" rtl="0" eaLnBrk="1" fontAlgn="base" latinLnBrk="0" hangingPunct="1">
                <a:lnSpc>
                  <a:spcPts val="8713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0" b="0" i="0" u="none" strike="noStrike" cap="none" normalizeH="0" baseline="0" smtClean="0">
                <a:ln>
                  <a:noFill/>
                </a:ln>
                <a:solidFill>
                  <a:srgbClr val="51515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5907412" y="21564600"/>
              <a:ext cx="2313317" cy="1280114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55563" algn="l" defTabSz="3984625" rtl="0" eaLnBrk="1" fontAlgn="base" latinLnBrk="0" hangingPunct="1">
                <a:lnSpc>
                  <a:spcPts val="8713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0" b="0" i="0" u="none" strike="noStrike" cap="none" normalizeH="0" baseline="0" smtClean="0">
                <a:ln>
                  <a:noFill/>
                </a:ln>
                <a:solidFill>
                  <a:srgbClr val="51515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4490904" y="21246434"/>
              <a:ext cx="2930340" cy="1280114"/>
            </a:xfrm>
            <a:prstGeom prst="roundRect">
              <a:avLst>
                <a:gd name="adj" fmla="val 36441"/>
              </a:avLst>
            </a:prstGeom>
            <a:solidFill>
              <a:srgbClr val="FFC000">
                <a:alpha val="39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55563" algn="l" defTabSz="3984625" rtl="0" eaLnBrk="1" fontAlgn="base" latinLnBrk="0" hangingPunct="1">
                <a:lnSpc>
                  <a:spcPts val="8713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0" b="0" i="0" u="none" strike="noStrike" cap="none" normalizeH="0" baseline="0" smtClean="0">
                <a:ln>
                  <a:noFill/>
                </a:ln>
                <a:solidFill>
                  <a:srgbClr val="51515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3" name="Group 2"/>
          <p:cNvGrpSpPr>
            <a:grpSpLocks/>
          </p:cNvGrpSpPr>
          <p:nvPr/>
        </p:nvGrpSpPr>
        <p:grpSpPr bwMode="auto">
          <a:xfrm>
            <a:off x="1709433" y="32455796"/>
            <a:ext cx="5687034" cy="4810112"/>
            <a:chOff x="2841967" y="225000"/>
            <a:chExt cx="3260636" cy="2318274"/>
          </a:xfrm>
        </p:grpSpPr>
        <p:pic>
          <p:nvPicPr>
            <p:cNvPr id="54" name="Picture 4" descr="W:\SRF_GUN_2012\11.27\18.35MeV.bmp"/>
            <p:cNvPicPr>
              <a:picLocks noChangeAspect="1" noChangeArrowheads="1"/>
            </p:cNvPicPr>
            <p:nvPr/>
          </p:nvPicPr>
          <p:blipFill>
            <a:blip r:embed="rId13"/>
            <a:srcRect l="1962" t="4514" r="24519" b="14717"/>
            <a:stretch>
              <a:fillRect/>
            </a:stretch>
          </p:blipFill>
          <p:spPr bwMode="auto">
            <a:xfrm>
              <a:off x="2841967" y="225000"/>
              <a:ext cx="3260636" cy="2318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TextBox 7"/>
            <p:cNvSpPr txBox="1">
              <a:spLocks noChangeArrowheads="1"/>
            </p:cNvSpPr>
            <p:nvPr/>
          </p:nvSpPr>
          <p:spPr bwMode="auto">
            <a:xfrm>
              <a:off x="3236929" y="416618"/>
              <a:ext cx="976855" cy="269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itchFamily="34" charset="0"/>
                  <a:cs typeface="Arial" charset="0"/>
                </a:rPr>
                <a:t>photobeam</a:t>
              </a:r>
            </a:p>
          </p:txBody>
        </p:sp>
        <p:sp>
          <p:nvSpPr>
            <p:cNvPr id="56" name="TextBox 8"/>
            <p:cNvSpPr txBox="1">
              <a:spLocks noChangeArrowheads="1"/>
            </p:cNvSpPr>
            <p:nvPr/>
          </p:nvSpPr>
          <p:spPr bwMode="auto">
            <a:xfrm>
              <a:off x="4414037" y="2013505"/>
              <a:ext cx="981557" cy="269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itchFamily="34" charset="0"/>
                  <a:cs typeface="Arial" charset="0"/>
                </a:rPr>
                <a:t>darkcurrent</a:t>
              </a: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3829365" y="655310"/>
              <a:ext cx="384165" cy="368383"/>
            </a:xfrm>
            <a:prstGeom prst="straightConnector1">
              <a:avLst/>
            </a:prstGeom>
            <a:noFill/>
            <a:ln w="50800" cap="flat" cmpd="sng" algn="ctr">
              <a:solidFill>
                <a:srgbClr val="FFFF00"/>
              </a:solidFill>
              <a:prstDash val="solid"/>
              <a:tailEnd type="arrow"/>
            </a:ln>
            <a:effectLst/>
          </p:spPr>
        </p:cxnSp>
        <p:cxnSp>
          <p:nvCxnSpPr>
            <p:cNvPr id="59" name="Straight Arrow Connector 58"/>
            <p:cNvCxnSpPr/>
            <p:nvPr/>
          </p:nvCxnSpPr>
          <p:spPr>
            <a:xfrm flipH="1" flipV="1">
              <a:off x="4764378" y="1663600"/>
              <a:ext cx="215894" cy="439837"/>
            </a:xfrm>
            <a:prstGeom prst="straightConnector1">
              <a:avLst/>
            </a:prstGeom>
            <a:noFill/>
            <a:ln w="50800" cap="flat" cmpd="sng" algn="ctr">
              <a:solidFill>
                <a:srgbClr val="FFFF00"/>
              </a:solidFill>
              <a:prstDash val="solid"/>
              <a:tailEnd type="arrow"/>
            </a:ln>
            <a:effectLst/>
          </p:spPr>
        </p:cxnSp>
        <p:sp>
          <p:nvSpPr>
            <p:cNvPr id="60" name="Oval 59"/>
            <p:cNvSpPr/>
            <p:nvPr/>
          </p:nvSpPr>
          <p:spPr>
            <a:xfrm>
              <a:off x="3970649" y="1454003"/>
              <a:ext cx="1209642" cy="209597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4300673" y="1034576"/>
              <a:ext cx="278215" cy="681927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  <a:scene3d>
              <a:camera prst="orthographicFront">
                <a:rot lat="0" lon="0" rev="1800000"/>
              </a:camera>
              <a:lightRig rig="threePt" dir="t"/>
            </a:scene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1439461" y="37441334"/>
            <a:ext cx="6389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screen shot for energy measurement after </a:t>
            </a:r>
            <a:r>
              <a:rPr lang="en-US" sz="2800" dirty="0" err="1" smtClean="0"/>
              <a:t>Linac</a:t>
            </a:r>
            <a:r>
              <a:rPr lang="en-US" sz="2800" dirty="0" smtClean="0"/>
              <a:t> acceleration</a:t>
            </a:r>
            <a:endParaRPr lang="en-US" sz="2800" dirty="0"/>
          </a:p>
        </p:txBody>
      </p:sp>
      <p:pic>
        <p:nvPicPr>
          <p:cNvPr id="1086" name="Picture 62" descr="M:\Bilder\Inj_2_AA\SRF_Gun_2008\Technologie\Weißmontage Cavitystring\20130804 - Reinraummontage Teil1 JLab\3. Woche\JLab 24.04.2013 16;24;14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2" b="12647"/>
          <a:stretch/>
        </p:blipFill>
        <p:spPr bwMode="auto">
          <a:xfrm>
            <a:off x="8649618" y="20200526"/>
            <a:ext cx="5994317" cy="512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8810359" y="20323306"/>
            <a:ext cx="4642618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new cavity within cooperation </a:t>
            </a:r>
          </a:p>
          <a:p>
            <a:pPr>
              <a:lnSpc>
                <a:spcPct val="10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of </a:t>
            </a:r>
            <a:r>
              <a:rPr lang="en-US" sz="2400" b="1" dirty="0" smtClean="0">
                <a:solidFill>
                  <a:srgbClr val="FFFF00"/>
                </a:solidFill>
              </a:rPr>
              <a:t>HZDR-</a:t>
            </a:r>
            <a:r>
              <a:rPr lang="en-US" sz="2400" b="1" dirty="0" err="1" smtClean="0">
                <a:solidFill>
                  <a:srgbClr val="FFFF00"/>
                </a:solidFill>
              </a:rPr>
              <a:t>JLab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878444" y="8610600"/>
            <a:ext cx="4586909" cy="3733800"/>
          </a:xfrm>
          <a:prstGeom prst="roundRect">
            <a:avLst/>
          </a:prstGeom>
          <a:noFill/>
          <a:ln w="88900" cmpd="thinThick">
            <a:solidFill>
              <a:srgbClr val="CF6809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55563" algn="l" defTabSz="3984625" rtl="0" eaLnBrk="1" fontAlgn="base" latinLnBrk="0" hangingPunct="1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81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ter and Technology">
  <a:themeElements>
    <a:clrScheme name="Folie FB Schlüsseltechnologi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lie FB Schlüsseltechnolog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55563" algn="l" defTabSz="3984625" rtl="0" eaLnBrk="1" fontAlgn="base" latinLnBrk="0" hangingPunct="1">
          <a:lnSpc>
            <a:spcPts val="8713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05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55563" algn="l" defTabSz="3984625" rtl="0" eaLnBrk="1" fontAlgn="base" latinLnBrk="0" hangingPunct="1">
          <a:lnSpc>
            <a:spcPts val="8713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05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olie FB Schlüsseltechnologi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214</Words>
  <Application>Microsoft Office PowerPoint</Application>
  <PresentationFormat>Custom</PresentationFormat>
  <Paragraphs>56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Matter and Technology</vt:lpstr>
      <vt:lpstr>Graph</vt:lpstr>
      <vt:lpstr>Nanocoulomb Bunch Charges from Superconducting Photo-injectors </vt:lpstr>
    </vt:vector>
  </TitlesOfParts>
  <Company>HGF BONN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franziska roeder</dc:creator>
  <cp:lastModifiedBy>FZD</cp:lastModifiedBy>
  <cp:revision>1259</cp:revision>
  <cp:lastPrinted>2014-01-30T12:56:03Z</cp:lastPrinted>
  <dcterms:created xsi:type="dcterms:W3CDTF">2006-03-03T09:51:24Z</dcterms:created>
  <dcterms:modified xsi:type="dcterms:W3CDTF">2014-02-20T10:42:21Z</dcterms:modified>
</cp:coreProperties>
</file>