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312" r:id="rId2"/>
  </p:sldIdLst>
  <p:sldSz cx="30279975" cy="42808525"/>
  <p:notesSz cx="6794500" cy="9931400"/>
  <p:defaultTextStyle>
    <a:defPPr>
      <a:defRPr lang="de-DE"/>
    </a:defPPr>
    <a:lvl1pPr algn="l" rtl="0" fontAlgn="base">
      <a:lnSpc>
        <a:spcPts val="8713"/>
      </a:lnSpc>
      <a:spcBef>
        <a:spcPct val="20000"/>
      </a:spcBef>
      <a:spcAft>
        <a:spcPct val="0"/>
      </a:spcAft>
      <a:defRPr sz="10500" kern="1200">
        <a:solidFill>
          <a:srgbClr val="515151"/>
        </a:solidFill>
        <a:latin typeface="Arial" charset="0"/>
        <a:ea typeface="+mn-ea"/>
        <a:cs typeface="+mn-cs"/>
      </a:defRPr>
    </a:lvl1pPr>
    <a:lvl2pPr marL="457200" algn="l" rtl="0" fontAlgn="base">
      <a:lnSpc>
        <a:spcPts val="8713"/>
      </a:lnSpc>
      <a:spcBef>
        <a:spcPct val="20000"/>
      </a:spcBef>
      <a:spcAft>
        <a:spcPct val="0"/>
      </a:spcAft>
      <a:defRPr sz="10500" kern="1200">
        <a:solidFill>
          <a:srgbClr val="515151"/>
        </a:solidFill>
        <a:latin typeface="Arial" charset="0"/>
        <a:ea typeface="+mn-ea"/>
        <a:cs typeface="+mn-cs"/>
      </a:defRPr>
    </a:lvl2pPr>
    <a:lvl3pPr marL="914400" algn="l" rtl="0" fontAlgn="base">
      <a:lnSpc>
        <a:spcPts val="8713"/>
      </a:lnSpc>
      <a:spcBef>
        <a:spcPct val="20000"/>
      </a:spcBef>
      <a:spcAft>
        <a:spcPct val="0"/>
      </a:spcAft>
      <a:defRPr sz="10500" kern="1200">
        <a:solidFill>
          <a:srgbClr val="515151"/>
        </a:solidFill>
        <a:latin typeface="Arial" charset="0"/>
        <a:ea typeface="+mn-ea"/>
        <a:cs typeface="+mn-cs"/>
      </a:defRPr>
    </a:lvl3pPr>
    <a:lvl4pPr marL="1371600" algn="l" rtl="0" fontAlgn="base">
      <a:lnSpc>
        <a:spcPts val="8713"/>
      </a:lnSpc>
      <a:spcBef>
        <a:spcPct val="20000"/>
      </a:spcBef>
      <a:spcAft>
        <a:spcPct val="0"/>
      </a:spcAft>
      <a:defRPr sz="10500" kern="1200">
        <a:solidFill>
          <a:srgbClr val="515151"/>
        </a:solidFill>
        <a:latin typeface="Arial" charset="0"/>
        <a:ea typeface="+mn-ea"/>
        <a:cs typeface="+mn-cs"/>
      </a:defRPr>
    </a:lvl4pPr>
    <a:lvl5pPr marL="1828800" algn="l" rtl="0" fontAlgn="base">
      <a:lnSpc>
        <a:spcPts val="8713"/>
      </a:lnSpc>
      <a:spcBef>
        <a:spcPct val="20000"/>
      </a:spcBef>
      <a:spcAft>
        <a:spcPct val="0"/>
      </a:spcAft>
      <a:defRPr sz="10500" kern="1200">
        <a:solidFill>
          <a:srgbClr val="51515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500" kern="1200">
        <a:solidFill>
          <a:srgbClr val="51515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500" kern="1200">
        <a:solidFill>
          <a:srgbClr val="51515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500" kern="1200">
        <a:solidFill>
          <a:srgbClr val="51515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500" kern="1200">
        <a:solidFill>
          <a:srgbClr val="51515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6809"/>
    <a:srgbClr val="00589C"/>
    <a:srgbClr val="BECD00"/>
    <a:srgbClr val="CF6800"/>
    <a:srgbClr val="C6DDEA"/>
    <a:srgbClr val="BAD6E6"/>
    <a:srgbClr val="CFEAFF"/>
    <a:srgbClr val="6EAACC"/>
    <a:srgbClr val="89B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3" autoAdjust="0"/>
    <p:restoredTop sz="97695" autoAdjust="0"/>
  </p:normalViewPr>
  <p:slideViewPr>
    <p:cSldViewPr snapToGrid="0">
      <p:cViewPr>
        <p:scale>
          <a:sx n="25" d="100"/>
          <a:sy n="25" d="100"/>
        </p:scale>
        <p:origin x="-605" y="-120"/>
      </p:cViewPr>
      <p:guideLst>
        <p:guide orient="horz" pos="1430"/>
        <p:guide orient="horz" pos="4723"/>
        <p:guide orient="horz" pos="2528"/>
        <p:guide orient="horz" pos="6772"/>
        <p:guide pos="18478"/>
        <p:guide pos="676"/>
        <p:guide pos="6980"/>
        <p:guide pos="5392"/>
        <p:guide pos="7510"/>
        <p:guide pos="47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5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024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7890" y="0"/>
            <a:ext cx="2945024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81213" y="744538"/>
            <a:ext cx="2633662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1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33" y="4717137"/>
            <a:ext cx="5436235" cy="44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211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687"/>
            <a:ext cx="2945024" cy="4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11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7890" y="9432687"/>
            <a:ext cx="2945024" cy="4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1298876-0AA6-4E87-BC09-2B2250179B00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38494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298876-0AA6-4E87-BC09-2B2250179B00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25543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823" y="1493783"/>
            <a:ext cx="18681700" cy="262101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80617" y="3600414"/>
            <a:ext cx="18382812" cy="914400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4800" dirty="0" smtClean="0"/>
              <a:t>Click to enter topic/ sub-topic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0557633" y="3572737"/>
            <a:ext cx="6148387" cy="755650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4800" dirty="0" smtClean="0"/>
              <a:t>Click to enter 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19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ti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37" descr="HG_LOGO_S_ENG_RG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4737" y="40467561"/>
            <a:ext cx="4808788" cy="212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0" y="42137691"/>
            <a:ext cx="30279975" cy="685800"/>
            <a:chOff x="0" y="41729025"/>
            <a:chExt cx="30279975" cy="1079500"/>
          </a:xfrm>
        </p:grpSpPr>
        <p:sp>
          <p:nvSpPr>
            <p:cNvPr id="1026" name="Rectangle 10"/>
            <p:cNvSpPr>
              <a:spLocks noChangeAspect="1" noChangeArrowheads="1"/>
            </p:cNvSpPr>
            <p:nvPr userDrawn="1"/>
          </p:nvSpPr>
          <p:spPr bwMode="auto">
            <a:xfrm>
              <a:off x="0" y="42268775"/>
              <a:ext cx="16071850" cy="539750"/>
            </a:xfrm>
            <a:prstGeom prst="rect">
              <a:avLst/>
            </a:prstGeom>
            <a:solidFill>
              <a:srgbClr val="CF68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" name="Rectangle 11"/>
            <p:cNvSpPr>
              <a:spLocks noChangeAspect="1" noChangeArrowheads="1"/>
            </p:cNvSpPr>
            <p:nvPr userDrawn="1"/>
          </p:nvSpPr>
          <p:spPr bwMode="auto">
            <a:xfrm>
              <a:off x="0" y="41729025"/>
              <a:ext cx="20202525" cy="539750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" name="Rectangle 12"/>
            <p:cNvSpPr>
              <a:spLocks noChangeAspect="1" noChangeArrowheads="1"/>
            </p:cNvSpPr>
            <p:nvPr userDrawn="1"/>
          </p:nvSpPr>
          <p:spPr bwMode="auto">
            <a:xfrm>
              <a:off x="20072350" y="42270363"/>
              <a:ext cx="10207625" cy="538162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" name="Rectangle 13"/>
            <p:cNvSpPr>
              <a:spLocks noChangeAspect="1" noChangeArrowheads="1"/>
            </p:cNvSpPr>
            <p:nvPr userDrawn="1"/>
          </p:nvSpPr>
          <p:spPr bwMode="auto">
            <a:xfrm>
              <a:off x="10064750" y="42270363"/>
              <a:ext cx="10140950" cy="538162"/>
            </a:xfrm>
            <a:prstGeom prst="rect">
              <a:avLst/>
            </a:prstGeom>
            <a:solidFill>
              <a:srgbClr val="003E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1" name="Rectangle 34"/>
          <p:cNvSpPr>
            <a:spLocks noChangeArrowheads="1"/>
          </p:cNvSpPr>
          <p:nvPr userDrawn="1"/>
        </p:nvSpPr>
        <p:spPr bwMode="auto">
          <a:xfrm>
            <a:off x="9525" y="3962"/>
            <a:ext cx="20196175" cy="365760"/>
          </a:xfrm>
          <a:prstGeom prst="rect">
            <a:avLst/>
          </a:prstGeom>
          <a:solidFill>
            <a:srgbClr val="003E6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36"/>
          <p:cNvSpPr>
            <a:spLocks noChangeAspect="1" noChangeArrowheads="1"/>
          </p:cNvSpPr>
          <p:nvPr userDrawn="1"/>
        </p:nvSpPr>
        <p:spPr bwMode="auto">
          <a:xfrm>
            <a:off x="0" y="369722"/>
            <a:ext cx="30279975" cy="4613275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176" name="Rectangle 16"/>
          <p:cNvSpPr>
            <a:spLocks noChangeArrowheads="1"/>
          </p:cNvSpPr>
          <p:nvPr userDrawn="1"/>
        </p:nvSpPr>
        <p:spPr bwMode="auto">
          <a:xfrm>
            <a:off x="257582" y="-386941"/>
            <a:ext cx="16455072" cy="180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98459" tIns="199229" rIns="398459" bIns="199229" anchor="t"/>
          <a:lstStyle>
            <a:lvl1pPr defTabSz="3984625">
              <a:lnSpc>
                <a:spcPts val="13950"/>
              </a:lnSpc>
              <a:spcBef>
                <a:spcPct val="0"/>
              </a:spcBef>
              <a:defRPr sz="4000" b="1">
                <a:solidFill>
                  <a:srgbClr val="A9B509"/>
                </a:solidFill>
                <a:latin typeface="Arial" charset="0"/>
              </a:defRPr>
            </a:lvl1pPr>
            <a:lvl2pPr defTabSz="3984625">
              <a:lnSpc>
                <a:spcPts val="13950"/>
              </a:lnSpc>
              <a:spcBef>
                <a:spcPct val="0"/>
              </a:spcBef>
              <a:defRPr sz="4000" b="1">
                <a:solidFill>
                  <a:srgbClr val="A9B509"/>
                </a:solidFill>
                <a:latin typeface="Arial" charset="0"/>
              </a:defRPr>
            </a:lvl2pPr>
            <a:lvl3pPr defTabSz="3984625">
              <a:lnSpc>
                <a:spcPts val="13950"/>
              </a:lnSpc>
              <a:spcBef>
                <a:spcPct val="0"/>
              </a:spcBef>
              <a:defRPr sz="4000" b="1">
                <a:solidFill>
                  <a:srgbClr val="A9B509"/>
                </a:solidFill>
                <a:latin typeface="Arial" charset="0"/>
              </a:defRPr>
            </a:lvl3pPr>
            <a:lvl4pPr defTabSz="3984625">
              <a:lnSpc>
                <a:spcPts val="13950"/>
              </a:lnSpc>
              <a:spcBef>
                <a:spcPct val="0"/>
              </a:spcBef>
              <a:defRPr sz="4000" b="1">
                <a:solidFill>
                  <a:srgbClr val="A9B509"/>
                </a:solidFill>
                <a:latin typeface="Arial" charset="0"/>
              </a:defRPr>
            </a:lvl4pPr>
            <a:lvl5pPr defTabSz="3984625">
              <a:lnSpc>
                <a:spcPts val="13950"/>
              </a:lnSpc>
              <a:spcBef>
                <a:spcPct val="0"/>
              </a:spcBef>
              <a:defRPr sz="4000" b="1">
                <a:solidFill>
                  <a:srgbClr val="A9B509"/>
                </a:solidFill>
                <a:latin typeface="Arial" charset="0"/>
              </a:defRPr>
            </a:lvl5pPr>
            <a:lvl6pPr marL="457200" defTabSz="3984625" fontAlgn="base">
              <a:lnSpc>
                <a:spcPts val="1395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9B509"/>
                </a:solidFill>
                <a:latin typeface="Arial" charset="0"/>
              </a:defRPr>
            </a:lvl6pPr>
            <a:lvl7pPr marL="914400" defTabSz="3984625" fontAlgn="base">
              <a:lnSpc>
                <a:spcPts val="1395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9B509"/>
                </a:solidFill>
                <a:latin typeface="Arial" charset="0"/>
              </a:defRPr>
            </a:lvl7pPr>
            <a:lvl8pPr marL="1371600" defTabSz="3984625" fontAlgn="base">
              <a:lnSpc>
                <a:spcPts val="1395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9B509"/>
                </a:solidFill>
                <a:latin typeface="Arial" charset="0"/>
              </a:defRPr>
            </a:lvl8pPr>
            <a:lvl9pPr marL="1828800" defTabSz="3984625" fontAlgn="base">
              <a:lnSpc>
                <a:spcPts val="1395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A9B509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de-DE" altLang="de-DE" sz="4800" dirty="0" smtClean="0">
                <a:solidFill>
                  <a:schemeClr val="bg1"/>
                </a:solidFill>
              </a:rPr>
              <a:t>Programme Matter </a:t>
            </a:r>
            <a:r>
              <a:rPr lang="de-DE" altLang="de-DE" sz="4800" dirty="0" err="1" smtClean="0">
                <a:solidFill>
                  <a:schemeClr val="bg1"/>
                </a:solidFill>
              </a:rPr>
              <a:t>and</a:t>
            </a:r>
            <a:r>
              <a:rPr lang="de-DE" altLang="de-DE" sz="4800" dirty="0" smtClean="0">
                <a:solidFill>
                  <a:schemeClr val="bg1"/>
                </a:solidFill>
              </a:rPr>
              <a:t> Technologies</a:t>
            </a:r>
            <a:r>
              <a:rPr lang="de-DE" altLang="de-DE" dirty="0" smtClean="0">
                <a:solidFill>
                  <a:schemeClr val="bg1"/>
                </a:solidFill>
              </a:rPr>
              <a:t/>
            </a:r>
            <a:br>
              <a:rPr lang="de-DE" altLang="de-DE" dirty="0" smtClean="0">
                <a:solidFill>
                  <a:schemeClr val="bg1"/>
                </a:solidFill>
              </a:rPr>
            </a:br>
            <a:endParaRPr lang="de-DE" altLang="de-DE" dirty="0" smtClean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20652828" y="804696"/>
            <a:ext cx="9147941" cy="2148435"/>
            <a:chOff x="22456028" y="973136"/>
            <a:chExt cx="7533927" cy="1871664"/>
          </a:xfrm>
        </p:grpSpPr>
        <p:pic>
          <p:nvPicPr>
            <p:cNvPr id="1039" name="Picture 15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6028" y="973136"/>
              <a:ext cx="2498569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0" name="Picture 16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18343" y="973137"/>
              <a:ext cx="2378075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1" name="Picture 17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59480" y="973137"/>
              <a:ext cx="2530475" cy="1871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5" name="Straight Connector 4"/>
          <p:cNvCxnSpPr/>
          <p:nvPr userDrawn="1"/>
        </p:nvCxnSpPr>
        <p:spPr bwMode="auto">
          <a:xfrm flipV="1">
            <a:off x="-851338" y="39638967"/>
            <a:ext cx="34368828" cy="445816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726201" y="1546059"/>
            <a:ext cx="18681700" cy="2952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grpSp>
        <p:nvGrpSpPr>
          <p:cNvPr id="37" name="Group 36"/>
          <p:cNvGrpSpPr>
            <a:grpSpLocks noChangeAspect="1"/>
          </p:cNvGrpSpPr>
          <p:nvPr userDrawn="1"/>
        </p:nvGrpSpPr>
        <p:grpSpPr>
          <a:xfrm>
            <a:off x="3665889" y="40760987"/>
            <a:ext cx="12870745" cy="1296302"/>
            <a:chOff x="1013231" y="3338791"/>
            <a:chExt cx="4886347" cy="514246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3252" y="3395880"/>
              <a:ext cx="854743" cy="434102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0409" y="3499780"/>
              <a:ext cx="628487" cy="146157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2148" y="3395837"/>
              <a:ext cx="1404131" cy="457200"/>
            </a:xfrm>
            <a:prstGeom prst="rect">
              <a:avLst/>
            </a:prstGeom>
          </p:spPr>
        </p:pic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3079" y="3499780"/>
              <a:ext cx="536499" cy="209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452" y="3473858"/>
              <a:ext cx="704350" cy="235313"/>
            </a:xfrm>
            <a:prstGeom prst="rect">
              <a:avLst/>
            </a:prstGeom>
          </p:spPr>
        </p:pic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231" y="3338791"/>
              <a:ext cx="464976" cy="464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7" name="Group 46"/>
          <p:cNvGrpSpPr/>
          <p:nvPr userDrawn="1"/>
        </p:nvGrpSpPr>
        <p:grpSpPr>
          <a:xfrm>
            <a:off x="0" y="4982997"/>
            <a:ext cx="30279975" cy="685800"/>
            <a:chOff x="0" y="41729025"/>
            <a:chExt cx="30279975" cy="1079500"/>
          </a:xfrm>
        </p:grpSpPr>
        <p:sp>
          <p:nvSpPr>
            <p:cNvPr id="48" name="Rectangle 10"/>
            <p:cNvSpPr>
              <a:spLocks noChangeAspect="1" noChangeArrowheads="1"/>
            </p:cNvSpPr>
            <p:nvPr userDrawn="1"/>
          </p:nvSpPr>
          <p:spPr bwMode="auto">
            <a:xfrm>
              <a:off x="0" y="42268775"/>
              <a:ext cx="16071850" cy="539750"/>
            </a:xfrm>
            <a:prstGeom prst="rect">
              <a:avLst/>
            </a:prstGeom>
            <a:solidFill>
              <a:srgbClr val="CF68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11"/>
            <p:cNvSpPr>
              <a:spLocks noChangeAspect="1" noChangeArrowheads="1"/>
            </p:cNvSpPr>
            <p:nvPr userDrawn="1"/>
          </p:nvSpPr>
          <p:spPr bwMode="auto">
            <a:xfrm>
              <a:off x="0" y="41729025"/>
              <a:ext cx="20202525" cy="539750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12"/>
            <p:cNvSpPr>
              <a:spLocks noChangeAspect="1" noChangeArrowheads="1"/>
            </p:cNvSpPr>
            <p:nvPr userDrawn="1"/>
          </p:nvSpPr>
          <p:spPr bwMode="auto">
            <a:xfrm>
              <a:off x="20072350" y="42270363"/>
              <a:ext cx="10207625" cy="538162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13"/>
            <p:cNvSpPr>
              <a:spLocks noChangeAspect="1" noChangeArrowheads="1"/>
            </p:cNvSpPr>
            <p:nvPr userDrawn="1"/>
          </p:nvSpPr>
          <p:spPr bwMode="auto">
            <a:xfrm>
              <a:off x="10064750" y="42270363"/>
              <a:ext cx="10140950" cy="538162"/>
            </a:xfrm>
            <a:prstGeom prst="rect">
              <a:avLst/>
            </a:prstGeom>
            <a:solidFill>
              <a:srgbClr val="003E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3984625" rtl="0" eaLnBrk="0" fontAlgn="base" hangingPunct="0">
        <a:lnSpc>
          <a:spcPts val="13950"/>
        </a:lnSpc>
        <a:spcBef>
          <a:spcPct val="0"/>
        </a:spcBef>
        <a:spcAft>
          <a:spcPct val="0"/>
        </a:spcAft>
        <a:defRPr sz="8800" b="1" baseline="0">
          <a:solidFill>
            <a:schemeClr val="bg1"/>
          </a:solidFill>
          <a:latin typeface="+mj-lt"/>
          <a:ea typeface="+mj-ea"/>
          <a:cs typeface="+mj-cs"/>
        </a:defRPr>
      </a:lvl1pPr>
      <a:lvl2pPr algn="l" defTabSz="3984625" rtl="0" eaLnBrk="0" fontAlgn="base" hangingPunct="0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2pPr>
      <a:lvl3pPr algn="l" defTabSz="3984625" rtl="0" eaLnBrk="0" fontAlgn="base" hangingPunct="0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3pPr>
      <a:lvl4pPr algn="l" defTabSz="3984625" rtl="0" eaLnBrk="0" fontAlgn="base" hangingPunct="0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4pPr>
      <a:lvl5pPr algn="l" defTabSz="3984625" rtl="0" eaLnBrk="0" fontAlgn="base" hangingPunct="0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5pPr>
      <a:lvl6pPr marL="457200" algn="l" defTabSz="3984625" rtl="0" fontAlgn="base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6pPr>
      <a:lvl7pPr marL="914400" algn="l" defTabSz="3984625" rtl="0" fontAlgn="base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7pPr>
      <a:lvl8pPr marL="1371600" algn="l" defTabSz="3984625" rtl="0" fontAlgn="base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8pPr>
      <a:lvl9pPr marL="1828800" algn="l" defTabSz="3984625" rtl="0" fontAlgn="base">
        <a:lnSpc>
          <a:spcPts val="13950"/>
        </a:lnSpc>
        <a:spcBef>
          <a:spcPct val="0"/>
        </a:spcBef>
        <a:spcAft>
          <a:spcPct val="0"/>
        </a:spcAft>
        <a:defRPr sz="13100" b="1">
          <a:solidFill>
            <a:srgbClr val="00589C"/>
          </a:solidFill>
          <a:latin typeface="Arial" charset="0"/>
        </a:defRPr>
      </a:lvl9pPr>
    </p:titleStyle>
    <p:bodyStyle>
      <a:lvl1pPr marL="342900" indent="-342900" algn="l" defTabSz="3984625" rtl="0" eaLnBrk="0" fontAlgn="base" hangingPunct="0">
        <a:lnSpc>
          <a:spcPts val="13075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defRPr sz="11300">
          <a:solidFill>
            <a:schemeClr val="tx1"/>
          </a:solidFill>
          <a:latin typeface="+mn-lt"/>
          <a:ea typeface="+mn-ea"/>
          <a:cs typeface="+mn-cs"/>
        </a:defRPr>
      </a:lvl1pPr>
      <a:lvl2pPr marL="3576638" indent="-1244600" algn="l" defTabSz="3984625" rtl="0" eaLnBrk="0" fontAlgn="base" hangingPunct="0">
        <a:lnSpc>
          <a:spcPts val="13075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11300">
          <a:solidFill>
            <a:schemeClr val="tx1"/>
          </a:solidFill>
          <a:latin typeface="+mn-lt"/>
        </a:defRPr>
      </a:lvl2pPr>
      <a:lvl3pPr marL="5354638" indent="-996950" algn="l" defTabSz="3984625" rtl="0" eaLnBrk="0" fontAlgn="base" hangingPunct="0">
        <a:lnSpc>
          <a:spcPts val="13075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11300">
          <a:solidFill>
            <a:schemeClr val="tx1"/>
          </a:solidFill>
          <a:latin typeface="+mn-lt"/>
        </a:defRPr>
      </a:lvl3pPr>
      <a:lvl4pPr marL="7132638" indent="-996950" algn="l" defTabSz="3984625" rtl="0" eaLnBrk="0" fontAlgn="base" hangingPunct="0">
        <a:spcBef>
          <a:spcPct val="20000"/>
        </a:spcBef>
        <a:spcAft>
          <a:spcPct val="0"/>
        </a:spcAft>
        <a:buChar char="–"/>
        <a:defRPr sz="8700">
          <a:solidFill>
            <a:schemeClr val="tx1"/>
          </a:solidFill>
          <a:latin typeface="+mn-lt"/>
        </a:defRPr>
      </a:lvl4pPr>
      <a:lvl5pPr marL="8964613" indent="-995363" algn="l" defTabSz="3984625" rtl="0" eaLnBrk="0" fontAlgn="base" hangingPunct="0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5pPr>
      <a:lvl6pPr marL="9421813" indent="-995363" algn="l" defTabSz="3984625" rtl="0" fontAlgn="base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6pPr>
      <a:lvl7pPr marL="9879013" indent="-995363" algn="l" defTabSz="3984625" rtl="0" fontAlgn="base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7pPr>
      <a:lvl8pPr marL="10336213" indent="-995363" algn="l" defTabSz="3984625" rtl="0" fontAlgn="base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8pPr>
      <a:lvl9pPr marL="10793413" indent="-995363" algn="l" defTabSz="3984625" rtl="0" fontAlgn="base">
        <a:spcBef>
          <a:spcPct val="20000"/>
        </a:spcBef>
        <a:spcAft>
          <a:spcPct val="0"/>
        </a:spcAft>
        <a:buChar char="»"/>
        <a:defRPr sz="87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11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png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11" Type="http://schemas.openxmlformats.org/officeDocument/2006/relationships/image" Target="../media/image20.wmf"/><Relationship Id="rId5" Type="http://schemas.openxmlformats.org/officeDocument/2006/relationships/image" Target="../media/image14.wmf"/><Relationship Id="rId15" Type="http://schemas.openxmlformats.org/officeDocument/2006/relationships/image" Target="../media/image12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utoShape 12"/>
          <p:cNvSpPr>
            <a:spLocks noChangeArrowheads="1"/>
          </p:cNvSpPr>
          <p:nvPr/>
        </p:nvSpPr>
        <p:spPr bwMode="auto">
          <a:xfrm>
            <a:off x="19818315" y="15421667"/>
            <a:ext cx="10083659" cy="19615280"/>
          </a:xfrm>
          <a:prstGeom prst="roundRect">
            <a:avLst>
              <a:gd name="adj" fmla="val 6853"/>
            </a:avLst>
          </a:prstGeom>
          <a:solidFill>
            <a:srgbClr val="FFFFFF"/>
          </a:solidFill>
          <a:ln w="38100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AutoShape 12"/>
          <p:cNvSpPr>
            <a:spLocks noChangeArrowheads="1"/>
          </p:cNvSpPr>
          <p:nvPr/>
        </p:nvSpPr>
        <p:spPr bwMode="auto">
          <a:xfrm>
            <a:off x="13316398" y="17446029"/>
            <a:ext cx="6523755" cy="17590917"/>
          </a:xfrm>
          <a:prstGeom prst="roundRect">
            <a:avLst>
              <a:gd name="adj" fmla="val 10622"/>
            </a:avLst>
          </a:prstGeom>
          <a:noFill/>
          <a:ln w="19050" algn="in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68" name="AutoShape 12"/>
          <p:cNvSpPr>
            <a:spLocks noChangeArrowheads="1"/>
          </p:cNvSpPr>
          <p:nvPr/>
        </p:nvSpPr>
        <p:spPr bwMode="auto">
          <a:xfrm>
            <a:off x="6847199" y="17446029"/>
            <a:ext cx="6469201" cy="17590917"/>
          </a:xfrm>
          <a:prstGeom prst="roundRect">
            <a:avLst>
              <a:gd name="adj" fmla="val 11042"/>
            </a:avLst>
          </a:prstGeom>
          <a:noFill/>
          <a:ln w="19050" algn="in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ARD-ST1 </a:t>
            </a:r>
            <a:r>
              <a:rPr lang="en-US" dirty="0" smtClean="0"/>
              <a:t>Superconducting </a:t>
            </a:r>
            <a:r>
              <a:rPr lang="en-US" dirty="0"/>
              <a:t>RF Science and Technology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Julia </a:t>
            </a:r>
            <a:r>
              <a:rPr lang="en-US" smtClean="0"/>
              <a:t>Vogt (HZB)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Reducing power dissipation in </a:t>
            </a:r>
            <a:r>
              <a:rPr lang="en-US" dirty="0" err="1" smtClean="0"/>
              <a:t>sc</a:t>
            </a:r>
            <a:r>
              <a:rPr lang="en-US" dirty="0" smtClean="0"/>
              <a:t> cavities by thermal cycling</a:t>
            </a:r>
            <a:endParaRPr lang="en-US" dirty="0"/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378000" y="6043666"/>
            <a:ext cx="10800000" cy="9000000"/>
          </a:xfrm>
          <a:prstGeom prst="roundRect">
            <a:avLst>
              <a:gd name="adj" fmla="val 7476"/>
            </a:avLst>
          </a:prstGeom>
          <a:solidFill>
            <a:srgbClr val="FFFFFF"/>
          </a:solidFill>
          <a:ln w="38100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78316" y="6043666"/>
            <a:ext cx="10799684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4800" b="1" i="0" u="none" strike="noStrike" cap="none" normalizeH="0" baseline="0" dirty="0" smtClean="0">
                <a:ln>
                  <a:noFill/>
                </a:ln>
                <a:solidFill>
                  <a:srgbClr val="00589C"/>
                </a:solidFill>
                <a:effectLst/>
                <a:latin typeface="Arial" pitchFamily="34" charset="0"/>
                <a:cs typeface="Arial" pitchFamily="34" charset="0"/>
              </a:rPr>
              <a:t>Motivation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rgbClr val="00589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56000" y="6943667"/>
            <a:ext cx="10044000" cy="809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altLang="de-DE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Superconducting RF technology enables a variety of future projects due to its low power dissipation.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altLang="de-DE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Even the few watts dissipated in SRF cavities have to be cooled away. Cryoplants for SRF accelerator projects are large, complex and costly.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altLang="de-DE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altLang="de-DE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Reduction of cavity surface resistance </a:t>
            </a:r>
            <a:r>
              <a:rPr lang="de-DE" altLang="de-DE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 one central point in todays research.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altLang="de-DE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We observed in horizontal tests that the residual resistance and hence the dissipated power can be reduced by up to a factor of 2.5 simply </a:t>
            </a:r>
            <a:r>
              <a:rPr lang="de-DE" altLang="de-DE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by changing the cooling conditions</a:t>
            </a:r>
            <a:r>
              <a:rPr lang="de-DE" altLang="de-DE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during the superconducting phase transition. If this effect can be repeated in cw LINACs (e.g. LCLSII or if XFEL operates cw) the impact on investment and operation costs is enormous.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3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11556000" y="6043666"/>
            <a:ext cx="18345975" cy="9000000"/>
          </a:xfrm>
          <a:prstGeom prst="roundRect">
            <a:avLst>
              <a:gd name="adj" fmla="val 7360"/>
            </a:avLst>
          </a:prstGeom>
          <a:solidFill>
            <a:srgbClr val="FFFFFF"/>
          </a:solidFill>
          <a:ln w="38100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2521644" y="6983751"/>
            <a:ext cx="6832480" cy="5310105"/>
            <a:chOff x="11330231" y="10480183"/>
            <a:chExt cx="6832480" cy="5310105"/>
          </a:xfrm>
        </p:grpSpPr>
        <p:grpSp>
          <p:nvGrpSpPr>
            <p:cNvPr id="14" name="Group 13"/>
            <p:cNvGrpSpPr/>
            <p:nvPr/>
          </p:nvGrpSpPr>
          <p:grpSpPr>
            <a:xfrm>
              <a:off x="11682711" y="10480183"/>
              <a:ext cx="6480000" cy="5310105"/>
              <a:chOff x="15614225" y="11487773"/>
              <a:chExt cx="6480000" cy="531010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15614225" y="11487773"/>
                <a:ext cx="6480000" cy="4863885"/>
                <a:chOff x="15614225" y="11487773"/>
                <a:chExt cx="6480000" cy="4863885"/>
              </a:xfrm>
            </p:grpSpPr>
            <p:pic>
              <p:nvPicPr>
                <p:cNvPr id="18" name="Picture 685" descr="D:\Profile\iug\Eigene Dateien\Tagungen, Schulen\POFIII\Bilder\Cooldown-Temps.eps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14225" y="11487773"/>
                  <a:ext cx="6480000" cy="486388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9" name="Text Box 8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8087471" y="12205775"/>
                  <a:ext cx="2146680" cy="4894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de-DE" altLang="de-DE" sz="2800" b="0" i="1" u="none" strike="noStrike" cap="none" normalizeH="0" baseline="0" dirty="0" smtClean="0">
                      <a:ln>
                        <a:noFill/>
                      </a:ln>
                      <a:solidFill>
                        <a:srgbClr val="BECD00"/>
                      </a:solidFill>
                      <a:effectLst/>
                      <a:latin typeface="+mn-lt"/>
                      <a:cs typeface="Arial" pitchFamily="34" charset="0"/>
                    </a:rPr>
                    <a:t>Cx3</a:t>
                  </a:r>
                </a:p>
              </p:txBody>
            </p:sp>
            <p:sp>
              <p:nvSpPr>
                <p:cNvPr id="20" name="Text Box 8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6430598" y="12615134"/>
                  <a:ext cx="1974200" cy="536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de-DE" altLang="de-DE" sz="2800" b="0" i="1" u="none" strike="noStrike" cap="none" normalizeH="0" baseline="0" dirty="0" smtClean="0">
                      <a:ln>
                        <a:noFill/>
                      </a:ln>
                      <a:solidFill>
                        <a:srgbClr val="00589C"/>
                      </a:solidFill>
                      <a:effectLst/>
                      <a:latin typeface="+mn-lt"/>
                      <a:cs typeface="Arial" pitchFamily="34" charset="0"/>
                    </a:rPr>
                    <a:t>Cx1</a:t>
                  </a:r>
                </a:p>
              </p:txBody>
            </p:sp>
            <p:sp>
              <p:nvSpPr>
                <p:cNvPr id="21" name="Text Box 8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6350824" y="14879413"/>
                  <a:ext cx="1967553" cy="4856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de-DE" altLang="de-DE" sz="2800" b="0" i="1" u="none" strike="noStrike" cap="none" normalizeH="0" baseline="0" dirty="0" smtClean="0">
                      <a:ln>
                        <a:noFill/>
                      </a:ln>
                      <a:solidFill>
                        <a:srgbClr val="009EE0"/>
                      </a:solidFill>
                      <a:effectLst/>
                      <a:latin typeface="+mn-lt"/>
                      <a:cs typeface="Arial" pitchFamily="34" charset="0"/>
                    </a:rPr>
                    <a:t>Cx2</a:t>
                  </a:r>
                </a:p>
              </p:txBody>
            </p:sp>
            <p:cxnSp>
              <p:nvCxnSpPr>
                <p:cNvPr id="22" name="AutoShape 28"/>
                <p:cNvCxnSpPr>
                  <a:cxnSpLocks noChangeShapeType="1"/>
                </p:cNvCxnSpPr>
                <p:nvPr/>
              </p:nvCxnSpPr>
              <p:spPr bwMode="auto">
                <a:xfrm>
                  <a:off x="17210299" y="12157282"/>
                  <a:ext cx="0" cy="2964978"/>
                </a:xfrm>
                <a:prstGeom prst="straightConnector1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23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7195059" y="13855678"/>
                  <a:ext cx="2212123" cy="5029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in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l-GR" altLang="de-DE" sz="2800" b="0" i="1" u="none" strike="noStrike" cap="none" normalizeH="0" baseline="0" noProof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+mj-lt"/>
                      <a:cs typeface="Arial" pitchFamily="34" charset="0"/>
                    </a:rPr>
                    <a:t>Δ</a:t>
                  </a:r>
                  <a:r>
                    <a:rPr kumimoji="0" lang="de-DE" altLang="de-DE" sz="2800" b="0" i="1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+mj-lt"/>
                      <a:cs typeface="Arial" pitchFamily="34" charset="0"/>
                    </a:rPr>
                    <a:t>T =  155 K</a:t>
                  </a:r>
                  <a:endParaRPr kumimoji="0" lang="de-DE" altLang="de-DE" sz="24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cs typeface="Arial" pitchFamily="34" charset="0"/>
                  </a:endParaRPr>
                </a:p>
              </p:txBody>
            </p:sp>
          </p:grpSp>
          <p:sp>
            <p:nvSpPr>
              <p:cNvPr id="17" name="Text Box 29"/>
              <p:cNvSpPr txBox="1">
                <a:spLocks noChangeArrowheads="1"/>
              </p:cNvSpPr>
              <p:nvPr/>
            </p:nvSpPr>
            <p:spPr bwMode="auto">
              <a:xfrm>
                <a:off x="18157492" y="16294958"/>
                <a:ext cx="1393467" cy="5029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2800" b="0" u="none" strike="noStrike" cap="none" normalizeH="0" baseline="0" noProof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cs typeface="Arial" pitchFamily="34" charset="0"/>
                  </a:rPr>
                  <a:t>Time [h]</a:t>
                </a:r>
                <a:endParaRPr kumimoji="0" lang="de-DE" altLang="de-DE" sz="24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endParaRPr>
              </a:p>
            </p:txBody>
          </p:sp>
        </p:grpSp>
        <p:sp>
          <p:nvSpPr>
            <p:cNvPr id="15" name="Text Box 29"/>
            <p:cNvSpPr txBox="1">
              <a:spLocks noChangeArrowheads="1"/>
            </p:cNvSpPr>
            <p:nvPr/>
          </p:nvSpPr>
          <p:spPr bwMode="auto">
            <a:xfrm rot="16200000">
              <a:off x="9730642" y="12571240"/>
              <a:ext cx="3702097" cy="502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8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Cavity temperature</a:t>
              </a:r>
              <a:r>
                <a:rPr kumimoji="0" lang="de-DE" altLang="de-DE" sz="2800" b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 [K]</a:t>
              </a:r>
              <a:endParaRPr kumimoji="0" lang="de-DE" altLang="de-DE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</p:grp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1940136" y="11177317"/>
            <a:ext cx="10073886" cy="348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Ambient magnetic flux present during cooldown causes additional power dissipation. Hence the earth magnetic field is shielded. We believe that the temperature difference along the cavity-tank-system induces additional magnetic flux inside the shielding by thermoelectric effect which gets trapped during the phase transition. </a:t>
            </a:r>
          </a:p>
        </p:txBody>
      </p:sp>
      <p:sp>
        <p:nvSpPr>
          <p:cNvPr id="42" name="AutoShape 12"/>
          <p:cNvSpPr>
            <a:spLocks noChangeArrowheads="1"/>
          </p:cNvSpPr>
          <p:nvPr/>
        </p:nvSpPr>
        <p:spPr bwMode="auto">
          <a:xfrm>
            <a:off x="377998" y="15421668"/>
            <a:ext cx="19494962" cy="10648692"/>
          </a:xfrm>
          <a:prstGeom prst="roundRect">
            <a:avLst>
              <a:gd name="adj" fmla="val 3595"/>
            </a:avLst>
          </a:prstGeom>
          <a:solidFill>
            <a:srgbClr val="FFFFFF"/>
          </a:solidFill>
          <a:ln w="38100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AutoShape 3"/>
          <p:cNvSpPr>
            <a:spLocks noChangeArrowheads="1"/>
          </p:cNvSpPr>
          <p:nvPr/>
        </p:nvSpPr>
        <p:spPr bwMode="auto">
          <a:xfrm>
            <a:off x="19101976" y="35416123"/>
            <a:ext cx="10800000" cy="4933224"/>
          </a:xfrm>
          <a:prstGeom prst="roundRect">
            <a:avLst>
              <a:gd name="adj" fmla="val 14036"/>
            </a:avLst>
          </a:prstGeom>
          <a:solidFill>
            <a:srgbClr val="FFFFFF"/>
          </a:solidFill>
          <a:ln w="38100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19101977" y="35416123"/>
            <a:ext cx="10800000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4800" b="1" i="0" u="none" strike="noStrike" cap="none" normalizeH="0" baseline="0" dirty="0" smtClean="0">
                <a:ln>
                  <a:noFill/>
                </a:ln>
                <a:solidFill>
                  <a:srgbClr val="00589C"/>
                </a:solidFill>
                <a:effectLst/>
                <a:latin typeface="Arial" pitchFamily="34" charset="0"/>
                <a:cs typeface="Arial" pitchFamily="34" charset="0"/>
              </a:rPr>
              <a:t>Coworkers and Acknowledgment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rgbClr val="00589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19479978" y="39385413"/>
            <a:ext cx="10029008" cy="766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[1] S. Aull, O. Kugeler and J. Knobloch, Phys. Rev. ST Accel. Beams 15, 2012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200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[2]</a:t>
            </a:r>
            <a:r>
              <a:rPr lang="de-DE" altLang="de-DE" sz="2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J. Vogt, O. Kugeler and J. Knobloch, Phys. Rev. ST Accel. Beams 16, 2013</a:t>
            </a:r>
            <a:endParaRPr kumimoji="0" lang="de-DE" altLang="de-DE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19479978" y="36316123"/>
            <a:ext cx="10029007" cy="251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just">
              <a:lnSpc>
                <a:spcPct val="100000"/>
              </a:lnSpc>
              <a:spcBef>
                <a:spcPct val="0"/>
              </a:spcBef>
            </a:pPr>
            <a:r>
              <a:rPr kumimoji="0" lang="de-DE" altLang="de-DE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These</a:t>
            </a:r>
            <a:r>
              <a:rPr kumimoji="0" lang="de-DE" altLang="de-DE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studies have been performed </a:t>
            </a:r>
            <a:r>
              <a:rPr lang="de-DE" altLang="de-DE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 supported </a:t>
            </a:r>
            <a:r>
              <a:rPr lang="de-DE" altLang="de-DE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by O. Kugeler and J. Knobloch. We thank our </a:t>
            </a:r>
            <a:r>
              <a:rPr lang="de-DE" altLang="de-DE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engineers </a:t>
            </a:r>
            <a:r>
              <a:rPr lang="de-DE" altLang="de-DE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André Frahm, Axel Hellwig, Sascha Klauke, Dirk Pflückhahn, Stefan Rotterdam and Michael Schuster for patient support</a:t>
            </a:r>
            <a:r>
              <a:rPr lang="de-DE" altLang="de-DE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de-DE" altLang="de-DE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19101976" y="38639132"/>
            <a:ext cx="10799999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4800" b="1" i="0" u="none" strike="noStrike" cap="none" normalizeH="0" baseline="0" dirty="0" smtClean="0">
                <a:ln>
                  <a:noFill/>
                </a:ln>
                <a:solidFill>
                  <a:srgbClr val="00589C"/>
                </a:solidFill>
                <a:effectLst/>
                <a:latin typeface="Arial" pitchFamily="34" charset="0"/>
                <a:cs typeface="Arial" pitchFamily="34" charset="0"/>
              </a:rPr>
              <a:t>Literature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rgbClr val="00589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AutoShape 3"/>
          <p:cNvSpPr>
            <a:spLocks noChangeArrowheads="1"/>
          </p:cNvSpPr>
          <p:nvPr/>
        </p:nvSpPr>
        <p:spPr bwMode="auto">
          <a:xfrm>
            <a:off x="377999" y="35416123"/>
            <a:ext cx="18379620" cy="4933224"/>
          </a:xfrm>
          <a:prstGeom prst="roundRect">
            <a:avLst>
              <a:gd name="adj" fmla="val 14245"/>
            </a:avLst>
          </a:prstGeom>
          <a:solidFill>
            <a:srgbClr val="FFFFFF"/>
          </a:solidFill>
          <a:ln w="38100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50" name="Text Box 60"/>
          <p:cNvSpPr txBox="1">
            <a:spLocks noChangeArrowheads="1"/>
          </p:cNvSpPr>
          <p:nvPr/>
        </p:nvSpPr>
        <p:spPr bwMode="auto">
          <a:xfrm>
            <a:off x="767150" y="36316124"/>
            <a:ext cx="17612469" cy="413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We demonstrated an </a:t>
            </a:r>
            <a:r>
              <a:rPr kumimoji="0" lang="de-DE" altLang="de-DE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improvement of R</a:t>
            </a:r>
            <a:r>
              <a:rPr kumimoji="0" lang="de-DE" altLang="de-DE" sz="3200" b="1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res</a:t>
            </a:r>
            <a:r>
              <a:rPr kumimoji="0" lang="de-DE" altLang="de-DE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de-DE" altLang="de-DE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of an SRF cavity </a:t>
            </a:r>
            <a:r>
              <a:rPr kumimoji="0" lang="de-DE" altLang="de-DE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by up to a factor of 2.5 </a:t>
            </a:r>
            <a:r>
              <a:rPr kumimoji="0" lang="de-DE" altLang="de-DE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by thermal cycling. We believe a temperature gradient along a cavity leads to thermally induced magnetic field that gets trapped in the sc material. Thermal cycling diminishes the effects by reducing the </a:t>
            </a:r>
            <a:r>
              <a:rPr kumimoji="0" lang="el-GR" altLang="de-DE" sz="3200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Δ</a:t>
            </a:r>
            <a:r>
              <a:rPr kumimoji="0" lang="de-DE" altLang="de-DE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 prior to the phase transition. We were able to gather further evidence for this effect in a model system. A decreased R</a:t>
            </a:r>
            <a:r>
              <a:rPr kumimoji="0" lang="de-DE" altLang="de-DE" sz="3200" b="0" i="0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res</a:t>
            </a:r>
            <a:r>
              <a:rPr kumimoji="0" lang="de-DE" altLang="de-DE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de-DE" altLang="de-DE" sz="3200" b="1" i="0" u="none" strike="noStrike" cap="none" normalizeH="0" baseline="0" dirty="0" smtClean="0">
                <a:ln>
                  <a:noFill/>
                </a:ln>
                <a:solidFill>
                  <a:srgbClr val="CF6800"/>
                </a:solidFill>
                <a:effectLst/>
                <a:latin typeface="Arial" pitchFamily="34" charset="0"/>
                <a:cs typeface="Arial" pitchFamily="34" charset="0"/>
              </a:rPr>
              <a:t>reduces cryo costs significantly</a:t>
            </a:r>
            <a:r>
              <a:rPr kumimoji="0" lang="de-DE" altLang="de-DE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de-DE" altLang="de-DE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and hence the proposed cycling procedure may enable </a:t>
            </a:r>
            <a:r>
              <a:rPr kumimoji="0" lang="de-DE" altLang="de-DE" sz="3200" b="1" i="0" u="none" strike="noStrike" cap="none" normalizeH="0" baseline="0" dirty="0" smtClean="0">
                <a:ln>
                  <a:noFill/>
                </a:ln>
                <a:solidFill>
                  <a:srgbClr val="CF6800"/>
                </a:solidFill>
                <a:effectLst/>
                <a:latin typeface="Arial" pitchFamily="34" charset="0"/>
                <a:cs typeface="Arial" pitchFamily="34" charset="0"/>
              </a:rPr>
              <a:t>new accelerator </a:t>
            </a:r>
            <a:r>
              <a:rPr kumimoji="0" lang="de-DE" altLang="de-DE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concepts and applications. Even </a:t>
            </a:r>
            <a:r>
              <a:rPr kumimoji="0" lang="de-DE" altLang="de-DE" sz="3200" b="1" i="0" u="none" strike="noStrike" cap="none" normalizeH="0" baseline="0" dirty="0" smtClean="0">
                <a:ln>
                  <a:noFill/>
                </a:ln>
                <a:solidFill>
                  <a:srgbClr val="CF6800"/>
                </a:solidFill>
                <a:effectLst/>
                <a:latin typeface="Arial" pitchFamily="34" charset="0"/>
                <a:cs typeface="Arial" pitchFamily="34" charset="0"/>
              </a:rPr>
              <a:t>existing SRF accelerators </a:t>
            </a:r>
            <a:r>
              <a:rPr kumimoji="0" lang="de-DE" altLang="de-DE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could implement a similar procedure to minimize the amount of trapped flux and hence</a:t>
            </a:r>
            <a:r>
              <a:rPr kumimoji="0" lang="de-DE" altLang="de-DE" sz="3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the cryo load.</a:t>
            </a:r>
            <a:endParaRPr kumimoji="0" lang="de-DE" alt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19818000" y="16321668"/>
            <a:ext cx="10083976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4800" b="1" dirty="0" smtClean="0">
                <a:solidFill>
                  <a:srgbClr val="00589C"/>
                </a:solidFill>
                <a:latin typeface="Arial" pitchFamily="34" charset="0"/>
                <a:cs typeface="Arial" pitchFamily="34" charset="0"/>
              </a:rPr>
              <a:t>... </a:t>
            </a:r>
            <a:r>
              <a:rPr lang="de-DE" altLang="de-DE" sz="4800" b="1" dirty="0">
                <a:solidFill>
                  <a:srgbClr val="00589C"/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kumimoji="0" lang="de-DE" altLang="de-DE" sz="4800" b="1" i="0" u="none" strike="noStrike" cap="none" normalizeH="0" baseline="0" dirty="0" smtClean="0">
                <a:ln>
                  <a:noFill/>
                </a:ln>
                <a:solidFill>
                  <a:srgbClr val="00589C"/>
                </a:solidFill>
                <a:effectLst/>
                <a:latin typeface="Arial" pitchFamily="34" charset="0"/>
                <a:cs typeface="Arial" pitchFamily="34" charset="0"/>
              </a:rPr>
              <a:t>ith a model system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rgbClr val="00589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20483622" y="21245461"/>
            <a:ext cx="8798764" cy="5115216"/>
            <a:chOff x="2421168" y="19233364"/>
            <a:chExt cx="8798764" cy="5115216"/>
          </a:xfrm>
        </p:grpSpPr>
        <p:pic>
          <p:nvPicPr>
            <p:cNvPr id="54" name="Picture 806" descr="D:\Profile\iug\Eigene Dateien\Tagungen, Schulen\POFIII\Bilder\model_system.ep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1168" y="19736284"/>
              <a:ext cx="8798764" cy="4612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 Box 80"/>
            <p:cNvSpPr txBox="1">
              <a:spLocks noChangeAspect="1" noChangeArrowheads="1"/>
            </p:cNvSpPr>
            <p:nvPr/>
          </p:nvSpPr>
          <p:spPr bwMode="auto">
            <a:xfrm>
              <a:off x="2590784" y="20787844"/>
              <a:ext cx="1188736" cy="437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Heater</a:t>
              </a:r>
            </a:p>
          </p:txBody>
        </p:sp>
        <p:sp>
          <p:nvSpPr>
            <p:cNvPr id="56" name="Text Box 80"/>
            <p:cNvSpPr txBox="1">
              <a:spLocks noChangeAspect="1" noChangeArrowheads="1"/>
            </p:cNvSpPr>
            <p:nvPr/>
          </p:nvSpPr>
          <p:spPr bwMode="auto">
            <a:xfrm>
              <a:off x="9876755" y="20793559"/>
              <a:ext cx="1188736" cy="437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Heater</a:t>
              </a:r>
            </a:p>
          </p:txBody>
        </p:sp>
        <p:cxnSp>
          <p:nvCxnSpPr>
            <p:cNvPr id="57" name="Straight Arrow Connector 7"/>
            <p:cNvCxnSpPr/>
            <p:nvPr/>
          </p:nvCxnSpPr>
          <p:spPr>
            <a:xfrm flipH="1">
              <a:off x="3185152" y="21986547"/>
              <a:ext cx="7408409" cy="0"/>
            </a:xfrm>
            <a:prstGeom prst="straightConnector1">
              <a:avLst/>
            </a:prstGeom>
            <a:ln w="101600">
              <a:gradFill flip="none" rotWithShape="1">
                <a:gsLst>
                  <a:gs pos="0">
                    <a:srgbClr val="00589C"/>
                  </a:gs>
                  <a:gs pos="100000">
                    <a:srgbClr val="CF6800"/>
                  </a:gs>
                </a:gsLst>
                <a:lin ang="0" scaled="1"/>
                <a:tileRect/>
              </a:gra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7"/>
            <p:cNvCxnSpPr/>
            <p:nvPr/>
          </p:nvCxnSpPr>
          <p:spPr>
            <a:xfrm>
              <a:off x="3075473" y="21230712"/>
              <a:ext cx="0" cy="656351"/>
            </a:xfrm>
            <a:prstGeom prst="straightConnector1">
              <a:avLst/>
            </a:prstGeom>
            <a:ln w="101600">
              <a:solidFill>
                <a:srgbClr val="CF68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7"/>
            <p:cNvCxnSpPr/>
            <p:nvPr/>
          </p:nvCxnSpPr>
          <p:spPr>
            <a:xfrm flipV="1">
              <a:off x="10474368" y="22104138"/>
              <a:ext cx="0" cy="2013879"/>
            </a:xfrm>
            <a:prstGeom prst="straightConnector1">
              <a:avLst/>
            </a:prstGeom>
            <a:ln w="101600">
              <a:solidFill>
                <a:srgbClr val="00589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Box 80"/>
            <p:cNvSpPr txBox="1">
              <a:spLocks noChangeAspect="1" noChangeArrowheads="1"/>
            </p:cNvSpPr>
            <p:nvPr/>
          </p:nvSpPr>
          <p:spPr bwMode="auto">
            <a:xfrm>
              <a:off x="6334033" y="23637107"/>
              <a:ext cx="1188736" cy="437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4.2</a:t>
              </a:r>
              <a:r>
                <a:rPr kumimoji="0" lang="de-DE" altLang="de-DE" sz="2800" b="0" i="1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 K</a:t>
              </a:r>
              <a:endParaRPr kumimoji="0" lang="de-DE" altLang="de-DE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61" name="Text Box 80"/>
            <p:cNvSpPr txBox="1">
              <a:spLocks noChangeAspect="1" noChangeArrowheads="1"/>
            </p:cNvSpPr>
            <p:nvPr/>
          </p:nvSpPr>
          <p:spPr bwMode="auto">
            <a:xfrm>
              <a:off x="4283940" y="22603109"/>
              <a:ext cx="2861639" cy="437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Cernox sensors</a:t>
              </a:r>
            </a:p>
          </p:txBody>
        </p:sp>
        <p:sp>
          <p:nvSpPr>
            <p:cNvPr id="62" name="Text Box 80"/>
            <p:cNvSpPr txBox="1">
              <a:spLocks noChangeAspect="1" noChangeArrowheads="1"/>
            </p:cNvSpPr>
            <p:nvPr/>
          </p:nvSpPr>
          <p:spPr bwMode="auto">
            <a:xfrm>
              <a:off x="7948556" y="21352557"/>
              <a:ext cx="2102580" cy="437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Niobium rod</a:t>
              </a:r>
            </a:p>
          </p:txBody>
        </p:sp>
        <p:sp>
          <p:nvSpPr>
            <p:cNvPr id="63" name="Text Box 80"/>
            <p:cNvSpPr txBox="1">
              <a:spLocks noChangeAspect="1" noChangeArrowheads="1"/>
            </p:cNvSpPr>
            <p:nvPr/>
          </p:nvSpPr>
          <p:spPr bwMode="auto">
            <a:xfrm>
              <a:off x="2486512" y="19233364"/>
              <a:ext cx="2722350" cy="437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Titanium short</a:t>
              </a:r>
            </a:p>
          </p:txBody>
        </p:sp>
        <p:sp>
          <p:nvSpPr>
            <p:cNvPr id="64" name="Text Box 80"/>
            <p:cNvSpPr txBox="1">
              <a:spLocks noChangeAspect="1" noChangeArrowheads="1"/>
            </p:cNvSpPr>
            <p:nvPr/>
          </p:nvSpPr>
          <p:spPr bwMode="auto">
            <a:xfrm>
              <a:off x="5619579" y="20509191"/>
              <a:ext cx="2398476" cy="886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cs typeface="Arial" pitchFamily="34" charset="0"/>
                </a:rPr>
                <a:t>Fluxgate magnetometer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0257791" y="17401668"/>
            <a:ext cx="9251194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de-DE" sz="3200" dirty="0" smtClean="0">
                <a:solidFill>
                  <a:schemeClr val="tx1"/>
                </a:solidFill>
              </a:rPr>
              <a:t>We designed a </a:t>
            </a:r>
            <a:r>
              <a:rPr lang="de-DE" sz="3200" b="1" dirty="0" smtClean="0">
                <a:solidFill>
                  <a:schemeClr val="tx1"/>
                </a:solidFill>
              </a:rPr>
              <a:t>model system</a:t>
            </a:r>
            <a:r>
              <a:rPr lang="de-DE" sz="3200" dirty="0" smtClean="0">
                <a:solidFill>
                  <a:schemeClr val="tx1"/>
                </a:solidFill>
              </a:rPr>
              <a:t> to simulate the </a:t>
            </a:r>
            <a:r>
              <a:rPr lang="de-DE" sz="3200" b="1" dirty="0" smtClean="0">
                <a:solidFill>
                  <a:schemeClr val="tx1"/>
                </a:solidFill>
              </a:rPr>
              <a:t>thermoelectric properties </a:t>
            </a:r>
            <a:r>
              <a:rPr lang="de-DE" sz="3200" dirty="0" smtClean="0">
                <a:solidFill>
                  <a:schemeClr val="tx1"/>
                </a:solidFill>
              </a:rPr>
              <a:t>of the cavity-tank-/ niobium-titanium-system consisting of a niobium rod with a titanium short. </a:t>
            </a:r>
            <a:endParaRPr lang="de-DE" sz="3200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de-DE" sz="3200" dirty="0" smtClean="0">
                <a:solidFill>
                  <a:schemeClr val="tx1"/>
                </a:solidFill>
              </a:rPr>
              <a:t>The impact of a temperature gradient during sc phase transition is evident in the model system as well as in the cavity-tank-system.</a:t>
            </a:r>
            <a:endParaRPr lang="de-DE" sz="3200" dirty="0">
              <a:solidFill>
                <a:schemeClr val="tx1"/>
              </a:solidFill>
            </a:endParaRPr>
          </a:p>
        </p:txBody>
      </p:sp>
      <p:grpSp>
        <p:nvGrpSpPr>
          <p:cNvPr id="195" name="Group 194"/>
          <p:cNvGrpSpPr>
            <a:grpSpLocks noChangeAspect="1"/>
          </p:cNvGrpSpPr>
          <p:nvPr/>
        </p:nvGrpSpPr>
        <p:grpSpPr>
          <a:xfrm>
            <a:off x="11934022" y="7351585"/>
            <a:ext cx="10080003" cy="3287337"/>
            <a:chOff x="18155748" y="11151114"/>
            <a:chExt cx="11497438" cy="3749592"/>
          </a:xfrm>
        </p:grpSpPr>
        <p:sp>
          <p:nvSpPr>
            <p:cNvPr id="125" name="AutoShape 12"/>
            <p:cNvSpPr>
              <a:spLocks noChangeArrowheads="1"/>
            </p:cNvSpPr>
            <p:nvPr/>
          </p:nvSpPr>
          <p:spPr bwMode="auto">
            <a:xfrm>
              <a:off x="18155748" y="11151114"/>
              <a:ext cx="11497435" cy="3749592"/>
            </a:xfrm>
            <a:prstGeom prst="roundRect">
              <a:avLst>
                <a:gd name="adj" fmla="val 15859"/>
              </a:avLst>
            </a:prstGeom>
            <a:solidFill>
              <a:srgbClr val="FFFFFF"/>
            </a:solidFill>
            <a:ln w="12700" algn="in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alt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26" name="Text Box 79"/>
            <p:cNvSpPr txBox="1">
              <a:spLocks noChangeAspect="1" noChangeArrowheads="1"/>
            </p:cNvSpPr>
            <p:nvPr/>
          </p:nvSpPr>
          <p:spPr bwMode="auto">
            <a:xfrm>
              <a:off x="26290408" y="11630687"/>
              <a:ext cx="2256788" cy="394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400" b="0" i="1" u="none" strike="noStrike" cap="none" normalizeH="0" baseline="0" dirty="0" smtClean="0">
                  <a:ln>
                    <a:noFill/>
                  </a:ln>
                  <a:solidFill>
                    <a:srgbClr val="00589C"/>
                  </a:solidFill>
                  <a:effectLst/>
                  <a:latin typeface="+mn-lt"/>
                  <a:cs typeface="Arial" pitchFamily="34" charset="0"/>
                </a:rPr>
                <a:t>Helium outlet</a:t>
              </a:r>
            </a:p>
          </p:txBody>
        </p:sp>
        <p:sp>
          <p:nvSpPr>
            <p:cNvPr id="127" name="Text Box 80"/>
            <p:cNvSpPr txBox="1">
              <a:spLocks noChangeAspect="1" noChangeArrowheads="1"/>
            </p:cNvSpPr>
            <p:nvPr/>
          </p:nvSpPr>
          <p:spPr bwMode="auto">
            <a:xfrm>
              <a:off x="18700122" y="14213165"/>
              <a:ext cx="1935752" cy="437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400" b="0" i="1" u="none" strike="noStrike" cap="none" normalizeH="0" baseline="0" dirty="0" smtClean="0">
                  <a:ln>
                    <a:noFill/>
                  </a:ln>
                  <a:solidFill>
                    <a:srgbClr val="00589C"/>
                  </a:solidFill>
                  <a:effectLst/>
                  <a:latin typeface="+mn-lt"/>
                  <a:cs typeface="Arial" pitchFamily="34" charset="0"/>
                </a:rPr>
                <a:t>Helium inlet</a:t>
              </a:r>
            </a:p>
          </p:txBody>
        </p:sp>
        <p:sp>
          <p:nvSpPr>
            <p:cNvPr id="128" name="Text Box 87"/>
            <p:cNvSpPr txBox="1">
              <a:spLocks noChangeAspect="1" noChangeArrowheads="1"/>
            </p:cNvSpPr>
            <p:nvPr/>
          </p:nvSpPr>
          <p:spPr bwMode="auto">
            <a:xfrm>
              <a:off x="18155749" y="12485855"/>
              <a:ext cx="1545709" cy="536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400" b="0" i="1" u="none" strike="noStrike" cap="none" normalizeH="0" baseline="0" dirty="0" smtClean="0">
                  <a:ln>
                    <a:noFill/>
                  </a:ln>
                  <a:solidFill>
                    <a:srgbClr val="00589C"/>
                  </a:solidFill>
                  <a:effectLst/>
                  <a:latin typeface="+mn-lt"/>
                  <a:cs typeface="Arial" pitchFamily="34" charset="0"/>
                </a:rPr>
                <a:t>Cernox</a:t>
              </a:r>
              <a:r>
                <a:rPr kumimoji="0" lang="de-DE" altLang="de-DE" sz="2400" b="0" i="1" u="none" strike="noStrike" cap="none" normalizeH="0" dirty="0" smtClean="0">
                  <a:ln>
                    <a:noFill/>
                  </a:ln>
                  <a:solidFill>
                    <a:srgbClr val="00589C"/>
                  </a:solidFill>
                  <a:effectLst/>
                  <a:latin typeface="+mn-lt"/>
                  <a:cs typeface="Arial" pitchFamily="34" charset="0"/>
                </a:rPr>
                <a:t> 1</a:t>
              </a:r>
              <a:endParaRPr kumimoji="0" lang="de-DE" altLang="de-DE" sz="2400" b="0" i="1" u="none" strike="noStrike" cap="none" normalizeH="0" baseline="0" dirty="0" smtClean="0">
                <a:ln>
                  <a:noFill/>
                </a:ln>
                <a:solidFill>
                  <a:srgbClr val="00589C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29" name="Text Box 88"/>
            <p:cNvSpPr txBox="1">
              <a:spLocks noChangeAspect="1" noChangeArrowheads="1"/>
            </p:cNvSpPr>
            <p:nvPr/>
          </p:nvSpPr>
          <p:spPr bwMode="auto">
            <a:xfrm>
              <a:off x="18155750" y="13534494"/>
              <a:ext cx="1545709" cy="4856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400" b="0" i="1" u="none" strike="noStrike" cap="none" normalizeH="0" baseline="0" dirty="0" smtClean="0">
                  <a:ln>
                    <a:noFill/>
                  </a:ln>
                  <a:solidFill>
                    <a:srgbClr val="009EE0"/>
                  </a:solidFill>
                  <a:effectLst/>
                  <a:latin typeface="+mn-lt"/>
                  <a:cs typeface="Arial" pitchFamily="34" charset="0"/>
                </a:rPr>
                <a:t>Cernox 2</a:t>
              </a:r>
            </a:p>
          </p:txBody>
        </p:sp>
        <p:sp>
          <p:nvSpPr>
            <p:cNvPr id="130" name="Text Box 89"/>
            <p:cNvSpPr txBox="1">
              <a:spLocks noChangeAspect="1" noChangeArrowheads="1"/>
            </p:cNvSpPr>
            <p:nvPr/>
          </p:nvSpPr>
          <p:spPr bwMode="auto">
            <a:xfrm>
              <a:off x="28076269" y="12494574"/>
              <a:ext cx="1576917" cy="489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400" b="0" i="1" u="none" strike="noStrike" cap="none" normalizeH="0" baseline="0" dirty="0" smtClean="0">
                  <a:ln>
                    <a:noFill/>
                  </a:ln>
                  <a:solidFill>
                    <a:srgbClr val="BECD00"/>
                  </a:solidFill>
                  <a:effectLst/>
                  <a:latin typeface="+mn-lt"/>
                  <a:cs typeface="Arial" pitchFamily="34" charset="0"/>
                </a:rPr>
                <a:t>Cernox 3</a:t>
              </a:r>
            </a:p>
          </p:txBody>
        </p:sp>
        <p:sp>
          <p:nvSpPr>
            <p:cNvPr id="133" name="Rectangle 81"/>
            <p:cNvSpPr>
              <a:spLocks noChangeAspect="1" noChangeArrowheads="1"/>
            </p:cNvSpPr>
            <p:nvPr/>
          </p:nvSpPr>
          <p:spPr bwMode="auto">
            <a:xfrm>
              <a:off x="19760828" y="12646517"/>
              <a:ext cx="185662" cy="185601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 sz="2400">
                <a:latin typeface="+mn-lt"/>
              </a:endParaRPr>
            </a:p>
          </p:txBody>
        </p:sp>
        <p:sp>
          <p:nvSpPr>
            <p:cNvPr id="134" name="Rectangle 82"/>
            <p:cNvSpPr>
              <a:spLocks noChangeAspect="1" noChangeArrowheads="1"/>
            </p:cNvSpPr>
            <p:nvPr/>
          </p:nvSpPr>
          <p:spPr bwMode="auto">
            <a:xfrm>
              <a:off x="19764192" y="13681786"/>
              <a:ext cx="185662" cy="185601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 sz="2400">
                <a:latin typeface="+mn-lt"/>
              </a:endParaRPr>
            </a:p>
          </p:txBody>
        </p:sp>
        <p:sp>
          <p:nvSpPr>
            <p:cNvPr id="136" name="Rectangle 83"/>
            <p:cNvSpPr>
              <a:spLocks noChangeAspect="1" noChangeArrowheads="1"/>
            </p:cNvSpPr>
            <p:nvPr/>
          </p:nvSpPr>
          <p:spPr bwMode="auto">
            <a:xfrm>
              <a:off x="27835577" y="12646519"/>
              <a:ext cx="185663" cy="185600"/>
            </a:xfrm>
            <a:prstGeom prst="rect">
              <a:avLst/>
            </a:prstGeom>
            <a:solidFill>
              <a:srgbClr val="BECD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 sz="2400">
                <a:latin typeface="+mn-lt"/>
              </a:endParaRPr>
            </a:p>
          </p:txBody>
        </p:sp>
        <p:sp>
          <p:nvSpPr>
            <p:cNvPr id="137" name="Text Box 74"/>
            <p:cNvSpPr txBox="1">
              <a:spLocks noChangeAspect="1" noChangeArrowheads="1"/>
            </p:cNvSpPr>
            <p:nvPr/>
          </p:nvSpPr>
          <p:spPr bwMode="auto">
            <a:xfrm>
              <a:off x="23370362" y="11479404"/>
              <a:ext cx="1969610" cy="893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Helium tank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(titanium)</a:t>
              </a:r>
              <a:endParaRPr kumimoji="0" lang="de-DE" altLang="de-DE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38" name="Text Box 75"/>
            <p:cNvSpPr txBox="1">
              <a:spLocks noChangeAspect="1" noChangeArrowheads="1"/>
            </p:cNvSpPr>
            <p:nvPr/>
          </p:nvSpPr>
          <p:spPr bwMode="auto">
            <a:xfrm>
              <a:off x="20159043" y="11479406"/>
              <a:ext cx="2222480" cy="930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TESLA cavity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4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  <a:cs typeface="Arial" pitchFamily="34" charset="0"/>
                </a:rPr>
                <a:t>(niobium)</a:t>
              </a:r>
              <a:endParaRPr kumimoji="0" lang="de-DE" altLang="de-DE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cxnSp>
          <p:nvCxnSpPr>
            <p:cNvPr id="139" name="AutoShape 91"/>
            <p:cNvCxnSpPr>
              <a:cxnSpLocks noChangeAspect="1" noChangeShapeType="1"/>
            </p:cNvCxnSpPr>
            <p:nvPr/>
          </p:nvCxnSpPr>
          <p:spPr bwMode="auto">
            <a:xfrm>
              <a:off x="22168009" y="12124861"/>
              <a:ext cx="563930" cy="72839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  <p:cxnSp>
          <p:nvCxnSpPr>
            <p:cNvPr id="140" name="AutoShape 91"/>
            <p:cNvCxnSpPr>
              <a:cxnSpLocks noChangeAspect="1" noChangeShapeType="1"/>
            </p:cNvCxnSpPr>
            <p:nvPr/>
          </p:nvCxnSpPr>
          <p:spPr bwMode="auto">
            <a:xfrm>
              <a:off x="25169946" y="12142544"/>
              <a:ext cx="238233" cy="307710"/>
            </a:xfrm>
            <a:prstGeom prst="straightConnector1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</p:grpSp>
      <p:grpSp>
        <p:nvGrpSpPr>
          <p:cNvPr id="244" name="Group 243"/>
          <p:cNvGrpSpPr/>
          <p:nvPr/>
        </p:nvGrpSpPr>
        <p:grpSpPr>
          <a:xfrm>
            <a:off x="20517637" y="27622194"/>
            <a:ext cx="8278238" cy="5805265"/>
            <a:chOff x="-10633527" y="29231681"/>
            <a:chExt cx="8278238" cy="5805265"/>
          </a:xfrm>
        </p:grpSpPr>
        <p:pic>
          <p:nvPicPr>
            <p:cNvPr id="121" name="Picture 857" descr="D:\Profile\iug\Eigene Dateien\Tagungen, Schulen\POFIII\Bilder\model_result.ep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166513" y="29427994"/>
              <a:ext cx="6480000" cy="49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" name="Text Box 29"/>
            <p:cNvSpPr txBox="1">
              <a:spLocks noChangeArrowheads="1"/>
            </p:cNvSpPr>
            <p:nvPr/>
          </p:nvSpPr>
          <p:spPr bwMode="auto">
            <a:xfrm>
              <a:off x="-8726350" y="34534026"/>
              <a:ext cx="6371061" cy="502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800" b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Temp. difference at phase transition [K]</a:t>
              </a:r>
              <a:endParaRPr kumimoji="0" lang="de-DE" altLang="de-DE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23" name="Text Box 29"/>
            <p:cNvSpPr txBox="1">
              <a:spLocks noChangeArrowheads="1"/>
            </p:cNvSpPr>
            <p:nvPr/>
          </p:nvSpPr>
          <p:spPr bwMode="auto">
            <a:xfrm rot="16200000">
              <a:off x="-12348904" y="30947058"/>
              <a:ext cx="4908904" cy="1478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sz="2800" noProof="1" smtClean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Magnetic field trapped in the sc material (in equil.) after phase transition [µT]</a:t>
              </a:r>
              <a:endParaRPr kumimoji="0" lang="de-DE" altLang="de-DE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57" name="Text Box 29"/>
            <p:cNvSpPr txBox="1">
              <a:spLocks noChangeArrowheads="1"/>
            </p:cNvSpPr>
            <p:nvPr/>
          </p:nvSpPr>
          <p:spPr bwMode="auto">
            <a:xfrm>
              <a:off x="-5844249" y="33143043"/>
              <a:ext cx="3212541" cy="502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400" b="0" i="1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Level of ambient field</a:t>
              </a:r>
              <a:endParaRPr kumimoji="0" lang="de-DE" altLang="de-DE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</p:grp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22785069" y="12361904"/>
            <a:ext cx="6500335" cy="2303761"/>
          </a:xfrm>
          <a:prstGeom prst="roundRect">
            <a:avLst>
              <a:gd name="adj" fmla="val 21873"/>
            </a:avLst>
          </a:prstGeom>
          <a:solidFill>
            <a:srgbClr val="FFFFFF"/>
          </a:solidFill>
          <a:ln w="12700" algn="in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8" name="Text Box 52"/>
          <p:cNvSpPr txBox="1">
            <a:spLocks noChangeAspect="1" noChangeArrowheads="1"/>
          </p:cNvSpPr>
          <p:nvPr/>
        </p:nvSpPr>
        <p:spPr bwMode="auto">
          <a:xfrm>
            <a:off x="22785069" y="13320119"/>
            <a:ext cx="462008" cy="387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0" i="1" u="none" strike="noStrike" cap="none" normalizeH="0" baseline="0" dirty="0" smtClean="0">
                <a:ln>
                  <a:noFill/>
                </a:ln>
                <a:solidFill>
                  <a:srgbClr val="00589C"/>
                </a:solidFill>
                <a:effectLst/>
                <a:latin typeface="+mn-lt"/>
                <a:cs typeface="Arial" pitchFamily="34" charset="0"/>
              </a:rPr>
              <a:t>T1</a:t>
            </a:r>
          </a:p>
        </p:txBody>
      </p:sp>
      <p:sp>
        <p:nvSpPr>
          <p:cNvPr id="29" name="Text Box 53"/>
          <p:cNvSpPr txBox="1">
            <a:spLocks noChangeAspect="1" noChangeArrowheads="1"/>
          </p:cNvSpPr>
          <p:nvPr/>
        </p:nvSpPr>
        <p:spPr bwMode="auto">
          <a:xfrm>
            <a:off x="28840460" y="13308375"/>
            <a:ext cx="602718" cy="41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0" i="1" u="none" strike="noStrike" cap="none" normalizeH="0" baseline="0" dirty="0" smtClean="0">
                <a:ln>
                  <a:noFill/>
                </a:ln>
                <a:solidFill>
                  <a:srgbClr val="CF6800"/>
                </a:solidFill>
                <a:effectLst/>
                <a:latin typeface="+mn-lt"/>
                <a:cs typeface="Arial" pitchFamily="34" charset="0"/>
              </a:rPr>
              <a:t>T2</a:t>
            </a:r>
          </a:p>
        </p:txBody>
      </p:sp>
      <p:sp>
        <p:nvSpPr>
          <p:cNvPr id="34" name="Text Box 54"/>
          <p:cNvSpPr txBox="1">
            <a:spLocks noChangeAspect="1" noChangeArrowheads="1"/>
          </p:cNvSpPr>
          <p:nvPr/>
        </p:nvSpPr>
        <p:spPr bwMode="auto">
          <a:xfrm>
            <a:off x="24112459" y="12361904"/>
            <a:ext cx="3819388" cy="39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Termoelectric current</a:t>
            </a:r>
            <a:endParaRPr kumimoji="0" lang="de-DE" altLang="de-DE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36" name="Text Box 55"/>
          <p:cNvSpPr txBox="1">
            <a:spLocks noChangeAspect="1" noChangeArrowheads="1"/>
          </p:cNvSpPr>
          <p:nvPr/>
        </p:nvSpPr>
        <p:spPr bwMode="auto">
          <a:xfrm>
            <a:off x="24112459" y="14205958"/>
            <a:ext cx="3819388" cy="45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I</a:t>
            </a:r>
            <a:r>
              <a:rPr kumimoji="0" lang="el-GR" altLang="de-DE" sz="2400" b="0" i="1" u="none" strike="noStrike" cap="none" normalizeH="0" baseline="-25000" noProof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Δ</a:t>
            </a:r>
            <a:r>
              <a:rPr kumimoji="0" lang="de-DE" altLang="de-DE" sz="2400" b="0" i="1" u="none" strike="noStrike" cap="none" normalizeH="0" baseline="-2500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T</a:t>
            </a:r>
            <a:r>
              <a:rPr kumimoji="0" lang="de-DE" altLang="de-DE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 = </a:t>
            </a:r>
            <a:r>
              <a:rPr kumimoji="0" lang="el-GR" altLang="de-DE" sz="2400" b="0" i="1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Δ</a:t>
            </a:r>
            <a:r>
              <a:rPr kumimoji="0" lang="de-DE" altLang="de-DE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U/R = </a:t>
            </a:r>
            <a:r>
              <a:rPr kumimoji="0" lang="el-GR" altLang="de-DE" sz="2400" b="0" i="1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Δ</a:t>
            </a:r>
            <a:r>
              <a:rPr kumimoji="0" lang="de-DE" altLang="de-DE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T </a:t>
            </a:r>
            <a:r>
              <a:rPr kumimoji="0" lang="de-DE" altLang="de-DE" sz="2400" b="0" i="1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∙</a:t>
            </a:r>
            <a:r>
              <a:rPr kumimoji="0" lang="de-DE" altLang="de-DE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 </a:t>
            </a:r>
            <a:r>
              <a:rPr kumimoji="0" lang="el-GR" altLang="de-DE" sz="2400" b="0" i="1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Δ</a:t>
            </a:r>
            <a:r>
              <a:rPr kumimoji="0" lang="de-DE" altLang="de-DE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S/R </a:t>
            </a:r>
            <a:endParaRPr kumimoji="0" lang="de-DE" altLang="de-DE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1556000" y="6043666"/>
            <a:ext cx="18345975" cy="900000"/>
          </a:xfrm>
          <a:prstGeom prst="rect">
            <a:avLst/>
          </a:prstGeom>
          <a:solidFill>
            <a:srgbClr val="00589C"/>
          </a:solidFill>
          <a:ln w="38100">
            <a:solidFill>
              <a:srgbClr val="00589C"/>
            </a:solidFill>
          </a:ln>
          <a:effectLst/>
          <a:ex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Hypothesis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378316" y="15421667"/>
            <a:ext cx="29523659" cy="900000"/>
          </a:xfrm>
          <a:prstGeom prst="rect">
            <a:avLst/>
          </a:prstGeom>
          <a:solidFill>
            <a:srgbClr val="00589C"/>
          </a:solidFill>
          <a:ln w="38100">
            <a:solidFill>
              <a:srgbClr val="00589C"/>
            </a:solidFill>
          </a:ln>
          <a:effectLst/>
          <a:ex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Checking the hypothesis ...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378316" y="16321668"/>
            <a:ext cx="19439683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4800" b="1" i="0" u="none" strike="noStrike" cap="none" normalizeH="0" baseline="0" dirty="0" smtClean="0">
                <a:ln>
                  <a:noFill/>
                </a:ln>
                <a:solidFill>
                  <a:srgbClr val="00589C"/>
                </a:solidFill>
                <a:effectLst/>
                <a:latin typeface="Arial" pitchFamily="34" charset="0"/>
                <a:cs typeface="Arial" pitchFamily="34" charset="0"/>
              </a:rPr>
              <a:t>... with a cavity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rgbClr val="00589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61"/>
          <p:cNvSpPr txBox="1">
            <a:spLocks noChangeArrowheads="1"/>
          </p:cNvSpPr>
          <p:nvPr/>
        </p:nvSpPr>
        <p:spPr bwMode="auto">
          <a:xfrm>
            <a:off x="378316" y="35416123"/>
            <a:ext cx="18379303" cy="900000"/>
          </a:xfrm>
          <a:prstGeom prst="rect">
            <a:avLst/>
          </a:prstGeom>
          <a:solidFill>
            <a:srgbClr val="00589C"/>
          </a:solidFill>
          <a:ln w="38100">
            <a:solidFill>
              <a:schemeClr val="tx1"/>
            </a:solidFill>
          </a:ln>
          <a:effectLst/>
          <a:ex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Conclusion and Application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23298867" y="28698634"/>
            <a:ext cx="300494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2800" dirty="0" smtClean="0">
                <a:solidFill>
                  <a:srgbClr val="00589C"/>
                </a:solidFill>
              </a:rPr>
              <a:t>     Decrease in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2800" dirty="0" smtClean="0">
                <a:solidFill>
                  <a:srgbClr val="00589C"/>
                </a:solidFill>
              </a:rPr>
              <a:t>trapped flux </a:t>
            </a:r>
            <a:endParaRPr lang="de-DE" sz="2800" dirty="0">
              <a:solidFill>
                <a:srgbClr val="00589C"/>
              </a:solidFill>
            </a:endParaRPr>
          </a:p>
        </p:txBody>
      </p:sp>
      <p:pic>
        <p:nvPicPr>
          <p:cNvPr id="1127" name="Picture 103" descr="D:\Profile\iug\Eigene Dateien\Tagungen, Schulen\POFIII\Bilder\cavity_withH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0204" y="8093786"/>
            <a:ext cx="7748204" cy="217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AutoShape 78"/>
          <p:cNvSpPr>
            <a:spLocks noChangeAspect="1" noChangeArrowheads="1"/>
          </p:cNvSpPr>
          <p:nvPr/>
        </p:nvSpPr>
        <p:spPr bwMode="auto">
          <a:xfrm>
            <a:off x="14231564" y="9928367"/>
            <a:ext cx="179758" cy="502308"/>
          </a:xfrm>
          <a:prstGeom prst="upArrow">
            <a:avLst>
              <a:gd name="adj1" fmla="val 50000"/>
              <a:gd name="adj2" fmla="val 69882"/>
            </a:avLst>
          </a:prstGeom>
          <a:solidFill>
            <a:srgbClr val="00589C"/>
          </a:solidFill>
          <a:ln>
            <a:noFill/>
          </a:ln>
          <a:effectLst/>
        </p:spPr>
        <p:txBody>
          <a:bodyPr vert="eaVert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de-DE" sz="2400">
              <a:latin typeface="+mn-lt"/>
            </a:endParaRPr>
          </a:p>
        </p:txBody>
      </p:sp>
      <p:sp>
        <p:nvSpPr>
          <p:cNvPr id="183" name="AutoShape 78"/>
          <p:cNvSpPr>
            <a:spLocks noChangeAspect="1" noChangeArrowheads="1"/>
          </p:cNvSpPr>
          <p:nvPr/>
        </p:nvSpPr>
        <p:spPr bwMode="auto">
          <a:xfrm>
            <a:off x="18844237" y="7985697"/>
            <a:ext cx="179758" cy="502308"/>
          </a:xfrm>
          <a:prstGeom prst="upArrow">
            <a:avLst>
              <a:gd name="adj1" fmla="val 50000"/>
              <a:gd name="adj2" fmla="val 69882"/>
            </a:avLst>
          </a:prstGeom>
          <a:solidFill>
            <a:srgbClr val="00589C"/>
          </a:solidFill>
          <a:ln>
            <a:noFill/>
          </a:ln>
          <a:effectLst/>
        </p:spPr>
        <p:txBody>
          <a:bodyPr vert="eaVert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de-DE" sz="2400">
              <a:latin typeface="+mn-lt"/>
            </a:endParaRPr>
          </a:p>
        </p:txBody>
      </p:sp>
      <p:sp>
        <p:nvSpPr>
          <p:cNvPr id="108" name="AutoShape 12"/>
          <p:cNvSpPr>
            <a:spLocks noChangeArrowheads="1"/>
          </p:cNvSpPr>
          <p:nvPr/>
        </p:nvSpPr>
        <p:spPr bwMode="auto">
          <a:xfrm>
            <a:off x="377998" y="17446029"/>
            <a:ext cx="6469201" cy="17590918"/>
          </a:xfrm>
          <a:prstGeom prst="roundRect">
            <a:avLst>
              <a:gd name="adj" fmla="val 10799"/>
            </a:avLst>
          </a:prstGeom>
          <a:noFill/>
          <a:ln w="19050" algn="in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grpSp>
        <p:nvGrpSpPr>
          <p:cNvPr id="188" name="Group 187"/>
          <p:cNvGrpSpPr/>
          <p:nvPr/>
        </p:nvGrpSpPr>
        <p:grpSpPr>
          <a:xfrm>
            <a:off x="720452" y="27892917"/>
            <a:ext cx="6099536" cy="4679843"/>
            <a:chOff x="765376" y="19885424"/>
            <a:chExt cx="6109718" cy="4679843"/>
          </a:xfrm>
        </p:grpSpPr>
        <p:pic>
          <p:nvPicPr>
            <p:cNvPr id="98" name="Picture 685" descr="D:\Profile\iug\Eigene Dateien\Tagungen, Schulen\POFIII\Bilder\Cooldown-Temps.ep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094" y="19885424"/>
              <a:ext cx="5760000" cy="4323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9" name="Text Box 89"/>
            <p:cNvSpPr txBox="1">
              <a:spLocks noChangeAspect="1" noChangeArrowheads="1"/>
            </p:cNvSpPr>
            <p:nvPr/>
          </p:nvSpPr>
          <p:spPr bwMode="auto">
            <a:xfrm>
              <a:off x="3301106" y="20419439"/>
              <a:ext cx="1788900" cy="407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800" b="0" i="1" u="none" strike="noStrike" cap="none" normalizeH="0" baseline="0" dirty="0" smtClean="0">
                  <a:ln>
                    <a:noFill/>
                  </a:ln>
                  <a:solidFill>
                    <a:srgbClr val="BECD00"/>
                  </a:solidFill>
                  <a:effectLst/>
                  <a:latin typeface="+mn-lt"/>
                  <a:cs typeface="Arial" pitchFamily="34" charset="0"/>
                </a:rPr>
                <a:t>Cx3</a:t>
              </a:r>
            </a:p>
          </p:txBody>
        </p:sp>
        <p:sp>
          <p:nvSpPr>
            <p:cNvPr id="100" name="Text Box 87"/>
            <p:cNvSpPr txBox="1">
              <a:spLocks noChangeAspect="1" noChangeArrowheads="1"/>
            </p:cNvSpPr>
            <p:nvPr/>
          </p:nvSpPr>
          <p:spPr bwMode="auto">
            <a:xfrm>
              <a:off x="1870938" y="20872724"/>
              <a:ext cx="1645167" cy="4469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800" b="0" i="1" u="none" strike="noStrike" cap="none" normalizeH="0" baseline="0" dirty="0" smtClean="0">
                  <a:ln>
                    <a:noFill/>
                  </a:ln>
                  <a:solidFill>
                    <a:srgbClr val="00589C"/>
                  </a:solidFill>
                  <a:effectLst/>
                  <a:latin typeface="+mn-lt"/>
                  <a:cs typeface="Arial" pitchFamily="34" charset="0"/>
                </a:rPr>
                <a:t>Cx1</a:t>
              </a:r>
            </a:p>
          </p:txBody>
        </p:sp>
        <p:sp>
          <p:nvSpPr>
            <p:cNvPr id="101" name="Text Box 88"/>
            <p:cNvSpPr txBox="1">
              <a:spLocks noChangeAspect="1" noChangeArrowheads="1"/>
            </p:cNvSpPr>
            <p:nvPr/>
          </p:nvSpPr>
          <p:spPr bwMode="auto">
            <a:xfrm>
              <a:off x="1595562" y="22655565"/>
              <a:ext cx="730941" cy="4047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800" b="0" i="1" u="none" strike="noStrike" cap="none" normalizeH="0" baseline="0" dirty="0" smtClean="0">
                  <a:ln>
                    <a:noFill/>
                  </a:ln>
                  <a:solidFill>
                    <a:srgbClr val="009EE0"/>
                  </a:solidFill>
                  <a:effectLst/>
                  <a:latin typeface="+mn-lt"/>
                  <a:cs typeface="Arial" pitchFamily="34" charset="0"/>
                </a:rPr>
                <a:t>Cx2</a:t>
              </a:r>
            </a:p>
          </p:txBody>
        </p:sp>
        <p:cxnSp>
          <p:nvCxnSpPr>
            <p:cNvPr id="102" name="AutoShape 28"/>
            <p:cNvCxnSpPr>
              <a:cxnSpLocks noChangeShapeType="1"/>
            </p:cNvCxnSpPr>
            <p:nvPr/>
          </p:nvCxnSpPr>
          <p:spPr bwMode="auto">
            <a:xfrm>
              <a:off x="2664107" y="20499645"/>
              <a:ext cx="0" cy="2763156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  <p:sp>
          <p:nvSpPr>
            <p:cNvPr id="103" name="Text Box 29"/>
            <p:cNvSpPr txBox="1">
              <a:spLocks noChangeArrowheads="1"/>
            </p:cNvSpPr>
            <p:nvPr/>
          </p:nvSpPr>
          <p:spPr bwMode="auto">
            <a:xfrm>
              <a:off x="2680294" y="22685045"/>
              <a:ext cx="2131722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de-DE" sz="2800" b="0" i="1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Δ</a:t>
              </a:r>
              <a:r>
                <a:rPr kumimoji="0" lang="de-DE" altLang="de-DE" sz="28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T =  155 K</a:t>
              </a:r>
              <a:endParaRPr kumimoji="0" lang="de-DE" altLang="de-DE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5" name="Text Box 29"/>
            <p:cNvSpPr txBox="1">
              <a:spLocks noChangeArrowheads="1"/>
            </p:cNvSpPr>
            <p:nvPr/>
          </p:nvSpPr>
          <p:spPr bwMode="auto">
            <a:xfrm rot="16200000">
              <a:off x="-834213" y="21762854"/>
              <a:ext cx="3702097" cy="502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8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Cavity temperature</a:t>
              </a:r>
              <a:r>
                <a:rPr kumimoji="0" lang="de-DE" altLang="de-DE" sz="2800" b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rPr>
                <a:t> [K]</a:t>
              </a:r>
              <a:endParaRPr kumimoji="0" lang="de-DE" altLang="de-DE" sz="2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04" name="Text Box 29"/>
            <p:cNvSpPr txBox="1">
              <a:spLocks noChangeArrowheads="1"/>
            </p:cNvSpPr>
            <p:nvPr/>
          </p:nvSpPr>
          <p:spPr bwMode="auto">
            <a:xfrm>
              <a:off x="3146362" y="24062347"/>
              <a:ext cx="1393467" cy="502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800" b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Time [h]</a:t>
              </a:r>
              <a:endParaRPr kumimoji="0" lang="de-DE" altLang="de-DE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7285589" y="27892917"/>
            <a:ext cx="6001441" cy="4646842"/>
            <a:chOff x="7286168" y="20312133"/>
            <a:chExt cx="6011459" cy="4646842"/>
          </a:xfrm>
        </p:grpSpPr>
        <p:grpSp>
          <p:nvGrpSpPr>
            <p:cNvPr id="197" name="Group 196"/>
            <p:cNvGrpSpPr/>
            <p:nvPr/>
          </p:nvGrpSpPr>
          <p:grpSpPr>
            <a:xfrm>
              <a:off x="7286168" y="20312133"/>
              <a:ext cx="6011459" cy="4646842"/>
              <a:chOff x="7244683" y="19901053"/>
              <a:chExt cx="6011459" cy="4646842"/>
            </a:xfrm>
          </p:grpSpPr>
          <p:pic>
            <p:nvPicPr>
              <p:cNvPr id="70" name="Picture 819" descr="D:\Profile\iug\Eigene Dateien\Tagungen, Schulen\POFIII\Bilder\Cycle2_Temps.eps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6142" y="19901053"/>
                <a:ext cx="5760000" cy="43234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5" name="Text Box 29"/>
              <p:cNvSpPr txBox="1">
                <a:spLocks noChangeArrowheads="1"/>
              </p:cNvSpPr>
              <p:nvPr/>
            </p:nvSpPr>
            <p:spPr bwMode="auto">
              <a:xfrm rot="16200000">
                <a:off x="5645094" y="21778483"/>
                <a:ext cx="3702097" cy="5029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2800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cs typeface="Arial" pitchFamily="34" charset="0"/>
                  </a:rPr>
                  <a:t>Cavity temperature</a:t>
                </a:r>
                <a:r>
                  <a:rPr kumimoji="0" lang="de-DE" altLang="de-DE" sz="2800" b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cs typeface="Arial" pitchFamily="34" charset="0"/>
                  </a:rPr>
                  <a:t> [K]</a:t>
                </a:r>
                <a:endParaRPr kumimoji="0" lang="de-DE" altLang="de-DE" sz="28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76" name="Text Box 29"/>
              <p:cNvSpPr txBox="1">
                <a:spLocks noChangeArrowheads="1"/>
              </p:cNvSpPr>
              <p:nvPr/>
            </p:nvSpPr>
            <p:spPr bwMode="auto">
              <a:xfrm>
                <a:off x="9440169" y="24077976"/>
                <a:ext cx="1864656" cy="4699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2800" b="0" u="none" strike="noStrike" cap="none" normalizeH="0" baseline="0" noProof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cs typeface="Arial" pitchFamily="34" charset="0"/>
                  </a:rPr>
                  <a:t>Time [min]</a:t>
                </a:r>
                <a:endParaRPr kumimoji="0" lang="de-DE" altLang="de-DE" sz="24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endParaRPr>
              </a:p>
            </p:txBody>
          </p:sp>
        </p:grpSp>
        <p:cxnSp>
          <p:nvCxnSpPr>
            <p:cNvPr id="72" name="AutoShape 28"/>
            <p:cNvCxnSpPr>
              <a:cxnSpLocks noChangeShapeType="1"/>
            </p:cNvCxnSpPr>
            <p:nvPr/>
          </p:nvCxnSpPr>
          <p:spPr bwMode="auto">
            <a:xfrm>
              <a:off x="9011063" y="21837426"/>
              <a:ext cx="2148" cy="965368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  <p:sp>
          <p:nvSpPr>
            <p:cNvPr id="73" name="Text Box 29"/>
            <p:cNvSpPr txBox="1">
              <a:spLocks noChangeArrowheads="1"/>
            </p:cNvSpPr>
            <p:nvPr/>
          </p:nvSpPr>
          <p:spPr bwMode="auto">
            <a:xfrm>
              <a:off x="9131333" y="21311611"/>
              <a:ext cx="2131722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de-DE" sz="2800" b="0" i="1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Δ</a:t>
              </a:r>
              <a:r>
                <a:rPr kumimoji="0" lang="de-DE" altLang="de-DE" sz="28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T =  </a:t>
              </a:r>
              <a:r>
                <a:rPr lang="de-DE" altLang="de-DE" sz="2800" i="1" dirty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4</a:t>
              </a:r>
              <a:r>
                <a:rPr kumimoji="0" lang="de-DE" altLang="de-DE" sz="28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 K</a:t>
              </a:r>
              <a:endParaRPr kumimoji="0" lang="de-DE" altLang="de-DE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13752631" y="27892917"/>
            <a:ext cx="6002462" cy="4646842"/>
            <a:chOff x="14010372" y="20144891"/>
            <a:chExt cx="6012482" cy="4646842"/>
          </a:xfrm>
        </p:grpSpPr>
        <p:grpSp>
          <p:nvGrpSpPr>
            <p:cNvPr id="199" name="Group 198"/>
            <p:cNvGrpSpPr/>
            <p:nvPr/>
          </p:nvGrpSpPr>
          <p:grpSpPr>
            <a:xfrm>
              <a:off x="14010372" y="20144891"/>
              <a:ext cx="6012482" cy="4646842"/>
              <a:chOff x="13670870" y="19901053"/>
              <a:chExt cx="6012482" cy="4646842"/>
            </a:xfrm>
          </p:grpSpPr>
          <p:pic>
            <p:nvPicPr>
              <p:cNvPr id="150" name="Picture 820" descr="D:\Profile\iug\Eigene Dateien\Tagungen, Schulen\POFIII\Bilder\Cycle3_Temps.eps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23352" y="19901053"/>
                <a:ext cx="5760000" cy="43234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2" name="Text Box 29"/>
              <p:cNvSpPr txBox="1">
                <a:spLocks noChangeArrowheads="1"/>
              </p:cNvSpPr>
              <p:nvPr/>
            </p:nvSpPr>
            <p:spPr bwMode="auto">
              <a:xfrm rot="16200000">
                <a:off x="12071281" y="21778483"/>
                <a:ext cx="3702097" cy="5029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2800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cs typeface="Arial" pitchFamily="34" charset="0"/>
                  </a:rPr>
                  <a:t>Cavity temperature</a:t>
                </a:r>
                <a:r>
                  <a:rPr kumimoji="0" lang="de-DE" altLang="de-DE" sz="2800" b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cs typeface="Arial" pitchFamily="34" charset="0"/>
                  </a:rPr>
                  <a:t> [K]</a:t>
                </a:r>
                <a:endParaRPr kumimoji="0" lang="de-DE" altLang="de-DE" sz="28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55" name="Text Box 29"/>
              <p:cNvSpPr txBox="1">
                <a:spLocks noChangeArrowheads="1"/>
              </p:cNvSpPr>
              <p:nvPr/>
            </p:nvSpPr>
            <p:spPr bwMode="auto">
              <a:xfrm>
                <a:off x="16134829" y="24077976"/>
                <a:ext cx="1864656" cy="4699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2800" b="0" u="none" strike="noStrike" cap="none" normalizeH="0" baseline="0" noProof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cs typeface="Arial" pitchFamily="34" charset="0"/>
                  </a:rPr>
                  <a:t>Time [min]</a:t>
                </a:r>
                <a:endParaRPr kumimoji="0" lang="de-DE" altLang="de-DE" sz="24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endParaRPr>
              </a:p>
            </p:txBody>
          </p:sp>
        </p:grpSp>
        <p:cxnSp>
          <p:nvCxnSpPr>
            <p:cNvPr id="153" name="AutoShape 28"/>
            <p:cNvCxnSpPr>
              <a:cxnSpLocks noChangeShapeType="1"/>
            </p:cNvCxnSpPr>
            <p:nvPr/>
          </p:nvCxnSpPr>
          <p:spPr bwMode="auto">
            <a:xfrm>
              <a:off x="16500007" y="20604452"/>
              <a:ext cx="0" cy="2560820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  <p:sp>
          <p:nvSpPr>
            <p:cNvPr id="154" name="Text Box 29"/>
            <p:cNvSpPr txBox="1">
              <a:spLocks noChangeArrowheads="1"/>
            </p:cNvSpPr>
            <p:nvPr/>
          </p:nvSpPr>
          <p:spPr bwMode="auto">
            <a:xfrm>
              <a:off x="16496763" y="21265207"/>
              <a:ext cx="2131722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de-DE" sz="2800" b="0" i="1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Δ</a:t>
              </a:r>
              <a:r>
                <a:rPr kumimoji="0" lang="de-DE" altLang="de-DE" sz="28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T =  </a:t>
              </a:r>
              <a:r>
                <a:rPr lang="de-DE" altLang="de-DE" sz="2800" i="1" dirty="0" smtClean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91</a:t>
              </a:r>
              <a:r>
                <a:rPr kumimoji="0" lang="de-DE" altLang="de-DE" sz="28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 K</a:t>
              </a:r>
              <a:endParaRPr kumimoji="0" lang="de-DE" altLang="de-DE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</p:grpSp>
      <p:sp>
        <p:nvSpPr>
          <p:cNvPr id="151" name="Text Box 29"/>
          <p:cNvSpPr txBox="1">
            <a:spLocks noChangeArrowheads="1"/>
          </p:cNvSpPr>
          <p:nvPr/>
        </p:nvSpPr>
        <p:spPr bwMode="auto">
          <a:xfrm>
            <a:off x="13316400" y="26589445"/>
            <a:ext cx="6523754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3200" b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Cycle 3: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3200" b="1" noProof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Breeding the effect</a:t>
            </a:r>
            <a:endParaRPr kumimoji="0" lang="de-DE" altLang="de-DE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6" name="Text Box 29"/>
          <p:cNvSpPr txBox="1">
            <a:spLocks noChangeArrowheads="1"/>
          </p:cNvSpPr>
          <p:nvPr/>
        </p:nvSpPr>
        <p:spPr bwMode="auto">
          <a:xfrm>
            <a:off x="377998" y="26589445"/>
            <a:ext cx="6469201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3200" b="1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Initial cooldown</a:t>
            </a:r>
            <a:endParaRPr kumimoji="0" lang="de-DE" altLang="de-DE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1" name="Text Box 29"/>
          <p:cNvSpPr txBox="1">
            <a:spLocks noChangeArrowheads="1"/>
          </p:cNvSpPr>
          <p:nvPr/>
        </p:nvSpPr>
        <p:spPr bwMode="auto">
          <a:xfrm>
            <a:off x="6856634" y="26589445"/>
            <a:ext cx="6459766" cy="1080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3200" b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Cycle 2: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3200" b="1" noProof="1" smtClean="0">
                <a:solidFill>
                  <a:srgbClr val="000000"/>
                </a:solidFill>
                <a:latin typeface="+mj-lt"/>
                <a:cs typeface="Arial" pitchFamily="34" charset="0"/>
              </a:rPr>
              <a:t>Suppressing the effect</a:t>
            </a:r>
            <a:endParaRPr kumimoji="0" lang="de-DE" altLang="de-DE" sz="2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6" name="Rectangle 7"/>
          <p:cNvSpPr>
            <a:spLocks noChangeArrowheads="1"/>
          </p:cNvSpPr>
          <p:nvPr/>
        </p:nvSpPr>
        <p:spPr bwMode="auto">
          <a:xfrm>
            <a:off x="385560" y="17446028"/>
            <a:ext cx="19494643" cy="8807212"/>
          </a:xfrm>
          <a:prstGeom prst="roundRect">
            <a:avLst>
              <a:gd name="adj" fmla="val 7316"/>
            </a:avLst>
          </a:prstGeom>
          <a:solidFill>
            <a:srgbClr val="CF6800"/>
          </a:solidFill>
          <a:ln w="38100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de-DE">
              <a:latin typeface="+mj-lt"/>
            </a:endParaRPr>
          </a:p>
        </p:txBody>
      </p:sp>
      <p:sp>
        <p:nvSpPr>
          <p:cNvPr id="112" name="Text Box 29"/>
          <p:cNvSpPr txBox="1">
            <a:spLocks noChangeArrowheads="1"/>
          </p:cNvSpPr>
          <p:nvPr/>
        </p:nvSpPr>
        <p:spPr bwMode="auto">
          <a:xfrm>
            <a:off x="774395" y="17824029"/>
            <a:ext cx="8146556" cy="242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3200" b="1" u="sng" strike="noStrike" cap="none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Surface resistance</a:t>
            </a:r>
            <a:r>
              <a:rPr kumimoji="0" lang="de-DE" altLang="de-DE" sz="3200" strike="noStrike" cap="none" normalizeH="0" noProof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de-DE" altLang="de-DE" sz="3200" i="1" strike="noStrike" cap="none" normalizeH="0" noProof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(= losses)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800" strike="noStrike" cap="none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as</a:t>
            </a:r>
            <a:r>
              <a:rPr kumimoji="0" lang="de-DE" altLang="de-DE" sz="2800" b="0" u="none" strike="noStrike" cap="none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 a function of the inverse </a:t>
            </a:r>
            <a:r>
              <a:rPr kumimoji="0" lang="de-DE" altLang="de-DE" sz="2800" u="none" strike="noStrike" cap="none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operating temperature for</a:t>
            </a:r>
            <a:r>
              <a:rPr kumimoji="0" lang="de-DE" altLang="de-DE" sz="2800" u="none" strike="noStrike" cap="none" normalizeH="0" noProof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 different temperature differences during cooldown:</a:t>
            </a:r>
            <a:endParaRPr kumimoji="0" lang="de-DE" altLang="de-DE" sz="28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13" name="Text Box 29"/>
          <p:cNvSpPr txBox="1">
            <a:spLocks noChangeArrowheads="1"/>
          </p:cNvSpPr>
          <p:nvPr/>
        </p:nvSpPr>
        <p:spPr bwMode="auto">
          <a:xfrm>
            <a:off x="11238935" y="17824029"/>
            <a:ext cx="8162504" cy="242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kumimoji="0" lang="de-DE" altLang="de-DE" sz="3200" b="1" u="sng" strike="noStrike" cap="none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Residual resistance</a:t>
            </a:r>
            <a:r>
              <a:rPr kumimoji="0" lang="de-DE" altLang="de-DE" sz="3200" strike="noStrike" cap="none" normalizeH="0" noProof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lang="de-DE" altLang="de-DE" sz="3200" i="1" noProof="1">
                <a:solidFill>
                  <a:schemeClr val="bg1"/>
                </a:solidFill>
                <a:cs typeface="Arial" pitchFamily="34" charset="0"/>
              </a:rPr>
              <a:t>(= losses we can influence) </a:t>
            </a:r>
            <a:r>
              <a:rPr kumimoji="0" lang="de-DE" altLang="de-DE" sz="2800" strike="noStrike" cap="none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due</a:t>
            </a:r>
            <a:r>
              <a:rPr kumimoji="0" lang="de-DE" altLang="de-DE" sz="2800" b="0" u="none" strike="noStrike" cap="none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 to,</a:t>
            </a:r>
            <a:r>
              <a:rPr kumimoji="0" lang="de-DE" altLang="de-DE" sz="2800" b="0" u="none" strike="noStrike" cap="none" normalizeH="0" noProof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de-DE" altLang="de-DE" sz="2800" b="0" u="none" strike="noStrike" cap="none" normalizeH="0" baseline="0" noProof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presumably</a:t>
            </a:r>
            <a:r>
              <a:rPr lang="de-DE" altLang="de-DE" sz="2800" noProof="1">
                <a:solidFill>
                  <a:schemeClr val="bg1"/>
                </a:solidFill>
                <a:latin typeface="+mj-lt"/>
                <a:cs typeface="Arial" pitchFamily="34" charset="0"/>
              </a:rPr>
              <a:t>,</a:t>
            </a:r>
            <a:r>
              <a:rPr kumimoji="0" lang="de-DE" altLang="de-DE" sz="2800" b="0" u="none" strike="noStrike" cap="none" normalizeH="0" noProof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 trapped magnetic flux </a:t>
            </a:r>
            <a:r>
              <a:rPr kumimoji="0" lang="de-DE" altLang="de-DE" sz="2800" u="none" strike="noStrike" cap="none" normalizeH="0" noProof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as a function of temperature difference during cooldown:</a:t>
            </a:r>
            <a:endParaRPr kumimoji="0" lang="de-DE" altLang="de-DE" sz="280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11238934" y="20486170"/>
            <a:ext cx="8162505" cy="5374640"/>
            <a:chOff x="10511861" y="28178314"/>
            <a:chExt cx="8162505" cy="5374640"/>
          </a:xfrm>
        </p:grpSpPr>
        <p:sp>
          <p:nvSpPr>
            <p:cNvPr id="115" name="Rectangle 114"/>
            <p:cNvSpPr/>
            <p:nvPr/>
          </p:nvSpPr>
          <p:spPr bwMode="auto">
            <a:xfrm>
              <a:off x="10511861" y="28178314"/>
              <a:ext cx="8162505" cy="53746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55563" algn="l" defTabSz="3984625" rtl="0" eaLnBrk="1" fontAlgn="base" latinLnBrk="0" hangingPunct="1">
                <a:lnSpc>
                  <a:spcPts val="8713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0500" b="0" i="0" u="none" strike="noStrike" cap="none" normalizeH="0" baseline="0" smtClean="0">
                <a:ln>
                  <a:noFill/>
                </a:ln>
                <a:solidFill>
                  <a:srgbClr val="515151"/>
                </a:solidFill>
                <a:effectLst/>
                <a:latin typeface="Arial" charset="0"/>
              </a:endParaRPr>
            </a:p>
          </p:txBody>
        </p:sp>
        <p:pic>
          <p:nvPicPr>
            <p:cNvPr id="116" name="Picture 844" descr="D:\Profile\iug\Eigene Dateien\Tagungen, Schulen\POFIII\Bilder\residual.eps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82684" y="28272532"/>
              <a:ext cx="6480000" cy="4863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7" name="Text Box 29"/>
            <p:cNvSpPr txBox="1">
              <a:spLocks noChangeArrowheads="1"/>
            </p:cNvSpPr>
            <p:nvPr/>
          </p:nvSpPr>
          <p:spPr bwMode="auto">
            <a:xfrm rot="16200000">
              <a:off x="9604724" y="30422403"/>
              <a:ext cx="4155270" cy="502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sz="2800" noProof="1" smtClean="0">
                  <a:solidFill>
                    <a:srgbClr val="000000"/>
                  </a:solidFill>
                  <a:latin typeface="+mj-lt"/>
                  <a:cs typeface="Arial" pitchFamily="34" charset="0"/>
                </a:rPr>
                <a:t>Residual</a:t>
              </a:r>
              <a:r>
                <a:rPr kumimoji="0" lang="de-DE" altLang="de-DE" sz="2800" b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 resistance [n</a:t>
              </a:r>
              <a:r>
                <a:rPr kumimoji="0" lang="el-GR" altLang="de-DE" sz="2800" b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Ω</a:t>
              </a:r>
              <a:r>
                <a:rPr kumimoji="0" lang="de-DE" altLang="de-DE" sz="2800" b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]</a:t>
              </a:r>
              <a:endParaRPr kumimoji="0" lang="de-DE" altLang="de-DE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118" name="Text Box 29"/>
            <p:cNvSpPr txBox="1">
              <a:spLocks noChangeArrowheads="1"/>
            </p:cNvSpPr>
            <p:nvPr/>
          </p:nvSpPr>
          <p:spPr bwMode="auto">
            <a:xfrm>
              <a:off x="11619892" y="32962059"/>
              <a:ext cx="6371061" cy="502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800" b="0" u="none" strike="noStrike" cap="none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  <a:cs typeface="Arial" pitchFamily="34" charset="0"/>
                </a:rPr>
                <a:t>Temp. difference at phase transition [K]</a:t>
              </a:r>
              <a:endParaRPr kumimoji="0" lang="de-DE" altLang="de-DE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1141" name="Group 1140"/>
          <p:cNvGrpSpPr/>
          <p:nvPr/>
        </p:nvGrpSpPr>
        <p:grpSpPr>
          <a:xfrm>
            <a:off x="758446" y="19976376"/>
            <a:ext cx="8162505" cy="5884434"/>
            <a:chOff x="758446" y="19976376"/>
            <a:chExt cx="8162505" cy="5884434"/>
          </a:xfrm>
        </p:grpSpPr>
        <p:grpSp>
          <p:nvGrpSpPr>
            <p:cNvPr id="87" name="Group 86"/>
            <p:cNvGrpSpPr/>
            <p:nvPr/>
          </p:nvGrpSpPr>
          <p:grpSpPr>
            <a:xfrm>
              <a:off x="758446" y="20486170"/>
              <a:ext cx="8162505" cy="5374640"/>
              <a:chOff x="1540309" y="28178314"/>
              <a:chExt cx="8162505" cy="5374640"/>
            </a:xfrm>
          </p:grpSpPr>
          <p:sp>
            <p:nvSpPr>
              <p:cNvPr id="88" name="Rectangle 87"/>
              <p:cNvSpPr/>
              <p:nvPr/>
            </p:nvSpPr>
            <p:spPr bwMode="auto">
              <a:xfrm>
                <a:off x="1540309" y="28178314"/>
                <a:ext cx="8162505" cy="537464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55563" algn="l" defTabSz="3984625" rtl="0" eaLnBrk="1" fontAlgn="base" latinLnBrk="0" hangingPunct="1">
                  <a:lnSpc>
                    <a:spcPts val="8713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0500" b="0" i="0" u="none" strike="noStrike" cap="none" normalizeH="0" baseline="0" smtClean="0">
                  <a:ln>
                    <a:noFill/>
                  </a:ln>
                  <a:solidFill>
                    <a:srgbClr val="51515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89" name="Picture 837" descr="D:\Profile\iug\Eigene Dateien\Tagungen, Schulen\POFIII\Bilder\Gueten.eps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0090" y="28272532"/>
                <a:ext cx="6480000" cy="48638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0" name="Text Box 29"/>
              <p:cNvSpPr txBox="1">
                <a:spLocks noChangeArrowheads="1"/>
              </p:cNvSpPr>
              <p:nvPr/>
            </p:nvSpPr>
            <p:spPr bwMode="auto">
              <a:xfrm rot="16200000">
                <a:off x="-269918" y="30247447"/>
                <a:ext cx="4155270" cy="5029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2800" b="0" u="none" strike="noStrike" cap="none" normalizeH="0" baseline="0" noProof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cs typeface="Arial" pitchFamily="34" charset="0"/>
                  </a:rPr>
                  <a:t>Surface resistance [n</a:t>
                </a:r>
                <a:r>
                  <a:rPr kumimoji="0" lang="el-GR" altLang="de-DE" sz="2800" b="0" u="none" strike="noStrike" cap="none" normalizeH="0" baseline="0" noProof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/>
                    <a:cs typeface="Arial"/>
                  </a:rPr>
                  <a:t>Ω</a:t>
                </a:r>
                <a:r>
                  <a:rPr kumimoji="0" lang="de-DE" altLang="de-DE" sz="2800" b="0" u="none" strike="noStrike" cap="none" normalizeH="0" baseline="0" noProof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/>
                    <a:cs typeface="Arial"/>
                  </a:rPr>
                  <a:t>]</a:t>
                </a:r>
                <a:endParaRPr kumimoji="0" lang="de-DE" altLang="de-DE" sz="24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91" name="Text Box 29"/>
              <p:cNvSpPr txBox="1">
                <a:spLocks noChangeArrowheads="1"/>
              </p:cNvSpPr>
              <p:nvPr/>
            </p:nvSpPr>
            <p:spPr bwMode="auto">
              <a:xfrm>
                <a:off x="2146945" y="32962059"/>
                <a:ext cx="5862064" cy="5029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2800" b="0" u="none" strike="noStrike" cap="none" normalizeH="0" baseline="0" noProof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cs typeface="Arial" pitchFamily="34" charset="0"/>
                  </a:rPr>
                  <a:t>Inverse operating temperature [1/K]</a:t>
                </a:r>
                <a:endParaRPr kumimoji="0" lang="de-DE" altLang="de-DE" sz="2400" b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92" name="Text Box 29"/>
              <p:cNvSpPr txBox="1">
                <a:spLocks noChangeArrowheads="1"/>
              </p:cNvSpPr>
              <p:nvPr/>
            </p:nvSpPr>
            <p:spPr bwMode="auto">
              <a:xfrm>
                <a:off x="7571092" y="29840488"/>
                <a:ext cx="2131722" cy="419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altLang="de-DE" sz="2800" b="0" i="1" u="none" strike="noStrike" cap="none" normalizeH="0" baseline="0" noProof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cs typeface="Arial" pitchFamily="34" charset="0"/>
                  </a:rPr>
                  <a:t>Δ</a:t>
                </a:r>
                <a:r>
                  <a:rPr kumimoji="0" lang="de-DE" altLang="de-DE" sz="2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cs typeface="Arial" pitchFamily="34" charset="0"/>
                  </a:rPr>
                  <a:t>T =  </a:t>
                </a:r>
                <a:r>
                  <a:rPr lang="de-DE" altLang="de-DE" sz="2800" i="1" dirty="0" smtClean="0">
                    <a:solidFill>
                      <a:srgbClr val="000000"/>
                    </a:solidFill>
                    <a:latin typeface="+mj-lt"/>
                    <a:cs typeface="Arial" pitchFamily="34" charset="0"/>
                  </a:rPr>
                  <a:t>155</a:t>
                </a:r>
                <a:r>
                  <a:rPr kumimoji="0" lang="de-DE" altLang="de-DE" sz="2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cs typeface="Arial" pitchFamily="34" charset="0"/>
                  </a:rPr>
                  <a:t> K</a:t>
                </a:r>
                <a:endParaRPr kumimoji="0" lang="de-DE" altLang="de-DE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93" name="Text Box 29"/>
              <p:cNvSpPr txBox="1">
                <a:spLocks noChangeArrowheads="1"/>
              </p:cNvSpPr>
              <p:nvPr/>
            </p:nvSpPr>
            <p:spPr bwMode="auto">
              <a:xfrm>
                <a:off x="7571092" y="29462536"/>
                <a:ext cx="2131722" cy="419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altLang="de-DE" sz="2800" b="0" i="1" u="none" strike="noStrike" cap="none" normalizeH="0" baseline="0" noProof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cs typeface="Arial" pitchFamily="34" charset="0"/>
                  </a:rPr>
                  <a:t>Δ</a:t>
                </a:r>
                <a:r>
                  <a:rPr kumimoji="0" lang="de-DE" altLang="de-DE" sz="2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cs typeface="Arial" pitchFamily="34" charset="0"/>
                  </a:rPr>
                  <a:t>T =  91 K</a:t>
                </a:r>
                <a:endParaRPr kumimoji="0" lang="de-DE" altLang="de-DE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94" name="Text Box 29"/>
              <p:cNvSpPr txBox="1">
                <a:spLocks noChangeArrowheads="1"/>
              </p:cNvSpPr>
              <p:nvPr/>
            </p:nvSpPr>
            <p:spPr bwMode="auto">
              <a:xfrm>
                <a:off x="7571092" y="30226952"/>
                <a:ext cx="2131722" cy="419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altLang="de-DE" sz="2800" b="0" i="1" u="none" strike="noStrike" cap="none" normalizeH="0" baseline="0" noProof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cs typeface="Arial" pitchFamily="34" charset="0"/>
                  </a:rPr>
                  <a:t>Δ</a:t>
                </a:r>
                <a:r>
                  <a:rPr kumimoji="0" lang="de-DE" altLang="de-DE" sz="2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cs typeface="Arial" pitchFamily="34" charset="0"/>
                  </a:rPr>
                  <a:t>T =  </a:t>
                </a:r>
                <a:r>
                  <a:rPr lang="de-DE" altLang="de-DE" sz="2800" i="1" dirty="0" smtClean="0">
                    <a:solidFill>
                      <a:srgbClr val="000000"/>
                    </a:solidFill>
                    <a:latin typeface="+mj-lt"/>
                    <a:cs typeface="Arial" pitchFamily="34" charset="0"/>
                  </a:rPr>
                  <a:t>67</a:t>
                </a:r>
                <a:r>
                  <a:rPr kumimoji="0" lang="de-DE" altLang="de-DE" sz="2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cs typeface="Arial" pitchFamily="34" charset="0"/>
                  </a:rPr>
                  <a:t> K</a:t>
                </a:r>
                <a:endParaRPr kumimoji="0" lang="de-DE" altLang="de-DE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95" name="Text Box 29"/>
              <p:cNvSpPr txBox="1">
                <a:spLocks noChangeArrowheads="1"/>
              </p:cNvSpPr>
              <p:nvPr/>
            </p:nvSpPr>
            <p:spPr bwMode="auto">
              <a:xfrm>
                <a:off x="7571092" y="30754888"/>
                <a:ext cx="2131722" cy="419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altLang="de-DE" sz="2800" b="0" i="1" u="none" strike="noStrike" cap="none" normalizeH="0" baseline="0" noProof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cs typeface="Arial" pitchFamily="34" charset="0"/>
                  </a:rPr>
                  <a:t>Δ</a:t>
                </a:r>
                <a:r>
                  <a:rPr kumimoji="0" lang="de-DE" altLang="de-DE" sz="2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cs typeface="Arial" pitchFamily="34" charset="0"/>
                  </a:rPr>
                  <a:t>T =  </a:t>
                </a:r>
                <a:r>
                  <a:rPr lang="de-DE" altLang="de-DE" sz="2800" i="1" dirty="0" smtClean="0">
                    <a:solidFill>
                      <a:srgbClr val="000000"/>
                    </a:solidFill>
                    <a:latin typeface="+mj-lt"/>
                    <a:cs typeface="Arial" pitchFamily="34" charset="0"/>
                  </a:rPr>
                  <a:t>47</a:t>
                </a:r>
                <a:r>
                  <a:rPr kumimoji="0" lang="de-DE" altLang="de-DE" sz="2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cs typeface="Arial" pitchFamily="34" charset="0"/>
                  </a:rPr>
                  <a:t> K</a:t>
                </a:r>
                <a:endParaRPr kumimoji="0" lang="de-DE" altLang="de-DE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96" name="Text Box 29"/>
              <p:cNvSpPr txBox="1">
                <a:spLocks noChangeArrowheads="1"/>
              </p:cNvSpPr>
              <p:nvPr/>
            </p:nvSpPr>
            <p:spPr bwMode="auto">
              <a:xfrm>
                <a:off x="7571092" y="31237486"/>
                <a:ext cx="2131722" cy="419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l-GR" altLang="de-DE" sz="2800" b="0" i="1" u="none" strike="noStrike" cap="none" normalizeH="0" baseline="0" noProof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cs typeface="Arial" pitchFamily="34" charset="0"/>
                  </a:rPr>
                  <a:t>Δ</a:t>
                </a:r>
                <a:r>
                  <a:rPr kumimoji="0" lang="de-DE" altLang="de-DE" sz="2800" b="0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+mj-lt"/>
                    <a:cs typeface="Arial" pitchFamily="34" charset="0"/>
                  </a:rPr>
                  <a:t>T =  4 K</a:t>
                </a:r>
                <a:endParaRPr kumimoji="0" lang="de-DE" altLang="de-DE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itchFamily="34" charset="0"/>
                </a:endParaRPr>
              </a:p>
            </p:txBody>
          </p:sp>
        </p:grpSp>
        <p:cxnSp>
          <p:nvCxnSpPr>
            <p:cNvPr id="1123" name="Straight Connector 1122"/>
            <p:cNvCxnSpPr/>
            <p:nvPr/>
          </p:nvCxnSpPr>
          <p:spPr bwMode="auto">
            <a:xfrm>
              <a:off x="3379470" y="20822404"/>
              <a:ext cx="0" cy="2054460"/>
            </a:xfrm>
            <a:prstGeom prst="line">
              <a:avLst/>
            </a:prstGeom>
            <a:noFill/>
            <a:ln w="38100" cap="flat" cmpd="sng" algn="ctr">
              <a:solidFill>
                <a:srgbClr val="00589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29" name="TextBox 1128"/>
            <p:cNvSpPr txBox="1"/>
            <p:nvPr/>
          </p:nvSpPr>
          <p:spPr>
            <a:xfrm>
              <a:off x="3287957" y="19976376"/>
              <a:ext cx="1058957" cy="1208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800" dirty="0" smtClean="0">
                  <a:solidFill>
                    <a:srgbClr val="00589C"/>
                  </a:solidFill>
                </a:rPr>
                <a:t>1.8K</a:t>
              </a:r>
              <a:endParaRPr lang="de-DE" sz="2800" dirty="0">
                <a:solidFill>
                  <a:srgbClr val="00589C"/>
                </a:solidFill>
              </a:endParaRPr>
            </a:p>
          </p:txBody>
        </p:sp>
      </p:grpSp>
      <p:grpSp>
        <p:nvGrpSpPr>
          <p:cNvPr id="1140" name="Group 1139"/>
          <p:cNvGrpSpPr/>
          <p:nvPr/>
        </p:nvGrpSpPr>
        <p:grpSpPr>
          <a:xfrm>
            <a:off x="751029" y="32809305"/>
            <a:ext cx="6096170" cy="2178355"/>
            <a:chOff x="751029" y="32858590"/>
            <a:chExt cx="6096170" cy="2178355"/>
          </a:xfrm>
        </p:grpSpPr>
        <p:sp>
          <p:nvSpPr>
            <p:cNvPr id="171" name="Text Box 79"/>
            <p:cNvSpPr txBox="1">
              <a:spLocks noChangeAspect="1" noChangeArrowheads="1"/>
            </p:cNvSpPr>
            <p:nvPr/>
          </p:nvSpPr>
          <p:spPr bwMode="auto">
            <a:xfrm>
              <a:off x="4855143" y="32858590"/>
              <a:ext cx="1776166" cy="465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400" b="0" i="1" u="none" strike="noStrike" cap="none" normalizeH="0" baseline="0" dirty="0" smtClean="0">
                  <a:ln>
                    <a:noFill/>
                  </a:ln>
                  <a:solidFill>
                    <a:srgbClr val="00589C"/>
                  </a:solidFill>
                  <a:effectLst/>
                  <a:latin typeface="+mn-lt"/>
                  <a:cs typeface="Arial" pitchFamily="34" charset="0"/>
                </a:rPr>
                <a:t>Helium out</a:t>
              </a:r>
            </a:p>
          </p:txBody>
        </p:sp>
        <p:sp>
          <p:nvSpPr>
            <p:cNvPr id="172" name="Text Box 80"/>
            <p:cNvSpPr txBox="1">
              <a:spLocks noChangeAspect="1" noChangeArrowheads="1"/>
            </p:cNvSpPr>
            <p:nvPr/>
          </p:nvSpPr>
          <p:spPr bwMode="auto">
            <a:xfrm>
              <a:off x="2274159" y="34585580"/>
              <a:ext cx="1648164" cy="451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400" b="0" i="1" u="none" strike="noStrike" cap="none" normalizeH="0" baseline="0" dirty="0" smtClean="0">
                  <a:ln>
                    <a:noFill/>
                  </a:ln>
                  <a:solidFill>
                    <a:srgbClr val="00589C"/>
                  </a:solidFill>
                  <a:effectLst/>
                  <a:latin typeface="+mn-lt"/>
                  <a:cs typeface="Arial" pitchFamily="34" charset="0"/>
                </a:rPr>
                <a:t>Helium in</a:t>
              </a:r>
            </a:p>
          </p:txBody>
        </p:sp>
        <p:sp>
          <p:nvSpPr>
            <p:cNvPr id="173" name="Text Box 87"/>
            <p:cNvSpPr txBox="1">
              <a:spLocks noChangeAspect="1" noChangeArrowheads="1"/>
            </p:cNvSpPr>
            <p:nvPr/>
          </p:nvSpPr>
          <p:spPr bwMode="auto">
            <a:xfrm>
              <a:off x="754590" y="33487349"/>
              <a:ext cx="804464" cy="436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400" b="0" i="1" u="none" strike="noStrike" cap="none" normalizeH="0" baseline="0" dirty="0" smtClean="0">
                  <a:ln>
                    <a:noFill/>
                  </a:ln>
                  <a:solidFill>
                    <a:srgbClr val="00589C"/>
                  </a:solidFill>
                  <a:effectLst/>
                  <a:latin typeface="+mn-lt"/>
                  <a:cs typeface="Arial" pitchFamily="34" charset="0"/>
                </a:rPr>
                <a:t>Cx</a:t>
              </a:r>
              <a:r>
                <a:rPr kumimoji="0" lang="de-DE" altLang="de-DE" sz="2400" b="0" i="1" u="none" strike="noStrike" cap="none" normalizeH="0" dirty="0" smtClean="0">
                  <a:ln>
                    <a:noFill/>
                  </a:ln>
                  <a:solidFill>
                    <a:srgbClr val="00589C"/>
                  </a:solidFill>
                  <a:effectLst/>
                  <a:latin typeface="+mn-lt"/>
                  <a:cs typeface="Arial" pitchFamily="34" charset="0"/>
                </a:rPr>
                <a:t>1</a:t>
              </a:r>
              <a:endParaRPr kumimoji="0" lang="de-DE" altLang="de-DE" sz="2400" b="0" i="1" u="none" strike="noStrike" cap="none" normalizeH="0" baseline="0" dirty="0" smtClean="0">
                <a:ln>
                  <a:noFill/>
                </a:ln>
                <a:solidFill>
                  <a:srgbClr val="00589C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174" name="Text Box 88"/>
            <p:cNvSpPr txBox="1">
              <a:spLocks noChangeArrowheads="1"/>
            </p:cNvSpPr>
            <p:nvPr/>
          </p:nvSpPr>
          <p:spPr bwMode="auto">
            <a:xfrm>
              <a:off x="751029" y="34058632"/>
              <a:ext cx="877313" cy="4384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400" b="0" i="1" u="none" strike="noStrike" cap="none" normalizeH="0" baseline="0" dirty="0" smtClean="0">
                  <a:ln>
                    <a:noFill/>
                  </a:ln>
                  <a:solidFill>
                    <a:srgbClr val="009EE0"/>
                  </a:solidFill>
                  <a:effectLst/>
                  <a:latin typeface="+mn-lt"/>
                  <a:cs typeface="Arial" pitchFamily="34" charset="0"/>
                </a:rPr>
                <a:t>Cx2</a:t>
              </a:r>
            </a:p>
          </p:txBody>
        </p:sp>
        <p:sp>
          <p:nvSpPr>
            <p:cNvPr id="175" name="Text Box 89"/>
            <p:cNvSpPr txBox="1">
              <a:spLocks noChangeArrowheads="1"/>
            </p:cNvSpPr>
            <p:nvPr/>
          </p:nvSpPr>
          <p:spPr bwMode="auto">
            <a:xfrm>
              <a:off x="6042879" y="33487349"/>
              <a:ext cx="804320" cy="442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400" b="0" i="1" u="none" strike="noStrike" cap="none" normalizeH="0" baseline="0" dirty="0" smtClean="0">
                  <a:ln>
                    <a:noFill/>
                  </a:ln>
                  <a:solidFill>
                    <a:srgbClr val="BECD00"/>
                  </a:solidFill>
                  <a:effectLst/>
                  <a:latin typeface="+mn-lt"/>
                  <a:cs typeface="Arial" pitchFamily="34" charset="0"/>
                </a:rPr>
                <a:t>Cx3</a:t>
              </a:r>
            </a:p>
          </p:txBody>
        </p:sp>
        <p:sp>
          <p:nvSpPr>
            <p:cNvPr id="178" name="Rectangle 81"/>
            <p:cNvSpPr>
              <a:spLocks noChangeAspect="1" noChangeArrowheads="1"/>
            </p:cNvSpPr>
            <p:nvPr/>
          </p:nvSpPr>
          <p:spPr bwMode="auto">
            <a:xfrm>
              <a:off x="1558047" y="33696797"/>
              <a:ext cx="100977" cy="101113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 sz="2400">
                <a:latin typeface="+mn-lt"/>
              </a:endParaRPr>
            </a:p>
          </p:txBody>
        </p:sp>
        <p:sp>
          <p:nvSpPr>
            <p:cNvPr id="179" name="Rectangle 82"/>
            <p:cNvSpPr>
              <a:spLocks noChangeAspect="1" noChangeArrowheads="1"/>
            </p:cNvSpPr>
            <p:nvPr/>
          </p:nvSpPr>
          <p:spPr bwMode="auto">
            <a:xfrm>
              <a:off x="1559875" y="34260796"/>
              <a:ext cx="100977" cy="101113"/>
            </a:xfrm>
            <a:prstGeom prst="rect">
              <a:avLst/>
            </a:prstGeom>
            <a:solidFill>
              <a:srgbClr val="009EE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 sz="2400">
                <a:latin typeface="+mn-lt"/>
              </a:endParaRPr>
            </a:p>
          </p:txBody>
        </p:sp>
        <p:sp>
          <p:nvSpPr>
            <p:cNvPr id="181" name="Rectangle 83"/>
            <p:cNvSpPr>
              <a:spLocks noChangeAspect="1" noChangeArrowheads="1"/>
            </p:cNvSpPr>
            <p:nvPr/>
          </p:nvSpPr>
          <p:spPr bwMode="auto">
            <a:xfrm>
              <a:off x="5949717" y="33696797"/>
              <a:ext cx="100977" cy="101112"/>
            </a:xfrm>
            <a:prstGeom prst="rect">
              <a:avLst/>
            </a:prstGeom>
            <a:solidFill>
              <a:srgbClr val="BECD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 sz="2400">
                <a:latin typeface="+mn-lt"/>
              </a:endParaRPr>
            </a:p>
          </p:txBody>
        </p:sp>
        <p:pic>
          <p:nvPicPr>
            <p:cNvPr id="185" name="Picture 103" descr="D:\Profile\iug\Eigene Dateien\Tagungen, Schulen\POFIII\Bilder\cavity_withH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9581" y="33361717"/>
              <a:ext cx="4787209" cy="1348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0" name="AutoShape 78"/>
            <p:cNvSpPr>
              <a:spLocks noChangeAspect="1" noChangeArrowheads="1"/>
            </p:cNvSpPr>
            <p:nvPr/>
          </p:nvSpPr>
          <p:spPr bwMode="auto">
            <a:xfrm>
              <a:off x="4959242" y="33276153"/>
              <a:ext cx="111514" cy="312130"/>
            </a:xfrm>
            <a:prstGeom prst="upArrow">
              <a:avLst>
                <a:gd name="adj1" fmla="val 50000"/>
                <a:gd name="adj2" fmla="val 69882"/>
              </a:avLst>
            </a:prstGeom>
            <a:solidFill>
              <a:srgbClr val="00589C"/>
            </a:solidFill>
            <a:ln>
              <a:noFill/>
            </a:ln>
            <a:effectLst/>
          </p:spPr>
          <p:txBody>
            <a:bodyPr vert="eaVert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 sz="2400">
                <a:latin typeface="+mn-lt"/>
              </a:endParaRPr>
            </a:p>
          </p:txBody>
        </p:sp>
        <p:sp>
          <p:nvSpPr>
            <p:cNvPr id="177" name="AutoShape 78"/>
            <p:cNvSpPr>
              <a:spLocks noChangeAspect="1" noChangeArrowheads="1"/>
            </p:cNvSpPr>
            <p:nvPr/>
          </p:nvSpPr>
          <p:spPr bwMode="auto">
            <a:xfrm>
              <a:off x="2101148" y="34429515"/>
              <a:ext cx="111514" cy="312130"/>
            </a:xfrm>
            <a:prstGeom prst="upArrow">
              <a:avLst>
                <a:gd name="adj1" fmla="val 50000"/>
                <a:gd name="adj2" fmla="val 69882"/>
              </a:avLst>
            </a:prstGeom>
            <a:solidFill>
              <a:srgbClr val="00589C"/>
            </a:solidFill>
            <a:ln>
              <a:solidFill>
                <a:srgbClr val="00589C"/>
              </a:solidFill>
            </a:ln>
            <a:effectLst/>
          </p:spPr>
          <p:txBody>
            <a:bodyPr vert="eaVert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 sz="2400">
                <a:latin typeface="+mn-lt"/>
              </a:endParaRPr>
            </a:p>
          </p:txBody>
        </p:sp>
        <p:cxnSp>
          <p:nvCxnSpPr>
            <p:cNvPr id="192" name="Straight Arrow Connector 7"/>
            <p:cNvCxnSpPr/>
            <p:nvPr/>
          </p:nvCxnSpPr>
          <p:spPr>
            <a:xfrm flipV="1">
              <a:off x="1914115" y="34035732"/>
              <a:ext cx="3863885" cy="856"/>
            </a:xfrm>
            <a:prstGeom prst="straightConnector1">
              <a:avLst/>
            </a:prstGeom>
            <a:ln w="76200">
              <a:gradFill flip="none" rotWithShape="1">
                <a:gsLst>
                  <a:gs pos="0">
                    <a:srgbClr val="00589C"/>
                  </a:gs>
                  <a:gs pos="100000">
                    <a:srgbClr val="CF6800"/>
                  </a:gs>
                </a:gsLst>
                <a:lin ang="0" scaled="1"/>
                <a:tileRect/>
              </a:gra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8" name="Straight Arrow Connector 7"/>
          <p:cNvCxnSpPr/>
          <p:nvPr/>
        </p:nvCxnSpPr>
        <p:spPr>
          <a:xfrm flipH="1">
            <a:off x="14536688" y="21405085"/>
            <a:ext cx="2064272" cy="3277392"/>
          </a:xfrm>
          <a:prstGeom prst="straightConnector1">
            <a:avLst/>
          </a:prstGeom>
          <a:ln w="101600">
            <a:solidFill>
              <a:srgbClr val="00589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TextBox 199"/>
          <p:cNvSpPr txBox="1"/>
          <p:nvPr/>
        </p:nvSpPr>
        <p:spPr>
          <a:xfrm>
            <a:off x="15175904" y="23350016"/>
            <a:ext cx="259524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2800" dirty="0" smtClean="0">
                <a:solidFill>
                  <a:srgbClr val="00589C"/>
                </a:solidFill>
              </a:rPr>
              <a:t>   Decrease in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2800" dirty="0" smtClean="0">
                <a:solidFill>
                  <a:srgbClr val="00589C"/>
                </a:solidFill>
              </a:rPr>
              <a:t>trapped flux </a:t>
            </a:r>
            <a:endParaRPr lang="de-DE" sz="2800" dirty="0">
              <a:solidFill>
                <a:srgbClr val="00589C"/>
              </a:solidFill>
            </a:endParaRPr>
          </a:p>
        </p:txBody>
      </p:sp>
      <p:cxnSp>
        <p:nvCxnSpPr>
          <p:cNvPr id="204" name="Straight Arrow Connector 7"/>
          <p:cNvCxnSpPr/>
          <p:nvPr/>
        </p:nvCxnSpPr>
        <p:spPr>
          <a:xfrm flipH="1">
            <a:off x="24274779" y="28259590"/>
            <a:ext cx="2265970" cy="3067740"/>
          </a:xfrm>
          <a:prstGeom prst="straightConnector1">
            <a:avLst/>
          </a:prstGeom>
          <a:ln w="101600">
            <a:solidFill>
              <a:srgbClr val="00589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Text Box 79"/>
          <p:cNvSpPr txBox="1">
            <a:spLocks noChangeAspect="1" noChangeArrowheads="1"/>
          </p:cNvSpPr>
          <p:nvPr/>
        </p:nvSpPr>
        <p:spPr bwMode="auto">
          <a:xfrm>
            <a:off x="11346162" y="32809305"/>
            <a:ext cx="1776166" cy="46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0" i="1" u="none" strike="noStrike" cap="none" normalizeH="0" baseline="0" dirty="0" smtClean="0">
                <a:ln>
                  <a:noFill/>
                </a:ln>
                <a:solidFill>
                  <a:srgbClr val="00589C"/>
                </a:solidFill>
                <a:effectLst/>
                <a:latin typeface="+mn-lt"/>
                <a:cs typeface="Arial" pitchFamily="34" charset="0"/>
              </a:rPr>
              <a:t>Helium out</a:t>
            </a:r>
          </a:p>
        </p:txBody>
      </p:sp>
      <p:sp>
        <p:nvSpPr>
          <p:cNvPr id="214" name="Text Box 80"/>
          <p:cNvSpPr txBox="1">
            <a:spLocks noChangeAspect="1" noChangeArrowheads="1"/>
          </p:cNvSpPr>
          <p:nvPr/>
        </p:nvSpPr>
        <p:spPr bwMode="auto">
          <a:xfrm>
            <a:off x="8765178" y="34536295"/>
            <a:ext cx="1648164" cy="451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0" i="1" u="none" strike="noStrike" cap="none" normalizeH="0" baseline="0" dirty="0" smtClean="0">
                <a:ln>
                  <a:noFill/>
                </a:ln>
                <a:solidFill>
                  <a:srgbClr val="00589C"/>
                </a:solidFill>
                <a:effectLst/>
                <a:latin typeface="+mn-lt"/>
                <a:cs typeface="Arial" pitchFamily="34" charset="0"/>
              </a:rPr>
              <a:t>Helium in</a:t>
            </a:r>
          </a:p>
        </p:txBody>
      </p:sp>
      <p:pic>
        <p:nvPicPr>
          <p:cNvPr id="222" name="Picture 103" descr="D:\Profile\iug\Eigene Dateien\Tagungen, Schulen\POFIII\Bilder\cavity_withH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600" y="33312432"/>
            <a:ext cx="4787209" cy="134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8" name="AutoShape 78"/>
          <p:cNvSpPr>
            <a:spLocks noChangeAspect="1" noChangeArrowheads="1"/>
          </p:cNvSpPr>
          <p:nvPr/>
        </p:nvSpPr>
        <p:spPr bwMode="auto">
          <a:xfrm>
            <a:off x="8592167" y="34380230"/>
            <a:ext cx="111514" cy="312130"/>
          </a:xfrm>
          <a:prstGeom prst="upArrow">
            <a:avLst>
              <a:gd name="adj1" fmla="val 50000"/>
              <a:gd name="adj2" fmla="val 69882"/>
            </a:avLst>
          </a:prstGeom>
          <a:solidFill>
            <a:srgbClr val="00589C"/>
          </a:solidFill>
          <a:ln>
            <a:solidFill>
              <a:srgbClr val="00589C"/>
            </a:solidFill>
          </a:ln>
          <a:effectLst/>
        </p:spPr>
        <p:txBody>
          <a:bodyPr vert="eaVert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de-DE" sz="2400">
              <a:latin typeface="+mn-lt"/>
            </a:endParaRPr>
          </a:p>
        </p:txBody>
      </p:sp>
      <p:sp>
        <p:nvSpPr>
          <p:cNvPr id="231" name="Text Box 79"/>
          <p:cNvSpPr txBox="1">
            <a:spLocks noChangeAspect="1" noChangeArrowheads="1"/>
          </p:cNvSpPr>
          <p:nvPr/>
        </p:nvSpPr>
        <p:spPr bwMode="auto">
          <a:xfrm>
            <a:off x="17656989" y="32809305"/>
            <a:ext cx="1776166" cy="46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0" i="1" u="none" strike="noStrike" cap="none" normalizeH="0" baseline="0" dirty="0" smtClean="0">
                <a:ln>
                  <a:noFill/>
                </a:ln>
                <a:solidFill>
                  <a:srgbClr val="00589C"/>
                </a:solidFill>
                <a:effectLst/>
                <a:latin typeface="+mn-lt"/>
                <a:cs typeface="Arial" pitchFamily="34" charset="0"/>
              </a:rPr>
              <a:t>Helium out</a:t>
            </a:r>
          </a:p>
        </p:txBody>
      </p:sp>
      <p:sp>
        <p:nvSpPr>
          <p:cNvPr id="232" name="Text Box 80"/>
          <p:cNvSpPr txBox="1">
            <a:spLocks noChangeAspect="1" noChangeArrowheads="1"/>
          </p:cNvSpPr>
          <p:nvPr/>
        </p:nvSpPr>
        <p:spPr bwMode="auto">
          <a:xfrm>
            <a:off x="15076005" y="34536295"/>
            <a:ext cx="1648164" cy="451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0" i="1" u="none" strike="noStrike" cap="none" normalizeH="0" baseline="0" dirty="0" smtClean="0">
                <a:ln>
                  <a:noFill/>
                </a:ln>
                <a:solidFill>
                  <a:srgbClr val="00589C"/>
                </a:solidFill>
                <a:effectLst/>
                <a:latin typeface="+mn-lt"/>
                <a:cs typeface="Arial" pitchFamily="34" charset="0"/>
              </a:rPr>
              <a:t>Helium in</a:t>
            </a:r>
          </a:p>
        </p:txBody>
      </p:sp>
      <p:pic>
        <p:nvPicPr>
          <p:cNvPr id="241" name="Picture 103" descr="D:\Profile\iug\Eigene Dateien\Tagungen, Schulen\POFIII\Bilder\cavity_withH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427" y="33312432"/>
            <a:ext cx="4787209" cy="134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" name="AutoShape 78"/>
          <p:cNvSpPr>
            <a:spLocks noChangeAspect="1" noChangeArrowheads="1"/>
          </p:cNvSpPr>
          <p:nvPr/>
        </p:nvSpPr>
        <p:spPr bwMode="auto">
          <a:xfrm>
            <a:off x="17761088" y="33226868"/>
            <a:ext cx="111514" cy="312130"/>
          </a:xfrm>
          <a:prstGeom prst="upArrow">
            <a:avLst>
              <a:gd name="adj1" fmla="val 50000"/>
              <a:gd name="adj2" fmla="val 69882"/>
            </a:avLst>
          </a:prstGeom>
          <a:solidFill>
            <a:srgbClr val="00589C"/>
          </a:solidFill>
          <a:ln>
            <a:noFill/>
          </a:ln>
          <a:effectLst/>
        </p:spPr>
        <p:txBody>
          <a:bodyPr vert="eaVert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de-DE" sz="2400">
              <a:latin typeface="+mn-lt"/>
            </a:endParaRPr>
          </a:p>
        </p:txBody>
      </p:sp>
      <p:sp>
        <p:nvSpPr>
          <p:cNvPr id="243" name="AutoShape 78"/>
          <p:cNvSpPr>
            <a:spLocks noChangeAspect="1" noChangeArrowheads="1"/>
          </p:cNvSpPr>
          <p:nvPr/>
        </p:nvSpPr>
        <p:spPr bwMode="auto">
          <a:xfrm>
            <a:off x="14902994" y="34380230"/>
            <a:ext cx="111514" cy="312130"/>
          </a:xfrm>
          <a:prstGeom prst="upArrow">
            <a:avLst>
              <a:gd name="adj1" fmla="val 50000"/>
              <a:gd name="adj2" fmla="val 69882"/>
            </a:avLst>
          </a:prstGeom>
          <a:solidFill>
            <a:srgbClr val="00589C"/>
          </a:solidFill>
          <a:ln>
            <a:solidFill>
              <a:srgbClr val="00589C"/>
            </a:solidFill>
          </a:ln>
          <a:effectLst/>
        </p:spPr>
        <p:txBody>
          <a:bodyPr vert="eaVert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de-DE" sz="2400">
              <a:latin typeface="+mn-lt"/>
            </a:endParaRPr>
          </a:p>
        </p:txBody>
      </p:sp>
      <p:cxnSp>
        <p:nvCxnSpPr>
          <p:cNvPr id="246" name="Straight Arrow Connector 7"/>
          <p:cNvCxnSpPr/>
          <p:nvPr/>
        </p:nvCxnSpPr>
        <p:spPr>
          <a:xfrm flipH="1">
            <a:off x="14622780" y="33986447"/>
            <a:ext cx="3886200" cy="0"/>
          </a:xfrm>
          <a:prstGeom prst="straightConnector1">
            <a:avLst/>
          </a:prstGeom>
          <a:ln w="76200">
            <a:gradFill flip="none" rotWithShape="1">
              <a:gsLst>
                <a:gs pos="0">
                  <a:srgbClr val="00589C"/>
                </a:gs>
                <a:gs pos="100000">
                  <a:srgbClr val="CF6800"/>
                </a:gs>
              </a:gsLst>
              <a:lin ang="0" scaled="1"/>
              <a:tileRect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85"/>
          <p:cNvSpPr>
            <a:spLocks noChangeAspect="1" noChangeArrowheads="1"/>
          </p:cNvSpPr>
          <p:nvPr/>
        </p:nvSpPr>
        <p:spPr bwMode="auto">
          <a:xfrm>
            <a:off x="12434902" y="33548332"/>
            <a:ext cx="266512" cy="266868"/>
          </a:xfrm>
          <a:prstGeom prst="rect">
            <a:avLst/>
          </a:prstGeom>
          <a:solidFill>
            <a:srgbClr val="CF6800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de-DE" sz="2400">
              <a:latin typeface="+mn-lt"/>
            </a:endParaRPr>
          </a:p>
        </p:txBody>
      </p:sp>
      <p:sp>
        <p:nvSpPr>
          <p:cNvPr id="82" name="Rectangle 85"/>
          <p:cNvSpPr>
            <a:spLocks noChangeAspect="1" noChangeArrowheads="1"/>
          </p:cNvSpPr>
          <p:nvPr/>
        </p:nvSpPr>
        <p:spPr bwMode="auto">
          <a:xfrm>
            <a:off x="7882253" y="33548332"/>
            <a:ext cx="266512" cy="266868"/>
          </a:xfrm>
          <a:prstGeom prst="rect">
            <a:avLst/>
          </a:prstGeom>
          <a:solidFill>
            <a:srgbClr val="CF6800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de-DE" sz="2400">
              <a:latin typeface="+mn-lt"/>
            </a:endParaRPr>
          </a:p>
        </p:txBody>
      </p:sp>
      <p:sp>
        <p:nvSpPr>
          <p:cNvPr id="77" name="Text Box 86"/>
          <p:cNvSpPr txBox="1">
            <a:spLocks noChangeAspect="1" noChangeArrowheads="1"/>
          </p:cNvSpPr>
          <p:nvPr/>
        </p:nvSpPr>
        <p:spPr bwMode="auto">
          <a:xfrm>
            <a:off x="12043023" y="33169064"/>
            <a:ext cx="1195113" cy="41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0" i="1" u="none" strike="noStrike" cap="none" normalizeH="0" baseline="0" dirty="0" smtClean="0">
                <a:ln>
                  <a:noFill/>
                </a:ln>
                <a:solidFill>
                  <a:srgbClr val="CF6800"/>
                </a:solidFill>
                <a:effectLst/>
                <a:latin typeface="+mn-lt"/>
                <a:cs typeface="Arial" pitchFamily="34" charset="0"/>
              </a:rPr>
              <a:t>Heater</a:t>
            </a:r>
          </a:p>
        </p:txBody>
      </p:sp>
      <p:sp>
        <p:nvSpPr>
          <p:cNvPr id="83" name="Text Box 86"/>
          <p:cNvSpPr txBox="1">
            <a:spLocks noChangeAspect="1" noChangeArrowheads="1"/>
          </p:cNvSpPr>
          <p:nvPr/>
        </p:nvSpPr>
        <p:spPr bwMode="auto">
          <a:xfrm>
            <a:off x="7514577" y="33169064"/>
            <a:ext cx="1195113" cy="46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0" i="1" u="none" strike="noStrike" cap="none" normalizeH="0" baseline="0" dirty="0" smtClean="0">
                <a:ln>
                  <a:noFill/>
                </a:ln>
                <a:solidFill>
                  <a:srgbClr val="CF6800"/>
                </a:solidFill>
                <a:effectLst/>
                <a:latin typeface="+mn-lt"/>
                <a:cs typeface="Arial" pitchFamily="34" charset="0"/>
              </a:rPr>
              <a:t>Heater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8284893" y="33989549"/>
            <a:ext cx="3987050" cy="84"/>
            <a:chOff x="18221391" y="26161367"/>
            <a:chExt cx="3993706" cy="84"/>
          </a:xfrm>
        </p:grpSpPr>
        <p:cxnSp>
          <p:nvCxnSpPr>
            <p:cNvPr id="85" name="Straight Arrow Connector 7"/>
            <p:cNvCxnSpPr/>
            <p:nvPr/>
          </p:nvCxnSpPr>
          <p:spPr>
            <a:xfrm>
              <a:off x="18426426" y="26161367"/>
              <a:ext cx="3788671" cy="84"/>
            </a:xfrm>
            <a:prstGeom prst="straightConnector1">
              <a:avLst/>
            </a:prstGeom>
            <a:ln w="76200" cap="flat">
              <a:solidFill>
                <a:srgbClr val="CF68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7"/>
            <p:cNvCxnSpPr/>
            <p:nvPr/>
          </p:nvCxnSpPr>
          <p:spPr>
            <a:xfrm flipH="1">
              <a:off x="18221391" y="26161367"/>
              <a:ext cx="1500202" cy="0"/>
            </a:xfrm>
            <a:prstGeom prst="straightConnector1">
              <a:avLst/>
            </a:prstGeom>
            <a:ln w="76200" cap="flat">
              <a:solidFill>
                <a:srgbClr val="CF68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7" name="AutoShape 78"/>
          <p:cNvSpPr>
            <a:spLocks noChangeAspect="1" noChangeArrowheads="1"/>
          </p:cNvSpPr>
          <p:nvPr/>
        </p:nvSpPr>
        <p:spPr bwMode="auto">
          <a:xfrm>
            <a:off x="11446149" y="33185808"/>
            <a:ext cx="111514" cy="312130"/>
          </a:xfrm>
          <a:prstGeom prst="upArrow">
            <a:avLst>
              <a:gd name="adj1" fmla="val 50000"/>
              <a:gd name="adj2" fmla="val 69882"/>
            </a:avLst>
          </a:prstGeom>
          <a:solidFill>
            <a:srgbClr val="00589C"/>
          </a:solidFill>
          <a:ln>
            <a:noFill/>
          </a:ln>
          <a:effectLst/>
        </p:spPr>
        <p:txBody>
          <a:bodyPr vert="eaVert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de-DE" sz="2400">
              <a:latin typeface="+mn-lt"/>
            </a:endParaRPr>
          </a:p>
        </p:txBody>
      </p:sp>
      <p:sp>
        <p:nvSpPr>
          <p:cNvPr id="226" name="Rectangle 85"/>
          <p:cNvSpPr>
            <a:spLocks noChangeAspect="1" noChangeArrowheads="1"/>
          </p:cNvSpPr>
          <p:nvPr/>
        </p:nvSpPr>
        <p:spPr bwMode="auto">
          <a:xfrm>
            <a:off x="14190292" y="33548332"/>
            <a:ext cx="266512" cy="266868"/>
          </a:xfrm>
          <a:prstGeom prst="rect">
            <a:avLst/>
          </a:prstGeom>
          <a:solidFill>
            <a:srgbClr val="CF6800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de-DE" sz="2400">
              <a:latin typeface="+mn-lt"/>
            </a:endParaRPr>
          </a:p>
        </p:txBody>
      </p:sp>
      <p:sp>
        <p:nvSpPr>
          <p:cNvPr id="227" name="Text Box 86"/>
          <p:cNvSpPr txBox="1">
            <a:spLocks noChangeAspect="1" noChangeArrowheads="1"/>
          </p:cNvSpPr>
          <p:nvPr/>
        </p:nvSpPr>
        <p:spPr bwMode="auto">
          <a:xfrm>
            <a:off x="13805409" y="33167949"/>
            <a:ext cx="1195113" cy="46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0" i="1" u="none" strike="noStrike" cap="none" normalizeH="0" baseline="0" dirty="0" smtClean="0">
                <a:ln>
                  <a:noFill/>
                </a:ln>
                <a:solidFill>
                  <a:srgbClr val="CF6800"/>
                </a:solidFill>
                <a:effectLst/>
                <a:latin typeface="+mn-lt"/>
                <a:cs typeface="Arial" pitchFamily="34" charset="0"/>
              </a:rPr>
              <a:t>Heater</a:t>
            </a:r>
          </a:p>
        </p:txBody>
      </p:sp>
      <p:grpSp>
        <p:nvGrpSpPr>
          <p:cNvPr id="219" name="Group 218"/>
          <p:cNvGrpSpPr/>
          <p:nvPr/>
        </p:nvGrpSpPr>
        <p:grpSpPr>
          <a:xfrm>
            <a:off x="7152136" y="18639405"/>
            <a:ext cx="3655108" cy="3299566"/>
            <a:chOff x="7777042" y="28177066"/>
            <a:chExt cx="3655108" cy="3299566"/>
          </a:xfrm>
        </p:grpSpPr>
        <p:sp>
          <p:nvSpPr>
            <p:cNvPr id="159" name="AutoShape 71"/>
            <p:cNvSpPr>
              <a:spLocks noChangeArrowheads="1"/>
            </p:cNvSpPr>
            <p:nvPr/>
          </p:nvSpPr>
          <p:spPr bwMode="auto">
            <a:xfrm rot="5400000">
              <a:off x="7954813" y="27999295"/>
              <a:ext cx="3299566" cy="3655108"/>
            </a:xfrm>
            <a:prstGeom prst="upArrow">
              <a:avLst>
                <a:gd name="adj1" fmla="val 51299"/>
                <a:gd name="adj2" fmla="val 48283"/>
              </a:avLst>
            </a:prstGeom>
            <a:solidFill>
              <a:srgbClr val="FFFFFF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eaVert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>
                <a:latin typeface="+mj-lt"/>
              </a:endParaRPr>
            </a:p>
          </p:txBody>
        </p:sp>
        <p:graphicFrame>
          <p:nvGraphicFramePr>
            <p:cNvPr id="160" name="Object 1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9650511"/>
                </p:ext>
              </p:extLst>
            </p:nvPr>
          </p:nvGraphicFramePr>
          <p:xfrm>
            <a:off x="7818983" y="29120949"/>
            <a:ext cx="2796380" cy="61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6" name="Equation" r:id="rId12" imgW="977760" imgH="228600" progId="Equation.3">
                    <p:embed/>
                  </p:oleObj>
                </mc:Choice>
                <mc:Fallback>
                  <p:oleObj name="Equation" r:id="rId12" imgW="97776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18983" y="29120949"/>
                          <a:ext cx="2796380" cy="612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1" name="Object 1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5084624"/>
                </p:ext>
              </p:extLst>
            </p:nvPr>
          </p:nvGraphicFramePr>
          <p:xfrm>
            <a:off x="7858804" y="29722426"/>
            <a:ext cx="2687675" cy="86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7" name="Equation" r:id="rId14" imgW="1371600" imgH="431640" progId="Equation.3">
                    <p:embed/>
                  </p:oleObj>
                </mc:Choice>
                <mc:Fallback>
                  <p:oleObj name="Equation" r:id="rId14" imgW="13716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58804" y="29722426"/>
                          <a:ext cx="2687675" cy="864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Rectangle 1"/>
          <p:cNvSpPr/>
          <p:nvPr/>
        </p:nvSpPr>
        <p:spPr bwMode="auto">
          <a:xfrm>
            <a:off x="23256076" y="12968149"/>
            <a:ext cx="1603912" cy="1148446"/>
          </a:xfrm>
          <a:prstGeom prst="rect">
            <a:avLst/>
          </a:prstGeom>
          <a:gradFill flip="none" rotWithShape="1">
            <a:gsLst>
              <a:gs pos="0">
                <a:srgbClr val="00589C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55563" algn="l" defTabSz="3984625" rtl="0" eaLnBrk="1" fontAlgn="base" latinLnBrk="0" hangingPunct="1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5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charset="0"/>
            </a:endParaRPr>
          </a:p>
        </p:txBody>
      </p:sp>
      <p:sp>
        <p:nvSpPr>
          <p:cNvPr id="187" name="Rectangle 186"/>
          <p:cNvSpPr/>
          <p:nvPr/>
        </p:nvSpPr>
        <p:spPr bwMode="auto">
          <a:xfrm>
            <a:off x="27279600" y="12968149"/>
            <a:ext cx="1560860" cy="1148446"/>
          </a:xfrm>
          <a:prstGeom prst="rect">
            <a:avLst/>
          </a:prstGeom>
          <a:gradFill flip="none" rotWithShape="1">
            <a:gsLst>
              <a:gs pos="0">
                <a:srgbClr val="CF6809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55563" algn="l" defTabSz="3984625" rtl="0" eaLnBrk="1" fontAlgn="base" latinLnBrk="0" hangingPunct="1">
              <a:lnSpc>
                <a:spcPts val="8713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500" b="0" i="0" u="none" strike="noStrike" cap="none" normalizeH="0" baseline="0" smtClean="0">
              <a:ln>
                <a:noFill/>
              </a:ln>
              <a:solidFill>
                <a:srgbClr val="515151"/>
              </a:solidFill>
              <a:effectLst/>
              <a:latin typeface="Arial" charset="0"/>
            </a:endParaRPr>
          </a:p>
        </p:txBody>
      </p:sp>
      <p:pic>
        <p:nvPicPr>
          <p:cNvPr id="31" name="Picture 112" descr="D:\Profile\iug\Eigene Dateien\Tagungen, Schulen\POFIII\Bilder\cavity_thermo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7076" y="12952363"/>
            <a:ext cx="5593384" cy="53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112" descr="D:\Profile\iug\Eigene Dateien\Tagungen, Schulen\POFIII\Bilder\cavity_thermo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3247076" y="13586347"/>
            <a:ext cx="5593384" cy="53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AutoShape 51"/>
          <p:cNvCxnSpPr>
            <a:cxnSpLocks noChangeAspect="1" noChangeShapeType="1"/>
          </p:cNvCxnSpPr>
          <p:nvPr/>
        </p:nvCxnSpPr>
        <p:spPr bwMode="auto">
          <a:xfrm>
            <a:off x="27958586" y="12968149"/>
            <a:ext cx="881874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cxnSp>
        <p:nvCxnSpPr>
          <p:cNvPr id="38" name="AutoShape 51"/>
          <p:cNvCxnSpPr>
            <a:cxnSpLocks noChangeAspect="1" noChangeShapeType="1"/>
          </p:cNvCxnSpPr>
          <p:nvPr/>
        </p:nvCxnSpPr>
        <p:spPr bwMode="auto">
          <a:xfrm>
            <a:off x="27958586" y="14096828"/>
            <a:ext cx="881874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cxnSp>
        <p:nvCxnSpPr>
          <p:cNvPr id="35" name="AutoShape 51"/>
          <p:cNvCxnSpPr>
            <a:cxnSpLocks noChangeAspect="1" noChangeShapeType="1"/>
          </p:cNvCxnSpPr>
          <p:nvPr/>
        </p:nvCxnSpPr>
        <p:spPr bwMode="auto">
          <a:xfrm>
            <a:off x="23249560" y="12968149"/>
            <a:ext cx="881874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cxnSp>
        <p:nvCxnSpPr>
          <p:cNvPr id="37" name="AutoShape 51"/>
          <p:cNvCxnSpPr>
            <a:cxnSpLocks noChangeAspect="1" noChangeShapeType="1"/>
          </p:cNvCxnSpPr>
          <p:nvPr/>
        </p:nvCxnSpPr>
        <p:spPr bwMode="auto">
          <a:xfrm>
            <a:off x="23247076" y="14096828"/>
            <a:ext cx="881874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cxnSp>
        <p:nvCxnSpPr>
          <p:cNvPr id="189" name="AutoShape 51"/>
          <p:cNvCxnSpPr>
            <a:cxnSpLocks noChangeShapeType="1"/>
          </p:cNvCxnSpPr>
          <p:nvPr/>
        </p:nvCxnSpPr>
        <p:spPr bwMode="auto">
          <a:xfrm flipH="1" flipV="1">
            <a:off x="28605480" y="13112115"/>
            <a:ext cx="146154" cy="30721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cxnSp>
        <p:nvCxnSpPr>
          <p:cNvPr id="190" name="AutoShape 51"/>
          <p:cNvCxnSpPr>
            <a:cxnSpLocks noChangeShapeType="1"/>
          </p:cNvCxnSpPr>
          <p:nvPr/>
        </p:nvCxnSpPr>
        <p:spPr bwMode="auto">
          <a:xfrm flipH="1" flipV="1">
            <a:off x="27997785" y="13112115"/>
            <a:ext cx="146154" cy="30721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cxnSp>
        <p:nvCxnSpPr>
          <p:cNvPr id="191" name="AutoShape 51"/>
          <p:cNvCxnSpPr>
            <a:cxnSpLocks noChangeShapeType="1"/>
          </p:cNvCxnSpPr>
          <p:nvPr/>
        </p:nvCxnSpPr>
        <p:spPr bwMode="auto">
          <a:xfrm flipH="1">
            <a:off x="28224480" y="13112115"/>
            <a:ext cx="146154" cy="30721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grpSp>
        <p:nvGrpSpPr>
          <p:cNvPr id="1124" name="Group 1123"/>
          <p:cNvGrpSpPr/>
          <p:nvPr/>
        </p:nvGrpSpPr>
        <p:grpSpPr>
          <a:xfrm>
            <a:off x="27997785" y="13662147"/>
            <a:ext cx="753849" cy="307218"/>
            <a:chOff x="27997785" y="13662147"/>
            <a:chExt cx="753849" cy="307218"/>
          </a:xfrm>
        </p:grpSpPr>
        <p:cxnSp>
          <p:nvCxnSpPr>
            <p:cNvPr id="193" name="AutoShape 51"/>
            <p:cNvCxnSpPr>
              <a:cxnSpLocks noChangeShapeType="1"/>
            </p:cNvCxnSpPr>
            <p:nvPr/>
          </p:nvCxnSpPr>
          <p:spPr bwMode="auto">
            <a:xfrm flipH="1">
              <a:off x="28605480" y="13662147"/>
              <a:ext cx="146154" cy="30721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  <p:cxnSp>
          <p:nvCxnSpPr>
            <p:cNvPr id="194" name="AutoShape 51"/>
            <p:cNvCxnSpPr>
              <a:cxnSpLocks noChangeShapeType="1"/>
            </p:cNvCxnSpPr>
            <p:nvPr/>
          </p:nvCxnSpPr>
          <p:spPr bwMode="auto">
            <a:xfrm flipH="1">
              <a:off x="27997785" y="13662147"/>
              <a:ext cx="146154" cy="30721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  <p:cxnSp>
          <p:nvCxnSpPr>
            <p:cNvPr id="196" name="AutoShape 51"/>
            <p:cNvCxnSpPr>
              <a:cxnSpLocks noChangeShapeType="1"/>
            </p:cNvCxnSpPr>
            <p:nvPr/>
          </p:nvCxnSpPr>
          <p:spPr bwMode="auto">
            <a:xfrm flipH="1" flipV="1">
              <a:off x="28224480" y="13662147"/>
              <a:ext cx="146154" cy="30721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</p:grpSp>
      <p:grpSp>
        <p:nvGrpSpPr>
          <p:cNvPr id="1125" name="Group 1124"/>
          <p:cNvGrpSpPr/>
          <p:nvPr/>
        </p:nvGrpSpPr>
        <p:grpSpPr>
          <a:xfrm>
            <a:off x="23343220" y="13662147"/>
            <a:ext cx="753849" cy="307218"/>
            <a:chOff x="23343220" y="13662147"/>
            <a:chExt cx="753849" cy="307218"/>
          </a:xfrm>
        </p:grpSpPr>
        <p:cxnSp>
          <p:nvCxnSpPr>
            <p:cNvPr id="201" name="AutoShape 51"/>
            <p:cNvCxnSpPr>
              <a:cxnSpLocks noChangeShapeType="1"/>
            </p:cNvCxnSpPr>
            <p:nvPr/>
          </p:nvCxnSpPr>
          <p:spPr bwMode="auto">
            <a:xfrm flipH="1" flipV="1">
              <a:off x="23950915" y="13662147"/>
              <a:ext cx="146154" cy="30721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  <p:cxnSp>
          <p:nvCxnSpPr>
            <p:cNvPr id="202" name="AutoShape 51"/>
            <p:cNvCxnSpPr>
              <a:cxnSpLocks noChangeShapeType="1"/>
            </p:cNvCxnSpPr>
            <p:nvPr/>
          </p:nvCxnSpPr>
          <p:spPr bwMode="auto">
            <a:xfrm flipH="1" flipV="1">
              <a:off x="23343220" y="13662147"/>
              <a:ext cx="146154" cy="30721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  <p:cxnSp>
          <p:nvCxnSpPr>
            <p:cNvPr id="203" name="AutoShape 51"/>
            <p:cNvCxnSpPr>
              <a:cxnSpLocks noChangeShapeType="1"/>
            </p:cNvCxnSpPr>
            <p:nvPr/>
          </p:nvCxnSpPr>
          <p:spPr bwMode="auto">
            <a:xfrm flipH="1">
              <a:off x="23701995" y="13662147"/>
              <a:ext cx="146154" cy="30721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</p:grpSp>
      <p:grpSp>
        <p:nvGrpSpPr>
          <p:cNvPr id="205" name="Group 204"/>
          <p:cNvGrpSpPr/>
          <p:nvPr/>
        </p:nvGrpSpPr>
        <p:grpSpPr>
          <a:xfrm flipV="1">
            <a:off x="23343220" y="13112115"/>
            <a:ext cx="753849" cy="307218"/>
            <a:chOff x="23343220" y="13662147"/>
            <a:chExt cx="753849" cy="307218"/>
          </a:xfrm>
        </p:grpSpPr>
        <p:cxnSp>
          <p:nvCxnSpPr>
            <p:cNvPr id="206" name="AutoShape 51"/>
            <p:cNvCxnSpPr>
              <a:cxnSpLocks noChangeShapeType="1"/>
            </p:cNvCxnSpPr>
            <p:nvPr/>
          </p:nvCxnSpPr>
          <p:spPr bwMode="auto">
            <a:xfrm flipH="1" flipV="1">
              <a:off x="23950915" y="13662147"/>
              <a:ext cx="146154" cy="30721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  <p:cxnSp>
          <p:nvCxnSpPr>
            <p:cNvPr id="207" name="AutoShape 51"/>
            <p:cNvCxnSpPr>
              <a:cxnSpLocks noChangeShapeType="1"/>
            </p:cNvCxnSpPr>
            <p:nvPr/>
          </p:nvCxnSpPr>
          <p:spPr bwMode="auto">
            <a:xfrm flipH="1" flipV="1">
              <a:off x="23343220" y="13662147"/>
              <a:ext cx="146154" cy="30721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  <p:cxnSp>
          <p:nvCxnSpPr>
            <p:cNvPr id="208" name="AutoShape 51"/>
            <p:cNvCxnSpPr>
              <a:cxnSpLocks noChangeShapeType="1"/>
            </p:cNvCxnSpPr>
            <p:nvPr/>
          </p:nvCxnSpPr>
          <p:spPr bwMode="auto">
            <a:xfrm flipH="1">
              <a:off x="23701995" y="13662147"/>
              <a:ext cx="146154" cy="307218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</p:grpSp>
      <p:cxnSp>
        <p:nvCxnSpPr>
          <p:cNvPr id="209" name="AutoShape 51"/>
          <p:cNvCxnSpPr>
            <a:cxnSpLocks noChangeAspect="1" noChangeShapeType="1"/>
          </p:cNvCxnSpPr>
          <p:nvPr/>
        </p:nvCxnSpPr>
        <p:spPr bwMode="auto">
          <a:xfrm>
            <a:off x="25604073" y="12968149"/>
            <a:ext cx="881874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cxnSp>
        <p:nvCxnSpPr>
          <p:cNvPr id="211" name="AutoShape 51"/>
          <p:cNvCxnSpPr>
            <a:cxnSpLocks noChangeAspect="1" noChangeShapeType="1"/>
          </p:cNvCxnSpPr>
          <p:nvPr/>
        </p:nvCxnSpPr>
        <p:spPr bwMode="auto">
          <a:xfrm>
            <a:off x="25602831" y="14096828"/>
            <a:ext cx="881874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cxnSp>
        <p:nvCxnSpPr>
          <p:cNvPr id="212" name="AutoShape 51"/>
          <p:cNvCxnSpPr>
            <a:cxnSpLocks noChangeShapeType="1"/>
          </p:cNvCxnSpPr>
          <p:nvPr/>
        </p:nvCxnSpPr>
        <p:spPr bwMode="auto">
          <a:xfrm flipH="1" flipV="1">
            <a:off x="26148037" y="13112115"/>
            <a:ext cx="146154" cy="30721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  <p:cxnSp>
        <p:nvCxnSpPr>
          <p:cNvPr id="213" name="AutoShape 51"/>
          <p:cNvCxnSpPr>
            <a:cxnSpLocks noChangeShapeType="1"/>
          </p:cNvCxnSpPr>
          <p:nvPr/>
        </p:nvCxnSpPr>
        <p:spPr bwMode="auto">
          <a:xfrm flipH="1">
            <a:off x="26148037" y="13662147"/>
            <a:ext cx="146154" cy="30721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89625461"/>
      </p:ext>
    </p:extLst>
  </p:cSld>
  <p:clrMapOvr>
    <a:masterClrMapping/>
  </p:clrMapOvr>
</p:sld>
</file>

<file path=ppt/theme/theme1.xml><?xml version="1.0" encoding="utf-8"?>
<a:theme xmlns:a="http://schemas.openxmlformats.org/drawingml/2006/main" name="Matter and Technology">
  <a:themeElements>
    <a:clrScheme name="Folie FB Schlüsseltechnologi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lie FB Schlüsseltechnolog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55563" algn="l" defTabSz="3984625" rtl="0" eaLnBrk="1" fontAlgn="base" latinLnBrk="0" hangingPunct="1">
          <a:lnSpc>
            <a:spcPts val="8713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05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55563" algn="l" defTabSz="3984625" rtl="0" eaLnBrk="1" fontAlgn="base" latinLnBrk="0" hangingPunct="1">
          <a:lnSpc>
            <a:spcPts val="8713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05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olie FB Schlüsseltechnologi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749</Words>
  <Application>Microsoft Office PowerPoint</Application>
  <PresentationFormat>Custom</PresentationFormat>
  <Paragraphs>98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Matter and Technology</vt:lpstr>
      <vt:lpstr>Equation</vt:lpstr>
      <vt:lpstr>Reducing power dissipation in sc cavities by thermal cycling</vt:lpstr>
    </vt:vector>
  </TitlesOfParts>
  <Company>HGF BONN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franziska roeder</dc:creator>
  <cp:lastModifiedBy>Vogt, Julia-Marie</cp:lastModifiedBy>
  <cp:revision>1261</cp:revision>
  <cp:lastPrinted>2014-02-18T08:27:42Z</cp:lastPrinted>
  <dcterms:created xsi:type="dcterms:W3CDTF">2006-03-03T09:51:24Z</dcterms:created>
  <dcterms:modified xsi:type="dcterms:W3CDTF">2014-02-28T10:10:06Z</dcterms:modified>
</cp:coreProperties>
</file>