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311" r:id="rId2"/>
  </p:sldIdLst>
  <p:sldSz cx="30279975" cy="42808525"/>
  <p:notesSz cx="29464000" cy="41744900"/>
  <p:defaultTextStyle>
    <a:defPPr>
      <a:defRPr lang="de-DE"/>
    </a:defPPr>
    <a:lvl1pPr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C"/>
    <a:srgbClr val="CF6809"/>
    <a:srgbClr val="3333FF"/>
    <a:srgbClr val="89BAD5"/>
    <a:srgbClr val="6EAACC"/>
    <a:srgbClr val="CF6800"/>
    <a:srgbClr val="C6DDEA"/>
    <a:srgbClr val="BAD6E6"/>
    <a:srgbClr val="C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3" autoAdjust="0"/>
    <p:restoredTop sz="95601" autoAdjust="0"/>
  </p:normalViewPr>
  <p:slideViewPr>
    <p:cSldViewPr snapToGrid="0">
      <p:cViewPr>
        <p:scale>
          <a:sx n="33" d="100"/>
          <a:sy n="33" d="100"/>
        </p:scale>
        <p:origin x="-246" y="648"/>
      </p:cViewPr>
      <p:guideLst>
        <p:guide orient="horz" pos="1430"/>
        <p:guide orient="horz" pos="4723"/>
        <p:guide orient="horz" pos="2528"/>
        <p:guide orient="horz" pos="6772"/>
        <p:guide pos="18478"/>
        <p:guide pos="676"/>
        <p:guide pos="6980"/>
        <p:guide pos="5392"/>
        <p:guide pos="7510"/>
        <p:guide pos="4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2770944" cy="208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9333" tIns="194667" rIns="389333" bIns="19466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6686177" y="0"/>
            <a:ext cx="12770944" cy="208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9333" tIns="194667" rIns="389333" bIns="19466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7975" y="3130550"/>
            <a:ext cx="11074400" cy="15655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945026" y="19827661"/>
            <a:ext cx="23573952" cy="1878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9333" tIns="194667" rIns="389333" bIns="194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9648645"/>
            <a:ext cx="12770944" cy="208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9333" tIns="194667" rIns="389333" bIns="19466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686177" y="39648645"/>
            <a:ext cx="12770944" cy="208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9333" tIns="194667" rIns="389333" bIns="19466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1298876-0AA6-4E87-BC09-2B2250179B0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8494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98876-0AA6-4E87-BC09-2B2250179B00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94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201" y="1493783"/>
            <a:ext cx="18681700" cy="2952093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4995" y="4129800"/>
            <a:ext cx="18382812" cy="91440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smtClean="0"/>
              <a:t>Click to enter Sub-topic/ </a:t>
            </a:r>
            <a:r>
              <a:rPr lang="en-US" sz="4800" dirty="0" err="1" smtClean="0"/>
              <a:t>Workpackage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0557633" y="3500548"/>
            <a:ext cx="6148387" cy="75565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smtClean="0"/>
              <a:t>Click to enter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mp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spect="1" noChangeArrowheads="1"/>
          </p:cNvSpPr>
          <p:nvPr userDrawn="1"/>
        </p:nvSpPr>
        <p:spPr bwMode="auto">
          <a:xfrm>
            <a:off x="0" y="42268775"/>
            <a:ext cx="16071850" cy="539750"/>
          </a:xfrm>
          <a:prstGeom prst="rect">
            <a:avLst/>
          </a:prstGeom>
          <a:solidFill>
            <a:srgbClr val="CF68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1"/>
          <p:cNvSpPr>
            <a:spLocks noChangeAspect="1" noChangeArrowheads="1"/>
          </p:cNvSpPr>
          <p:nvPr userDrawn="1"/>
        </p:nvSpPr>
        <p:spPr bwMode="auto">
          <a:xfrm>
            <a:off x="0" y="41729025"/>
            <a:ext cx="20202525" cy="539750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2"/>
          <p:cNvSpPr>
            <a:spLocks noChangeAspect="1" noChangeArrowheads="1"/>
          </p:cNvSpPr>
          <p:nvPr userDrawn="1"/>
        </p:nvSpPr>
        <p:spPr bwMode="auto">
          <a:xfrm>
            <a:off x="20072350" y="42270363"/>
            <a:ext cx="10207625" cy="53816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3"/>
          <p:cNvSpPr>
            <a:spLocks noChangeAspect="1" noChangeArrowheads="1"/>
          </p:cNvSpPr>
          <p:nvPr userDrawn="1"/>
        </p:nvSpPr>
        <p:spPr bwMode="auto">
          <a:xfrm>
            <a:off x="10064750" y="42270363"/>
            <a:ext cx="10140950" cy="538162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" name="Group 35"/>
          <p:cNvGrpSpPr>
            <a:grpSpLocks/>
          </p:cNvGrpSpPr>
          <p:nvPr userDrawn="1"/>
        </p:nvGrpSpPr>
        <p:grpSpPr bwMode="auto">
          <a:xfrm>
            <a:off x="0" y="5137150"/>
            <a:ext cx="30403800" cy="1063625"/>
            <a:chOff x="0" y="2445"/>
            <a:chExt cx="19152" cy="670"/>
          </a:xfrm>
        </p:grpSpPr>
        <p:sp>
          <p:nvSpPr>
            <p:cNvPr id="1035" name="Rectangle 22"/>
            <p:cNvSpPr>
              <a:spLocks noChangeAspect="1" noChangeArrowheads="1"/>
            </p:cNvSpPr>
            <p:nvPr userDrawn="1"/>
          </p:nvSpPr>
          <p:spPr bwMode="auto">
            <a:xfrm>
              <a:off x="0" y="2775"/>
              <a:ext cx="10124" cy="340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Rectangle 23"/>
            <p:cNvSpPr>
              <a:spLocks noChangeAspect="1" noChangeArrowheads="1"/>
            </p:cNvSpPr>
            <p:nvPr userDrawn="1"/>
          </p:nvSpPr>
          <p:spPr bwMode="auto">
            <a:xfrm>
              <a:off x="0" y="2445"/>
              <a:ext cx="12723" cy="34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Rectangle 24"/>
            <p:cNvSpPr>
              <a:spLocks noChangeAspect="1" noChangeArrowheads="1"/>
            </p:cNvSpPr>
            <p:nvPr userDrawn="1"/>
          </p:nvSpPr>
          <p:spPr bwMode="auto">
            <a:xfrm>
              <a:off x="12722" y="2775"/>
              <a:ext cx="6430" cy="339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Rectangle 25"/>
            <p:cNvSpPr>
              <a:spLocks noChangeAspect="1" noChangeArrowheads="1"/>
            </p:cNvSpPr>
            <p:nvPr userDrawn="1"/>
          </p:nvSpPr>
          <p:spPr bwMode="auto">
            <a:xfrm>
              <a:off x="6340" y="2776"/>
              <a:ext cx="6382" cy="339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34"/>
          <p:cNvSpPr>
            <a:spLocks noChangeAspect="1" noChangeArrowheads="1"/>
          </p:cNvSpPr>
          <p:nvPr userDrawn="1"/>
        </p:nvSpPr>
        <p:spPr bwMode="auto">
          <a:xfrm>
            <a:off x="0" y="0"/>
            <a:ext cx="20196175" cy="538163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36"/>
          <p:cNvSpPr>
            <a:spLocks noChangeAspect="1" noChangeArrowheads="1"/>
          </p:cNvSpPr>
          <p:nvPr userDrawn="1"/>
        </p:nvSpPr>
        <p:spPr bwMode="auto">
          <a:xfrm>
            <a:off x="0" y="538163"/>
            <a:ext cx="30279975" cy="4613275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76" name="Rectangle 16"/>
          <p:cNvSpPr>
            <a:spLocks noChangeArrowheads="1"/>
          </p:cNvSpPr>
          <p:nvPr userDrawn="1"/>
        </p:nvSpPr>
        <p:spPr bwMode="auto">
          <a:xfrm>
            <a:off x="257582" y="-218500"/>
            <a:ext cx="16455072" cy="18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98459" tIns="199229" rIns="398459" bIns="199229" anchor="t"/>
          <a:lstStyle>
            <a:lvl1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1pPr>
            <a:lvl2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2pPr>
            <a:lvl3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3pPr>
            <a:lvl4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4pPr>
            <a:lvl5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5pPr>
            <a:lvl6pPr marL="4572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6pPr>
            <a:lvl7pPr marL="9144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7pPr>
            <a:lvl8pPr marL="13716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8pPr>
            <a:lvl9pPr marL="18288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altLang="de-DE" sz="4800" dirty="0" smtClean="0">
                <a:solidFill>
                  <a:schemeClr val="bg1"/>
                </a:solidFill>
              </a:rPr>
              <a:t>Programme Matter </a:t>
            </a:r>
            <a:r>
              <a:rPr lang="de-DE" altLang="de-DE" sz="4800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4800" dirty="0" smtClean="0">
                <a:solidFill>
                  <a:schemeClr val="bg1"/>
                </a:solidFill>
              </a:rPr>
              <a:t> Technologies</a:t>
            </a:r>
            <a:r>
              <a:rPr lang="de-DE" altLang="de-DE" dirty="0" smtClean="0">
                <a:solidFill>
                  <a:schemeClr val="bg1"/>
                </a:solidFill>
              </a:rPr>
              <a:t/>
            </a:r>
            <a:br>
              <a:rPr lang="de-DE" altLang="de-DE" dirty="0" smtClean="0">
                <a:solidFill>
                  <a:schemeClr val="bg1"/>
                </a:solidFill>
              </a:rPr>
            </a:br>
            <a:endParaRPr lang="de-DE" altLang="de-DE" dirty="0" smtClean="0">
              <a:solidFill>
                <a:schemeClr val="bg1"/>
              </a:solidFill>
            </a:endParaRPr>
          </a:p>
        </p:txBody>
      </p:sp>
      <p:pic>
        <p:nvPicPr>
          <p:cNvPr id="1034" name="Picture 37" descr="HG_LOGO_S_ENG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200" y="39443025"/>
            <a:ext cx="56483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 userDrawn="1"/>
        </p:nvGrpSpPr>
        <p:grpSpPr>
          <a:xfrm>
            <a:off x="20652828" y="973137"/>
            <a:ext cx="9147941" cy="2148435"/>
            <a:chOff x="22456028" y="973136"/>
            <a:chExt cx="7533927" cy="1871664"/>
          </a:xfrm>
        </p:grpSpPr>
        <p:pic>
          <p:nvPicPr>
            <p:cNvPr id="1039" name="Picture 15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 userDrawn="1"/>
        </p:nvGrpSpPr>
        <p:grpSpPr>
          <a:xfrm>
            <a:off x="483387" y="39828734"/>
            <a:ext cx="19375472" cy="1901278"/>
            <a:chOff x="830228" y="39261176"/>
            <a:chExt cx="19375472" cy="1901278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830228" y="39261176"/>
              <a:ext cx="19375472" cy="1901278"/>
              <a:chOff x="64546" y="5928158"/>
              <a:chExt cx="7244779" cy="841741"/>
            </a:xfrm>
          </p:grpSpPr>
          <p:pic>
            <p:nvPicPr>
              <p:cNvPr id="20" name="Grafik 6" descr="Bildschirmausschnitt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050" y="6096357"/>
                <a:ext cx="1323666" cy="510566"/>
              </a:xfrm>
              <a:prstGeom prst="rect">
                <a:avLst/>
              </a:prstGeom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6" y="5970478"/>
                <a:ext cx="599360" cy="705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0713" y="6116154"/>
                <a:ext cx="898612" cy="415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" descr="C:\Users\Behnke\AppData\Local\Temp\hzb_logo_cmyk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409" y="5928158"/>
                <a:ext cx="1657382" cy="8417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8123" y="6147817"/>
                <a:ext cx="864789" cy="294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9" name="Picture 13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407" y="39321283"/>
              <a:ext cx="4247692" cy="1408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" name="Straight Connector 4"/>
          <p:cNvCxnSpPr/>
          <p:nvPr userDrawn="1"/>
        </p:nvCxnSpPr>
        <p:spPr bwMode="auto">
          <a:xfrm flipV="1">
            <a:off x="-851338" y="39443025"/>
            <a:ext cx="34368828" cy="445816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26201" y="1714500"/>
            <a:ext cx="18681700" cy="2952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8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2pPr>
      <a:lvl3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3pPr>
      <a:lvl4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4pPr>
      <a:lvl5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5pPr>
      <a:lvl6pPr marL="4572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6pPr>
      <a:lvl7pPr marL="9144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7pPr>
      <a:lvl8pPr marL="13716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8pPr>
      <a:lvl9pPr marL="18288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9pPr>
    </p:titleStyle>
    <p:bodyStyle>
      <a:lvl1pPr marL="342900" indent="-34290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11300">
          <a:solidFill>
            <a:schemeClr val="tx1"/>
          </a:solidFill>
          <a:latin typeface="+mn-lt"/>
          <a:ea typeface="+mn-ea"/>
          <a:cs typeface="+mn-cs"/>
        </a:defRPr>
      </a:lvl1pPr>
      <a:lvl2pPr marL="3576638" indent="-124460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11300">
          <a:solidFill>
            <a:schemeClr val="tx1"/>
          </a:solidFill>
          <a:latin typeface="+mn-lt"/>
        </a:defRPr>
      </a:lvl2pPr>
      <a:lvl3pPr marL="5354638" indent="-99695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11300">
          <a:solidFill>
            <a:schemeClr val="tx1"/>
          </a:solidFill>
          <a:latin typeface="+mn-lt"/>
        </a:defRPr>
      </a:lvl3pPr>
      <a:lvl4pPr marL="7132638" indent="-996950" algn="l" defTabSz="3984625" rtl="0" eaLnBrk="0" fontAlgn="base" hangingPunct="0">
        <a:spcBef>
          <a:spcPct val="20000"/>
        </a:spcBef>
        <a:spcAft>
          <a:spcPct val="0"/>
        </a:spcAft>
        <a:buChar char="–"/>
        <a:defRPr sz="8700">
          <a:solidFill>
            <a:schemeClr val="tx1"/>
          </a:solidFill>
          <a:latin typeface="+mn-lt"/>
        </a:defRPr>
      </a:lvl4pPr>
      <a:lvl5pPr marL="8964613" indent="-995363" algn="l" defTabSz="3984625" rtl="0" eaLnBrk="0" fontAlgn="base" hangingPunct="0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5pPr>
      <a:lvl6pPr marL="94218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6pPr>
      <a:lvl7pPr marL="98790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7pPr>
      <a:lvl8pPr marL="103362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8pPr>
      <a:lvl9pPr marL="107934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wmf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201" y="1660037"/>
            <a:ext cx="15693510" cy="2952093"/>
          </a:xfrm>
        </p:spPr>
        <p:txBody>
          <a:bodyPr>
            <a:noAutofit/>
          </a:bodyPr>
          <a:lstStyle/>
          <a:p>
            <a:r>
              <a:rPr lang="en-US" sz="10000" dirty="0">
                <a:solidFill>
                  <a:sysClr val="window" lastClr="FFFFFF"/>
                </a:solidFill>
                <a:latin typeface="Calibri"/>
              </a:rPr>
              <a:t>Double-Sided </a:t>
            </a:r>
            <a:r>
              <a:rPr lang="en-US" sz="10000" dirty="0" smtClean="0">
                <a:solidFill>
                  <a:sysClr val="window" lastClr="FFFFFF"/>
                </a:solidFill>
                <a:latin typeface="Calibri"/>
              </a:rPr>
              <a:t>Segmented Solid </a:t>
            </a:r>
            <a:r>
              <a:rPr lang="en-US" sz="10000" dirty="0">
                <a:solidFill>
                  <a:sysClr val="window" lastClr="FFFFFF"/>
                </a:solidFill>
                <a:latin typeface="Calibri"/>
              </a:rPr>
              <a:t>State Detectors</a:t>
            </a:r>
            <a:endParaRPr lang="en-US" sz="1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4994" y="4129800"/>
            <a:ext cx="19123319" cy="914400"/>
          </a:xfrm>
        </p:spPr>
        <p:txBody>
          <a:bodyPr/>
          <a:lstStyle/>
          <a:p>
            <a:r>
              <a:rPr lang="en-US" sz="3600" b="1" dirty="0">
                <a:latin typeface="Calibri"/>
              </a:rPr>
              <a:t>Position-, Energy-, and </a:t>
            </a:r>
            <a:r>
              <a:rPr lang="en-US" sz="3600" b="1" dirty="0" err="1">
                <a:latin typeface="Calibri"/>
              </a:rPr>
              <a:t>Timesensitive</a:t>
            </a:r>
            <a:r>
              <a:rPr lang="en-US" sz="3600" b="1" dirty="0">
                <a:latin typeface="Calibri"/>
              </a:rPr>
              <a:t> Detectors applied to X-ray Imaging and Compton </a:t>
            </a:r>
            <a:r>
              <a:rPr lang="en-US" sz="3600" b="1" dirty="0" err="1">
                <a:latin typeface="Calibri"/>
              </a:rPr>
              <a:t>Polarimetry</a:t>
            </a:r>
            <a:r>
              <a:rPr lang="en-US" sz="3600" b="1" dirty="0">
                <a:latin typeface="Calibri"/>
              </a:rPr>
              <a:t>  </a:t>
            </a:r>
            <a:endParaRPr lang="en-US" sz="3600" dirty="0">
              <a:latin typeface="Calibri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557633" y="3500548"/>
            <a:ext cx="9337148" cy="755650"/>
          </a:xfrm>
        </p:spPr>
        <p:txBody>
          <a:bodyPr/>
          <a:lstStyle/>
          <a:p>
            <a:r>
              <a:rPr lang="en-US" dirty="0" smtClean="0"/>
              <a:t>Karl-Heinz </a:t>
            </a:r>
            <a:r>
              <a:rPr lang="en-US" dirty="0" err="1" smtClean="0"/>
              <a:t>Blumenhagen</a:t>
            </a:r>
            <a:r>
              <a:rPr lang="en-US" dirty="0"/>
              <a:t> </a:t>
            </a:r>
            <a:r>
              <a:rPr lang="en-US" dirty="0" smtClean="0"/>
              <a:t>(HI-Jena)</a:t>
            </a:r>
            <a:endParaRPr lang="en-US" dirty="0"/>
          </a:p>
        </p:txBody>
      </p:sp>
      <p:pic>
        <p:nvPicPr>
          <p:cNvPr id="46" name="Picture 136" descr="germaniumdetektor_00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0"/>
          <a:stretch>
            <a:fillRect/>
          </a:stretch>
        </p:blipFill>
        <p:spPr bwMode="auto">
          <a:xfrm>
            <a:off x="1225303" y="7840664"/>
            <a:ext cx="6621462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bgerundetes Rechteck 7"/>
          <p:cNvSpPr/>
          <p:nvPr/>
        </p:nvSpPr>
        <p:spPr>
          <a:xfrm>
            <a:off x="461253" y="6993708"/>
            <a:ext cx="18135715" cy="7632000"/>
          </a:xfrm>
          <a:prstGeom prst="roundRect">
            <a:avLst/>
          </a:prstGeom>
          <a:noFill/>
          <a:ln w="76200" cap="flat" cmpd="sng" algn="ctr">
            <a:solidFill>
              <a:srgbClr val="CF68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76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9" name="Abgerundetes Rechteck 10"/>
          <p:cNvSpPr/>
          <p:nvPr/>
        </p:nvSpPr>
        <p:spPr>
          <a:xfrm>
            <a:off x="414351" y="23267516"/>
            <a:ext cx="29379264" cy="16129792"/>
          </a:xfrm>
          <a:prstGeom prst="roundRect">
            <a:avLst>
              <a:gd name="adj" fmla="val 8695"/>
            </a:avLst>
          </a:prstGeom>
          <a:noFill/>
          <a:ln w="76200" cap="flat" cmpd="sng" algn="ctr">
            <a:solidFill>
              <a:srgbClr val="CF68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76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Text Box 98"/>
          <p:cNvSpPr txBox="1">
            <a:spLocks noChangeArrowheads="1"/>
          </p:cNvSpPr>
          <p:nvPr/>
        </p:nvSpPr>
        <p:spPr bwMode="auto">
          <a:xfrm>
            <a:off x="1111003" y="7008566"/>
            <a:ext cx="17147032" cy="83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defTabSz="4176431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altLang="en-US" sz="4800" b="1" u="sng" dirty="0" err="1">
                <a:solidFill>
                  <a:srgbClr val="00589C"/>
                </a:solidFill>
                <a:latin typeface="+mj-lt"/>
                <a:cs typeface="Times New Roman" pitchFamily="18" charset="0"/>
              </a:rPr>
              <a:t>Ge</a:t>
            </a:r>
            <a:r>
              <a:rPr lang="en-US" altLang="en-US" sz="4800" b="1" u="sng" dirty="0">
                <a:solidFill>
                  <a:srgbClr val="00589C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altLang="en-US" sz="4800" b="1" u="sng" dirty="0" err="1">
                <a:solidFill>
                  <a:srgbClr val="00589C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altLang="en-US" sz="4800" b="1" u="sng" dirty="0">
                <a:solidFill>
                  <a:srgbClr val="00589C"/>
                </a:solidFill>
                <a:latin typeface="+mj-lt"/>
                <a:cs typeface="Times New Roman" pitchFamily="18" charset="0"/>
              </a:rPr>
              <a:t>) Detector for X-ray Imaging and Compton </a:t>
            </a:r>
            <a:r>
              <a:rPr lang="en-US" altLang="en-US" sz="4800" b="1" u="sng" dirty="0" err="1">
                <a:solidFill>
                  <a:srgbClr val="00589C"/>
                </a:solidFill>
                <a:latin typeface="+mj-lt"/>
                <a:cs typeface="Times New Roman" pitchFamily="18" charset="0"/>
              </a:rPr>
              <a:t>Polarimetry</a:t>
            </a:r>
            <a:endParaRPr lang="de-DE" altLang="en-US" sz="4800" dirty="0">
              <a:solidFill>
                <a:srgbClr val="00589C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378594" y="8830870"/>
            <a:ext cx="8683524" cy="5472945"/>
            <a:chOff x="15596113" y="10881643"/>
            <a:chExt cx="6070238" cy="3825875"/>
          </a:xfrm>
        </p:grpSpPr>
        <p:pic>
          <p:nvPicPr>
            <p:cNvPr id="62" name="Picture 107" descr="Detektorschem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51" y="10881643"/>
              <a:ext cx="5059362" cy="382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Line 109"/>
            <p:cNvSpPr>
              <a:spLocks noChangeShapeType="1"/>
            </p:cNvSpPr>
            <p:nvPr/>
          </p:nvSpPr>
          <p:spPr bwMode="auto">
            <a:xfrm>
              <a:off x="18686263" y="14428044"/>
              <a:ext cx="360363" cy="2159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Line 110"/>
            <p:cNvSpPr>
              <a:spLocks noChangeShapeType="1"/>
            </p:cNvSpPr>
            <p:nvPr/>
          </p:nvSpPr>
          <p:spPr bwMode="auto">
            <a:xfrm rot="5400000">
              <a:off x="19431595" y="13371563"/>
              <a:ext cx="889000" cy="151288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Line 111"/>
            <p:cNvSpPr>
              <a:spLocks noChangeShapeType="1"/>
            </p:cNvSpPr>
            <p:nvPr/>
          </p:nvSpPr>
          <p:spPr bwMode="auto">
            <a:xfrm flipV="1">
              <a:off x="20343613" y="12483357"/>
              <a:ext cx="374650" cy="21748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Line 112"/>
            <p:cNvSpPr>
              <a:spLocks noChangeShapeType="1"/>
            </p:cNvSpPr>
            <p:nvPr/>
          </p:nvSpPr>
          <p:spPr bwMode="auto">
            <a:xfrm flipV="1">
              <a:off x="17894101" y="11043494"/>
              <a:ext cx="360362" cy="2159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Line 113"/>
            <p:cNvSpPr>
              <a:spLocks noChangeShapeType="1"/>
            </p:cNvSpPr>
            <p:nvPr/>
          </p:nvSpPr>
          <p:spPr bwMode="auto">
            <a:xfrm flipH="1" flipV="1">
              <a:off x="18327488" y="11116519"/>
              <a:ext cx="2303463" cy="129540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Text Box 114"/>
            <p:cNvSpPr txBox="1">
              <a:spLocks noChangeArrowheads="1"/>
            </p:cNvSpPr>
            <p:nvPr/>
          </p:nvSpPr>
          <p:spPr bwMode="auto">
            <a:xfrm>
              <a:off x="19351970" y="11354644"/>
              <a:ext cx="795838" cy="3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56 mm</a:t>
              </a:r>
            </a:p>
          </p:txBody>
        </p:sp>
        <p:sp>
          <p:nvSpPr>
            <p:cNvPr id="69" name="Text Box 115"/>
            <p:cNvSpPr txBox="1">
              <a:spLocks noChangeArrowheads="1"/>
            </p:cNvSpPr>
            <p:nvPr/>
          </p:nvSpPr>
          <p:spPr bwMode="auto">
            <a:xfrm>
              <a:off x="19855206" y="14140707"/>
              <a:ext cx="795838" cy="3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32 mm</a:t>
              </a:r>
            </a:p>
          </p:txBody>
        </p:sp>
        <p:sp>
          <p:nvSpPr>
            <p:cNvPr id="70" name="Text Box 116"/>
            <p:cNvSpPr txBox="1">
              <a:spLocks noChangeArrowheads="1"/>
            </p:cNvSpPr>
            <p:nvPr/>
          </p:nvSpPr>
          <p:spPr bwMode="auto">
            <a:xfrm>
              <a:off x="20870513" y="13059619"/>
              <a:ext cx="795838" cy="3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11 mm</a:t>
              </a:r>
            </a:p>
          </p:txBody>
        </p:sp>
        <p:sp>
          <p:nvSpPr>
            <p:cNvPr id="71" name="Line 117"/>
            <p:cNvSpPr>
              <a:spLocks noChangeShapeType="1"/>
            </p:cNvSpPr>
            <p:nvPr/>
          </p:nvSpPr>
          <p:spPr bwMode="auto">
            <a:xfrm>
              <a:off x="20357901" y="12699257"/>
              <a:ext cx="288925" cy="14446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Line 119"/>
            <p:cNvSpPr>
              <a:spLocks noChangeShapeType="1"/>
            </p:cNvSpPr>
            <p:nvPr/>
          </p:nvSpPr>
          <p:spPr bwMode="auto">
            <a:xfrm>
              <a:off x="20775413" y="12870707"/>
              <a:ext cx="0" cy="69373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Text Box 120"/>
            <p:cNvSpPr txBox="1">
              <a:spLocks noChangeArrowheads="1"/>
            </p:cNvSpPr>
            <p:nvPr/>
          </p:nvSpPr>
          <p:spPr bwMode="auto">
            <a:xfrm>
              <a:off x="16868206" y="12291269"/>
              <a:ext cx="2863057" cy="3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</a:t>
              </a:r>
              <a:r>
                <a:rPr kumimoji="0" lang="de-DE" altLang="en-US" sz="26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+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contact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(128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strips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  <p:sp>
          <p:nvSpPr>
            <p:cNvPr id="74" name="Text Box 121"/>
            <p:cNvSpPr txBox="1">
              <a:spLocks noChangeArrowheads="1"/>
            </p:cNvSpPr>
            <p:nvPr/>
          </p:nvSpPr>
          <p:spPr bwMode="auto">
            <a:xfrm>
              <a:off x="15596113" y="14228264"/>
              <a:ext cx="2376981" cy="3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a-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Ge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contact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(48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strips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  <p:sp>
          <p:nvSpPr>
            <p:cNvPr id="75" name="Line 122"/>
            <p:cNvSpPr>
              <a:spLocks noChangeShapeType="1"/>
            </p:cNvSpPr>
            <p:nvPr/>
          </p:nvSpPr>
          <p:spPr bwMode="auto">
            <a:xfrm flipV="1">
              <a:off x="17131659" y="13635882"/>
              <a:ext cx="546541" cy="5048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Line 4597"/>
            <p:cNvSpPr>
              <a:spLocks noChangeShapeType="1"/>
            </p:cNvSpPr>
            <p:nvPr/>
          </p:nvSpPr>
          <p:spPr bwMode="auto">
            <a:xfrm>
              <a:off x="20357901" y="13491419"/>
              <a:ext cx="288925" cy="14446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77" name="Abgerundetes Rechteck 78"/>
          <p:cNvSpPr/>
          <p:nvPr/>
        </p:nvSpPr>
        <p:spPr>
          <a:xfrm>
            <a:off x="450355" y="14909907"/>
            <a:ext cx="18146613" cy="8069577"/>
          </a:xfrm>
          <a:prstGeom prst="roundRect">
            <a:avLst/>
          </a:prstGeom>
          <a:noFill/>
          <a:ln w="76200" cap="flat" cmpd="sng" algn="ctr">
            <a:solidFill>
              <a:srgbClr val="CF68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76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8" name="Text Box 75"/>
          <p:cNvSpPr txBox="1">
            <a:spLocks noChangeArrowheads="1"/>
          </p:cNvSpPr>
          <p:nvPr/>
        </p:nvSpPr>
        <p:spPr bwMode="auto">
          <a:xfrm>
            <a:off x="3771900" y="15069858"/>
            <a:ext cx="11899385" cy="83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defTabSz="4176431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altLang="en-US" sz="4800" b="1" u="sng" dirty="0">
                <a:solidFill>
                  <a:srgbClr val="00589C"/>
                </a:solidFill>
                <a:latin typeface="+mj-lt"/>
                <a:cs typeface="Times New Roman" pitchFamily="18" charset="0"/>
              </a:rPr>
              <a:t>Si(Li) Detector for Compton </a:t>
            </a:r>
            <a:r>
              <a:rPr lang="en-US" altLang="en-US" sz="4800" b="1" u="sng" dirty="0" err="1">
                <a:solidFill>
                  <a:srgbClr val="00589C"/>
                </a:solidFill>
                <a:latin typeface="+mj-lt"/>
                <a:cs typeface="Times New Roman" pitchFamily="18" charset="0"/>
              </a:rPr>
              <a:t>Polarimetry</a:t>
            </a:r>
            <a:endParaRPr lang="de-DE" altLang="en-US" sz="4800" dirty="0">
              <a:solidFill>
                <a:srgbClr val="00589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5" name="Picture 16" descr="si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16960"/>
          <a:stretch>
            <a:fillRect/>
          </a:stretch>
        </p:blipFill>
        <p:spPr bwMode="auto">
          <a:xfrm>
            <a:off x="1010420" y="16055578"/>
            <a:ext cx="6581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oup 4596"/>
          <p:cNvGrpSpPr>
            <a:grpSpLocks/>
          </p:cNvGrpSpPr>
          <p:nvPr/>
        </p:nvGrpSpPr>
        <p:grpSpPr bwMode="auto">
          <a:xfrm>
            <a:off x="8441892" y="17034971"/>
            <a:ext cx="9363190" cy="5543185"/>
            <a:chOff x="14314" y="5816"/>
            <a:chExt cx="4135" cy="2448"/>
          </a:xfrm>
        </p:grpSpPr>
        <p:pic>
          <p:nvPicPr>
            <p:cNvPr id="87" name="Picture 457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" y="5816"/>
              <a:ext cx="3324" cy="2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Text Box 4582"/>
            <p:cNvSpPr txBox="1">
              <a:spLocks noChangeArrowheads="1"/>
            </p:cNvSpPr>
            <p:nvPr/>
          </p:nvSpPr>
          <p:spPr bwMode="auto">
            <a:xfrm>
              <a:off x="18049" y="7146"/>
              <a:ext cx="400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7 mm</a:t>
              </a:r>
            </a:p>
          </p:txBody>
        </p:sp>
        <p:sp>
          <p:nvSpPr>
            <p:cNvPr id="89" name="Line 4583"/>
            <p:cNvSpPr>
              <a:spLocks noChangeShapeType="1"/>
            </p:cNvSpPr>
            <p:nvPr/>
          </p:nvSpPr>
          <p:spPr bwMode="auto">
            <a:xfrm>
              <a:off x="17927" y="7086"/>
              <a:ext cx="0" cy="27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Text Box 4587"/>
            <p:cNvSpPr txBox="1">
              <a:spLocks noChangeArrowheads="1"/>
            </p:cNvSpPr>
            <p:nvPr/>
          </p:nvSpPr>
          <p:spPr bwMode="auto">
            <a:xfrm>
              <a:off x="17228" y="6088"/>
              <a:ext cx="470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64 mm</a:t>
              </a:r>
            </a:p>
          </p:txBody>
        </p:sp>
        <p:sp>
          <p:nvSpPr>
            <p:cNvPr id="91" name="Line 4580"/>
            <p:cNvSpPr>
              <a:spLocks noChangeAspect="1" noChangeShapeType="1"/>
            </p:cNvSpPr>
            <p:nvPr/>
          </p:nvSpPr>
          <p:spPr bwMode="auto">
            <a:xfrm>
              <a:off x="17639" y="6895"/>
              <a:ext cx="271" cy="16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Line 4581"/>
            <p:cNvSpPr>
              <a:spLocks noChangeAspect="1" noChangeShapeType="1"/>
            </p:cNvSpPr>
            <p:nvPr/>
          </p:nvSpPr>
          <p:spPr bwMode="auto">
            <a:xfrm>
              <a:off x="17639" y="7276"/>
              <a:ext cx="271" cy="164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Line 4584"/>
            <p:cNvSpPr>
              <a:spLocks noChangeAspect="1" noChangeShapeType="1"/>
            </p:cNvSpPr>
            <p:nvPr/>
          </p:nvSpPr>
          <p:spPr bwMode="auto">
            <a:xfrm flipV="1">
              <a:off x="17632" y="6711"/>
              <a:ext cx="307" cy="184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4" name="Line 4585"/>
            <p:cNvSpPr>
              <a:spLocks noChangeAspect="1" noChangeShapeType="1"/>
            </p:cNvSpPr>
            <p:nvPr/>
          </p:nvSpPr>
          <p:spPr bwMode="auto">
            <a:xfrm flipV="1">
              <a:off x="16211" y="5876"/>
              <a:ext cx="307" cy="184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Line 4586"/>
            <p:cNvSpPr>
              <a:spLocks noChangeAspect="1" noChangeShapeType="1"/>
            </p:cNvSpPr>
            <p:nvPr/>
          </p:nvSpPr>
          <p:spPr bwMode="auto">
            <a:xfrm>
              <a:off x="16542" y="5916"/>
              <a:ext cx="1319" cy="79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Line 4588"/>
            <p:cNvSpPr>
              <a:spLocks noChangeAspect="1" noChangeShapeType="1"/>
            </p:cNvSpPr>
            <p:nvPr/>
          </p:nvSpPr>
          <p:spPr bwMode="auto">
            <a:xfrm>
              <a:off x="16198" y="8101"/>
              <a:ext cx="271" cy="16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7" name="Line 4589"/>
            <p:cNvSpPr>
              <a:spLocks noChangeAspect="1" noChangeShapeType="1"/>
            </p:cNvSpPr>
            <p:nvPr/>
          </p:nvSpPr>
          <p:spPr bwMode="auto">
            <a:xfrm flipV="1">
              <a:off x="16516" y="7440"/>
              <a:ext cx="1333" cy="79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Text Box 4590"/>
            <p:cNvSpPr txBox="1">
              <a:spLocks noChangeArrowheads="1"/>
            </p:cNvSpPr>
            <p:nvPr/>
          </p:nvSpPr>
          <p:spPr bwMode="auto">
            <a:xfrm>
              <a:off x="17259" y="7851"/>
              <a:ext cx="470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64 mm</a:t>
              </a:r>
            </a:p>
          </p:txBody>
        </p:sp>
        <p:sp>
          <p:nvSpPr>
            <p:cNvPr id="99" name="Text Box 4591"/>
            <p:cNvSpPr txBox="1">
              <a:spLocks noChangeArrowheads="1"/>
            </p:cNvSpPr>
            <p:nvPr/>
          </p:nvSpPr>
          <p:spPr bwMode="auto">
            <a:xfrm>
              <a:off x="15591" y="6783"/>
              <a:ext cx="1255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p</a:t>
              </a:r>
              <a:r>
                <a:rPr kumimoji="0" lang="de-DE" altLang="en-US" sz="2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+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contact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(32 </a:t>
              </a:r>
              <a:r>
                <a:rPr kumimoji="0" lang="de-DE" alt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strips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)</a:t>
              </a:r>
            </a:p>
          </p:txBody>
        </p:sp>
        <p:sp>
          <p:nvSpPr>
            <p:cNvPr id="100" name="Text Box 4592"/>
            <p:cNvSpPr txBox="1">
              <a:spLocks noChangeArrowheads="1"/>
            </p:cNvSpPr>
            <p:nvPr/>
          </p:nvSpPr>
          <p:spPr bwMode="auto">
            <a:xfrm>
              <a:off x="14314" y="8059"/>
              <a:ext cx="1624" cy="203"/>
            </a:xfrm>
            <a:prstGeom prst="rect">
              <a:avLst/>
            </a:prstGeom>
            <a:solidFill>
              <a:sysClr val="window" lastClr="FFFFFF">
                <a:alpha val="50000"/>
              </a:sys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Li </a:t>
              </a:r>
              <a:r>
                <a:rPr kumimoji="0" lang="de-DE" alt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doped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contact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(32 </a:t>
              </a:r>
              <a:r>
                <a:rPr kumimoji="0" lang="de-DE" alt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strips</a:t>
              </a:r>
              <a:r>
                <a:rPr kumimoji="0" lang="de-DE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)</a:t>
              </a:r>
            </a:p>
          </p:txBody>
        </p:sp>
        <p:sp>
          <p:nvSpPr>
            <p:cNvPr id="101" name="Line 4593"/>
            <p:cNvSpPr>
              <a:spLocks noChangeShapeType="1"/>
            </p:cNvSpPr>
            <p:nvPr/>
          </p:nvSpPr>
          <p:spPr bwMode="auto">
            <a:xfrm flipV="1">
              <a:off x="15363" y="7690"/>
              <a:ext cx="387" cy="3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03" name="Rectangle 1"/>
          <p:cNvSpPr/>
          <p:nvPr/>
        </p:nvSpPr>
        <p:spPr>
          <a:xfrm>
            <a:off x="19033378" y="37605215"/>
            <a:ext cx="7837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Spatial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intensity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distributions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different polar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scattering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/>
              </a:rPr>
              <a:t>angles</a:t>
            </a:r>
            <a:r>
              <a:rPr lang="de-DE" altLang="en-US" sz="3200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de-DE" sz="3200" dirty="0">
                <a:solidFill>
                  <a:schemeClr val="tx1"/>
                </a:solidFill>
              </a:rPr>
              <a:t>ħ</a:t>
            </a:r>
            <a:r>
              <a:rPr lang="de-DE" altLang="en-US" sz="3200" dirty="0" smtClean="0">
                <a:solidFill>
                  <a:prstClr val="black"/>
                </a:solidFill>
                <a:latin typeface="Symbol" pitchFamily="18" charset="2"/>
                <a:sym typeface="Symbol"/>
              </a:rPr>
              <a:t> = </a:t>
            </a:r>
            <a:r>
              <a:rPr lang="de-DE" altLang="en-US" sz="3200" dirty="0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214.8 </a:t>
            </a:r>
            <a:r>
              <a:rPr lang="de-DE" alt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keV</a:t>
            </a:r>
            <a:r>
              <a:rPr lang="de-DE" altLang="en-US" sz="3200" dirty="0" smtClean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.</a:t>
            </a:r>
            <a:endParaRPr lang="de-DE" altLang="en-US" sz="32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Rectangle 4763"/>
          <p:cNvSpPr>
            <a:spLocks/>
          </p:cNvSpPr>
          <p:nvPr/>
        </p:nvSpPr>
        <p:spPr bwMode="auto">
          <a:xfrm>
            <a:off x="4997739" y="32070075"/>
            <a:ext cx="20592439" cy="7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668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4800" b="1" u="sng" dirty="0">
                <a:solidFill>
                  <a:srgbClr val="00589C"/>
                </a:solidFill>
                <a:latin typeface="+mj-lt"/>
                <a:sym typeface="Gill Sans" charset="0"/>
              </a:rPr>
              <a:t>Characterization of </a:t>
            </a:r>
            <a:r>
              <a:rPr lang="en-US" altLang="en-US" sz="4800" b="1" u="sng" dirty="0" smtClean="0">
                <a:solidFill>
                  <a:srgbClr val="00589C"/>
                </a:solidFill>
                <a:latin typeface="+mj-lt"/>
                <a:sym typeface="Gill Sans" charset="0"/>
              </a:rPr>
              <a:t>the Si(Li</a:t>
            </a:r>
            <a:r>
              <a:rPr lang="en-US" altLang="en-US" sz="4800" b="1" u="sng" dirty="0">
                <a:solidFill>
                  <a:srgbClr val="00589C"/>
                </a:solidFill>
                <a:latin typeface="+mj-lt"/>
                <a:sym typeface="Gill Sans" charset="0"/>
              </a:rPr>
              <a:t>) Compton </a:t>
            </a:r>
            <a:r>
              <a:rPr lang="en-US" altLang="en-US" sz="4800" b="1" u="sng" dirty="0" err="1" smtClean="0">
                <a:solidFill>
                  <a:srgbClr val="00589C"/>
                </a:solidFill>
                <a:latin typeface="+mj-lt"/>
                <a:sym typeface="Gill Sans" charset="0"/>
              </a:rPr>
              <a:t>polarimeter</a:t>
            </a:r>
            <a:r>
              <a:rPr lang="en-US" altLang="en-US" sz="4800" b="1" u="sng" dirty="0" smtClean="0">
                <a:solidFill>
                  <a:srgbClr val="00589C"/>
                </a:solidFill>
                <a:latin typeface="+mj-lt"/>
                <a:sym typeface="Gill Sans" charset="0"/>
              </a:rPr>
              <a:t> at PETRA III (DESY)</a:t>
            </a:r>
            <a:endParaRPr lang="en-US" altLang="en-US" sz="4800" b="1" u="sng" dirty="0">
              <a:solidFill>
                <a:srgbClr val="00589C"/>
              </a:solidFill>
              <a:latin typeface="+mj-lt"/>
              <a:sym typeface="Gill Sans" charset="0"/>
            </a:endParaRPr>
          </a:p>
        </p:txBody>
      </p:sp>
      <p:sp>
        <p:nvSpPr>
          <p:cNvPr id="120" name="Rechteck 249"/>
          <p:cNvSpPr/>
          <p:nvPr/>
        </p:nvSpPr>
        <p:spPr>
          <a:xfrm>
            <a:off x="20145375" y="8506917"/>
            <a:ext cx="9305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Current development: Si(Li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)-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Polarimeter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with FEBEX2-based DSP-electronics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to replace classical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electronics. FEBEX2 features: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2" name="Grafik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9" b="5237"/>
          <a:stretch/>
        </p:blipFill>
        <p:spPr>
          <a:xfrm>
            <a:off x="15999315" y="33842648"/>
            <a:ext cx="13181091" cy="3296665"/>
          </a:xfrm>
          <a:prstGeom prst="rect">
            <a:avLst/>
          </a:prstGeom>
        </p:spPr>
      </p:pic>
      <p:cxnSp>
        <p:nvCxnSpPr>
          <p:cNvPr id="123" name="Gerade Verbindung 228"/>
          <p:cNvCxnSpPr/>
          <p:nvPr/>
        </p:nvCxnSpPr>
        <p:spPr>
          <a:xfrm>
            <a:off x="738387" y="31942756"/>
            <a:ext cx="28659184" cy="0"/>
          </a:xfrm>
          <a:prstGeom prst="line">
            <a:avLst/>
          </a:prstGeom>
          <a:noFill/>
          <a:ln w="76200" cap="flat" cmpd="sng" algn="ctr">
            <a:solidFill>
              <a:srgbClr val="CF6809"/>
            </a:solidFill>
            <a:prstDash val="solid"/>
          </a:ln>
          <a:effectLst/>
        </p:spPr>
      </p:cxnSp>
      <p:sp>
        <p:nvSpPr>
          <p:cNvPr id="124" name="Text Box 66"/>
          <p:cNvSpPr txBox="1">
            <a:spLocks noChangeArrowheads="1"/>
          </p:cNvSpPr>
          <p:nvPr/>
        </p:nvSpPr>
        <p:spPr bwMode="auto">
          <a:xfrm>
            <a:off x="3600921" y="23444689"/>
            <a:ext cx="231506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marL="381000" marR="0" lvl="0" indent="-381000" algn="ctr" defTabSz="4176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en-US" sz="4800" b="1" u="sng" kern="0" dirty="0" smtClean="0">
                <a:solidFill>
                  <a:srgbClr val="00589C"/>
                </a:solidFill>
                <a:latin typeface="+mj-lt"/>
              </a:rPr>
              <a:t>2D-Strip </a:t>
            </a:r>
            <a:r>
              <a:rPr lang="de-DE" altLang="en-US" sz="4800" b="1" u="sng" kern="0" dirty="0" err="1" smtClean="0">
                <a:solidFill>
                  <a:srgbClr val="00589C"/>
                </a:solidFill>
                <a:latin typeface="+mj-lt"/>
              </a:rPr>
              <a:t>Detectors</a:t>
            </a:r>
            <a:r>
              <a:rPr lang="de-DE" altLang="en-US" sz="4800" b="1" u="sng" kern="0" dirty="0" smtClean="0">
                <a:solidFill>
                  <a:srgbClr val="00589C"/>
                </a:solidFill>
                <a:latin typeface="+mj-lt"/>
              </a:rPr>
              <a:t> in </a:t>
            </a:r>
            <a:r>
              <a:rPr lang="de-DE" altLang="en-US" sz="4800" b="1" u="sng" kern="0" dirty="0" err="1" smtClean="0">
                <a:solidFill>
                  <a:srgbClr val="00589C"/>
                </a:solidFill>
                <a:latin typeface="+mj-lt"/>
              </a:rPr>
              <a:t>the</a:t>
            </a:r>
            <a:r>
              <a:rPr lang="de-DE" altLang="en-US" sz="4800" b="1" u="sng" kern="0" dirty="0" smtClean="0">
                <a:solidFill>
                  <a:srgbClr val="00589C"/>
                </a:solidFill>
                <a:latin typeface="+mj-lt"/>
              </a:rPr>
              <a:t> </a:t>
            </a:r>
            <a:r>
              <a:rPr lang="de-DE" altLang="en-US" sz="4800" b="1" u="sng" kern="0" dirty="0" err="1" smtClean="0">
                <a:solidFill>
                  <a:srgbClr val="00589C"/>
                </a:solidFill>
                <a:latin typeface="+mj-lt"/>
              </a:rPr>
              <a:t>Cystal</a:t>
            </a:r>
            <a:r>
              <a:rPr lang="de-DE" altLang="en-US" sz="4800" b="1" u="sng" kern="0" dirty="0" smtClean="0">
                <a:solidFill>
                  <a:srgbClr val="00589C"/>
                </a:solidFill>
                <a:latin typeface="+mj-lt"/>
              </a:rPr>
              <a:t> </a:t>
            </a:r>
            <a:r>
              <a:rPr lang="de-DE" altLang="en-US" sz="4800" b="1" u="sng" kern="0" dirty="0" err="1" smtClean="0">
                <a:solidFill>
                  <a:srgbClr val="00589C"/>
                </a:solidFill>
                <a:latin typeface="+mj-lt"/>
              </a:rPr>
              <a:t>Spectrometer</a:t>
            </a:r>
            <a:r>
              <a:rPr lang="de-DE" altLang="en-US" sz="4800" b="1" u="sng" kern="0" dirty="0" smtClean="0">
                <a:solidFill>
                  <a:srgbClr val="00589C"/>
                </a:solidFill>
                <a:latin typeface="+mj-lt"/>
              </a:rPr>
              <a:t> FOCAL</a:t>
            </a:r>
            <a:endParaRPr kumimoji="0" lang="de-DE" altLang="en-US" sz="4800" b="1" i="0" u="sng" strike="noStrike" kern="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7" name="Text Box 138"/>
          <p:cNvSpPr txBox="1">
            <a:spLocks noChangeArrowheads="1"/>
          </p:cNvSpPr>
          <p:nvPr/>
        </p:nvSpPr>
        <p:spPr bwMode="auto">
          <a:xfrm>
            <a:off x="21475174" y="7395481"/>
            <a:ext cx="64008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4800" b="1" u="sng" dirty="0" smtClean="0">
                <a:solidFill>
                  <a:srgbClr val="00589C"/>
                </a:solidFill>
                <a:latin typeface="+mj-lt"/>
              </a:rPr>
              <a:t>Digital Readout</a:t>
            </a:r>
            <a:endParaRPr lang="en-US" altLang="en-US" sz="4800" b="1" u="sng" dirty="0">
              <a:solidFill>
                <a:srgbClr val="00589C"/>
              </a:solidFill>
              <a:latin typeface="+mj-lt"/>
            </a:endParaRPr>
          </a:p>
        </p:txBody>
      </p:sp>
      <p:sp>
        <p:nvSpPr>
          <p:cNvPr id="128" name="Textfeld 231"/>
          <p:cNvSpPr txBox="1"/>
          <p:nvPr/>
        </p:nvSpPr>
        <p:spPr>
          <a:xfrm>
            <a:off x="22367273" y="22189137"/>
            <a:ext cx="5295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(In the framework of HDRI)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9704541" y="38293434"/>
            <a:ext cx="5324733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indent="12700" algn="r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algn="r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r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r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r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algn="r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algn="r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algn="r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algn="r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defTabSz="417643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Energy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spectrum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incident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>
                <a:solidFill>
                  <a:prstClr val="black"/>
                </a:solidFill>
                <a:latin typeface="Calibri"/>
              </a:rPr>
              <a:t>synchrotron</a:t>
            </a:r>
            <a:r>
              <a:rPr lang="de-DE" altLang="en-US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altLang="en-US" sz="3200" b="0" dirty="0" err="1" smtClean="0">
                <a:solidFill>
                  <a:prstClr val="black"/>
                </a:solidFill>
                <a:latin typeface="Calibri"/>
              </a:rPr>
              <a:t>radiation</a:t>
            </a:r>
            <a:r>
              <a:rPr lang="de-DE" altLang="en-US" sz="3200" b="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altLang="en-US" sz="32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Abgerundetes Rechteck 78"/>
          <p:cNvSpPr/>
          <p:nvPr/>
        </p:nvSpPr>
        <p:spPr>
          <a:xfrm>
            <a:off x="19597637" y="6993708"/>
            <a:ext cx="10155890" cy="15990530"/>
          </a:xfrm>
          <a:prstGeom prst="roundRect">
            <a:avLst>
              <a:gd name="adj" fmla="val 12447"/>
            </a:avLst>
          </a:prstGeom>
          <a:noFill/>
          <a:ln w="76200" cap="flat" cmpd="sng" algn="ctr">
            <a:solidFill>
              <a:srgbClr val="CF68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176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5718291" y="21039291"/>
            <a:ext cx="400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Digitized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PC</a:t>
            </a:r>
            <a:endParaRPr lang="de-DE" sz="3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28420841" y="17210279"/>
            <a:ext cx="0" cy="2791205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173" name="Group 172"/>
          <p:cNvGrpSpPr/>
          <p:nvPr/>
        </p:nvGrpSpPr>
        <p:grpSpPr>
          <a:xfrm>
            <a:off x="19597637" y="15835423"/>
            <a:ext cx="10297144" cy="5135653"/>
            <a:chOff x="18740387" y="13263673"/>
            <a:chExt cx="10297144" cy="5135653"/>
          </a:xfrm>
        </p:grpSpPr>
        <p:sp>
          <p:nvSpPr>
            <p:cNvPr id="5" name="Oval 4"/>
            <p:cNvSpPr/>
            <p:nvPr/>
          </p:nvSpPr>
          <p:spPr>
            <a:xfrm>
              <a:off x="21404683" y="15140816"/>
              <a:ext cx="637086" cy="1605076"/>
            </a:xfrm>
            <a:prstGeom prst="ellipse">
              <a:avLst/>
            </a:prstGeom>
            <a:noFill/>
            <a:ln w="63500" cap="flat" cmpd="sng" algn="ctr">
              <a:solidFill>
                <a:srgbClr val="FFFF00"/>
              </a:solidFill>
              <a:prstDash val="solid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4176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612595" y="13263673"/>
              <a:ext cx="7272808" cy="4431103"/>
              <a:chOff x="18668379" y="18595950"/>
              <a:chExt cx="7272808" cy="443110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8668379" y="18595950"/>
                <a:ext cx="2509294" cy="2749713"/>
                <a:chOff x="19460467" y="18955990"/>
                <a:chExt cx="2509294" cy="2749713"/>
              </a:xfrm>
            </p:grpSpPr>
            <p:sp>
              <p:nvSpPr>
                <p:cNvPr id="22" name="Right Arrow 21"/>
                <p:cNvSpPr/>
                <p:nvPr/>
              </p:nvSpPr>
              <p:spPr>
                <a:xfrm>
                  <a:off x="19460467" y="18955990"/>
                  <a:ext cx="2509294" cy="2749713"/>
                </a:xfrm>
                <a:prstGeom prst="rightArrow">
                  <a:avLst>
                    <a:gd name="adj1" fmla="val 62447"/>
                    <a:gd name="adj2" fmla="val 36664"/>
                  </a:avLst>
                </a:prstGeom>
                <a:solidFill>
                  <a:srgbClr val="FFFF00"/>
                </a:soli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isometricLeftDown"/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8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9511121" y="19361904"/>
                  <a:ext cx="2181594" cy="646331"/>
                </a:xfrm>
                <a:prstGeom prst="rect">
                  <a:avLst/>
                </a:prstGeom>
                <a:noFill/>
                <a:scene3d>
                  <a:camera prst="isometricLeft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3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20612544" y="19812535"/>
                <a:ext cx="5328643" cy="3214518"/>
                <a:chOff x="20612544" y="19812535"/>
                <a:chExt cx="5328643" cy="3214518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0612544" y="19812535"/>
                  <a:ext cx="5184627" cy="2880071"/>
                  <a:chOff x="20612544" y="19812535"/>
                  <a:chExt cx="5184627" cy="2880071"/>
                </a:xfrm>
                <a:scene3d>
                  <a:camera prst="isometricLeftDown"/>
                  <a:lightRig rig="threePt" dir="t"/>
                </a:scene3d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20612544" y="19892094"/>
                    <a:ext cx="5184627" cy="2800512"/>
                    <a:chOff x="20612544" y="19892094"/>
                    <a:chExt cx="5184627" cy="2800512"/>
                  </a:xfrm>
                </p:grpSpPr>
                <p:pic>
                  <p:nvPicPr>
                    <p:cNvPr id="16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0" b="100000" l="0" r="100000">
                                  <a14:foregroundMark x1="86039" y1="4217" x2="85552" y2="31024"/>
                                  <a14:foregroundMark x1="86039" y1="18373" x2="86039" y2="18373"/>
                                  <a14:foregroundMark x1="61039" y1="65964" x2="65260" y2="61747"/>
                                  <a14:foregroundMark x1="87500" y1="93373" x2="79058" y2="92470"/>
                                  <a14:foregroundMark x1="2110" y1="93976" x2="14610" y2="93072"/>
                                  <a14:foregroundMark x1="2273" y1="67470" x2="5682" y2="65361"/>
                                  <a14:foregroundMark x1="2110" y1="4217" x2="7630" y2="81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 bwMode="auto">
                    <a:xfrm>
                      <a:off x="20632336" y="19908961"/>
                      <a:ext cx="5164835" cy="2783645"/>
                    </a:xfrm>
                    <a:prstGeom prst="plus">
                      <a:avLst>
                        <a:gd name="adj" fmla="val 0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20620932" y="22692606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20612544" y="19892094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>
                      <a:off x="20612595" y="19892094"/>
                      <a:ext cx="0" cy="2800512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25221107" y="19892094"/>
                      <a:ext cx="8388" cy="1584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25229495" y="22428000"/>
                      <a:ext cx="0" cy="252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2669297" y="19812535"/>
                    <a:ext cx="2551810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6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</a:rPr>
                      <a:t>FEBEX2</a:t>
                    </a:r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25031270" y="22536000"/>
                  <a:ext cx="909917" cy="491053"/>
                  <a:chOff x="24319578" y="22234144"/>
                  <a:chExt cx="909917" cy="491053"/>
                </a:xfrm>
              </p:grpSpPr>
              <p:sp>
                <p:nvSpPr>
                  <p:cNvPr id="11" name="Trapezoid 10"/>
                  <p:cNvSpPr/>
                  <p:nvPr/>
                </p:nvSpPr>
                <p:spPr>
                  <a:xfrm rot="5400000">
                    <a:off x="24279768" y="22273954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12" name="Elbow Connector 11"/>
                  <p:cNvCxnSpPr>
                    <a:stCxn id="11" idx="0"/>
                    <a:endCxn id="13" idx="0"/>
                  </p:cNvCxnSpPr>
                  <p:nvPr/>
                </p:nvCxnSpPr>
                <p:spPr>
                  <a:xfrm>
                    <a:off x="24512460" y="22370395"/>
                    <a:ext cx="524153" cy="218551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</p:cxnSp>
              <p:sp>
                <p:nvSpPr>
                  <p:cNvPr id="13" name="Trapezoid 12"/>
                  <p:cNvSpPr/>
                  <p:nvPr/>
                </p:nvSpPr>
                <p:spPr>
                  <a:xfrm rot="16200000">
                    <a:off x="24996803" y="22492505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24" name="Group 23"/>
            <p:cNvGrpSpPr/>
            <p:nvPr/>
          </p:nvGrpSpPr>
          <p:grpSpPr>
            <a:xfrm>
              <a:off x="19676491" y="13518312"/>
              <a:ext cx="7272808" cy="4431103"/>
              <a:chOff x="18668379" y="18595950"/>
              <a:chExt cx="7272808" cy="443110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8668379" y="18595950"/>
                <a:ext cx="2509294" cy="2749713"/>
                <a:chOff x="19460467" y="18955990"/>
                <a:chExt cx="2509294" cy="2749713"/>
              </a:xfrm>
            </p:grpSpPr>
            <p:sp>
              <p:nvSpPr>
                <p:cNvPr id="40" name="Right Arrow 39"/>
                <p:cNvSpPr/>
                <p:nvPr/>
              </p:nvSpPr>
              <p:spPr>
                <a:xfrm>
                  <a:off x="19460467" y="18955990"/>
                  <a:ext cx="2509294" cy="2749713"/>
                </a:xfrm>
                <a:prstGeom prst="rightArrow">
                  <a:avLst>
                    <a:gd name="adj1" fmla="val 62447"/>
                    <a:gd name="adj2" fmla="val 36664"/>
                  </a:avLst>
                </a:prstGeom>
                <a:solidFill>
                  <a:srgbClr val="FFFF00"/>
                </a:soli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isometricLeftDown"/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8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9511121" y="19361904"/>
                  <a:ext cx="2181594" cy="646331"/>
                </a:xfrm>
                <a:prstGeom prst="rect">
                  <a:avLst/>
                </a:prstGeom>
                <a:noFill/>
                <a:scene3d>
                  <a:camera prst="isometricLeft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3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20612544" y="19812535"/>
                <a:ext cx="5328643" cy="3214518"/>
                <a:chOff x="20612544" y="19812535"/>
                <a:chExt cx="5328643" cy="321451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20612544" y="19812535"/>
                  <a:ext cx="5184627" cy="2880071"/>
                  <a:chOff x="20612544" y="19812535"/>
                  <a:chExt cx="5184627" cy="2880071"/>
                </a:xfrm>
                <a:scene3d>
                  <a:camera prst="isometricLeftDown"/>
                  <a:lightRig rig="threePt" dir="t"/>
                </a:scene3d>
              </p:grpSpPr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20612544" y="19892094"/>
                    <a:ext cx="5184627" cy="2800512"/>
                    <a:chOff x="20612544" y="19892094"/>
                    <a:chExt cx="5184627" cy="2800512"/>
                  </a:xfrm>
                </p:grpSpPr>
                <p:pic>
                  <p:nvPicPr>
                    <p:cNvPr id="3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0" b="100000" l="0" r="100000">
                                  <a14:foregroundMark x1="86039" y1="4217" x2="85552" y2="31024"/>
                                  <a14:foregroundMark x1="86039" y1="18373" x2="86039" y2="18373"/>
                                  <a14:foregroundMark x1="61039" y1="65964" x2="65260" y2="61747"/>
                                  <a14:foregroundMark x1="87500" y1="93373" x2="79058" y2="92470"/>
                                  <a14:foregroundMark x1="2110" y1="93976" x2="14610" y2="93072"/>
                                  <a14:foregroundMark x1="2273" y1="67470" x2="5682" y2="65361"/>
                                  <a14:foregroundMark x1="2110" y1="4217" x2="7630" y2="81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 bwMode="auto">
                    <a:xfrm>
                      <a:off x="20632336" y="19908961"/>
                      <a:ext cx="5164835" cy="2783645"/>
                    </a:xfrm>
                    <a:prstGeom prst="plus">
                      <a:avLst>
                        <a:gd name="adj" fmla="val 0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20620932" y="22692606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20612544" y="19892094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>
                      <a:off x="20612595" y="19892094"/>
                      <a:ext cx="0" cy="2800512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25221107" y="19892094"/>
                      <a:ext cx="8388" cy="1584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25229495" y="22428000"/>
                      <a:ext cx="0" cy="252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2669297" y="19812535"/>
                    <a:ext cx="2551810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6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</a:rPr>
                      <a:t>FEBEX2</a:t>
                    </a:r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25031270" y="22536000"/>
                  <a:ext cx="909917" cy="491053"/>
                  <a:chOff x="24319578" y="22234144"/>
                  <a:chExt cx="909917" cy="491053"/>
                </a:xfrm>
              </p:grpSpPr>
              <p:sp>
                <p:nvSpPr>
                  <p:cNvPr id="29" name="Trapezoid 28"/>
                  <p:cNvSpPr/>
                  <p:nvPr/>
                </p:nvSpPr>
                <p:spPr>
                  <a:xfrm rot="5400000">
                    <a:off x="24279768" y="22273954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30" name="Elbow Connector 29"/>
                  <p:cNvCxnSpPr>
                    <a:stCxn id="29" idx="0"/>
                    <a:endCxn id="31" idx="0"/>
                  </p:cNvCxnSpPr>
                  <p:nvPr/>
                </p:nvCxnSpPr>
                <p:spPr>
                  <a:xfrm>
                    <a:off x="24512460" y="22370395"/>
                    <a:ext cx="524153" cy="218551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</p:cxnSp>
              <p:sp>
                <p:nvSpPr>
                  <p:cNvPr id="31" name="Trapezoid 30"/>
                  <p:cNvSpPr/>
                  <p:nvPr/>
                </p:nvSpPr>
                <p:spPr>
                  <a:xfrm rot="16200000">
                    <a:off x="24996803" y="22492505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132" name="TextBox 131"/>
            <p:cNvSpPr txBox="1"/>
            <p:nvPr/>
          </p:nvSpPr>
          <p:spPr>
            <a:xfrm>
              <a:off x="27934226" y="16628591"/>
              <a:ext cx="110330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7643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8200" dirty="0" smtClean="0">
                  <a:solidFill>
                    <a:prstClr val="black"/>
                  </a:solidFill>
                  <a:latin typeface="Calibri"/>
                </a:rPr>
                <a:t>...</a:t>
              </a:r>
              <a:endParaRPr lang="de-DE" sz="8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25092008" y="18126824"/>
              <a:ext cx="2830629" cy="272502"/>
              <a:chOff x="24925272" y="23003968"/>
              <a:chExt cx="2830629" cy="272502"/>
            </a:xfrm>
          </p:grpSpPr>
          <p:sp>
            <p:nvSpPr>
              <p:cNvPr id="136" name="Trapezoid 135"/>
              <p:cNvSpPr/>
              <p:nvPr/>
            </p:nvSpPr>
            <p:spPr>
              <a:xfrm rot="5400000">
                <a:off x="24885462" y="23043778"/>
                <a:ext cx="272502" cy="192882"/>
              </a:xfrm>
              <a:prstGeom prst="trapezoid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FF00"/>
                </a:solidFill>
                <a:prstDash val="solid"/>
              </a:ln>
              <a:effectLst>
                <a:glow rad="50800">
                  <a:schemeClr val="tx1"/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417643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>
                <a:off x="25142513" y="23140219"/>
                <a:ext cx="2613388" cy="0"/>
              </a:xfrm>
              <a:prstGeom prst="line">
                <a:avLst/>
              </a:prstGeom>
              <a:noFill/>
              <a:ln w="63500" cap="flat" cmpd="sng" algn="ctr">
                <a:solidFill>
                  <a:srgbClr val="FFFF00"/>
                </a:solidFill>
                <a:prstDash val="solid"/>
                <a:tailEnd type="arrow"/>
              </a:ln>
              <a:effectLst>
                <a:glow rad="50800">
                  <a:schemeClr val="tx1"/>
                </a:glow>
              </a:effectLst>
            </p:spPr>
          </p:cxnSp>
        </p:grpSp>
        <p:grpSp>
          <p:nvGrpSpPr>
            <p:cNvPr id="138" name="Group 137"/>
            <p:cNvGrpSpPr/>
            <p:nvPr/>
          </p:nvGrpSpPr>
          <p:grpSpPr>
            <a:xfrm>
              <a:off x="18740387" y="13734336"/>
              <a:ext cx="7272808" cy="4431103"/>
              <a:chOff x="18668379" y="18595950"/>
              <a:chExt cx="7272808" cy="443110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18668379" y="18595950"/>
                <a:ext cx="2509294" cy="2749713"/>
                <a:chOff x="19460467" y="18955990"/>
                <a:chExt cx="2509294" cy="2749713"/>
              </a:xfrm>
            </p:grpSpPr>
            <p:sp>
              <p:nvSpPr>
                <p:cNvPr id="154" name="Right Arrow 153"/>
                <p:cNvSpPr/>
                <p:nvPr/>
              </p:nvSpPr>
              <p:spPr>
                <a:xfrm>
                  <a:off x="19460467" y="18955990"/>
                  <a:ext cx="2509294" cy="2749713"/>
                </a:xfrm>
                <a:prstGeom prst="rightArrow">
                  <a:avLst>
                    <a:gd name="adj1" fmla="val 62447"/>
                    <a:gd name="adj2" fmla="val 36664"/>
                  </a:avLst>
                </a:prstGeom>
                <a:solidFill>
                  <a:srgbClr val="FFFF00"/>
                </a:solidFill>
                <a:ln w="317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isometricLeftDown"/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8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>
                <a:xfrm>
                  <a:off x="19511121" y="19361904"/>
                  <a:ext cx="2181594" cy="1754326"/>
                </a:xfrm>
                <a:prstGeom prst="rect">
                  <a:avLst/>
                </a:prstGeom>
                <a:noFill/>
                <a:scene3d>
                  <a:camera prst="isometricLeft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8 analog</a:t>
                  </a:r>
                </a:p>
                <a:p>
                  <a:pPr marL="0" marR="0" lvl="0" indent="0" algn="ctr" defTabSz="417643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3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inputs</a:t>
                  </a:r>
                  <a:r>
                    <a:rPr kumimoji="0" lang="de-DE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per FEBEX2</a:t>
                  </a: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20612544" y="19812535"/>
                <a:ext cx="5328643" cy="3214518"/>
                <a:chOff x="20612544" y="19812535"/>
                <a:chExt cx="5328643" cy="3214518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20612544" y="19812535"/>
                  <a:ext cx="5184627" cy="2880071"/>
                  <a:chOff x="20612544" y="19812535"/>
                  <a:chExt cx="5184627" cy="2880071"/>
                </a:xfrm>
                <a:scene3d>
                  <a:camera prst="isometricLeftDown"/>
                  <a:lightRig rig="threePt" dir="t"/>
                </a:scene3d>
              </p:grpSpPr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20612544" y="19892094"/>
                    <a:ext cx="5184627" cy="2800512"/>
                    <a:chOff x="20612544" y="19892094"/>
                    <a:chExt cx="5184627" cy="2800512"/>
                  </a:xfrm>
                </p:grpSpPr>
                <p:pic>
                  <p:nvPicPr>
                    <p:cNvPr id="148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0" b="100000" l="0" r="100000">
                                  <a14:foregroundMark x1="86039" y1="4217" x2="85552" y2="31024"/>
                                  <a14:foregroundMark x1="86039" y1="18373" x2="86039" y2="18373"/>
                                  <a14:foregroundMark x1="61039" y1="65964" x2="65260" y2="61747"/>
                                  <a14:foregroundMark x1="87500" y1="93373" x2="79058" y2="92470"/>
                                  <a14:foregroundMark x1="2110" y1="93976" x2="14610" y2="93072"/>
                                  <a14:foregroundMark x1="2273" y1="67470" x2="5682" y2="65361"/>
                                  <a14:foregroundMark x1="2110" y1="4217" x2="7630" y2="81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 bwMode="auto">
                    <a:xfrm>
                      <a:off x="20632336" y="19908961"/>
                      <a:ext cx="5164835" cy="2783645"/>
                    </a:xfrm>
                    <a:prstGeom prst="plus">
                      <a:avLst>
                        <a:gd name="adj" fmla="val 0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49" name="Straight Connector 148"/>
                    <p:cNvCxnSpPr/>
                    <p:nvPr/>
                  </p:nvCxnSpPr>
                  <p:spPr>
                    <a:xfrm>
                      <a:off x="20620932" y="22692606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0" name="Straight Connector 149"/>
                    <p:cNvCxnSpPr/>
                    <p:nvPr/>
                  </p:nvCxnSpPr>
                  <p:spPr>
                    <a:xfrm>
                      <a:off x="20612544" y="19892094"/>
                      <a:ext cx="4608563" cy="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1" name="Straight Connector 150"/>
                    <p:cNvCxnSpPr/>
                    <p:nvPr/>
                  </p:nvCxnSpPr>
                  <p:spPr>
                    <a:xfrm>
                      <a:off x="20612595" y="19892094"/>
                      <a:ext cx="0" cy="2800512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2" name="Straight Connector 151"/>
                    <p:cNvCxnSpPr/>
                    <p:nvPr/>
                  </p:nvCxnSpPr>
                  <p:spPr>
                    <a:xfrm>
                      <a:off x="25221107" y="19892094"/>
                      <a:ext cx="8388" cy="1584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3" name="Straight Connector 152"/>
                    <p:cNvCxnSpPr/>
                    <p:nvPr/>
                  </p:nvCxnSpPr>
                  <p:spPr>
                    <a:xfrm>
                      <a:off x="25229495" y="22428000"/>
                      <a:ext cx="0" cy="252000"/>
                    </a:xfrm>
                    <a:prstGeom prst="line">
                      <a:avLst/>
                    </a:prstGeom>
                    <a:noFill/>
                    <a:ln w="63500" cap="flat" cmpd="sng" algn="ctr">
                      <a:solidFill>
                        <a:srgbClr val="FFFF0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22669297" y="19812535"/>
                    <a:ext cx="2551810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6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</a:rPr>
                      <a:t>FEBEX2</a:t>
                    </a:r>
                  </a:p>
                </p:txBody>
              </p:sp>
            </p:grpSp>
            <p:grpSp>
              <p:nvGrpSpPr>
                <p:cNvPr id="142" name="Group 141"/>
                <p:cNvGrpSpPr/>
                <p:nvPr/>
              </p:nvGrpSpPr>
              <p:grpSpPr>
                <a:xfrm>
                  <a:off x="25031270" y="22536000"/>
                  <a:ext cx="909917" cy="491053"/>
                  <a:chOff x="24319578" y="22234144"/>
                  <a:chExt cx="909917" cy="491053"/>
                </a:xfrm>
              </p:grpSpPr>
              <p:sp>
                <p:nvSpPr>
                  <p:cNvPr id="143" name="Trapezoid 142"/>
                  <p:cNvSpPr/>
                  <p:nvPr/>
                </p:nvSpPr>
                <p:spPr>
                  <a:xfrm rot="5400000">
                    <a:off x="24279768" y="22273954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144" name="Elbow Connector 143"/>
                  <p:cNvCxnSpPr>
                    <a:stCxn id="143" idx="0"/>
                    <a:endCxn id="145" idx="0"/>
                  </p:cNvCxnSpPr>
                  <p:nvPr/>
                </p:nvCxnSpPr>
                <p:spPr>
                  <a:xfrm>
                    <a:off x="24512460" y="22370395"/>
                    <a:ext cx="524153" cy="218551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</p:cxnSp>
              <p:sp>
                <p:nvSpPr>
                  <p:cNvPr id="145" name="Trapezoid 144"/>
                  <p:cNvSpPr/>
                  <p:nvPr/>
                </p:nvSpPr>
                <p:spPr>
                  <a:xfrm rot="16200000">
                    <a:off x="24996803" y="22492505"/>
                    <a:ext cx="272502" cy="192882"/>
                  </a:xfrm>
                  <a:prstGeom prst="trapezoid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glow rad="50800">
                      <a:schemeClr val="tx1"/>
                    </a:glo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417643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8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</p:grpSp>
      </p:grpSp>
      <p:sp>
        <p:nvSpPr>
          <p:cNvPr id="180" name="Rectangle 179"/>
          <p:cNvSpPr/>
          <p:nvPr/>
        </p:nvSpPr>
        <p:spPr>
          <a:xfrm>
            <a:off x="19790259" y="10939589"/>
            <a:ext cx="97901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65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Msamples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/s, 12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bit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resolution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each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channel</a:t>
            </a: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de-DE" sz="3600" dirty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2.5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Gbit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/s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transfer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rate</a:t>
            </a:r>
          </a:p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de-DE" sz="3600" dirty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Trigger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time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stamp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logic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onboard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FPGA</a:t>
            </a: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de-DE" sz="3600" dirty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Easily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scalable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due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“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chaining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“</a:t>
            </a:r>
            <a:endParaRPr lang="de-DE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7293221" y="16416322"/>
            <a:ext cx="247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r>
              <a:rPr lang="de-DE" sz="36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chaining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“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7823311" y="7840664"/>
            <a:ext cx="103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Crystal: n-type Germanium,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thickness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: 11 mm</a:t>
            </a: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Segmentation: 48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strips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(1167 µm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wide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) x 128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strips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(220 µm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wide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7804408" y="16055578"/>
            <a:ext cx="10567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Crystal: p-type Silicon,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thickness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: 7 mm</a:t>
            </a: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Segmentation: 32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strips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(2 mm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wide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) x 32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strips</a:t>
            </a:r>
            <a:endParaRPr lang="de-DE" sz="3600" dirty="0">
              <a:solidFill>
                <a:prstClr val="black"/>
              </a:solidFill>
              <a:latin typeface="Calibri"/>
            </a:endParaRPr>
          </a:p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  (2 mm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wide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)</a:t>
            </a:r>
            <a:endParaRPr lang="de-DE" sz="36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1064489" y="34124186"/>
            <a:ext cx="73774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Dedicated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detector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test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beamtime</a:t>
            </a: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Highly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polarized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hard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x-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rays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available</a:t>
            </a: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3600" dirty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Goal: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determination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polarimeter</a:t>
            </a:r>
            <a:r>
              <a:rPr lang="de-DE" sz="3600" dirty="0" smtClean="0">
                <a:solidFill>
                  <a:prstClr val="black"/>
                </a:solidFill>
                <a:latin typeface="Calibri"/>
              </a:rPr>
              <a:t>                                </a:t>
            </a:r>
            <a:r>
              <a:rPr lang="de-DE" sz="3600" dirty="0" err="1" smtClean="0">
                <a:solidFill>
                  <a:prstClr val="black"/>
                </a:solidFill>
                <a:latin typeface="Calibri"/>
              </a:rPr>
              <a:t>quality</a:t>
            </a: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lvl="0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endParaRPr lang="de-DE" sz="3600" dirty="0" smtClean="0">
              <a:solidFill>
                <a:prstClr val="black"/>
              </a:solidFill>
              <a:latin typeface="Calibri"/>
            </a:endParaRPr>
          </a:p>
          <a:p>
            <a:pPr marL="174625" lvl="0" indent="-174625" defTabSz="417643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3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9203664" y="32961807"/>
            <a:ext cx="5900319" cy="5364403"/>
            <a:chOff x="9203664" y="32961807"/>
            <a:chExt cx="5900319" cy="5364403"/>
          </a:xfrm>
        </p:grpSpPr>
        <p:grpSp>
          <p:nvGrpSpPr>
            <p:cNvPr id="163" name="Group 162"/>
            <p:cNvGrpSpPr/>
            <p:nvPr/>
          </p:nvGrpSpPr>
          <p:grpSpPr>
            <a:xfrm>
              <a:off x="9203664" y="32961807"/>
              <a:ext cx="5900319" cy="5364403"/>
              <a:chOff x="7311589" y="32820127"/>
              <a:chExt cx="5900319" cy="5364403"/>
            </a:xfrm>
          </p:grpSpPr>
          <p:grpSp>
            <p:nvGrpSpPr>
              <p:cNvPr id="42" name="Group 8"/>
              <p:cNvGrpSpPr>
                <a:grpSpLocks/>
              </p:cNvGrpSpPr>
              <p:nvPr/>
            </p:nvGrpSpPr>
            <p:grpSpPr bwMode="auto">
              <a:xfrm>
                <a:off x="7311589" y="32820127"/>
                <a:ext cx="5900319" cy="5364403"/>
                <a:chOff x="-302" y="1365"/>
                <a:chExt cx="2414" cy="2100"/>
              </a:xfrm>
            </p:grpSpPr>
            <p:pic>
              <p:nvPicPr>
                <p:cNvPr id="43" name="Picture 184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46" y="1365"/>
                  <a:ext cx="2258" cy="2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4" name="Text Box 7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397" y="2262"/>
                  <a:ext cx="342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46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indent="12700" algn="r" eaLnBrk="0" hangingPunct="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algn="r" eaLnBrk="0" hangingPunct="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algn="r" eaLnBrk="0" hangingPunct="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algn="r" eaLnBrk="0" hangingPunct="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algn="r" eaLnBrk="0" hangingPunct="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algn="r" eaLnBrk="0" fontAlgn="base" hangingPunct="0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algn="r" eaLnBrk="0" fontAlgn="base" hangingPunct="0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algn="r" eaLnBrk="0" fontAlgn="base" hangingPunct="0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algn="r" eaLnBrk="0" fontAlgn="base" hangingPunct="0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defTabSz="4176431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en-US" sz="1800" b="0" dirty="0">
                      <a:solidFill>
                        <a:prstClr val="black"/>
                      </a:solidFill>
                      <a:latin typeface="Arial" charset="0"/>
                    </a:rPr>
                    <a:t>counts</a:t>
                  </a: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10612050" y="35839901"/>
                <a:ext cx="567784" cy="100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600" dirty="0" smtClean="0"/>
                  <a:t>3</a:t>
                </a:r>
                <a:r>
                  <a:rPr lang="de-DE" sz="2600" baseline="30000" dirty="0" smtClean="0"/>
                  <a:t>rd</a:t>
                </a:r>
                <a:endParaRPr lang="de-DE" sz="2600" baseline="30000" dirty="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11645789" y="35866687"/>
                <a:ext cx="556563" cy="100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600" dirty="0" smtClean="0"/>
                  <a:t>4</a:t>
                </a:r>
                <a:r>
                  <a:rPr lang="de-DE" sz="2600" baseline="30000" dirty="0" smtClean="0"/>
                  <a:t>th</a:t>
                </a:r>
                <a:endParaRPr lang="de-DE" sz="2600" baseline="300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9527223" y="35819896"/>
                <a:ext cx="617477" cy="100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600" dirty="0" smtClean="0"/>
                  <a:t>2</a:t>
                </a:r>
                <a:r>
                  <a:rPr lang="de-DE" sz="2600" baseline="30000" dirty="0" smtClean="0"/>
                  <a:t>nd</a:t>
                </a:r>
                <a:endParaRPr lang="de-DE" sz="2600" baseline="30000" dirty="0"/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 bwMode="auto">
              <a:xfrm flipV="1">
                <a:off x="9857227" y="33991096"/>
                <a:ext cx="0" cy="2331309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Straight Arrow Connector 169"/>
              <p:cNvCxnSpPr/>
              <p:nvPr/>
            </p:nvCxnSpPr>
            <p:spPr bwMode="auto">
              <a:xfrm flipV="1">
                <a:off x="10938542" y="35154101"/>
                <a:ext cx="0" cy="1168304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1" name="Straight Arrow Connector 170"/>
              <p:cNvCxnSpPr/>
              <p:nvPr/>
            </p:nvCxnSpPr>
            <p:spPr bwMode="auto">
              <a:xfrm flipV="1">
                <a:off x="11972646" y="35823144"/>
                <a:ext cx="0" cy="50251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" name="TextBox 54"/>
            <p:cNvSpPr txBox="1"/>
            <p:nvPr/>
          </p:nvSpPr>
          <p:spPr>
            <a:xfrm>
              <a:off x="11982068" y="36397192"/>
              <a:ext cx="1665841" cy="1208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err="1" smtClean="0"/>
                <a:t>harmonic</a:t>
              </a:r>
              <a:endParaRPr lang="de-DE" sz="2800" dirty="0"/>
            </a:p>
          </p:txBody>
        </p:sp>
      </p:grpSp>
      <p:sp>
        <p:nvSpPr>
          <p:cNvPr id="53" name="Rectangle 52"/>
          <p:cNvSpPr/>
          <p:nvPr/>
        </p:nvSpPr>
        <p:spPr bwMode="auto">
          <a:xfrm>
            <a:off x="11693534" y="38012914"/>
            <a:ext cx="1394837" cy="31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11646601" y="37991950"/>
            <a:ext cx="1394837" cy="313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1544549" y="37365088"/>
            <a:ext cx="1825518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Energy</a:t>
            </a:r>
            <a:r>
              <a:rPr lang="de-DE" sz="1800" dirty="0" smtClean="0"/>
              <a:t> [</a:t>
            </a:r>
            <a:r>
              <a:rPr lang="de-DE" sz="1800" dirty="0" err="1" smtClean="0"/>
              <a:t>keV</a:t>
            </a:r>
            <a:r>
              <a:rPr lang="de-DE" sz="1800" dirty="0" smtClean="0"/>
              <a:t>]</a:t>
            </a:r>
            <a:endParaRPr lang="de-DE" sz="1800" dirty="0"/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2846" r="13469" b="2679"/>
          <a:stretch/>
        </p:blipFill>
        <p:spPr bwMode="auto">
          <a:xfrm>
            <a:off x="842475" y="24720582"/>
            <a:ext cx="9327052" cy="69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10280564" y="24759142"/>
            <a:ext cx="9367727" cy="5312223"/>
            <a:chOff x="10280564" y="24759142"/>
            <a:chExt cx="9367727" cy="5312223"/>
          </a:xfrm>
        </p:grpSpPr>
        <p:sp>
          <p:nvSpPr>
            <p:cNvPr id="58" name="TextBox 57"/>
            <p:cNvSpPr txBox="1"/>
            <p:nvPr/>
          </p:nvSpPr>
          <p:spPr>
            <a:xfrm>
              <a:off x="10280564" y="24759142"/>
              <a:ext cx="9367727" cy="531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de-DE" sz="3600" dirty="0" err="1" smtClean="0">
                  <a:latin typeface="Calibri" panose="020F0502020204030204" pitchFamily="34" charset="0"/>
                </a:rPr>
                <a:t>Principle</a:t>
              </a:r>
              <a:r>
                <a:rPr lang="de-DE" sz="3600" dirty="0" smtClean="0">
                  <a:latin typeface="Calibri" panose="020F0502020204030204" pitchFamily="34" charset="0"/>
                </a:rPr>
                <a:t>: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energy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is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measured</a:t>
              </a:r>
              <a:r>
                <a:rPr lang="de-DE" sz="3600" dirty="0" smtClean="0">
                  <a:latin typeface="Calibri" panose="020F0502020204030204" pitchFamily="34" charset="0"/>
                </a:rPr>
                <a:t> via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the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position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using</a:t>
              </a:r>
              <a:r>
                <a:rPr lang="de-DE" sz="3600" dirty="0" smtClean="0">
                  <a:latin typeface="Calibri" panose="020F0502020204030204" pitchFamily="34" charset="0"/>
                </a:rPr>
                <a:t> Bragg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reflection</a:t>
              </a:r>
              <a:r>
                <a:rPr lang="de-DE" sz="3600" dirty="0" smtClean="0">
                  <a:latin typeface="Calibri" panose="020F0502020204030204" pitchFamily="34" charset="0"/>
                </a:rPr>
                <a:t>.</a:t>
              </a:r>
            </a:p>
            <a:p>
              <a:pPr>
                <a:lnSpc>
                  <a:spcPct val="200000"/>
                </a:lnSpc>
                <a:spcAft>
                  <a:spcPts val="3000"/>
                </a:spcAft>
              </a:pPr>
              <a:r>
                <a:rPr lang="de-DE" sz="3600" dirty="0">
                  <a:latin typeface="Calibri" panose="020F0502020204030204" pitchFamily="34" charset="0"/>
                </a:rPr>
                <a:t>	</a:t>
              </a:r>
              <a:r>
                <a:rPr lang="de-DE" sz="3600" dirty="0" smtClean="0">
                  <a:latin typeface="Calibri" panose="020F0502020204030204" pitchFamily="34" charset="0"/>
                </a:rPr>
                <a:t>        2012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run</a:t>
              </a:r>
              <a:r>
                <a:rPr lang="de-DE" sz="3600" dirty="0" smtClean="0">
                  <a:latin typeface="Calibri" panose="020F0502020204030204" pitchFamily="34" charset="0"/>
                </a:rPr>
                <a:t>: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setup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and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preliminary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results</a:t>
              </a:r>
              <a:r>
                <a:rPr lang="de-DE" sz="3600" dirty="0" smtClean="0">
                  <a:latin typeface="Calibri" panose="020F0502020204030204" pitchFamily="34" charset="0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de-DE" sz="3600" dirty="0" smtClean="0">
                  <a:latin typeface="Calibri" panose="020F0502020204030204" pitchFamily="34" charset="0"/>
                </a:rPr>
                <a:t>2006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test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run</a:t>
              </a:r>
              <a:r>
                <a:rPr lang="de-DE" sz="3600" dirty="0" smtClean="0">
                  <a:latin typeface="Calibri" panose="020F0502020204030204" pitchFamily="34" charset="0"/>
                </a:rPr>
                <a:t>: 2D-detector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images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with</a:t>
              </a:r>
              <a:r>
                <a:rPr lang="de-DE" sz="3600" dirty="0" smtClean="0">
                  <a:latin typeface="Calibri" panose="020F0502020204030204" pitchFamily="34" charset="0"/>
                </a:rPr>
                <a:t>:</a:t>
              </a:r>
            </a:p>
            <a:p>
              <a:pPr marL="571500" indent="-571500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Symbol" panose="05050102010706020507" pitchFamily="18" charset="2"/>
                <a:buChar char="-"/>
              </a:pPr>
              <a:r>
                <a:rPr lang="de-DE" sz="3600" dirty="0" smtClean="0">
                  <a:latin typeface="Calibri" panose="020F0502020204030204" pitchFamily="34" charset="0"/>
                </a:rPr>
                <a:t>time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condition</a:t>
              </a:r>
              <a:r>
                <a:rPr lang="de-DE" sz="3600" dirty="0" smtClean="0">
                  <a:latin typeface="Calibri" panose="020F0502020204030204" pitchFamily="34" charset="0"/>
                </a:rPr>
                <a:t> (top)</a:t>
              </a:r>
            </a:p>
            <a:p>
              <a:pPr marL="571500" indent="-571500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Symbol" panose="05050102010706020507" pitchFamily="18" charset="2"/>
                <a:buChar char="-"/>
              </a:pPr>
              <a:r>
                <a:rPr lang="de-DE" sz="3600" dirty="0" smtClean="0">
                  <a:latin typeface="Calibri" panose="020F0502020204030204" pitchFamily="34" charset="0"/>
                </a:rPr>
                <a:t>time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and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energy</a:t>
              </a:r>
              <a:r>
                <a:rPr lang="de-DE" sz="3600" dirty="0" smtClean="0">
                  <a:latin typeface="Calibri" panose="020F0502020204030204" pitchFamily="34" charset="0"/>
                </a:rPr>
                <a:t> </a:t>
              </a:r>
              <a:r>
                <a:rPr lang="de-DE" sz="3600" dirty="0" err="1" smtClean="0">
                  <a:latin typeface="Calibri" panose="020F0502020204030204" pitchFamily="34" charset="0"/>
                </a:rPr>
                <a:t>condition</a:t>
              </a:r>
              <a:r>
                <a:rPr lang="de-DE" sz="3600" dirty="0" smtClean="0">
                  <a:latin typeface="Calibri" panose="020F0502020204030204" pitchFamily="34" charset="0"/>
                </a:rPr>
                <a:t> (</a:t>
              </a:r>
              <a:r>
                <a:rPr lang="de-DE" sz="3600" dirty="0" err="1" smtClean="0">
                  <a:latin typeface="Calibri" panose="020F0502020204030204" pitchFamily="34" charset="0"/>
                </a:rPr>
                <a:t>bottom</a:t>
              </a:r>
              <a:r>
                <a:rPr lang="de-DE" sz="3600" dirty="0" smtClean="0">
                  <a:latin typeface="Calibri" panose="020F0502020204030204" pitchFamily="34" charset="0"/>
                </a:rPr>
                <a:t>)</a:t>
              </a:r>
              <a:endParaRPr lang="de-DE" sz="3600" dirty="0">
                <a:latin typeface="Calibri" panose="020F0502020204030204" pitchFamily="34" charset="0"/>
              </a:endParaRPr>
            </a:p>
          </p:txBody>
        </p:sp>
        <p:sp>
          <p:nvSpPr>
            <p:cNvPr id="60" name="Right Arrow 59"/>
            <p:cNvSpPr/>
            <p:nvPr/>
          </p:nvSpPr>
          <p:spPr bwMode="auto">
            <a:xfrm>
              <a:off x="18082436" y="27767625"/>
              <a:ext cx="1502413" cy="785737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5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181" name="Right Arrow 180"/>
            <p:cNvSpPr/>
            <p:nvPr/>
          </p:nvSpPr>
          <p:spPr bwMode="auto">
            <a:xfrm rot="10800000">
              <a:off x="10327532" y="26513388"/>
              <a:ext cx="1502413" cy="785737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5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0360701" y="24443608"/>
            <a:ext cx="8060140" cy="7445075"/>
            <a:chOff x="20360701" y="24443608"/>
            <a:chExt cx="8060140" cy="7445075"/>
          </a:xfrm>
        </p:grpSpPr>
        <p:grpSp>
          <p:nvGrpSpPr>
            <p:cNvPr id="57" name="Group 56"/>
            <p:cNvGrpSpPr/>
            <p:nvPr/>
          </p:nvGrpSpPr>
          <p:grpSpPr>
            <a:xfrm>
              <a:off x="20360701" y="24844892"/>
              <a:ext cx="8060140" cy="7043791"/>
              <a:chOff x="18960526" y="24850964"/>
              <a:chExt cx="8633940" cy="7545229"/>
            </a:xfrm>
          </p:grpSpPr>
          <p:pic>
            <p:nvPicPr>
              <p:cNvPr id="175" name="Picture 19" descr="06_06_02-Stoehlker_Goteborg-f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33" t="44756" r="1945" b="28989"/>
              <a:stretch>
                <a:fillRect/>
              </a:stretch>
            </p:blipFill>
            <p:spPr bwMode="auto">
              <a:xfrm>
                <a:off x="19033378" y="24850964"/>
                <a:ext cx="8561087" cy="3250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22" descr="06_06_02-Stoehlker_Goteborg-f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33" t="71011" r="1945" b="2065"/>
              <a:stretch/>
            </p:blipFill>
            <p:spPr bwMode="auto">
              <a:xfrm>
                <a:off x="18960526" y="29029255"/>
                <a:ext cx="8633940" cy="3366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2" name="Text Box 4592"/>
            <p:cNvSpPr txBox="1">
              <a:spLocks noChangeArrowheads="1"/>
            </p:cNvSpPr>
            <p:nvPr/>
          </p:nvSpPr>
          <p:spPr bwMode="auto">
            <a:xfrm>
              <a:off x="22658330" y="24443608"/>
              <a:ext cx="2912977" cy="492443"/>
            </a:xfrm>
            <a:prstGeom prst="rect">
              <a:avLst/>
            </a:prstGeom>
            <a:solidFill>
              <a:sysClr val="window" lastClr="FFFFFF">
                <a:alpha val="50000"/>
              </a:sys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with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time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condition</a:t>
              </a:r>
              <a:endParaRPr kumimoji="0" lang="de-DE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</a:endParaRPr>
            </a:p>
          </p:txBody>
        </p:sp>
        <p:sp>
          <p:nvSpPr>
            <p:cNvPr id="186" name="Text Box 4592"/>
            <p:cNvSpPr txBox="1">
              <a:spLocks noChangeArrowheads="1"/>
            </p:cNvSpPr>
            <p:nvPr/>
          </p:nvSpPr>
          <p:spPr bwMode="auto">
            <a:xfrm>
              <a:off x="21825758" y="28339333"/>
              <a:ext cx="4540025" cy="492443"/>
            </a:xfrm>
            <a:prstGeom prst="rect">
              <a:avLst/>
            </a:prstGeom>
            <a:solidFill>
              <a:sysClr val="window" lastClr="FFFFFF">
                <a:alpha val="50000"/>
              </a:sys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defTabSz="417671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marL="0" marR="0" lvl="0" indent="0" algn="ctr" defTabSz="41767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with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time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and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energy</a:t>
              </a:r>
              <a:r>
                <a:rPr kumimoji="0" lang="de-DE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 </a:t>
              </a:r>
              <a:r>
                <a:rPr kumimoji="0" lang="de-DE" alt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84" charset="-128"/>
                </a:rPr>
                <a:t>condition</a:t>
              </a:r>
              <a:endParaRPr kumimoji="0" lang="de-DE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8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theme/theme1.xml><?xml version="1.0" encoding="utf-8"?>
<a:theme xmlns:a="http://schemas.openxmlformats.org/drawingml/2006/main" name="Matter and Technology">
  <a:themeElements>
    <a:clrScheme name="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55563" algn="l" defTabSz="3984625" rtl="0" eaLnBrk="1" fontAlgn="base" latinLnBrk="0" hangingPunct="1">
          <a:lnSpc>
            <a:spcPts val="8713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5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55563" algn="l" defTabSz="3984625" rtl="0" eaLnBrk="1" fontAlgn="base" latinLnBrk="0" hangingPunct="1">
          <a:lnSpc>
            <a:spcPts val="8713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5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301</Words>
  <Application>Microsoft Office PowerPoint</Application>
  <PresentationFormat>Custom</PresentationFormat>
  <Paragraphs>61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Matter and Technology</vt:lpstr>
      <vt:lpstr>Double-Sided Segmented Solid State Detectors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franziska roeder</dc:creator>
  <cp:lastModifiedBy>Administrator</cp:lastModifiedBy>
  <cp:revision>1277</cp:revision>
  <cp:lastPrinted>2014-02-12T10:35:19Z</cp:lastPrinted>
  <dcterms:created xsi:type="dcterms:W3CDTF">2006-03-03T09:51:24Z</dcterms:created>
  <dcterms:modified xsi:type="dcterms:W3CDTF">2014-02-21T08:32:26Z</dcterms:modified>
</cp:coreProperties>
</file>