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  <p:sldMasterId id="2147493878" r:id="rId3"/>
  </p:sldMasterIdLst>
  <p:notesMasterIdLst>
    <p:notesMasterId r:id="rId16"/>
  </p:notesMasterIdLst>
  <p:handoutMasterIdLst>
    <p:handoutMasterId r:id="rId17"/>
  </p:handoutMasterIdLst>
  <p:sldIdLst>
    <p:sldId id="376" r:id="rId4"/>
    <p:sldId id="379" r:id="rId5"/>
    <p:sldId id="401" r:id="rId6"/>
    <p:sldId id="388" r:id="rId7"/>
    <p:sldId id="385" r:id="rId8"/>
    <p:sldId id="389" r:id="rId9"/>
    <p:sldId id="390" r:id="rId10"/>
    <p:sldId id="391" r:id="rId11"/>
    <p:sldId id="396" r:id="rId12"/>
    <p:sldId id="399" r:id="rId13"/>
    <p:sldId id="402" r:id="rId14"/>
    <p:sldId id="400" r:id="rId15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6AF11"/>
    <a:srgbClr val="00589C"/>
    <a:srgbClr val="9BC1E1"/>
    <a:srgbClr val="FF9966"/>
    <a:srgbClr val="003E6E"/>
    <a:srgbClr val="FF7C80"/>
    <a:srgbClr val="FF505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9" autoAdjust="0"/>
    <p:restoredTop sz="88154" autoAdjust="0"/>
  </p:normalViewPr>
  <p:slideViewPr>
    <p:cSldViewPr snapToGrid="0">
      <p:cViewPr varScale="1">
        <p:scale>
          <a:sx n="93" d="100"/>
          <a:sy n="93" d="100"/>
        </p:scale>
        <p:origin x="-288" y="-96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96" y="-90"/>
      </p:cViewPr>
      <p:guideLst>
        <p:guide orient="horz" pos="3109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6712955894689676E-4"/>
          <c:w val="1"/>
          <c:h val="0.9992328704410530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7.7866481967531861E-2"/>
                  <c:y val="-3.8111226273833884E-2"/>
                </c:manualLayout>
              </c:layout>
              <c:showVal val="1"/>
            </c:dLbl>
            <c:dLbl>
              <c:idx val="1"/>
              <c:layout>
                <c:manualLayout>
                  <c:x val="1.7991153883542343E-2"/>
                  <c:y val="-2.6279711080271766E-2"/>
                </c:manualLayout>
              </c:layout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Tabelle1!$A$2:$A$4</c:f>
              <c:strCache>
                <c:ptCount val="3"/>
                <c:pt idx="0">
                  <c:v>sc ECRIS</c:v>
                </c:pt>
                <c:pt idx="1">
                  <c:v>Prototyping (HE-LINAC)</c:v>
                </c:pt>
                <c:pt idx="2">
                  <c:v>Advanced sc-Dem.</c:v>
                </c:pt>
              </c:strCache>
            </c:strRef>
          </c:cat>
          <c:val>
            <c:numRef>
              <c:f>Tabelle1!$B$2:$B$4</c:f>
              <c:numCache>
                <c:formatCode>#,##0\ \k"€"</c:formatCode>
                <c:ptCount val="3"/>
                <c:pt idx="0">
                  <c:v>160</c:v>
                </c:pt>
                <c:pt idx="1">
                  <c:v>160</c:v>
                </c:pt>
                <c:pt idx="2">
                  <c:v>5000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10221375639671799"/>
          <c:y val="0.77256860002838568"/>
          <c:w val="0.79243406495434632"/>
          <c:h val="0.22743137758748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6712955894689665E-4"/>
          <c:w val="1"/>
          <c:h val="0.9992328704410530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159996710985217"/>
                  <c:y val="7.472515906567867E-2"/>
                </c:manualLayout>
              </c:layout>
              <c:showVal val="1"/>
            </c:dLbl>
            <c:dLbl>
              <c:idx val="1"/>
              <c:layout>
                <c:manualLayout>
                  <c:x val="-8.4675038872274469E-2"/>
                  <c:y val="-0.22302023059824735"/>
                </c:manualLayout>
              </c:layout>
              <c:showVal val="1"/>
            </c:dLbl>
            <c:dLbl>
              <c:idx val="2"/>
              <c:layout>
                <c:manualLayout>
                  <c:x val="0.13353053563823056"/>
                  <c:y val="5.769079623167718E-2"/>
                </c:manualLayout>
              </c:layout>
              <c:showVal val="1"/>
            </c:dLbl>
            <c:delete val="1"/>
          </c:dLbls>
          <c:cat>
            <c:strRef>
              <c:f>Tabelle1!$A$2:$A$4</c:f>
              <c:strCache>
                <c:ptCount val="3"/>
                <c:pt idx="0">
                  <c:v>sc ECRIS (GSI)</c:v>
                </c:pt>
                <c:pt idx="1">
                  <c:v>Prototyping/HE-LINAC (GSI, GUF)</c:v>
                </c:pt>
                <c:pt idx="2">
                  <c:v>Advanced sc-Dem. (GSI, HIM, GUF)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</c:v>
                </c:pt>
                <c:pt idx="1">
                  <c:v>20</c:v>
                </c:pt>
                <c:pt idx="2">
                  <c:v>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2.4808502657542378E-3"/>
          <c:y val="0.77256862241251212"/>
          <c:w val="0.98896655644771614"/>
          <c:h val="0.2274313775874880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5102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883920"/>
            <a:chOff x="1066800" y="-14974"/>
            <a:chExt cx="9144000" cy="883920"/>
          </a:xfrm>
        </p:grpSpPr>
        <p:sp>
          <p:nvSpPr>
            <p:cNvPr id="6" name="Rectangle 5"/>
            <p:cNvSpPr>
              <a:spLocks noChangeAspect="1"/>
            </p:cNvSpPr>
            <p:nvPr userDrawn="1"/>
          </p:nvSpPr>
          <p:spPr bwMode="auto">
            <a:xfrm>
              <a:off x="1066800" y="-14974"/>
              <a:ext cx="9144000" cy="88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6"/>
            <p:cNvGrpSpPr>
              <a:grpSpLocks noChangeAspect="1"/>
            </p:cNvGrpSpPr>
            <p:nvPr userDrawn="1"/>
          </p:nvGrpSpPr>
          <p:grpSpPr>
            <a:xfrm>
              <a:off x="2594964" y="281781"/>
              <a:ext cx="4659216" cy="457200"/>
              <a:chOff x="830228" y="39289751"/>
              <a:chExt cx="19375472" cy="1901278"/>
            </a:xfrm>
          </p:grpSpPr>
          <p:grpSp>
            <p:nvGrpSpPr>
              <p:cNvPr id="8" name="Group 7"/>
              <p:cNvGrpSpPr/>
              <p:nvPr userDrawn="1"/>
            </p:nvGrpSpPr>
            <p:grpSpPr>
              <a:xfrm>
                <a:off x="830228" y="39289751"/>
                <a:ext cx="19375472" cy="1901278"/>
                <a:chOff x="64546" y="5940809"/>
                <a:chExt cx="7244779" cy="841741"/>
              </a:xfrm>
            </p:grpSpPr>
            <p:pic>
              <p:nvPicPr>
                <p:cNvPr id="10" name="Grafik 6" descr="Bildschirmausschnitt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050" y="6096357"/>
                  <a:ext cx="1323666" cy="510566"/>
                </a:xfrm>
                <a:prstGeom prst="rect">
                  <a:avLst/>
                </a:prstGeom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46" y="5970478"/>
                  <a:ext cx="599360" cy="705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0713" y="6116154"/>
                  <a:ext cx="898612" cy="41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 descr="C:\Users\Behnke\AppData\Local\Temp\hzb_logo_cmyk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2409" y="5940809"/>
                  <a:ext cx="1657382" cy="8417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8123" y="6147817"/>
                  <a:ext cx="864789" cy="294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" name="Picture 13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2407" y="39321283"/>
                <a:ext cx="4247692" cy="1408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5060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81280" y="207109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Matter and </a:t>
            </a:r>
            <a:b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155599" y="6512243"/>
            <a:ext cx="1909762" cy="274637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496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556069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00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1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72365-1869-4A23-BCCC-F66A869FA3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2696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CD4BC-EFB9-405C-970B-5F7DB71788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349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PAGE </a:t>
            </a:r>
            <a:fld id="{83D73647-6890-45FD-B277-3CBE0F5C4137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82591" y="6113063"/>
            <a:ext cx="4506876" cy="442251"/>
            <a:chOff x="830228" y="39289751"/>
            <a:chExt cx="19375472" cy="190127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830228" y="39289751"/>
              <a:ext cx="19375472" cy="1901278"/>
              <a:chOff x="64546" y="5940809"/>
              <a:chExt cx="7244779" cy="841741"/>
            </a:xfrm>
          </p:grpSpPr>
          <p:pic>
            <p:nvPicPr>
              <p:cNvPr id="10" name="Grafik 6" descr="Bildschirmausschnitt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10050" y="6096357"/>
                <a:ext cx="1323666" cy="510566"/>
              </a:xfrm>
              <a:prstGeom prst="rect">
                <a:avLst/>
              </a:prstGeom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6" y="5970478"/>
                <a:ext cx="599360" cy="70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713" y="6116154"/>
                <a:ext cx="898612" cy="415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 descr="C:\Users\Behnke\AppData\Local\Temp\hzb_logo_cmyk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409" y="5940809"/>
                <a:ext cx="1657382" cy="841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8123" y="6147817"/>
                <a:ext cx="864789" cy="294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" name="Picture 13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2407" y="39321283"/>
              <a:ext cx="4247692" cy="1408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4155599" y="6512243"/>
            <a:ext cx="1909762" cy="274637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61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Relationship Id="rId9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0F503262-1E4F-464B-B8B6-0E5D639F4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6725919" y="400424"/>
            <a:ext cx="2108359" cy="495158"/>
            <a:chOff x="22456028" y="973136"/>
            <a:chExt cx="7533927" cy="1871664"/>
          </a:xfrm>
        </p:grpSpPr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80" r:id="rId2"/>
    <p:sldLayoutId id="2147493881" r:id="rId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PAGE </a:t>
            </a:r>
            <a:fld id="{C8522427-68E0-4C72-B277-570431039A9D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29" y="2814320"/>
            <a:ext cx="7606124" cy="17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870061" y="4968239"/>
            <a:ext cx="531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Programme</a:t>
            </a:r>
            <a:r>
              <a:rPr lang="en-US" baseline="0" dirty="0" smtClean="0">
                <a:solidFill>
                  <a:schemeClr val="bg1"/>
                </a:solidFill>
              </a:rPr>
              <a:t> Matter and Technologies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88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79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Winfried Barth, GSI&amp;HIM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5351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876" y="188740"/>
            <a:ext cx="5658786" cy="743830"/>
          </a:xfrm>
        </p:spPr>
        <p:txBody>
          <a:bodyPr/>
          <a:lstStyle/>
          <a:p>
            <a:r>
              <a:rPr lang="de-DE" altLang="de-DE" sz="3200" dirty="0" smtClean="0"/>
              <a:t>Outlook</a:t>
            </a:r>
            <a:endParaRPr lang="de-DE" alt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</a:t>
            </a:r>
            <a:r>
              <a:rPr lang="en-US" dirty="0"/>
              <a:t>W. Barth, 4.2.14</a:t>
            </a:r>
          </a:p>
        </p:txBody>
      </p:sp>
      <p:pic>
        <p:nvPicPr>
          <p:cNvPr id="16" name="Picture 7" descr="HIM_Bauschild_kleiner Spatenst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012" y="932570"/>
            <a:ext cx="6202495" cy="34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528810" y="4436759"/>
            <a:ext cx="758731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de-DE" altLang="de-DE" sz="1800" kern="0" dirty="0" smtClean="0"/>
              <a:t>New HIM </a:t>
            </a:r>
            <a:r>
              <a:rPr lang="de-DE" altLang="de-DE" sz="1800" kern="0" dirty="0" err="1" smtClean="0"/>
              <a:t>building@campus</a:t>
            </a:r>
            <a:r>
              <a:rPr lang="de-DE" altLang="de-DE" sz="1800" kern="0" dirty="0" smtClean="0"/>
              <a:t>/JGU-Mainz </a:t>
            </a:r>
            <a:r>
              <a:rPr lang="de-DE" altLang="de-DE" sz="1800" kern="0" dirty="0" err="1" smtClean="0"/>
              <a:t>provides</a:t>
            </a:r>
            <a:r>
              <a:rPr lang="de-DE" altLang="de-DE" sz="1800" kern="0" dirty="0" smtClean="0"/>
              <a:t> Infrastructure (&gt;2016):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de-DE" altLang="de-DE" sz="1800" kern="0" dirty="0"/>
              <a:t> </a:t>
            </a:r>
            <a:r>
              <a:rPr lang="de-DE" altLang="de-DE" sz="1800" kern="0" dirty="0" err="1" smtClean="0"/>
              <a:t>preparation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superconducting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rf-cavities</a:t>
            </a:r>
            <a:endParaRPr lang="de-DE" altLang="de-DE" sz="18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rf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testing</a:t>
            </a:r>
            <a:r>
              <a:rPr lang="de-DE" altLang="de-DE" sz="1800" kern="0" dirty="0" smtClean="0"/>
              <a:t> (</a:t>
            </a:r>
            <a:r>
              <a:rPr lang="de-DE" altLang="de-DE" sz="1800" kern="0" dirty="0" err="1" smtClean="0"/>
              <a:t>warm&amp;cold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cavities</a:t>
            </a:r>
            <a:r>
              <a:rPr lang="de-DE" altLang="de-DE" sz="1800" kern="0" dirty="0" smtClean="0"/>
              <a:t>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de-DE" altLang="de-DE" sz="1800" kern="0" dirty="0"/>
              <a:t> </a:t>
            </a:r>
            <a:r>
              <a:rPr lang="de-DE" altLang="de-DE" sz="1800" kern="0" dirty="0" err="1" smtClean="0"/>
              <a:t>cleanroom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environment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entire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mounting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of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accelerator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string</a:t>
            </a:r>
            <a:endParaRPr lang="de-DE" altLang="de-DE" sz="1800" kern="0" dirty="0" smtClean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de-DE" altLang="de-DE" sz="1800" kern="0" dirty="0"/>
              <a:t> </a:t>
            </a:r>
            <a:r>
              <a:rPr lang="de-DE" altLang="de-DE" sz="1800" kern="0" dirty="0" err="1" smtClean="0"/>
              <a:t>infrastructure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available</a:t>
            </a:r>
            <a:r>
              <a:rPr lang="de-DE" altLang="de-DE" sz="1800" kern="0" dirty="0"/>
              <a:t> </a:t>
            </a:r>
            <a:r>
              <a:rPr lang="de-DE" altLang="de-DE" sz="1800" kern="0" dirty="0" err="1" smtClean="0"/>
              <a:t>for</a:t>
            </a:r>
            <a:r>
              <a:rPr lang="de-DE" altLang="de-DE" sz="1800" kern="0" dirty="0" smtClean="0"/>
              <a:t> different </a:t>
            </a:r>
            <a:r>
              <a:rPr lang="de-DE" altLang="de-DE" sz="1800" kern="0" dirty="0" err="1" smtClean="0"/>
              <a:t>accelerator</a:t>
            </a:r>
            <a:r>
              <a:rPr lang="de-DE" altLang="de-DE" sz="1800" kern="0" dirty="0" smtClean="0"/>
              <a:t> </a:t>
            </a:r>
            <a:r>
              <a:rPr lang="de-DE" altLang="de-DE" sz="1800" kern="0" dirty="0" err="1" smtClean="0"/>
              <a:t>facilities</a:t>
            </a:r>
            <a:r>
              <a:rPr lang="de-DE" altLang="de-DE" sz="1800" kern="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311314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061" y="90968"/>
            <a:ext cx="6040073" cy="1143000"/>
          </a:xfrm>
        </p:spPr>
        <p:txBody>
          <a:bodyPr/>
          <a:lstStyle/>
          <a:p>
            <a:r>
              <a:rPr lang="de-DE" sz="2400" dirty="0" smtClean="0"/>
              <a:t>Backup:</a:t>
            </a:r>
            <a:br>
              <a:rPr lang="de-DE" sz="2400" dirty="0" smtClean="0"/>
            </a:br>
            <a:r>
              <a:rPr lang="de-DE" sz="2400" dirty="0" smtClean="0"/>
              <a:t>Integration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/</a:t>
            </a:r>
            <a:r>
              <a:rPr lang="de-DE" sz="2400" dirty="0" err="1" smtClean="0"/>
              <a:t>cw-linac@FAIR</a:t>
            </a:r>
            <a:r>
              <a:rPr lang="de-DE" sz="2400" dirty="0" smtClean="0"/>
              <a:t>/GSI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2365-1869-4A23-BCCC-F66A869FA37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687" y="2231731"/>
            <a:ext cx="4312460" cy="311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11" y="1375794"/>
            <a:ext cx="4129252" cy="512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208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603" y="116135"/>
            <a:ext cx="8229600" cy="1143000"/>
          </a:xfrm>
        </p:spPr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5243627"/>
              </p:ext>
            </p:extLst>
          </p:nvPr>
        </p:nvGraphicFramePr>
        <p:xfrm>
          <a:off x="183714" y="1415642"/>
          <a:ext cx="4329564" cy="438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4757883"/>
              </p:ext>
            </p:extLst>
          </p:nvPr>
        </p:nvGraphicFramePr>
        <p:xfrm>
          <a:off x="4664833" y="1551264"/>
          <a:ext cx="4329564" cy="438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377503" y="1489181"/>
            <a:ext cx="203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589C"/>
                </a:solidFill>
                <a:latin typeface="+mj-lt"/>
                <a:ea typeface="+mj-ea"/>
                <a:cs typeface="+mj-cs"/>
              </a:rPr>
              <a:t>Budget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210961" y="1528194"/>
            <a:ext cx="221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Personell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020037" y="6502718"/>
            <a:ext cx="3065803" cy="284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00" kern="0" dirty="0" smtClean="0">
                <a:solidFill>
                  <a:schemeClr val="bg1"/>
                </a:solidFill>
              </a:rPr>
              <a:t>Heavy ion high intensity </a:t>
            </a:r>
            <a:r>
              <a:rPr lang="en-US" sz="800" kern="0" dirty="0" err="1" smtClean="0">
                <a:solidFill>
                  <a:schemeClr val="bg1"/>
                </a:solidFill>
              </a:rPr>
              <a:t>linac</a:t>
            </a:r>
            <a:r>
              <a:rPr lang="en-US" sz="800" kern="0" dirty="0" smtClean="0">
                <a:solidFill>
                  <a:schemeClr val="bg1"/>
                </a:solidFill>
              </a:rPr>
              <a:t> developments, W. Barth, 4.2.14</a:t>
            </a:r>
            <a:endParaRPr lang="en-US" sz="800" kern="0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1734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200025"/>
            <a:ext cx="6342922" cy="1143000"/>
          </a:xfrm>
        </p:spPr>
        <p:txBody>
          <a:bodyPr/>
          <a:lstStyle/>
          <a:p>
            <a:r>
              <a:rPr lang="en-US" sz="3200" dirty="0"/>
              <a:t>Heavy Ion high intensity </a:t>
            </a:r>
            <a:r>
              <a:rPr lang="en-US" sz="3200" dirty="0" err="1"/>
              <a:t>linac</a:t>
            </a:r>
            <a:r>
              <a:rPr lang="en-US" sz="3200" dirty="0"/>
              <a:t>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05" y="1592493"/>
            <a:ext cx="8229600" cy="474666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dirty="0" smtClean="0"/>
              <a:t>Motivation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altLang="de-DE" dirty="0" smtClean="0"/>
              <a:t>28 GHz-ECR ion source (ST2)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altLang="de-DE" dirty="0" smtClean="0"/>
              <a:t>H-type </a:t>
            </a:r>
            <a:r>
              <a:rPr lang="de-DE" altLang="de-DE" dirty="0" err="1" smtClean="0"/>
              <a:t>Cavity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Developments</a:t>
            </a:r>
            <a:r>
              <a:rPr lang="de-DE" altLang="de-DE" dirty="0"/>
              <a:t> </a:t>
            </a:r>
            <a:r>
              <a:rPr lang="de-DE" altLang="de-DE" dirty="0" smtClean="0"/>
              <a:t>(ST1, ST2)</a:t>
            </a:r>
            <a:endParaRPr lang="de-DE" altLang="de-DE" dirty="0"/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altLang="de-DE" dirty="0" err="1" smtClean="0"/>
              <a:t>cw</a:t>
            </a:r>
            <a:r>
              <a:rPr lang="de-DE" altLang="de-DE" dirty="0" smtClean="0"/>
              <a:t>-LINAC-Demonstrator (POF2)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altLang="de-DE" dirty="0" err="1" smtClean="0"/>
              <a:t>Pushing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limits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cw</a:t>
            </a:r>
            <a:r>
              <a:rPr lang="de-DE" altLang="de-DE" dirty="0" smtClean="0"/>
              <a:t>-heavy </a:t>
            </a:r>
            <a:r>
              <a:rPr lang="de-DE" altLang="de-DE" dirty="0" err="1" smtClean="0"/>
              <a:t>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beams</a:t>
            </a:r>
            <a:r>
              <a:rPr lang="de-DE" altLang="de-DE" dirty="0" smtClean="0"/>
              <a:t> </a:t>
            </a:r>
            <a:r>
              <a:rPr lang="de-DE" altLang="de-DE" dirty="0" smtClean="0"/>
              <a:t>                                          </a:t>
            </a:r>
            <a:r>
              <a:rPr lang="de-DE" altLang="de-DE" dirty="0" err="1" smtClean="0"/>
              <a:t>at</a:t>
            </a:r>
            <a:r>
              <a:rPr lang="de-DE" altLang="de-DE" dirty="0" smtClean="0"/>
              <a:t> </a:t>
            </a:r>
            <a:r>
              <a:rPr lang="de-DE" altLang="de-DE" dirty="0" smtClean="0"/>
              <a:t>Coulomb </a:t>
            </a:r>
            <a:r>
              <a:rPr lang="de-DE" altLang="de-DE" dirty="0" err="1" smtClean="0"/>
              <a:t>barrier</a:t>
            </a:r>
            <a:r>
              <a:rPr lang="de-DE" altLang="de-DE" dirty="0" smtClean="0"/>
              <a:t> (ST1)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de-DE" altLang="de-DE" dirty="0" smtClean="0"/>
              <a:t>Outlook</a:t>
            </a:r>
            <a:endParaRPr lang="de-DE" alt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W. Barth, 4.2.14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0" t="2428" r="19098" b="3806"/>
          <a:stretch>
            <a:fillRect/>
          </a:stretch>
        </p:blipFill>
        <p:spPr bwMode="auto">
          <a:xfrm>
            <a:off x="4596090" y="1679871"/>
            <a:ext cx="736198" cy="107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131" y="2638271"/>
            <a:ext cx="1034553" cy="66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ryostatOffenTransparent-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667" y="3249627"/>
            <a:ext cx="1160248" cy="82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FAIR-Baustelle2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047" y="1419090"/>
            <a:ext cx="968216" cy="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HPWO007_fig3b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7" b="4265"/>
          <a:stretch/>
        </p:blipFill>
        <p:spPr bwMode="auto">
          <a:xfrm>
            <a:off x="5435545" y="3943557"/>
            <a:ext cx="2300895" cy="101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IM_Bauschild_kleiner Spatensti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314" y="4878057"/>
            <a:ext cx="1763688" cy="99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599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W. Barth, 4.2.14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2263" y="240616"/>
            <a:ext cx="6162427" cy="5413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3200" kern="0" smtClean="0"/>
              <a:t>Motivation</a:t>
            </a:r>
            <a:endParaRPr lang="de-DE" altLang="de-DE" sz="3200" kern="0" dirty="0" smtClean="0"/>
          </a:p>
        </p:txBody>
      </p:sp>
      <p:pic>
        <p:nvPicPr>
          <p:cNvPr id="9" name="Picture 3" descr="GSI-Baufeld-6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293" y="964686"/>
            <a:ext cx="3113087" cy="212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19508" y="2867087"/>
            <a:ext cx="2810135" cy="205629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18000" b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100" b="1" dirty="0" err="1"/>
              <a:t>Preperation</a:t>
            </a:r>
            <a:r>
              <a:rPr lang="de-DE" altLang="de-DE" sz="1100" b="1" dirty="0"/>
              <a:t> </a:t>
            </a:r>
            <a:r>
              <a:rPr lang="de-DE" altLang="de-DE" sz="1100" b="1" dirty="0" err="1"/>
              <a:t>for</a:t>
            </a:r>
            <a:r>
              <a:rPr lang="de-DE" altLang="de-DE" sz="1100" b="1" dirty="0"/>
              <a:t> </a:t>
            </a:r>
            <a:r>
              <a:rPr lang="de-DE" altLang="de-DE" sz="1100" b="1" dirty="0" err="1"/>
              <a:t>civil</a:t>
            </a:r>
            <a:r>
              <a:rPr lang="de-DE" altLang="de-DE" sz="1100" b="1" dirty="0"/>
              <a:t> </a:t>
            </a:r>
            <a:r>
              <a:rPr lang="de-DE" altLang="de-DE" sz="1100" b="1" dirty="0" err="1"/>
              <a:t>construction</a:t>
            </a:r>
            <a:r>
              <a:rPr lang="de-DE" altLang="de-DE" sz="1100" b="1" dirty="0"/>
              <a:t>, 2012</a:t>
            </a:r>
          </a:p>
        </p:txBody>
      </p:sp>
      <p:pic>
        <p:nvPicPr>
          <p:cNvPr id="11" name="Picture 5" descr="FAIR_3D_72dpi_ger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418" y="1031875"/>
            <a:ext cx="38163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1497" y="821684"/>
            <a:ext cx="3884397" cy="584775"/>
          </a:xfrm>
          <a:prstGeom prst="rect">
            <a:avLst/>
          </a:prstGeom>
          <a:solidFill>
            <a:srgbClr val="FFC000">
              <a:alpha val="83000"/>
            </a:srgbClr>
          </a:solidFill>
          <a:ln w="25400">
            <a:solidFill>
              <a:srgbClr val="00589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rgbClr val="00589C"/>
                </a:solidFill>
                <a:ea typeface="ＭＳ Ｐゴシック" pitchFamily="34" charset="-128"/>
              </a:rPr>
              <a:t>(Upgraded) </a:t>
            </a:r>
            <a:r>
              <a:rPr lang="en-US" sz="1600" b="1" dirty="0">
                <a:solidFill>
                  <a:srgbClr val="00589C"/>
                </a:solidFill>
                <a:ea typeface="ＭＳ Ｐゴシック" pitchFamily="34" charset="-128"/>
              </a:rPr>
              <a:t>existing </a:t>
            </a:r>
            <a:r>
              <a:rPr lang="en-US" sz="1600" b="1" dirty="0" smtClean="0">
                <a:solidFill>
                  <a:srgbClr val="00589C"/>
                </a:solidFill>
                <a:ea typeface="ＭＳ Ｐゴシック" pitchFamily="34" charset="-128"/>
              </a:rPr>
              <a:t>facility</a:t>
            </a:r>
            <a:r>
              <a:rPr lang="en-US" sz="1600" dirty="0" smtClean="0">
                <a:solidFill>
                  <a:srgbClr val="00589C"/>
                </a:solidFill>
                <a:ea typeface="ＭＳ Ｐゴシック" pitchFamily="34" charset="-128"/>
              </a:rPr>
              <a:t>... </a:t>
            </a:r>
            <a:r>
              <a:rPr lang="en-US" sz="1600" dirty="0" smtClean="0">
                <a:ea typeface="ＭＳ Ｐゴシック" pitchFamily="34" charset="-128"/>
              </a:rPr>
              <a:t>provides </a:t>
            </a:r>
            <a:endParaRPr lang="en-US" sz="16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1600" b="1" u="sng" dirty="0">
                <a:solidFill>
                  <a:srgbClr val="FF0000"/>
                </a:solidFill>
                <a:ea typeface="ＭＳ Ｐゴシック" pitchFamily="34" charset="-128"/>
              </a:rPr>
              <a:t>ion-beam source</a:t>
            </a:r>
            <a:r>
              <a:rPr lang="en-US" sz="16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600" dirty="0">
                <a:ea typeface="ＭＳ Ｐゴシック" pitchFamily="34" charset="-128"/>
              </a:rPr>
              <a:t>and </a:t>
            </a:r>
            <a:r>
              <a:rPr lang="en-US" sz="1600" b="1" u="sng" dirty="0">
                <a:solidFill>
                  <a:srgbClr val="FF0000"/>
                </a:solidFill>
                <a:ea typeface="ＭＳ Ｐゴシック" pitchFamily="34" charset="-128"/>
              </a:rPr>
              <a:t>injector for FAIR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8818" y="3119438"/>
            <a:ext cx="1439863" cy="4762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40000"/>
              </a:spcBef>
            </a:pPr>
            <a:r>
              <a:rPr lang="de-DE" altLang="de-DE" sz="1400"/>
              <a:t>Primary beams: </a:t>
            </a:r>
          </a:p>
          <a:p>
            <a:pPr algn="ctr">
              <a:lnSpc>
                <a:spcPct val="70000"/>
              </a:lnSpc>
              <a:spcBef>
                <a:spcPct val="40000"/>
              </a:spcBef>
            </a:pPr>
            <a:r>
              <a:rPr lang="de-DE" altLang="de-DE" sz="1400"/>
              <a:t>protons to </a:t>
            </a:r>
            <a:r>
              <a:rPr lang="de-DE" altLang="de-DE" sz="1400" baseline="30000"/>
              <a:t>238</a:t>
            </a:r>
            <a:r>
              <a:rPr lang="de-DE" altLang="de-DE" sz="1400"/>
              <a:t>U</a:t>
            </a:r>
            <a:endParaRPr lang="de-DE" altLang="de-DE" sz="1400" baseline="3000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61218" y="3803650"/>
            <a:ext cx="4213225" cy="2581275"/>
            <a:chOff x="45" y="2704"/>
            <a:chExt cx="2654" cy="1626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5" y="2704"/>
              <a:ext cx="2654" cy="16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1400" dirty="0" err="1">
                  <a:ea typeface="ＭＳ Ｐゴシック" pitchFamily="34" charset="-128"/>
                </a:rPr>
                <a:t>Accelerator</a:t>
              </a:r>
              <a:r>
                <a:rPr lang="de-DE" altLang="de-DE" sz="1400" dirty="0">
                  <a:ea typeface="ＭＳ Ｐゴシック" pitchFamily="34" charset="-128"/>
                </a:rPr>
                <a:t> Components &amp; Key </a:t>
              </a:r>
              <a:r>
                <a:rPr lang="de-DE" altLang="de-DE" sz="1400" dirty="0" err="1">
                  <a:ea typeface="ＭＳ Ｐゴシック" pitchFamily="34" charset="-128"/>
                </a:rPr>
                <a:t>Characteristics</a:t>
              </a:r>
              <a:endParaRPr lang="de-DE" altLang="de-DE" sz="1400" dirty="0">
                <a:ea typeface="ＭＳ Ｐゴシック" pitchFamily="34" charset="-128"/>
              </a:endParaRPr>
            </a:p>
            <a:p>
              <a:pPr eaLnBrk="1" hangingPunct="1"/>
              <a:endParaRPr lang="de-DE" altLang="de-DE" sz="500" dirty="0">
                <a:ea typeface="ＭＳ Ｐゴシック" pitchFamily="34" charset="-128"/>
              </a:endParaRP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Ring/Device	             Beam          </a:t>
              </a:r>
              <a:r>
                <a:rPr lang="de-DE" altLang="de-DE" sz="1200" dirty="0" err="1">
                  <a:ea typeface="ＭＳ Ｐゴシック" pitchFamily="34" charset="-128"/>
                </a:rPr>
                <a:t>Energy</a:t>
              </a:r>
              <a:r>
                <a:rPr lang="de-DE" altLang="de-DE" sz="1200" dirty="0">
                  <a:ea typeface="ＭＳ Ｐゴシック" pitchFamily="34" charset="-128"/>
                </a:rPr>
                <a:t>      </a:t>
              </a:r>
              <a:r>
                <a:rPr lang="de-DE" altLang="de-DE" sz="1200" dirty="0" err="1">
                  <a:ea typeface="ＭＳ Ｐゴシック" pitchFamily="34" charset="-128"/>
                </a:rPr>
                <a:t>Intensity</a:t>
              </a:r>
              <a:r>
                <a:rPr lang="de-DE" altLang="de-DE" sz="1200" dirty="0">
                  <a:ea typeface="ＭＳ Ｐゴシック" pitchFamily="34" charset="-128"/>
                </a:rPr>
                <a:t>	</a:t>
              </a:r>
            </a:p>
            <a:p>
              <a:pPr eaLnBrk="1" hangingPunct="1"/>
              <a:endParaRPr lang="de-DE" altLang="de-DE" sz="900" dirty="0">
                <a:ea typeface="ＭＳ Ｐゴシック" pitchFamily="34" charset="-128"/>
              </a:endParaRP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SIS 100 (100Tm)        </a:t>
              </a:r>
              <a:r>
                <a:rPr lang="de-DE" altLang="de-DE" sz="1200" dirty="0" err="1">
                  <a:ea typeface="ＭＳ Ｐゴシック" pitchFamily="34" charset="-128"/>
                </a:rPr>
                <a:t>protons</a:t>
              </a:r>
              <a:r>
                <a:rPr lang="de-DE" altLang="de-DE" sz="1200" dirty="0">
                  <a:ea typeface="ＭＳ Ｐゴシック" pitchFamily="34" charset="-128"/>
                </a:rPr>
                <a:t>        30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        4x10</a:t>
              </a:r>
              <a:r>
                <a:rPr lang="de-DE" altLang="de-DE" sz="1200" baseline="30000" dirty="0">
                  <a:ea typeface="ＭＳ Ｐゴシック" pitchFamily="34" charset="-128"/>
                </a:rPr>
                <a:t>13</a:t>
              </a:r>
            </a:p>
            <a:p>
              <a:pPr eaLnBrk="1" hangingPunct="1"/>
              <a:r>
                <a:rPr lang="de-DE" altLang="de-DE" sz="1200" baseline="30000" dirty="0">
                  <a:ea typeface="ＭＳ Ｐゴシック" pitchFamily="34" charset="-128"/>
                </a:rPr>
                <a:t>	</a:t>
              </a:r>
              <a:r>
                <a:rPr lang="de-DE" altLang="de-DE" sz="1200" dirty="0">
                  <a:ea typeface="ＭＳ Ｐゴシック" pitchFamily="34" charset="-128"/>
                </a:rPr>
                <a:t>                  </a:t>
              </a:r>
              <a:r>
                <a:rPr lang="de-DE" altLang="de-DE" sz="1200" baseline="30000" dirty="0">
                  <a:ea typeface="ＭＳ Ｐゴシック" pitchFamily="34" charset="-128"/>
                </a:rPr>
                <a:t>238</a:t>
              </a:r>
              <a:r>
                <a:rPr lang="de-DE" altLang="de-DE" sz="1200" dirty="0">
                  <a:ea typeface="ＭＳ Ｐゴシック" pitchFamily="34" charset="-128"/>
                </a:rPr>
                <a:t>U         1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/u       5x10</a:t>
              </a:r>
              <a:r>
                <a:rPr lang="de-DE" altLang="de-DE" sz="1200" baseline="30000" dirty="0">
                  <a:ea typeface="ＭＳ Ｐゴシック" pitchFamily="34" charset="-128"/>
                </a:rPr>
                <a:t>11 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	           (</a:t>
              </a:r>
              <a:r>
                <a:rPr lang="de-DE" altLang="de-DE" sz="1200" dirty="0" err="1">
                  <a:ea typeface="ＭＳ Ｐゴシック" pitchFamily="34" charset="-128"/>
                </a:rPr>
                <a:t>intensity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factor</a:t>
              </a:r>
              <a:r>
                <a:rPr lang="de-DE" altLang="de-DE" sz="1200" dirty="0">
                  <a:ea typeface="ＭＳ Ｐゴシック" pitchFamily="34" charset="-128"/>
                </a:rPr>
                <a:t> 100 </a:t>
              </a:r>
              <a:r>
                <a:rPr lang="de-DE" altLang="de-DE" sz="1200" dirty="0" err="1">
                  <a:ea typeface="ＭＳ Ｐゴシック" pitchFamily="34" charset="-128"/>
                </a:rPr>
                <a:t>over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present</a:t>
              </a:r>
              <a:r>
                <a:rPr lang="de-DE" altLang="de-DE" sz="1200" dirty="0">
                  <a:ea typeface="ＭＳ Ｐゴシック" pitchFamily="34" charset="-128"/>
                </a:rPr>
                <a:t>)</a:t>
              </a:r>
            </a:p>
            <a:p>
              <a:pPr eaLnBrk="1" hangingPunct="1"/>
              <a:endParaRPr lang="de-DE" altLang="de-DE" sz="800" dirty="0">
                <a:ea typeface="ＭＳ Ｐゴシック" pitchFamily="34" charset="-128"/>
              </a:endParaRP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SIS 300 (300Tm)            </a:t>
              </a:r>
              <a:r>
                <a:rPr lang="de-DE" altLang="de-DE" sz="1200" baseline="30000" dirty="0">
                  <a:ea typeface="ＭＳ Ｐゴシック" pitchFamily="34" charset="-128"/>
                </a:rPr>
                <a:t> 40</a:t>
              </a:r>
              <a:r>
                <a:rPr lang="de-DE" altLang="de-DE" sz="1200" dirty="0">
                  <a:ea typeface="ＭＳ Ｐゴシック" pitchFamily="34" charset="-128"/>
                </a:rPr>
                <a:t>Ar       45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/u        2x10</a:t>
              </a:r>
              <a:r>
                <a:rPr lang="de-DE" altLang="de-DE" sz="1200" baseline="30000" dirty="0">
                  <a:ea typeface="ＭＳ Ｐゴシック" pitchFamily="34" charset="-128"/>
                </a:rPr>
                <a:t>9</a:t>
              </a: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                                        </a:t>
              </a:r>
              <a:r>
                <a:rPr lang="de-DE" altLang="de-DE" sz="1200" baseline="30000" dirty="0">
                  <a:ea typeface="ＭＳ Ｐゴシック" pitchFamily="34" charset="-128"/>
                </a:rPr>
                <a:t>238</a:t>
              </a:r>
              <a:r>
                <a:rPr lang="de-DE" altLang="de-DE" sz="1200" dirty="0">
                  <a:ea typeface="ＭＳ Ｐゴシック" pitchFamily="34" charset="-128"/>
                </a:rPr>
                <a:t>U      34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/u        2x10</a:t>
              </a:r>
              <a:r>
                <a:rPr lang="de-DE" altLang="de-DE" sz="1200" baseline="30000" dirty="0">
                  <a:ea typeface="ＭＳ Ｐゴシック" pitchFamily="34" charset="-128"/>
                </a:rPr>
                <a:t>10</a:t>
              </a: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CR/RESR/NESR    </a:t>
              </a:r>
              <a:r>
                <a:rPr lang="de-DE" altLang="de-DE" sz="1200" dirty="0" err="1">
                  <a:ea typeface="ＭＳ Ｐゴシック" pitchFamily="34" charset="-128"/>
                </a:rPr>
                <a:t>ion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and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antiproton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storage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  <a:r>
                <a:rPr lang="de-DE" altLang="de-DE" sz="1200" dirty="0" err="1">
                  <a:ea typeface="ＭＳ Ｐゴシック" pitchFamily="34" charset="-128"/>
                </a:rPr>
                <a:t>and</a:t>
              </a:r>
              <a:r>
                <a:rPr lang="de-DE" altLang="de-DE" sz="1200" dirty="0">
                  <a:ea typeface="ＭＳ Ｐゴシック" pitchFamily="34" charset="-128"/>
                </a:rPr>
                <a:t> </a:t>
              </a: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	         </a:t>
              </a:r>
              <a:r>
                <a:rPr lang="de-DE" altLang="de-DE" sz="1200" dirty="0" err="1">
                  <a:ea typeface="ＭＳ Ｐゴシック" pitchFamily="34" charset="-128"/>
                </a:rPr>
                <a:t>experiment</a:t>
              </a:r>
              <a:r>
                <a:rPr lang="de-DE" altLang="de-DE" sz="1200" dirty="0">
                  <a:ea typeface="ＭＳ Ｐゴシック" pitchFamily="34" charset="-128"/>
                </a:rPr>
                <a:t> rings</a:t>
              </a:r>
              <a:endParaRPr lang="de-DE" altLang="de-DE" sz="700" dirty="0">
                <a:ea typeface="ＭＳ Ｐゴシック" pitchFamily="34" charset="-128"/>
              </a:endParaRP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HESR	         </a:t>
              </a:r>
              <a:r>
                <a:rPr lang="de-DE" altLang="de-DE" sz="1200" dirty="0" err="1">
                  <a:ea typeface="ＭＳ Ｐゴシック" pitchFamily="34" charset="-128"/>
                </a:rPr>
                <a:t>antiprotons</a:t>
              </a:r>
              <a:r>
                <a:rPr lang="de-DE" altLang="de-DE" sz="1200" dirty="0">
                  <a:ea typeface="ＭＳ Ｐゴシック" pitchFamily="34" charset="-128"/>
                </a:rPr>
                <a:t>        14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         ~10</a:t>
              </a:r>
              <a:r>
                <a:rPr lang="de-DE" altLang="de-DE" sz="1200" baseline="30000" dirty="0">
                  <a:ea typeface="ＭＳ Ｐゴシック" pitchFamily="34" charset="-128"/>
                </a:rPr>
                <a:t>11</a:t>
              </a:r>
            </a:p>
            <a:p>
              <a:pPr eaLnBrk="1" hangingPunct="1"/>
              <a:endParaRPr lang="de-DE" altLang="de-DE" sz="700" dirty="0">
                <a:ea typeface="ＭＳ Ｐゴシック" pitchFamily="34" charset="-128"/>
              </a:endParaRPr>
            </a:p>
            <a:p>
              <a:pPr eaLnBrk="1" hangingPunct="1"/>
              <a:r>
                <a:rPr lang="de-DE" altLang="de-DE" sz="1200" dirty="0">
                  <a:ea typeface="ＭＳ Ｐゴシック" pitchFamily="34" charset="-128"/>
                </a:rPr>
                <a:t>Super-FRS 	rare isotope </a:t>
              </a:r>
              <a:r>
                <a:rPr lang="de-DE" altLang="de-DE" sz="1200" dirty="0" err="1">
                  <a:ea typeface="ＭＳ Ｐゴシック" pitchFamily="34" charset="-128"/>
                </a:rPr>
                <a:t>beams</a:t>
              </a:r>
              <a:r>
                <a:rPr lang="de-DE" altLang="de-DE" sz="1200" dirty="0">
                  <a:ea typeface="ＭＳ Ｐゴシック" pitchFamily="34" charset="-128"/>
                </a:rPr>
                <a:t>  1 </a:t>
              </a:r>
              <a:r>
                <a:rPr lang="de-DE" altLang="de-DE" sz="1200" dirty="0" err="1">
                  <a:ea typeface="ＭＳ Ｐゴシック" pitchFamily="34" charset="-128"/>
                </a:rPr>
                <a:t>GeV</a:t>
              </a:r>
              <a:r>
                <a:rPr lang="de-DE" altLang="de-DE" sz="1200" dirty="0">
                  <a:ea typeface="ＭＳ Ｐゴシック" pitchFamily="34" charset="-128"/>
                </a:rPr>
                <a:t>/u         &lt;10</a:t>
              </a:r>
              <a:r>
                <a:rPr lang="de-DE" altLang="de-DE" sz="1200" baseline="30000" dirty="0">
                  <a:ea typeface="ＭＳ Ｐゴシック" pitchFamily="34" charset="-128"/>
                </a:rPr>
                <a:t>9</a:t>
              </a: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90" y="2886"/>
              <a:ext cx="2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3" y="3067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02004" y="4281939"/>
            <a:ext cx="4622334" cy="841375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 rot="3255723">
            <a:off x="4037843" y="2268538"/>
            <a:ext cx="15525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1200"/>
              <a:t>Secondary beams:  RIBs, pbars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76470" y="5524573"/>
            <a:ext cx="3633305" cy="44203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FF0000"/>
                </a:solidFill>
                <a:ea typeface="ＭＳ Ｐゴシック" pitchFamily="34" charset="-128"/>
              </a:rPr>
              <a:t>New future facility:</a:t>
            </a:r>
            <a:r>
              <a:rPr lang="en-US" altLang="de-DE" sz="1200">
                <a:solidFill>
                  <a:srgbClr val="FF3300"/>
                </a:solidFill>
                <a:ea typeface="ＭＳ Ｐゴシック" pitchFamily="34" charset="-128"/>
              </a:rPr>
              <a:t> ... </a:t>
            </a:r>
            <a:r>
              <a:rPr lang="en-US" altLang="de-DE" sz="1200">
                <a:ea typeface="ＭＳ Ｐゴシック" pitchFamily="34" charset="-128"/>
              </a:rPr>
              <a:t>provides ion and anti-matter</a:t>
            </a:r>
          </a:p>
          <a:p>
            <a:pPr eaLnBrk="1" hangingPunct="1"/>
            <a:r>
              <a:rPr lang="en-US" altLang="de-DE" sz="1200">
                <a:ea typeface="ＭＳ Ｐゴシック" pitchFamily="34" charset="-128"/>
              </a:rPr>
              <a:t>beams of highest intensities and up to high energies  </a:t>
            </a:r>
          </a:p>
        </p:txBody>
      </p:sp>
      <p:pic>
        <p:nvPicPr>
          <p:cNvPr id="21" name="Picture 20" descr="FAIR-Baustelle20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6422" y="3160326"/>
            <a:ext cx="3113087" cy="2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755548" y="5182590"/>
            <a:ext cx="2810135" cy="205629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8000" rIns="18000" bIns="18000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1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 err="1"/>
              <a:t>Preperation</a:t>
            </a:r>
            <a:r>
              <a:rPr lang="de-DE" altLang="de-DE" dirty="0"/>
              <a:t> </a:t>
            </a:r>
            <a:r>
              <a:rPr lang="de-DE" altLang="de-DE" dirty="0" err="1"/>
              <a:t>base</a:t>
            </a:r>
            <a:r>
              <a:rPr lang="de-DE" altLang="de-DE" dirty="0"/>
              <a:t> </a:t>
            </a:r>
            <a:r>
              <a:rPr lang="de-DE" altLang="de-DE" dirty="0" err="1"/>
              <a:t>plate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</a:t>
            </a:r>
            <a:r>
              <a:rPr lang="de-DE" altLang="de-DE" dirty="0" err="1"/>
              <a:t>pillars</a:t>
            </a:r>
            <a:r>
              <a:rPr lang="de-DE" altLang="de-DE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xmlns="" val="886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674" y="103536"/>
            <a:ext cx="6350466" cy="7130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de-DE" sz="3200" dirty="0" smtClean="0"/>
              <a:t>Ultimate heavy ion intensities...</a:t>
            </a:r>
            <a:endParaRPr lang="en-US" altLang="de-DE" sz="3200" dirty="0"/>
          </a:p>
        </p:txBody>
      </p:sp>
      <p:pic>
        <p:nvPicPr>
          <p:cNvPr id="8196" name="Picture 4" descr="tu103f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617" b="53162"/>
          <a:stretch>
            <a:fillRect/>
          </a:stretch>
        </p:blipFill>
        <p:spPr>
          <a:xfrm>
            <a:off x="136525" y="1956704"/>
            <a:ext cx="8978900" cy="2786063"/>
          </a:xfrm>
          <a:noFill/>
        </p:spPr>
      </p:pic>
      <p:sp>
        <p:nvSpPr>
          <p:cNvPr id="8204" name="Textfeld 10"/>
          <p:cNvSpPr txBox="1">
            <a:spLocks noChangeArrowheads="1"/>
          </p:cNvSpPr>
          <p:nvPr/>
        </p:nvSpPr>
        <p:spPr bwMode="auto">
          <a:xfrm>
            <a:off x="6613621" y="947559"/>
            <a:ext cx="2305758" cy="1046440"/>
          </a:xfrm>
          <a:prstGeom prst="rect">
            <a:avLst/>
          </a:prstGeom>
          <a:solidFill>
            <a:srgbClr val="FFFF00">
              <a:alpha val="50000"/>
            </a:srgbClr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b="1" dirty="0" err="1" smtClean="0"/>
              <a:t>Recent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status</a:t>
            </a:r>
            <a:r>
              <a:rPr lang="de-DE" altLang="de-DE" sz="1400" b="1" dirty="0" smtClean="0"/>
              <a:t>:</a:t>
            </a:r>
          </a:p>
          <a:p>
            <a:pPr eaLnBrk="1" hangingPunct="1"/>
            <a:r>
              <a:rPr lang="de-DE" altLang="de-DE" sz="1200" dirty="0" smtClean="0"/>
              <a:t>0.1 </a:t>
            </a:r>
            <a:r>
              <a:rPr lang="de-DE" altLang="de-DE" sz="1200" dirty="0" err="1"/>
              <a:t>pmA</a:t>
            </a:r>
            <a:r>
              <a:rPr lang="de-DE" altLang="de-DE" sz="1200" dirty="0"/>
              <a:t>, </a:t>
            </a:r>
            <a:r>
              <a:rPr lang="de-DE" altLang="de-DE" sz="1200" dirty="0" smtClean="0"/>
              <a:t>   p   (</a:t>
            </a:r>
            <a:r>
              <a:rPr lang="de-DE" altLang="de-DE" sz="1200" dirty="0" err="1"/>
              <a:t>from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MUCIS)</a:t>
            </a:r>
          </a:p>
          <a:p>
            <a:pPr eaLnBrk="1" hangingPunct="1"/>
            <a:r>
              <a:rPr lang="de-DE" altLang="de-DE" sz="1200" dirty="0" smtClean="0"/>
              <a:t>1 </a:t>
            </a:r>
            <a:r>
              <a:rPr lang="de-DE" altLang="de-DE" sz="1200" dirty="0" err="1"/>
              <a:t>p</a:t>
            </a:r>
            <a:r>
              <a:rPr lang="de-DE" altLang="de-DE" sz="1200" dirty="0" err="1">
                <a:latin typeface="Symbol" pitchFamily="18" charset="2"/>
              </a:rPr>
              <a:t>m</a:t>
            </a:r>
            <a:r>
              <a:rPr lang="de-DE" altLang="de-DE" sz="1200" dirty="0" err="1"/>
              <a:t>A</a:t>
            </a:r>
            <a:r>
              <a:rPr lang="de-DE" altLang="de-DE" sz="1200" dirty="0"/>
              <a:t>,     </a:t>
            </a:r>
            <a:r>
              <a:rPr lang="de-DE" altLang="de-DE" sz="1200" baseline="30000" dirty="0"/>
              <a:t>48</a:t>
            </a:r>
            <a:r>
              <a:rPr lang="de-DE" altLang="de-DE" sz="1200" dirty="0"/>
              <a:t>Ca (</a:t>
            </a:r>
            <a:r>
              <a:rPr lang="de-DE" altLang="de-DE" sz="1200" dirty="0" err="1"/>
              <a:t>from</a:t>
            </a:r>
            <a:r>
              <a:rPr lang="de-DE" altLang="de-DE" sz="1200" dirty="0"/>
              <a:t> ECR)</a:t>
            </a:r>
          </a:p>
          <a:p>
            <a:pPr eaLnBrk="1" hangingPunct="1"/>
            <a:r>
              <a:rPr lang="de-DE" altLang="de-DE" sz="1200" dirty="0"/>
              <a:t>1 </a:t>
            </a:r>
            <a:r>
              <a:rPr lang="de-DE" altLang="de-DE" sz="1200" dirty="0" err="1"/>
              <a:t>p</a:t>
            </a:r>
            <a:r>
              <a:rPr lang="de-DE" altLang="de-DE" sz="1200" dirty="0" err="1">
                <a:latin typeface="Symbol" pitchFamily="18" charset="2"/>
              </a:rPr>
              <a:t>m</a:t>
            </a:r>
            <a:r>
              <a:rPr lang="de-DE" altLang="de-DE" sz="1200" dirty="0" err="1"/>
              <a:t>A</a:t>
            </a:r>
            <a:r>
              <a:rPr lang="de-DE" altLang="de-DE" sz="1200" dirty="0"/>
              <a:t>,     </a:t>
            </a:r>
            <a:r>
              <a:rPr lang="de-DE" altLang="de-DE" sz="1200" baseline="30000" dirty="0"/>
              <a:t>50</a:t>
            </a:r>
            <a:r>
              <a:rPr lang="de-DE" altLang="de-DE" sz="1200" dirty="0"/>
              <a:t>Ti   (</a:t>
            </a:r>
            <a:r>
              <a:rPr lang="de-DE" altLang="de-DE" sz="1200" dirty="0" err="1"/>
              <a:t>from</a:t>
            </a:r>
            <a:r>
              <a:rPr lang="de-DE" altLang="de-DE" sz="1200" dirty="0"/>
              <a:t> PIG/ECR)</a:t>
            </a:r>
          </a:p>
          <a:p>
            <a:pPr eaLnBrk="1" hangingPunct="1"/>
            <a:r>
              <a:rPr lang="de-DE" altLang="de-DE" sz="1200" dirty="0"/>
              <a:t>0.2 </a:t>
            </a:r>
            <a:r>
              <a:rPr lang="de-DE" altLang="de-DE" sz="1200" dirty="0" err="1" smtClean="0"/>
              <a:t>pmA</a:t>
            </a:r>
            <a:r>
              <a:rPr lang="de-DE" altLang="de-DE" sz="1200" dirty="0"/>
              <a:t>, </a:t>
            </a:r>
            <a:r>
              <a:rPr lang="de-DE" altLang="de-DE" sz="1200" baseline="30000" dirty="0"/>
              <a:t>238</a:t>
            </a:r>
            <a:r>
              <a:rPr lang="de-DE" altLang="de-DE" sz="1200" dirty="0"/>
              <a:t>U  (</a:t>
            </a:r>
            <a:r>
              <a:rPr lang="de-DE" altLang="de-DE" sz="1200" dirty="0" err="1"/>
              <a:t>from</a:t>
            </a:r>
            <a:r>
              <a:rPr lang="de-DE" altLang="de-DE" sz="1200" dirty="0"/>
              <a:t> </a:t>
            </a:r>
            <a:r>
              <a:rPr lang="de-DE" altLang="de-DE" sz="1200" dirty="0" err="1"/>
              <a:t>MeVVa</a:t>
            </a:r>
            <a:r>
              <a:rPr lang="de-DE" altLang="de-DE" sz="1200" dirty="0"/>
              <a:t>)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444571" y="3155736"/>
            <a:ext cx="248295" cy="233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1641941" y="2315323"/>
            <a:ext cx="439395" cy="840413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Ellipse 24"/>
          <p:cNvSpPr/>
          <p:nvPr/>
        </p:nvSpPr>
        <p:spPr bwMode="auto">
          <a:xfrm>
            <a:off x="3445408" y="3231976"/>
            <a:ext cx="266474" cy="233415"/>
          </a:xfrm>
          <a:prstGeom prst="ellipse">
            <a:avLst/>
          </a:prstGeom>
          <a:solidFill>
            <a:srgbClr val="FFC000">
              <a:alpha val="36000"/>
            </a:srgbClr>
          </a:solidFill>
          <a:ln w="222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>
              <a:latin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451295" y="3390628"/>
            <a:ext cx="1010054" cy="157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1766316" y="3236170"/>
            <a:ext cx="890754" cy="233415"/>
          </a:xfrm>
          <a:prstGeom prst="ellipse">
            <a:avLst/>
          </a:prstGeom>
          <a:solidFill>
            <a:srgbClr val="FFC000">
              <a:alpha val="36000"/>
            </a:srgbClr>
          </a:solidFill>
          <a:ln w="222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>
              <a:latin typeface="Aria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105176" y="4102216"/>
            <a:ext cx="21613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de-DE" altLang="de-DE" sz="2000" b="1" i="1" dirty="0">
                <a:solidFill>
                  <a:schemeClr val="tx2"/>
                </a:solidFill>
              </a:rPr>
              <a:t>Alvarez </a:t>
            </a:r>
            <a:r>
              <a:rPr lang="de-DE" altLang="de-DE" sz="2000" b="1" i="1" dirty="0">
                <a:solidFill>
                  <a:srgbClr val="00589C"/>
                </a:solidFill>
              </a:rPr>
              <a:t>(1975)</a:t>
            </a:r>
          </a:p>
        </p:txBody>
      </p:sp>
      <p:sp>
        <p:nvSpPr>
          <p:cNvPr id="28" name="Rechteck 27"/>
          <p:cNvSpPr/>
          <p:nvPr/>
        </p:nvSpPr>
        <p:spPr bwMode="auto">
          <a:xfrm>
            <a:off x="3813574" y="3359946"/>
            <a:ext cx="2335556" cy="255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869035" y="3506598"/>
            <a:ext cx="3665989" cy="595618"/>
          </a:xfrm>
          <a:prstGeom prst="ellipse">
            <a:avLst/>
          </a:prstGeom>
          <a:solidFill>
            <a:srgbClr val="FFC000">
              <a:alpha val="36000"/>
            </a:srgbClr>
          </a:solidFill>
          <a:ln w="22225" cap="flat" cmpd="sng" algn="ctr">
            <a:solidFill>
              <a:srgbClr val="0058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5729681" y="2858082"/>
            <a:ext cx="536894" cy="255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318125" y="2874238"/>
            <a:ext cx="888018" cy="398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778155" y="2729682"/>
            <a:ext cx="1139504" cy="2562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444571" y="2541865"/>
            <a:ext cx="1210564" cy="6138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1072189" y="4207110"/>
            <a:ext cx="1139504" cy="2562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 bwMode="auto">
          <a:xfrm flipV="1">
            <a:off x="3578645" y="4127384"/>
            <a:ext cx="385523" cy="25649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944467" y="2980885"/>
            <a:ext cx="462439" cy="34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SzPct val="200000"/>
            </a:pPr>
            <a:r>
              <a:rPr lang="de-DE" altLang="de-DE" sz="1800" b="1" dirty="0" smtClean="0">
                <a:solidFill>
                  <a:schemeClr val="tx2"/>
                </a:solidFill>
              </a:rPr>
              <a:t>HLI</a:t>
            </a:r>
            <a:endParaRPr lang="de-DE" altLang="de-DE" sz="1800" b="1" dirty="0">
              <a:solidFill>
                <a:srgbClr val="00589C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 flipH="1">
            <a:off x="3607437" y="2541865"/>
            <a:ext cx="212386" cy="637755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2944467" y="1716996"/>
            <a:ext cx="1675044" cy="713040"/>
          </a:xfrm>
          <a:prstGeom prst="rect">
            <a:avLst/>
          </a:prstGeom>
          <a:solidFill>
            <a:srgbClr val="E6AF11">
              <a:alpha val="46000"/>
            </a:srgbClr>
          </a:solidFill>
          <a:ln w="25400">
            <a:solidFill>
              <a:srgbClr val="00589C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0" hangingPunct="0">
              <a:lnSpc>
                <a:spcPct val="100000"/>
              </a:lnSpc>
              <a:defRPr sz="2000" b="1" kern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en-US" altLang="de-DE" dirty="0"/>
              <a:t>28 GHz-ECR</a:t>
            </a:r>
          </a:p>
          <a:p>
            <a:r>
              <a:rPr lang="en-US" altLang="de-DE" dirty="0"/>
              <a:t>ion source</a:t>
            </a:r>
          </a:p>
        </p:txBody>
      </p:sp>
      <p:pic>
        <p:nvPicPr>
          <p:cNvPr id="43" name="Picture 4" descr="cw-linac-fair-gro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7" t="27960" r="-42" b="23657"/>
          <a:stretch/>
        </p:blipFill>
        <p:spPr bwMode="auto">
          <a:xfrm>
            <a:off x="151719" y="1692000"/>
            <a:ext cx="2505351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0" t="2428" r="19098" b="3806"/>
          <a:stretch>
            <a:fillRect/>
          </a:stretch>
        </p:blipFill>
        <p:spPr bwMode="auto">
          <a:xfrm>
            <a:off x="4688558" y="828423"/>
            <a:ext cx="1506557" cy="220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34666" y="828423"/>
            <a:ext cx="2422403" cy="713040"/>
          </a:xfrm>
          <a:prstGeom prst="rect">
            <a:avLst/>
          </a:prstGeom>
          <a:solidFill>
            <a:srgbClr val="E6AF11">
              <a:alpha val="46000"/>
            </a:srgbClr>
          </a:solidFill>
          <a:ln w="25400">
            <a:solidFill>
              <a:srgbClr val="00589C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de-DE" sz="2000" kern="0" dirty="0" smtClean="0">
                <a:solidFill>
                  <a:srgbClr val="FF0000"/>
                </a:solidFill>
              </a:rPr>
              <a:t>7.5 MeV/u </a:t>
            </a:r>
            <a:r>
              <a:rPr lang="en-US" altLang="de-DE" sz="2000" kern="0" dirty="0" err="1" smtClean="0">
                <a:solidFill>
                  <a:srgbClr val="FF0000"/>
                </a:solidFill>
              </a:rPr>
              <a:t>cw</a:t>
            </a:r>
            <a:r>
              <a:rPr lang="en-US" altLang="de-DE" sz="2000" kern="0" dirty="0" smtClean="0">
                <a:solidFill>
                  <a:srgbClr val="FF0000"/>
                </a:solidFill>
              </a:rPr>
              <a:t>- heavy ion </a:t>
            </a:r>
            <a:r>
              <a:rPr lang="en-US" altLang="de-DE" sz="2000" kern="0" dirty="0" err="1" smtClean="0">
                <a:solidFill>
                  <a:srgbClr val="FF0000"/>
                </a:solidFill>
              </a:rPr>
              <a:t>linac</a:t>
            </a:r>
            <a:endParaRPr lang="en-US" altLang="de-DE" sz="2000" kern="0" dirty="0">
              <a:solidFill>
                <a:srgbClr val="FF0000"/>
              </a:solidFill>
            </a:endParaRPr>
          </a:p>
        </p:txBody>
      </p: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437799" y="4480058"/>
            <a:ext cx="7331645" cy="1340037"/>
            <a:chOff x="138" y="350"/>
            <a:chExt cx="5902" cy="994"/>
          </a:xfrm>
        </p:grpSpPr>
        <p:pic>
          <p:nvPicPr>
            <p:cNvPr id="47" name="Picture 3" descr="HE-LINAC+28GHz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1872" r="18559" b="16869"/>
            <a:stretch>
              <a:fillRect/>
            </a:stretch>
          </p:blipFill>
          <p:spPr bwMode="auto">
            <a:xfrm>
              <a:off x="138" y="639"/>
              <a:ext cx="5902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748" y="1026"/>
              <a:ext cx="865" cy="1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200" b="1" dirty="0"/>
                <a:t>36 </a:t>
              </a:r>
              <a:r>
                <a:rPr lang="de-DE" altLang="de-DE" sz="1000" b="1" dirty="0"/>
                <a:t>MHz</a:t>
              </a:r>
              <a:r>
                <a:rPr lang="de-DE" altLang="de-DE" sz="1200" b="1" dirty="0"/>
                <a:t> HSI</a:t>
              </a: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975" y="1207"/>
              <a:ext cx="369" cy="1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200" b="1"/>
                <a:t>U4+</a:t>
              </a: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2393" y="957"/>
              <a:ext cx="451" cy="13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de-DE" sz="1200" b="1" dirty="0"/>
                <a:t>U28+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3222" y="1032"/>
              <a:ext cx="1476" cy="2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36000" bIns="0">
              <a:spAutoFit/>
            </a:bodyPr>
            <a:lstStyle/>
            <a:p>
              <a:pPr algn="ctr"/>
              <a:r>
                <a:rPr lang="de-DE" altLang="de-DE" sz="1000" b="1" dirty="0"/>
                <a:t>Transport Line</a:t>
              </a:r>
            </a:p>
            <a:p>
              <a:pPr algn="ctr">
                <a:spcBef>
                  <a:spcPct val="10000"/>
                </a:spcBef>
              </a:pPr>
              <a:r>
                <a:rPr lang="de-DE" altLang="de-DE" sz="1000" b="1" dirty="0"/>
                <a:t>(Space </a:t>
              </a:r>
              <a:r>
                <a:rPr lang="de-DE" altLang="de-DE" sz="1000" b="1" dirty="0" err="1"/>
                <a:t>for</a:t>
              </a:r>
              <a:r>
                <a:rPr lang="de-DE" altLang="de-DE" sz="1000" b="1" dirty="0"/>
                <a:t> Future Upgrades)</a:t>
              </a:r>
            </a:p>
          </p:txBody>
        </p:sp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549" y="350"/>
              <a:ext cx="2320" cy="298"/>
            </a:xfrm>
            <a:prstGeom prst="rect">
              <a:avLst/>
            </a:prstGeom>
            <a:solidFill>
              <a:srgbClr val="E6AF11">
                <a:alpha val="46000"/>
              </a:srgbClr>
            </a:solidFill>
            <a:ln w="25400">
              <a:solidFill>
                <a:srgbClr val="00589C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ctr" eaLnBrk="0" hangingPunct="0">
                <a:lnSpc>
                  <a:spcPct val="100000"/>
                </a:lnSpc>
                <a:defRPr sz="2000" b="1" kern="0">
                  <a:solidFill>
                    <a:srgbClr val="FF0000"/>
                  </a:solidFill>
                  <a:latin typeface="+mj-lt"/>
                  <a:ea typeface="+mj-ea"/>
                  <a:cs typeface="+mj-cs"/>
                </a:defRPr>
              </a:lvl1pPr>
              <a:lvl2pPr eaLnBrk="0" hangingPunct="0">
                <a:lnSpc>
                  <a:spcPts val="3200"/>
                </a:lnSpc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2pPr>
              <a:lvl3pPr eaLnBrk="0" hangingPunct="0">
                <a:lnSpc>
                  <a:spcPts val="3200"/>
                </a:lnSpc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3pPr>
              <a:lvl4pPr eaLnBrk="0" hangingPunct="0">
                <a:lnSpc>
                  <a:spcPts val="3200"/>
                </a:lnSpc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4pPr>
              <a:lvl5pPr eaLnBrk="0" hangingPunct="0">
                <a:lnSpc>
                  <a:spcPts val="3200"/>
                </a:lnSpc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5pPr>
              <a:lvl6pPr marL="457200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6pPr>
              <a:lvl7pPr marL="914400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7pPr>
              <a:lvl8pPr marL="1371600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8pPr>
              <a:lvl9pPr marL="1828800" fontAlgn="base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589C"/>
                  </a:solidFill>
                  <a:latin typeface="Arial" pitchFamily="34" charset="0"/>
                </a:defRPr>
              </a:lvl9pPr>
            </a:lstStyle>
            <a:p>
              <a:r>
                <a:rPr lang="de-DE" altLang="de-DE" dirty="0"/>
                <a:t>108 MHz HE-</a:t>
              </a:r>
              <a:r>
                <a:rPr lang="de-DE" altLang="de-DE" dirty="0" err="1"/>
                <a:t>Linac</a:t>
              </a:r>
              <a:endParaRPr lang="de-DE" altLang="de-DE" dirty="0"/>
            </a:p>
          </p:txBody>
        </p:sp>
      </p:grpSp>
      <p:sp>
        <p:nvSpPr>
          <p:cNvPr id="56" name="Rechteck 55"/>
          <p:cNvSpPr/>
          <p:nvPr/>
        </p:nvSpPr>
        <p:spPr bwMode="auto">
          <a:xfrm>
            <a:off x="2248857" y="4093826"/>
            <a:ext cx="1329788" cy="361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4105176" y="5931704"/>
            <a:ext cx="3062255" cy="571013"/>
          </a:xfrm>
          <a:prstGeom prst="rect">
            <a:avLst/>
          </a:prstGeom>
          <a:solidFill>
            <a:srgbClr val="E6AF11">
              <a:alpha val="46000"/>
            </a:srgbClr>
          </a:solidFill>
          <a:ln w="25400">
            <a:solidFill>
              <a:srgbClr val="00589C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0" hangingPunct="0">
              <a:lnSpc>
                <a:spcPct val="100000"/>
              </a:lnSpc>
              <a:defRPr sz="2000" b="1" kern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eaLnBrk="0" hangingPunct="0">
              <a:lnSpc>
                <a:spcPts val="3200"/>
              </a:lnSpc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de-DE" altLang="de-DE" sz="1800" i="1" dirty="0"/>
              <a:t>(Booster </a:t>
            </a:r>
            <a:r>
              <a:rPr lang="de-DE" altLang="de-DE" sz="1800" i="1" dirty="0" smtClean="0"/>
              <a:t>LINAC -&gt; FAIR-SIS100-Direct </a:t>
            </a:r>
            <a:r>
              <a:rPr lang="de-DE" altLang="de-DE" sz="1800" i="1" dirty="0" err="1" smtClean="0"/>
              <a:t>Injection</a:t>
            </a:r>
            <a:r>
              <a:rPr lang="de-DE" altLang="de-DE" sz="1800" i="1" dirty="0" smtClean="0"/>
              <a:t>)</a:t>
            </a:r>
            <a:endParaRPr lang="de-DE" altLang="de-DE" sz="1800" i="1" dirty="0"/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3020037" y="6502718"/>
            <a:ext cx="306580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</a:defRPr>
            </a:lvl1pPr>
            <a:lvl2pPr marL="820738" indent="-28575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Heavy ion high intensity </a:t>
            </a:r>
            <a:r>
              <a:rPr lang="en-US" dirty="0" err="1"/>
              <a:t>linac</a:t>
            </a:r>
            <a:r>
              <a:rPr lang="en-US" dirty="0"/>
              <a:t> developments, W. Barth, 4.2.14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2794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4098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94" y="57412"/>
            <a:ext cx="6342922" cy="781487"/>
          </a:xfrm>
        </p:spPr>
        <p:txBody>
          <a:bodyPr/>
          <a:lstStyle/>
          <a:p>
            <a:r>
              <a:rPr lang="en-US" altLang="de-DE" sz="3200" dirty="0"/>
              <a:t>28 GHz-ECR ion source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</a:t>
            </a:r>
            <a:r>
              <a:rPr lang="en-US" dirty="0"/>
              <a:t>W. Barth, 4.2.14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33272" y="3570042"/>
            <a:ext cx="4746728" cy="2705562"/>
            <a:chOff x="630" y="1401"/>
            <a:chExt cx="4328" cy="2619"/>
          </a:xfrm>
        </p:grpSpPr>
        <p:pic>
          <p:nvPicPr>
            <p:cNvPr id="7" name="Picture 2" descr="0005-RIMG04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01"/>
              <a:ext cx="3492" cy="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30" y="2041"/>
              <a:ext cx="1276" cy="26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 b="1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RF injection side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506" y="2081"/>
              <a:ext cx="1452" cy="26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 eaLnBrk="1" hangingPunct="1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ja-JP" b="1" dirty="0"/>
                <a:t>Beam extraction side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6200000" flipV="1">
              <a:off x="4011" y="3237"/>
              <a:ext cx="417" cy="77"/>
            </a:xfrm>
            <a:prstGeom prst="rightArrow">
              <a:avLst>
                <a:gd name="adj1" fmla="val 50000"/>
                <a:gd name="adj2" fmla="val 199451"/>
              </a:avLst>
            </a:prstGeom>
            <a:solidFill>
              <a:srgbClr val="FFFF00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ja-JP" altLang="en-US" sz="120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20249470">
              <a:off x="1624" y="3418"/>
              <a:ext cx="1001" cy="95"/>
            </a:xfrm>
            <a:prstGeom prst="rightArrow">
              <a:avLst>
                <a:gd name="adj1" fmla="val 50000"/>
                <a:gd name="adj2" fmla="val 327198"/>
              </a:avLst>
            </a:prstGeom>
            <a:solidFill>
              <a:srgbClr val="FFFF00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ja-JP" altLang="en-US" sz="120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513" y="1534"/>
              <a:ext cx="1283" cy="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 b="1" dirty="0" smtClean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GM-refrigerator</a:t>
              </a:r>
              <a:endParaRPr kumimoji="1" lang="en-US" altLang="ja-JP" sz="12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796" y="3506"/>
              <a:ext cx="675" cy="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200" b="1" dirty="0"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Solenoid coil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127" y="3515"/>
              <a:ext cx="496" cy="4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de-DE"/>
              </a:defPPr>
              <a:lvl1pPr algn="ctr" eaLnBrk="1" hangingPunct="1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ja-JP" b="1" dirty="0"/>
                <a:t>Iron </a:t>
              </a:r>
              <a:r>
                <a:rPr lang="en-US" altLang="ja-JP" b="1" dirty="0" smtClean="0"/>
                <a:t>yoke</a:t>
              </a: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0922" y="6239065"/>
            <a:ext cx="36909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lang="de-DE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 Nakagawa, RIKEN </a:t>
            </a:r>
            <a:r>
              <a:rPr lang="de-DE" altLang="de-DE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Nishina</a:t>
            </a:r>
            <a:r>
              <a:rPr lang="de-DE" altLang="de-DE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Center, Japan</a:t>
            </a:r>
          </a:p>
        </p:txBody>
      </p:sp>
      <p:pic>
        <p:nvPicPr>
          <p:cNvPr id="21" name="Picture 2" descr="カラー横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658" y="3658960"/>
            <a:ext cx="1107739" cy="29559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66500" y="793938"/>
            <a:ext cx="4219124" cy="40011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e-DE" sz="1000" b="1" dirty="0" smtClean="0"/>
              <a:t>Upgrade </a:t>
            </a:r>
            <a:r>
              <a:rPr lang="en-US" altLang="de-DE" sz="1000" b="1" dirty="0"/>
              <a:t>to increase </a:t>
            </a:r>
            <a:r>
              <a:rPr lang="de-DE" altLang="de-DE" sz="1000" b="1" dirty="0"/>
              <a:t>pulse </a:t>
            </a:r>
            <a:r>
              <a:rPr lang="de-DE" altLang="de-DE" sz="1000" b="1" dirty="0" err="1"/>
              <a:t>intensities</a:t>
            </a:r>
            <a:r>
              <a:rPr lang="de-DE" altLang="de-DE" sz="1000" b="1" dirty="0"/>
              <a:t> </a:t>
            </a:r>
            <a:r>
              <a:rPr lang="de-DE" altLang="de-DE" sz="1000" b="1" dirty="0" err="1"/>
              <a:t>for</a:t>
            </a:r>
            <a:r>
              <a:rPr lang="de-DE" altLang="de-DE" sz="1000" b="1" dirty="0"/>
              <a:t> medium </a:t>
            </a:r>
            <a:r>
              <a:rPr lang="de-DE" altLang="de-DE" sz="1000" b="1" dirty="0" err="1"/>
              <a:t>and</a:t>
            </a:r>
            <a:r>
              <a:rPr lang="de-DE" altLang="de-DE" sz="1000" b="1" dirty="0"/>
              <a:t> heavy </a:t>
            </a:r>
            <a:r>
              <a:rPr lang="de-DE" altLang="de-DE" sz="1000" b="1" dirty="0" err="1"/>
              <a:t>ions</a:t>
            </a:r>
            <a:r>
              <a:rPr lang="en-US" altLang="de-DE" sz="1000" b="1" dirty="0"/>
              <a:t> </a:t>
            </a:r>
            <a:r>
              <a:rPr lang="en-US" altLang="de-DE" sz="1000" b="1" dirty="0" smtClean="0"/>
              <a:t>(FAIR </a:t>
            </a:r>
            <a:r>
              <a:rPr lang="en-US" altLang="de-DE" sz="1000" b="1" u="sng" dirty="0" smtClean="0"/>
              <a:t>and</a:t>
            </a:r>
            <a:r>
              <a:rPr lang="en-US" altLang="de-DE" sz="1000" b="1" dirty="0" smtClean="0"/>
              <a:t> </a:t>
            </a:r>
            <a:r>
              <a:rPr lang="en-US" altLang="de-DE" sz="1000" b="1" dirty="0" err="1" smtClean="0"/>
              <a:t>cw</a:t>
            </a:r>
            <a:r>
              <a:rPr lang="en-US" altLang="de-DE" sz="1000" b="1" dirty="0" smtClean="0"/>
              <a:t>-heavy ion beams) by a factor of 10-15!</a:t>
            </a:r>
            <a:endParaRPr lang="de-DE" altLang="de-DE" sz="1000" b="1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010112" y="916569"/>
            <a:ext cx="3938679" cy="97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</a:pPr>
            <a:r>
              <a:rPr lang="de-DE" altLang="de-DE" sz="14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   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I(</a:t>
            </a:r>
            <a:r>
              <a:rPr lang="de-DE" altLang="de-DE" sz="1400" b="1" dirty="0" err="1" smtClean="0">
                <a:solidFill>
                  <a:srgbClr val="FF0000"/>
                </a:solidFill>
              </a:rPr>
              <a:t>A</a:t>
            </a:r>
            <a:r>
              <a:rPr lang="de-DE" altLang="de-DE" sz="1400" b="1" baseline="50000" dirty="0" err="1" smtClean="0">
                <a:solidFill>
                  <a:srgbClr val="FF0000"/>
                </a:solidFill>
              </a:rPr>
              <a:t>q</a:t>
            </a:r>
            <a:r>
              <a:rPr lang="de-DE" altLang="de-DE" sz="1400" b="1" baseline="50000" dirty="0">
                <a:solidFill>
                  <a:srgbClr val="FF0000"/>
                </a:solidFill>
              </a:rPr>
              <a:t>+</a:t>
            </a:r>
            <a:r>
              <a:rPr lang="de-DE" altLang="de-DE" sz="1400" b="1" dirty="0">
                <a:solidFill>
                  <a:srgbClr val="FF0000"/>
                </a:solidFill>
              </a:rPr>
              <a:t>) </a:t>
            </a:r>
            <a:r>
              <a:rPr lang="de-DE" altLang="de-DE" sz="1400" b="1" dirty="0">
                <a:solidFill>
                  <a:srgbClr val="FF0000"/>
                </a:solidFill>
                <a:sym typeface="Symbol" pitchFamily="18" charset="2"/>
              </a:rPr>
              <a:t></a:t>
            </a:r>
            <a:r>
              <a:rPr lang="de-DE" altLang="de-DE" sz="1400" b="1" dirty="0">
                <a:solidFill>
                  <a:srgbClr val="FF0000"/>
                </a:solidFill>
              </a:rPr>
              <a:t> </a:t>
            </a:r>
            <a:r>
              <a:rPr lang="de-DE" altLang="de-DE" sz="1400" b="1" dirty="0">
                <a:solidFill>
                  <a:srgbClr val="FF0000"/>
                </a:solidFill>
                <a:sym typeface="Symbol" pitchFamily="18" charset="2"/>
              </a:rPr>
              <a:t></a:t>
            </a:r>
            <a:r>
              <a:rPr lang="de-DE" altLang="de-DE" sz="1400" b="1" baseline="-25000" dirty="0">
                <a:solidFill>
                  <a:srgbClr val="FF0000"/>
                </a:solidFill>
              </a:rPr>
              <a:t>ECR</a:t>
            </a:r>
            <a:r>
              <a:rPr lang="de-DE" altLang="de-DE" sz="1400" b="1" baseline="50000" dirty="0">
                <a:solidFill>
                  <a:srgbClr val="FF0000"/>
                </a:solidFill>
              </a:rPr>
              <a:t>2</a:t>
            </a:r>
            <a:r>
              <a:rPr lang="de-DE" altLang="de-DE" sz="1400" b="1" dirty="0">
                <a:solidFill>
                  <a:srgbClr val="FF0000"/>
                </a:solidFill>
              </a:rPr>
              <a:t> </a:t>
            </a:r>
            <a:endParaRPr lang="de-DE" altLang="de-DE" sz="1200" dirty="0" smtClean="0">
              <a:solidFill>
                <a:srgbClr val="000000"/>
              </a:solidFill>
              <a:sym typeface="ZapfDingbats" pitchFamily="82" charset="2"/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Wingdings 2" pitchFamily="18" charset="2"/>
              <a:buChar char=""/>
            </a:pP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Increase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of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de-DE" altLang="de-DE" sz="1200" dirty="0" smtClean="0">
                <a:sym typeface="Symbol" pitchFamily="18" charset="2"/>
              </a:rPr>
              <a:t></a:t>
            </a:r>
            <a:r>
              <a:rPr lang="de-DE" altLang="de-DE" sz="1200" baseline="-25000" dirty="0" smtClean="0"/>
              <a:t>RF </a:t>
            </a:r>
            <a:r>
              <a:rPr lang="de-DE" altLang="de-DE" sz="1200" dirty="0" smtClean="0">
                <a:sym typeface="Symbol" pitchFamily="18" charset="2"/>
              </a:rPr>
              <a:t>=</a:t>
            </a:r>
            <a:r>
              <a:rPr lang="de-DE" altLang="de-DE" sz="1200" baseline="-25000" dirty="0" smtClean="0"/>
              <a:t> </a:t>
            </a:r>
            <a:r>
              <a:rPr lang="de-DE" altLang="de-DE" sz="1200" dirty="0" smtClean="0">
                <a:sym typeface="Symbol" pitchFamily="18" charset="2"/>
              </a:rPr>
              <a:t></a:t>
            </a:r>
            <a:r>
              <a:rPr lang="de-DE" altLang="de-DE" sz="1200" baseline="-25000" dirty="0" smtClean="0"/>
              <a:t>ECR </a:t>
            </a:r>
            <a:r>
              <a:rPr lang="de-DE" altLang="de-DE" sz="1200" dirty="0" smtClean="0">
                <a:sym typeface="Symbol" pitchFamily="18" charset="2"/>
              </a:rPr>
              <a:t> B</a:t>
            </a: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FF0000"/>
              </a:buClr>
              <a:buSzPct val="80000"/>
              <a:buFont typeface="Wingdings 2" pitchFamily="18" charset="2"/>
              <a:buChar char=""/>
              <a:tabLst>
                <a:tab pos="266700" algn="l"/>
              </a:tabLst>
            </a:pP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Higher magn.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flux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density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(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sc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magnets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;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up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to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 4.5 T)</a:t>
            </a:r>
            <a:endParaRPr lang="de-DE" altLang="de-DE" sz="1200" dirty="0">
              <a:solidFill>
                <a:srgbClr val="000000"/>
              </a:solidFill>
              <a:sym typeface="ZapfDingbats" pitchFamily="82" charset="2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052056" y="2025416"/>
            <a:ext cx="3955422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6213" indent="-176213" eaLnBrk="1" hangingPunct="1">
              <a:lnSpc>
                <a:spcPct val="110000"/>
              </a:lnSpc>
              <a:spcAft>
                <a:spcPts val="1200"/>
              </a:spcAft>
              <a:buClr>
                <a:srgbClr val="0000FF"/>
              </a:buClr>
              <a:buSzPct val="250000"/>
            </a:pPr>
            <a:r>
              <a:rPr lang="de-DE" altLang="de-DE" sz="1400" b="1" dirty="0" smtClean="0"/>
              <a:t>	</a:t>
            </a:r>
            <a:r>
              <a:rPr lang="de-DE" altLang="de-DE" sz="1400" b="1" dirty="0" smtClean="0">
                <a:solidFill>
                  <a:srgbClr val="0000FF"/>
                </a:solidFill>
              </a:rPr>
              <a:t> SCECRIS </a:t>
            </a:r>
            <a:r>
              <a:rPr lang="de-DE" altLang="de-DE" sz="1400" b="1" dirty="0">
                <a:solidFill>
                  <a:srgbClr val="0000FF"/>
                </a:solidFill>
              </a:rPr>
              <a:t>– High </a:t>
            </a:r>
            <a:r>
              <a:rPr lang="de-DE" altLang="de-DE" sz="1400" b="1" dirty="0" err="1" smtClean="0">
                <a:solidFill>
                  <a:srgbClr val="0000FF"/>
                </a:solidFill>
              </a:rPr>
              <a:t>Versatility</a:t>
            </a:r>
            <a:endParaRPr lang="de-DE" altLang="de-DE" sz="1400" b="1" dirty="0">
              <a:solidFill>
                <a:srgbClr val="0000FF"/>
              </a:solidFill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SzPct val="80000"/>
              <a:buFont typeface="Wingdings 2" pitchFamily="18" charset="2"/>
              <a:buChar char=""/>
            </a:pP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Adjustable </a:t>
            </a:r>
            <a:r>
              <a:rPr lang="en-US" altLang="de-DE" sz="1200" dirty="0">
                <a:solidFill>
                  <a:srgbClr val="000000"/>
                </a:solidFill>
                <a:sym typeface="ZapfDingbats" pitchFamily="82" charset="2"/>
              </a:rPr>
              <a:t>axial and radial magnetic 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fields </a:t>
            </a:r>
            <a:r>
              <a:rPr lang="de-DE" altLang="de-DE" sz="1200" dirty="0" smtClean="0">
                <a:solidFill>
                  <a:srgbClr val="000000"/>
                </a:solidFill>
                <a:sym typeface="ZapfDingbats" pitchFamily="82" charset="2"/>
              </a:rPr>
              <a:t> 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adaptation to </a:t>
            </a:r>
            <a:r>
              <a:rPr lang="en-US" altLang="de-DE" sz="1200" dirty="0">
                <a:solidFill>
                  <a:srgbClr val="000000"/>
                </a:solidFill>
                <a:sym typeface="ZapfDingbats" pitchFamily="82" charset="2"/>
              </a:rPr>
              <a:t>different working points</a:t>
            </a:r>
            <a:endParaRPr lang="en-US" altLang="de-DE" sz="1200" dirty="0">
              <a:solidFill>
                <a:srgbClr val="000000"/>
              </a:solidFill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SzPct val="80000"/>
              <a:buFont typeface="Wingdings 2" pitchFamily="18" charset="2"/>
              <a:buChar char=""/>
            </a:pPr>
            <a:r>
              <a:rPr lang="en-US" altLang="de-DE" sz="1200" dirty="0" smtClean="0">
                <a:solidFill>
                  <a:srgbClr val="000000"/>
                </a:solidFill>
              </a:rPr>
              <a:t>High </a:t>
            </a:r>
            <a:r>
              <a:rPr lang="en-US" altLang="de-DE" sz="1200" dirty="0">
                <a:solidFill>
                  <a:srgbClr val="000000"/>
                </a:solidFill>
              </a:rPr>
              <a:t>charge </a:t>
            </a:r>
            <a:r>
              <a:rPr lang="en-US" altLang="de-DE" sz="1200" dirty="0" smtClean="0">
                <a:solidFill>
                  <a:srgbClr val="000000"/>
                </a:solidFill>
              </a:rPr>
              <a:t>state beams </a:t>
            </a:r>
            <a:r>
              <a:rPr lang="de-DE" altLang="de-DE" sz="1200" dirty="0">
                <a:solidFill>
                  <a:srgbClr val="000000"/>
                </a:solidFill>
                <a:sym typeface="ZapfDingbats" pitchFamily="82" charset="2"/>
              </a:rPr>
              <a:t></a:t>
            </a:r>
            <a:r>
              <a:rPr lang="en-US" altLang="de-DE" sz="1200" dirty="0">
                <a:solidFill>
                  <a:srgbClr val="000000"/>
                </a:solidFill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</a:rPr>
              <a:t>LINAC-injection without </a:t>
            </a:r>
            <a:r>
              <a:rPr lang="en-US" altLang="de-DE" sz="1200" dirty="0" err="1" smtClean="0">
                <a:solidFill>
                  <a:srgbClr val="000000"/>
                </a:solidFill>
              </a:rPr>
              <a:t>postacceleration</a:t>
            </a:r>
            <a:endParaRPr lang="de-DE" altLang="de-DE" sz="1200" dirty="0" smtClean="0">
              <a:solidFill>
                <a:srgbClr val="000000"/>
              </a:solidFill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SzPct val="80000"/>
              <a:buFont typeface="Wingdings 2" pitchFamily="18" charset="2"/>
              <a:buChar char=""/>
            </a:pPr>
            <a:r>
              <a:rPr lang="en-US" altLang="de-DE" sz="1200" dirty="0" err="1" smtClean="0">
                <a:solidFill>
                  <a:srgbClr val="000000"/>
                </a:solidFill>
                <a:sym typeface="ZapfDingbats" pitchFamily="82" charset="2"/>
              </a:rPr>
              <a:t>Cw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-mode/special </a:t>
            </a:r>
            <a:r>
              <a:rPr lang="en-US" altLang="de-DE" sz="1200" dirty="0">
                <a:solidFill>
                  <a:srgbClr val="000000"/>
                </a:solidFill>
                <a:sym typeface="ZapfDingbats" pitchFamily="82" charset="2"/>
              </a:rPr>
              <a:t>pulsed mode for high pulse 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intensities</a:t>
            </a:r>
            <a:endParaRPr lang="de-DE" altLang="de-DE" sz="1200" dirty="0" smtClean="0">
              <a:solidFill>
                <a:srgbClr val="000000"/>
              </a:solidFill>
              <a:sym typeface="ZapfDingbats" pitchFamily="82" charset="2"/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SzPct val="80000"/>
              <a:buFont typeface="Wingdings 2" pitchFamily="18" charset="2"/>
              <a:buChar char=""/>
            </a:pPr>
            <a:r>
              <a:rPr lang="en-US" altLang="de-DE" sz="1200" dirty="0" smtClean="0">
                <a:solidFill>
                  <a:srgbClr val="000000"/>
                </a:solidFill>
              </a:rPr>
              <a:t>Low </a:t>
            </a:r>
            <a:r>
              <a:rPr lang="en-US" altLang="de-DE" sz="1200" dirty="0">
                <a:solidFill>
                  <a:srgbClr val="000000"/>
                </a:solidFill>
              </a:rPr>
              <a:t>material consumption </a:t>
            </a:r>
            <a:r>
              <a:rPr lang="de-DE" altLang="de-DE" sz="1200" dirty="0">
                <a:solidFill>
                  <a:srgbClr val="000000"/>
                </a:solidFill>
                <a:sym typeface="ZapfDingbats" pitchFamily="82" charset="2"/>
              </a:rPr>
              <a:t></a:t>
            </a:r>
            <a:r>
              <a:rPr lang="en-US" altLang="de-DE" sz="1200" dirty="0">
                <a:solidFill>
                  <a:srgbClr val="000000"/>
                </a:solidFill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</a:rPr>
              <a:t>high efficiency</a:t>
            </a:r>
            <a:endParaRPr lang="en-US" altLang="de-DE" sz="1200" dirty="0">
              <a:solidFill>
                <a:srgbClr val="000000"/>
              </a:solidFill>
              <a:sym typeface="ZapfDingbats" pitchFamily="82" charset="2"/>
            </a:endParaRPr>
          </a:p>
          <a:p>
            <a:pPr marL="268288" lvl="1" indent="-268288" eaLnBrk="1" hangingPunct="1">
              <a:lnSpc>
                <a:spcPct val="110000"/>
              </a:lnSpc>
              <a:spcAft>
                <a:spcPts val="600"/>
              </a:spcAft>
              <a:buClr>
                <a:srgbClr val="0000FF"/>
              </a:buClr>
              <a:buSzPct val="80000"/>
              <a:buFont typeface="Wingdings 2" pitchFamily="18" charset="2"/>
              <a:buChar char=""/>
            </a:pPr>
            <a:r>
              <a:rPr lang="en-US" altLang="de-DE" sz="1200" dirty="0">
                <a:solidFill>
                  <a:srgbClr val="000000"/>
                </a:solidFill>
                <a:sym typeface="ZapfDingbats" pitchFamily="82" charset="2"/>
              </a:rPr>
              <a:t> 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High </a:t>
            </a:r>
            <a:r>
              <a:rPr lang="en-US" altLang="de-DE" sz="1200" dirty="0" smtClean="0">
                <a:solidFill>
                  <a:srgbClr val="000000"/>
                </a:solidFill>
                <a:sym typeface="ZapfDingbats" pitchFamily="82" charset="2"/>
              </a:rPr>
              <a:t>stability </a:t>
            </a:r>
            <a:r>
              <a:rPr lang="en-US" altLang="de-DE" sz="1200" dirty="0">
                <a:solidFill>
                  <a:srgbClr val="000000"/>
                </a:solidFill>
                <a:sym typeface="ZapfDingbats" pitchFamily="82" charset="2"/>
              </a:rPr>
              <a:t>and low beam noise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31509" y="4513076"/>
            <a:ext cx="3955422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176213" indent="-176213" eaLnBrk="1" hangingPunct="1">
              <a:lnSpc>
                <a:spcPct val="110000"/>
              </a:lnSpc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268288" lvl="1" indent="-268288" eaLnBrk="1" hangingPunct="1">
              <a:lnSpc>
                <a:spcPct val="110000"/>
              </a:lnSpc>
              <a:buClr>
                <a:srgbClr val="0000FF"/>
              </a:buClr>
              <a:buFont typeface="Wingdings 2" pitchFamily="18" charset="2"/>
              <a:buChar char=""/>
              <a:defRPr sz="12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de-DE" altLang="de-DE" dirty="0" smtClean="0">
                <a:solidFill>
                  <a:srgbClr val="0000FF"/>
                </a:solidFill>
              </a:rPr>
              <a:t>	  </a:t>
            </a:r>
            <a:r>
              <a:rPr lang="de-DE" altLang="de-DE" dirty="0" err="1" smtClean="0">
                <a:solidFill>
                  <a:srgbClr val="0000FF"/>
                </a:solidFill>
              </a:rPr>
              <a:t>Roadmap</a:t>
            </a:r>
            <a:endParaRPr lang="de-DE" altLang="de-DE" dirty="0">
              <a:solidFill>
                <a:srgbClr val="0000FF"/>
              </a:solidFill>
            </a:endParaRPr>
          </a:p>
          <a:p>
            <a:pPr lvl="1">
              <a:spcAft>
                <a:spcPts val="600"/>
              </a:spcAft>
              <a:buSzPct val="80000"/>
            </a:pPr>
            <a:r>
              <a:rPr lang="de-DE" altLang="de-DE" dirty="0" err="1" smtClean="0"/>
              <a:t>Acquisition</a:t>
            </a:r>
            <a:r>
              <a:rPr lang="de-DE" altLang="de-DE" dirty="0" smtClean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smtClean="0"/>
              <a:t>SC-</a:t>
            </a:r>
            <a:r>
              <a:rPr lang="de-DE" altLang="de-DE" dirty="0" err="1" smtClean="0"/>
              <a:t>magnet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system</a:t>
            </a:r>
            <a:r>
              <a:rPr lang="de-DE" altLang="de-DE" dirty="0" smtClean="0"/>
              <a:t>, …</a:t>
            </a:r>
            <a:endParaRPr lang="de-DE" altLang="de-DE" dirty="0"/>
          </a:p>
          <a:p>
            <a:pPr lvl="1">
              <a:spcAft>
                <a:spcPts val="600"/>
              </a:spcAft>
              <a:buSzPct val="80000"/>
            </a:pPr>
            <a:r>
              <a:rPr lang="de-DE" altLang="de-DE" dirty="0" err="1" smtClean="0"/>
              <a:t>Commissioning</a:t>
            </a:r>
            <a:r>
              <a:rPr lang="de-DE" altLang="de-DE" dirty="0" smtClean="0"/>
              <a:t>/</a:t>
            </a:r>
            <a:r>
              <a:rPr lang="de-DE" altLang="de-DE" dirty="0" err="1" smtClean="0"/>
              <a:t>Optimization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existing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facility</a:t>
            </a:r>
            <a:endParaRPr lang="de-DE" altLang="de-DE" dirty="0"/>
          </a:p>
          <a:p>
            <a:pPr lvl="1">
              <a:spcAft>
                <a:spcPts val="600"/>
              </a:spcAft>
              <a:buSzPct val="80000"/>
            </a:pPr>
            <a:r>
              <a:rPr lang="de-DE" altLang="de-DE" dirty="0" smtClean="0"/>
              <a:t>Further </a:t>
            </a:r>
            <a:r>
              <a:rPr lang="de-DE" altLang="de-DE" dirty="0" err="1" smtClean="0"/>
              <a:t>R&amp;D@test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facility</a:t>
            </a:r>
            <a:r>
              <a:rPr lang="de-DE" altLang="de-DE" dirty="0" smtClean="0"/>
              <a:t>;  </a:t>
            </a:r>
            <a:r>
              <a:rPr lang="de-DE" altLang="de-DE" dirty="0" err="1" smtClean="0"/>
              <a:t>achieving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optimum</a:t>
            </a:r>
            <a:r>
              <a:rPr lang="de-DE" altLang="de-DE" dirty="0" smtClean="0"/>
              <a:t> </a:t>
            </a:r>
            <a:r>
              <a:rPr lang="de-DE" altLang="de-DE" dirty="0" err="1"/>
              <a:t>operating</a:t>
            </a:r>
            <a:r>
              <a:rPr lang="de-DE" altLang="de-DE" dirty="0"/>
              <a:t> </a:t>
            </a:r>
            <a:r>
              <a:rPr lang="de-DE" altLang="de-DE" dirty="0" err="1" smtClean="0"/>
              <a:t>conditions</a:t>
            </a:r>
            <a:endParaRPr lang="de-DE" altLang="de-DE" dirty="0"/>
          </a:p>
          <a:p>
            <a:pPr lvl="1">
              <a:spcAft>
                <a:spcPts val="600"/>
              </a:spcAft>
              <a:buSzPct val="80000"/>
            </a:pPr>
            <a:r>
              <a:rPr lang="de-DE" altLang="de-DE" dirty="0" smtClean="0"/>
              <a:t>Transfer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smtClean="0"/>
              <a:t>GSI-HLI </a:t>
            </a:r>
            <a:endParaRPr lang="en-US" altLang="de-DE" dirty="0">
              <a:sym typeface="ZapfDingbats" pitchFamily="82" charset="2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45" y="1233169"/>
            <a:ext cx="3709687" cy="23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49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148655"/>
            <a:ext cx="6342922" cy="802510"/>
          </a:xfrm>
        </p:spPr>
        <p:txBody>
          <a:bodyPr/>
          <a:lstStyle/>
          <a:p>
            <a:r>
              <a:rPr lang="de-DE" altLang="de-DE" sz="3200" dirty="0"/>
              <a:t>H-type </a:t>
            </a:r>
            <a:r>
              <a:rPr lang="de-DE" altLang="de-DE" sz="3200" dirty="0" err="1"/>
              <a:t>Cavity</a:t>
            </a:r>
            <a:r>
              <a:rPr lang="de-DE" altLang="de-DE" sz="3200" dirty="0"/>
              <a:t> </a:t>
            </a:r>
            <a:r>
              <a:rPr lang="de-DE" altLang="de-DE" sz="3200" dirty="0" err="1" smtClean="0"/>
              <a:t>Developments</a:t>
            </a:r>
            <a:r>
              <a:rPr lang="de-DE" altLang="de-DE" sz="3200" dirty="0" smtClean="0"/>
              <a:t> I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</a:t>
            </a:r>
            <a:r>
              <a:rPr lang="en-US" dirty="0"/>
              <a:t>W. Barth, 4.2.14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504" y="855327"/>
            <a:ext cx="9144000" cy="551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altLang="de-DE" sz="1600" b="1" kern="0" dirty="0" smtClean="0"/>
              <a:t>325 </a:t>
            </a:r>
            <a:r>
              <a:rPr lang="en-US" altLang="de-DE" sz="1600" b="1" kern="0" dirty="0" smtClean="0"/>
              <a:t>MHz-CH-prototype (</a:t>
            </a:r>
            <a:r>
              <a:rPr lang="en-US" altLang="de-DE" sz="1600" b="1" kern="0" dirty="0" err="1" smtClean="0"/>
              <a:t>nc</a:t>
            </a:r>
            <a:r>
              <a:rPr lang="en-US" altLang="de-DE" sz="1600" b="1" kern="0" dirty="0" smtClean="0"/>
              <a:t>), </a:t>
            </a:r>
            <a:r>
              <a:rPr lang="en-US" altLang="de-DE" sz="1600" b="1" kern="0" dirty="0" err="1" smtClean="0"/>
              <a:t>commissioning@FAIR</a:t>
            </a:r>
            <a:r>
              <a:rPr lang="en-US" altLang="de-DE" sz="1600" b="1" kern="0" dirty="0" smtClean="0"/>
              <a:t>-p-LINAC test stand (2014)</a:t>
            </a:r>
            <a:endParaRPr lang="en-US" altLang="de-DE" sz="1600" b="1" kern="0" dirty="0" smtClean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altLang="de-DE" sz="1600" b="1" kern="0" dirty="0" smtClean="0"/>
              <a:t>P</a:t>
            </a:r>
            <a:r>
              <a:rPr lang="en-US" altLang="de-DE" sz="1600" b="1" kern="0" dirty="0" smtClean="0"/>
              <a:t>rototyping of HE-LINAC and </a:t>
            </a:r>
            <a:r>
              <a:rPr lang="en-US" altLang="de-DE" sz="1600" b="1" kern="0" dirty="0" err="1" smtClean="0"/>
              <a:t>cw</a:t>
            </a:r>
            <a:r>
              <a:rPr lang="en-US" altLang="de-DE" sz="1600" b="1" kern="0" dirty="0" smtClean="0"/>
              <a:t>-LINAC H-type accelerator cavities</a:t>
            </a:r>
            <a:endParaRPr lang="en-US" altLang="de-DE" sz="1600" b="1" kern="0" dirty="0" smtClean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endParaRPr lang="en-US" altLang="de-DE" sz="1600" kern="0" dirty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endParaRPr lang="en-US" altLang="de-DE" sz="1600" kern="0" dirty="0" smtClean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endParaRPr lang="en-US" altLang="de-DE" sz="1600" kern="0" dirty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endParaRPr lang="en-US" altLang="de-DE" sz="1600" kern="0" dirty="0" smtClean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endParaRPr lang="en-US" altLang="de-DE" sz="1600" kern="0" dirty="0"/>
          </a:p>
          <a:p>
            <a:pPr marL="285750" indent="-285750">
              <a:buClr>
                <a:srgbClr val="FF0000"/>
              </a:buClr>
              <a:buSzPct val="250000"/>
              <a:buFont typeface="Arial" pitchFamily="34" charset="0"/>
              <a:buChar char="•"/>
              <a:tabLst>
                <a:tab pos="180975" algn="l"/>
              </a:tabLst>
            </a:pPr>
            <a:r>
              <a:rPr lang="en-US" altLang="de-DE" sz="1600" b="1" kern="0" dirty="0" smtClean="0"/>
              <a:t>325 MHZ-Crossbar H-cavity </a:t>
            </a:r>
            <a:r>
              <a:rPr lang="en-US" altLang="de-DE" sz="1600" b="1" kern="0" dirty="0" smtClean="0"/>
              <a:t>(HE-LINAC-Booster)</a:t>
            </a:r>
            <a:endParaRPr lang="de-DE" altLang="de-DE" sz="1600" b="1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098" y="4776737"/>
            <a:ext cx="25288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726" y="4783654"/>
            <a:ext cx="2067985" cy="15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5"/>
          <p:cNvSpPr txBox="1">
            <a:spLocks noChangeArrowheads="1"/>
          </p:cNvSpPr>
          <p:nvPr/>
        </p:nvSpPr>
        <p:spPr bwMode="auto">
          <a:xfrm>
            <a:off x="5213212" y="5865445"/>
            <a:ext cx="1563688" cy="338554"/>
          </a:xfrm>
          <a:prstGeom prst="rect">
            <a:avLst/>
          </a:prstGeom>
          <a:solidFill>
            <a:schemeClr val="bg1">
              <a:alpha val="5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err="1"/>
              <a:t>Cold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model</a:t>
            </a:r>
            <a:endParaRPr lang="de-DE" altLang="de-DE" sz="1600" dirty="0"/>
          </a:p>
        </p:txBody>
      </p:sp>
      <p:sp>
        <p:nvSpPr>
          <p:cNvPr id="12" name="Textfeld 15"/>
          <p:cNvSpPr txBox="1">
            <a:spLocks noChangeArrowheads="1"/>
          </p:cNvSpPr>
          <p:nvPr/>
        </p:nvSpPr>
        <p:spPr bwMode="auto">
          <a:xfrm>
            <a:off x="2199668" y="5965408"/>
            <a:ext cx="1563687" cy="338554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1600" dirty="0" err="1"/>
              <a:t>sc</a:t>
            </a:r>
            <a:r>
              <a:rPr lang="de-DE" altLang="de-DE" sz="1600" dirty="0"/>
              <a:t>-prototype</a:t>
            </a:r>
          </a:p>
        </p:txBody>
      </p:sp>
      <p:pic>
        <p:nvPicPr>
          <p:cNvPr id="13" name="Picture 4" descr="H-famili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305" y="1916066"/>
            <a:ext cx="6431096" cy="20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8981" y="3883956"/>
            <a:ext cx="217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600" dirty="0" err="1" smtClean="0"/>
              <a:t>n</a:t>
            </a:r>
            <a:r>
              <a:rPr lang="en-GB" altLang="de-DE" sz="1600" dirty="0" err="1" smtClean="0"/>
              <a:t>c</a:t>
            </a:r>
            <a:r>
              <a:rPr lang="en-GB" altLang="de-DE" sz="1600" dirty="0" smtClean="0"/>
              <a:t>-IH-cavity</a:t>
            </a:r>
            <a:r>
              <a:rPr lang="en-GB" altLang="de-DE" sz="1600" b="1" dirty="0" smtClean="0"/>
              <a:t> </a:t>
            </a:r>
            <a:endParaRPr lang="en-GB" altLang="de-DE" sz="1600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71954" y="3912657"/>
            <a:ext cx="2327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600" dirty="0" err="1" smtClean="0"/>
              <a:t>n</a:t>
            </a:r>
            <a:r>
              <a:rPr lang="en-GB" altLang="de-DE" sz="1600" dirty="0" err="1" smtClean="0"/>
              <a:t>c</a:t>
            </a:r>
            <a:r>
              <a:rPr lang="en-GB" altLang="de-DE" sz="1600" dirty="0" smtClean="0"/>
              <a:t>-CH-cavity</a:t>
            </a:r>
            <a:r>
              <a:rPr lang="en-GB" altLang="de-DE" sz="1600" b="1" dirty="0" smtClean="0"/>
              <a:t> </a:t>
            </a:r>
            <a:endParaRPr lang="en-GB" altLang="de-DE" sz="1600" b="1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032900" y="3891894"/>
            <a:ext cx="2327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de-DE" sz="1600" dirty="0" smtClean="0"/>
              <a:t>sc-CH-cavity</a:t>
            </a:r>
            <a:endParaRPr lang="en-GB" altLang="de-DE" sz="1600" dirty="0"/>
          </a:p>
        </p:txBody>
      </p:sp>
      <p:sp>
        <p:nvSpPr>
          <p:cNvPr id="17" name="Textfeld 16"/>
          <p:cNvSpPr txBox="1"/>
          <p:nvPr/>
        </p:nvSpPr>
        <p:spPr>
          <a:xfrm rot="20372676">
            <a:off x="195209" y="5229547"/>
            <a:ext cx="146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de-DE" dirty="0" smtClean="0"/>
              <a:t>=0.1565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2657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CH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45" t="8920" r="3669" b="13379"/>
          <a:stretch/>
        </p:blipFill>
        <p:spPr bwMode="auto">
          <a:xfrm>
            <a:off x="3348000" y="3769771"/>
            <a:ext cx="3996000" cy="255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0" t="16995" r="43903" b="25493"/>
          <a:stretch>
            <a:fillRect/>
          </a:stretch>
        </p:blipFill>
        <p:spPr bwMode="auto">
          <a:xfrm>
            <a:off x="3825648" y="4887286"/>
            <a:ext cx="2027427" cy="9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45218" y="4039511"/>
            <a:ext cx="2313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200" dirty="0"/>
              <a:t>CH-prototype cavity (360 MHz, </a:t>
            </a:r>
            <a:r>
              <a:rPr lang="en-US" altLang="de-DE" sz="1200" dirty="0">
                <a:sym typeface="Symbol" pitchFamily="18" charset="2"/>
              </a:rPr>
              <a:t> </a:t>
            </a:r>
            <a:r>
              <a:rPr lang="en-US" altLang="de-DE" sz="1200" dirty="0"/>
              <a:t>= 0.1, 19 cells)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V="1">
            <a:off x="5990760" y="4862080"/>
            <a:ext cx="0" cy="105843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1454" y="1305143"/>
            <a:ext cx="2871793" cy="2199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992" y="99357"/>
            <a:ext cx="8229600" cy="1143000"/>
          </a:xfrm>
        </p:spPr>
        <p:txBody>
          <a:bodyPr/>
          <a:lstStyle/>
          <a:p>
            <a:r>
              <a:rPr lang="de-DE" altLang="de-DE" dirty="0"/>
              <a:t>H-type </a:t>
            </a:r>
            <a:r>
              <a:rPr lang="de-DE" altLang="de-DE" dirty="0" err="1"/>
              <a:t>Cavity</a:t>
            </a:r>
            <a:r>
              <a:rPr lang="de-DE" altLang="de-DE" dirty="0"/>
              <a:t> </a:t>
            </a:r>
            <a:r>
              <a:rPr lang="de-DE" altLang="de-DE" dirty="0" err="1" smtClean="0"/>
              <a:t>Developments</a:t>
            </a:r>
            <a:r>
              <a:rPr lang="de-DE" altLang="de-DE" dirty="0" smtClean="0"/>
              <a:t> II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000" dirty="0" err="1"/>
              <a:t>superconducting</a:t>
            </a:r>
            <a:r>
              <a:rPr lang="de-DE" altLang="de-DE" sz="2000" dirty="0"/>
              <a:t> Crossbar H-mode </a:t>
            </a:r>
            <a:r>
              <a:rPr lang="de-DE" altLang="de-DE" sz="2000" dirty="0" err="1"/>
              <a:t>cavity</a:t>
            </a:r>
            <a:r>
              <a:rPr lang="de-DE" altLang="de-DE" sz="2000" dirty="0"/>
              <a:t> (CH)</a:t>
            </a:r>
            <a:endParaRPr lang="de-DE" sz="20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020037" y="6502718"/>
            <a:ext cx="306580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800" baseline="0">
                <a:solidFill>
                  <a:schemeClr val="bg1"/>
                </a:solidFill>
                <a:latin typeface="+mn-lt"/>
              </a:defRPr>
            </a:lvl1pPr>
            <a:lvl2pPr marL="820738" indent="-28575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eaLnBrk="0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Heavy ion high intensity </a:t>
            </a:r>
            <a:r>
              <a:rPr lang="en-US" dirty="0" err="1"/>
              <a:t>linac</a:t>
            </a:r>
            <a:r>
              <a:rPr lang="en-US" dirty="0"/>
              <a:t> developments, W. Barth, 4.2.14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" name="Picture 13" descr="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657"/>
          <a:stretch>
            <a:fillRect/>
          </a:stretch>
        </p:blipFill>
        <p:spPr bwMode="auto">
          <a:xfrm>
            <a:off x="144285" y="1988954"/>
            <a:ext cx="2426066" cy="41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886049" y="3505634"/>
            <a:ext cx="517680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e-DE" sz="1400" b="1" dirty="0"/>
              <a:t>Measured Q-value as function of the accelerating gradient</a:t>
            </a:r>
            <a:r>
              <a:rPr lang="de-DE" altLang="de-DE" sz="1400" b="1" dirty="0"/>
              <a:t> 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396" y="1491933"/>
            <a:ext cx="2736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de-DE" sz="1400" b="1" dirty="0"/>
              <a:t>Vertical test setup of the </a:t>
            </a:r>
            <a:r>
              <a:rPr lang="en-US" altLang="de-DE" sz="1400" b="1" dirty="0" err="1"/>
              <a:t>sc</a:t>
            </a:r>
            <a:r>
              <a:rPr lang="en-US" altLang="de-DE" sz="1400" b="1" dirty="0"/>
              <a:t>-CH-prototype cavity</a:t>
            </a:r>
            <a:r>
              <a:rPr lang="de-DE" altLang="de-DE" sz="1400" b="1" dirty="0"/>
              <a:t> 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0111" y="6109367"/>
            <a:ext cx="1674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b="1" i="1" dirty="0"/>
              <a:t>U. Ratzinger, H. </a:t>
            </a:r>
            <a:r>
              <a:rPr lang="en-US" altLang="de-DE" sz="1000" b="1" i="1" dirty="0" err="1"/>
              <a:t>Podlech</a:t>
            </a:r>
            <a:r>
              <a:rPr lang="en-US" altLang="de-DE" sz="1000" b="1" i="1" dirty="0"/>
              <a:t> (Univ. of Frankfurt)</a:t>
            </a:r>
          </a:p>
        </p:txBody>
      </p:sp>
      <p:grpSp>
        <p:nvGrpSpPr>
          <p:cNvPr id="16" name="Gruppieren 15"/>
          <p:cNvGrpSpPr>
            <a:grpSpLocks/>
          </p:cNvGrpSpPr>
          <p:nvPr/>
        </p:nvGrpSpPr>
        <p:grpSpPr bwMode="auto">
          <a:xfrm>
            <a:off x="6149140" y="1799450"/>
            <a:ext cx="2591600" cy="1426738"/>
            <a:chOff x="725488" y="2062163"/>
            <a:chExt cx="7950200" cy="3614737"/>
          </a:xfrm>
        </p:grpSpPr>
        <p:pic>
          <p:nvPicPr>
            <p:cNvPr id="17" name="Picture 213" descr="C:\Users\Dziuba\Pictures\Fotos Fertigung 325 MHz CH\2012-02-03_Bilder_Fertigungsfortschritt\2012-02-03_Bilder_Fertigungsfortschritt\SDC1392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8" y="2781300"/>
              <a:ext cx="4710112" cy="289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14" descr="C:\Users\Dziuba\Pictures\Fotos Fertigung 325 MHz CH\SDC1403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75" y="2062163"/>
              <a:ext cx="2754313" cy="361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8" descr="header_log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60" r="-57"/>
          <a:stretch/>
        </p:blipFill>
        <p:spPr bwMode="auto">
          <a:xfrm>
            <a:off x="6555917" y="1592406"/>
            <a:ext cx="889023" cy="4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037963" y="1283912"/>
            <a:ext cx="303291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b="1" dirty="0" smtClean="0"/>
              <a:t>325 MHz CH (Booster </a:t>
            </a:r>
            <a:r>
              <a:rPr lang="de-DE" altLang="de-DE" sz="1400" b="1" dirty="0" err="1" smtClean="0"/>
              <a:t>linac</a:t>
            </a:r>
            <a:r>
              <a:rPr lang="de-DE" altLang="de-DE" sz="1400" b="1" dirty="0" smtClean="0"/>
              <a:t>)</a:t>
            </a:r>
            <a:endParaRPr lang="de-DE" altLang="de-DE" sz="1400" b="1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867759" y="1122989"/>
            <a:ext cx="303291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1400" b="1" dirty="0" smtClean="0"/>
              <a:t>217 MHz CH (</a:t>
            </a:r>
            <a:r>
              <a:rPr lang="de-DE" altLang="de-DE" sz="1400" b="1" dirty="0" err="1" smtClean="0"/>
              <a:t>cw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linac</a:t>
            </a:r>
            <a:r>
              <a:rPr lang="de-DE" altLang="de-DE" sz="1400" b="1" dirty="0" smtClean="0"/>
              <a:t>)</a:t>
            </a:r>
            <a:endParaRPr lang="de-DE" altLang="de-DE" sz="1400" b="1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279400"/>
          </a:xfr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443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00" y="148655"/>
            <a:ext cx="6342922" cy="743830"/>
          </a:xfrm>
        </p:spPr>
        <p:txBody>
          <a:bodyPr/>
          <a:lstStyle/>
          <a:p>
            <a:pPr marL="457200" indent="-457200"/>
            <a:r>
              <a:rPr lang="de-DE" altLang="de-DE" sz="3200" dirty="0" err="1" smtClean="0"/>
              <a:t>cw</a:t>
            </a:r>
            <a:r>
              <a:rPr lang="de-DE" altLang="de-DE" sz="3200" dirty="0" smtClean="0"/>
              <a:t>-LINAC-Demonstrator</a:t>
            </a:r>
            <a:endParaRPr lang="de-DE" alt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</a:t>
            </a:r>
            <a:r>
              <a:rPr lang="en-US" dirty="0"/>
              <a:t>W. Barth, 4.2.14</a:t>
            </a:r>
          </a:p>
        </p:txBody>
      </p:sp>
      <p:pic>
        <p:nvPicPr>
          <p:cNvPr id="6" name="Picture 9" descr="THPPP035_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4" y="919757"/>
            <a:ext cx="6477094" cy="31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4149358" y="3301633"/>
            <a:ext cx="2908990" cy="2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b="1" kern="0" dirty="0" smtClean="0"/>
              <a:t>High Charge State </a:t>
            </a:r>
            <a:r>
              <a:rPr lang="de-DE" altLang="de-DE" sz="1200" b="1" kern="0" dirty="0" err="1" smtClean="0"/>
              <a:t>Injector</a:t>
            </a:r>
            <a:r>
              <a:rPr lang="de-DE" altLang="de-DE" sz="1200" b="1" kern="0" dirty="0" smtClean="0"/>
              <a:t> (</a:t>
            </a:r>
            <a:r>
              <a:rPr lang="de-DE" altLang="de-DE" sz="1200" b="1" kern="0" dirty="0" err="1" smtClean="0"/>
              <a:t>existing</a:t>
            </a:r>
            <a:r>
              <a:rPr lang="de-DE" altLang="de-DE" sz="1200" b="1" kern="0" dirty="0" smtClean="0"/>
              <a:t>)</a:t>
            </a:r>
            <a:endParaRPr lang="de-DE" altLang="de-DE" sz="1200" b="1" kern="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4662" y="4003474"/>
            <a:ext cx="2301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 smtClean="0">
                <a:solidFill>
                  <a:srgbClr val="00589C"/>
                </a:solidFill>
              </a:rPr>
              <a:t>CH-</a:t>
            </a:r>
            <a:r>
              <a:rPr lang="de-DE" altLang="de-DE" sz="1600" b="1" dirty="0" err="1" smtClean="0">
                <a:solidFill>
                  <a:srgbClr val="00589C"/>
                </a:solidFill>
              </a:rPr>
              <a:t>cavity</a:t>
            </a:r>
            <a:r>
              <a:rPr lang="de-DE" altLang="de-DE" sz="1600" b="1" dirty="0" smtClean="0">
                <a:solidFill>
                  <a:srgbClr val="00589C"/>
                </a:solidFill>
              </a:rPr>
              <a:t> (5.1 MV/m</a:t>
            </a:r>
            <a:endParaRPr lang="de-DE" altLang="de-DE" sz="1600" b="1" dirty="0" smtClean="0">
              <a:solidFill>
                <a:srgbClr val="00589C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6" y="4410503"/>
            <a:ext cx="2260314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4417" y="5806892"/>
            <a:ext cx="1350962" cy="707886"/>
          </a:xfrm>
          <a:prstGeom prst="rect">
            <a:avLst/>
          </a:prstGeom>
          <a:solidFill>
            <a:srgbClr val="FFFF66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600" b="1" dirty="0">
                <a:solidFill>
                  <a:srgbClr val="FF3300"/>
                </a:solidFill>
              </a:rPr>
              <a:t>2014 </a:t>
            </a:r>
            <a:r>
              <a:rPr lang="de-DE" altLang="de-DE" b="1" dirty="0">
                <a:solidFill>
                  <a:srgbClr val="FF3300"/>
                </a:solidFill>
              </a:rPr>
              <a:t>(</a:t>
            </a:r>
            <a:r>
              <a:rPr lang="de-DE" altLang="de-DE" sz="1600" b="1" dirty="0" err="1">
                <a:solidFill>
                  <a:srgbClr val="FF3300"/>
                </a:solidFill>
              </a:rPr>
              <a:t>delivery</a:t>
            </a:r>
            <a:r>
              <a:rPr lang="de-DE" altLang="de-DE" b="1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4" name="Picture 2" descr="KryostatOffenTransparent-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4"/>
          <a:stretch>
            <a:fillRect/>
          </a:stretch>
        </p:blipFill>
        <p:spPr bwMode="auto">
          <a:xfrm>
            <a:off x="2404153" y="3950091"/>
            <a:ext cx="3791164" cy="25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3107952" y="4241001"/>
            <a:ext cx="11209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00589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 err="1"/>
              <a:t>Cryostat</a:t>
            </a:r>
            <a:endParaRPr lang="de-DE" altLang="de-DE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1869141">
            <a:off x="4603187" y="5749631"/>
            <a:ext cx="1185805" cy="584775"/>
          </a:xfrm>
          <a:prstGeom prst="rect">
            <a:avLst/>
          </a:prstGeom>
          <a:solidFill>
            <a:srgbClr val="FFFF66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/>
              <a:t>2014 (</a:t>
            </a:r>
            <a:r>
              <a:rPr lang="de-DE" altLang="de-DE" dirty="0" err="1"/>
              <a:t>delivery</a:t>
            </a:r>
            <a:r>
              <a:rPr lang="de-DE" altLang="de-DE" dirty="0"/>
              <a:t>)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4453" y="3802795"/>
            <a:ext cx="1229632" cy="237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 rot="1869141">
            <a:off x="7545577" y="5533694"/>
            <a:ext cx="1185805" cy="338554"/>
          </a:xfrm>
          <a:prstGeom prst="rect">
            <a:avLst/>
          </a:prstGeom>
          <a:solidFill>
            <a:srgbClr val="FFFF66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 smtClean="0"/>
              <a:t> </a:t>
            </a:r>
            <a:r>
              <a:rPr lang="de-DE" altLang="de-DE" dirty="0" err="1" smtClean="0"/>
              <a:t>delivered</a:t>
            </a:r>
            <a:endParaRPr lang="de-DE" altLang="de-DE" dirty="0"/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6678202" y="4017169"/>
            <a:ext cx="20753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00589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 err="1" smtClean="0"/>
              <a:t>sc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solenoids</a:t>
            </a:r>
            <a:r>
              <a:rPr lang="de-DE" altLang="de-DE" dirty="0" smtClean="0"/>
              <a:t> (9.3 T)</a:t>
            </a:r>
            <a:endParaRPr lang="de-DE" altLang="de-DE" dirty="0"/>
          </a:p>
        </p:txBody>
      </p:sp>
      <p:sp>
        <p:nvSpPr>
          <p:cNvPr id="22" name="Rechteck 21"/>
          <p:cNvSpPr/>
          <p:nvPr/>
        </p:nvSpPr>
        <p:spPr>
          <a:xfrm rot="1944888">
            <a:off x="6701967" y="1536948"/>
            <a:ext cx="2257096" cy="1057588"/>
          </a:xfrm>
          <a:prstGeom prst="rect">
            <a:avLst/>
          </a:prstGeom>
          <a:solidFill>
            <a:srgbClr val="FFFF66">
              <a:alpha val="63000"/>
            </a:srgbClr>
          </a:solidFill>
          <a:ln w="15875">
            <a:solidFill>
              <a:srgbClr val="FF0000"/>
            </a:solidFill>
            <a:miter lim="800000"/>
            <a:headEnd/>
            <a:tailEnd/>
          </a:ln>
          <a:effectLst>
            <a:outerShdw blurRad="292100" dist="114300" dir="7260000" algn="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>
            <a:spAutoFit/>
          </a:bodyPr>
          <a:lstStyle/>
          <a:p>
            <a:pPr marL="452438" indent="-452438">
              <a:spcBef>
                <a:spcPts val="0"/>
              </a:spcBef>
              <a:tabLst>
                <a:tab pos="452438" algn="l"/>
              </a:tabLst>
            </a:pPr>
            <a:r>
              <a:rPr lang="de-DE" altLang="de-DE" sz="1200" b="1" dirty="0" smtClean="0">
                <a:solidFill>
                  <a:srgbClr val="FF0000"/>
                </a:solidFill>
              </a:rPr>
              <a:t>2013:	Test </a:t>
            </a:r>
            <a:r>
              <a:rPr lang="de-DE" altLang="de-DE" sz="1200" b="1" dirty="0" err="1" smtClean="0">
                <a:solidFill>
                  <a:srgbClr val="FF0000"/>
                </a:solidFill>
              </a:rPr>
              <a:t>environment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FF0000"/>
                </a:solidFill>
              </a:rPr>
              <a:t>assembled</a:t>
            </a:r>
            <a:endParaRPr lang="de-DE" altLang="de-DE" sz="1200" b="1" dirty="0" smtClean="0">
              <a:solidFill>
                <a:srgbClr val="FF0000"/>
              </a:solidFill>
            </a:endParaRPr>
          </a:p>
          <a:p>
            <a:pPr marL="452438" indent="-452438">
              <a:spcBef>
                <a:spcPts val="0"/>
              </a:spcBef>
              <a:tabLst>
                <a:tab pos="452438" algn="l"/>
              </a:tabLst>
            </a:pPr>
            <a:endParaRPr lang="de-DE" altLang="de-DE" sz="800" b="1" dirty="0" smtClean="0">
              <a:solidFill>
                <a:srgbClr val="FF0000"/>
              </a:solidFill>
            </a:endParaRPr>
          </a:p>
          <a:p>
            <a:pPr marL="452438" indent="-452438">
              <a:spcBef>
                <a:spcPts val="0"/>
              </a:spcBef>
              <a:tabLst>
                <a:tab pos="452438" algn="l"/>
              </a:tabLst>
            </a:pPr>
            <a:r>
              <a:rPr lang="de-DE" altLang="de-DE" sz="1200" b="1" dirty="0" smtClean="0">
                <a:solidFill>
                  <a:srgbClr val="FF0000"/>
                </a:solidFill>
              </a:rPr>
              <a:t>2014:	1st </a:t>
            </a:r>
            <a:r>
              <a:rPr lang="de-DE" altLang="de-DE" sz="1200" b="1" dirty="0" err="1">
                <a:solidFill>
                  <a:srgbClr val="FF0000"/>
                </a:solidFill>
              </a:rPr>
              <a:t>tests</a:t>
            </a:r>
            <a:r>
              <a:rPr lang="de-DE" altLang="de-DE" sz="1200" b="1" dirty="0">
                <a:solidFill>
                  <a:srgbClr val="FF0000"/>
                </a:solidFill>
              </a:rPr>
              <a:t> (warm &amp; </a:t>
            </a:r>
            <a:r>
              <a:rPr lang="de-DE" altLang="de-DE" sz="1200" b="1" dirty="0" err="1" smtClean="0">
                <a:solidFill>
                  <a:srgbClr val="FF0000"/>
                </a:solidFill>
              </a:rPr>
              <a:t>cold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)</a:t>
            </a:r>
          </a:p>
          <a:p>
            <a:pPr marL="452438" indent="-452438">
              <a:spcBef>
                <a:spcPts val="0"/>
              </a:spcBef>
              <a:tabLst>
                <a:tab pos="452438" algn="l"/>
              </a:tabLst>
            </a:pPr>
            <a:endParaRPr lang="de-DE" altLang="de-DE" sz="800" b="1" dirty="0" smtClean="0">
              <a:solidFill>
                <a:srgbClr val="FF0000"/>
              </a:solidFill>
            </a:endParaRPr>
          </a:p>
          <a:p>
            <a:pPr marL="452438" indent="-452438">
              <a:spcBef>
                <a:spcPts val="0"/>
              </a:spcBef>
              <a:tabLst>
                <a:tab pos="452438" algn="l"/>
              </a:tabLst>
            </a:pPr>
            <a:r>
              <a:rPr lang="de-DE" altLang="de-DE" sz="1200" b="1" dirty="0" smtClean="0">
                <a:solidFill>
                  <a:srgbClr val="FF0000"/>
                </a:solidFill>
              </a:rPr>
              <a:t>2015:	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First 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beam </a:t>
            </a:r>
            <a:r>
              <a:rPr lang="de-DE" altLang="de-DE" sz="1200" b="1" dirty="0" err="1">
                <a:solidFill>
                  <a:srgbClr val="FF0000"/>
                </a:solidFill>
              </a:rPr>
              <a:t>tests</a:t>
            </a:r>
            <a:r>
              <a:rPr lang="de-DE" altLang="de-DE" sz="1200" b="1" dirty="0">
                <a:solidFill>
                  <a:srgbClr val="FF0000"/>
                </a:solidFill>
              </a:rPr>
              <a:t> @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GSI</a:t>
            </a:r>
          </a:p>
        </p:txBody>
      </p:sp>
    </p:spTree>
    <p:extLst>
      <p:ext uri="{BB962C8B-B14F-4D97-AF65-F5344CB8AC3E}">
        <p14:creationId xmlns:p14="http://schemas.microsoft.com/office/powerpoint/2010/main" xmlns="" val="4225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THPWO007_fig3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7" b="4265"/>
          <a:stretch/>
        </p:blipFill>
        <p:spPr bwMode="auto">
          <a:xfrm>
            <a:off x="0" y="4232952"/>
            <a:ext cx="5444613" cy="23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935" y="1319554"/>
            <a:ext cx="6523168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200025"/>
            <a:ext cx="6342922" cy="743830"/>
          </a:xfrm>
        </p:spPr>
        <p:txBody>
          <a:bodyPr/>
          <a:lstStyle/>
          <a:p>
            <a:r>
              <a:rPr lang="de-DE" altLang="de-DE" sz="3200" dirty="0" err="1"/>
              <a:t>Pushing</a:t>
            </a:r>
            <a:r>
              <a:rPr lang="de-DE" altLang="de-DE" sz="3200" dirty="0"/>
              <a:t> </a:t>
            </a:r>
            <a:r>
              <a:rPr lang="de-DE" altLang="de-DE" sz="3200" dirty="0" err="1"/>
              <a:t>the</a:t>
            </a:r>
            <a:r>
              <a:rPr lang="de-DE" altLang="de-DE" sz="3200" dirty="0"/>
              <a:t> </a:t>
            </a:r>
            <a:r>
              <a:rPr lang="de-DE" altLang="de-DE" sz="3200" dirty="0" err="1"/>
              <a:t>limits</a:t>
            </a:r>
            <a:r>
              <a:rPr lang="de-DE" altLang="de-DE" sz="3200" dirty="0"/>
              <a:t>: </a:t>
            </a:r>
            <a:r>
              <a:rPr lang="de-DE" altLang="de-DE" sz="3200" dirty="0" err="1"/>
              <a:t>cw</a:t>
            </a:r>
            <a:r>
              <a:rPr lang="de-DE" altLang="de-DE" sz="3200" dirty="0"/>
              <a:t>-heavy </a:t>
            </a:r>
            <a:r>
              <a:rPr lang="de-DE" altLang="de-DE" sz="3200" dirty="0" err="1"/>
              <a:t>ion</a:t>
            </a:r>
            <a:r>
              <a:rPr lang="de-DE" altLang="de-DE" sz="3200" dirty="0"/>
              <a:t> </a:t>
            </a:r>
            <a:r>
              <a:rPr lang="de-DE" altLang="de-DE" sz="3200" dirty="0" err="1"/>
              <a:t>beams@coulomb</a:t>
            </a:r>
            <a:r>
              <a:rPr lang="de-DE" altLang="de-DE" sz="3200" dirty="0"/>
              <a:t> </a:t>
            </a:r>
            <a:r>
              <a:rPr lang="de-DE" altLang="de-DE" sz="3200" dirty="0" err="1"/>
              <a:t>barrier</a:t>
            </a:r>
            <a:endParaRPr lang="de-DE" altLang="de-D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20037" y="6502718"/>
            <a:ext cx="3065803" cy="284162"/>
          </a:xfrm>
        </p:spPr>
        <p:txBody>
          <a:bodyPr/>
          <a:lstStyle/>
          <a:p>
            <a:pPr algn="l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developments, </a:t>
            </a:r>
            <a:r>
              <a:rPr lang="en-US" dirty="0"/>
              <a:t>W. Barth, 4.2.14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696964" y="3773057"/>
            <a:ext cx="936625" cy="184666"/>
          </a:xfrm>
          <a:prstGeom prst="rect">
            <a:avLst/>
          </a:prstGeom>
          <a:solidFill>
            <a:schemeClr val="bg1">
              <a:alpha val="6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He-reservoir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98438" y="1077355"/>
            <a:ext cx="23105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00589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2400" dirty="0" err="1"/>
              <a:t>Advanced</a:t>
            </a:r>
            <a:r>
              <a:rPr lang="de-DE" altLang="de-DE" sz="2400" dirty="0"/>
              <a:t> Demonstrator</a:t>
            </a: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4572000" y="3319457"/>
            <a:ext cx="860679" cy="10573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 sz="1200"/>
          </a:p>
        </p:txBody>
      </p:sp>
      <p:sp>
        <p:nvSpPr>
          <p:cNvPr id="31" name="Rectangle 10"/>
          <p:cNvSpPr txBox="1">
            <a:spLocks noChangeArrowheads="1"/>
          </p:cNvSpPr>
          <p:nvPr/>
        </p:nvSpPr>
        <p:spPr bwMode="auto">
          <a:xfrm rot="20566536">
            <a:off x="7193746" y="2448065"/>
            <a:ext cx="2039398" cy="33131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de-DE" altLang="de-DE" sz="1200" kern="0" dirty="0" smtClean="0"/>
              <a:t>High Charge State </a:t>
            </a:r>
            <a:r>
              <a:rPr lang="de-DE" altLang="de-DE" sz="1200" kern="0" dirty="0" err="1" smtClean="0"/>
              <a:t>Injector</a:t>
            </a:r>
            <a:endParaRPr lang="de-DE" altLang="de-DE" sz="1200" kern="0" dirty="0" smtClean="0"/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531567" y="1108211"/>
            <a:ext cx="3295995" cy="670080"/>
          </a:xfrm>
          <a:prstGeom prst="rect">
            <a:avLst/>
          </a:prstGeom>
          <a:solidFill>
            <a:srgbClr val="FFFF00">
              <a:alpha val="29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tIns="0" rIns="0" b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FF0000"/>
                </a:solidFill>
              </a:rPr>
              <a:t>W</a:t>
            </a:r>
            <a:r>
              <a:rPr lang="de-DE" altLang="de-DE" sz="1600" b="1" baseline="-25000" dirty="0" err="1">
                <a:solidFill>
                  <a:srgbClr val="FF0000"/>
                </a:solidFill>
              </a:rPr>
              <a:t>kin</a:t>
            </a:r>
            <a:r>
              <a:rPr lang="de-DE" altLang="de-DE" sz="1600" b="1" dirty="0">
                <a:solidFill>
                  <a:srgbClr val="FF0000"/>
                </a:solidFill>
              </a:rPr>
              <a:t> =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4.6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MeV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/u (heavy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ions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de-DE" alt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W</a:t>
            </a:r>
            <a:r>
              <a:rPr lang="de-DE" altLang="de-DE" sz="1600" b="1" baseline="-25000" dirty="0" err="1" smtClean="0">
                <a:solidFill>
                  <a:srgbClr val="FF0000"/>
                </a:solidFill>
              </a:rPr>
              <a:t>kin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b="1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5.8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MeV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/u 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(medium </a:t>
            </a:r>
            <a:r>
              <a:rPr lang="de-DE" altLang="de-DE" sz="1600" b="1" dirty="0" err="1">
                <a:solidFill>
                  <a:srgbClr val="FF0000"/>
                </a:solidFill>
              </a:rPr>
              <a:t>ions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)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56851" y="4183992"/>
            <a:ext cx="2783071" cy="1723549"/>
          </a:xfrm>
          <a:prstGeom prst="rect">
            <a:avLst/>
          </a:prstGeom>
          <a:solidFill>
            <a:srgbClr val="FFFF00">
              <a:alpha val="42000"/>
            </a:srgb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rgbClr val="FF0000"/>
                </a:solidFill>
              </a:rPr>
              <a:t>VENUS/Berkeley: 400 µA, Ca11</a:t>
            </a:r>
            <a:r>
              <a:rPr lang="de-DE" sz="1200" b="1" dirty="0">
                <a:solidFill>
                  <a:srgbClr val="FF0000"/>
                </a:solidFill>
              </a:rPr>
              <a:t>+ </a:t>
            </a:r>
            <a:r>
              <a:rPr lang="de-DE" sz="1200" b="1" dirty="0" smtClean="0">
                <a:solidFill>
                  <a:srgbClr val="FF0000"/>
                </a:solidFill>
              </a:rPr>
              <a:t> (CAPRICE/GSI: 50 µA, Ca10+)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1200" b="1" dirty="0" err="1" smtClean="0">
                <a:solidFill>
                  <a:srgbClr val="FF0000"/>
                </a:solidFill>
              </a:rPr>
              <a:t>SuSI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(</a:t>
            </a:r>
            <a:r>
              <a:rPr lang="de-DE" sz="1200" b="1" dirty="0" smtClean="0">
                <a:solidFill>
                  <a:srgbClr val="FF0000"/>
                </a:solidFill>
              </a:rPr>
              <a:t>MSU), 18 GHz): 200 </a:t>
            </a:r>
            <a:r>
              <a:rPr lang="de-DE" sz="1200" b="1" dirty="0">
                <a:solidFill>
                  <a:srgbClr val="FF0000"/>
                </a:solidFill>
              </a:rPr>
              <a:t>µA  </a:t>
            </a:r>
            <a:r>
              <a:rPr lang="de-DE" sz="1200" b="1" dirty="0" smtClean="0">
                <a:solidFill>
                  <a:srgbClr val="FF0000"/>
                </a:solidFill>
              </a:rPr>
              <a:t>Ni12+, 180 µA, Ni17</a:t>
            </a:r>
            <a:r>
              <a:rPr lang="de-DE" sz="1200" b="1" dirty="0">
                <a:solidFill>
                  <a:srgbClr val="FF0000"/>
                </a:solidFill>
              </a:rPr>
              <a:t>+ </a:t>
            </a:r>
            <a:r>
              <a:rPr lang="de-DE" sz="1200" b="1" dirty="0" smtClean="0">
                <a:solidFill>
                  <a:srgbClr val="FF0000"/>
                </a:solidFill>
              </a:rPr>
              <a:t>                      (CAPRICE(GSI: 50 µA, Ni9+)</a:t>
            </a:r>
          </a:p>
          <a:p>
            <a:pPr marL="171450" indent="-171450">
              <a:spcAft>
                <a:spcPts val="6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sz="1200" b="1" dirty="0" smtClean="0">
                <a:solidFill>
                  <a:srgbClr val="FF0000"/>
                </a:solidFill>
              </a:rPr>
              <a:t>SECRAL/IMP Lanzhou, 24 GHz: 40µA,  </a:t>
            </a:r>
            <a:r>
              <a:rPr lang="de-DE" sz="1200" b="1" dirty="0">
                <a:solidFill>
                  <a:srgbClr val="FF0000"/>
                </a:solidFill>
              </a:rPr>
              <a:t>Ni19+ </a:t>
            </a:r>
            <a:r>
              <a:rPr lang="de-DE" sz="1200" b="1" dirty="0" smtClean="0">
                <a:solidFill>
                  <a:srgbClr val="FF0000"/>
                </a:solidFill>
              </a:rPr>
              <a:t>), limited </a:t>
            </a:r>
            <a:r>
              <a:rPr lang="de-DE" sz="1200" b="1" dirty="0" err="1" smtClean="0">
                <a:solidFill>
                  <a:srgbClr val="FF0000"/>
                </a:solidFill>
              </a:rPr>
              <a:t>by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</a:rPr>
              <a:t>oven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</a:rPr>
              <a:t>technology</a:t>
            </a:r>
            <a:endParaRPr lang="de-DE" sz="1200" b="1" dirty="0">
              <a:solidFill>
                <a:srgbClr val="FF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09" y="1845344"/>
            <a:ext cx="2501229" cy="248662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8548" t="6343" r="20493" b="6809"/>
          <a:stretch/>
        </p:blipFill>
        <p:spPr bwMode="auto">
          <a:xfrm>
            <a:off x="1914237" y="3213393"/>
            <a:ext cx="432305" cy="5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7596" y="2050806"/>
            <a:ext cx="997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00589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1800" dirty="0" err="1" smtClean="0"/>
              <a:t>Step</a:t>
            </a:r>
            <a:r>
              <a:rPr lang="de-DE" altLang="de-DE" sz="1800" dirty="0" smtClean="0"/>
              <a:t> 1 (2016)</a:t>
            </a:r>
            <a:endParaRPr lang="de-DE" altLang="de-DE" sz="18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2865" y="4420650"/>
            <a:ext cx="997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defRPr sz="1600" b="1">
                <a:solidFill>
                  <a:srgbClr val="00589C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sz="1800" dirty="0" err="1" smtClean="0"/>
              <a:t>Step</a:t>
            </a:r>
            <a:r>
              <a:rPr lang="de-DE" altLang="de-DE" sz="1800" dirty="0" smtClean="0"/>
              <a:t> 2 (2019)</a:t>
            </a:r>
            <a:endParaRPr lang="de-DE" altLang="de-DE" sz="1800" dirty="0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 rot="2408443">
            <a:off x="2594046" y="3309021"/>
            <a:ext cx="1843961" cy="3693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 dirty="0"/>
              <a:t>Power </a:t>
            </a:r>
            <a:r>
              <a:rPr lang="de-DE" altLang="de-DE" sz="1200" b="1" dirty="0" err="1"/>
              <a:t>Supplies</a:t>
            </a:r>
            <a:r>
              <a:rPr lang="de-DE" altLang="de-DE" sz="1200" b="1" dirty="0"/>
              <a:t>, </a:t>
            </a:r>
            <a:r>
              <a:rPr lang="de-DE" altLang="de-DE" sz="1200" b="1" dirty="0" err="1"/>
              <a:t>rf-amplifiers</a:t>
            </a:r>
            <a:r>
              <a:rPr lang="de-DE" altLang="de-DE" sz="1200" b="1" dirty="0"/>
              <a:t> </a:t>
            </a:r>
            <a:r>
              <a:rPr lang="de-DE" altLang="de-DE" sz="1200" b="1" dirty="0" err="1"/>
              <a:t>and</a:t>
            </a:r>
            <a:r>
              <a:rPr lang="de-DE" altLang="de-DE" sz="1200" b="1" dirty="0"/>
              <a:t> </a:t>
            </a:r>
            <a:r>
              <a:rPr lang="de-DE" altLang="de-DE" sz="1200" b="1" dirty="0" err="1"/>
              <a:t>controls</a:t>
            </a:r>
            <a:endParaRPr lang="de-DE" altLang="de-DE" sz="1200" b="1" dirty="0"/>
          </a:p>
        </p:txBody>
      </p:sp>
    </p:spTree>
    <p:extLst>
      <p:ext uri="{BB962C8B-B14F-4D97-AF65-F5344CB8AC3E}">
        <p14:creationId xmlns:p14="http://schemas.microsoft.com/office/powerpoint/2010/main" xmlns="" val="298206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698</Words>
  <Application>Microsoft Office PowerPoint</Application>
  <PresentationFormat>Bildschirmpräsentation (4:3)</PresentationFormat>
  <Paragraphs>160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Title Matter and Technology</vt:lpstr>
      <vt:lpstr>Slide FB Matter and Technologies</vt:lpstr>
      <vt:lpstr>2_Title Matter and Technology</vt:lpstr>
      <vt:lpstr>Heavy Ion high intensity linac developments</vt:lpstr>
      <vt:lpstr>Heavy Ion high intensity linac developments</vt:lpstr>
      <vt:lpstr>Folie 3</vt:lpstr>
      <vt:lpstr>Ultimate heavy ion intensities...</vt:lpstr>
      <vt:lpstr>28 GHz-ECR ion source</vt:lpstr>
      <vt:lpstr>H-type Cavity Developments I</vt:lpstr>
      <vt:lpstr>H-type Cavity Developments II superconducting Crossbar H-mode cavity (CH)</vt:lpstr>
      <vt:lpstr>cw-LINAC-Demonstrator</vt:lpstr>
      <vt:lpstr>Pushing the limits: cw-heavy ion beams@coulomb barrier</vt:lpstr>
      <vt:lpstr>Outlook</vt:lpstr>
      <vt:lpstr>Backup: Integration studies/cw-linac@FAIR/GSI</vt:lpstr>
      <vt:lpstr>Backup</vt:lpstr>
    </vt:vector>
  </TitlesOfParts>
  <Company>HGF BONN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Winfried Barth</cp:lastModifiedBy>
  <cp:revision>1980</cp:revision>
  <dcterms:created xsi:type="dcterms:W3CDTF">2006-03-03T09:51:24Z</dcterms:created>
  <dcterms:modified xsi:type="dcterms:W3CDTF">2014-02-22T17:22:22Z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