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12" r:id="rId2"/>
  </p:sldIdLst>
  <p:sldSz cx="30279975" cy="42808525"/>
  <p:notesSz cx="6794500" cy="9906000"/>
  <p:defaultTextStyle>
    <a:defPPr>
      <a:defRPr lang="de-DE"/>
    </a:defPPr>
    <a:lvl1pPr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1pPr>
    <a:lvl2pPr marL="4572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2pPr>
    <a:lvl3pPr marL="9144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3pPr>
    <a:lvl4pPr marL="13716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4pPr>
    <a:lvl5pPr marL="18288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EAACC"/>
    <a:srgbClr val="FF33CC"/>
    <a:srgbClr val="CC3399"/>
    <a:srgbClr val="FF3399"/>
    <a:srgbClr val="D60093"/>
    <a:srgbClr val="CF6809"/>
    <a:srgbClr val="CF6800"/>
    <a:srgbClr val="C6DDEA"/>
    <a:srgbClr val="BAD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283" autoAdjust="0"/>
    <p:restoredTop sz="95736" autoAdjust="0"/>
  </p:normalViewPr>
  <p:slideViewPr>
    <p:cSldViewPr snapToGrid="0">
      <p:cViewPr>
        <p:scale>
          <a:sx n="40" d="100"/>
          <a:sy n="40" d="100"/>
        </p:scale>
        <p:origin x="-1860" y="828"/>
      </p:cViewPr>
      <p:guideLst>
        <p:guide orient="horz" pos="1430"/>
        <p:guide orient="horz" pos="4723"/>
        <p:guide orient="horz" pos="2528"/>
        <p:guide orient="horz" pos="6772"/>
        <p:guide pos="18478"/>
        <p:guide pos="676"/>
        <p:guide pos="6980"/>
        <p:guide pos="5392"/>
        <p:guide pos="7510"/>
        <p:guide pos="4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024" cy="4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2" tIns="45651" rIns="91302" bIns="4565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1"/>
            <a:ext cx="2945024" cy="4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2" tIns="45651" rIns="91302" bIns="45651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4388" y="742950"/>
            <a:ext cx="2627312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05074"/>
            <a:ext cx="5436235" cy="44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2" tIns="45651" rIns="91302" bIns="45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562"/>
            <a:ext cx="2945024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2" tIns="45651" rIns="91302" bIns="45651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0" y="9408562"/>
            <a:ext cx="2945024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2" tIns="45651" rIns="91302" bIns="45651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298876-0AA6-4E87-BC09-2B2250179B0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49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823" y="1493783"/>
            <a:ext cx="18681700" cy="26210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80617" y="3600414"/>
            <a:ext cx="18382812" cy="91440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topic/ sub-topic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557633" y="3572737"/>
            <a:ext cx="6148387" cy="75565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t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37" descr="HG_LOGO_S_ENG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737" y="40467561"/>
            <a:ext cx="4808788" cy="212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42137691"/>
            <a:ext cx="30279975" cy="685800"/>
            <a:chOff x="0" y="41729025"/>
            <a:chExt cx="30279975" cy="1079500"/>
          </a:xfrm>
        </p:grpSpPr>
        <p:sp>
          <p:nvSpPr>
            <p:cNvPr id="1026" name="Rectangle 10"/>
            <p:cNvSpPr>
              <a:spLocks noChangeAspect="1" noChangeArrowheads="1"/>
            </p:cNvSpPr>
            <p:nvPr userDrawn="1"/>
          </p:nvSpPr>
          <p:spPr bwMode="auto">
            <a:xfrm>
              <a:off x="0" y="42268775"/>
              <a:ext cx="16071850" cy="539750"/>
            </a:xfrm>
            <a:prstGeom prst="rect">
              <a:avLst/>
            </a:prstGeom>
            <a:solidFill>
              <a:srgbClr val="CF6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" name="Rectangle 11"/>
            <p:cNvSpPr>
              <a:spLocks noChangeAspect="1" noChangeArrowheads="1"/>
            </p:cNvSpPr>
            <p:nvPr userDrawn="1"/>
          </p:nvSpPr>
          <p:spPr bwMode="auto">
            <a:xfrm>
              <a:off x="0" y="41729025"/>
              <a:ext cx="20202525" cy="53975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" name="Rectangle 12"/>
            <p:cNvSpPr>
              <a:spLocks noChangeAspect="1" noChangeArrowheads="1"/>
            </p:cNvSpPr>
            <p:nvPr userDrawn="1"/>
          </p:nvSpPr>
          <p:spPr bwMode="auto">
            <a:xfrm>
              <a:off x="20072350" y="42270363"/>
              <a:ext cx="10207625" cy="538162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" name="Rectangle 13"/>
            <p:cNvSpPr>
              <a:spLocks noChangeAspect="1" noChangeArrowheads="1"/>
            </p:cNvSpPr>
            <p:nvPr userDrawn="1"/>
          </p:nvSpPr>
          <p:spPr bwMode="auto">
            <a:xfrm>
              <a:off x="10064750" y="42270363"/>
              <a:ext cx="10140950" cy="538162"/>
            </a:xfrm>
            <a:prstGeom prst="rect">
              <a:avLst/>
            </a:prstGeom>
            <a:solidFill>
              <a:srgbClr val="003E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Rectangle 34"/>
          <p:cNvSpPr>
            <a:spLocks noChangeArrowheads="1"/>
          </p:cNvSpPr>
          <p:nvPr userDrawn="1"/>
        </p:nvSpPr>
        <p:spPr bwMode="auto">
          <a:xfrm>
            <a:off x="9525" y="3962"/>
            <a:ext cx="20196175" cy="365760"/>
          </a:xfrm>
          <a:prstGeom prst="rect">
            <a:avLst/>
          </a:prstGeom>
          <a:solidFill>
            <a:srgbClr val="003E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36"/>
          <p:cNvSpPr>
            <a:spLocks noChangeAspect="1" noChangeArrowheads="1"/>
          </p:cNvSpPr>
          <p:nvPr userDrawn="1"/>
        </p:nvSpPr>
        <p:spPr bwMode="auto">
          <a:xfrm>
            <a:off x="0" y="369722"/>
            <a:ext cx="30279975" cy="4613275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76" name="Rectangle 16"/>
          <p:cNvSpPr>
            <a:spLocks noChangeArrowheads="1"/>
          </p:cNvSpPr>
          <p:nvPr userDrawn="1"/>
        </p:nvSpPr>
        <p:spPr bwMode="auto">
          <a:xfrm>
            <a:off x="257582" y="-386941"/>
            <a:ext cx="16455072" cy="180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98459" tIns="199229" rIns="398459" bIns="199229" anchor="t"/>
          <a:lstStyle>
            <a:lvl1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1pPr>
            <a:lvl2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2pPr>
            <a:lvl3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3pPr>
            <a:lvl4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4pPr>
            <a:lvl5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5pPr>
            <a:lvl6pPr marL="4572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6pPr>
            <a:lvl7pPr marL="9144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7pPr>
            <a:lvl8pPr marL="13716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8pPr>
            <a:lvl9pPr marL="18288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DE" altLang="de-DE" sz="4800" dirty="0" smtClean="0">
                <a:solidFill>
                  <a:schemeClr val="bg1"/>
                </a:solidFill>
              </a:rPr>
              <a:t>Programme Matter </a:t>
            </a:r>
            <a:r>
              <a:rPr lang="de-DE" altLang="de-DE" sz="4800" dirty="0" err="1" smtClean="0">
                <a:solidFill>
                  <a:schemeClr val="bg1"/>
                </a:solidFill>
              </a:rPr>
              <a:t>and</a:t>
            </a:r>
            <a:r>
              <a:rPr lang="de-DE" altLang="de-DE" sz="4800" dirty="0" smtClean="0">
                <a:solidFill>
                  <a:schemeClr val="bg1"/>
                </a:solidFill>
              </a:rPr>
              <a:t> Technologies</a:t>
            </a:r>
            <a:r>
              <a:rPr lang="de-DE" altLang="de-DE" dirty="0" smtClean="0">
                <a:solidFill>
                  <a:schemeClr val="bg1"/>
                </a:solidFill>
              </a:rPr>
              <a:t/>
            </a:r>
            <a:br>
              <a:rPr lang="de-DE" altLang="de-DE" dirty="0" smtClean="0">
                <a:solidFill>
                  <a:schemeClr val="bg1"/>
                </a:solidFill>
              </a:rPr>
            </a:br>
            <a:endParaRPr lang="de-DE" altLang="de-DE" dirty="0" smtClean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0652828" y="804696"/>
            <a:ext cx="9147941" cy="2148435"/>
            <a:chOff x="22456028" y="973136"/>
            <a:chExt cx="7533927" cy="1871664"/>
          </a:xfrm>
        </p:grpSpPr>
        <p:pic>
          <p:nvPicPr>
            <p:cNvPr id="1039" name="Picture 15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Straight Connector 4"/>
          <p:cNvCxnSpPr/>
          <p:nvPr userDrawn="1"/>
        </p:nvCxnSpPr>
        <p:spPr bwMode="auto">
          <a:xfrm flipV="1">
            <a:off x="-851338" y="39638967"/>
            <a:ext cx="34368828" cy="44581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726201" y="1546059"/>
            <a:ext cx="18681700" cy="2952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grpSp>
        <p:nvGrpSpPr>
          <p:cNvPr id="37" name="Group 36"/>
          <p:cNvGrpSpPr>
            <a:grpSpLocks noChangeAspect="1"/>
          </p:cNvGrpSpPr>
          <p:nvPr userDrawn="1"/>
        </p:nvGrpSpPr>
        <p:grpSpPr>
          <a:xfrm>
            <a:off x="3665889" y="40760987"/>
            <a:ext cx="12870745" cy="1296302"/>
            <a:chOff x="1013231" y="3338791"/>
            <a:chExt cx="4886347" cy="51424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252" y="3395880"/>
              <a:ext cx="854743" cy="43410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409" y="3499780"/>
              <a:ext cx="628487" cy="14615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148" y="3395837"/>
              <a:ext cx="1404131" cy="457200"/>
            </a:xfrm>
            <a:prstGeom prst="rect">
              <a:avLst/>
            </a:prstGeom>
          </p:spPr>
        </p:pic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079" y="3499780"/>
              <a:ext cx="536499" cy="20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452" y="3473858"/>
              <a:ext cx="704350" cy="235313"/>
            </a:xfrm>
            <a:prstGeom prst="rect">
              <a:avLst/>
            </a:prstGeom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231" y="3338791"/>
              <a:ext cx="464976" cy="464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" name="Group 46"/>
          <p:cNvGrpSpPr/>
          <p:nvPr userDrawn="1"/>
        </p:nvGrpSpPr>
        <p:grpSpPr>
          <a:xfrm>
            <a:off x="0" y="4982997"/>
            <a:ext cx="30279975" cy="685800"/>
            <a:chOff x="0" y="41729025"/>
            <a:chExt cx="30279975" cy="1079500"/>
          </a:xfrm>
        </p:grpSpPr>
        <p:sp>
          <p:nvSpPr>
            <p:cNvPr id="48" name="Rectangle 10"/>
            <p:cNvSpPr>
              <a:spLocks noChangeAspect="1" noChangeArrowheads="1"/>
            </p:cNvSpPr>
            <p:nvPr userDrawn="1"/>
          </p:nvSpPr>
          <p:spPr bwMode="auto">
            <a:xfrm>
              <a:off x="0" y="42268775"/>
              <a:ext cx="16071850" cy="539750"/>
            </a:xfrm>
            <a:prstGeom prst="rect">
              <a:avLst/>
            </a:prstGeom>
            <a:solidFill>
              <a:srgbClr val="CF6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1"/>
            <p:cNvSpPr>
              <a:spLocks noChangeAspect="1" noChangeArrowheads="1"/>
            </p:cNvSpPr>
            <p:nvPr userDrawn="1"/>
          </p:nvSpPr>
          <p:spPr bwMode="auto">
            <a:xfrm>
              <a:off x="0" y="41729025"/>
              <a:ext cx="20202525" cy="53975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2"/>
            <p:cNvSpPr>
              <a:spLocks noChangeAspect="1" noChangeArrowheads="1"/>
            </p:cNvSpPr>
            <p:nvPr userDrawn="1"/>
          </p:nvSpPr>
          <p:spPr bwMode="auto">
            <a:xfrm>
              <a:off x="20072350" y="42270363"/>
              <a:ext cx="10207625" cy="538162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3"/>
            <p:cNvSpPr>
              <a:spLocks noChangeAspect="1" noChangeArrowheads="1"/>
            </p:cNvSpPr>
            <p:nvPr userDrawn="1"/>
          </p:nvSpPr>
          <p:spPr bwMode="auto">
            <a:xfrm>
              <a:off x="10064750" y="42270363"/>
              <a:ext cx="10140950" cy="538162"/>
            </a:xfrm>
            <a:prstGeom prst="rect">
              <a:avLst/>
            </a:prstGeom>
            <a:solidFill>
              <a:srgbClr val="003E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88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2pPr>
      <a:lvl3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3pPr>
      <a:lvl4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4pPr>
      <a:lvl5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5pPr>
      <a:lvl6pPr marL="4572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6pPr>
      <a:lvl7pPr marL="9144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7pPr>
      <a:lvl8pPr marL="13716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8pPr>
      <a:lvl9pPr marL="18288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9pPr>
    </p:titleStyle>
    <p:bodyStyle>
      <a:lvl1pPr marL="342900" indent="-3429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11300">
          <a:solidFill>
            <a:schemeClr val="tx1"/>
          </a:solidFill>
          <a:latin typeface="+mn-lt"/>
          <a:ea typeface="+mn-ea"/>
          <a:cs typeface="+mn-cs"/>
        </a:defRPr>
      </a:lvl1pPr>
      <a:lvl2pPr marL="3576638" indent="-12446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2pPr>
      <a:lvl3pPr marL="5354638" indent="-99695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3pPr>
      <a:lvl4pPr marL="7132638" indent="-996950" algn="l" defTabSz="3984625" rtl="0" eaLnBrk="0" fontAlgn="base" hangingPunct="0">
        <a:spcBef>
          <a:spcPct val="20000"/>
        </a:spcBef>
        <a:spcAft>
          <a:spcPct val="0"/>
        </a:spcAft>
        <a:buChar char="–"/>
        <a:defRPr sz="8700">
          <a:solidFill>
            <a:schemeClr val="tx1"/>
          </a:solidFill>
          <a:latin typeface="+mn-lt"/>
        </a:defRPr>
      </a:lvl4pPr>
      <a:lvl5pPr marL="8964613" indent="-995363" algn="l" defTabSz="3984625" rtl="0" eaLnBrk="0" fontAlgn="base" hangingPunct="0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5pPr>
      <a:lvl6pPr marL="94218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6pPr>
      <a:lvl7pPr marL="98790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7pPr>
      <a:lvl8pPr marL="103362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8pPr>
      <a:lvl9pPr marL="107934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28096400"/>
            <a:ext cx="15201109" cy="9429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sz="6000" dirty="0"/>
              <a:t>TIMING RESISTIVE PLATE CHAMBERS </a:t>
            </a:r>
            <a:br>
              <a:rPr lang="de-DE" sz="6000" dirty="0"/>
            </a:br>
            <a:r>
              <a:rPr lang="de-DE" sz="6000" dirty="0"/>
              <a:t>WITH CERAMIC ELECTRODES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A. LASO GARCIA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437" y="7422493"/>
            <a:ext cx="11859556" cy="889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647699" y="38704010"/>
            <a:ext cx="1201261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5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105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en-US" sz="2800" dirty="0">
                <a:solidFill>
                  <a:schemeClr val="tx1"/>
                </a:solidFill>
              </a:rPr>
              <a:t>[1] L. Naumann et al., Nucl. Instr. Meth. A 635 (2011) S113.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en-US" sz="2800" dirty="0">
                <a:solidFill>
                  <a:schemeClr val="tx1"/>
                </a:solidFill>
              </a:rPr>
              <a:t>[2] A. Laso Garcia et al., JINST 7 (2012) P10012.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en-US" sz="2800" dirty="0">
                <a:solidFill>
                  <a:schemeClr val="tx1"/>
                </a:solidFill>
              </a:rPr>
              <a:t>[3] V. Friese, C. Sturm (Eds.) and the CBM Collaboration</a:t>
            </a:r>
            <a:r>
              <a:rPr lang="de-DE" altLang="en-US" sz="2800" i="1" dirty="0">
                <a:solidFill>
                  <a:schemeClr val="tx1"/>
                </a:solidFill>
              </a:rPr>
              <a:t>,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en-US" sz="2800" i="1" dirty="0">
                <a:solidFill>
                  <a:schemeClr val="tx1"/>
                </a:solidFill>
              </a:rPr>
              <a:t>    </a:t>
            </a:r>
            <a:r>
              <a:rPr lang="de-DE" altLang="en-US" sz="2800" dirty="0">
                <a:solidFill>
                  <a:schemeClr val="tx1"/>
                </a:solidFill>
              </a:rPr>
              <a:t>CBM Progress Report 2011. Darmstadt 2012.  ISBN 978-3-9811298-9-2.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647700" y="37498401"/>
            <a:ext cx="20782085" cy="12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5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105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3200" dirty="0">
                <a:solidFill>
                  <a:schemeClr val="tx1"/>
                </a:solidFill>
                <a:latin typeface="Times New Roman"/>
                <a:cs typeface="Times New Roman"/>
              </a:rPr>
              <a:t>†</a:t>
            </a:r>
            <a:r>
              <a:rPr lang="de-DE" altLang="en-US" sz="3200" dirty="0" smtClean="0">
                <a:solidFill>
                  <a:schemeClr val="tx1"/>
                </a:solidFill>
              </a:rPr>
              <a:t> Developed in </a:t>
            </a:r>
            <a:r>
              <a:rPr lang="de-DE" altLang="en-US" sz="3200" dirty="0">
                <a:solidFill>
                  <a:schemeClr val="tx1"/>
                </a:solidFill>
              </a:rPr>
              <a:t>collaboration with Fraunhofer-Institut für Keramische Technologien und Systeme IKTS, Dresden.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3981113" y="38706424"/>
            <a:ext cx="925988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5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105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[4] I. </a:t>
            </a:r>
            <a:r>
              <a:rPr lang="en-US" altLang="en-US" sz="2800" dirty="0" err="1">
                <a:solidFill>
                  <a:schemeClr val="tx1"/>
                </a:solidFill>
              </a:rPr>
              <a:t>Deppner</a:t>
            </a:r>
            <a:r>
              <a:rPr lang="en-US" altLang="en-US" sz="2800" dirty="0">
                <a:solidFill>
                  <a:schemeClr val="tx1"/>
                </a:solidFill>
              </a:rPr>
              <a:t> et al., JINST 7 (2012) P10008.</a:t>
            </a:r>
          </a:p>
          <a:p>
            <a:pPr eaLnBrk="1" hangingPunct="1">
              <a:lnSpc>
                <a:spcPct val="100000"/>
              </a:lnSpc>
            </a:pPr>
            <a:r>
              <a:rPr lang="de-DE" altLang="en-US" sz="2800" dirty="0">
                <a:solidFill>
                  <a:schemeClr val="tx1"/>
                </a:solidFill>
              </a:rPr>
              <a:t>[5] M. Petrovici et al., JINST 7 (2012) P11003.</a:t>
            </a:r>
          </a:p>
          <a:p>
            <a:pPr eaLnBrk="1" hangingPunct="1">
              <a:lnSpc>
                <a:spcPct val="100000"/>
              </a:lnSpc>
            </a:pPr>
            <a:endParaRPr lang="en-US" altLang="en-US" sz="2800" dirty="0"/>
          </a:p>
          <a:p>
            <a:pPr eaLnBrk="1" hangingPunct="1">
              <a:lnSpc>
                <a:spcPct val="100000"/>
              </a:lnSpc>
            </a:pPr>
            <a:endParaRPr lang="en-US" altLang="en-US" sz="2800" dirty="0"/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3348038" y="33546288"/>
            <a:ext cx="3055937" cy="12001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5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105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en-US" sz="2400" b="1">
                <a:solidFill>
                  <a:srgbClr val="FF00FF"/>
                </a:solidFill>
              </a:rPr>
              <a:t>MAXIMUM FLUX FOR SODA-LIME GLASS</a:t>
            </a:r>
            <a:r>
              <a:rPr lang="en-US" altLang="en-US" sz="2400" b="1">
                <a:solidFill>
                  <a:srgbClr val="FF00FF"/>
                </a:solidFill>
              </a:rPr>
              <a:t>  [4]</a:t>
            </a:r>
            <a:endParaRPr lang="de-DE" altLang="en-US" sz="2400" b="1">
              <a:solidFill>
                <a:srgbClr val="FF00FF"/>
              </a:solidFill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6938963" y="33546288"/>
            <a:ext cx="3411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5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105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105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defRPr sz="105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en-US" sz="2400" b="1" dirty="0">
                <a:solidFill>
                  <a:srgbClr val="00B050"/>
                </a:solidFill>
              </a:rPr>
              <a:t>MAXIMUM FLUX FOR SEMICONDUCTOR DOPED GLASS [5]</a:t>
            </a:r>
            <a:endParaRPr lang="en-US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0" y="28096400"/>
            <a:ext cx="14959012" cy="942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7700" y="27553476"/>
            <a:ext cx="28486100" cy="1208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4800" b="1" dirty="0">
                <a:solidFill>
                  <a:schemeClr val="tx1"/>
                </a:solidFill>
              </a:rPr>
              <a:t>Performance of RPCs with Si</a:t>
            </a:r>
            <a:r>
              <a:rPr lang="de-DE" sz="4800" b="1" baseline="-25000" dirty="0">
                <a:solidFill>
                  <a:schemeClr val="tx1"/>
                </a:solidFill>
              </a:rPr>
              <a:t>3</a:t>
            </a:r>
            <a:r>
              <a:rPr lang="de-DE" sz="4800" b="1" dirty="0">
                <a:solidFill>
                  <a:schemeClr val="tx1"/>
                </a:solidFill>
              </a:rPr>
              <a:t>N</a:t>
            </a:r>
            <a:r>
              <a:rPr lang="de-DE" sz="4800" b="1" baseline="-25000" dirty="0">
                <a:solidFill>
                  <a:schemeClr val="tx1"/>
                </a:solidFill>
              </a:rPr>
              <a:t>4</a:t>
            </a:r>
            <a:r>
              <a:rPr lang="de-DE" sz="4800" b="1" dirty="0">
                <a:solidFill>
                  <a:schemeClr val="tx1"/>
                </a:solidFill>
              </a:rPr>
              <a:t>/SiC electrodes tested in electron beams (</a:t>
            </a:r>
            <a:r>
              <a:rPr lang="de-DE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r>
              <a:rPr lang="de-DE" sz="4800" b="1" dirty="0">
                <a:solidFill>
                  <a:schemeClr val="tx1"/>
                </a:solidFill>
                <a:latin typeface="+mn-lt"/>
                <a:cs typeface="Times New Roman"/>
              </a:rPr>
              <a:t>) and proton beams (</a:t>
            </a:r>
            <a:r>
              <a:rPr lang="de-DE" sz="4800" b="1" dirty="0">
                <a:solidFill>
                  <a:srgbClr val="0000FF"/>
                </a:solidFill>
                <a:latin typeface="Times New Roman"/>
                <a:cs typeface="Times New Roman"/>
              </a:rPr>
              <a:t>■</a:t>
            </a:r>
            <a:r>
              <a:rPr lang="de-DE" sz="4800" b="1" dirty="0">
                <a:solidFill>
                  <a:schemeClr val="tx1"/>
                </a:solidFill>
                <a:latin typeface="+mj-lt"/>
                <a:cs typeface="Times New Roman"/>
              </a:rPr>
              <a:t>)</a:t>
            </a:r>
            <a:endParaRPr lang="en-US" sz="4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249362" y="18288000"/>
                <a:ext cx="15328188" cy="7659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 smtClean="0">
                    <a:solidFill>
                      <a:schemeClr val="tx1"/>
                    </a:solidFill>
                  </a:rPr>
                  <a:t>Si</a:t>
                </a:r>
                <a:r>
                  <a:rPr lang="de-DE" sz="4800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de-DE" sz="4800" b="1" dirty="0" smtClean="0">
                    <a:solidFill>
                      <a:schemeClr val="tx1"/>
                    </a:solidFill>
                  </a:rPr>
                  <a:t>N</a:t>
                </a:r>
                <a:r>
                  <a:rPr lang="de-DE" sz="4800" b="1" baseline="-25000" dirty="0" smtClean="0">
                    <a:solidFill>
                      <a:schemeClr val="tx1"/>
                    </a:solidFill>
                  </a:rPr>
                  <a:t>4</a:t>
                </a:r>
                <a:r>
                  <a:rPr lang="de-DE" sz="4800" b="1" dirty="0" smtClean="0">
                    <a:solidFill>
                      <a:schemeClr val="tx1"/>
                    </a:solidFill>
                  </a:rPr>
                  <a:t>/SiC COMPOSITES</a:t>
                </a:r>
                <a:r>
                  <a:rPr lang="de-DE" sz="4800" b="1" baseline="30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†</a:t>
                </a:r>
                <a:endParaRPr lang="de-DE" sz="4800" b="1" baseline="30000" dirty="0" smtClean="0">
                  <a:solidFill>
                    <a:schemeClr val="tx1"/>
                  </a:solidFill>
                </a:endParaRPr>
              </a:p>
              <a:p>
                <a:pPr marL="685800" indent="-6858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de-DE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Resistivity tunable: 10</a:t>
                </a:r>
                <a:r>
                  <a:rPr lang="de-DE" sz="44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de-DE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10</a:t>
                </a:r>
                <a:r>
                  <a:rPr lang="de-DE" sz="44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de-DE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de-DE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  <a:p>
                <a:pPr marL="685800" indent="-6858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de-DE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Resistant against chemical corrosion and long-term ageing</a:t>
                </a:r>
              </a:p>
              <a:p>
                <a:pPr marL="685800" indent="-6858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de-DE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 radiation resistance: tested at 10</a:t>
                </a:r>
                <a:r>
                  <a:rPr lang="de-DE" sz="44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  <a:r>
                  <a:rPr lang="de-DE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</a:t>
                </a:r>
                <a:r>
                  <a:rPr lang="de-DE" sz="4400" baseline="-25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</a:t>
                </a:r>
                <a:r>
                  <a:rPr lang="de-DE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de-DE" sz="44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de-DE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 FRM-II   </a:t>
                </a:r>
                <a:r>
                  <a:rPr lang="de-DE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(100 years of CBM-ToF operation [3])</a:t>
                </a:r>
              </a:p>
              <a:p>
                <a:pPr marL="685800" indent="-6858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de-DE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Tested at fluxes of </a:t>
                </a:r>
                <a14:m>
                  <m:oMath xmlns:m="http://schemas.openxmlformats.org/officeDocument/2006/math">
                    <m:r>
                      <a:rPr lang="de-DE" sz="4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𝟕</m:t>
                    </m:r>
                    <m:r>
                      <a:rPr lang="de-DE" sz="4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de-DE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de-DE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de-DE" sz="4400" b="1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de-DE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4400" b="1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de-DE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first </a:t>
                </a:r>
                <a:r>
                  <a:rPr lang="de-DE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worldwide RPC measurement at this fluxes</a:t>
                </a:r>
              </a:p>
              <a:p>
                <a:pPr marL="685800" indent="-6858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de-DE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Initiated R&amp;D for medical applications</a:t>
                </a:r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62" y="18288000"/>
                <a:ext cx="15328188" cy="7659789"/>
              </a:xfrm>
              <a:prstGeom prst="rect">
                <a:avLst/>
              </a:prstGeom>
              <a:blipFill rotWithShape="1">
                <a:blip r:embed="rId5"/>
                <a:stretch>
                  <a:fillRect l="-1830" r="-4296" b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 bwMode="auto">
          <a:xfrm>
            <a:off x="6859067" y="29055112"/>
            <a:ext cx="0" cy="6768000"/>
          </a:xfrm>
          <a:prstGeom prst="line">
            <a:avLst/>
          </a:prstGeom>
          <a:noFill/>
          <a:ln w="444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10810956" y="29037325"/>
            <a:ext cx="0" cy="6768000"/>
          </a:xfrm>
          <a:prstGeom prst="line">
            <a:avLst/>
          </a:prstGeom>
          <a:noFill/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11038741" y="33530343"/>
            <a:ext cx="2942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1" dirty="0" smtClean="0">
                <a:solidFill>
                  <a:srgbClr val="FF9900"/>
                </a:solidFill>
              </a:rPr>
              <a:t>Si</a:t>
            </a:r>
            <a:r>
              <a:rPr lang="de-DE" sz="2400" b="1" baseline="-25000" dirty="0" smtClean="0">
                <a:solidFill>
                  <a:srgbClr val="FF9900"/>
                </a:solidFill>
              </a:rPr>
              <a:t>3</a:t>
            </a:r>
            <a:r>
              <a:rPr lang="de-DE" sz="2400" b="1" dirty="0" smtClean="0">
                <a:solidFill>
                  <a:srgbClr val="FF9900"/>
                </a:solidFill>
              </a:rPr>
              <a:t>N</a:t>
            </a:r>
            <a:r>
              <a:rPr lang="de-DE" sz="2400" b="1" baseline="-25000" dirty="0" smtClean="0">
                <a:solidFill>
                  <a:srgbClr val="FF9900"/>
                </a:solidFill>
              </a:rPr>
              <a:t>4</a:t>
            </a:r>
            <a:r>
              <a:rPr lang="de-DE" sz="2400" b="1" dirty="0" smtClean="0">
                <a:solidFill>
                  <a:srgbClr val="FF9900"/>
                </a:solidFill>
              </a:rPr>
              <a:t>/SiC CERAMICS REGION</a:t>
            </a:r>
            <a:endParaRPr lang="en-US" sz="2400" b="1" dirty="0">
              <a:solidFill>
                <a:srgbClr val="FF99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923" y="18614942"/>
            <a:ext cx="12962156" cy="804085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6577550" y="16183906"/>
            <a:ext cx="12321491" cy="101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Test facility for RPC calibration with cosmic radiation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24546910" y="11020097"/>
            <a:ext cx="3563007" cy="2585544"/>
          </a:xfrm>
          <a:prstGeom prst="straightConnector1">
            <a:avLst/>
          </a:prstGeom>
          <a:noFill/>
          <a:ln w="920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39695" y="13637172"/>
                <a:ext cx="3362982" cy="1274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2400" b="1" dirty="0" smtClean="0">
                    <a:solidFill>
                      <a:schemeClr val="tx1"/>
                    </a:solidFill>
                  </a:rPr>
                  <a:t>RPC active area 20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20 cm</a:t>
                </a:r>
                <a:r>
                  <a:rPr lang="en-US" sz="2400" b="1" baseline="30000" dirty="0" smtClean="0">
                    <a:solidFill>
                      <a:schemeClr val="tx1"/>
                    </a:solidFill>
                  </a:rPr>
                  <a:t>2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(red stripes)</a:t>
                </a:r>
                <a:endParaRPr lang="en-US" sz="24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9695" y="13637172"/>
                <a:ext cx="3362982" cy="1274195"/>
              </a:xfrm>
              <a:prstGeom prst="rect">
                <a:avLst/>
              </a:prstGeom>
              <a:blipFill rotWithShape="1">
                <a:blip r:embed="rId7"/>
                <a:stretch>
                  <a:fillRect l="-2717" t="-33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 bwMode="auto">
          <a:xfrm flipH="1">
            <a:off x="18792497" y="10310648"/>
            <a:ext cx="4335517" cy="4761186"/>
          </a:xfrm>
          <a:prstGeom prst="straightConnector1">
            <a:avLst/>
          </a:prstGeom>
          <a:noFill/>
          <a:ln w="920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7105586" y="15276231"/>
                <a:ext cx="3373821" cy="90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2400" b="1" dirty="0" smtClean="0">
                    <a:solidFill>
                      <a:schemeClr val="tx1"/>
                    </a:solidFill>
                  </a:rPr>
                  <a:t>RPC active area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2400" b="1" dirty="0" smtClean="0">
                    <a:solidFill>
                      <a:schemeClr val="tx1"/>
                    </a:solidFill>
                  </a:rPr>
                  <a:t>10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10 cm</a:t>
                </a:r>
                <a:r>
                  <a:rPr lang="en-US" sz="2400" b="1" baseline="30000" dirty="0" smtClean="0">
                    <a:solidFill>
                      <a:schemeClr val="tx1"/>
                    </a:solidFill>
                  </a:rPr>
                  <a:t>2</a:t>
                </a:r>
                <a:endParaRPr lang="en-US" sz="24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5586" y="15276231"/>
                <a:ext cx="3373821" cy="904863"/>
              </a:xfrm>
              <a:prstGeom prst="rect">
                <a:avLst/>
              </a:prstGeom>
              <a:blipFill rotWithShape="1">
                <a:blip r:embed="rId8"/>
                <a:stretch>
                  <a:fillRect l="-2712" t="-4730" b="-15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20262" y="3389586"/>
            <a:ext cx="176100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NEXT-GENERATION HIGH-RADIATION-TOLERANT </a:t>
            </a:r>
          </a:p>
          <a:p>
            <a:pPr>
              <a:lnSpc>
                <a:spcPct val="100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PARTICLE DETECTORS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362" y="6328797"/>
            <a:ext cx="14551573" cy="564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solidFill>
                  <a:schemeClr val="tx1"/>
                </a:solidFill>
              </a:rPr>
              <a:t>MOTIVATION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4800" dirty="0" smtClean="0">
                <a:solidFill>
                  <a:schemeClr val="tx1"/>
                </a:solidFill>
              </a:rPr>
              <a:t>Time-of-Flight measurement in </a:t>
            </a:r>
          </a:p>
          <a:p>
            <a:pPr>
              <a:lnSpc>
                <a:spcPct val="100000"/>
              </a:lnSpc>
            </a:pPr>
            <a:r>
              <a:rPr lang="de-DE" sz="4800" dirty="0" smtClean="0">
                <a:solidFill>
                  <a:schemeClr val="tx1"/>
                </a:solidFill>
              </a:rPr>
              <a:t>    high-energy physics experiments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4800" dirty="0" smtClean="0">
                <a:solidFill>
                  <a:schemeClr val="tx1"/>
                </a:solidFill>
              </a:rPr>
              <a:t>Very high fluxes (</a:t>
            </a:r>
            <a:r>
              <a:rPr lang="el-GR" sz="4800" dirty="0">
                <a:solidFill>
                  <a:schemeClr val="tx1"/>
                </a:solidFill>
                <a:cs typeface="Times New Roman"/>
              </a:rPr>
              <a:t>Φ </a:t>
            </a:r>
            <a:r>
              <a:rPr lang="de-DE" sz="4800" dirty="0" smtClean="0">
                <a:solidFill>
                  <a:schemeClr val="tx1"/>
                </a:solidFill>
              </a:rPr>
              <a:t>~ 10</a:t>
            </a:r>
            <a:r>
              <a:rPr lang="de-DE" sz="4800" baseline="30000" dirty="0" smtClean="0">
                <a:solidFill>
                  <a:schemeClr val="tx1"/>
                </a:solidFill>
              </a:rPr>
              <a:t>5</a:t>
            </a:r>
            <a:r>
              <a:rPr lang="de-DE" sz="4800" dirty="0" smtClean="0">
                <a:solidFill>
                  <a:schemeClr val="tx1"/>
                </a:solidFill>
              </a:rPr>
              <a:t> cm</a:t>
            </a:r>
            <a:r>
              <a:rPr lang="de-DE" sz="4800" baseline="30000" dirty="0" smtClean="0">
                <a:solidFill>
                  <a:schemeClr val="tx1"/>
                </a:solidFill>
              </a:rPr>
              <a:t>-2</a:t>
            </a:r>
            <a:r>
              <a:rPr lang="de-DE" sz="4800" dirty="0" smtClean="0">
                <a:solidFill>
                  <a:schemeClr val="tx1"/>
                </a:solidFill>
              </a:rPr>
              <a:t> s</a:t>
            </a:r>
            <a:r>
              <a:rPr lang="de-DE" sz="4800" baseline="30000" dirty="0" smtClean="0">
                <a:solidFill>
                  <a:schemeClr val="tx1"/>
                </a:solidFill>
              </a:rPr>
              <a:t>-1</a:t>
            </a:r>
            <a:r>
              <a:rPr lang="de-DE" sz="4800" dirty="0" smtClean="0">
                <a:solidFill>
                  <a:schemeClr val="tx1"/>
                </a:solidFill>
              </a:rPr>
              <a:t>)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4800" dirty="0" smtClean="0">
                <a:solidFill>
                  <a:schemeClr val="tx1"/>
                </a:solidFill>
              </a:rPr>
              <a:t>High </a:t>
            </a:r>
            <a:r>
              <a:rPr lang="de-DE" sz="4800" dirty="0" smtClean="0">
                <a:solidFill>
                  <a:schemeClr val="tx1"/>
                </a:solidFill>
                <a:latin typeface="+mn-lt"/>
              </a:rPr>
              <a:t>efficiency (</a:t>
            </a:r>
            <a:r>
              <a:rPr lang="el-GR" sz="4800" dirty="0" smtClean="0">
                <a:solidFill>
                  <a:schemeClr val="tx1"/>
                </a:solidFill>
                <a:latin typeface="+mn-lt"/>
                <a:cs typeface="Times New Roman"/>
              </a:rPr>
              <a:t>ε</a:t>
            </a:r>
            <a:r>
              <a:rPr lang="de-DE" sz="480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de-DE" sz="4800" dirty="0" smtClean="0">
                <a:solidFill>
                  <a:schemeClr val="tx1"/>
                </a:solidFill>
                <a:latin typeface="+mn-lt"/>
              </a:rPr>
              <a:t>&gt; 90%) and </a:t>
            </a:r>
          </a:p>
          <a:p>
            <a:pPr>
              <a:lnSpc>
                <a:spcPct val="100000"/>
              </a:lnSpc>
            </a:pPr>
            <a:r>
              <a:rPr lang="de-DE" sz="4800" dirty="0" smtClean="0">
                <a:solidFill>
                  <a:schemeClr val="tx1"/>
                </a:solidFill>
                <a:latin typeface="+mn-lt"/>
              </a:rPr>
              <a:t>    time resolution (</a:t>
            </a:r>
            <a:r>
              <a:rPr lang="el-GR" sz="4800" dirty="0" smtClean="0">
                <a:solidFill>
                  <a:schemeClr val="tx1"/>
                </a:solidFill>
                <a:latin typeface="+mn-lt"/>
                <a:cs typeface="Times New Roman"/>
              </a:rPr>
              <a:t>σ</a:t>
            </a:r>
            <a:r>
              <a:rPr lang="de-DE" sz="480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de-DE" sz="4800" dirty="0" smtClean="0">
                <a:solidFill>
                  <a:schemeClr val="tx1"/>
                </a:solidFill>
                <a:latin typeface="+mn-lt"/>
              </a:rPr>
              <a:t>&lt; 100 ps)</a:t>
            </a:r>
            <a:endParaRPr lang="en-US" sz="4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62" y="12463910"/>
            <a:ext cx="7811813" cy="4753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solidFill>
                  <a:schemeClr val="tx1"/>
                </a:solidFill>
              </a:rPr>
              <a:t>STATE-OF-THE-ART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4800" dirty="0" smtClean="0">
                <a:solidFill>
                  <a:schemeClr val="tx1"/>
                </a:solidFill>
              </a:rPr>
              <a:t>Soda-lime glass</a:t>
            </a:r>
            <a:r>
              <a:rPr lang="de-DE" sz="4800" dirty="0" smtClean="0">
                <a:solidFill>
                  <a:schemeClr val="tx1"/>
                </a:solidFill>
                <a:latin typeface="+mn-lt"/>
              </a:rPr>
              <a:t>,              </a:t>
            </a:r>
            <a:endParaRPr lang="de-DE" sz="4800" baseline="30000" dirty="0" smtClean="0">
              <a:solidFill>
                <a:schemeClr val="tx1"/>
              </a:solidFill>
              <a:latin typeface="+mn-lt"/>
            </a:endParaRP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4800" dirty="0" smtClean="0">
                <a:solidFill>
                  <a:schemeClr val="tx1"/>
                </a:solidFill>
                <a:latin typeface="+mn-lt"/>
              </a:rPr>
              <a:t>Semiconductive glass,     </a:t>
            </a:r>
            <a:endParaRPr lang="en-US" sz="4800" baseline="30000" dirty="0" smtClean="0">
              <a:solidFill>
                <a:schemeClr val="tx1"/>
              </a:solidFill>
              <a:latin typeface="+mn-lt"/>
            </a:endParaRP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4800" dirty="0" smtClean="0">
                <a:solidFill>
                  <a:schemeClr val="tx1"/>
                </a:solidFill>
                <a:latin typeface="+mn-lt"/>
                <a:cs typeface="Times New Roman"/>
              </a:rPr>
              <a:t>Si</a:t>
            </a:r>
            <a:r>
              <a:rPr lang="de-DE" sz="4800" baseline="-25000" dirty="0" smtClean="0">
                <a:solidFill>
                  <a:schemeClr val="tx1"/>
                </a:solidFill>
                <a:latin typeface="+mn-lt"/>
                <a:cs typeface="Times New Roman"/>
              </a:rPr>
              <a:t>3</a:t>
            </a:r>
            <a:r>
              <a:rPr lang="de-DE" sz="4800" dirty="0" smtClean="0">
                <a:solidFill>
                  <a:schemeClr val="tx1"/>
                </a:solidFill>
                <a:latin typeface="+mn-lt"/>
                <a:cs typeface="Times New Roman"/>
              </a:rPr>
              <a:t>N</a:t>
            </a:r>
            <a:r>
              <a:rPr lang="de-DE" sz="4800" baseline="-25000" dirty="0" smtClean="0">
                <a:solidFill>
                  <a:schemeClr val="tx1"/>
                </a:solidFill>
                <a:latin typeface="+mn-lt"/>
                <a:cs typeface="Times New Roman"/>
              </a:rPr>
              <a:t>4</a:t>
            </a:r>
            <a:r>
              <a:rPr lang="de-DE" sz="4800" dirty="0" smtClean="0">
                <a:solidFill>
                  <a:schemeClr val="tx1"/>
                </a:solidFill>
                <a:latin typeface="+mn-lt"/>
                <a:cs typeface="Times New Roman"/>
              </a:rPr>
              <a:t>/SiC ceramics [1,2], </a:t>
            </a:r>
            <a:endParaRPr lang="en-US" sz="4800" baseline="30000" dirty="0">
              <a:solidFill>
                <a:schemeClr val="tx1"/>
              </a:solidFill>
            </a:endParaRP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4800" dirty="0" smtClean="0">
              <a:solidFill>
                <a:schemeClr val="tx1"/>
              </a:solidFill>
              <a:latin typeface="+mn-lt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25302" y="13726184"/>
            <a:ext cx="8952739" cy="3867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4800" dirty="0">
                <a:solidFill>
                  <a:schemeClr val="tx1"/>
                </a:solidFill>
                <a:cs typeface="Times New Roman"/>
              </a:rPr>
              <a:t>Φ</a:t>
            </a:r>
            <a:r>
              <a:rPr lang="de-DE" sz="4800" baseline="-25000" dirty="0">
                <a:solidFill>
                  <a:schemeClr val="tx1"/>
                </a:solidFill>
                <a:cs typeface="Times New Roman"/>
              </a:rPr>
              <a:t>max</a:t>
            </a:r>
            <a:r>
              <a:rPr lang="de-DE" sz="4800" dirty="0">
                <a:solidFill>
                  <a:schemeClr val="tx1"/>
                </a:solidFill>
                <a:cs typeface="Times New Roman"/>
              </a:rPr>
              <a:t> ~ </a:t>
            </a:r>
            <a:r>
              <a:rPr lang="de-DE" sz="4800" dirty="0" smtClean="0">
                <a:solidFill>
                  <a:schemeClr val="tx1"/>
                </a:solidFill>
                <a:cs typeface="Times New Roman"/>
              </a:rPr>
              <a:t>  1000 </a:t>
            </a:r>
            <a:r>
              <a:rPr lang="de-DE" sz="4800" dirty="0">
                <a:solidFill>
                  <a:schemeClr val="tx1"/>
                </a:solidFill>
                <a:cs typeface="Times New Roman"/>
              </a:rPr>
              <a:t>cm</a:t>
            </a:r>
            <a:r>
              <a:rPr lang="de-DE" sz="4800" baseline="30000" dirty="0">
                <a:solidFill>
                  <a:schemeClr val="tx1"/>
                </a:solidFill>
                <a:cs typeface="Times New Roman"/>
              </a:rPr>
              <a:t>-2</a:t>
            </a:r>
            <a:r>
              <a:rPr lang="de-DE" sz="4800" dirty="0">
                <a:solidFill>
                  <a:schemeClr val="tx1"/>
                </a:solidFill>
                <a:cs typeface="Times New Roman"/>
              </a:rPr>
              <a:t> s</a:t>
            </a:r>
            <a:r>
              <a:rPr lang="de-DE" sz="4800" baseline="30000" dirty="0">
                <a:solidFill>
                  <a:schemeClr val="tx1"/>
                </a:solidFill>
                <a:cs typeface="Times New Roman"/>
              </a:rPr>
              <a:t>-1</a:t>
            </a:r>
            <a:endParaRPr lang="de-DE" sz="4800" baseline="30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l-GR" sz="4800" dirty="0" smtClean="0">
                <a:solidFill>
                  <a:schemeClr val="tx1"/>
                </a:solidFill>
                <a:cs typeface="Times New Roman"/>
              </a:rPr>
              <a:t>Φ</a:t>
            </a:r>
            <a:r>
              <a:rPr lang="de-DE" sz="4800" baseline="-25000" dirty="0">
                <a:solidFill>
                  <a:schemeClr val="tx1"/>
                </a:solidFill>
                <a:cs typeface="Times New Roman"/>
              </a:rPr>
              <a:t>max</a:t>
            </a:r>
            <a:r>
              <a:rPr lang="de-DE" sz="4800" dirty="0">
                <a:solidFill>
                  <a:schemeClr val="tx1"/>
                </a:solidFill>
                <a:cs typeface="Times New Roman"/>
              </a:rPr>
              <a:t> ~ 30000 cm</a:t>
            </a:r>
            <a:r>
              <a:rPr lang="de-DE" sz="4800" baseline="30000" dirty="0">
                <a:solidFill>
                  <a:schemeClr val="tx1"/>
                </a:solidFill>
                <a:cs typeface="Times New Roman"/>
              </a:rPr>
              <a:t>-2</a:t>
            </a:r>
            <a:r>
              <a:rPr lang="de-DE" sz="48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de-DE" sz="4800" dirty="0" smtClean="0">
                <a:solidFill>
                  <a:schemeClr val="tx1"/>
                </a:solidFill>
                <a:cs typeface="Times New Roman"/>
              </a:rPr>
              <a:t>s</a:t>
            </a:r>
            <a:r>
              <a:rPr lang="de-DE" sz="4800" baseline="30000" dirty="0" smtClean="0">
                <a:solidFill>
                  <a:schemeClr val="tx1"/>
                </a:solidFill>
                <a:cs typeface="Times New Roman"/>
              </a:rPr>
              <a:t>-1</a:t>
            </a:r>
            <a:endParaRPr lang="en-US" sz="4800" baseline="30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l-GR" sz="4800" dirty="0" smtClean="0">
                <a:solidFill>
                  <a:schemeClr val="tx1"/>
                </a:solidFill>
                <a:cs typeface="Times New Roman"/>
              </a:rPr>
              <a:t>Φ</a:t>
            </a:r>
            <a:r>
              <a:rPr lang="de-DE" sz="4800" baseline="-25000" dirty="0">
                <a:solidFill>
                  <a:schemeClr val="tx1"/>
                </a:solidFill>
                <a:cs typeface="Times New Roman"/>
              </a:rPr>
              <a:t>max</a:t>
            </a:r>
            <a:r>
              <a:rPr lang="de-DE" sz="4800" dirty="0">
                <a:solidFill>
                  <a:schemeClr val="tx1"/>
                </a:solidFill>
                <a:cs typeface="Times New Roman"/>
              </a:rPr>
              <a:t> &gt; 60000 cm</a:t>
            </a:r>
            <a:r>
              <a:rPr lang="de-DE" sz="4800" baseline="30000" dirty="0">
                <a:solidFill>
                  <a:schemeClr val="tx1"/>
                </a:solidFill>
                <a:cs typeface="Times New Roman"/>
              </a:rPr>
              <a:t>-2</a:t>
            </a:r>
            <a:r>
              <a:rPr lang="de-DE" sz="4800" dirty="0">
                <a:solidFill>
                  <a:schemeClr val="tx1"/>
                </a:solidFill>
                <a:cs typeface="Times New Roman"/>
              </a:rPr>
              <a:t> s</a:t>
            </a:r>
            <a:r>
              <a:rPr lang="de-DE" sz="4800" baseline="30000" dirty="0">
                <a:solidFill>
                  <a:schemeClr val="tx1"/>
                </a:solidFill>
                <a:cs typeface="Times New Roman"/>
              </a:rPr>
              <a:t>-1</a:t>
            </a:r>
            <a:endParaRPr lang="en-US" sz="4800" baseline="30000" dirty="0">
              <a:solidFill>
                <a:schemeClr val="tx1"/>
              </a:solidFill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89625461"/>
      </p:ext>
    </p:extLst>
  </p:cSld>
  <p:clrMapOvr>
    <a:masterClrMapping/>
  </p:clrMapOvr>
</p:sld>
</file>

<file path=ppt/theme/theme1.xml><?xml version="1.0" encoding="utf-8"?>
<a:theme xmlns:a="http://schemas.openxmlformats.org/drawingml/2006/main" name="Matter and Technology">
  <a:themeElements>
    <a:clrScheme name="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10129</TotalTime>
  <Words>317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Matter and Technology</vt:lpstr>
      <vt:lpstr>TIMING RESISTIVE PLATE CHAMBERS  WITH CERAMIC ELECTRODES </vt:lpstr>
    </vt:vector>
  </TitlesOfParts>
  <Company>HGF BONN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franziska roeder</dc:creator>
  <cp:lastModifiedBy>Laso Garcla, Alejandro (FWKH) - 5693</cp:lastModifiedBy>
  <cp:revision>1210</cp:revision>
  <cp:lastPrinted>2014-02-11T09:59:51Z</cp:lastPrinted>
  <dcterms:created xsi:type="dcterms:W3CDTF">2006-03-03T09:51:24Z</dcterms:created>
  <dcterms:modified xsi:type="dcterms:W3CDTF">2014-02-11T10:17:19Z</dcterms:modified>
</cp:coreProperties>
</file>