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311" r:id="rId2"/>
  </p:sldIdLst>
  <p:sldSz cx="30279975" cy="42808525"/>
  <p:notesSz cx="29513213" cy="42041763"/>
  <p:defaultTextStyle>
    <a:defPPr>
      <a:defRPr lang="de-DE"/>
    </a:defPPr>
    <a:lvl1pPr algn="l" rtl="0" fontAlgn="base">
      <a:lnSpc>
        <a:spcPts val="8713"/>
      </a:lnSpc>
      <a:spcBef>
        <a:spcPct val="20000"/>
      </a:spcBef>
      <a:spcAft>
        <a:spcPct val="0"/>
      </a:spcAft>
      <a:defRPr sz="10500" kern="1200">
        <a:solidFill>
          <a:srgbClr val="515151"/>
        </a:solidFill>
        <a:latin typeface="Arial" charset="0"/>
        <a:ea typeface="+mn-ea"/>
        <a:cs typeface="+mn-cs"/>
      </a:defRPr>
    </a:lvl1pPr>
    <a:lvl2pPr marL="457200" algn="l" rtl="0" fontAlgn="base">
      <a:lnSpc>
        <a:spcPts val="8713"/>
      </a:lnSpc>
      <a:spcBef>
        <a:spcPct val="20000"/>
      </a:spcBef>
      <a:spcAft>
        <a:spcPct val="0"/>
      </a:spcAft>
      <a:defRPr sz="10500" kern="1200">
        <a:solidFill>
          <a:srgbClr val="515151"/>
        </a:solidFill>
        <a:latin typeface="Arial" charset="0"/>
        <a:ea typeface="+mn-ea"/>
        <a:cs typeface="+mn-cs"/>
      </a:defRPr>
    </a:lvl2pPr>
    <a:lvl3pPr marL="914400" algn="l" rtl="0" fontAlgn="base">
      <a:lnSpc>
        <a:spcPts val="8713"/>
      </a:lnSpc>
      <a:spcBef>
        <a:spcPct val="20000"/>
      </a:spcBef>
      <a:spcAft>
        <a:spcPct val="0"/>
      </a:spcAft>
      <a:defRPr sz="10500" kern="1200">
        <a:solidFill>
          <a:srgbClr val="515151"/>
        </a:solidFill>
        <a:latin typeface="Arial" charset="0"/>
        <a:ea typeface="+mn-ea"/>
        <a:cs typeface="+mn-cs"/>
      </a:defRPr>
    </a:lvl3pPr>
    <a:lvl4pPr marL="1371600" algn="l" rtl="0" fontAlgn="base">
      <a:lnSpc>
        <a:spcPts val="8713"/>
      </a:lnSpc>
      <a:spcBef>
        <a:spcPct val="20000"/>
      </a:spcBef>
      <a:spcAft>
        <a:spcPct val="0"/>
      </a:spcAft>
      <a:defRPr sz="10500" kern="1200">
        <a:solidFill>
          <a:srgbClr val="515151"/>
        </a:solidFill>
        <a:latin typeface="Arial" charset="0"/>
        <a:ea typeface="+mn-ea"/>
        <a:cs typeface="+mn-cs"/>
      </a:defRPr>
    </a:lvl4pPr>
    <a:lvl5pPr marL="1828800" algn="l" rtl="0" fontAlgn="base">
      <a:lnSpc>
        <a:spcPts val="8713"/>
      </a:lnSpc>
      <a:spcBef>
        <a:spcPct val="20000"/>
      </a:spcBef>
      <a:spcAft>
        <a:spcPct val="0"/>
      </a:spcAft>
      <a:defRPr sz="10500" kern="1200">
        <a:solidFill>
          <a:srgbClr val="51515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500" kern="1200">
        <a:solidFill>
          <a:srgbClr val="51515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500" kern="1200">
        <a:solidFill>
          <a:srgbClr val="51515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500" kern="1200">
        <a:solidFill>
          <a:srgbClr val="51515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500" kern="1200">
        <a:solidFill>
          <a:srgbClr val="51515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9C"/>
    <a:srgbClr val="9C9C9C"/>
    <a:srgbClr val="003E6E"/>
    <a:srgbClr val="515151"/>
    <a:srgbClr val="B9B9B9"/>
    <a:srgbClr val="0655A5"/>
    <a:srgbClr val="CF6809"/>
    <a:srgbClr val="CF6800"/>
    <a:srgbClr val="C6DDEA"/>
    <a:srgbClr val="BAD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83" autoAdjust="0"/>
    <p:restoredTop sz="90533" autoAdjust="0"/>
  </p:normalViewPr>
  <p:slideViewPr>
    <p:cSldViewPr snapToGrid="0">
      <p:cViewPr>
        <p:scale>
          <a:sx n="100" d="100"/>
          <a:sy n="100" d="100"/>
        </p:scale>
        <p:origin x="12276" y="1302"/>
      </p:cViewPr>
      <p:guideLst>
        <p:guide orient="horz" pos="1430"/>
        <p:guide orient="horz" pos="4723"/>
        <p:guide orient="horz" pos="2528"/>
        <p:guide orient="horz" pos="6772"/>
        <p:guide pos="18478"/>
        <p:guide pos="676"/>
        <p:guide pos="6980"/>
        <p:guide pos="5392"/>
        <p:guide pos="7510"/>
        <p:guide pos="47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12792275" cy="210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91226" tIns="195613" rIns="391226" bIns="195613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5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6714048" y="0"/>
            <a:ext cx="12792275" cy="210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91226" tIns="195613" rIns="391226" bIns="195613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5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83688" y="3152775"/>
            <a:ext cx="11153775" cy="15767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1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949945" y="19968662"/>
            <a:ext cx="23613327" cy="1891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91226" tIns="195613" rIns="391226" bIns="1956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Textmasterformate durch Klicken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39930600"/>
            <a:ext cx="12792275" cy="210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91226" tIns="195613" rIns="391226" bIns="195613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5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11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6714048" y="39930600"/>
            <a:ext cx="12792275" cy="210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91226" tIns="195613" rIns="391226" bIns="195613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5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1298876-0AA6-4E87-BC09-2B2250179B0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84946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298876-0AA6-4E87-BC09-2B2250179B00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13405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6201" y="1493783"/>
            <a:ext cx="18681700" cy="2952093"/>
          </a:xfrm>
        </p:spPr>
        <p:txBody>
          <a:bodyPr/>
          <a:lstStyle/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4995" y="4129800"/>
            <a:ext cx="18382812" cy="914400"/>
          </a:xfrm>
          <a:prstGeom prst="rect">
            <a:avLst/>
          </a:prstGeo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smtClean="0"/>
              <a:t>Click to enter topic/ sub-topic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0557633" y="3500548"/>
            <a:ext cx="6148387" cy="75565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800" dirty="0" smtClean="0"/>
              <a:t>Click to enter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97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tmp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emf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ChangeAspect="1" noChangeArrowheads="1"/>
          </p:cNvSpPr>
          <p:nvPr userDrawn="1"/>
        </p:nvSpPr>
        <p:spPr bwMode="auto">
          <a:xfrm>
            <a:off x="0" y="42268775"/>
            <a:ext cx="16071850" cy="539750"/>
          </a:xfrm>
          <a:prstGeom prst="rect">
            <a:avLst/>
          </a:prstGeom>
          <a:solidFill>
            <a:srgbClr val="CF68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11"/>
          <p:cNvSpPr>
            <a:spLocks noChangeAspect="1" noChangeArrowheads="1"/>
          </p:cNvSpPr>
          <p:nvPr userDrawn="1"/>
        </p:nvSpPr>
        <p:spPr bwMode="auto">
          <a:xfrm>
            <a:off x="0" y="41729025"/>
            <a:ext cx="20202525" cy="539750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12"/>
          <p:cNvSpPr>
            <a:spLocks noChangeAspect="1" noChangeArrowheads="1"/>
          </p:cNvSpPr>
          <p:nvPr userDrawn="1"/>
        </p:nvSpPr>
        <p:spPr bwMode="auto">
          <a:xfrm>
            <a:off x="20072350" y="42270363"/>
            <a:ext cx="10207625" cy="538162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13"/>
          <p:cNvSpPr>
            <a:spLocks noChangeAspect="1" noChangeArrowheads="1"/>
          </p:cNvSpPr>
          <p:nvPr userDrawn="1"/>
        </p:nvSpPr>
        <p:spPr bwMode="auto">
          <a:xfrm>
            <a:off x="10064750" y="42270363"/>
            <a:ext cx="10140950" cy="538162"/>
          </a:xfrm>
          <a:prstGeom prst="rect">
            <a:avLst/>
          </a:prstGeom>
          <a:solidFill>
            <a:srgbClr val="003E6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0" name="Group 35"/>
          <p:cNvGrpSpPr>
            <a:grpSpLocks/>
          </p:cNvGrpSpPr>
          <p:nvPr userDrawn="1"/>
        </p:nvGrpSpPr>
        <p:grpSpPr bwMode="auto">
          <a:xfrm>
            <a:off x="0" y="5137150"/>
            <a:ext cx="30403800" cy="1063625"/>
            <a:chOff x="0" y="2445"/>
            <a:chExt cx="19152" cy="670"/>
          </a:xfrm>
        </p:grpSpPr>
        <p:sp>
          <p:nvSpPr>
            <p:cNvPr id="1035" name="Rectangle 22"/>
            <p:cNvSpPr>
              <a:spLocks noChangeAspect="1" noChangeArrowheads="1"/>
            </p:cNvSpPr>
            <p:nvPr userDrawn="1"/>
          </p:nvSpPr>
          <p:spPr bwMode="auto">
            <a:xfrm>
              <a:off x="0" y="2775"/>
              <a:ext cx="10124" cy="340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" name="Rectangle 23"/>
            <p:cNvSpPr>
              <a:spLocks noChangeAspect="1" noChangeArrowheads="1"/>
            </p:cNvSpPr>
            <p:nvPr userDrawn="1"/>
          </p:nvSpPr>
          <p:spPr bwMode="auto">
            <a:xfrm>
              <a:off x="0" y="2445"/>
              <a:ext cx="12723" cy="340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Rectangle 24"/>
            <p:cNvSpPr>
              <a:spLocks noChangeAspect="1" noChangeArrowheads="1"/>
            </p:cNvSpPr>
            <p:nvPr userDrawn="1"/>
          </p:nvSpPr>
          <p:spPr bwMode="auto">
            <a:xfrm>
              <a:off x="12722" y="2775"/>
              <a:ext cx="6430" cy="339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Rectangle 25"/>
            <p:cNvSpPr>
              <a:spLocks noChangeAspect="1" noChangeArrowheads="1"/>
            </p:cNvSpPr>
            <p:nvPr userDrawn="1"/>
          </p:nvSpPr>
          <p:spPr bwMode="auto">
            <a:xfrm>
              <a:off x="6340" y="2776"/>
              <a:ext cx="6382" cy="339"/>
            </a:xfrm>
            <a:prstGeom prst="rect">
              <a:avLst/>
            </a:prstGeom>
            <a:solidFill>
              <a:srgbClr val="003E6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1" name="Rectangle 34"/>
          <p:cNvSpPr>
            <a:spLocks noChangeAspect="1" noChangeArrowheads="1"/>
          </p:cNvSpPr>
          <p:nvPr userDrawn="1"/>
        </p:nvSpPr>
        <p:spPr bwMode="auto">
          <a:xfrm>
            <a:off x="0" y="0"/>
            <a:ext cx="20196175" cy="538163"/>
          </a:xfrm>
          <a:prstGeom prst="rect">
            <a:avLst/>
          </a:prstGeom>
          <a:solidFill>
            <a:srgbClr val="003E6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36"/>
          <p:cNvSpPr>
            <a:spLocks noChangeAspect="1" noChangeArrowheads="1"/>
          </p:cNvSpPr>
          <p:nvPr userDrawn="1"/>
        </p:nvSpPr>
        <p:spPr bwMode="auto">
          <a:xfrm>
            <a:off x="0" y="538163"/>
            <a:ext cx="30279975" cy="4613275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76" name="Rectangle 16"/>
          <p:cNvSpPr>
            <a:spLocks noChangeArrowheads="1"/>
          </p:cNvSpPr>
          <p:nvPr userDrawn="1"/>
        </p:nvSpPr>
        <p:spPr bwMode="auto">
          <a:xfrm>
            <a:off x="257582" y="-218500"/>
            <a:ext cx="16455072" cy="180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98459" tIns="199229" rIns="398459" bIns="199229" anchor="t"/>
          <a:lstStyle>
            <a:lvl1pPr defTabSz="3984625">
              <a:lnSpc>
                <a:spcPts val="13950"/>
              </a:lnSpc>
              <a:spcBef>
                <a:spcPct val="0"/>
              </a:spcBef>
              <a:defRPr sz="4000" b="1">
                <a:solidFill>
                  <a:srgbClr val="A9B509"/>
                </a:solidFill>
                <a:latin typeface="Arial" charset="0"/>
              </a:defRPr>
            </a:lvl1pPr>
            <a:lvl2pPr defTabSz="3984625">
              <a:lnSpc>
                <a:spcPts val="13950"/>
              </a:lnSpc>
              <a:spcBef>
                <a:spcPct val="0"/>
              </a:spcBef>
              <a:defRPr sz="4000" b="1">
                <a:solidFill>
                  <a:srgbClr val="A9B509"/>
                </a:solidFill>
                <a:latin typeface="Arial" charset="0"/>
              </a:defRPr>
            </a:lvl2pPr>
            <a:lvl3pPr defTabSz="3984625">
              <a:lnSpc>
                <a:spcPts val="13950"/>
              </a:lnSpc>
              <a:spcBef>
                <a:spcPct val="0"/>
              </a:spcBef>
              <a:defRPr sz="4000" b="1">
                <a:solidFill>
                  <a:srgbClr val="A9B509"/>
                </a:solidFill>
                <a:latin typeface="Arial" charset="0"/>
              </a:defRPr>
            </a:lvl3pPr>
            <a:lvl4pPr defTabSz="3984625">
              <a:lnSpc>
                <a:spcPts val="13950"/>
              </a:lnSpc>
              <a:spcBef>
                <a:spcPct val="0"/>
              </a:spcBef>
              <a:defRPr sz="4000" b="1">
                <a:solidFill>
                  <a:srgbClr val="A9B509"/>
                </a:solidFill>
                <a:latin typeface="Arial" charset="0"/>
              </a:defRPr>
            </a:lvl4pPr>
            <a:lvl5pPr defTabSz="3984625">
              <a:lnSpc>
                <a:spcPts val="13950"/>
              </a:lnSpc>
              <a:spcBef>
                <a:spcPct val="0"/>
              </a:spcBef>
              <a:defRPr sz="4000" b="1">
                <a:solidFill>
                  <a:srgbClr val="A9B509"/>
                </a:solidFill>
                <a:latin typeface="Arial" charset="0"/>
              </a:defRPr>
            </a:lvl5pPr>
            <a:lvl6pPr marL="457200" defTabSz="3984625" fontAlgn="base">
              <a:lnSpc>
                <a:spcPts val="1395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9B509"/>
                </a:solidFill>
                <a:latin typeface="Arial" charset="0"/>
              </a:defRPr>
            </a:lvl6pPr>
            <a:lvl7pPr marL="914400" defTabSz="3984625" fontAlgn="base">
              <a:lnSpc>
                <a:spcPts val="1395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9B509"/>
                </a:solidFill>
                <a:latin typeface="Arial" charset="0"/>
              </a:defRPr>
            </a:lvl7pPr>
            <a:lvl8pPr marL="1371600" defTabSz="3984625" fontAlgn="base">
              <a:lnSpc>
                <a:spcPts val="1395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9B509"/>
                </a:solidFill>
                <a:latin typeface="Arial" charset="0"/>
              </a:defRPr>
            </a:lvl8pPr>
            <a:lvl9pPr marL="1828800" defTabSz="3984625" fontAlgn="base">
              <a:lnSpc>
                <a:spcPts val="1395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9B509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de-DE" altLang="de-DE" sz="4800" dirty="0" smtClean="0">
                <a:solidFill>
                  <a:schemeClr val="bg1"/>
                </a:solidFill>
              </a:rPr>
              <a:t>Programme Matter </a:t>
            </a:r>
            <a:r>
              <a:rPr lang="de-DE" altLang="de-DE" sz="4800" dirty="0" err="1" smtClean="0">
                <a:solidFill>
                  <a:schemeClr val="bg1"/>
                </a:solidFill>
              </a:rPr>
              <a:t>and</a:t>
            </a:r>
            <a:r>
              <a:rPr lang="de-DE" altLang="de-DE" sz="4800" dirty="0" smtClean="0">
                <a:solidFill>
                  <a:schemeClr val="bg1"/>
                </a:solidFill>
              </a:rPr>
              <a:t> Technologies</a:t>
            </a:r>
            <a:r>
              <a:rPr lang="de-DE" altLang="de-DE" dirty="0" smtClean="0">
                <a:solidFill>
                  <a:schemeClr val="bg1"/>
                </a:solidFill>
              </a:rPr>
              <a:t/>
            </a:r>
            <a:br>
              <a:rPr lang="de-DE" altLang="de-DE" dirty="0" smtClean="0">
                <a:solidFill>
                  <a:schemeClr val="bg1"/>
                </a:solidFill>
              </a:rPr>
            </a:br>
            <a:endParaRPr lang="de-DE" altLang="de-DE" dirty="0" smtClean="0">
              <a:solidFill>
                <a:schemeClr val="bg1"/>
              </a:solidFill>
            </a:endParaRPr>
          </a:p>
        </p:txBody>
      </p:sp>
      <p:pic>
        <p:nvPicPr>
          <p:cNvPr id="1034" name="Picture 37" descr="HG_LOGO_S_ENG_RGB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5200" y="39443025"/>
            <a:ext cx="564832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 userDrawn="1"/>
        </p:nvGrpSpPr>
        <p:grpSpPr>
          <a:xfrm>
            <a:off x="20652828" y="973137"/>
            <a:ext cx="9147941" cy="2148435"/>
            <a:chOff x="22456028" y="973136"/>
            <a:chExt cx="7533927" cy="1871664"/>
          </a:xfrm>
        </p:grpSpPr>
        <p:pic>
          <p:nvPicPr>
            <p:cNvPr id="1039" name="Picture 15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6028" y="973136"/>
              <a:ext cx="2498569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0" name="Picture 16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8343" y="973137"/>
              <a:ext cx="23780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1" name="Picture 17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9480" y="973137"/>
              <a:ext cx="25304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 userDrawn="1"/>
        </p:nvGrpSpPr>
        <p:grpSpPr>
          <a:xfrm>
            <a:off x="483387" y="39857309"/>
            <a:ext cx="19375472" cy="1901278"/>
            <a:chOff x="830228" y="39289751"/>
            <a:chExt cx="19375472" cy="1901278"/>
          </a:xfrm>
        </p:grpSpPr>
        <p:grpSp>
          <p:nvGrpSpPr>
            <p:cNvPr id="19" name="Group 18"/>
            <p:cNvGrpSpPr/>
            <p:nvPr userDrawn="1"/>
          </p:nvGrpSpPr>
          <p:grpSpPr>
            <a:xfrm>
              <a:off x="830228" y="39289751"/>
              <a:ext cx="19375472" cy="1901278"/>
              <a:chOff x="64546" y="5940809"/>
              <a:chExt cx="7244779" cy="841741"/>
            </a:xfrm>
          </p:grpSpPr>
          <p:pic>
            <p:nvPicPr>
              <p:cNvPr id="20" name="Grafik 6" descr="Bildschirmausschnitt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0050" y="6096357"/>
                <a:ext cx="1323666" cy="510566"/>
              </a:xfrm>
              <a:prstGeom prst="rect">
                <a:avLst/>
              </a:prstGeom>
            </p:spPr>
          </p:pic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46" y="5970478"/>
                <a:ext cx="599360" cy="7051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0713" y="6116154"/>
                <a:ext cx="898612" cy="415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2" descr="C:\Users\Behnke\AppData\Local\Temp\hzb_logo_cmyk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2409" y="5940809"/>
                <a:ext cx="1657382" cy="8417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8123" y="6147817"/>
                <a:ext cx="864789" cy="2941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9" name="Picture 13"/>
            <p:cNvPicPr>
              <a:picLocks noChangeAspect="1" noChangeArrowheads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2407" y="39321283"/>
              <a:ext cx="4247692" cy="1408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5" name="Straight Connector 4"/>
          <p:cNvCxnSpPr/>
          <p:nvPr userDrawn="1"/>
        </p:nvCxnSpPr>
        <p:spPr bwMode="auto">
          <a:xfrm flipV="1">
            <a:off x="-851338" y="39443025"/>
            <a:ext cx="34368828" cy="445816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726201" y="1714500"/>
            <a:ext cx="18681700" cy="2952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3984625" rtl="0" eaLnBrk="0" fontAlgn="base" hangingPunct="0">
        <a:lnSpc>
          <a:spcPts val="13950"/>
        </a:lnSpc>
        <a:spcBef>
          <a:spcPct val="0"/>
        </a:spcBef>
        <a:spcAft>
          <a:spcPct val="0"/>
        </a:spcAft>
        <a:defRPr sz="88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3984625" rtl="0" eaLnBrk="0" fontAlgn="base" hangingPunct="0">
        <a:lnSpc>
          <a:spcPts val="13950"/>
        </a:lnSpc>
        <a:spcBef>
          <a:spcPct val="0"/>
        </a:spcBef>
        <a:spcAft>
          <a:spcPct val="0"/>
        </a:spcAft>
        <a:defRPr sz="13100" b="1">
          <a:solidFill>
            <a:srgbClr val="00589C"/>
          </a:solidFill>
          <a:latin typeface="Arial" charset="0"/>
        </a:defRPr>
      </a:lvl2pPr>
      <a:lvl3pPr algn="l" defTabSz="3984625" rtl="0" eaLnBrk="0" fontAlgn="base" hangingPunct="0">
        <a:lnSpc>
          <a:spcPts val="13950"/>
        </a:lnSpc>
        <a:spcBef>
          <a:spcPct val="0"/>
        </a:spcBef>
        <a:spcAft>
          <a:spcPct val="0"/>
        </a:spcAft>
        <a:defRPr sz="13100" b="1">
          <a:solidFill>
            <a:srgbClr val="00589C"/>
          </a:solidFill>
          <a:latin typeface="Arial" charset="0"/>
        </a:defRPr>
      </a:lvl3pPr>
      <a:lvl4pPr algn="l" defTabSz="3984625" rtl="0" eaLnBrk="0" fontAlgn="base" hangingPunct="0">
        <a:lnSpc>
          <a:spcPts val="13950"/>
        </a:lnSpc>
        <a:spcBef>
          <a:spcPct val="0"/>
        </a:spcBef>
        <a:spcAft>
          <a:spcPct val="0"/>
        </a:spcAft>
        <a:defRPr sz="13100" b="1">
          <a:solidFill>
            <a:srgbClr val="00589C"/>
          </a:solidFill>
          <a:latin typeface="Arial" charset="0"/>
        </a:defRPr>
      </a:lvl4pPr>
      <a:lvl5pPr algn="l" defTabSz="3984625" rtl="0" eaLnBrk="0" fontAlgn="base" hangingPunct="0">
        <a:lnSpc>
          <a:spcPts val="13950"/>
        </a:lnSpc>
        <a:spcBef>
          <a:spcPct val="0"/>
        </a:spcBef>
        <a:spcAft>
          <a:spcPct val="0"/>
        </a:spcAft>
        <a:defRPr sz="13100" b="1">
          <a:solidFill>
            <a:srgbClr val="00589C"/>
          </a:solidFill>
          <a:latin typeface="Arial" charset="0"/>
        </a:defRPr>
      </a:lvl5pPr>
      <a:lvl6pPr marL="457200" algn="l" defTabSz="3984625" rtl="0" fontAlgn="base">
        <a:lnSpc>
          <a:spcPts val="13950"/>
        </a:lnSpc>
        <a:spcBef>
          <a:spcPct val="0"/>
        </a:spcBef>
        <a:spcAft>
          <a:spcPct val="0"/>
        </a:spcAft>
        <a:defRPr sz="13100" b="1">
          <a:solidFill>
            <a:srgbClr val="00589C"/>
          </a:solidFill>
          <a:latin typeface="Arial" charset="0"/>
        </a:defRPr>
      </a:lvl6pPr>
      <a:lvl7pPr marL="914400" algn="l" defTabSz="3984625" rtl="0" fontAlgn="base">
        <a:lnSpc>
          <a:spcPts val="13950"/>
        </a:lnSpc>
        <a:spcBef>
          <a:spcPct val="0"/>
        </a:spcBef>
        <a:spcAft>
          <a:spcPct val="0"/>
        </a:spcAft>
        <a:defRPr sz="13100" b="1">
          <a:solidFill>
            <a:srgbClr val="00589C"/>
          </a:solidFill>
          <a:latin typeface="Arial" charset="0"/>
        </a:defRPr>
      </a:lvl7pPr>
      <a:lvl8pPr marL="1371600" algn="l" defTabSz="3984625" rtl="0" fontAlgn="base">
        <a:lnSpc>
          <a:spcPts val="13950"/>
        </a:lnSpc>
        <a:spcBef>
          <a:spcPct val="0"/>
        </a:spcBef>
        <a:spcAft>
          <a:spcPct val="0"/>
        </a:spcAft>
        <a:defRPr sz="13100" b="1">
          <a:solidFill>
            <a:srgbClr val="00589C"/>
          </a:solidFill>
          <a:latin typeface="Arial" charset="0"/>
        </a:defRPr>
      </a:lvl8pPr>
      <a:lvl9pPr marL="1828800" algn="l" defTabSz="3984625" rtl="0" fontAlgn="base">
        <a:lnSpc>
          <a:spcPts val="13950"/>
        </a:lnSpc>
        <a:spcBef>
          <a:spcPct val="0"/>
        </a:spcBef>
        <a:spcAft>
          <a:spcPct val="0"/>
        </a:spcAft>
        <a:defRPr sz="13100" b="1">
          <a:solidFill>
            <a:srgbClr val="00589C"/>
          </a:solidFill>
          <a:latin typeface="Arial" charset="0"/>
        </a:defRPr>
      </a:lvl9pPr>
    </p:titleStyle>
    <p:bodyStyle>
      <a:lvl1pPr marL="342900" indent="-342900" algn="l" defTabSz="3984625" rtl="0" eaLnBrk="0" fontAlgn="base" hangingPunct="0">
        <a:lnSpc>
          <a:spcPts val="13075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defRPr sz="11300">
          <a:solidFill>
            <a:schemeClr val="tx1"/>
          </a:solidFill>
          <a:latin typeface="+mn-lt"/>
          <a:ea typeface="+mn-ea"/>
          <a:cs typeface="+mn-cs"/>
        </a:defRPr>
      </a:lvl1pPr>
      <a:lvl2pPr marL="3576638" indent="-1244600" algn="l" defTabSz="3984625" rtl="0" eaLnBrk="0" fontAlgn="base" hangingPunct="0">
        <a:lnSpc>
          <a:spcPts val="13075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buChar char="§"/>
        <a:defRPr sz="11300">
          <a:solidFill>
            <a:schemeClr val="tx1"/>
          </a:solidFill>
          <a:latin typeface="+mn-lt"/>
        </a:defRPr>
      </a:lvl2pPr>
      <a:lvl3pPr marL="5354638" indent="-996950" algn="l" defTabSz="3984625" rtl="0" eaLnBrk="0" fontAlgn="base" hangingPunct="0">
        <a:lnSpc>
          <a:spcPts val="13075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buChar char="§"/>
        <a:defRPr sz="11300">
          <a:solidFill>
            <a:schemeClr val="tx1"/>
          </a:solidFill>
          <a:latin typeface="+mn-lt"/>
        </a:defRPr>
      </a:lvl3pPr>
      <a:lvl4pPr marL="7132638" indent="-996950" algn="l" defTabSz="3984625" rtl="0" eaLnBrk="0" fontAlgn="base" hangingPunct="0">
        <a:spcBef>
          <a:spcPct val="20000"/>
        </a:spcBef>
        <a:spcAft>
          <a:spcPct val="0"/>
        </a:spcAft>
        <a:buChar char="–"/>
        <a:defRPr sz="8700">
          <a:solidFill>
            <a:schemeClr val="tx1"/>
          </a:solidFill>
          <a:latin typeface="+mn-lt"/>
        </a:defRPr>
      </a:lvl4pPr>
      <a:lvl5pPr marL="8964613" indent="-995363" algn="l" defTabSz="3984625" rtl="0" eaLnBrk="0" fontAlgn="base" hangingPunct="0">
        <a:spcBef>
          <a:spcPct val="20000"/>
        </a:spcBef>
        <a:spcAft>
          <a:spcPct val="0"/>
        </a:spcAft>
        <a:buChar char="»"/>
        <a:defRPr sz="8700">
          <a:solidFill>
            <a:schemeClr val="tx1"/>
          </a:solidFill>
          <a:latin typeface="+mn-lt"/>
        </a:defRPr>
      </a:lvl5pPr>
      <a:lvl6pPr marL="9421813" indent="-995363" algn="l" defTabSz="3984625" rtl="0" fontAlgn="base">
        <a:spcBef>
          <a:spcPct val="20000"/>
        </a:spcBef>
        <a:spcAft>
          <a:spcPct val="0"/>
        </a:spcAft>
        <a:buChar char="»"/>
        <a:defRPr sz="8700">
          <a:solidFill>
            <a:schemeClr val="tx1"/>
          </a:solidFill>
          <a:latin typeface="+mn-lt"/>
        </a:defRPr>
      </a:lvl6pPr>
      <a:lvl7pPr marL="9879013" indent="-995363" algn="l" defTabSz="3984625" rtl="0" fontAlgn="base">
        <a:spcBef>
          <a:spcPct val="20000"/>
        </a:spcBef>
        <a:spcAft>
          <a:spcPct val="0"/>
        </a:spcAft>
        <a:buChar char="»"/>
        <a:defRPr sz="8700">
          <a:solidFill>
            <a:schemeClr val="tx1"/>
          </a:solidFill>
          <a:latin typeface="+mn-lt"/>
        </a:defRPr>
      </a:lvl7pPr>
      <a:lvl8pPr marL="10336213" indent="-995363" algn="l" defTabSz="3984625" rtl="0" fontAlgn="base">
        <a:spcBef>
          <a:spcPct val="20000"/>
        </a:spcBef>
        <a:spcAft>
          <a:spcPct val="0"/>
        </a:spcAft>
        <a:buChar char="»"/>
        <a:defRPr sz="8700">
          <a:solidFill>
            <a:schemeClr val="tx1"/>
          </a:solidFill>
          <a:latin typeface="+mn-lt"/>
        </a:defRPr>
      </a:lvl8pPr>
      <a:lvl9pPr marL="10793413" indent="-995363" algn="l" defTabSz="3984625" rtl="0" fontAlgn="base">
        <a:spcBef>
          <a:spcPct val="20000"/>
        </a:spcBef>
        <a:spcAft>
          <a:spcPct val="0"/>
        </a:spcAft>
        <a:buChar char="»"/>
        <a:defRPr sz="87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1.jpg"/><Relationship Id="rId21" Type="http://schemas.openxmlformats.org/officeDocument/2006/relationships/image" Target="../media/image28.jpg"/><Relationship Id="rId7" Type="http://schemas.openxmlformats.org/officeDocument/2006/relationships/image" Target="../media/image15.jpg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24" Type="http://schemas.openxmlformats.org/officeDocument/2006/relationships/image" Target="../media/image31.jpeg"/><Relationship Id="rId5" Type="http://schemas.openxmlformats.org/officeDocument/2006/relationships/image" Target="../media/image13.png"/><Relationship Id="rId15" Type="http://schemas.openxmlformats.org/officeDocument/2006/relationships/image" Target="../media/image22.wmf"/><Relationship Id="rId23" Type="http://schemas.openxmlformats.org/officeDocument/2006/relationships/image" Target="../media/image30.jpg"/><Relationship Id="rId10" Type="http://schemas.openxmlformats.org/officeDocument/2006/relationships/image" Target="../media/image18.jpeg"/><Relationship Id="rId19" Type="http://schemas.openxmlformats.org/officeDocument/2006/relationships/image" Target="../media/image26.jp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1.wmf"/><Relationship Id="rId22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 bwMode="auto">
          <a:xfrm>
            <a:off x="16038000" y="6840001"/>
            <a:ext cx="13338000" cy="11520000"/>
          </a:xfrm>
          <a:prstGeom prst="rect">
            <a:avLst/>
          </a:prstGeom>
          <a:solidFill>
            <a:srgbClr val="00589C">
              <a:alpha val="15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55563" algn="l" defTabSz="3984625" rtl="0" eaLnBrk="1" fontAlgn="base" latinLnBrk="0" hangingPunct="1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5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charset="0"/>
            </a:endParaRPr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880" y="9483745"/>
            <a:ext cx="10661066" cy="5975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99" y="1493783"/>
            <a:ext cx="19829707" cy="2952093"/>
          </a:xfrm>
        </p:spPr>
        <p:txBody>
          <a:bodyPr>
            <a:normAutofit/>
          </a:bodyPr>
          <a:lstStyle/>
          <a:p>
            <a:r>
              <a:rPr lang="en-US" dirty="0" smtClean="0"/>
              <a:t>Ultra-fast YBCO THz detectors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24995" y="3255230"/>
            <a:ext cx="18382812" cy="914400"/>
          </a:xfrm>
        </p:spPr>
        <p:txBody>
          <a:bodyPr>
            <a:noAutofit/>
          </a:bodyPr>
          <a:lstStyle/>
          <a:p>
            <a:r>
              <a:rPr lang="en-US" sz="4400" dirty="0" smtClean="0"/>
              <a:t>DTS - Monitoring of the electrical field of Coherent Synchrotron Radiation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/>
              <a:t>Juliane </a:t>
            </a:r>
            <a:r>
              <a:rPr lang="en-US" smtClean="0"/>
              <a:t>Raasch (KIT)</a:t>
            </a:r>
            <a:endParaRPr lang="en-US" dirty="0"/>
          </a:p>
        </p:txBody>
      </p:sp>
      <p:cxnSp>
        <p:nvCxnSpPr>
          <p:cNvPr id="7" name="Gerade Verbindung 6"/>
          <p:cNvCxnSpPr/>
          <p:nvPr/>
        </p:nvCxnSpPr>
        <p:spPr bwMode="auto">
          <a:xfrm>
            <a:off x="15138000" y="6840000"/>
            <a:ext cx="0" cy="32723497"/>
          </a:xfrm>
          <a:prstGeom prst="line">
            <a:avLst/>
          </a:prstGeom>
          <a:noFill/>
          <a:ln w="82550" cap="flat" cmpd="sng" algn="ctr">
            <a:solidFill>
              <a:srgbClr val="B9B9B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hteck 10"/>
          <p:cNvSpPr/>
          <p:nvPr/>
        </p:nvSpPr>
        <p:spPr bwMode="auto">
          <a:xfrm>
            <a:off x="900000" y="15848035"/>
            <a:ext cx="13338000" cy="14580000"/>
          </a:xfrm>
          <a:prstGeom prst="rect">
            <a:avLst/>
          </a:prstGeom>
          <a:solidFill>
            <a:srgbClr val="00589C">
              <a:alpha val="15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55563" algn="l" defTabSz="3984625" rtl="0" eaLnBrk="1" fontAlgn="base" latinLnBrk="0" hangingPunct="1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5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080000" y="15804000"/>
            <a:ext cx="5641288" cy="1057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>
                <a:solidFill>
                  <a:schemeClr val="tx1"/>
                </a:solidFill>
              </a:rPr>
              <a:t>Detector</a:t>
            </a:r>
            <a:r>
              <a:rPr lang="de-DE" sz="4400" b="1" dirty="0" smtClean="0">
                <a:solidFill>
                  <a:schemeClr val="tx1"/>
                </a:solidFill>
              </a:rPr>
              <a:t> </a:t>
            </a:r>
            <a:r>
              <a:rPr lang="de-DE" sz="4400" b="1" dirty="0" err="1" smtClean="0">
                <a:solidFill>
                  <a:schemeClr val="tx1"/>
                </a:solidFill>
              </a:rPr>
              <a:t>technology</a:t>
            </a:r>
            <a:endParaRPr lang="de-DE" sz="4400" b="1" dirty="0">
              <a:solidFill>
                <a:schemeClr val="tx1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260000" y="17051283"/>
            <a:ext cx="6947676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200" dirty="0" err="1" smtClean="0">
                <a:solidFill>
                  <a:schemeClr val="tx1"/>
                </a:solidFill>
              </a:rPr>
              <a:t>Pulsed</a:t>
            </a:r>
            <a:r>
              <a:rPr lang="de-DE" sz="3200" dirty="0" smtClean="0">
                <a:solidFill>
                  <a:schemeClr val="tx1"/>
                </a:solidFill>
              </a:rPr>
              <a:t> Laser Deposition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260000" y="19831675"/>
            <a:ext cx="6947676" cy="107721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200" dirty="0" err="1" smtClean="0">
                <a:solidFill>
                  <a:schemeClr val="tx1"/>
                </a:solidFill>
              </a:rPr>
              <a:t>Length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of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detecting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element</a:t>
            </a:r>
            <a:r>
              <a:rPr lang="de-DE" sz="3200" dirty="0" smtClean="0">
                <a:solidFill>
                  <a:schemeClr val="tx1"/>
                </a:solidFill>
              </a:rPr>
              <a:t> (EBL, IBE &amp; </a:t>
            </a:r>
            <a:r>
              <a:rPr lang="de-DE" sz="3200" dirty="0" err="1" smtClean="0">
                <a:solidFill>
                  <a:schemeClr val="tx1"/>
                </a:solidFill>
              </a:rPr>
              <a:t>wet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etching</a:t>
            </a:r>
            <a:r>
              <a:rPr lang="de-DE" sz="320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1272425" y="24440857"/>
            <a:ext cx="7714667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200" dirty="0" err="1" smtClean="0">
                <a:solidFill>
                  <a:schemeClr val="tx1"/>
                </a:solidFill>
              </a:rPr>
              <a:t>Antenna</a:t>
            </a:r>
            <a:r>
              <a:rPr lang="de-DE" sz="3200" dirty="0" smtClean="0">
                <a:solidFill>
                  <a:schemeClr val="tx1"/>
                </a:solidFill>
              </a:rPr>
              <a:t> &amp; </a:t>
            </a:r>
            <a:r>
              <a:rPr lang="de-DE" sz="3200" dirty="0" err="1" smtClean="0">
                <a:solidFill>
                  <a:schemeClr val="tx1"/>
                </a:solidFill>
              </a:rPr>
              <a:t>coplanar</a:t>
            </a:r>
            <a:r>
              <a:rPr lang="de-DE" sz="3200" dirty="0" smtClean="0">
                <a:solidFill>
                  <a:schemeClr val="tx1"/>
                </a:solidFill>
              </a:rPr>
              <a:t> design (EBL &amp; IBE)</a:t>
            </a:r>
          </a:p>
        </p:txBody>
      </p:sp>
      <p:grpSp>
        <p:nvGrpSpPr>
          <p:cNvPr id="39" name="Gruppieren 38"/>
          <p:cNvGrpSpPr/>
          <p:nvPr/>
        </p:nvGrpSpPr>
        <p:grpSpPr>
          <a:xfrm>
            <a:off x="8577641" y="22196449"/>
            <a:ext cx="5256809" cy="7945218"/>
            <a:chOff x="8523435" y="23518247"/>
            <a:chExt cx="5114925" cy="7945218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3435" y="26899403"/>
              <a:ext cx="5114925" cy="4564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0514" y="23518247"/>
              <a:ext cx="4055115" cy="2683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hteck 21"/>
            <p:cNvSpPr/>
            <p:nvPr/>
          </p:nvSpPr>
          <p:spPr bwMode="auto">
            <a:xfrm>
              <a:off x="11123429" y="24096389"/>
              <a:ext cx="828000" cy="827354"/>
            </a:xfrm>
            <a:prstGeom prst="rect">
              <a:avLst/>
            </a:prstGeom>
            <a:noFill/>
            <a:ln w="38100" cap="flat" cmpd="sng" algn="ctr">
              <a:solidFill>
                <a:srgbClr val="00589C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55563" algn="l" defTabSz="3984625" rtl="0" eaLnBrk="1" fontAlgn="base" latinLnBrk="0" hangingPunct="1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5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charset="0"/>
              </a:endParaRPr>
            </a:p>
          </p:txBody>
        </p:sp>
        <p:cxnSp>
          <p:nvCxnSpPr>
            <p:cNvPr id="27" name="Gerade Verbindung 26"/>
            <p:cNvCxnSpPr/>
            <p:nvPr/>
          </p:nvCxnSpPr>
          <p:spPr bwMode="auto">
            <a:xfrm flipH="1">
              <a:off x="8523435" y="24923743"/>
              <a:ext cx="2557462" cy="1975660"/>
            </a:xfrm>
            <a:prstGeom prst="line">
              <a:avLst/>
            </a:prstGeom>
            <a:noFill/>
            <a:ln w="38100" cap="flat" cmpd="sng" algn="ctr">
              <a:solidFill>
                <a:srgbClr val="00589C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2" name="Gerade Verbindung 31"/>
          <p:cNvCxnSpPr/>
          <p:nvPr/>
        </p:nvCxnSpPr>
        <p:spPr bwMode="auto">
          <a:xfrm>
            <a:off x="12100725" y="23601945"/>
            <a:ext cx="1733725" cy="1977574"/>
          </a:xfrm>
          <a:prstGeom prst="line">
            <a:avLst/>
          </a:prstGeom>
          <a:noFill/>
          <a:ln w="38100" cap="flat" cmpd="sng" algn="ctr">
            <a:solidFill>
              <a:srgbClr val="00589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feld 51"/>
          <p:cNvSpPr txBox="1"/>
          <p:nvPr/>
        </p:nvSpPr>
        <p:spPr>
          <a:xfrm>
            <a:off x="1246290" y="28711000"/>
            <a:ext cx="6947676" cy="117570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200" dirty="0" smtClean="0">
                <a:solidFill>
                  <a:schemeClr val="tx1"/>
                </a:solidFill>
              </a:rPr>
              <a:t>EBL – </a:t>
            </a:r>
            <a:r>
              <a:rPr lang="de-DE" sz="3200" dirty="0" err="1" smtClean="0">
                <a:solidFill>
                  <a:schemeClr val="tx1"/>
                </a:solidFill>
              </a:rPr>
              <a:t>Electron</a:t>
            </a:r>
            <a:r>
              <a:rPr lang="de-DE" sz="3200" dirty="0" smtClean="0">
                <a:solidFill>
                  <a:schemeClr val="tx1"/>
                </a:solidFill>
              </a:rPr>
              <a:t> Beam </a:t>
            </a:r>
            <a:r>
              <a:rPr lang="de-DE" sz="3200" dirty="0" err="1">
                <a:solidFill>
                  <a:schemeClr val="tx1"/>
                </a:solidFill>
              </a:rPr>
              <a:t>L</a:t>
            </a:r>
            <a:r>
              <a:rPr lang="de-DE" sz="3200" dirty="0" err="1" smtClean="0">
                <a:solidFill>
                  <a:schemeClr val="tx1"/>
                </a:solidFill>
              </a:rPr>
              <a:t>ithography</a:t>
            </a:r>
            <a:endParaRPr lang="de-DE" sz="32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3200" dirty="0" smtClean="0">
                <a:solidFill>
                  <a:schemeClr val="tx1"/>
                </a:solidFill>
              </a:rPr>
              <a:t>IBE – Ion </a:t>
            </a:r>
            <a:r>
              <a:rPr lang="de-DE" sz="3200" dirty="0">
                <a:solidFill>
                  <a:schemeClr val="tx1"/>
                </a:solidFill>
              </a:rPr>
              <a:t>B</a:t>
            </a:r>
            <a:r>
              <a:rPr lang="de-DE" sz="3200" dirty="0" smtClean="0">
                <a:solidFill>
                  <a:schemeClr val="tx1"/>
                </a:solidFill>
              </a:rPr>
              <a:t>eam </a:t>
            </a:r>
            <a:r>
              <a:rPr lang="de-DE" sz="3200" dirty="0" err="1">
                <a:solidFill>
                  <a:schemeClr val="tx1"/>
                </a:solidFill>
              </a:rPr>
              <a:t>E</a:t>
            </a:r>
            <a:r>
              <a:rPr lang="de-DE" sz="3200" dirty="0" err="1" smtClean="0">
                <a:solidFill>
                  <a:schemeClr val="tx1"/>
                </a:solidFill>
              </a:rPr>
              <a:t>tching</a:t>
            </a:r>
            <a:endParaRPr lang="de-DE" sz="3200" dirty="0" smtClean="0">
              <a:solidFill>
                <a:schemeClr val="tx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6227880" y="6775988"/>
            <a:ext cx="8371202" cy="1057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>
                <a:solidFill>
                  <a:schemeClr val="tx1"/>
                </a:solidFill>
              </a:rPr>
              <a:t>Principle</a:t>
            </a:r>
            <a:r>
              <a:rPr lang="de-DE" sz="4400" b="1" dirty="0" smtClean="0">
                <a:solidFill>
                  <a:schemeClr val="tx1"/>
                </a:solidFill>
              </a:rPr>
              <a:t> </a:t>
            </a:r>
            <a:r>
              <a:rPr lang="de-DE" sz="4400" b="1" dirty="0" err="1" smtClean="0">
                <a:solidFill>
                  <a:schemeClr val="tx1"/>
                </a:solidFill>
              </a:rPr>
              <a:t>of</a:t>
            </a:r>
            <a:r>
              <a:rPr lang="de-DE" sz="4400" b="1" dirty="0" smtClean="0">
                <a:solidFill>
                  <a:schemeClr val="tx1"/>
                </a:solidFill>
              </a:rPr>
              <a:t> </a:t>
            </a:r>
            <a:r>
              <a:rPr lang="de-DE" sz="4400" b="1" dirty="0" err="1" smtClean="0">
                <a:solidFill>
                  <a:schemeClr val="tx1"/>
                </a:solidFill>
              </a:rPr>
              <a:t>detector</a:t>
            </a:r>
            <a:r>
              <a:rPr lang="de-DE" sz="4400" b="1" dirty="0" smtClean="0">
                <a:solidFill>
                  <a:schemeClr val="tx1"/>
                </a:solidFill>
              </a:rPr>
              <a:t> </a:t>
            </a:r>
            <a:r>
              <a:rPr lang="de-DE" sz="4400" b="1" dirty="0" err="1" smtClean="0">
                <a:solidFill>
                  <a:schemeClr val="tx1"/>
                </a:solidFill>
              </a:rPr>
              <a:t>operation</a:t>
            </a:r>
            <a:endParaRPr lang="de-DE" sz="4400" b="1" dirty="0">
              <a:solidFill>
                <a:schemeClr val="tx1"/>
              </a:solidFill>
            </a:endParaRPr>
          </a:p>
        </p:txBody>
      </p:sp>
      <p:sp>
        <p:nvSpPr>
          <p:cNvPr id="73" name="Textfeld 72"/>
          <p:cNvSpPr txBox="1"/>
          <p:nvPr/>
        </p:nvSpPr>
        <p:spPr>
          <a:xfrm>
            <a:off x="17578956" y="8120662"/>
            <a:ext cx="4054154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00589C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600" dirty="0" err="1" smtClean="0">
                <a:solidFill>
                  <a:schemeClr val="tx1"/>
                </a:solidFill>
              </a:rPr>
              <a:t>Absorbed</a:t>
            </a:r>
            <a:r>
              <a:rPr lang="de-DE" sz="3600" dirty="0" smtClean="0">
                <a:solidFill>
                  <a:schemeClr val="tx1"/>
                </a:solidFill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</a:rPr>
              <a:t>photon</a:t>
            </a:r>
            <a:r>
              <a:rPr lang="de-DE" sz="3600" dirty="0" smtClean="0">
                <a:solidFill>
                  <a:schemeClr val="tx1"/>
                </a:solidFill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</a:rPr>
              <a:t>induces</a:t>
            </a:r>
            <a:r>
              <a:rPr lang="de-DE" sz="3600" dirty="0" smtClean="0">
                <a:solidFill>
                  <a:schemeClr val="tx1"/>
                </a:solidFill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</a:rPr>
              <a:t>rf</a:t>
            </a:r>
            <a:r>
              <a:rPr lang="de-DE" sz="3600" dirty="0" smtClean="0">
                <a:solidFill>
                  <a:schemeClr val="tx1"/>
                </a:solidFill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</a:rPr>
              <a:t>current</a:t>
            </a:r>
            <a:endParaRPr lang="de-DE" sz="3600" dirty="0" smtClean="0">
              <a:solidFill>
                <a:schemeClr val="tx1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25581202" y="7906535"/>
            <a:ext cx="3594974" cy="1754326"/>
          </a:xfrm>
          <a:prstGeom prst="rect">
            <a:avLst/>
          </a:prstGeom>
          <a:solidFill>
            <a:schemeClr val="bg1"/>
          </a:solidFill>
          <a:ln w="38100">
            <a:solidFill>
              <a:srgbClr val="00589C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600" dirty="0" smtClean="0">
                <a:solidFill>
                  <a:schemeClr val="tx1"/>
                </a:solidFill>
              </a:rPr>
              <a:t>Generation </a:t>
            </a:r>
            <a:r>
              <a:rPr lang="de-DE" sz="3600" dirty="0" err="1" smtClean="0">
                <a:solidFill>
                  <a:schemeClr val="tx1"/>
                </a:solidFill>
              </a:rPr>
              <a:t>of</a:t>
            </a:r>
            <a:r>
              <a:rPr lang="de-DE" sz="3600" dirty="0" smtClean="0">
                <a:solidFill>
                  <a:schemeClr val="tx1"/>
                </a:solidFill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</a:rPr>
              <a:t>magnetic</a:t>
            </a:r>
            <a:r>
              <a:rPr lang="de-DE" sz="3600" dirty="0" smtClean="0">
                <a:solidFill>
                  <a:schemeClr val="tx1"/>
                </a:solidFill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</a:rPr>
              <a:t>flux</a:t>
            </a:r>
            <a:r>
              <a:rPr lang="de-DE" sz="3600" dirty="0" smtClean="0">
                <a:solidFill>
                  <a:schemeClr val="tx1"/>
                </a:solidFill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</a:rPr>
              <a:t>quanta</a:t>
            </a:r>
            <a:r>
              <a:rPr lang="de-DE" sz="3600" dirty="0" smtClean="0">
                <a:solidFill>
                  <a:schemeClr val="tx1"/>
                </a:solidFill>
              </a:rPr>
              <a:t> (</a:t>
            </a:r>
            <a:r>
              <a:rPr lang="de-DE" sz="3600" dirty="0" err="1" smtClean="0">
                <a:solidFill>
                  <a:schemeClr val="tx1"/>
                </a:solidFill>
              </a:rPr>
              <a:t>vortices</a:t>
            </a:r>
            <a:r>
              <a:rPr lang="de-DE" sz="3600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25258701" y="10413060"/>
            <a:ext cx="4054154" cy="1865126"/>
          </a:xfrm>
          <a:prstGeom prst="rect">
            <a:avLst/>
          </a:prstGeom>
          <a:solidFill>
            <a:schemeClr val="bg1"/>
          </a:solidFill>
          <a:ln w="38100">
            <a:solidFill>
              <a:srgbClr val="00589C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600" dirty="0" smtClean="0">
                <a:solidFill>
                  <a:schemeClr val="tx1"/>
                </a:solidFill>
              </a:rPr>
              <a:t>Lorentz </a:t>
            </a:r>
            <a:r>
              <a:rPr lang="de-DE" sz="3600" dirty="0" err="1" smtClean="0">
                <a:solidFill>
                  <a:schemeClr val="tx1"/>
                </a:solidFill>
              </a:rPr>
              <a:t>force</a:t>
            </a:r>
            <a:endParaRPr lang="de-DE" sz="36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3600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de-DE" sz="3600" dirty="0" err="1" smtClean="0">
                <a:solidFill>
                  <a:schemeClr val="tx1"/>
                </a:solidFill>
                <a:sym typeface="Wingdings" pitchFamily="2" charset="2"/>
              </a:rPr>
              <a:t>Displacement</a:t>
            </a:r>
            <a:r>
              <a:rPr lang="de-DE" sz="36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  <a:sym typeface="Wingdings" pitchFamily="2" charset="2"/>
              </a:rPr>
              <a:t>of</a:t>
            </a:r>
            <a:r>
              <a:rPr lang="de-DE" sz="36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  <a:sym typeface="Wingdings" pitchFamily="2" charset="2"/>
              </a:rPr>
              <a:t>vortex</a:t>
            </a:r>
            <a:r>
              <a:rPr lang="de-DE" sz="36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  <a:sym typeface="Wingdings" pitchFamily="2" charset="2"/>
              </a:rPr>
              <a:t>lattice</a:t>
            </a:r>
            <a:endParaRPr lang="de-DE" sz="3600" dirty="0" smtClean="0">
              <a:solidFill>
                <a:schemeClr val="tx1"/>
              </a:solidFill>
            </a:endParaRPr>
          </a:p>
        </p:txBody>
      </p:sp>
      <p:cxnSp>
        <p:nvCxnSpPr>
          <p:cNvPr id="58" name="Gerade Verbindung mit Pfeil 57"/>
          <p:cNvCxnSpPr/>
          <p:nvPr/>
        </p:nvCxnSpPr>
        <p:spPr bwMode="auto">
          <a:xfrm>
            <a:off x="21633110" y="9320991"/>
            <a:ext cx="1355091" cy="2024632"/>
          </a:xfrm>
          <a:prstGeom prst="straightConnector1">
            <a:avLst/>
          </a:prstGeom>
          <a:noFill/>
          <a:ln w="38100" cap="flat" cmpd="sng" algn="ctr">
            <a:solidFill>
              <a:srgbClr val="00589C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Gerade Verbindung mit Pfeil 80"/>
          <p:cNvCxnSpPr/>
          <p:nvPr/>
        </p:nvCxnSpPr>
        <p:spPr bwMode="auto">
          <a:xfrm flipH="1">
            <a:off x="24140715" y="9660861"/>
            <a:ext cx="1440487" cy="1392814"/>
          </a:xfrm>
          <a:prstGeom prst="straightConnector1">
            <a:avLst/>
          </a:prstGeom>
          <a:noFill/>
          <a:ln w="38100" cap="flat" cmpd="sng" algn="ctr">
            <a:solidFill>
              <a:srgbClr val="00589C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Gerade Verbindung mit Pfeil 85"/>
          <p:cNvCxnSpPr/>
          <p:nvPr/>
        </p:nvCxnSpPr>
        <p:spPr bwMode="auto">
          <a:xfrm flipH="1">
            <a:off x="24412353" y="12278186"/>
            <a:ext cx="846348" cy="269022"/>
          </a:xfrm>
          <a:prstGeom prst="straightConnector1">
            <a:avLst/>
          </a:prstGeom>
          <a:noFill/>
          <a:ln w="38100" cap="flat" cmpd="sng" algn="ctr">
            <a:solidFill>
              <a:srgbClr val="00589C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Textfeld 75"/>
          <p:cNvSpPr txBox="1"/>
          <p:nvPr/>
        </p:nvSpPr>
        <p:spPr>
          <a:xfrm>
            <a:off x="25152376" y="14680140"/>
            <a:ext cx="4009163" cy="1323439"/>
          </a:xfrm>
          <a:prstGeom prst="rect">
            <a:avLst/>
          </a:prstGeom>
          <a:solidFill>
            <a:schemeClr val="bg1"/>
          </a:solidFill>
          <a:ln w="82550" cmpd="dbl">
            <a:solidFill>
              <a:srgbClr val="00589C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4000" dirty="0" err="1" smtClean="0">
                <a:solidFill>
                  <a:schemeClr val="tx1"/>
                </a:solidFill>
              </a:rPr>
              <a:t>Measurable</a:t>
            </a:r>
            <a:r>
              <a:rPr lang="de-DE" sz="4000" dirty="0" smtClean="0">
                <a:solidFill>
                  <a:schemeClr val="tx1"/>
                </a:solidFill>
              </a:rPr>
              <a:t> </a:t>
            </a:r>
            <a:r>
              <a:rPr lang="de-DE" sz="4000" dirty="0" err="1" smtClean="0">
                <a:solidFill>
                  <a:schemeClr val="tx1"/>
                </a:solidFill>
              </a:rPr>
              <a:t>voltage</a:t>
            </a:r>
            <a:r>
              <a:rPr lang="de-DE" sz="4000" dirty="0" smtClean="0">
                <a:solidFill>
                  <a:schemeClr val="tx1"/>
                </a:solidFill>
              </a:rPr>
              <a:t> transient</a:t>
            </a:r>
          </a:p>
        </p:txBody>
      </p:sp>
      <p:sp>
        <p:nvSpPr>
          <p:cNvPr id="91" name="Textfeld 90"/>
          <p:cNvSpPr txBox="1"/>
          <p:nvPr/>
        </p:nvSpPr>
        <p:spPr>
          <a:xfrm>
            <a:off x="17403353" y="15893851"/>
            <a:ext cx="7440169" cy="1975926"/>
          </a:xfrm>
          <a:prstGeom prst="rect">
            <a:avLst/>
          </a:prstGeom>
          <a:noFill/>
          <a:ln w="38100">
            <a:solidFill>
              <a:srgbClr val="00589C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600" b="1" dirty="0" smtClean="0">
                <a:solidFill>
                  <a:schemeClr val="tx1"/>
                </a:solidFill>
                <a:sym typeface="Wingdings" pitchFamily="2" charset="2"/>
              </a:rPr>
              <a:t> 	</a:t>
            </a:r>
            <a:r>
              <a:rPr lang="de-DE" sz="3600" b="1" dirty="0" err="1" smtClean="0">
                <a:solidFill>
                  <a:schemeClr val="tx1"/>
                </a:solidFill>
              </a:rPr>
              <a:t>Picosecond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  <a:r>
              <a:rPr lang="de-DE" sz="3600" b="1" dirty="0" err="1" smtClean="0">
                <a:solidFill>
                  <a:schemeClr val="tx1"/>
                </a:solidFill>
              </a:rPr>
              <a:t>response</a:t>
            </a:r>
            <a:r>
              <a:rPr lang="de-DE" sz="3600" b="1" dirty="0" smtClean="0">
                <a:solidFill>
                  <a:schemeClr val="tx1"/>
                </a:solidFill>
              </a:rPr>
              <a:t> time</a:t>
            </a:r>
          </a:p>
          <a:p>
            <a:pPr>
              <a:lnSpc>
                <a:spcPct val="100000"/>
              </a:lnSpc>
            </a:pPr>
            <a:r>
              <a:rPr lang="de-DE" sz="3600" b="1" dirty="0" smtClean="0">
                <a:solidFill>
                  <a:schemeClr val="tx1"/>
                </a:solidFill>
                <a:sym typeface="Wingdings" pitchFamily="2" charset="2"/>
              </a:rPr>
              <a:t> 	</a:t>
            </a:r>
            <a:r>
              <a:rPr lang="de-DE" sz="3600" b="1" dirty="0" smtClean="0">
                <a:solidFill>
                  <a:schemeClr val="tx1"/>
                </a:solidFill>
              </a:rPr>
              <a:t>Zero-bias </a:t>
            </a:r>
            <a:r>
              <a:rPr lang="de-DE" sz="3600" b="1" dirty="0" err="1" smtClean="0">
                <a:solidFill>
                  <a:schemeClr val="tx1"/>
                </a:solidFill>
              </a:rPr>
              <a:t>current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  <a:r>
              <a:rPr lang="de-DE" sz="3600" b="1" dirty="0" err="1" smtClean="0">
                <a:solidFill>
                  <a:schemeClr val="tx1"/>
                </a:solidFill>
              </a:rPr>
              <a:t>operation</a:t>
            </a:r>
            <a:endParaRPr lang="de-DE" sz="3600" b="1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3600" b="1" dirty="0" smtClean="0">
                <a:solidFill>
                  <a:schemeClr val="tx1"/>
                </a:solidFill>
                <a:sym typeface="Wingdings" pitchFamily="2" charset="2"/>
              </a:rPr>
              <a:t> 	</a:t>
            </a:r>
            <a:r>
              <a:rPr lang="de-DE" sz="3600" b="1" dirty="0" err="1" smtClean="0">
                <a:solidFill>
                  <a:schemeClr val="tx1"/>
                </a:solidFill>
              </a:rPr>
              <a:t>Electrical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  <a:r>
              <a:rPr lang="de-DE" sz="3600" b="1" dirty="0" err="1" smtClean="0">
                <a:solidFill>
                  <a:schemeClr val="tx1"/>
                </a:solidFill>
              </a:rPr>
              <a:t>field</a:t>
            </a:r>
            <a:r>
              <a:rPr lang="de-DE" sz="3600" b="1" dirty="0" smtClean="0">
                <a:solidFill>
                  <a:schemeClr val="tx1"/>
                </a:solidFill>
              </a:rPr>
              <a:t> </a:t>
            </a:r>
            <a:r>
              <a:rPr lang="de-DE" sz="3600" b="1" dirty="0" err="1" smtClean="0">
                <a:solidFill>
                  <a:schemeClr val="tx1"/>
                </a:solidFill>
              </a:rPr>
              <a:t>sensitivity</a:t>
            </a:r>
            <a:endParaRPr lang="de-DE" sz="3600" b="1" dirty="0" smtClean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900000" y="6840000"/>
            <a:ext cx="13338000" cy="8640000"/>
          </a:xfrm>
          <a:prstGeom prst="rect">
            <a:avLst/>
          </a:prstGeom>
          <a:solidFill>
            <a:srgbClr val="00589C">
              <a:alpha val="15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55563" algn="l" defTabSz="3984625" rtl="0" eaLnBrk="1" fontAlgn="base" latinLnBrk="0" hangingPunct="1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500" b="0" i="0" u="none" strike="noStrike" cap="none" normalizeH="0" baseline="0" dirty="0" smtClean="0">
              <a:ln>
                <a:noFill/>
              </a:ln>
              <a:solidFill>
                <a:srgbClr val="515151"/>
              </a:solidFill>
              <a:effectLst/>
              <a:latin typeface="Arial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80000" y="6804837"/>
            <a:ext cx="12920525" cy="1208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smtClean="0">
                <a:solidFill>
                  <a:schemeClr val="tx1"/>
                </a:solidFill>
              </a:rPr>
              <a:t>Fast </a:t>
            </a:r>
            <a:r>
              <a:rPr lang="de-DE" sz="4400" b="1" dirty="0" err="1" smtClean="0">
                <a:solidFill>
                  <a:schemeClr val="tx1"/>
                </a:solidFill>
              </a:rPr>
              <a:t>and</a:t>
            </a:r>
            <a:r>
              <a:rPr lang="de-DE" sz="4400" b="1" dirty="0" smtClean="0">
                <a:solidFill>
                  <a:schemeClr val="tx1"/>
                </a:solidFill>
              </a:rPr>
              <a:t> sensitive </a:t>
            </a:r>
            <a:r>
              <a:rPr lang="de-DE" sz="4400" b="1" dirty="0" err="1" smtClean="0">
                <a:solidFill>
                  <a:schemeClr val="tx1"/>
                </a:solidFill>
              </a:rPr>
              <a:t>direct</a:t>
            </a:r>
            <a:r>
              <a:rPr lang="de-DE" sz="4400" b="1" dirty="0" smtClean="0">
                <a:solidFill>
                  <a:schemeClr val="tx1"/>
                </a:solidFill>
              </a:rPr>
              <a:t> </a:t>
            </a:r>
            <a:r>
              <a:rPr lang="de-DE" sz="4400" b="1" dirty="0" err="1" smtClean="0">
                <a:solidFill>
                  <a:schemeClr val="tx1"/>
                </a:solidFill>
              </a:rPr>
              <a:t>THz</a:t>
            </a:r>
            <a:r>
              <a:rPr lang="de-DE" sz="4400" b="1" dirty="0" smtClean="0">
                <a:solidFill>
                  <a:schemeClr val="tx1"/>
                </a:solidFill>
              </a:rPr>
              <a:t> </a:t>
            </a:r>
            <a:r>
              <a:rPr lang="de-DE" sz="4400" b="1" dirty="0" err="1" smtClean="0">
                <a:solidFill>
                  <a:schemeClr val="tx1"/>
                </a:solidFill>
              </a:rPr>
              <a:t>detectors</a:t>
            </a:r>
            <a:r>
              <a:rPr lang="de-DE" sz="4400" b="1" dirty="0" smtClean="0">
                <a:solidFill>
                  <a:schemeClr val="tx1"/>
                </a:solidFill>
              </a:rPr>
              <a:t> </a:t>
            </a:r>
            <a:r>
              <a:rPr lang="de-DE" sz="4400" b="1" dirty="0" err="1" smtClean="0">
                <a:solidFill>
                  <a:schemeClr val="tx1"/>
                </a:solidFill>
              </a:rPr>
              <a:t>for</a:t>
            </a:r>
            <a:r>
              <a:rPr lang="de-DE" sz="4400" b="1" dirty="0" smtClean="0">
                <a:solidFill>
                  <a:schemeClr val="tx1"/>
                </a:solidFill>
              </a:rPr>
              <a:t> CSR</a:t>
            </a:r>
            <a:endParaRPr lang="de-DE" sz="4400" b="1" dirty="0">
              <a:solidFill>
                <a:schemeClr val="tx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482271" y="8276851"/>
            <a:ext cx="7352179" cy="1754326"/>
          </a:xfrm>
          <a:prstGeom prst="rect">
            <a:avLst/>
          </a:prstGeom>
          <a:noFill/>
          <a:ln w="38100">
            <a:solidFill>
              <a:srgbClr val="00589C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600" dirty="0" smtClean="0">
                <a:solidFill>
                  <a:schemeClr val="tx1"/>
                </a:solidFill>
              </a:rPr>
              <a:t>Study </a:t>
            </a:r>
            <a:r>
              <a:rPr lang="de-DE" sz="3600" dirty="0" err="1" smtClean="0">
                <a:solidFill>
                  <a:schemeClr val="tx1"/>
                </a:solidFill>
              </a:rPr>
              <a:t>of</a:t>
            </a:r>
            <a:r>
              <a:rPr lang="de-DE" sz="3600" dirty="0" smtClean="0">
                <a:solidFill>
                  <a:schemeClr val="tx1"/>
                </a:solidFill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</a:rPr>
              <a:t>Coherent</a:t>
            </a:r>
            <a:r>
              <a:rPr lang="de-DE" sz="3600" dirty="0" smtClean="0">
                <a:solidFill>
                  <a:schemeClr val="tx1"/>
                </a:solidFill>
              </a:rPr>
              <a:t> Synchrotron Radiation (CSR) </a:t>
            </a:r>
            <a:r>
              <a:rPr lang="de-DE" sz="3600" dirty="0" err="1" smtClean="0">
                <a:solidFill>
                  <a:schemeClr val="tx1"/>
                </a:solidFill>
              </a:rPr>
              <a:t>requires</a:t>
            </a:r>
            <a:r>
              <a:rPr lang="de-DE" sz="3600" dirty="0" smtClean="0">
                <a:solidFill>
                  <a:schemeClr val="tx1"/>
                </a:solidFill>
              </a:rPr>
              <a:t> </a:t>
            </a:r>
            <a:r>
              <a:rPr lang="de-DE" sz="3600" b="1" dirty="0" smtClean="0">
                <a:solidFill>
                  <a:schemeClr val="tx1"/>
                </a:solidFill>
              </a:rPr>
              <a:t>ultra-fast</a:t>
            </a:r>
            <a:r>
              <a:rPr lang="de-DE" sz="3600" dirty="0" smtClean="0">
                <a:solidFill>
                  <a:schemeClr val="tx1"/>
                </a:solidFill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</a:rPr>
              <a:t>THz</a:t>
            </a:r>
            <a:r>
              <a:rPr lang="de-DE" sz="3600" dirty="0" smtClean="0">
                <a:solidFill>
                  <a:schemeClr val="tx1"/>
                </a:solidFill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</a:rPr>
              <a:t>direct</a:t>
            </a:r>
            <a:r>
              <a:rPr lang="de-DE" sz="3600" dirty="0" smtClean="0">
                <a:solidFill>
                  <a:schemeClr val="tx1"/>
                </a:solidFill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</a:rPr>
              <a:t>detection</a:t>
            </a:r>
            <a:r>
              <a:rPr lang="de-DE" sz="3600" dirty="0" smtClean="0">
                <a:solidFill>
                  <a:schemeClr val="tx1"/>
                </a:solidFill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</a:rPr>
              <a:t>system</a:t>
            </a:r>
            <a:endParaRPr lang="de-DE" sz="3600" dirty="0" smtClean="0">
              <a:solidFill>
                <a:schemeClr val="tx1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569000" y="11142336"/>
            <a:ext cx="6265450" cy="4019562"/>
          </a:xfrm>
          <a:prstGeom prst="rect">
            <a:avLst/>
          </a:prstGeom>
          <a:noFill/>
          <a:ln w="38100">
            <a:solidFill>
              <a:srgbClr val="00589C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600" dirty="0" smtClean="0">
                <a:solidFill>
                  <a:schemeClr val="tx1"/>
                </a:solidFill>
              </a:rPr>
              <a:t>High-</a:t>
            </a:r>
            <a:r>
              <a:rPr lang="de-DE" sz="3600" dirty="0" err="1" smtClean="0">
                <a:solidFill>
                  <a:schemeClr val="tx1"/>
                </a:solidFill>
              </a:rPr>
              <a:t>temperature</a:t>
            </a:r>
            <a:r>
              <a:rPr lang="de-DE" sz="3600" dirty="0" smtClean="0">
                <a:solidFill>
                  <a:schemeClr val="tx1"/>
                </a:solidFill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</a:rPr>
              <a:t>superconductor</a:t>
            </a:r>
            <a:r>
              <a:rPr lang="de-DE" sz="3600" dirty="0" smtClean="0">
                <a:solidFill>
                  <a:schemeClr val="tx1"/>
                </a:solidFill>
              </a:rPr>
              <a:t> </a:t>
            </a:r>
            <a:r>
              <a:rPr lang="de-DE" sz="3600" b="1" dirty="0" smtClean="0">
                <a:solidFill>
                  <a:schemeClr val="tx1"/>
                </a:solidFill>
              </a:rPr>
              <a:t>YBa</a:t>
            </a:r>
            <a:r>
              <a:rPr lang="de-DE" sz="3600" b="1" baseline="-25000" dirty="0" smtClean="0">
                <a:solidFill>
                  <a:schemeClr val="tx1"/>
                </a:solidFill>
              </a:rPr>
              <a:t>2</a:t>
            </a:r>
            <a:r>
              <a:rPr lang="de-DE" sz="3600" b="1" dirty="0" smtClean="0">
                <a:solidFill>
                  <a:schemeClr val="tx1"/>
                </a:solidFill>
              </a:rPr>
              <a:t>Cu</a:t>
            </a:r>
            <a:r>
              <a:rPr lang="de-DE" sz="3600" b="1" baseline="-25000" dirty="0" smtClean="0">
                <a:solidFill>
                  <a:schemeClr val="tx1"/>
                </a:solidFill>
              </a:rPr>
              <a:t>3</a:t>
            </a:r>
            <a:r>
              <a:rPr lang="de-DE" sz="3600" b="1" dirty="0" smtClean="0">
                <a:solidFill>
                  <a:schemeClr val="tx1"/>
                </a:solidFill>
              </a:rPr>
              <a:t>O</a:t>
            </a:r>
            <a:r>
              <a:rPr lang="de-DE" sz="3600" b="1" baseline="-25000" dirty="0" smtClean="0">
                <a:solidFill>
                  <a:schemeClr val="tx1"/>
                </a:solidFill>
              </a:rPr>
              <a:t>7-x</a:t>
            </a:r>
            <a:r>
              <a:rPr lang="de-DE" sz="3600" dirty="0">
                <a:solidFill>
                  <a:schemeClr val="tx1"/>
                </a:solidFill>
              </a:rPr>
              <a:t> (YBCO</a:t>
            </a:r>
            <a:r>
              <a:rPr lang="de-DE" sz="3600" dirty="0" smtClean="0">
                <a:solidFill>
                  <a:schemeClr val="tx1"/>
                </a:solidFill>
              </a:rPr>
              <a:t>):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de-DE" sz="3200" dirty="0" err="1" smtClean="0">
                <a:solidFill>
                  <a:schemeClr val="tx1"/>
                </a:solidFill>
              </a:rPr>
              <a:t>Intrinsic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response</a:t>
            </a:r>
            <a:r>
              <a:rPr lang="de-DE" sz="3200" dirty="0" smtClean="0">
                <a:solidFill>
                  <a:schemeClr val="tx1"/>
                </a:solidFill>
              </a:rPr>
              <a:t> time </a:t>
            </a:r>
            <a:r>
              <a:rPr lang="de-DE" sz="3200" b="1" dirty="0" smtClean="0">
                <a:solidFill>
                  <a:schemeClr val="tx1"/>
                </a:solidFill>
              </a:rPr>
              <a:t>&lt; 2ps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de-DE" sz="3200" dirty="0" err="1" smtClean="0">
                <a:solidFill>
                  <a:schemeClr val="tx1"/>
                </a:solidFill>
              </a:rPr>
              <a:t>Broad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dynamic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range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b="1" dirty="0" smtClean="0">
                <a:solidFill>
                  <a:schemeClr val="tx1"/>
                </a:solidFill>
              </a:rPr>
              <a:t>&gt; 30 dB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de-DE" sz="3200" dirty="0" err="1" smtClean="0">
                <a:solidFill>
                  <a:schemeClr val="tx1"/>
                </a:solidFill>
              </a:rPr>
              <a:t>Broad</a:t>
            </a:r>
            <a:r>
              <a:rPr lang="de-DE" sz="3200" dirty="0" smtClean="0">
                <a:solidFill>
                  <a:schemeClr val="tx1"/>
                </a:solidFill>
              </a:rPr>
              <a:t> band </a:t>
            </a:r>
            <a:r>
              <a:rPr lang="de-DE" sz="3200" dirty="0" err="1" smtClean="0">
                <a:solidFill>
                  <a:schemeClr val="tx1"/>
                </a:solidFill>
              </a:rPr>
              <a:t>THz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antenna</a:t>
            </a:r>
            <a:r>
              <a:rPr lang="de-DE" sz="3200" dirty="0" smtClean="0">
                <a:solidFill>
                  <a:schemeClr val="tx1"/>
                </a:solidFill>
              </a:rPr>
              <a:t>:</a:t>
            </a:r>
            <a:br>
              <a:rPr lang="de-DE" sz="3200" dirty="0" smtClean="0">
                <a:solidFill>
                  <a:schemeClr val="tx1"/>
                </a:solidFill>
              </a:rPr>
            </a:br>
            <a:r>
              <a:rPr lang="de-DE" sz="3200" b="1" dirty="0" smtClean="0">
                <a:solidFill>
                  <a:schemeClr val="tx1"/>
                </a:solidFill>
              </a:rPr>
              <a:t>30 GHz – 2.5 </a:t>
            </a:r>
            <a:r>
              <a:rPr lang="de-DE" sz="3200" b="1" dirty="0" err="1" smtClean="0">
                <a:solidFill>
                  <a:schemeClr val="tx1"/>
                </a:solidFill>
              </a:rPr>
              <a:t>THz</a:t>
            </a:r>
            <a:endParaRPr lang="de-DE" sz="3200" b="1" dirty="0" smtClean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76" y="8284921"/>
            <a:ext cx="4989385" cy="2249488"/>
          </a:xfrm>
          <a:prstGeom prst="rect">
            <a:avLst/>
          </a:prstGeom>
          <a:noFill/>
          <a:ln w="38100">
            <a:solidFill>
              <a:srgbClr val="00589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Rechteck 48"/>
          <p:cNvSpPr/>
          <p:nvPr/>
        </p:nvSpPr>
        <p:spPr bwMode="auto">
          <a:xfrm>
            <a:off x="900000" y="30778995"/>
            <a:ext cx="13338000" cy="8784502"/>
          </a:xfrm>
          <a:prstGeom prst="rect">
            <a:avLst/>
          </a:prstGeom>
          <a:solidFill>
            <a:srgbClr val="00589C">
              <a:alpha val="15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55563" algn="l" defTabSz="3984625" rtl="0" eaLnBrk="1" fontAlgn="base" latinLnBrk="0" hangingPunct="1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5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1080000" y="30715200"/>
            <a:ext cx="12070933" cy="1208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smtClean="0">
                <a:solidFill>
                  <a:schemeClr val="tx1"/>
                </a:solidFill>
              </a:rPr>
              <a:t>Ultra-fast </a:t>
            </a:r>
            <a:r>
              <a:rPr lang="de-DE" sz="4400" b="1" dirty="0" err="1" smtClean="0">
                <a:solidFill>
                  <a:schemeClr val="tx1"/>
                </a:solidFill>
              </a:rPr>
              <a:t>THz</a:t>
            </a:r>
            <a:r>
              <a:rPr lang="de-DE" sz="4400" b="1" dirty="0" smtClean="0">
                <a:solidFill>
                  <a:schemeClr val="tx1"/>
                </a:solidFill>
              </a:rPr>
              <a:t> </a:t>
            </a:r>
            <a:r>
              <a:rPr lang="de-DE" sz="4400" b="1" dirty="0" err="1" smtClean="0">
                <a:solidFill>
                  <a:schemeClr val="tx1"/>
                </a:solidFill>
              </a:rPr>
              <a:t>detection</a:t>
            </a:r>
            <a:r>
              <a:rPr lang="de-DE" sz="4400" b="1" dirty="0" smtClean="0">
                <a:solidFill>
                  <a:schemeClr val="tx1"/>
                </a:solidFill>
              </a:rPr>
              <a:t>: Experimental </a:t>
            </a:r>
            <a:r>
              <a:rPr lang="de-DE" sz="4400" b="1" dirty="0" err="1" smtClean="0">
                <a:solidFill>
                  <a:schemeClr val="tx1"/>
                </a:solidFill>
              </a:rPr>
              <a:t>setup</a:t>
            </a:r>
            <a:endParaRPr lang="de-DE" sz="4400" b="1" dirty="0">
              <a:solidFill>
                <a:schemeClr val="tx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07" y="32019051"/>
            <a:ext cx="7880247" cy="7128000"/>
          </a:xfrm>
          <a:prstGeom prst="rect">
            <a:avLst/>
          </a:prstGeom>
        </p:spPr>
      </p:pic>
      <p:pic>
        <p:nvPicPr>
          <p:cNvPr id="62" name="Picture 12" descr="PTC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4" t="1052" r="658" b="467"/>
          <a:stretch/>
        </p:blipFill>
        <p:spPr bwMode="auto">
          <a:xfrm>
            <a:off x="10631274" y="32341459"/>
            <a:ext cx="3521666" cy="2747103"/>
          </a:xfrm>
          <a:prstGeom prst="rect">
            <a:avLst/>
          </a:prstGeom>
          <a:solidFill>
            <a:schemeClr val="bg1"/>
          </a:solidFill>
          <a:ln w="57150">
            <a:solidFill>
              <a:srgbClr val="00589C"/>
            </a:solidFill>
            <a:miter lim="800000"/>
            <a:headEnd/>
            <a:tailEnd/>
          </a:ln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936" y="31870196"/>
            <a:ext cx="2785668" cy="2557249"/>
          </a:xfrm>
          <a:prstGeom prst="rect">
            <a:avLst/>
          </a:prstGeom>
          <a:noFill/>
          <a:ln w="57150">
            <a:solidFill>
              <a:srgbClr val="9C9C9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" descr="Z:\Promotion\ANKA project\Japan\Bilder Equipment Japan\IMAG001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45" y="34667504"/>
            <a:ext cx="3371276" cy="2830186"/>
          </a:xfrm>
          <a:prstGeom prst="rect">
            <a:avLst/>
          </a:prstGeom>
          <a:noFill/>
          <a:ln w="57150">
            <a:solidFill>
              <a:srgbClr val="003E6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Grafik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7"/>
          <a:stretch>
            <a:fillRect/>
          </a:stretch>
        </p:blipFill>
        <p:spPr bwMode="auto">
          <a:xfrm>
            <a:off x="2968034" y="37123352"/>
            <a:ext cx="3657600" cy="2267231"/>
          </a:xfrm>
          <a:prstGeom prst="rect">
            <a:avLst/>
          </a:prstGeom>
          <a:noFill/>
          <a:ln w="57150">
            <a:solidFill>
              <a:srgbClr val="51515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feld 46"/>
              <p:cNvSpPr txBox="1"/>
              <p:nvPr/>
            </p:nvSpPr>
            <p:spPr>
              <a:xfrm>
                <a:off x="10267930" y="37969910"/>
                <a:ext cx="3665590" cy="120802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6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de-DE" sz="6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de-DE" sz="6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𝟏𝟓</m:t>
                      </m:r>
                      <m:r>
                        <a:rPr lang="de-DE" sz="6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6000" b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𝐩𝐬</m:t>
                      </m:r>
                    </m:oMath>
                  </m:oMathPara>
                </a14:m>
                <a:endParaRPr lang="de-DE" sz="6000" baseline="66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Textfeld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930" y="37969910"/>
                <a:ext cx="3665590" cy="120802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hteck 66"/>
          <p:cNvSpPr/>
          <p:nvPr/>
        </p:nvSpPr>
        <p:spPr bwMode="auto">
          <a:xfrm>
            <a:off x="16038000" y="18718995"/>
            <a:ext cx="13338000" cy="20844502"/>
          </a:xfrm>
          <a:prstGeom prst="rect">
            <a:avLst/>
          </a:prstGeom>
          <a:solidFill>
            <a:srgbClr val="00589C">
              <a:alpha val="15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55563" algn="l" defTabSz="3984625" rtl="0" eaLnBrk="1" fontAlgn="base" latinLnBrk="0" hangingPunct="1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5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charset="0"/>
            </a:endParaRPr>
          </a:p>
        </p:txBody>
      </p:sp>
      <p:sp>
        <p:nvSpPr>
          <p:cNvPr id="68" name="Textfeld 67"/>
          <p:cNvSpPr txBox="1"/>
          <p:nvPr/>
        </p:nvSpPr>
        <p:spPr>
          <a:xfrm>
            <a:off x="16227880" y="18655200"/>
            <a:ext cx="11101116" cy="1057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 smtClean="0">
                <a:solidFill>
                  <a:schemeClr val="tx1"/>
                </a:solidFill>
              </a:rPr>
              <a:t>Detector</a:t>
            </a:r>
            <a:r>
              <a:rPr lang="de-DE" sz="4400" b="1" dirty="0" smtClean="0">
                <a:solidFill>
                  <a:schemeClr val="tx1"/>
                </a:solidFill>
              </a:rPr>
              <a:t> </a:t>
            </a:r>
            <a:r>
              <a:rPr lang="de-DE" sz="4400" b="1" dirty="0" err="1" smtClean="0">
                <a:solidFill>
                  <a:schemeClr val="tx1"/>
                </a:solidFill>
              </a:rPr>
              <a:t>operation</a:t>
            </a:r>
            <a:r>
              <a:rPr lang="de-DE" sz="4400" b="1" dirty="0" smtClean="0">
                <a:solidFill>
                  <a:schemeClr val="tx1"/>
                </a:solidFill>
              </a:rPr>
              <a:t>: Experimental </a:t>
            </a:r>
            <a:r>
              <a:rPr lang="de-DE" sz="4400" b="1" dirty="0" err="1" smtClean="0">
                <a:solidFill>
                  <a:schemeClr val="tx1"/>
                </a:solidFill>
              </a:rPr>
              <a:t>results</a:t>
            </a:r>
            <a:endParaRPr lang="de-DE" sz="4400" b="1" dirty="0">
              <a:solidFill>
                <a:schemeClr val="tx1"/>
              </a:solidFill>
            </a:endParaRPr>
          </a:p>
        </p:txBody>
      </p:sp>
      <p:pic>
        <p:nvPicPr>
          <p:cNvPr id="95" name="Picture 3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8581" r="9576" b="-165"/>
          <a:stretch/>
        </p:blipFill>
        <p:spPr bwMode="auto">
          <a:xfrm>
            <a:off x="24890130" y="21194484"/>
            <a:ext cx="4316400" cy="3168000"/>
          </a:xfrm>
          <a:prstGeom prst="rect">
            <a:avLst/>
          </a:prstGeom>
          <a:noFill/>
          <a:ln w="38100">
            <a:solidFill>
              <a:srgbClr val="00589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19" descr="fillingpattern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" t="8816" r="11267" b="2090"/>
          <a:stretch/>
        </p:blipFill>
        <p:spPr bwMode="auto">
          <a:xfrm>
            <a:off x="16227813" y="21194484"/>
            <a:ext cx="4147201" cy="3168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589C"/>
            </a:solidFill>
          </a:ln>
          <a:extLst/>
        </p:spPr>
      </p:pic>
      <p:pic>
        <p:nvPicPr>
          <p:cNvPr id="97" name="Picture 28" descr="33bunches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8718" r="11090" b="1958"/>
          <a:stretch/>
        </p:blipFill>
        <p:spPr bwMode="auto">
          <a:xfrm>
            <a:off x="20555907" y="21194484"/>
            <a:ext cx="4147201" cy="3168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589C"/>
            </a:solidFill>
          </a:ln>
          <a:extLst/>
        </p:spPr>
      </p:pic>
      <p:pic>
        <p:nvPicPr>
          <p:cNvPr id="99" name="Grafik 9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" t="3525" r="10301" b="9131"/>
          <a:stretch>
            <a:fillRect/>
          </a:stretch>
        </p:blipFill>
        <p:spPr bwMode="auto">
          <a:xfrm>
            <a:off x="22076520" y="26155316"/>
            <a:ext cx="7128367" cy="5220000"/>
          </a:xfrm>
          <a:prstGeom prst="rect">
            <a:avLst/>
          </a:prstGeom>
          <a:noFill/>
          <a:ln w="38100">
            <a:solidFill>
              <a:srgbClr val="00589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Grafik 8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t="5495" r="9772" b="2134"/>
          <a:stretch/>
        </p:blipFill>
        <p:spPr>
          <a:xfrm>
            <a:off x="22792918" y="32984282"/>
            <a:ext cx="6411969" cy="4680000"/>
          </a:xfrm>
          <a:prstGeom prst="rect">
            <a:avLst/>
          </a:prstGeom>
          <a:ln w="38100">
            <a:solidFill>
              <a:srgbClr val="00589C"/>
            </a:solidFill>
          </a:ln>
        </p:spPr>
      </p:pic>
      <p:pic>
        <p:nvPicPr>
          <p:cNvPr id="88" name="Grafik 8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 t="6189" r="9690" b="1393"/>
          <a:stretch/>
        </p:blipFill>
        <p:spPr>
          <a:xfrm>
            <a:off x="16212315" y="32984282"/>
            <a:ext cx="6361876" cy="4680000"/>
          </a:xfrm>
          <a:prstGeom prst="rect">
            <a:avLst/>
          </a:prstGeom>
          <a:ln w="38100">
            <a:solidFill>
              <a:srgbClr val="00589C"/>
            </a:solidFill>
          </a:ln>
        </p:spPr>
      </p:pic>
      <p:sp>
        <p:nvSpPr>
          <p:cNvPr id="104" name="Textfeld 103"/>
          <p:cNvSpPr txBox="1"/>
          <p:nvPr/>
        </p:nvSpPr>
        <p:spPr>
          <a:xfrm>
            <a:off x="18481948" y="20200746"/>
            <a:ext cx="8450103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200" dirty="0" err="1" smtClean="0">
                <a:solidFill>
                  <a:schemeClr val="tx1"/>
                </a:solidFill>
              </a:rPr>
              <a:t>Filling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pattern</a:t>
            </a:r>
            <a:r>
              <a:rPr lang="de-DE" sz="3200" dirty="0" smtClean="0">
                <a:solidFill>
                  <a:schemeClr val="tx1"/>
                </a:solidFill>
              </a:rPr>
              <a:t> in </a:t>
            </a:r>
            <a:r>
              <a:rPr lang="de-DE" sz="3200" dirty="0" err="1" smtClean="0">
                <a:solidFill>
                  <a:schemeClr val="tx1"/>
                </a:solidFill>
              </a:rPr>
              <a:t>low</a:t>
            </a:r>
            <a:r>
              <a:rPr lang="de-DE" sz="3200" dirty="0" smtClean="0">
                <a:solidFill>
                  <a:schemeClr val="tx1"/>
                </a:solidFill>
              </a:rPr>
              <a:t>-alpha </a:t>
            </a:r>
            <a:r>
              <a:rPr lang="de-DE" sz="3200" dirty="0" err="1" smtClean="0">
                <a:solidFill>
                  <a:schemeClr val="tx1"/>
                </a:solidFill>
              </a:rPr>
              <a:t>operation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at</a:t>
            </a:r>
            <a:r>
              <a:rPr lang="de-DE" sz="3200" dirty="0" smtClean="0">
                <a:solidFill>
                  <a:schemeClr val="tx1"/>
                </a:solidFill>
              </a:rPr>
              <a:t> ANKA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17403353" y="25196436"/>
            <a:ext cx="10452308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200" dirty="0" smtClean="0">
                <a:solidFill>
                  <a:schemeClr val="tx1"/>
                </a:solidFill>
              </a:rPr>
              <a:t>Monitoring </a:t>
            </a:r>
            <a:r>
              <a:rPr lang="de-DE" sz="3200" dirty="0" err="1" smtClean="0">
                <a:solidFill>
                  <a:schemeClr val="tx1"/>
                </a:solidFill>
              </a:rPr>
              <a:t>of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the</a:t>
            </a:r>
            <a:r>
              <a:rPr lang="de-DE" sz="3200" dirty="0" smtClean="0">
                <a:solidFill>
                  <a:schemeClr val="tx1"/>
                </a:solidFill>
              </a:rPr>
              <a:t> pulse </a:t>
            </a:r>
            <a:r>
              <a:rPr lang="de-DE" sz="3200" dirty="0" err="1" smtClean="0">
                <a:solidFill>
                  <a:schemeClr val="tx1"/>
                </a:solidFill>
              </a:rPr>
              <a:t>shape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of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single</a:t>
            </a:r>
            <a:r>
              <a:rPr lang="de-DE" sz="3200" dirty="0" smtClean="0">
                <a:solidFill>
                  <a:schemeClr val="tx1"/>
                </a:solidFill>
              </a:rPr>
              <a:t> CSR </a:t>
            </a:r>
            <a:r>
              <a:rPr lang="de-DE" sz="3200" dirty="0" err="1" smtClean="0">
                <a:solidFill>
                  <a:schemeClr val="tx1"/>
                </a:solidFill>
              </a:rPr>
              <a:t>THz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pulses</a:t>
            </a:r>
            <a:endParaRPr lang="de-DE" sz="3200" dirty="0" smtClean="0">
              <a:solidFill>
                <a:schemeClr val="tx1"/>
              </a:solidFill>
            </a:endParaRPr>
          </a:p>
        </p:txBody>
      </p:sp>
      <p:sp>
        <p:nvSpPr>
          <p:cNvPr id="106" name="Textfeld 105"/>
          <p:cNvSpPr txBox="1"/>
          <p:nvPr/>
        </p:nvSpPr>
        <p:spPr>
          <a:xfrm>
            <a:off x="17923258" y="31949375"/>
            <a:ext cx="9567484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200" dirty="0" smtClean="0">
                <a:solidFill>
                  <a:schemeClr val="tx1"/>
                </a:solidFill>
              </a:rPr>
              <a:t>Zero </a:t>
            </a:r>
            <a:r>
              <a:rPr lang="de-DE" sz="3200" dirty="0" err="1" smtClean="0">
                <a:solidFill>
                  <a:schemeClr val="tx1"/>
                </a:solidFill>
              </a:rPr>
              <a:t>bias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operation</a:t>
            </a:r>
            <a:r>
              <a:rPr lang="de-DE" sz="3200" dirty="0" smtClean="0">
                <a:solidFill>
                  <a:schemeClr val="tx1"/>
                </a:solidFill>
              </a:rPr>
              <a:t>: </a:t>
            </a:r>
            <a:r>
              <a:rPr lang="de-DE" sz="3200" dirty="0" err="1" smtClean="0">
                <a:solidFill>
                  <a:schemeClr val="tx1"/>
                </a:solidFill>
              </a:rPr>
              <a:t>detection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of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the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electrical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err="1" smtClean="0">
                <a:solidFill>
                  <a:schemeClr val="tx1"/>
                </a:solidFill>
              </a:rPr>
              <a:t>field</a:t>
            </a:r>
            <a:endParaRPr lang="de-DE" sz="3200" dirty="0" smtClean="0">
              <a:solidFill>
                <a:schemeClr val="tx1"/>
              </a:solidFill>
            </a:endParaRPr>
          </a:p>
        </p:txBody>
      </p:sp>
      <p:sp>
        <p:nvSpPr>
          <p:cNvPr id="107" name="Textfeld 106"/>
          <p:cNvSpPr txBox="1"/>
          <p:nvPr/>
        </p:nvSpPr>
        <p:spPr>
          <a:xfrm>
            <a:off x="18110900" y="37960326"/>
            <a:ext cx="3549967" cy="132343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200" dirty="0" smtClean="0">
                <a:solidFill>
                  <a:schemeClr val="tx1"/>
                </a:solidFill>
              </a:rPr>
              <a:t>Simulation</a:t>
            </a:r>
          </a:p>
          <a:p>
            <a:pPr algn="ctr">
              <a:lnSpc>
                <a:spcPct val="100000"/>
              </a:lnSpc>
            </a:pPr>
            <a:r>
              <a:rPr lang="de-DE" sz="2000" dirty="0" smtClean="0">
                <a:solidFill>
                  <a:schemeClr val="tx1"/>
                </a:solidFill>
              </a:rPr>
              <a:t>E. Roussel, </a:t>
            </a:r>
            <a:r>
              <a:rPr lang="de-DE" sz="2000" dirty="0" err="1" smtClean="0">
                <a:solidFill>
                  <a:schemeClr val="tx1"/>
                </a:solidFill>
              </a:rPr>
              <a:t>PhLAM</a:t>
            </a:r>
            <a:r>
              <a:rPr lang="de-DE" sz="2000" dirty="0" smtClean="0">
                <a:solidFill>
                  <a:schemeClr val="tx1"/>
                </a:solidFill>
              </a:rPr>
              <a:t>,</a:t>
            </a:r>
          </a:p>
          <a:p>
            <a:pPr algn="ctr">
              <a:lnSpc>
                <a:spcPct val="100000"/>
              </a:lnSpc>
            </a:pPr>
            <a:r>
              <a:rPr lang="de-DE" sz="2000" dirty="0" err="1" smtClean="0">
                <a:solidFill>
                  <a:schemeClr val="tx1"/>
                </a:solidFill>
              </a:rPr>
              <a:t>Université</a:t>
            </a:r>
            <a:r>
              <a:rPr lang="de-DE" sz="2000" dirty="0" smtClean="0">
                <a:solidFill>
                  <a:schemeClr val="tx1"/>
                </a:solidFill>
              </a:rPr>
              <a:t> de Lille</a:t>
            </a:r>
          </a:p>
        </p:txBody>
      </p:sp>
      <p:sp>
        <p:nvSpPr>
          <p:cNvPr id="108" name="Textfeld 107"/>
          <p:cNvSpPr txBox="1"/>
          <p:nvPr/>
        </p:nvSpPr>
        <p:spPr>
          <a:xfrm>
            <a:off x="25270571" y="37960326"/>
            <a:ext cx="2366468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200" dirty="0" smtClean="0">
                <a:solidFill>
                  <a:schemeClr val="tx1"/>
                </a:solidFill>
              </a:rPr>
              <a:t>Experiment</a:t>
            </a:r>
            <a:endParaRPr lang="de-DE" sz="2000" dirty="0" smtClean="0">
              <a:solidFill>
                <a:schemeClr val="tx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813" y="26155316"/>
            <a:ext cx="5679120" cy="5220000"/>
          </a:xfrm>
          <a:prstGeom prst="rect">
            <a:avLst/>
          </a:prstGeom>
          <a:ln w="38100">
            <a:solidFill>
              <a:srgbClr val="00589C"/>
            </a:solidFill>
          </a:ln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14" y="18202599"/>
            <a:ext cx="5337086" cy="3892645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75" y="17685670"/>
            <a:ext cx="8549229" cy="197017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75" y="20945936"/>
            <a:ext cx="7320073" cy="3272363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75" y="25091661"/>
            <a:ext cx="7274323" cy="3171464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1226675" y="10909876"/>
            <a:ext cx="5968251" cy="4252022"/>
            <a:chOff x="1350501" y="11045156"/>
            <a:chExt cx="5968251" cy="4252022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501" y="11045156"/>
              <a:ext cx="5968251" cy="4252022"/>
            </a:xfrm>
            <a:prstGeom prst="rect">
              <a:avLst/>
            </a:prstGeom>
          </p:spPr>
        </p:pic>
        <p:sp>
          <p:nvSpPr>
            <p:cNvPr id="20" name="Ellipse 19"/>
            <p:cNvSpPr/>
            <p:nvPr/>
          </p:nvSpPr>
          <p:spPr bwMode="auto">
            <a:xfrm>
              <a:off x="1834750" y="11220905"/>
              <a:ext cx="2223681" cy="2916498"/>
            </a:xfrm>
            <a:prstGeom prst="ellipse">
              <a:avLst/>
            </a:prstGeom>
            <a:noFill/>
            <a:ln w="38100" cap="flat" cmpd="sng" algn="ctr">
              <a:solidFill>
                <a:srgbClr val="00589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55563" algn="l" defTabSz="3984625" rtl="0" eaLnBrk="1" fontAlgn="base" latinLnBrk="0" hangingPunct="1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5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81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ter and Technology">
  <a:themeElements>
    <a:clrScheme name="Folie FB Schlüsseltechnologi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lie FB Schlüsseltechnologi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55563" algn="l" defTabSz="3984625" rtl="0" eaLnBrk="1" fontAlgn="base" latinLnBrk="0" hangingPunct="1">
          <a:lnSpc>
            <a:spcPts val="8713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05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55563" algn="l" defTabSz="3984625" rtl="0" eaLnBrk="1" fontAlgn="base" latinLnBrk="0" hangingPunct="1">
          <a:lnSpc>
            <a:spcPts val="8713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05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olie FB Schlüsseltechnologi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 FB Schlüsseltechnologi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 FB Schlüsseltechnologi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 FB Schlüsseltechnologi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 FB Schlüsseltechnologi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 FB Schlüsseltechnologi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 FB Schlüsseltechnologi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 FB Schlüsseltechnologi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 FB Schlüsseltechnologi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 FB Schlüsseltechnologi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 FB Schlüsseltechnologi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 FB Schlüsseltechnologi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181</Words>
  <Application>Microsoft Office PowerPoint</Application>
  <PresentationFormat>Benutzerdefiniert</PresentationFormat>
  <Paragraphs>35</Paragraphs>
  <Slides>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2" baseType="lpstr">
      <vt:lpstr>Matter and Technology</vt:lpstr>
      <vt:lpstr>Ultra-fast YBCO THz detectors</vt:lpstr>
    </vt:vector>
  </TitlesOfParts>
  <Company>HGF BONN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franziska roeder</dc:creator>
  <cp:lastModifiedBy>Raasch</cp:lastModifiedBy>
  <cp:revision>1228</cp:revision>
  <cp:lastPrinted>2014-01-31T16:19:50Z</cp:lastPrinted>
  <dcterms:created xsi:type="dcterms:W3CDTF">2006-03-03T09:51:24Z</dcterms:created>
  <dcterms:modified xsi:type="dcterms:W3CDTF">2014-02-19T15:40:04Z</dcterms:modified>
</cp:coreProperties>
</file>