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1" r:id="rId2"/>
  </p:sldIdLst>
  <p:sldSz cx="30279975" cy="42808525"/>
  <p:notesSz cx="29819600" cy="423418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CF6809"/>
    <a:srgbClr val="CF6800"/>
    <a:srgbClr val="C6DDEA"/>
    <a:srgbClr val="BAD6E6"/>
    <a:srgbClr val="CFEAFF"/>
    <a:srgbClr val="6EAACC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283" autoAdjust="0"/>
    <p:restoredTop sz="99226" autoAdjust="0"/>
  </p:normalViewPr>
  <p:slideViewPr>
    <p:cSldViewPr snapToGrid="0">
      <p:cViewPr varScale="1">
        <p:scale>
          <a:sx n="23" d="100"/>
          <a:sy n="23" d="100"/>
        </p:scale>
        <p:origin x="-3252" y="-162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12925076" cy="21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61" tIns="197235" rIns="394461" bIns="19723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887570" y="0"/>
            <a:ext cx="12925076" cy="21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61" tIns="197235" rIns="394461" bIns="19723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97988" y="3178175"/>
            <a:ext cx="11229975" cy="1587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80584" y="20111173"/>
            <a:ext cx="23858465" cy="190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61" tIns="197235" rIns="394461" bIns="197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0215584"/>
            <a:ext cx="12925076" cy="21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61" tIns="197235" rIns="394461" bIns="19723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887570" y="40215584"/>
            <a:ext cx="12925076" cy="21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61" tIns="197235" rIns="394461" bIns="19723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topic/ sub-topic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0"/>
            <a:ext cx="30403800" cy="1063625"/>
            <a:chOff x="0" y="2445"/>
            <a:chExt cx="19152" cy="670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7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 bwMode="auto">
          <a:xfrm>
            <a:off x="11065229" y="32591719"/>
            <a:ext cx="7782139" cy="5689947"/>
          </a:xfrm>
          <a:prstGeom prst="rect">
            <a:avLst/>
          </a:prstGeom>
          <a:solidFill>
            <a:srgbClr val="00589C">
              <a:alpha val="1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20947596" y="8103600"/>
            <a:ext cx="7782139" cy="5404391"/>
          </a:xfrm>
          <a:prstGeom prst="rect">
            <a:avLst/>
          </a:prstGeom>
          <a:solidFill>
            <a:srgbClr val="00589C">
              <a:alpha val="1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Level 1 Track Trigger</a:t>
            </a:r>
            <a:br>
              <a:rPr lang="en-US" dirty="0"/>
            </a:br>
            <a:r>
              <a:rPr lang="en-US" dirty="0"/>
              <a:t>for</a:t>
            </a:r>
            <a:r>
              <a:rPr lang="de-DE" dirty="0"/>
              <a:t> HL-LHC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DTS - An </a:t>
            </a:r>
            <a:r>
              <a:rPr lang="de-DE" dirty="0"/>
              <a:t>AM-</a:t>
            </a:r>
            <a:r>
              <a:rPr lang="de-DE" dirty="0" err="1"/>
              <a:t>based</a:t>
            </a:r>
            <a:r>
              <a:rPr lang="de-DE" dirty="0"/>
              <a:t> Trigger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557633" y="3500548"/>
            <a:ext cx="7539385" cy="655816"/>
          </a:xfrm>
        </p:spPr>
        <p:txBody>
          <a:bodyPr/>
          <a:lstStyle/>
          <a:p>
            <a:r>
              <a:rPr lang="de-DE" dirty="0" smtClean="0"/>
              <a:t>Tanja Harbaum (KIT)</a:t>
            </a:r>
            <a:endParaRPr lang="en-US" dirty="0"/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 bwMode="auto">
          <a:xfrm>
            <a:off x="440100" y="7026073"/>
            <a:ext cx="29411749" cy="69882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18198" y="6633396"/>
            <a:ext cx="14400000" cy="1117897"/>
            <a:chOff x="844584" y="0"/>
            <a:chExt cx="9306520" cy="1117897"/>
          </a:xfrm>
        </p:grpSpPr>
        <p:sp>
          <p:nvSpPr>
            <p:cNvPr id="7" name="Abgerundetes Rechteck 6"/>
            <p:cNvSpPr/>
            <p:nvPr/>
          </p:nvSpPr>
          <p:spPr>
            <a:xfrm>
              <a:off x="844584" y="0"/>
              <a:ext cx="9306520" cy="1117897"/>
            </a:xfrm>
            <a:prstGeom prst="roundRect">
              <a:avLst/>
            </a:prstGeom>
            <a:solidFill>
              <a:srgbClr val="0058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899155" y="54571"/>
              <a:ext cx="9197378" cy="1008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1158" tIns="0" rIns="801158" bIns="0" numCol="1" spcCol="1270" anchor="ctr" anchorCtr="0">
              <a:noAutofit/>
            </a:bodyPr>
            <a:lstStyle/>
            <a:p>
              <a:pPr lvl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6000" b="1" kern="1200" dirty="0" smtClean="0"/>
                <a:t>System </a:t>
              </a:r>
              <a:r>
                <a:rPr lang="de-DE" sz="6000" b="1" kern="1200" dirty="0" err="1" smtClean="0"/>
                <a:t>Overview</a:t>
              </a:r>
              <a:endParaRPr lang="de-DE" sz="6000" b="1" kern="1200" dirty="0" smtClean="0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23" y="8144526"/>
            <a:ext cx="7875902" cy="525215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158507" y="7959113"/>
            <a:ext cx="7595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chemeClr val="tx1"/>
                </a:solidFill>
              </a:rPr>
              <a:t>10000 </a:t>
            </a:r>
            <a:r>
              <a:rPr lang="de-DE" sz="4000" dirty="0" err="1" smtClean="0">
                <a:solidFill>
                  <a:schemeClr val="tx1"/>
                </a:solidFill>
              </a:rPr>
              <a:t>tracks</a:t>
            </a:r>
            <a:r>
              <a:rPr lang="de-DE" sz="4000" dirty="0" smtClean="0">
                <a:solidFill>
                  <a:schemeClr val="tx1"/>
                </a:solidFill>
              </a:rPr>
              <a:t> per </a:t>
            </a:r>
            <a:r>
              <a:rPr lang="de-DE" sz="4000" dirty="0" err="1" smtClean="0">
                <a:solidFill>
                  <a:schemeClr val="tx1"/>
                </a:solidFill>
              </a:rPr>
              <a:t>collision</a:t>
            </a:r>
            <a:endParaRPr lang="de-DE" sz="4000" dirty="0" smtClean="0">
              <a:solidFill>
                <a:schemeClr val="tx1"/>
              </a:solidFill>
            </a:endParaRPr>
          </a:p>
          <a:p>
            <a:pPr marL="571500" indent="-5715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chemeClr val="tx1"/>
                </a:solidFill>
              </a:rPr>
              <a:t>400 </a:t>
            </a:r>
            <a:r>
              <a:rPr lang="de-DE" sz="4000" dirty="0" err="1" smtClean="0">
                <a:solidFill>
                  <a:schemeClr val="tx1"/>
                </a:solidFill>
              </a:rPr>
              <a:t>billion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tracks</a:t>
            </a:r>
            <a:r>
              <a:rPr lang="de-DE" sz="4000" dirty="0" smtClean="0">
                <a:solidFill>
                  <a:schemeClr val="tx1"/>
                </a:solidFill>
              </a:rPr>
              <a:t> per </a:t>
            </a:r>
            <a:r>
              <a:rPr lang="de-DE" sz="4000" dirty="0" err="1" smtClean="0">
                <a:solidFill>
                  <a:schemeClr val="tx1"/>
                </a:solidFill>
              </a:rPr>
              <a:t>second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451430" y="15692550"/>
            <a:ext cx="9400419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Pattern Recognition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Generated</a:t>
            </a:r>
            <a:r>
              <a:rPr lang="de-DE" sz="3200" dirty="0" smtClean="0">
                <a:solidFill>
                  <a:schemeClr val="tx1"/>
                </a:solidFill>
              </a:rPr>
              <a:t> Pattern Bank </a:t>
            </a:r>
            <a:r>
              <a:rPr lang="de-DE" sz="3200" dirty="0" err="1" smtClean="0">
                <a:solidFill>
                  <a:schemeClr val="tx1"/>
                </a:solidFill>
              </a:rPr>
              <a:t>of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interesting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tracks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One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pattern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defines</a:t>
            </a:r>
            <a:r>
              <a:rPr lang="de-DE" sz="3200" dirty="0" smtClean="0">
                <a:solidFill>
                  <a:schemeClr val="tx1"/>
                </a:solidFill>
              </a:rPr>
              <a:t> a </a:t>
            </a:r>
            <a:r>
              <a:rPr lang="de-DE" sz="3200" dirty="0" err="1" smtClean="0">
                <a:solidFill>
                  <a:schemeClr val="tx1"/>
                </a:solidFill>
              </a:rPr>
              <a:t>road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into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tracker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Compare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incoming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data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to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Pattern Bank</a:t>
            </a:r>
          </a:p>
          <a:p>
            <a:pPr marL="1143000" lvl="1" indent="-6858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2800" dirty="0" smtClean="0">
              <a:solidFill>
                <a:schemeClr val="tx1"/>
              </a:solidFill>
            </a:endParaRPr>
          </a:p>
          <a:p>
            <a:pPr marL="1143000" lvl="1" indent="-685800">
              <a:lnSpc>
                <a:spcPct val="15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2800" dirty="0" smtClean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71" y="18672833"/>
            <a:ext cx="7913914" cy="319253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0947596" y="24013504"/>
            <a:ext cx="8727063" cy="597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128 Bits per Pattern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Set </a:t>
            </a:r>
            <a:r>
              <a:rPr lang="de-DE" sz="3200" dirty="0" err="1" smtClean="0">
                <a:solidFill>
                  <a:schemeClr val="tx1"/>
                </a:solidFill>
              </a:rPr>
              <a:t>of</a:t>
            </a:r>
            <a:r>
              <a:rPr lang="de-DE" sz="3200" dirty="0" smtClean="0">
                <a:solidFill>
                  <a:schemeClr val="tx1"/>
                </a:solidFill>
              </a:rPr>
              <a:t> 8 </a:t>
            </a:r>
            <a:r>
              <a:rPr lang="de-DE" sz="3200" dirty="0" err="1" smtClean="0">
                <a:solidFill>
                  <a:schemeClr val="tx1"/>
                </a:solidFill>
              </a:rPr>
              <a:t>layers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16 Bits per </a:t>
            </a:r>
            <a:r>
              <a:rPr lang="de-DE" sz="3200" dirty="0" err="1">
                <a:solidFill>
                  <a:schemeClr val="tx1"/>
                </a:solidFill>
              </a:rPr>
              <a:t>s</a:t>
            </a:r>
            <a:r>
              <a:rPr lang="de-DE" sz="3200" dirty="0" err="1" smtClean="0">
                <a:solidFill>
                  <a:schemeClr val="tx1"/>
                </a:solidFill>
              </a:rPr>
              <a:t>uperstrip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address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tx1"/>
                </a:solidFill>
              </a:rPr>
              <a:t>Specify</a:t>
            </a:r>
            <a:r>
              <a:rPr lang="de-DE" sz="3200" dirty="0">
                <a:solidFill>
                  <a:schemeClr val="tx1"/>
                </a:solidFill>
              </a:rPr>
              <a:t> a </a:t>
            </a:r>
            <a:r>
              <a:rPr lang="de-DE" sz="3200" dirty="0" err="1">
                <a:solidFill>
                  <a:schemeClr val="tx1"/>
                </a:solidFill>
              </a:rPr>
              <a:t>low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granularity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tracker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strip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~100 </a:t>
            </a:r>
            <a:r>
              <a:rPr lang="de-DE" sz="4000" dirty="0">
                <a:solidFill>
                  <a:schemeClr val="tx1"/>
                </a:solidFill>
              </a:rPr>
              <a:t>M Patterns </a:t>
            </a:r>
            <a:r>
              <a:rPr lang="de-DE" sz="4000" dirty="0" err="1">
                <a:solidFill>
                  <a:schemeClr val="tx1"/>
                </a:solidFill>
              </a:rPr>
              <a:t>overall</a:t>
            </a:r>
            <a:endParaRPr lang="de-DE" sz="4000" dirty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/>
                </a:solidFill>
              </a:rPr>
              <a:t>&gt; 1 </a:t>
            </a:r>
            <a:r>
              <a:rPr lang="de-DE" sz="3200" dirty="0" err="1">
                <a:solidFill>
                  <a:schemeClr val="tx1"/>
                </a:solidFill>
              </a:rPr>
              <a:t>Gbyte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data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has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to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be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loaded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compared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within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microseconds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/>
                </a:solidFill>
              </a:rPr>
              <a:t>DDR3-SDRAM: </a:t>
            </a:r>
            <a:r>
              <a:rPr lang="de-DE" sz="3200" dirty="0" err="1">
                <a:solidFill>
                  <a:schemeClr val="tx1"/>
                </a:solidFill>
              </a:rPr>
              <a:t>bit</a:t>
            </a:r>
            <a:r>
              <a:rPr lang="de-DE" sz="3200" dirty="0">
                <a:solidFill>
                  <a:schemeClr val="tx1"/>
                </a:solidFill>
              </a:rPr>
              <a:t> rate 34 </a:t>
            </a:r>
            <a:r>
              <a:rPr lang="de-DE" sz="3200" dirty="0" err="1">
                <a:solidFill>
                  <a:schemeClr val="tx1"/>
                </a:solidFill>
              </a:rPr>
              <a:t>Gbyte</a:t>
            </a:r>
            <a:r>
              <a:rPr lang="de-DE" sz="3200" dirty="0">
                <a:solidFill>
                  <a:schemeClr val="tx1"/>
                </a:solidFill>
              </a:rPr>
              <a:t>/s </a:t>
            </a:r>
            <a:r>
              <a:rPr lang="de-DE" sz="3200" dirty="0" err="1">
                <a:solidFill>
                  <a:schemeClr val="tx1"/>
                </a:solidFill>
              </a:rPr>
              <a:t>is</a:t>
            </a:r>
            <a:r>
              <a:rPr lang="de-DE" sz="3200" dirty="0">
                <a:solidFill>
                  <a:schemeClr val="tx1"/>
                </a:solidFill>
              </a:rPr>
              <a:t> not </a:t>
            </a:r>
            <a:r>
              <a:rPr lang="de-DE" sz="3200" dirty="0" err="1" smtClean="0">
                <a:solidFill>
                  <a:schemeClr val="tx1"/>
                </a:solidFill>
              </a:rPr>
              <a:t>enough</a:t>
            </a:r>
            <a:endParaRPr lang="de-DE" sz="3200" dirty="0" smtClean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57199" y="14948032"/>
            <a:ext cx="29375101" cy="72002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872769" y="14540977"/>
            <a:ext cx="14400000" cy="1119600"/>
            <a:chOff x="679179" y="6049664"/>
            <a:chExt cx="21195982" cy="1011428"/>
          </a:xfrm>
        </p:grpSpPr>
        <p:sp>
          <p:nvSpPr>
            <p:cNvPr id="23" name="Abgerundetes Rechteck 22"/>
            <p:cNvSpPr/>
            <p:nvPr/>
          </p:nvSpPr>
          <p:spPr>
            <a:xfrm>
              <a:off x="679179" y="6049664"/>
              <a:ext cx="21195982" cy="1011428"/>
            </a:xfrm>
            <a:prstGeom prst="roundRect">
              <a:avLst/>
            </a:prstGeom>
            <a:solidFill>
              <a:srgbClr val="0058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728553" y="6099037"/>
              <a:ext cx="21097234" cy="912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1158" tIns="0" rIns="801158" bIns="0" numCol="1" spcCol="1270" anchor="ctr" anchorCtr="0">
              <a:noAutofit/>
            </a:bodyPr>
            <a:lstStyle/>
            <a:p>
              <a:pPr lvl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6000" b="1" kern="1200" dirty="0" smtClean="0"/>
                <a:t>Pattern Recognition - Approach</a:t>
              </a:r>
              <a:endParaRPr lang="de-DE" sz="5400" b="1" kern="1200" dirty="0"/>
            </a:p>
          </p:txBody>
        </p:sp>
      </p:grpSp>
      <p:sp>
        <p:nvSpPr>
          <p:cNvPr id="27" name="Rechteck 26"/>
          <p:cNvSpPr/>
          <p:nvPr/>
        </p:nvSpPr>
        <p:spPr bwMode="auto">
          <a:xfrm>
            <a:off x="457199" y="31068154"/>
            <a:ext cx="29375101" cy="81641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2" y="24491210"/>
            <a:ext cx="9585693" cy="4680057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10824699" y="24013504"/>
            <a:ext cx="8599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Content </a:t>
            </a:r>
            <a:r>
              <a:rPr lang="de-DE" sz="4000" dirty="0" err="1" smtClean="0">
                <a:solidFill>
                  <a:schemeClr val="tx1"/>
                </a:solidFill>
              </a:rPr>
              <a:t>Addressable</a:t>
            </a:r>
            <a:r>
              <a:rPr lang="de-DE" sz="4000" dirty="0" smtClean="0">
                <a:solidFill>
                  <a:schemeClr val="tx1"/>
                </a:solidFill>
              </a:rPr>
              <a:t> Memory (CAM)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Provide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hit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result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within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one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clock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cycle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1143000" lvl="1" indent="-6858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89683" y="32086066"/>
            <a:ext cx="888791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err="1" smtClean="0">
                <a:solidFill>
                  <a:schemeClr val="tx1"/>
                </a:solidFill>
              </a:rPr>
              <a:t>Efficient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utilization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of</a:t>
            </a:r>
            <a:r>
              <a:rPr lang="de-DE" sz="4000" dirty="0" smtClean="0">
                <a:solidFill>
                  <a:schemeClr val="tx1"/>
                </a:solidFill>
              </a:rPr>
              <a:t> FPGA </a:t>
            </a:r>
            <a:r>
              <a:rPr lang="de-DE" sz="4000" dirty="0" err="1" smtClean="0">
                <a:solidFill>
                  <a:schemeClr val="tx1"/>
                </a:solidFill>
              </a:rPr>
              <a:t>structure</a:t>
            </a:r>
            <a:endParaRPr lang="de-DE" sz="4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Port </a:t>
            </a:r>
            <a:r>
              <a:rPr lang="de-DE" sz="3200" dirty="0" err="1" smtClean="0">
                <a:solidFill>
                  <a:schemeClr val="tx1"/>
                </a:solidFill>
              </a:rPr>
              <a:t>Associative</a:t>
            </a:r>
            <a:r>
              <a:rPr lang="de-DE" sz="3200" dirty="0" smtClean="0">
                <a:solidFill>
                  <a:schemeClr val="tx1"/>
                </a:solidFill>
              </a:rPr>
              <a:t> Read </a:t>
            </a:r>
            <a:r>
              <a:rPr lang="de-DE" sz="3200" dirty="0" err="1" smtClean="0">
                <a:solidFill>
                  <a:schemeClr val="tx1"/>
                </a:solidFill>
              </a:rPr>
              <a:t>only</a:t>
            </a:r>
            <a:r>
              <a:rPr lang="de-DE" sz="3200" dirty="0" smtClean="0">
                <a:solidFill>
                  <a:schemeClr val="tx1"/>
                </a:solidFill>
              </a:rPr>
              <a:t> Memory </a:t>
            </a:r>
            <a:r>
              <a:rPr lang="de-DE" sz="3200" dirty="0" err="1" smtClean="0">
                <a:solidFill>
                  <a:schemeClr val="tx1"/>
                </a:solidFill>
              </a:rPr>
              <a:t>features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1143000" lvl="1" indent="-685800">
              <a:lnSpc>
                <a:spcPct val="15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4000" dirty="0" smtClean="0">
              <a:solidFill>
                <a:schemeClr val="tx1"/>
              </a:solidFill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9" y="33681367"/>
            <a:ext cx="7362279" cy="1928810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611211" y="36021473"/>
            <a:ext cx="8980094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err="1" smtClean="0">
                <a:solidFill>
                  <a:schemeClr val="tx1"/>
                </a:solidFill>
              </a:rPr>
              <a:t>Minimization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by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logic</a:t>
            </a:r>
            <a:endParaRPr lang="de-DE" sz="4000" dirty="0" smtClean="0">
              <a:solidFill>
                <a:schemeClr val="tx1"/>
              </a:solidFill>
            </a:endParaRP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Decrease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number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of</a:t>
            </a:r>
            <a:r>
              <a:rPr lang="de-DE" sz="3200" dirty="0" smtClean="0">
                <a:solidFill>
                  <a:schemeClr val="tx1"/>
                </a:solidFill>
              </a:rPr>
              <a:t> LUTs per Pattern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Depends</a:t>
            </a:r>
            <a:r>
              <a:rPr lang="de-DE" sz="3200" dirty="0" smtClean="0">
                <a:solidFill>
                  <a:schemeClr val="tx1"/>
                </a:solidFill>
              </a:rPr>
              <a:t> on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composition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of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Pattern Bank</a:t>
            </a:r>
          </a:p>
          <a:p>
            <a:pPr marL="822325" lvl="1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Utilise</a:t>
            </a:r>
            <a:r>
              <a:rPr lang="de-DE" sz="3200" dirty="0" smtClean="0">
                <a:solidFill>
                  <a:schemeClr val="tx1"/>
                </a:solidFill>
              </a:rPr>
              <a:t> FGPA </a:t>
            </a:r>
            <a:r>
              <a:rPr lang="de-DE" sz="3200" dirty="0" err="1" smtClean="0">
                <a:solidFill>
                  <a:schemeClr val="tx1"/>
                </a:solidFill>
              </a:rPr>
              <a:t>vendor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tools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1143000" lvl="1" indent="-685800">
              <a:lnSpc>
                <a:spcPct val="15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2800" dirty="0" smtClean="0">
              <a:solidFill>
                <a:schemeClr val="tx1"/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095" y="31684419"/>
            <a:ext cx="6770640" cy="5333181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21142930" y="37207469"/>
            <a:ext cx="8994397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Extensive </a:t>
            </a:r>
            <a:r>
              <a:rPr lang="de-DE" sz="4000" dirty="0" err="1" smtClean="0">
                <a:solidFill>
                  <a:schemeClr val="tx1"/>
                </a:solidFill>
              </a:rPr>
              <a:t>minimization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accessible</a:t>
            </a:r>
            <a:endParaRPr lang="de-DE" sz="4000" dirty="0" smtClean="0">
              <a:solidFill>
                <a:schemeClr val="tx1"/>
              </a:solidFill>
            </a:endParaRPr>
          </a:p>
          <a:p>
            <a:pPr marL="365125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15000 </a:t>
            </a:r>
            <a:r>
              <a:rPr lang="de-DE" sz="3200" dirty="0" err="1" smtClean="0">
                <a:solidFill>
                  <a:schemeClr val="tx1"/>
                </a:solidFill>
              </a:rPr>
              <a:t>pattern</a:t>
            </a:r>
            <a:r>
              <a:rPr lang="de-DE" sz="3200" dirty="0" smtClean="0">
                <a:solidFill>
                  <a:schemeClr val="tx1"/>
                </a:solidFill>
              </a:rPr>
              <a:t> -&gt; 7300 LUTs</a:t>
            </a:r>
          </a:p>
          <a:p>
            <a:pPr marL="365125" indent="-3651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3.5% </a:t>
            </a:r>
            <a:r>
              <a:rPr lang="de-DE" sz="3200" dirty="0" err="1" smtClean="0">
                <a:solidFill>
                  <a:schemeClr val="tx1"/>
                </a:solidFill>
              </a:rPr>
              <a:t>of</a:t>
            </a:r>
            <a:r>
              <a:rPr lang="de-DE" sz="3200" dirty="0" smtClean="0">
                <a:solidFill>
                  <a:schemeClr val="tx1"/>
                </a:solidFill>
              </a:rPr>
              <a:t>  xc7v330t </a:t>
            </a:r>
          </a:p>
          <a:p>
            <a:pPr marL="1143000" lvl="1" indent="-685800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1122455" y="19889062"/>
                <a:ext cx="721200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3E6E"/>
                  </a:buClr>
                </a:pPr>
                <a:r>
                  <a:rPr lang="de-DE" sz="4000" b="1" dirty="0" smtClean="0">
                    <a:solidFill>
                      <a:srgbClr val="00589C"/>
                    </a:solidFill>
                  </a:rPr>
                  <a:t>How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can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we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find a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needle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buClr>
                    <a:srgbClr val="003E6E"/>
                  </a:buClr>
                </a:pPr>
                <a:r>
                  <a:rPr lang="de-DE" sz="4000" b="1" dirty="0" smtClean="0">
                    <a:solidFill>
                      <a:srgbClr val="00589C"/>
                    </a:solidFill>
                  </a:rPr>
                  <a:t>in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this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haystack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</a:t>
                </a:r>
                <a:r>
                  <a:rPr lang="de-DE" sz="4000" b="1" dirty="0" err="1" smtClean="0">
                    <a:solidFill>
                      <a:srgbClr val="00589C"/>
                    </a:solidFill>
                  </a:rPr>
                  <a:t>within</a:t>
                </a:r>
                <a:r>
                  <a:rPr lang="de-DE" sz="4000" b="1" dirty="0" smtClean="0">
                    <a:solidFill>
                      <a:srgbClr val="00589C"/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de-DE" sz="4000" b="1" i="1" smtClean="0">
                        <a:solidFill>
                          <a:srgbClr val="00589C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de-DE" sz="4000" b="1" i="1" smtClean="0">
                        <a:solidFill>
                          <a:srgbClr val="00589C"/>
                        </a:solidFill>
                        <a:latin typeface="Cambria Math"/>
                        <a:ea typeface="Cambria Math"/>
                      </a:rPr>
                      <m:t>𝒔</m:t>
                    </m:r>
                  </m:oMath>
                </a14:m>
                <a:r>
                  <a:rPr lang="de-DE" sz="2800" b="1" dirty="0" smtClean="0">
                    <a:solidFill>
                      <a:srgbClr val="00589C"/>
                    </a:solidFill>
                  </a:rPr>
                  <a:t> </a:t>
                </a:r>
                <a:endParaRPr lang="de-DE" sz="4000" b="1" dirty="0" smtClean="0">
                  <a:solidFill>
                    <a:srgbClr val="00589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55" y="19889062"/>
                <a:ext cx="7212001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1691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7915909" y="20686948"/>
            <a:ext cx="1261884" cy="136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100" dirty="0" smtClean="0">
                <a:solidFill>
                  <a:srgbClr val="00589C"/>
                </a:solidFill>
              </a:rPr>
              <a:t>?</a:t>
            </a:r>
            <a:endParaRPr lang="en-US" sz="15100" dirty="0">
              <a:solidFill>
                <a:srgbClr val="00589C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0435768" y="16010879"/>
            <a:ext cx="8790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4000" dirty="0" err="1" smtClean="0">
                <a:solidFill>
                  <a:schemeClr val="tx1"/>
                </a:solidFill>
              </a:rPr>
              <a:t>We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know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how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interesting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particles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look</a:t>
            </a:r>
            <a:r>
              <a:rPr lang="de-DE" sz="4000" dirty="0" smtClean="0">
                <a:solidFill>
                  <a:schemeClr val="tx1"/>
                </a:solidFill>
              </a:rPr>
              <a:t> like:</a:t>
            </a:r>
          </a:p>
          <a:p>
            <a:pPr algn="ctr">
              <a:lnSpc>
                <a:spcPct val="100000"/>
              </a:lnSpc>
              <a:buClr>
                <a:srgbClr val="003E6E"/>
              </a:buClr>
            </a:pPr>
            <a:r>
              <a:rPr lang="de-DE" sz="4000" b="1" dirty="0" err="1">
                <a:solidFill>
                  <a:srgbClr val="00589C"/>
                </a:solidFill>
              </a:rPr>
              <a:t>Let‘s</a:t>
            </a:r>
            <a:r>
              <a:rPr lang="de-DE" sz="4000" b="1" dirty="0">
                <a:solidFill>
                  <a:srgbClr val="00589C"/>
                </a:solidFill>
              </a:rPr>
              <a:t> </a:t>
            </a:r>
            <a:r>
              <a:rPr lang="de-DE" sz="4000" b="1" dirty="0" err="1">
                <a:solidFill>
                  <a:srgbClr val="00589C"/>
                </a:solidFill>
              </a:rPr>
              <a:t>make</a:t>
            </a:r>
            <a:r>
              <a:rPr lang="de-DE" sz="4000" b="1" dirty="0">
                <a:solidFill>
                  <a:srgbClr val="00589C"/>
                </a:solidFill>
              </a:rPr>
              <a:t> </a:t>
            </a:r>
            <a:r>
              <a:rPr lang="de-DE" sz="4000" b="1" dirty="0" err="1" smtClean="0">
                <a:solidFill>
                  <a:srgbClr val="00589C"/>
                </a:solidFill>
              </a:rPr>
              <a:t>some</a:t>
            </a:r>
            <a:r>
              <a:rPr lang="de-DE" sz="4000" b="1" dirty="0" smtClean="0">
                <a:solidFill>
                  <a:srgbClr val="00589C"/>
                </a:solidFill>
              </a:rPr>
              <a:t> </a:t>
            </a:r>
            <a:r>
              <a:rPr lang="de-DE" sz="4000" b="1" dirty="0" err="1" smtClean="0">
                <a:solidFill>
                  <a:srgbClr val="00589C"/>
                </a:solidFill>
              </a:rPr>
              <a:t>pictures</a:t>
            </a:r>
            <a:r>
              <a:rPr lang="de-DE" sz="4000" b="1" dirty="0" smtClean="0">
                <a:solidFill>
                  <a:srgbClr val="00589C"/>
                </a:solidFill>
              </a:rPr>
              <a:t> </a:t>
            </a:r>
            <a:r>
              <a:rPr lang="de-DE" sz="4000" b="1" dirty="0" err="1">
                <a:solidFill>
                  <a:srgbClr val="00589C"/>
                </a:solidFill>
              </a:rPr>
              <a:t>of</a:t>
            </a:r>
            <a:r>
              <a:rPr lang="de-DE" sz="4000" b="1" dirty="0">
                <a:solidFill>
                  <a:srgbClr val="00589C"/>
                </a:solidFill>
              </a:rPr>
              <a:t> </a:t>
            </a:r>
            <a:r>
              <a:rPr lang="de-DE" sz="4000" b="1" dirty="0" err="1" smtClean="0">
                <a:solidFill>
                  <a:srgbClr val="00589C"/>
                </a:solidFill>
              </a:rPr>
              <a:t>them</a:t>
            </a:r>
            <a:endParaRPr lang="de-DE" sz="4000" b="1" dirty="0">
              <a:solidFill>
                <a:srgbClr val="00589C"/>
              </a:solidFill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 flipV="1">
            <a:off x="9841547" y="16249004"/>
            <a:ext cx="1" cy="5361000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 flipV="1">
            <a:off x="20191466" y="16248960"/>
            <a:ext cx="1" cy="5361000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18925590" y="17533488"/>
            <a:ext cx="723275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100" dirty="0">
                <a:solidFill>
                  <a:srgbClr val="00589C"/>
                </a:solidFill>
              </a:rPr>
              <a:t>!</a:t>
            </a:r>
            <a:endParaRPr lang="en-US" sz="15100" dirty="0">
              <a:solidFill>
                <a:srgbClr val="00589C"/>
              </a:solidFill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476749" y="22972173"/>
            <a:ext cx="29375101" cy="72944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845283" y="22549532"/>
            <a:ext cx="14400000" cy="1119600"/>
            <a:chOff x="679179" y="6049663"/>
            <a:chExt cx="21195982" cy="1011428"/>
          </a:xfrm>
        </p:grpSpPr>
        <p:sp>
          <p:nvSpPr>
            <p:cNvPr id="68" name="Abgerundetes Rechteck 67"/>
            <p:cNvSpPr/>
            <p:nvPr/>
          </p:nvSpPr>
          <p:spPr>
            <a:xfrm>
              <a:off x="679179" y="6049663"/>
              <a:ext cx="21195982" cy="1011428"/>
            </a:xfrm>
            <a:prstGeom prst="roundRect">
              <a:avLst/>
            </a:prstGeom>
            <a:solidFill>
              <a:srgbClr val="0058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Abgerundetes Rechteck 4"/>
            <p:cNvSpPr/>
            <p:nvPr/>
          </p:nvSpPr>
          <p:spPr>
            <a:xfrm>
              <a:off x="728553" y="6099037"/>
              <a:ext cx="21097234" cy="912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1158" tIns="0" rIns="801158" bIns="0" numCol="1" spcCol="1270" anchor="ctr" anchorCtr="0">
              <a:noAutofit/>
            </a:bodyPr>
            <a:lstStyle/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6000" b="1" dirty="0"/>
                <a:t>Implementation</a:t>
              </a:r>
            </a:p>
          </p:txBody>
        </p:sp>
      </p:grpSp>
      <p:cxnSp>
        <p:nvCxnSpPr>
          <p:cNvPr id="72" name="Gerade Verbindung 71"/>
          <p:cNvCxnSpPr/>
          <p:nvPr/>
        </p:nvCxnSpPr>
        <p:spPr bwMode="auto">
          <a:xfrm flipV="1">
            <a:off x="20192400" y="24104160"/>
            <a:ext cx="1" cy="4453200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uppieren 80"/>
          <p:cNvGrpSpPr/>
          <p:nvPr/>
        </p:nvGrpSpPr>
        <p:grpSpPr>
          <a:xfrm>
            <a:off x="922142" y="30679672"/>
            <a:ext cx="14400000" cy="1119600"/>
            <a:chOff x="1513998" y="13820549"/>
            <a:chExt cx="21195982" cy="995631"/>
          </a:xfrm>
        </p:grpSpPr>
        <p:sp>
          <p:nvSpPr>
            <p:cNvPr id="82" name="Abgerundetes Rechteck 81"/>
            <p:cNvSpPr/>
            <p:nvPr/>
          </p:nvSpPr>
          <p:spPr>
            <a:xfrm>
              <a:off x="1513998" y="13820549"/>
              <a:ext cx="21195982" cy="995631"/>
            </a:xfrm>
            <a:prstGeom prst="roundRect">
              <a:avLst/>
            </a:prstGeom>
            <a:solidFill>
              <a:srgbClr val="0058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Abgerundetes Rechteck 4"/>
            <p:cNvSpPr/>
            <p:nvPr/>
          </p:nvSpPr>
          <p:spPr>
            <a:xfrm>
              <a:off x="1562601" y="13869152"/>
              <a:ext cx="21098776" cy="898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1158" tIns="0" rIns="801158" bIns="0" numCol="1" spcCol="1270" anchor="ctr" anchorCtr="0">
              <a:noAutofit/>
            </a:bodyPr>
            <a:lstStyle/>
            <a:p>
              <a:pPr lvl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6000" b="1" kern="1200" dirty="0" smtClean="0"/>
                <a:t>FPGA </a:t>
              </a:r>
              <a:r>
                <a:rPr lang="de-DE" sz="6000" b="1" kern="1200" dirty="0" err="1" smtClean="0"/>
                <a:t>based</a:t>
              </a:r>
              <a:r>
                <a:rPr lang="de-DE" sz="6000" b="1" kern="1200" dirty="0" smtClean="0"/>
                <a:t> Approach</a:t>
              </a:r>
              <a:endParaRPr lang="de-DE" sz="6000" b="1" kern="1200" dirty="0"/>
            </a:p>
          </p:txBody>
        </p: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27" y="9930666"/>
            <a:ext cx="7305090" cy="3707085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17741737" y="9930666"/>
            <a:ext cx="194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err="1" smtClean="0">
                <a:solidFill>
                  <a:schemeClr val="tx1"/>
                </a:solidFill>
              </a:rPr>
              <a:t>Detector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7741737" y="10898490"/>
            <a:ext cx="194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Frontend Pipelines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7741737" y="12507718"/>
            <a:ext cx="194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err="1" smtClean="0">
                <a:solidFill>
                  <a:schemeClr val="tx1"/>
                </a:solidFill>
              </a:rPr>
              <a:t>Readout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Buffers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14476024" y="11113933"/>
            <a:ext cx="143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Level 1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11402629" y="12984771"/>
            <a:ext cx="156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100 kHz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11402629" y="9741625"/>
            <a:ext cx="156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40 MHz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10463415" y="10958314"/>
                <a:ext cx="15660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003E6E"/>
                  </a:buClr>
                </a:pPr>
                <a:r>
                  <a:rPr lang="de-DE" sz="2800" dirty="0" smtClean="0">
                    <a:solidFill>
                      <a:schemeClr val="tx1"/>
                    </a:solidFill>
                  </a:rPr>
                  <a:t>Latency </a:t>
                </a:r>
                <a14:m>
                  <m:oMath xmlns:m="http://schemas.openxmlformats.org/officeDocument/2006/math">
                    <m:r>
                      <a:rPr lang="de-DE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10 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de-DE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415" y="10958314"/>
                <a:ext cx="1566009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7782" t="-6410" r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fik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99" y="9433737"/>
            <a:ext cx="9137487" cy="3688286"/>
          </a:xfrm>
          <a:prstGeom prst="rect">
            <a:avLst/>
          </a:prstGeom>
          <a:effectLst/>
        </p:spPr>
      </p:pic>
      <p:sp>
        <p:nvSpPr>
          <p:cNvPr id="97" name="Textfeld 96"/>
          <p:cNvSpPr txBox="1"/>
          <p:nvPr/>
        </p:nvSpPr>
        <p:spPr>
          <a:xfrm>
            <a:off x="26257266" y="8480958"/>
            <a:ext cx="3274706" cy="2246769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beve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61938" indent="-174625" algn="r">
              <a:lnSpc>
                <a:spcPct val="100000"/>
              </a:lnSpc>
              <a:buClr>
                <a:srgbClr val="003E6E"/>
              </a:buClr>
            </a:pPr>
            <a:r>
              <a:rPr lang="de-DE" sz="2000" dirty="0" smtClean="0">
                <a:solidFill>
                  <a:schemeClr val="tx1"/>
                </a:solidFill>
              </a:rPr>
              <a:t>Actions</a:t>
            </a:r>
          </a:p>
          <a:p>
            <a:pPr marL="261938" indent="-1746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Data Transfer</a:t>
            </a:r>
          </a:p>
          <a:p>
            <a:pPr marL="261938" indent="-1746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Trigger Tower Formation</a:t>
            </a:r>
          </a:p>
          <a:p>
            <a:pPr marL="261938" indent="-1746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589C"/>
                </a:solidFill>
              </a:rPr>
              <a:t>Pattern Recognition</a:t>
            </a:r>
          </a:p>
          <a:p>
            <a:pPr marL="261938" indent="-1746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Track Fitting</a:t>
            </a:r>
          </a:p>
          <a:p>
            <a:pPr marL="261938" indent="-174625">
              <a:lnSpc>
                <a:spcPct val="100000"/>
              </a:lnSpc>
              <a:buClr>
                <a:srgbClr val="003E6E"/>
              </a:buClr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Vertexing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963" y="18823235"/>
            <a:ext cx="5426425" cy="2482647"/>
          </a:xfrm>
          <a:prstGeom prst="rect">
            <a:avLst/>
          </a:prstGeom>
        </p:spPr>
      </p:pic>
      <p:sp>
        <p:nvSpPr>
          <p:cNvPr id="104" name="Textfeld 103"/>
          <p:cNvSpPr txBox="1"/>
          <p:nvPr/>
        </p:nvSpPr>
        <p:spPr>
          <a:xfrm>
            <a:off x="11282573" y="19100946"/>
            <a:ext cx="9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400" dirty="0" err="1" smtClean="0">
                <a:solidFill>
                  <a:schemeClr val="tx1"/>
                </a:solidFill>
              </a:rPr>
              <a:t>track</a:t>
            </a:r>
            <a:endParaRPr lang="de-DE" sz="2400" b="1" dirty="0">
              <a:solidFill>
                <a:srgbClr val="00589C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>
            <a:off x="12110427" y="19487164"/>
            <a:ext cx="1133422" cy="2177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Geschweifte Klammer links 58"/>
          <p:cNvSpPr/>
          <p:nvPr/>
        </p:nvSpPr>
        <p:spPr bwMode="auto">
          <a:xfrm>
            <a:off x="12710532" y="20136208"/>
            <a:ext cx="167078" cy="1194270"/>
          </a:xfrm>
          <a:prstGeom prst="lef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60" name="Geschweifte Klammer links 59"/>
          <p:cNvSpPr/>
          <p:nvPr/>
        </p:nvSpPr>
        <p:spPr bwMode="auto">
          <a:xfrm>
            <a:off x="12659491" y="20179589"/>
            <a:ext cx="445067" cy="1161466"/>
          </a:xfrm>
          <a:prstGeom prst="leftBrace">
            <a:avLst>
              <a:gd name="adj1" fmla="val 5136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1449342" y="20319037"/>
            <a:ext cx="13221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400" dirty="0" err="1" smtClean="0">
                <a:solidFill>
                  <a:schemeClr val="tx1"/>
                </a:solidFill>
              </a:rPr>
              <a:t>One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pattern</a:t>
            </a:r>
            <a:endParaRPr lang="de-DE" sz="2400" b="1" dirty="0">
              <a:solidFill>
                <a:srgbClr val="00589C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6484422" y="21288498"/>
            <a:ext cx="2019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003E6E"/>
              </a:buClr>
            </a:pPr>
            <a:r>
              <a:rPr lang="de-DE" sz="2400" dirty="0" smtClean="0">
                <a:solidFill>
                  <a:schemeClr val="tx1"/>
                </a:solidFill>
              </a:rPr>
              <a:t>Pattern Bank</a:t>
            </a:r>
            <a:endParaRPr lang="de-DE" sz="2400" b="1" dirty="0">
              <a:solidFill>
                <a:srgbClr val="00589C"/>
              </a:solidFill>
            </a:endParaRPr>
          </a:p>
        </p:txBody>
      </p:sp>
      <p:cxnSp>
        <p:nvCxnSpPr>
          <p:cNvPr id="111" name="Gerade Verbindung 110"/>
          <p:cNvCxnSpPr/>
          <p:nvPr/>
        </p:nvCxnSpPr>
        <p:spPr bwMode="auto">
          <a:xfrm flipV="1">
            <a:off x="20192401" y="24104944"/>
            <a:ext cx="1" cy="5750942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6" name="Grafik 1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42" y="27187828"/>
            <a:ext cx="3203666" cy="1983440"/>
          </a:xfrm>
          <a:prstGeom prst="rect">
            <a:avLst/>
          </a:prstGeom>
        </p:spPr>
      </p:pic>
      <p:sp>
        <p:nvSpPr>
          <p:cNvPr id="117" name="Textfeld 116"/>
          <p:cNvSpPr txBox="1"/>
          <p:nvPr/>
        </p:nvSpPr>
        <p:spPr>
          <a:xfrm>
            <a:off x="10938250" y="26223780"/>
            <a:ext cx="325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SRAM </a:t>
            </a:r>
            <a:r>
              <a:rPr lang="de-DE" sz="4000" dirty="0" err="1" smtClean="0">
                <a:solidFill>
                  <a:schemeClr val="tx1"/>
                </a:solidFill>
              </a:rPr>
              <a:t>cell</a:t>
            </a:r>
            <a:endParaRPr lang="de-DE" sz="4000" dirty="0" smtClean="0">
              <a:solidFill>
                <a:schemeClr val="tx1"/>
              </a:solidFill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5194319" y="26223780"/>
            <a:ext cx="447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00000"/>
              </a:lnSpc>
              <a:buClr>
                <a:srgbClr val="003E6E"/>
              </a:buClr>
            </a:pPr>
            <a:r>
              <a:rPr lang="de-DE" sz="4000" dirty="0" smtClean="0">
                <a:solidFill>
                  <a:schemeClr val="tx1"/>
                </a:solidFill>
              </a:rPr>
              <a:t>CAM </a:t>
            </a:r>
            <a:r>
              <a:rPr lang="de-DE" sz="4000" dirty="0" err="1" smtClean="0">
                <a:solidFill>
                  <a:schemeClr val="tx1"/>
                </a:solidFill>
              </a:rPr>
              <a:t>cell</a:t>
            </a:r>
            <a:endParaRPr lang="de-DE" sz="4000" dirty="0" smtClean="0">
              <a:solidFill>
                <a:schemeClr val="tx1"/>
              </a:solidFill>
            </a:endParaRPr>
          </a:p>
        </p:txBody>
      </p:sp>
      <p:pic>
        <p:nvPicPr>
          <p:cNvPr id="119" name="Grafik 1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19" y="27187828"/>
            <a:ext cx="4470795" cy="2280790"/>
          </a:xfrm>
          <a:prstGeom prst="rect">
            <a:avLst/>
          </a:prstGeom>
        </p:spPr>
      </p:pic>
      <p:pic>
        <p:nvPicPr>
          <p:cNvPr id="120" name="Grafik 1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06" y="33532165"/>
            <a:ext cx="8963036" cy="436896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1353304" y="7912290"/>
            <a:ext cx="4350358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dirty="0">
                <a:solidFill>
                  <a:schemeClr val="tx1"/>
                </a:solidFill>
              </a:rPr>
              <a:t>L1 Track Trigger </a:t>
            </a:r>
            <a:r>
              <a:rPr lang="de-DE" sz="3200" dirty="0" smtClean="0">
                <a:solidFill>
                  <a:schemeClr val="tx1"/>
                </a:solidFill>
              </a:rPr>
              <a:t>Board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11363334" y="32311782"/>
            <a:ext cx="5747089" cy="10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dirty="0" smtClean="0">
                <a:solidFill>
                  <a:schemeClr val="tx1"/>
                </a:solidFill>
              </a:rPr>
              <a:t>FPGA CAM Board </a:t>
            </a:r>
            <a:r>
              <a:rPr lang="de-DE" sz="3200" dirty="0" err="1" smtClean="0">
                <a:solidFill>
                  <a:schemeClr val="tx1"/>
                </a:solidFill>
              </a:rPr>
              <a:t>Architecture</a:t>
            </a:r>
            <a:endParaRPr lang="de-DE" sz="3200" dirty="0">
              <a:solidFill>
                <a:schemeClr val="tx1"/>
              </a:solidFill>
            </a:endParaRPr>
          </a:p>
        </p:txBody>
      </p:sp>
      <p:cxnSp>
        <p:nvCxnSpPr>
          <p:cNvPr id="98" name="Gerade Verbindung 97"/>
          <p:cNvCxnSpPr/>
          <p:nvPr/>
        </p:nvCxnSpPr>
        <p:spPr bwMode="auto">
          <a:xfrm flipV="1">
            <a:off x="9840680" y="32591719"/>
            <a:ext cx="1" cy="5750942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 flipV="1">
            <a:off x="20192401" y="32590800"/>
            <a:ext cx="1" cy="5750942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99"/>
          <p:cNvCxnSpPr/>
          <p:nvPr/>
        </p:nvCxnSpPr>
        <p:spPr bwMode="auto">
          <a:xfrm flipV="1">
            <a:off x="9841547" y="8105129"/>
            <a:ext cx="1" cy="5361000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 flipV="1">
            <a:off x="20191466" y="8103600"/>
            <a:ext cx="1" cy="5361000"/>
          </a:xfrm>
          <a:prstGeom prst="line">
            <a:avLst/>
          </a:prstGeom>
          <a:noFill/>
          <a:ln w="95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Grafik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5" y="15935324"/>
            <a:ext cx="3968346" cy="396834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99" y="16321904"/>
            <a:ext cx="4246876" cy="3271762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17594913" y="12290241"/>
            <a:ext cx="8728363" cy="56210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-11637818" y="1828800"/>
            <a:ext cx="14381018" cy="586792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78" name="Rechteck 77"/>
          <p:cNvSpPr/>
          <p:nvPr/>
        </p:nvSpPr>
        <p:spPr bwMode="auto">
          <a:xfrm>
            <a:off x="12667862" y="18619809"/>
            <a:ext cx="5931363" cy="3226507"/>
          </a:xfrm>
          <a:prstGeom prst="rect">
            <a:avLst/>
          </a:prstGeom>
          <a:solidFill>
            <a:srgbClr val="00589C">
              <a:alpha val="1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Benutzerdefiniert</PresentationFormat>
  <Paragraphs>58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Matter and Technology</vt:lpstr>
      <vt:lpstr>CMS Level 1 Track Trigger for HL-LHC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harbaum</cp:lastModifiedBy>
  <cp:revision>1320</cp:revision>
  <cp:lastPrinted>2014-02-20T09:53:29Z</cp:lastPrinted>
  <dcterms:created xsi:type="dcterms:W3CDTF">2006-03-03T09:51:24Z</dcterms:created>
  <dcterms:modified xsi:type="dcterms:W3CDTF">2014-02-20T12:17:32Z</dcterms:modified>
</cp:coreProperties>
</file>