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1" r:id="rId2"/>
  </p:sldIdLst>
  <p:sldSz cx="30279975" cy="42808525"/>
  <p:notesSz cx="6797675" cy="9926638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CF6809"/>
    <a:srgbClr val="CF6800"/>
    <a:srgbClr val="C6DDEA"/>
    <a:srgbClr val="BAD6E6"/>
    <a:srgbClr val="CFEAFF"/>
    <a:srgbClr val="6EAACC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5736" autoAdjust="0"/>
  </p:normalViewPr>
  <p:slideViewPr>
    <p:cSldViewPr snapToGrid="0">
      <p:cViewPr>
        <p:scale>
          <a:sx n="30" d="100"/>
          <a:sy n="30" d="100"/>
        </p:scale>
        <p:origin x="-2220" y="2502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304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Sub-topic/ </a:t>
            </a:r>
            <a:r>
              <a:rPr lang="en-US" sz="4800" dirty="0" err="1" smtClean="0"/>
              <a:t>Workpackage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0"/>
            <a:ext cx="30403800" cy="1063625"/>
            <a:chOff x="0" y="2445"/>
            <a:chExt cx="19152" cy="670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7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 descr="C:\Users\Amberg\Desktop\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8910" r="12500" b="5746"/>
          <a:stretch/>
        </p:blipFill>
        <p:spPr bwMode="auto">
          <a:xfrm>
            <a:off x="18929069" y="23334685"/>
            <a:ext cx="7451872" cy="52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Coupler and Tuner Development of Superconducting </a:t>
            </a:r>
            <a:r>
              <a:rPr lang="en-US" dirty="0" smtClean="0"/>
              <a:t>CH-Cavities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4995" y="4129800"/>
            <a:ext cx="19317128" cy="914400"/>
          </a:xfrm>
        </p:spPr>
        <p:txBody>
          <a:bodyPr/>
          <a:lstStyle/>
          <a:p>
            <a:r>
              <a:rPr lang="en-US" dirty="0" smtClean="0"/>
              <a:t>ARD ST1&amp;2: Superconducting </a:t>
            </a:r>
            <a:r>
              <a:rPr lang="en-US" dirty="0"/>
              <a:t>RF Science and </a:t>
            </a:r>
            <a:r>
              <a:rPr lang="en-US" dirty="0" smtClean="0"/>
              <a:t>Technology / Hadron Accelerators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557633" y="3235855"/>
            <a:ext cx="8122735" cy="755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Michael Amberg 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HIM, Goethe-</a:t>
            </a:r>
            <a:r>
              <a:rPr lang="en-US" sz="2800" dirty="0" err="1" smtClean="0"/>
              <a:t>Universität</a:t>
            </a:r>
            <a:r>
              <a:rPr lang="en-US" sz="2800" dirty="0" smtClean="0"/>
              <a:t> Frankfurt,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Johannes Gutenberg-</a:t>
            </a:r>
            <a:r>
              <a:rPr lang="en-US" sz="2800" dirty="0" err="1" smtClean="0"/>
              <a:t>Universität</a:t>
            </a:r>
            <a:r>
              <a:rPr lang="en-US" sz="2800" dirty="0" smtClean="0"/>
              <a:t> Mainz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1832310" y="6305291"/>
            <a:ext cx="2632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GB" altLang="de-DE" sz="3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CH-structure (Crossbar-H-mode) is a multi-cell drift tube cavity for the low and medium energy range operated in the H</a:t>
            </a:r>
            <a:r>
              <a:rPr lang="en-GB" altLang="de-DE" sz="3000" baseline="-25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-mode, which has been developed at the Institute for Applied Physics (IAP) of Frankfurt University. With respect to different high power applications two types of superconducting CH-structures (f = 325 MHz, </a:t>
            </a:r>
            <a:r>
              <a:rPr lang="de-DE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0.16, 7 cells and </a:t>
            </a:r>
            <a:r>
              <a:rPr lang="en-GB" altLang="de-DE" sz="3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217 MHz, </a:t>
            </a:r>
            <a:r>
              <a:rPr lang="de-DE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altLang="de-DE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0.059, 15 cells) are presently under construction and accordingly </a:t>
            </a:r>
            <a:r>
              <a:rPr lang="en-GB" altLang="de-DE" sz="3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first measurements.</a:t>
            </a:r>
            <a:endParaRPr lang="en-GB" altLang="de-DE" sz="3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641" y="17166656"/>
            <a:ext cx="3023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Fast Piezo-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Tuner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CH-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742554" y="18682794"/>
            <a:ext cx="14832000" cy="9468000"/>
            <a:chOff x="703116" y="10678691"/>
            <a:chExt cx="15329844" cy="9745757"/>
          </a:xfrm>
        </p:grpSpPr>
        <p:pic>
          <p:nvPicPr>
            <p:cNvPr id="9" name="Picture 9" descr="C:\Users\Amberg\Desktop\Änderung-Flansch groß Tuner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9" r="27876"/>
            <a:stretch>
              <a:fillRect/>
            </a:stretch>
          </p:blipFill>
          <p:spPr bwMode="auto">
            <a:xfrm>
              <a:off x="703116" y="12483446"/>
              <a:ext cx="7803442" cy="794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pieren 9"/>
            <p:cNvGrpSpPr/>
            <p:nvPr/>
          </p:nvGrpSpPr>
          <p:grpSpPr>
            <a:xfrm>
              <a:off x="6685421" y="10678691"/>
              <a:ext cx="9347539" cy="9694456"/>
              <a:chOff x="3821475" y="12324838"/>
              <a:chExt cx="9940245" cy="9579198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7394181" y="12324838"/>
                <a:ext cx="5241164" cy="9579198"/>
                <a:chOff x="5645150" y="879475"/>
                <a:chExt cx="2879725" cy="5584825"/>
              </a:xfrm>
            </p:grpSpPr>
            <p:pic>
              <p:nvPicPr>
                <p:cNvPr id="17" name="Picture 10" descr="C:\Users\Amberg\Desktop\Änderung-Flansch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15" t="2422" r="42355" b="1302"/>
                <a:stretch>
                  <a:fillRect/>
                </a:stretch>
              </p:blipFill>
              <p:spPr bwMode="auto">
                <a:xfrm>
                  <a:off x="5645150" y="879475"/>
                  <a:ext cx="2879725" cy="5584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Pfeil nach oben 5"/>
                <p:cNvSpPr>
                  <a:spLocks noChangeArrowheads="1"/>
                </p:cNvSpPr>
                <p:nvPr/>
              </p:nvSpPr>
              <p:spPr bwMode="auto">
                <a:xfrm>
                  <a:off x="8128000" y="1195388"/>
                  <a:ext cx="117475" cy="263525"/>
                </a:xfrm>
                <a:prstGeom prst="upArrow">
                  <a:avLst>
                    <a:gd name="adj1" fmla="val 50000"/>
                    <a:gd name="adj2" fmla="val 49767"/>
                  </a:avLst>
                </a:prstGeom>
                <a:solidFill>
                  <a:srgbClr val="F4284A"/>
                </a:solidFill>
                <a:ln w="25400" algn="ctr">
                  <a:solidFill>
                    <a:srgbClr val="D60000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9" name="Nach oben gekrümmter Pfeil 6"/>
                <p:cNvSpPr>
                  <a:spLocks noChangeArrowheads="1"/>
                </p:cNvSpPr>
                <p:nvPr/>
              </p:nvSpPr>
              <p:spPr bwMode="auto">
                <a:xfrm rot="-5400000">
                  <a:off x="7402513" y="1725613"/>
                  <a:ext cx="314325" cy="149225"/>
                </a:xfrm>
                <a:prstGeom prst="curvedUpArrow">
                  <a:avLst>
                    <a:gd name="adj1" fmla="val 24906"/>
                    <a:gd name="adj2" fmla="val 49793"/>
                    <a:gd name="adj3" fmla="val 2500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algn="ctr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0" name="Pfeil nach unten 7"/>
                <p:cNvSpPr>
                  <a:spLocks noChangeArrowheads="1"/>
                </p:cNvSpPr>
                <p:nvPr/>
              </p:nvSpPr>
              <p:spPr bwMode="auto">
                <a:xfrm>
                  <a:off x="6057900" y="2047875"/>
                  <a:ext cx="117475" cy="301625"/>
                </a:xfrm>
                <a:prstGeom prst="downArrow">
                  <a:avLst>
                    <a:gd name="adj1" fmla="val 50000"/>
                    <a:gd name="adj2" fmla="val 49842"/>
                  </a:avLst>
                </a:prstGeom>
                <a:solidFill>
                  <a:srgbClr val="F4284A"/>
                </a:solidFill>
                <a:ln w="25400" algn="ctr">
                  <a:solidFill>
                    <a:srgbClr val="D60000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DE" altLang="de-DE">
                    <a:solidFill>
                      <a:srgbClr val="F4284A"/>
                    </a:solidFill>
                  </a:endParaRPr>
                </a:p>
              </p:txBody>
            </p:sp>
            <p:sp>
              <p:nvSpPr>
                <p:cNvPr id="21" name="Pfeil nach unten 8"/>
                <p:cNvSpPr>
                  <a:spLocks noChangeArrowheads="1"/>
                </p:cNvSpPr>
                <p:nvPr/>
              </p:nvSpPr>
              <p:spPr bwMode="auto">
                <a:xfrm>
                  <a:off x="6326188" y="4856163"/>
                  <a:ext cx="117475" cy="301625"/>
                </a:xfrm>
                <a:prstGeom prst="downArrow">
                  <a:avLst>
                    <a:gd name="adj1" fmla="val 50000"/>
                    <a:gd name="adj2" fmla="val 49842"/>
                  </a:avLst>
                </a:prstGeom>
                <a:solidFill>
                  <a:srgbClr val="F4284A"/>
                </a:solidFill>
                <a:ln w="25400" algn="ctr">
                  <a:solidFill>
                    <a:srgbClr val="D60000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cxnSp>
              <p:nvCxnSpPr>
                <p:cNvPr id="22" name="Gerade Verbindung mit Pfeil 21"/>
                <p:cNvCxnSpPr/>
                <p:nvPr/>
              </p:nvCxnSpPr>
              <p:spPr bwMode="auto">
                <a:xfrm flipV="1">
                  <a:off x="5716588" y="2582863"/>
                  <a:ext cx="793750" cy="136525"/>
                </a:xfrm>
                <a:prstGeom prst="straightConnector1">
                  <a:avLst/>
                </a:prstGeom>
                <a:ln w="28575">
                  <a:solidFill>
                    <a:srgbClr val="F4284A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mit Pfeil 22"/>
                <p:cNvCxnSpPr/>
                <p:nvPr/>
              </p:nvCxnSpPr>
              <p:spPr bwMode="auto">
                <a:xfrm flipH="1" flipV="1">
                  <a:off x="7991475" y="3213100"/>
                  <a:ext cx="225425" cy="836613"/>
                </a:xfrm>
                <a:prstGeom prst="straightConnector1">
                  <a:avLst/>
                </a:prstGeom>
                <a:ln w="28575">
                  <a:solidFill>
                    <a:srgbClr val="1F497D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/>
                <p:cNvCxnSpPr/>
                <p:nvPr/>
              </p:nvCxnSpPr>
              <p:spPr bwMode="auto">
                <a:xfrm>
                  <a:off x="5902325" y="1530350"/>
                  <a:ext cx="793750" cy="117475"/>
                </a:xfrm>
                <a:prstGeom prst="straightConnector1">
                  <a:avLst/>
                </a:prstGeom>
                <a:ln w="28575">
                  <a:solidFill>
                    <a:srgbClr val="1F497D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feld 11"/>
              <p:cNvSpPr txBox="1"/>
              <p:nvPr/>
            </p:nvSpPr>
            <p:spPr>
              <a:xfrm>
                <a:off x="4732020" y="15101996"/>
                <a:ext cx="3009931" cy="904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</a:t>
                </a:r>
                <a:r>
                  <a:rPr lang="de-DE" altLang="de-DE" sz="2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tuner</a:t>
                </a:r>
                <a:endParaRPr lang="de-DE" altLang="de-DE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altLang="de-DE" sz="2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piezo</a:t>
                </a: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altLang="de-DE" sz="2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actuator</a:t>
                </a: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de-DE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10878660" y="17653212"/>
                <a:ext cx="2883060" cy="904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Slow 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tuner</a:t>
                </a:r>
                <a:endParaRPr lang="de-DE" altLang="de-DE" sz="2200" dirty="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stepper</a:t>
                </a: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motor</a:t>
                </a: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de-DE" sz="2200" dirty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Gerade Verbindung mit Pfeil 13"/>
              <p:cNvCxnSpPr/>
              <p:nvPr/>
            </p:nvCxnSpPr>
            <p:spPr bwMode="auto">
              <a:xfrm flipV="1">
                <a:off x="7676600" y="21403442"/>
                <a:ext cx="1444643" cy="234170"/>
              </a:xfrm>
              <a:prstGeom prst="straightConnector1">
                <a:avLst/>
              </a:prstGeom>
              <a:ln w="28575">
                <a:solidFill>
                  <a:srgbClr val="F4284A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5337958" y="21043474"/>
                <a:ext cx="2718689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Dynamic </a:t>
                </a:r>
                <a:r>
                  <a:rPr lang="de-DE" altLang="de-DE" sz="2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bellow</a:t>
                </a:r>
                <a:r>
                  <a:rPr lang="de-DE" altLang="de-DE" sz="2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altLang="de-DE" sz="2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plunger</a:t>
                </a:r>
                <a:endParaRPr lang="de-DE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821475" y="12921088"/>
                <a:ext cx="4537727" cy="9253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Slow 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tuner</a:t>
                </a: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arm</a:t>
                </a:r>
              </a:p>
              <a:p>
                <a:pPr algn="ctr" eaLnBrk="1" hangingPunct="1">
                  <a:lnSpc>
                    <a:spcPct val="100000"/>
                  </a:lnSpc>
                </a:pP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mechanical</a:t>
                </a: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altLang="de-DE" sz="2200" dirty="0" err="1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advantage</a:t>
                </a:r>
                <a:r>
                  <a:rPr lang="de-DE" altLang="de-DE" sz="2200" dirty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200" kern="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 2:1</a:t>
                </a:r>
                <a:r>
                  <a:rPr lang="de-DE" altLang="de-DE" sz="2200" dirty="0" smtClean="0">
                    <a:solidFill>
                      <a:srgbClr val="005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de-DE" sz="2200" dirty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Textfeld 30"/>
          <p:cNvSpPr txBox="1"/>
          <p:nvPr/>
        </p:nvSpPr>
        <p:spPr>
          <a:xfrm>
            <a:off x="40641" y="28726141"/>
            <a:ext cx="3017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piezo-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3-cell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bellow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plunger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-15572" y="29582687"/>
            <a:ext cx="3023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Power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de-DE" altLang="de-DE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325 MHz CH-</a:t>
            </a:r>
            <a:r>
              <a:rPr lang="de-DE" altLang="de-DE" sz="44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rafik 35" descr="KN-coupler.png"/>
          <p:cNvPicPr>
            <a:picLocks noChangeAspect="1"/>
          </p:cNvPicPr>
          <p:nvPr/>
        </p:nvPicPr>
        <p:blipFill>
          <a:blip r:embed="rId5" cstate="print"/>
          <a:srcRect l="6819" t="6450" r="7224" b="7376"/>
          <a:stretch>
            <a:fillRect/>
          </a:stretch>
        </p:blipFill>
        <p:spPr bwMode="auto">
          <a:xfrm>
            <a:off x="8840713" y="30814799"/>
            <a:ext cx="9526272" cy="73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Gruppieren 36"/>
          <p:cNvGrpSpPr/>
          <p:nvPr/>
        </p:nvGrpSpPr>
        <p:grpSpPr>
          <a:xfrm>
            <a:off x="1807913" y="30468060"/>
            <a:ext cx="6553058" cy="8563435"/>
            <a:chOff x="383558" y="30577816"/>
            <a:chExt cx="6553058" cy="7295313"/>
          </a:xfrm>
        </p:grpSpPr>
        <p:sp>
          <p:nvSpPr>
            <p:cNvPr id="38" name="Textfeld 37"/>
            <p:cNvSpPr txBox="1"/>
            <p:nvPr/>
          </p:nvSpPr>
          <p:spPr>
            <a:xfrm>
              <a:off x="407955" y="30577816"/>
              <a:ext cx="6528661" cy="345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scheduled beam tests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the </a:t>
              </a:r>
              <a:r>
                <a:rPr lang="en-US" altLang="de-DE" sz="2800" dirty="0" err="1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325 MHz CH-cavity at 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GSI </a:t>
              </a:r>
              <a:r>
                <a:rPr lang="en-US" altLang="de-DE" sz="2800" dirty="0" err="1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Unilac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 a dedicated 60 kW pulsed power coupler. </a:t>
              </a:r>
              <a:r>
                <a:rPr lang="en-US" altLang="de-DE" sz="2800" dirty="0" err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Fermilab’s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 coupler for Project X , which has already been tested successfully up to 750 kW pulsed power (4 kW average), has very similar specifications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00000"/>
                </a:lnSpc>
              </a:pPr>
              <a:endParaRPr lang="de-D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83558" y="33609769"/>
              <a:ext cx="6553058" cy="426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eaLnBrk="1" hangingPunct="1">
                <a:lnSpc>
                  <a:spcPct val="100000"/>
                </a:lnSpc>
                <a:buFont typeface="Arial" charset="0"/>
                <a:buChar char="•"/>
              </a:pP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325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MHz</a:t>
              </a:r>
            </a:p>
            <a:p>
              <a:pPr eaLnBrk="1" hangingPunct="1">
                <a:lnSpc>
                  <a:spcPct val="100000"/>
                </a:lnSpc>
                <a:buFont typeface="Arial" charset="0"/>
                <a:buChar char="•"/>
              </a:pP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kW pulsed power</a:t>
              </a:r>
            </a:p>
            <a:p>
              <a:pPr eaLnBrk="1" hangingPunct="1">
                <a:lnSpc>
                  <a:spcPct val="100000"/>
                </a:lnSpc>
                <a:buFont typeface="Arial" charset="0"/>
                <a:buChar char="•"/>
              </a:pP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1% duty cycle</a:t>
              </a:r>
            </a:p>
            <a:p>
              <a:pPr eaLnBrk="1" hangingPunct="1">
                <a:lnSpc>
                  <a:spcPct val="100000"/>
                </a:lnSpc>
                <a:buFont typeface="Arial" charset="0"/>
                <a:buChar char="•"/>
              </a:pP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10 mA beam current</a:t>
              </a:r>
            </a:p>
            <a:p>
              <a:pPr eaLnBrk="1" hangingPunct="1">
                <a:lnSpc>
                  <a:spcPct val="100000"/>
                </a:lnSpc>
                <a:buFont typeface="Arial" charset="0"/>
                <a:buChar char="•"/>
              </a:pP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</a:t>
              </a:r>
              <a:r>
                <a:rPr lang="en-US" altLang="de-DE" sz="2800" dirty="0" err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</a:t>
              </a:r>
              <a:r>
                <a:rPr lang="en-US" altLang="de-DE" sz="28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pulses</a:t>
              </a:r>
            </a:p>
            <a:p>
              <a:pPr algn="just" eaLnBrk="1" hangingPunct="1">
                <a:lnSpc>
                  <a:spcPct val="100000"/>
                </a:lnSpc>
              </a:pPr>
              <a:endParaRPr lang="en-US" altLang="de-DE" sz="28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</a:pP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 be adapted for the </a:t>
              </a:r>
              <a:r>
                <a:rPr lang="en-US" altLang="de-DE" sz="2800" dirty="0" err="1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217 </a:t>
              </a:r>
              <a:r>
                <a:rPr lang="en-US" altLang="de-DE" sz="28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MHz CH-Cavity for first pulsed tests</a:t>
              </a:r>
              <a:endParaRPr lang="en-US" altLang="de-D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9093946" y="38923299"/>
            <a:ext cx="885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Power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Project-X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SSR1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2400" dirty="0">
              <a:latin typeface="Calibri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9025936" y="38907257"/>
            <a:ext cx="9956672" cy="47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Components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325 MHz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mberg\Desktop\32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2069" r="15181" b="6624"/>
          <a:stretch/>
        </p:blipFill>
        <p:spPr bwMode="auto">
          <a:xfrm>
            <a:off x="2435892" y="8970865"/>
            <a:ext cx="8175616" cy="64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berg\Desktop\2012-06-13_CH-Struktur_mit_Heliumbeh_lter_P86493_14687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8" r="10012"/>
          <a:stretch/>
        </p:blipFill>
        <p:spPr bwMode="auto">
          <a:xfrm rot="60000">
            <a:off x="15767505" y="8671299"/>
            <a:ext cx="9526688" cy="74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feld 65"/>
          <p:cNvSpPr txBox="1"/>
          <p:nvPr/>
        </p:nvSpPr>
        <p:spPr>
          <a:xfrm>
            <a:off x="1275171" y="16068805"/>
            <a:ext cx="1203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3D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325 MHz CH Booster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GSI-UNILAC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Gerade Verbindung mit Pfeil 74"/>
          <p:cNvCxnSpPr/>
          <p:nvPr/>
        </p:nvCxnSpPr>
        <p:spPr bwMode="auto">
          <a:xfrm flipH="1" flipV="1">
            <a:off x="7287153" y="9413804"/>
            <a:ext cx="3996562" cy="132858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10611508" y="10459150"/>
            <a:ext cx="3154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 bwMode="auto">
          <a:xfrm flipH="1" flipV="1">
            <a:off x="21091288" y="9584608"/>
            <a:ext cx="4072703" cy="6642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 bwMode="auto">
          <a:xfrm flipH="1" flipV="1">
            <a:off x="7287154" y="14425473"/>
            <a:ext cx="1806792" cy="7032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8270693" y="15128737"/>
            <a:ext cx="3154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Gerade Verbindung mit Pfeil 82"/>
          <p:cNvCxnSpPr/>
          <p:nvPr/>
        </p:nvCxnSpPr>
        <p:spPr bwMode="auto">
          <a:xfrm flipH="1" flipV="1">
            <a:off x="5954626" y="14577873"/>
            <a:ext cx="3139320" cy="5508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16177155" y="16081317"/>
            <a:ext cx="1203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3D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217MHz CH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LINAC Demonstrator </a:t>
            </a:r>
            <a:r>
              <a:rPr lang="de-DE" altLang="de-DE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altLang="de-DE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25163991" y="10101266"/>
            <a:ext cx="3154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 flipV="1">
            <a:off x="8190551" y="13186608"/>
            <a:ext cx="2420957" cy="871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10575215" y="13537588"/>
            <a:ext cx="3154553" cy="1040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endParaRPr lang="de-DE" altLang="de-DE" sz="2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in total)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Gerade Verbindung mit Pfeil 91"/>
          <p:cNvCxnSpPr>
            <a:stCxn id="91" idx="1"/>
          </p:cNvCxnSpPr>
          <p:nvPr/>
        </p:nvCxnSpPr>
        <p:spPr bwMode="auto">
          <a:xfrm flipH="1" flipV="1">
            <a:off x="22443946" y="12912298"/>
            <a:ext cx="3081869" cy="11454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25525815" y="13537588"/>
            <a:ext cx="3154553" cy="1040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endParaRPr lang="de-DE" altLang="de-DE" sz="2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in total)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Gerade Verbindung mit Pfeil 93"/>
          <p:cNvCxnSpPr/>
          <p:nvPr/>
        </p:nvCxnSpPr>
        <p:spPr bwMode="auto">
          <a:xfrm flipH="1" flipV="1">
            <a:off x="21716540" y="14425473"/>
            <a:ext cx="1806792" cy="7032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22700079" y="15128737"/>
            <a:ext cx="3154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flanges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Gerade Verbindung mit Pfeil 95"/>
          <p:cNvCxnSpPr/>
          <p:nvPr/>
        </p:nvCxnSpPr>
        <p:spPr bwMode="auto">
          <a:xfrm flipH="1" flipV="1">
            <a:off x="20384012" y="14577873"/>
            <a:ext cx="3139320" cy="5508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 bwMode="auto">
          <a:xfrm flipH="1" flipV="1">
            <a:off x="20814637" y="11315102"/>
            <a:ext cx="4859393" cy="5727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25301026" y="11281592"/>
            <a:ext cx="3154553" cy="1040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endParaRPr lang="de-DE" altLang="de-DE" sz="2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in total)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Gerade Verbindung mit Pfeil 103"/>
          <p:cNvCxnSpPr/>
          <p:nvPr/>
        </p:nvCxnSpPr>
        <p:spPr bwMode="auto">
          <a:xfrm flipH="1" flipV="1">
            <a:off x="7074573" y="11315102"/>
            <a:ext cx="4499976" cy="8300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11107692" y="11586962"/>
            <a:ext cx="3154553" cy="1040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de-DE" altLang="de-DE" sz="2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endParaRPr lang="de-DE" altLang="de-DE" sz="2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de-DE" sz="2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in total)</a:t>
            </a:r>
            <a:endParaRPr lang="de-DE" sz="2800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5" descr="C:\Users\Amberg\Desktop\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9059" r="13478" b="5745"/>
          <a:stretch/>
        </p:blipFill>
        <p:spPr bwMode="auto">
          <a:xfrm>
            <a:off x="18768162" y="18150685"/>
            <a:ext cx="7479161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mberg\Desktop\20131106_141517.jpg"/>
          <p:cNvPicPr>
            <a:picLocks noChangeAspect="1" noChangeArrowheads="1"/>
          </p:cNvPicPr>
          <p:nvPr/>
        </p:nvPicPr>
        <p:blipFill rotWithShape="1">
          <a:blip r:embed="rId10"/>
          <a:srcRect l="1074" t="16308" r="3867"/>
          <a:stretch/>
        </p:blipFill>
        <p:spPr bwMode="auto">
          <a:xfrm flipH="1">
            <a:off x="19804019" y="20355301"/>
            <a:ext cx="1859796" cy="2160000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mberg\Desktop\Tunertes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9" r="53751"/>
          <a:stretch>
            <a:fillRect/>
          </a:stretch>
        </p:blipFill>
        <p:spPr bwMode="auto">
          <a:xfrm>
            <a:off x="20042123" y="24700324"/>
            <a:ext cx="629116" cy="177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18959907" y="30615549"/>
            <a:ext cx="9294396" cy="7530399"/>
            <a:chOff x="15870568" y="31661916"/>
            <a:chExt cx="9497830" cy="7738048"/>
          </a:xfrm>
        </p:grpSpPr>
        <p:pic>
          <p:nvPicPr>
            <p:cNvPr id="65" name="Picture 2" descr="C:\Users\Amberg\Desktop\PROMOTION\IAP Paper - Beiträge - etc\goethe so 621 001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9" r="10444" b="14228"/>
            <a:stretch/>
          </p:blipFill>
          <p:spPr bwMode="auto">
            <a:xfrm>
              <a:off x="15870568" y="31661917"/>
              <a:ext cx="6077396" cy="399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Amberg\Desktop\PROMOTION\IAP Paper - Beiträge - etc\goethe so 621 00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7" t="13142" b="20503"/>
            <a:stretch/>
          </p:blipFill>
          <p:spPr bwMode="auto">
            <a:xfrm>
              <a:off x="15870568" y="35853964"/>
              <a:ext cx="6077396" cy="354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C:\Users\Amberg\Desktop\PROMOTION\IAP Paper - Beiträge - etc\goethe so 621 004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" t="13553" r="12500" b="20654"/>
            <a:stretch/>
          </p:blipFill>
          <p:spPr bwMode="auto">
            <a:xfrm rot="16200000">
              <a:off x="21072611" y="32725168"/>
              <a:ext cx="5260924" cy="31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5" descr="C:\Users\Amberg\Desktop\PROMOTION\IAP Paper - Beiträge - etc\goethe so 621 003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7" t="21382" r="31931" b="17896"/>
            <a:stretch/>
          </p:blipFill>
          <p:spPr bwMode="auto">
            <a:xfrm rot="5400000">
              <a:off x="22618876" y="36619201"/>
              <a:ext cx="2266506" cy="323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8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Benutzerdefiniert</PresentationFormat>
  <Paragraphs>41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Matter and Technology</vt:lpstr>
      <vt:lpstr>RF Coupler and Tuner Development of Superconducting CH-Cavities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Amberg</cp:lastModifiedBy>
  <cp:revision>1205</cp:revision>
  <dcterms:created xsi:type="dcterms:W3CDTF">2006-03-03T09:51:24Z</dcterms:created>
  <dcterms:modified xsi:type="dcterms:W3CDTF">2014-02-12T16:30:43Z</dcterms:modified>
</cp:coreProperties>
</file>