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60" r:id="rId2"/>
  </p:sldMasterIdLst>
  <p:notesMasterIdLst>
    <p:notesMasterId r:id="rId31"/>
  </p:notesMasterIdLst>
  <p:handoutMasterIdLst>
    <p:handoutMasterId r:id="rId32"/>
  </p:handoutMasterIdLst>
  <p:sldIdLst>
    <p:sldId id="376" r:id="rId3"/>
    <p:sldId id="377" r:id="rId4"/>
    <p:sldId id="378" r:id="rId5"/>
    <p:sldId id="380" r:id="rId6"/>
    <p:sldId id="398" r:id="rId7"/>
    <p:sldId id="381" r:id="rId8"/>
    <p:sldId id="382" r:id="rId9"/>
    <p:sldId id="383" r:id="rId10"/>
    <p:sldId id="384" r:id="rId11"/>
    <p:sldId id="393" r:id="rId12"/>
    <p:sldId id="385" r:id="rId13"/>
    <p:sldId id="394" r:id="rId14"/>
    <p:sldId id="386" r:id="rId15"/>
    <p:sldId id="395" r:id="rId16"/>
    <p:sldId id="387" r:id="rId17"/>
    <p:sldId id="396" r:id="rId18"/>
    <p:sldId id="388" r:id="rId19"/>
    <p:sldId id="389" r:id="rId20"/>
    <p:sldId id="397" r:id="rId21"/>
    <p:sldId id="390" r:id="rId22"/>
    <p:sldId id="391" r:id="rId23"/>
    <p:sldId id="392" r:id="rId24"/>
    <p:sldId id="399" r:id="rId25"/>
    <p:sldId id="400" r:id="rId26"/>
    <p:sldId id="401" r:id="rId27"/>
    <p:sldId id="402" r:id="rId28"/>
    <p:sldId id="403" r:id="rId29"/>
    <p:sldId id="404" r:id="rId30"/>
  </p:sldIdLst>
  <p:sldSz cx="9144000" cy="6858000" type="screen4x3"/>
  <p:notesSz cx="6797675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C"/>
    <a:srgbClr val="FF7C80"/>
    <a:srgbClr val="E6AF11"/>
    <a:srgbClr val="9BC1E1"/>
    <a:srgbClr val="FF9966"/>
    <a:srgbClr val="003E6E"/>
    <a:srgbClr val="FF505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9" autoAdjust="0"/>
    <p:restoredTop sz="88154" autoAdjust="0"/>
  </p:normalViewPr>
  <p:slideViewPr>
    <p:cSldViewPr snapToGrid="0">
      <p:cViewPr varScale="1">
        <p:scale>
          <a:sx n="78" d="100"/>
          <a:sy n="78" d="100"/>
        </p:scale>
        <p:origin x="-1140" y="-12"/>
      </p:cViewPr>
      <p:guideLst>
        <p:guide orient="horz" pos="409"/>
        <p:guide orient="horz" pos="761"/>
        <p:guide orient="horz" pos="1069"/>
        <p:guide orient="horz" pos="1287"/>
        <p:guide pos="5528"/>
        <p:guide pos="200"/>
        <p:guide pos="1810"/>
        <p:guide pos="1624"/>
        <p:guide pos="1462"/>
        <p:guide pos="2105"/>
        <p:guide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2796" y="-90"/>
      </p:cViewPr>
      <p:guideLst>
        <p:guide orient="horz" pos="3109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8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3rd party </a:t>
            </a:r>
            <a:r>
              <a:rPr lang="en-US" dirty="0" smtClean="0"/>
              <a:t>funding for </a:t>
            </a:r>
            <a:r>
              <a:rPr lang="en-US" dirty="0" err="1" smtClean="0"/>
              <a:t>acc</a:t>
            </a:r>
            <a:r>
              <a:rPr lang="en-US" baseline="0" dirty="0" smtClean="0"/>
              <a:t> R&amp;D</a:t>
            </a:r>
            <a:r>
              <a:rPr lang="en-US" dirty="0" smtClean="0"/>
              <a:t> </a:t>
            </a:r>
            <a:r>
              <a:rPr lang="en-US" dirty="0"/>
              <a:t>at partner </a:t>
            </a:r>
            <a:r>
              <a:rPr lang="en-US" dirty="0" smtClean="0"/>
              <a:t>universities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0753718285214348"/>
          <c:y val="0.30219925634295713"/>
          <c:w val="0.68212898760789231"/>
          <c:h val="0.581820866141732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Kennzahlen!$A$10</c:f>
              <c:strCache>
                <c:ptCount val="1"/>
                <c:pt idx="0">
                  <c:v>3rd party funding at partner Universities</c:v>
                </c:pt>
              </c:strCache>
            </c:strRef>
          </c:tx>
          <c:invertIfNegative val="0"/>
          <c:cat>
            <c:numRef>
              <c:f>Kennzahlen!$B$9:$E$9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Kennzahlen!$B$10:$E$10</c:f>
              <c:numCache>
                <c:formatCode>0.0</c:formatCode>
                <c:ptCount val="4"/>
                <c:pt idx="0">
                  <c:v>1767</c:v>
                </c:pt>
                <c:pt idx="1">
                  <c:v>2572</c:v>
                </c:pt>
                <c:pt idx="2">
                  <c:v>3406</c:v>
                </c:pt>
                <c:pt idx="3">
                  <c:v>3472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23968"/>
        <c:axId val="5925504"/>
      </c:barChart>
      <c:catAx>
        <c:axId val="592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de-DE"/>
          </a:p>
        </c:txPr>
        <c:crossAx val="5925504"/>
        <c:crosses val="autoZero"/>
        <c:auto val="1"/>
        <c:lblAlgn val="ctr"/>
        <c:lblOffset val="100"/>
        <c:noMultiLvlLbl val="0"/>
      </c:catAx>
      <c:valAx>
        <c:axId val="59255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de-DE" sz="1200"/>
                  <a:t>kEURO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59239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Sheet1!$B$4</c:f>
              <c:strCache>
                <c:ptCount val="1"/>
                <c:pt idx="0">
                  <c:v>FTE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Sheet1!$A$5:$A$8</c:f>
              <c:strCache>
                <c:ptCount val="4"/>
                <c:pt idx="0">
                  <c:v>ST1-SRF tech</c:v>
                </c:pt>
                <c:pt idx="1">
                  <c:v>ST2-hadron acc</c:v>
                </c:pt>
                <c:pt idx="2">
                  <c:v>ST3-ps/fs beams</c:v>
                </c:pt>
                <c:pt idx="3">
                  <c:v>ST4-novel acc</c:v>
                </c:pt>
              </c:strCache>
            </c:strRef>
          </c:cat>
          <c:val>
            <c:numRef>
              <c:f>Sheet1!$B$5:$B$8</c:f>
              <c:numCache>
                <c:formatCode>General</c:formatCode>
                <c:ptCount val="4"/>
                <c:pt idx="0">
                  <c:v>214</c:v>
                </c:pt>
                <c:pt idx="1">
                  <c:v>18.5</c:v>
                </c:pt>
                <c:pt idx="2">
                  <c:v>303.5</c:v>
                </c:pt>
                <c:pt idx="3">
                  <c:v>271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05"/>
          <c:y val="0.14340296004666084"/>
          <c:w val="0.85"/>
          <c:h val="0.16803550597841937"/>
        </c:manualLayout>
      </c:layout>
      <c:overlay val="0"/>
      <c:txPr>
        <a:bodyPr/>
        <a:lstStyle/>
        <a:p>
          <a:pPr>
            <a:defRPr sz="1200" b="1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 smtClean="0"/>
              <a:t>Material/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invest</a:t>
            </a:r>
            <a:endParaRPr lang="de-DE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Sheet1!$C$4</c:f>
              <c:strCache>
                <c:ptCount val="1"/>
                <c:pt idx="0">
                  <c:v>Material/invest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Sheet1!$A$5:$A$8</c:f>
              <c:strCache>
                <c:ptCount val="4"/>
                <c:pt idx="0">
                  <c:v>ST1-SRF tech</c:v>
                </c:pt>
                <c:pt idx="1">
                  <c:v>ST2-hadron acc</c:v>
                </c:pt>
                <c:pt idx="2">
                  <c:v>ST3-ps/fs beams</c:v>
                </c:pt>
                <c:pt idx="3">
                  <c:v>ST4-novel acc</c:v>
                </c:pt>
              </c:strCache>
            </c:strRef>
          </c:cat>
          <c:val>
            <c:numRef>
              <c:f>Sheet1!$C$5:$C$8</c:f>
              <c:numCache>
                <c:formatCode>General</c:formatCode>
                <c:ptCount val="4"/>
                <c:pt idx="0">
                  <c:v>42435</c:v>
                </c:pt>
                <c:pt idx="1">
                  <c:v>5110</c:v>
                </c:pt>
                <c:pt idx="2">
                  <c:v>55290</c:v>
                </c:pt>
                <c:pt idx="3">
                  <c:v>55890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9.1481598133566641E-2"/>
          <c:y val="0.16192147856517936"/>
          <c:w val="0.71388888888888891"/>
          <c:h val="0.1587762467191601"/>
        </c:manualLayout>
      </c:layout>
      <c:overlay val="0"/>
      <c:txPr>
        <a:bodyPr/>
        <a:lstStyle/>
        <a:p>
          <a:pPr>
            <a:defRPr sz="1200" b="1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/>
              <a:t>33</a:t>
            </a:r>
            <a:r>
              <a:rPr lang="de-DE" baseline="0"/>
              <a:t> Scientists, 49 PhD, 6 Master/Dipl.</a:t>
            </a:r>
            <a:endParaRPr lang="de-DE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Tabelle1!$C$35</c:f>
              <c:strCache>
                <c:ptCount val="1"/>
                <c:pt idx="0">
                  <c:v>Scientists / PostDocs</c:v>
                </c:pt>
              </c:strCache>
            </c:strRef>
          </c:tx>
          <c:invertIfNegative val="0"/>
          <c:cat>
            <c:strRef>
              <c:f>Tabelle1!$B$36:$B$45</c:f>
              <c:strCache>
                <c:ptCount val="10"/>
                <c:pt idx="0">
                  <c:v>Universität Rostock</c:v>
                </c:pt>
                <c:pt idx="1">
                  <c:v>Tech. Universität Dortmund</c:v>
                </c:pt>
                <c:pt idx="2">
                  <c:v>Universität Siegen</c:v>
                </c:pt>
                <c:pt idx="3">
                  <c:v>Universität Bonn</c:v>
                </c:pt>
                <c:pt idx="4">
                  <c:v>Universitaet Hamburg </c:v>
                </c:pt>
                <c:pt idx="5">
                  <c:v>Goethe-U Frankfurt</c:v>
                </c:pt>
                <c:pt idx="6">
                  <c:v>JGU Mainz</c:v>
                </c:pt>
                <c:pt idx="7">
                  <c:v>FSU Jena</c:v>
                </c:pt>
                <c:pt idx="8">
                  <c:v>TU-Darmstadt</c:v>
                </c:pt>
                <c:pt idx="9">
                  <c:v>RWTH Aachen </c:v>
                </c:pt>
              </c:strCache>
            </c:strRef>
          </c:cat>
          <c:val>
            <c:numRef>
              <c:f>Tabelle1!$C$36:$C$45</c:f>
              <c:numCache>
                <c:formatCode>General</c:formatCode>
                <c:ptCount val="10"/>
                <c:pt idx="0">
                  <c:v>2</c:v>
                </c:pt>
                <c:pt idx="1">
                  <c:v>3.5</c:v>
                </c:pt>
                <c:pt idx="2">
                  <c:v>1</c:v>
                </c:pt>
                <c:pt idx="3">
                  <c:v>0.5</c:v>
                </c:pt>
                <c:pt idx="4">
                  <c:v>10</c:v>
                </c:pt>
                <c:pt idx="5">
                  <c:v>3</c:v>
                </c:pt>
                <c:pt idx="6">
                  <c:v>1</c:v>
                </c:pt>
                <c:pt idx="7">
                  <c:v>8</c:v>
                </c:pt>
                <c:pt idx="8">
                  <c:v>3</c:v>
                </c:pt>
                <c:pt idx="9">
                  <c:v>1</c:v>
                </c:pt>
              </c:numCache>
            </c:numRef>
          </c:val>
        </c:ser>
        <c:ser>
          <c:idx val="1"/>
          <c:order val="1"/>
          <c:tx>
            <c:strRef>
              <c:f>Tabelle1!$D$35</c:f>
              <c:strCache>
                <c:ptCount val="1"/>
                <c:pt idx="0">
                  <c:v>PhD Students</c:v>
                </c:pt>
              </c:strCache>
            </c:strRef>
          </c:tx>
          <c:invertIfNegative val="0"/>
          <c:cat>
            <c:strRef>
              <c:f>Tabelle1!$B$36:$B$45</c:f>
              <c:strCache>
                <c:ptCount val="10"/>
                <c:pt idx="0">
                  <c:v>Universität Rostock</c:v>
                </c:pt>
                <c:pt idx="1">
                  <c:v>Tech. Universität Dortmund</c:v>
                </c:pt>
                <c:pt idx="2">
                  <c:v>Universität Siegen</c:v>
                </c:pt>
                <c:pt idx="3">
                  <c:v>Universität Bonn</c:v>
                </c:pt>
                <c:pt idx="4">
                  <c:v>Universitaet Hamburg </c:v>
                </c:pt>
                <c:pt idx="5">
                  <c:v>Goethe-U Frankfurt</c:v>
                </c:pt>
                <c:pt idx="6">
                  <c:v>JGU Mainz</c:v>
                </c:pt>
                <c:pt idx="7">
                  <c:v>FSU Jena</c:v>
                </c:pt>
                <c:pt idx="8">
                  <c:v>TU-Darmstadt</c:v>
                </c:pt>
                <c:pt idx="9">
                  <c:v>RWTH Aachen </c:v>
                </c:pt>
              </c:strCache>
            </c:strRef>
          </c:cat>
          <c:val>
            <c:numRef>
              <c:f>Tabelle1!$D$36:$D$45</c:f>
              <c:numCache>
                <c:formatCode>General</c:formatCode>
                <c:ptCount val="10"/>
                <c:pt idx="0">
                  <c:v>5</c:v>
                </c:pt>
                <c:pt idx="1">
                  <c:v>8</c:v>
                </c:pt>
                <c:pt idx="2">
                  <c:v>1</c:v>
                </c:pt>
                <c:pt idx="3">
                  <c:v>2</c:v>
                </c:pt>
                <c:pt idx="4">
                  <c:v>20</c:v>
                </c:pt>
                <c:pt idx="5">
                  <c:v>2</c:v>
                </c:pt>
                <c:pt idx="6">
                  <c:v>1</c:v>
                </c:pt>
                <c:pt idx="7">
                  <c:v>5</c:v>
                </c:pt>
                <c:pt idx="8">
                  <c:v>1</c:v>
                </c:pt>
                <c:pt idx="9">
                  <c:v>4</c:v>
                </c:pt>
              </c:numCache>
            </c:numRef>
          </c:val>
        </c:ser>
        <c:ser>
          <c:idx val="2"/>
          <c:order val="2"/>
          <c:tx>
            <c:strRef>
              <c:f>Tabelle1!$E$35</c:f>
              <c:strCache>
                <c:ptCount val="1"/>
                <c:pt idx="0">
                  <c:v>Master/Dipl.Students</c:v>
                </c:pt>
              </c:strCache>
            </c:strRef>
          </c:tx>
          <c:invertIfNegative val="0"/>
          <c:cat>
            <c:strRef>
              <c:f>Tabelle1!$B$36:$B$45</c:f>
              <c:strCache>
                <c:ptCount val="10"/>
                <c:pt idx="0">
                  <c:v>Universität Rostock</c:v>
                </c:pt>
                <c:pt idx="1">
                  <c:v>Tech. Universität Dortmund</c:v>
                </c:pt>
                <c:pt idx="2">
                  <c:v>Universität Siegen</c:v>
                </c:pt>
                <c:pt idx="3">
                  <c:v>Universität Bonn</c:v>
                </c:pt>
                <c:pt idx="4">
                  <c:v>Universitaet Hamburg </c:v>
                </c:pt>
                <c:pt idx="5">
                  <c:v>Goethe-U Frankfurt</c:v>
                </c:pt>
                <c:pt idx="6">
                  <c:v>JGU Mainz</c:v>
                </c:pt>
                <c:pt idx="7">
                  <c:v>FSU Jena</c:v>
                </c:pt>
                <c:pt idx="8">
                  <c:v>TU-Darmstadt</c:v>
                </c:pt>
                <c:pt idx="9">
                  <c:v>RWTH Aachen </c:v>
                </c:pt>
              </c:strCache>
            </c:strRef>
          </c:cat>
          <c:val>
            <c:numRef>
              <c:f>Tabelle1!$E$36:$E$45</c:f>
              <c:numCache>
                <c:formatCode>General</c:formatCode>
                <c:ptCount val="10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34822400"/>
        <c:axId val="34828288"/>
      </c:barChart>
      <c:catAx>
        <c:axId val="348224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de-DE"/>
          </a:p>
        </c:txPr>
        <c:crossAx val="34828288"/>
        <c:crosses val="autoZero"/>
        <c:auto val="1"/>
        <c:lblAlgn val="ctr"/>
        <c:lblOffset val="100"/>
        <c:noMultiLvlLbl val="0"/>
      </c:catAx>
      <c:valAx>
        <c:axId val="348282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de-DE"/>
          </a:p>
        </c:txPr>
        <c:crossAx val="34822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903999364923788"/>
          <c:y val="0.14585033698222202"/>
          <c:w val="0.24602079070824809"/>
          <c:h val="0.19815832288406324"/>
        </c:manualLayout>
      </c:layout>
      <c:overlay val="0"/>
      <c:txPr>
        <a:bodyPr/>
        <a:lstStyle/>
        <a:p>
          <a:pPr>
            <a:defRPr sz="1100" b="1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de-DE" sz="1600"/>
              <a:t>ST1</a:t>
            </a:r>
            <a:r>
              <a:rPr lang="de-DE" sz="1600" baseline="0"/>
              <a:t> distribution of resources</a:t>
            </a:r>
            <a:endParaRPr lang="de-DE" sz="160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ARD!$B$9:$B$16</c:f>
              <c:strCache>
                <c:ptCount val="8"/>
                <c:pt idx="0">
                  <c:v>Cathode development</c:v>
                </c:pt>
                <c:pt idx="1">
                  <c:v>Injector hardware development</c:v>
                </c:pt>
                <c:pt idx="2">
                  <c:v>Avoiding unwanted beam</c:v>
                </c:pt>
                <c:pt idx="3">
                  <c:v>Beam characterization</c:v>
                </c:pt>
                <c:pt idx="4">
                  <c:v>CW Tesla</c:v>
                </c:pt>
                <c:pt idx="5">
                  <c:v>High average current</c:v>
                </c:pt>
                <c:pt idx="6">
                  <c:v>dynamic RF losses</c:v>
                </c:pt>
                <c:pt idx="7">
                  <c:v>Low-beta specific issues</c:v>
                </c:pt>
              </c:strCache>
            </c:strRef>
          </c:cat>
          <c:val>
            <c:numRef>
              <c:f>ARD!$I$9:$I$16</c:f>
              <c:numCache>
                <c:formatCode>0.00</c:formatCode>
                <c:ptCount val="8"/>
                <c:pt idx="0">
                  <c:v>7.0002774760739614E-2</c:v>
                </c:pt>
                <c:pt idx="1">
                  <c:v>7.1256135446522664E-2</c:v>
                </c:pt>
                <c:pt idx="2">
                  <c:v>6.036048141942911E-2</c:v>
                </c:pt>
                <c:pt idx="3">
                  <c:v>8.9287361443360594E-2</c:v>
                </c:pt>
                <c:pt idx="4">
                  <c:v>8.7165232216748462E-2</c:v>
                </c:pt>
                <c:pt idx="5">
                  <c:v>1.0895654027093558E-2</c:v>
                </c:pt>
                <c:pt idx="6">
                  <c:v>2.1791308054187115E-2</c:v>
                </c:pt>
                <c:pt idx="7">
                  <c:v>5.9906265908587601E-2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de-DE" sz="1600"/>
              <a:t>ST2</a:t>
            </a:r>
            <a:r>
              <a:rPr lang="de-DE" sz="1600" baseline="0"/>
              <a:t> distribution of resources</a:t>
            </a:r>
            <a:endParaRPr lang="de-DE" sz="160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ARD!$B$20:$B$28</c:f>
              <c:strCache>
                <c:ptCount val="9"/>
                <c:pt idx="0">
                  <c:v>Ion source development</c:v>
                </c:pt>
                <c:pt idx="1">
                  <c:v>Superconducting magnet technology</c:v>
                </c:pt>
                <c:pt idx="2">
                  <c:v>Ultimate heavy ion intensities</c:v>
                </c:pt>
                <c:pt idx="3">
                  <c:v>Longitudinal feedback signal processing</c:v>
                </c:pt>
                <c:pt idx="4">
                  <c:v>In ring particle detectors</c:v>
                </c:pt>
                <c:pt idx="5">
                  <c:v>Injector linac</c:v>
                </c:pt>
                <c:pt idx="6">
                  <c:v>Target developments for slow stored beams</c:v>
                </c:pt>
                <c:pt idx="7">
                  <c:v>Laser cooling pilot facility for heavy ion beams</c:v>
                </c:pt>
                <c:pt idx="8">
                  <c:v>E/B deflector &amp; simulation for EDM storage rings</c:v>
                </c:pt>
              </c:strCache>
            </c:strRef>
          </c:cat>
          <c:val>
            <c:numRef>
              <c:f>ARD!$I$20:$I$28</c:f>
              <c:numCache>
                <c:formatCode>0.00</c:formatCode>
                <c:ptCount val="9"/>
                <c:pt idx="0">
                  <c:v>0.19060215946843856</c:v>
                </c:pt>
                <c:pt idx="1">
                  <c:v>0.32213247508305642</c:v>
                </c:pt>
                <c:pt idx="2">
                  <c:v>1.9242109634551495E-2</c:v>
                </c:pt>
                <c:pt idx="3">
                  <c:v>8.367109634551495E-2</c:v>
                </c:pt>
                <c:pt idx="4">
                  <c:v>5.5639534883720927E-2</c:v>
                </c:pt>
                <c:pt idx="5">
                  <c:v>2.230066445182724E-2</c:v>
                </c:pt>
                <c:pt idx="6">
                  <c:v>2.5103820598006647E-2</c:v>
                </c:pt>
                <c:pt idx="7">
                  <c:v>7.5305232558139534E-2</c:v>
                </c:pt>
                <c:pt idx="8">
                  <c:v>0.2073920265780731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ST3 distribution of resources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071042679632638E-2"/>
          <c:y val="0.60109006492490247"/>
          <c:w val="0.83785791464073478"/>
          <c:h val="0.34571443476446345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ARD!$B$32:$B$41</c:f>
              <c:strCache>
                <c:ptCount val="10"/>
                <c:pt idx="0">
                  <c:v>Precise modelling of collective instabilities</c:v>
                </c:pt>
                <c:pt idx="1">
                  <c:v>Femtosecond control of longitudinal bunch form</c:v>
                </c:pt>
                <c:pt idx="2">
                  <c:v>Beam studies with high charge</c:v>
                </c:pt>
                <c:pt idx="3">
                  <c:v>Online fs arrival diagnostics</c:v>
                </c:pt>
                <c:pt idx="4">
                  <c:v>Online fs bunch profile diagnostics</c:v>
                </c:pt>
                <c:pt idx="5">
                  <c:v>High data rate fast beam monitoring detectors</c:v>
                </c:pt>
                <c:pt idx="6">
                  <c:v>uTCA high speed precision control systems</c:v>
                </c:pt>
                <c:pt idx="7">
                  <c:v>Fs RF control systems</c:v>
                </c:pt>
                <c:pt idx="8">
                  <c:v>Optical synchronisation with fs accuracy</c:v>
                </c:pt>
                <c:pt idx="9">
                  <c:v>Seeding at short wavelength at FLASH and DELTA</c:v>
                </c:pt>
              </c:strCache>
            </c:strRef>
          </c:cat>
          <c:val>
            <c:numRef>
              <c:f>ARD!$I$32:$I$41</c:f>
              <c:numCache>
                <c:formatCode>0.00</c:formatCode>
                <c:ptCount val="10"/>
                <c:pt idx="0">
                  <c:v>7.2992372092620411E-2</c:v>
                </c:pt>
                <c:pt idx="1">
                  <c:v>2.3745222169408685E-2</c:v>
                </c:pt>
                <c:pt idx="2">
                  <c:v>8.4573167674540067E-2</c:v>
                </c:pt>
                <c:pt idx="3">
                  <c:v>3.4263904997390265E-2</c:v>
                </c:pt>
                <c:pt idx="4">
                  <c:v>3.7344057994708905E-2</c:v>
                </c:pt>
                <c:pt idx="5">
                  <c:v>5.2469818813402513E-2</c:v>
                </c:pt>
                <c:pt idx="6">
                  <c:v>5.0944076748512888E-2</c:v>
                </c:pt>
                <c:pt idx="7">
                  <c:v>2.9153225176281439E-2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de-DE" sz="1600"/>
              <a:t>ST4</a:t>
            </a:r>
            <a:r>
              <a:rPr lang="de-DE" sz="1600" baseline="0"/>
              <a:t> distribution of resources</a:t>
            </a:r>
            <a:endParaRPr lang="de-DE" sz="160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ARD!$B$45:$B$48</c:f>
              <c:strCache>
                <c:ptCount val="4"/>
                <c:pt idx="0">
                  <c:v>Laser ion acceleration</c:v>
                </c:pt>
                <c:pt idx="1">
                  <c:v>Laser electron acceleration</c:v>
                </c:pt>
                <c:pt idx="2">
                  <c:v>beam driven electron acceleration </c:v>
                </c:pt>
                <c:pt idx="3">
                  <c:v>next generation laser developments</c:v>
                </c:pt>
              </c:strCache>
            </c:strRef>
          </c:cat>
          <c:val>
            <c:numRef>
              <c:f>ARD!$I$45:$I$48</c:f>
              <c:numCache>
                <c:formatCode>0.00</c:formatCode>
                <c:ptCount val="4"/>
                <c:pt idx="0">
                  <c:v>0.14923798248918546</c:v>
                </c:pt>
                <c:pt idx="1">
                  <c:v>0.50091219919432572</c:v>
                </c:pt>
                <c:pt idx="2">
                  <c:v>0.18782505618730266</c:v>
                </c:pt>
                <c:pt idx="3">
                  <c:v>0.16202476212918604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68550C1-3217-464E-B3ED-57DA62D9551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227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7888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DC3E366-776E-43E1-8377-94C04314E4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765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m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fld id="{83D73647-6890-45FD-B277-3CBE0F5C413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144000" cy="883920"/>
            <a:chOff x="1066800" y="-14974"/>
            <a:chExt cx="9144000" cy="883920"/>
          </a:xfrm>
        </p:grpSpPr>
        <p:sp>
          <p:nvSpPr>
            <p:cNvPr id="6" name="Rectangle 5"/>
            <p:cNvSpPr>
              <a:spLocks noChangeAspect="1"/>
            </p:cNvSpPr>
            <p:nvPr userDrawn="1"/>
          </p:nvSpPr>
          <p:spPr bwMode="auto">
            <a:xfrm>
              <a:off x="1066800" y="-14974"/>
              <a:ext cx="9144000" cy="8839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7" name="Group 6"/>
            <p:cNvGrpSpPr>
              <a:grpSpLocks noChangeAspect="1"/>
            </p:cNvGrpSpPr>
            <p:nvPr userDrawn="1"/>
          </p:nvGrpSpPr>
          <p:grpSpPr>
            <a:xfrm>
              <a:off x="2594964" y="281781"/>
              <a:ext cx="4659216" cy="457200"/>
              <a:chOff x="830228" y="39289751"/>
              <a:chExt cx="19375472" cy="1901278"/>
            </a:xfrm>
          </p:grpSpPr>
          <p:grpSp>
            <p:nvGrpSpPr>
              <p:cNvPr id="8" name="Group 7"/>
              <p:cNvGrpSpPr/>
              <p:nvPr userDrawn="1"/>
            </p:nvGrpSpPr>
            <p:grpSpPr>
              <a:xfrm>
                <a:off x="830228" y="39289751"/>
                <a:ext cx="19375472" cy="1901278"/>
                <a:chOff x="64546" y="5940809"/>
                <a:chExt cx="7244779" cy="841741"/>
              </a:xfrm>
            </p:grpSpPr>
            <p:pic>
              <p:nvPicPr>
                <p:cNvPr id="10" name="Grafik 6" descr="Bildschirmausschnitt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0050" y="6096357"/>
                  <a:ext cx="1323666" cy="510566"/>
                </a:xfrm>
                <a:prstGeom prst="rect">
                  <a:avLst/>
                </a:prstGeom>
              </p:spPr>
            </p:pic>
            <p:pic>
              <p:nvPicPr>
                <p:cNvPr id="11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46" y="5970478"/>
                  <a:ext cx="599360" cy="7051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10713" y="6116154"/>
                  <a:ext cx="898612" cy="415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" name="Picture 2" descr="C:\Users\Behnke\AppData\Local\Temp\hzb_logo_cmyk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2409" y="5940809"/>
                  <a:ext cx="1657382" cy="8417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8123" y="6147817"/>
                  <a:ext cx="864789" cy="2941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" name="Picture 13"/>
              <p:cNvPicPr>
                <a:picLocks noChangeAspect="1" noChangeArrowheads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2407" y="39321283"/>
                <a:ext cx="4247692" cy="14087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6348241" y="150608"/>
            <a:ext cx="2733062" cy="641872"/>
            <a:chOff x="22456028" y="973136"/>
            <a:chExt cx="7533927" cy="1871664"/>
          </a:xfrm>
        </p:grpSpPr>
        <p:pic>
          <p:nvPicPr>
            <p:cNvPr id="20" name="Picture 15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7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 userDrawn="1"/>
        </p:nvSpPr>
        <p:spPr>
          <a:xfrm>
            <a:off x="81280" y="207109"/>
            <a:ext cx="1322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Matter and </a:t>
            </a:r>
            <a:br>
              <a:rPr lang="en-US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Technologies</a:t>
            </a:r>
            <a:endParaRPr lang="en-US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6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556069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fld id="{F35164B6-5B5C-4D57-91C6-379885D5A5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615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6858001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000"/>
              </a:lnSpc>
              <a:spcBef>
                <a:spcPct val="20000"/>
              </a:spcBef>
            </a:pPr>
            <a:endParaRPr lang="en-US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0715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880" y="2921953"/>
            <a:ext cx="65008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8" descr="trenner_footer_struk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PAGE </a:t>
            </a:r>
            <a:fld id="{C8522427-68E0-4C72-B277-570431039A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031" name="Picture 11" descr="HG_LOGO_ENG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876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folien_footer_struk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000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</a:t>
            </a:r>
            <a:br>
              <a:rPr lang="de-DE" smtClean="0"/>
            </a:br>
            <a:r>
              <a:rPr lang="de-DE" smtClean="0"/>
              <a:t>Unterzeile manuell einfärben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Die farbigen Sekundärfarben fungieren sowohl als Codierung (Navigation) innerhalb der Kommunikation als auch zur Auflockerung des gesamten visuellen Auftritts. </a:t>
            </a:r>
          </a:p>
          <a:p>
            <a:pPr lvl="1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Als weitere Sekundärfarben ergänzen drei Grautöne Seriosität und Neutralität.</a:t>
            </a:r>
          </a:p>
          <a:p>
            <a:pPr lvl="1"/>
            <a:r>
              <a:rPr lang="de-DE" dirty="0" smtClean="0"/>
              <a:t>Die farbigen Sekundärfarben fungieren sowohl als Codierung (Navigation) innerhalb der Kommunikation als auch zur Auflockerung des gesamten visuellen Auftritts.</a:t>
            </a:r>
          </a:p>
          <a:p>
            <a:pPr lvl="2"/>
            <a:r>
              <a:rPr lang="de-DE" dirty="0" smtClean="0"/>
              <a:t>Punkt x</a:t>
            </a:r>
          </a:p>
          <a:p>
            <a:pPr lvl="2"/>
            <a:r>
              <a:rPr lang="de-DE" dirty="0" smtClean="0"/>
              <a:t>Punkt y</a:t>
            </a:r>
          </a:p>
          <a:p>
            <a:pPr lvl="0"/>
            <a:endParaRPr lang="de-DE" dirty="0" smtClean="0"/>
          </a:p>
        </p:txBody>
      </p:sp>
      <p:sp>
        <p:nvSpPr>
          <p:cNvPr id="481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PAGE </a:t>
            </a:r>
            <a:fld id="{0F503262-1E4F-464B-B8B6-0E5D639F4FB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2054" name="Picture 10" descr="HG_LOGO_S_ENG_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6000750"/>
            <a:ext cx="1433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6725919" y="400424"/>
            <a:ext cx="2108359" cy="495158"/>
            <a:chOff x="22456028" y="973136"/>
            <a:chExt cx="7533927" cy="1871664"/>
          </a:xfrm>
        </p:grpSpPr>
        <p:pic>
          <p:nvPicPr>
            <p:cNvPr id="8" name="Picture 15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6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7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77" r:id="rId1"/>
  </p:sldLayoutIdLst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228725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367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70.emf"/><Relationship Id="rId21" Type="http://schemas.openxmlformats.org/officeDocument/2006/relationships/image" Target="../media/image88.pn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jpe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emf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emf"/><Relationship Id="rId9" Type="http://schemas.openxmlformats.org/officeDocument/2006/relationships/image" Target="../media/image76.png"/><Relationship Id="rId14" Type="http://schemas.openxmlformats.org/officeDocument/2006/relationships/image" Target="../media/image81.emf"/><Relationship Id="rId22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hyperlink" Target="http://wiki.vorratsdatenspeicherung.de/images/Flagge_UK.svg" TargetMode="External"/><Relationship Id="rId18" Type="http://schemas.openxmlformats.org/officeDocument/2006/relationships/image" Target="../media/image39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17" Type="http://schemas.openxmlformats.org/officeDocument/2006/relationships/hyperlink" Target="http://www.nationalflaggen.de/media/flags/flagge-europaeische-union-eu.gif" TargetMode="External"/><Relationship Id="rId2" Type="http://schemas.openxmlformats.org/officeDocument/2006/relationships/image" Target="../media/image27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hyperlink" Target="http://www.nationalflaggen.de/media/flags/flagge-kanada.gif" TargetMode="External"/><Relationship Id="rId5" Type="http://schemas.openxmlformats.org/officeDocument/2006/relationships/image" Target="../media/image30.jpeg"/><Relationship Id="rId15" Type="http://schemas.openxmlformats.org/officeDocument/2006/relationships/hyperlink" Target="http://www.nationalflaggen.de/media/flags/flagge-vereinigte-staaten-von-amerika-usa.gif" TargetMode="External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Research and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Reinhard Brinkmann, DESY</a:t>
            </a:r>
          </a:p>
          <a:p>
            <a:r>
              <a:rPr lang="en-US" dirty="0" smtClean="0"/>
              <a:t>ARD Topic Speaker</a:t>
            </a:r>
            <a:endParaRPr lang="en-US" dirty="0"/>
          </a:p>
          <a:p>
            <a:endParaRPr lang="en-US" dirty="0"/>
          </a:p>
          <a:p>
            <a:r>
              <a:rPr lang="en-US" i="1" dirty="0" smtClean="0"/>
              <a:t>Updated version Feb 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83D73647-6890-45FD-B277-3CBE0F5C413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5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presentations ST 1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84" y="1161288"/>
            <a:ext cx="8205216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Talks: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J. Knobloch, </a:t>
            </a:r>
            <a:r>
              <a:rPr lang="en-US" sz="1600" i="1" dirty="0" smtClean="0">
                <a:solidFill>
                  <a:srgbClr val="002060"/>
                </a:solidFill>
              </a:rPr>
              <a:t>CW-SRF – enabling technology for next generation accelerators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A. Arnold, </a:t>
            </a:r>
            <a:r>
              <a:rPr lang="en-US" sz="1600" i="1" dirty="0" smtClean="0">
                <a:solidFill>
                  <a:srgbClr val="002060"/>
                </a:solidFill>
              </a:rPr>
              <a:t>High brilliance electron beams from SRF guns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Posters: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J. Vogt, </a:t>
            </a:r>
            <a:r>
              <a:rPr lang="en-US" sz="1600" i="1" dirty="0" smtClean="0">
                <a:solidFill>
                  <a:srgbClr val="002060"/>
                </a:solidFill>
              </a:rPr>
              <a:t>Reducing power dissipation in </a:t>
            </a:r>
            <a:r>
              <a:rPr lang="en-US" sz="1600" i="1" dirty="0" err="1" smtClean="0">
                <a:solidFill>
                  <a:srgbClr val="002060"/>
                </a:solidFill>
              </a:rPr>
              <a:t>s.c.</a:t>
            </a:r>
            <a:r>
              <a:rPr lang="en-US" sz="1600" i="1" dirty="0" smtClean="0">
                <a:solidFill>
                  <a:srgbClr val="002060"/>
                </a:solidFill>
              </a:rPr>
              <a:t> cavities by thermal cycling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J. </a:t>
            </a:r>
            <a:r>
              <a:rPr lang="en-US" sz="1600" dirty="0" err="1" smtClean="0">
                <a:solidFill>
                  <a:srgbClr val="002060"/>
                </a:solidFill>
              </a:rPr>
              <a:t>Branlard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i="1" dirty="0" smtClean="0">
                <a:solidFill>
                  <a:srgbClr val="002060"/>
                </a:solidFill>
              </a:rPr>
              <a:t>European XFEL goes </a:t>
            </a:r>
            <a:r>
              <a:rPr lang="en-US" sz="1600" i="1" dirty="0" err="1" smtClean="0">
                <a:solidFill>
                  <a:srgbClr val="002060"/>
                </a:solidFill>
              </a:rPr>
              <a:t>cw</a:t>
            </a:r>
            <a:r>
              <a:rPr lang="en-US" sz="1600" i="1" dirty="0" smtClean="0">
                <a:solidFill>
                  <a:srgbClr val="002060"/>
                </a:solidFill>
              </a:rPr>
              <a:t> – challenges and opportunities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S. Schubert, </a:t>
            </a:r>
            <a:r>
              <a:rPr lang="en-US" sz="1600" i="1" dirty="0" smtClean="0">
                <a:solidFill>
                  <a:srgbClr val="002060"/>
                </a:solidFill>
              </a:rPr>
              <a:t>From alchemy to understanding – photocathodes for high </a:t>
            </a:r>
            <a:r>
              <a:rPr lang="en-US" sz="1600" dirty="0" smtClean="0">
                <a:solidFill>
                  <a:srgbClr val="002060"/>
                </a:solidFill>
              </a:rPr>
              <a:t>brightness electron sources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R. Xiang, </a:t>
            </a:r>
            <a:r>
              <a:rPr lang="en-US" sz="1600" i="1" dirty="0" err="1" smtClean="0">
                <a:solidFill>
                  <a:srgbClr val="002060"/>
                </a:solidFill>
              </a:rPr>
              <a:t>Nanocoulomb</a:t>
            </a:r>
            <a:r>
              <a:rPr lang="en-US" sz="1600" i="1" dirty="0" smtClean="0">
                <a:solidFill>
                  <a:srgbClr val="002060"/>
                </a:solidFill>
              </a:rPr>
              <a:t> bunch charges from </a:t>
            </a:r>
            <a:r>
              <a:rPr lang="en-US" sz="1600" i="1" dirty="0" err="1" smtClean="0">
                <a:solidFill>
                  <a:srgbClr val="002060"/>
                </a:solidFill>
              </a:rPr>
              <a:t>s.c.</a:t>
            </a:r>
            <a:r>
              <a:rPr lang="en-US" sz="1600" i="1" dirty="0" smtClean="0">
                <a:solidFill>
                  <a:srgbClr val="002060"/>
                </a:solidFill>
              </a:rPr>
              <a:t> photo injectors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M. </a:t>
            </a:r>
            <a:r>
              <a:rPr lang="en-US" sz="1600" dirty="0" err="1" smtClean="0">
                <a:solidFill>
                  <a:srgbClr val="002060"/>
                </a:solidFill>
              </a:rPr>
              <a:t>Amberg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i="1" dirty="0" smtClean="0">
                <a:solidFill>
                  <a:srgbClr val="002060"/>
                </a:solidFill>
              </a:rPr>
              <a:t>RF coupler and tuner development for </a:t>
            </a:r>
            <a:r>
              <a:rPr lang="en-US" sz="1600" i="1" dirty="0" err="1" smtClean="0">
                <a:solidFill>
                  <a:srgbClr val="002060"/>
                </a:solidFill>
              </a:rPr>
              <a:t>s.c.</a:t>
            </a:r>
            <a:r>
              <a:rPr lang="en-US" sz="1600" i="1" dirty="0" smtClean="0">
                <a:solidFill>
                  <a:srgbClr val="002060"/>
                </a:solidFill>
              </a:rPr>
              <a:t> CH cavities</a:t>
            </a:r>
          </a:p>
          <a:p>
            <a:pPr marL="0" indent="0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5" name="Bild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76" y="1146048"/>
            <a:ext cx="694944" cy="62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\\win.desy.de\home\brinkman\My Documents\ARD\PoF-III Antrag\Evaluation\Poster\RongXia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014" y="4901184"/>
            <a:ext cx="559498" cy="5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win.desy.de\home\brinkman\My Documents\ARD\PoF-III Antrag\Evaluation\Poster\Julia_Vogt-HZ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24" y="2670017"/>
            <a:ext cx="558324" cy="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win.desy.de\home\brinkman\My Documents\ARD\PoF-III Antrag\Evaluation\Poster\Susanne_Schubert-HZ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57" y="4401311"/>
            <a:ext cx="495014" cy="6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win.desy.de\home\brinkman\My Documents\ARD\PoF-III Antrag\Evaluation\Poster\Julien_Branlard_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22" y="3549336"/>
            <a:ext cx="611045" cy="68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win.desy.de\home\brinkman\My Documents\ARD\PoF-III Antrag\Evaluation\Poster\MAmber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70" y="5720520"/>
            <a:ext cx="639245" cy="7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6"/>
          <p:cNvPicPr/>
          <p:nvPr/>
        </p:nvPicPr>
        <p:blipFill>
          <a:blip r:embed="rId8"/>
          <a:stretch>
            <a:fillRect/>
          </a:stretch>
        </p:blipFill>
        <p:spPr>
          <a:xfrm>
            <a:off x="6728522" y="2159448"/>
            <a:ext cx="514985" cy="6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 2: Concepts &amp; </a:t>
            </a:r>
            <a:r>
              <a:rPr lang="en-US" dirty="0" err="1" smtClean="0"/>
              <a:t>techn</a:t>
            </a:r>
            <a:r>
              <a:rPr lang="en-US" dirty="0" smtClean="0"/>
              <a:t>. for hadron accelerators </a:t>
            </a:r>
            <a:endParaRPr lang="de-D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0825" y="1600200"/>
            <a:ext cx="4625974" cy="4525963"/>
          </a:xfrm>
        </p:spPr>
        <p:txBody>
          <a:bodyPr/>
          <a:lstStyle/>
          <a:p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3" y="1350698"/>
            <a:ext cx="3598229" cy="203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41" y="2833599"/>
            <a:ext cx="1863978" cy="144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41" y="1255776"/>
            <a:ext cx="2214838" cy="139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41" y="2777772"/>
            <a:ext cx="2214838" cy="150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5" t="-377" r="397" b="111"/>
          <a:stretch>
            <a:fillRect/>
          </a:stretch>
        </p:blipFill>
        <p:spPr bwMode="auto">
          <a:xfrm>
            <a:off x="5356468" y="4748844"/>
            <a:ext cx="1245173" cy="165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12" y="4496652"/>
            <a:ext cx="1909001" cy="1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99919" y="4708968"/>
            <a:ext cx="1548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EDM search:</a:t>
            </a:r>
            <a:endParaRPr lang="de-DE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65759" y="3718560"/>
            <a:ext cx="3969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Towards ultimate heavy ion intensities</a:t>
            </a:r>
            <a:endParaRPr lang="de-DE" sz="16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57" y="4413504"/>
            <a:ext cx="1622584" cy="177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 descr="C:\Users\spiller\Pictures\GSI\babcock01_klei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93" y="1166708"/>
            <a:ext cx="2224749" cy="14853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20" y="4496652"/>
            <a:ext cx="2480278" cy="14853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s://www.hzdr.de/workshops/cbm2011/Images/FAIR_Logo_rg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59" y="2997554"/>
            <a:ext cx="761413" cy="63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3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presentations ST </a:t>
            </a:r>
            <a:r>
              <a:rPr lang="en-US" dirty="0" smtClean="0"/>
              <a:t>2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633" y="1185672"/>
            <a:ext cx="8229600" cy="47640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Talks: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W. Barth, </a:t>
            </a:r>
            <a:r>
              <a:rPr lang="en-US" sz="1600" i="1" dirty="0" smtClean="0">
                <a:solidFill>
                  <a:srgbClr val="002060"/>
                </a:solidFill>
              </a:rPr>
              <a:t>Heavy ion high intensity </a:t>
            </a:r>
            <a:r>
              <a:rPr lang="en-US" sz="1600" i="1" dirty="0" err="1" smtClean="0">
                <a:solidFill>
                  <a:srgbClr val="002060"/>
                </a:solidFill>
              </a:rPr>
              <a:t>linac</a:t>
            </a:r>
            <a:r>
              <a:rPr lang="en-US" sz="1600" i="1" dirty="0" smtClean="0">
                <a:solidFill>
                  <a:srgbClr val="002060"/>
                </a:solidFill>
              </a:rPr>
              <a:t> developments</a:t>
            </a:r>
            <a:endParaRPr lang="en-US" sz="1600" i="1" dirty="0">
              <a:solidFill>
                <a:srgbClr val="002060"/>
              </a:solidFill>
            </a:endParaRP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A. </a:t>
            </a:r>
            <a:r>
              <a:rPr lang="en-US" sz="1600" dirty="0" err="1" smtClean="0">
                <a:solidFill>
                  <a:srgbClr val="002060"/>
                </a:solidFill>
              </a:rPr>
              <a:t>Lehrach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i="1" dirty="0" smtClean="0">
                <a:solidFill>
                  <a:srgbClr val="002060"/>
                </a:solidFill>
              </a:rPr>
              <a:t>Dedicated hadron accelerators</a:t>
            </a:r>
            <a:endParaRPr lang="en-US" sz="1600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Posters: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L. </a:t>
            </a:r>
            <a:r>
              <a:rPr lang="en-US" sz="1600" dirty="0" err="1" smtClean="0">
                <a:solidFill>
                  <a:srgbClr val="002060"/>
                </a:solidFill>
              </a:rPr>
              <a:t>Bozyk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i="1" dirty="0" smtClean="0">
                <a:solidFill>
                  <a:srgbClr val="002060"/>
                </a:solidFill>
              </a:rPr>
              <a:t>Ultimate heavy ion intensities</a:t>
            </a:r>
            <a:endParaRPr lang="en-US" sz="1600" i="1" dirty="0">
              <a:solidFill>
                <a:srgbClr val="002060"/>
              </a:solidFill>
            </a:endParaRP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D. Winters, </a:t>
            </a:r>
            <a:r>
              <a:rPr lang="en-US" sz="1600" i="1" dirty="0" smtClean="0">
                <a:solidFill>
                  <a:srgbClr val="002060"/>
                </a:solidFill>
              </a:rPr>
              <a:t>Laser cooling</a:t>
            </a:r>
          </a:p>
          <a:p>
            <a:pPr marL="768096" lvl="1">
              <a:spcBef>
                <a:spcPts val="12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M. Rosenthal, </a:t>
            </a:r>
            <a:r>
              <a:rPr lang="en-US" sz="1600" i="1" dirty="0" smtClean="0">
                <a:solidFill>
                  <a:srgbClr val="002060"/>
                </a:solidFill>
              </a:rPr>
              <a:t>Spin dynamics towards EDM measurements</a:t>
            </a:r>
            <a:endParaRPr lang="en-US" sz="1600" i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1" t="4294" b="31793"/>
          <a:stretch>
            <a:fillRect/>
          </a:stretch>
        </p:blipFill>
        <p:spPr bwMode="auto">
          <a:xfrm>
            <a:off x="5108448" y="2068163"/>
            <a:ext cx="585215" cy="760381"/>
          </a:xfrm>
          <a:prstGeom prst="rect">
            <a:avLst/>
          </a:prstGeom>
          <a:noFill/>
        </p:spPr>
      </p:pic>
      <p:pic>
        <p:nvPicPr>
          <p:cNvPr id="3074" name="Picture 2" descr="\\win.desy.de\home\brinkman\My Documents\ARD\PoF-III Antrag\Evaluation\Poster\LarsBoz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47" y="2958612"/>
            <a:ext cx="671433" cy="82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win.desy.de\home\brinkman\My Documents\ARD\PoF-III Antrag\Evaluation\Poster\MarcelRosenth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48" y="4042315"/>
            <a:ext cx="987552" cy="7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win.desy.de\home\brinkman\My Documents\ARD\PoF-III Antrag\Evaluation\Poster\DWint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54" y="3504533"/>
            <a:ext cx="582464" cy="74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56" y="1438655"/>
            <a:ext cx="743235" cy="894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15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 3: </a:t>
            </a:r>
            <a:r>
              <a:rPr lang="en-US" dirty="0" err="1" smtClean="0"/>
              <a:t>ps</a:t>
            </a:r>
            <a:r>
              <a:rPr lang="en-US" dirty="0" smtClean="0"/>
              <a:t> and </a:t>
            </a:r>
            <a:r>
              <a:rPr lang="en-US" dirty="0" err="1" smtClean="0"/>
              <a:t>fs</a:t>
            </a:r>
            <a:r>
              <a:rPr lang="en-US" dirty="0" smtClean="0"/>
              <a:t> electron and photon beams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319678"/>
            <a:ext cx="4235831" cy="48064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Beam dynamics &amp; photon 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Ps-</a:t>
            </a:r>
            <a:r>
              <a:rPr lang="en-US" sz="1800" dirty="0" err="1" smtClean="0"/>
              <a:t>fs</a:t>
            </a:r>
            <a:r>
              <a:rPr lang="en-US" sz="1800" dirty="0" smtClean="0"/>
              <a:t> beam diagnostics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Stability, controls &amp; </a:t>
            </a:r>
            <a:r>
              <a:rPr lang="en-US" sz="1800" dirty="0" err="1" smtClean="0"/>
              <a:t>synchronisation</a:t>
            </a:r>
            <a:endParaRPr lang="de-D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36" y="3164198"/>
            <a:ext cx="21431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603475" y="1395623"/>
            <a:ext cx="3956556" cy="1279341"/>
            <a:chOff x="152400" y="3465442"/>
            <a:chExt cx="8765282" cy="3459784"/>
          </a:xfrm>
        </p:grpSpPr>
        <p:pic>
          <p:nvPicPr>
            <p:cNvPr id="14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097141"/>
              <a:ext cx="4708136" cy="175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67"/>
            <p:cNvSpPr txBox="1">
              <a:spLocks noChangeArrowheads="1"/>
            </p:cNvSpPr>
            <p:nvPr/>
          </p:nvSpPr>
          <p:spPr bwMode="auto">
            <a:xfrm>
              <a:off x="289707" y="3465442"/>
              <a:ext cx="5919245" cy="83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/>
                <a:t>Terahertz cylindrical waveguide</a:t>
              </a: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1595535" y="5688342"/>
              <a:ext cx="327997" cy="90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312" tIns="44450" rIns="87312" bIns="44450">
              <a:spAutoFit/>
            </a:bodyPr>
            <a:lstStyle/>
            <a:p>
              <a:pPr defTabSz="868363" eaLnBrk="0" hangingPunct="0"/>
              <a:endParaRPr lang="en-US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3012293" y="6024330"/>
              <a:ext cx="327997" cy="90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312" tIns="44450" rIns="87312" bIns="44450">
              <a:spAutoFit/>
            </a:bodyPr>
            <a:lstStyle/>
            <a:p>
              <a:pPr defTabSz="868363" eaLnBrk="0" hangingPunct="0"/>
              <a:endParaRPr lang="en-US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3999668" y="5708187"/>
              <a:ext cx="327997" cy="90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312" tIns="44450" rIns="87312" bIns="44450">
              <a:spAutoFit/>
            </a:bodyPr>
            <a:lstStyle/>
            <a:p>
              <a:pPr defTabSz="868363" eaLnBrk="0" hangingPunct="0"/>
              <a:endParaRPr lang="en-US" dirty="0">
                <a:solidFill>
                  <a:srgbClr val="000000"/>
                </a:solidFill>
                <a:latin typeface="Helvetica" charset="0"/>
              </a:endParaRPr>
            </a:p>
          </p:txBody>
        </p:sp>
        <p:cxnSp>
          <p:nvCxnSpPr>
            <p:cNvPr id="21" name="Straight Connector 78"/>
            <p:cNvCxnSpPr>
              <a:cxnSpLocks noChangeShapeType="1"/>
            </p:cNvCxnSpPr>
            <p:nvPr/>
          </p:nvCxnSpPr>
          <p:spPr bwMode="auto">
            <a:xfrm flipV="1">
              <a:off x="152400" y="4720587"/>
              <a:ext cx="4942688" cy="474625"/>
            </a:xfrm>
            <a:prstGeom prst="line">
              <a:avLst/>
            </a:prstGeom>
            <a:noFill/>
            <a:ln w="22225">
              <a:solidFill>
                <a:srgbClr val="D2154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Oval 21"/>
            <p:cNvSpPr>
              <a:spLocks noChangeAspect="1"/>
            </p:cNvSpPr>
            <p:nvPr/>
          </p:nvSpPr>
          <p:spPr bwMode="auto">
            <a:xfrm rot="21345048">
              <a:off x="306162" y="5101924"/>
              <a:ext cx="322588" cy="13526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0000"/>
                </a:gs>
                <a:gs pos="2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solidFill>
                <a:srgbClr val="D215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 b="1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 bwMode="auto">
            <a:xfrm rot="21377218">
              <a:off x="4498068" y="4693419"/>
              <a:ext cx="322588" cy="13526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0000"/>
                </a:gs>
                <a:gs pos="2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solidFill>
                <a:srgbClr val="D215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 b="1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4" name="Group 90"/>
            <p:cNvGrpSpPr>
              <a:grpSpLocks/>
            </p:cNvGrpSpPr>
            <p:nvPr/>
          </p:nvGrpSpPr>
          <p:grpSpPr bwMode="auto">
            <a:xfrm rot="-279621">
              <a:off x="5130028" y="4094856"/>
              <a:ext cx="3636649" cy="1008027"/>
              <a:chOff x="5370655" y="4339210"/>
              <a:chExt cx="3636649" cy="1008027"/>
            </a:xfrm>
          </p:grpSpPr>
          <p:pic>
            <p:nvPicPr>
              <p:cNvPr id="28" name="Picture 8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0655" y="4756815"/>
                <a:ext cx="2653842" cy="122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8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7650" y="4339210"/>
                <a:ext cx="2596358" cy="1008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8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8044" y="4708537"/>
                <a:ext cx="1159260" cy="256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Left Arrow 91"/>
            <p:cNvSpPr>
              <a:spLocks noChangeArrowheads="1"/>
            </p:cNvSpPr>
            <p:nvPr/>
          </p:nvSpPr>
          <p:spPr bwMode="auto">
            <a:xfrm rot="21210311">
              <a:off x="5823728" y="5228850"/>
              <a:ext cx="1441875" cy="335988"/>
            </a:xfrm>
            <a:prstGeom prst="leftArrow">
              <a:avLst>
                <a:gd name="adj1" fmla="val 50000"/>
                <a:gd name="adj2" fmla="val 50007"/>
              </a:avLst>
            </a:prstGeom>
            <a:solidFill>
              <a:srgbClr val="CCFFCC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 b="1"/>
            </a:p>
          </p:txBody>
        </p:sp>
        <p:sp>
          <p:nvSpPr>
            <p:cNvPr id="26" name="TextBox 94"/>
            <p:cNvSpPr txBox="1">
              <a:spLocks noChangeArrowheads="1"/>
            </p:cNvSpPr>
            <p:nvPr/>
          </p:nvSpPr>
          <p:spPr bwMode="auto">
            <a:xfrm>
              <a:off x="3661102" y="5667512"/>
              <a:ext cx="5256580" cy="83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/>
                <a:t>Inverse Compton scattering</a:t>
              </a:r>
            </a:p>
          </p:txBody>
        </p:sp>
        <p:sp>
          <p:nvSpPr>
            <p:cNvPr id="27" name="TextBox 93"/>
            <p:cNvSpPr txBox="1">
              <a:spLocks noChangeArrowheads="1"/>
            </p:cNvSpPr>
            <p:nvPr/>
          </p:nvSpPr>
          <p:spPr bwMode="auto">
            <a:xfrm>
              <a:off x="7840140" y="4825878"/>
              <a:ext cx="89046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00FF"/>
                  </a:solidFill>
                </a:rPr>
                <a:t>X-rays</a:t>
              </a:r>
            </a:p>
          </p:txBody>
        </p:sp>
      </p:grpSp>
      <p:sp>
        <p:nvSpPr>
          <p:cNvPr id="48" name="Rectangle 47"/>
          <p:cNvSpPr/>
          <p:nvPr/>
        </p:nvSpPr>
        <p:spPr bwMode="auto">
          <a:xfrm>
            <a:off x="7194234" y="5937504"/>
            <a:ext cx="1812536" cy="6217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001396" y="4790368"/>
            <a:ext cx="2741393" cy="1629346"/>
            <a:chOff x="667699" y="1282350"/>
            <a:chExt cx="8268398" cy="3975962"/>
          </a:xfrm>
          <a:solidFill>
            <a:schemeClr val="bg1"/>
          </a:solidFill>
        </p:grpSpPr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937" y="2289334"/>
              <a:ext cx="4082678" cy="248387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99" y="4434873"/>
              <a:ext cx="1316515" cy="53252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063" y="3856772"/>
              <a:ext cx="1079839" cy="82837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311" y="1707539"/>
              <a:ext cx="1079840" cy="35501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127" y="2091487"/>
              <a:ext cx="1853970" cy="39569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1109" y="1315543"/>
              <a:ext cx="747012" cy="7470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276" y="4905550"/>
              <a:ext cx="1923001" cy="28105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265" y="2290862"/>
              <a:ext cx="1035462" cy="103546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250" y="3282993"/>
              <a:ext cx="1301724" cy="44130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" name="Picture 1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936" y="1373719"/>
              <a:ext cx="1923729" cy="63065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3" name="Picture 1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265" y="3229299"/>
              <a:ext cx="962734" cy="12055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1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991" y="4582584"/>
              <a:ext cx="1959981" cy="6459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1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116" y="1282350"/>
              <a:ext cx="660660" cy="81747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15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111" y="2690732"/>
              <a:ext cx="1593873" cy="31680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013" y="4967396"/>
              <a:ext cx="1845344" cy="2909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54444" y="3088823"/>
            <a:ext cx="2409342" cy="3045159"/>
            <a:chOff x="654444" y="3088823"/>
            <a:chExt cx="2409342" cy="3045159"/>
          </a:xfrm>
        </p:grpSpPr>
        <p:grpSp>
          <p:nvGrpSpPr>
            <p:cNvPr id="5" name="Group 4"/>
            <p:cNvGrpSpPr/>
            <p:nvPr/>
          </p:nvGrpSpPr>
          <p:grpSpPr>
            <a:xfrm>
              <a:off x="654444" y="3143155"/>
              <a:ext cx="2409342" cy="2990827"/>
              <a:chOff x="727596" y="1124745"/>
              <a:chExt cx="2409342" cy="2990827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1124745"/>
                <a:ext cx="1076325" cy="389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596" y="1514611"/>
                <a:ext cx="2409341" cy="1889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597" y="3404506"/>
                <a:ext cx="2409341" cy="711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46" name="Picture 2" descr="\\win.desy.de\home\brinkman\My Documents\ARD\PoF-III Antrag\HZB\BessyVSR_rgb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712" y="3088823"/>
              <a:ext cx="1651905" cy="498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287" descr="P:\Talks and Posters\SPIE 2013\Clara_Exp_combined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39" y="2470335"/>
            <a:ext cx="2390407" cy="212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uppierung 426"/>
          <p:cNvGrpSpPr/>
          <p:nvPr/>
        </p:nvGrpSpPr>
        <p:grpSpPr>
          <a:xfrm rot="16200000">
            <a:off x="5577969" y="472391"/>
            <a:ext cx="700045" cy="743798"/>
            <a:chOff x="1429720" y="-61251"/>
            <a:chExt cx="980647" cy="1041938"/>
          </a:xfrm>
        </p:grpSpPr>
        <p:sp>
          <p:nvSpPr>
            <p:cNvPr id="51" name="Pfeil nach unten 427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9BBB59">
                <a:lumMod val="7500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52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dirty="0" smtClean="0">
                  <a:solidFill>
                    <a:sysClr val="window" lastClr="FFFFFF"/>
                  </a:solidFill>
                  <a:latin typeface="Calibri"/>
                </a:rPr>
                <a:t>ST4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57810" y="200025"/>
            <a:ext cx="556069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9pPr>
          </a:lstStyle>
          <a:p>
            <a:r>
              <a:rPr lang="en-US" dirty="0" smtClean="0"/>
              <a:t>Further presentations ST 3</a:t>
            </a:r>
            <a:endParaRPr lang="de-DE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7810" y="1185672"/>
            <a:ext cx="8229600" cy="476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Talks: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A.-S. Mueller, </a:t>
            </a:r>
            <a:r>
              <a:rPr lang="en-US" sz="1600" i="1" dirty="0" smtClean="0">
                <a:solidFill>
                  <a:srgbClr val="002060"/>
                </a:solidFill>
              </a:rPr>
              <a:t>Concepts and technologies for ultra-short beams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 smtClean="0"/>
              <a:t>Posters: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M. Hoffmann, </a:t>
            </a:r>
            <a:r>
              <a:rPr lang="en-US" sz="1600" i="1" dirty="0" smtClean="0">
                <a:solidFill>
                  <a:srgbClr val="002060"/>
                </a:solidFill>
              </a:rPr>
              <a:t>Towards </a:t>
            </a:r>
            <a:r>
              <a:rPr lang="en-US" sz="1600" i="1" dirty="0" err="1" smtClean="0">
                <a:solidFill>
                  <a:srgbClr val="002060"/>
                </a:solidFill>
              </a:rPr>
              <a:t>attosecond</a:t>
            </a:r>
            <a:r>
              <a:rPr lang="en-US" sz="1600" i="1" dirty="0" smtClean="0">
                <a:solidFill>
                  <a:srgbClr val="002060"/>
                </a:solidFill>
              </a:rPr>
              <a:t> RF controls for accelerators</a:t>
            </a:r>
          </a:p>
          <a:p>
            <a:pPr marL="763588" lvl="1">
              <a:spcBef>
                <a:spcPts val="18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M. </a:t>
            </a:r>
            <a:r>
              <a:rPr lang="en-US" sz="1600" dirty="0" err="1" smtClean="0">
                <a:solidFill>
                  <a:srgbClr val="002060"/>
                </a:solidFill>
              </a:rPr>
              <a:t>Ruprecht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i="1" dirty="0" smtClean="0">
                <a:solidFill>
                  <a:srgbClr val="002060"/>
                </a:solidFill>
              </a:rPr>
              <a:t>Beam dynamics of short pulse operation of BESSY</a:t>
            </a:r>
            <a:r>
              <a:rPr lang="en-US" sz="1600" i="1" baseline="30000" dirty="0" smtClean="0">
                <a:solidFill>
                  <a:srgbClr val="002060"/>
                </a:solidFill>
              </a:rPr>
              <a:t>VSR </a:t>
            </a:r>
            <a:r>
              <a:rPr lang="en-US" sz="1600" i="1" dirty="0" smtClean="0">
                <a:solidFill>
                  <a:srgbClr val="002060"/>
                </a:solidFill>
              </a:rPr>
              <a:t>with </a:t>
            </a:r>
            <a:r>
              <a:rPr lang="en-US" sz="1600" i="1" dirty="0" err="1" smtClean="0">
                <a:solidFill>
                  <a:srgbClr val="002060"/>
                </a:solidFill>
              </a:rPr>
              <a:t>sc</a:t>
            </a:r>
            <a:r>
              <a:rPr lang="en-US" sz="1600" i="1" dirty="0" smtClean="0">
                <a:solidFill>
                  <a:srgbClr val="002060"/>
                </a:solidFill>
              </a:rPr>
              <a:t> RF system</a:t>
            </a:r>
          </a:p>
          <a:p>
            <a:pPr marL="763588" lvl="1">
              <a:spcBef>
                <a:spcPts val="24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N. Hiller, </a:t>
            </a:r>
            <a:r>
              <a:rPr lang="en-US" sz="1600" i="1" dirty="0" smtClean="0">
                <a:solidFill>
                  <a:srgbClr val="002060"/>
                </a:solidFill>
              </a:rPr>
              <a:t>Observation of the micro-bunching instability in the ANKA storage ring with single shot electro-optical detection</a:t>
            </a:r>
          </a:p>
          <a:p>
            <a:pPr marL="477838" lvl="1" indent="0">
              <a:spcBef>
                <a:spcPts val="1800"/>
              </a:spcBef>
              <a:buNone/>
            </a:pPr>
            <a:endParaRPr lang="en-US" sz="1600" i="1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9" name="Grafi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4784" y="1343025"/>
            <a:ext cx="681037" cy="87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\\win.desy.de\home\brinkman\My Documents\ARD\PoF-III Antrag\Evaluation\Poster\NicoleHill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6" y="4752847"/>
            <a:ext cx="782179" cy="9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win.desy.de\home\brinkman\My Documents\ARD\PoF-III Antrag\Evaluation\Poster\Martin_Ruprecht-HZ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678635"/>
            <a:ext cx="637796" cy="82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win.desy.de\home\brinkman\My Documents\ARD\PoF-III Antrag\Evaluation\Poster\MatthiasHoffman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69" y="2386994"/>
            <a:ext cx="689952" cy="89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78817" y="237810"/>
            <a:ext cx="7489527" cy="78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9pPr>
          </a:lstStyle>
          <a:p>
            <a:r>
              <a:rPr lang="en-US" smtClean="0"/>
              <a:t>ST 4: Novel acceleration concepts</a:t>
            </a:r>
            <a:endParaRPr lang="de-DE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38457" y="2060848"/>
            <a:ext cx="4377559" cy="408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Laser ion acceleration</a:t>
            </a:r>
          </a:p>
          <a:p>
            <a:pPr marL="0" indent="0"/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Laser- and beam-driven plasma </a:t>
            </a:r>
            <a:r>
              <a:rPr lang="en-US" sz="1800" dirty="0" err="1" smtClean="0"/>
              <a:t>wakefield</a:t>
            </a:r>
            <a:r>
              <a:rPr lang="en-US" sz="1800" dirty="0" smtClean="0"/>
              <a:t> electron acceleration</a:t>
            </a:r>
          </a:p>
          <a:p>
            <a:pPr marL="0" indent="0"/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Advanced simulation capability        and feedback</a:t>
            </a:r>
          </a:p>
          <a:p>
            <a:pPr marL="0" indent="0"/>
            <a:endParaRPr lang="en-US" sz="1800" dirty="0" smtClean="0"/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Next generation laser development</a:t>
            </a:r>
          </a:p>
          <a:p>
            <a:pPr>
              <a:buFont typeface="Wingdings" pitchFamily="2" charset="2"/>
              <a:buChar char="Ø"/>
            </a:pPr>
            <a:endParaRPr lang="en-US" sz="1800" dirty="0" smtClean="0"/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PAGE </a:t>
            </a:r>
            <a:fld id="{F35164B6-5B5C-4D57-91C6-379885D5A5FE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9" name="Rechteck 13"/>
          <p:cNvSpPr/>
          <p:nvPr/>
        </p:nvSpPr>
        <p:spPr>
          <a:xfrm>
            <a:off x="251520" y="1115452"/>
            <a:ext cx="8802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en-US" sz="1800" dirty="0" smtClean="0">
                <a:solidFill>
                  <a:schemeClr val="tx1"/>
                </a:solidFill>
              </a:rPr>
              <a:t> based - ultimate field gradients - high peak currents </a:t>
            </a:r>
            <a:r>
              <a:rPr lang="en-US" sz="1800" dirty="0">
                <a:solidFill>
                  <a:schemeClr val="tx1"/>
                </a:solidFill>
              </a:rPr>
              <a:t>-</a:t>
            </a:r>
            <a:r>
              <a:rPr lang="en-US" sz="1800" dirty="0" smtClean="0">
                <a:solidFill>
                  <a:schemeClr val="tx1"/>
                </a:solidFill>
              </a:rPr>
              <a:t> fs bunches -  improved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average power and control suitable for user oriented operation 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5" t="13343" r="9677" b="40101"/>
          <a:stretch/>
        </p:blipFill>
        <p:spPr bwMode="auto">
          <a:xfrm>
            <a:off x="7184366" y="1890954"/>
            <a:ext cx="1060042" cy="122647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9812" r="9282" b="22057"/>
          <a:stretch/>
        </p:blipFill>
        <p:spPr>
          <a:xfrm>
            <a:off x="5120662" y="1890955"/>
            <a:ext cx="1899610" cy="1226476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2" name="Gruppieren 27"/>
          <p:cNvGrpSpPr/>
          <p:nvPr/>
        </p:nvGrpSpPr>
        <p:grpSpPr>
          <a:xfrm>
            <a:off x="4863032" y="3413218"/>
            <a:ext cx="3910216" cy="1743974"/>
            <a:chOff x="4932040" y="3413218"/>
            <a:chExt cx="3910216" cy="1743974"/>
          </a:xfrm>
        </p:grpSpPr>
        <p:pic>
          <p:nvPicPr>
            <p:cNvPr id="23" name="Grafik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3422866"/>
              <a:ext cx="1749976" cy="1734326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03" b="20176"/>
            <a:stretch/>
          </p:blipFill>
          <p:spPr bwMode="auto">
            <a:xfrm>
              <a:off x="4932040" y="3413218"/>
              <a:ext cx="2171043" cy="1183692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9" t="31505" r="67898" b="51837"/>
            <a:stretch/>
          </p:blipFill>
          <p:spPr bwMode="auto">
            <a:xfrm>
              <a:off x="5154117" y="4596910"/>
              <a:ext cx="1938163" cy="551578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Gerade Verbindung 20"/>
            <p:cNvCxnSpPr/>
            <p:nvPr/>
          </p:nvCxnSpPr>
          <p:spPr bwMode="auto">
            <a:xfrm>
              <a:off x="6085098" y="4158605"/>
              <a:ext cx="969082" cy="44783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58342" r="75865" b="15226"/>
          <a:stretch/>
        </p:blipFill>
        <p:spPr bwMode="auto">
          <a:xfrm>
            <a:off x="4860032" y="5594843"/>
            <a:ext cx="1458429" cy="85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12849" r="33004" b="15353"/>
          <a:stretch/>
        </p:blipFill>
        <p:spPr>
          <a:xfrm>
            <a:off x="6424130" y="5415649"/>
            <a:ext cx="884174" cy="117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57810" y="200025"/>
            <a:ext cx="556069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9pPr>
          </a:lstStyle>
          <a:p>
            <a:r>
              <a:rPr lang="en-US" dirty="0" smtClean="0"/>
              <a:t>Further presentations ST 4</a:t>
            </a:r>
            <a:endParaRPr lang="de-D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7810" y="1185672"/>
            <a:ext cx="8229600" cy="476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Talks: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A. Maier, </a:t>
            </a:r>
            <a:r>
              <a:rPr lang="en-US" sz="1600" i="1" dirty="0" smtClean="0">
                <a:solidFill>
                  <a:srgbClr val="002060"/>
                </a:solidFill>
              </a:rPr>
              <a:t>Perspectives of plasma-</a:t>
            </a:r>
            <a:r>
              <a:rPr lang="en-US" sz="1600" i="1" dirty="0" err="1" smtClean="0">
                <a:solidFill>
                  <a:srgbClr val="002060"/>
                </a:solidFill>
              </a:rPr>
              <a:t>wakefield</a:t>
            </a:r>
            <a:r>
              <a:rPr lang="en-US" sz="1600" i="1" dirty="0" smtClean="0">
                <a:solidFill>
                  <a:srgbClr val="002060"/>
                </a:solidFill>
              </a:rPr>
              <a:t> acceleration for compact light sources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M. </a:t>
            </a:r>
            <a:r>
              <a:rPr lang="en-US" sz="1600" dirty="0" err="1" smtClean="0">
                <a:solidFill>
                  <a:srgbClr val="002060"/>
                </a:solidFill>
              </a:rPr>
              <a:t>Zepf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i="1" dirty="0" smtClean="0">
                <a:solidFill>
                  <a:srgbClr val="002060"/>
                </a:solidFill>
              </a:rPr>
              <a:t>Laser-plasma acceleration of 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 smtClean="0"/>
              <a:t>Posters: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V. Alfonso Rodriguez, </a:t>
            </a:r>
            <a:r>
              <a:rPr lang="en-US" sz="1600" i="1" dirty="0" smtClean="0">
                <a:solidFill>
                  <a:srgbClr val="002060"/>
                </a:solidFill>
              </a:rPr>
              <a:t>A </a:t>
            </a:r>
            <a:r>
              <a:rPr lang="en-US" sz="1600" i="1" dirty="0" err="1" smtClean="0">
                <a:solidFill>
                  <a:srgbClr val="002060"/>
                </a:solidFill>
              </a:rPr>
              <a:t>s.c.</a:t>
            </a:r>
            <a:r>
              <a:rPr lang="en-US" sz="1600" i="1" dirty="0" smtClean="0">
                <a:solidFill>
                  <a:srgbClr val="002060"/>
                </a:solidFill>
              </a:rPr>
              <a:t> transverse gradient </a:t>
            </a:r>
            <a:r>
              <a:rPr lang="en-US" sz="1600" i="1" dirty="0" err="1" smtClean="0">
                <a:solidFill>
                  <a:srgbClr val="002060"/>
                </a:solidFill>
              </a:rPr>
              <a:t>undulator</a:t>
            </a:r>
            <a:r>
              <a:rPr lang="en-US" sz="1600" i="1" dirty="0" smtClean="0">
                <a:solidFill>
                  <a:srgbClr val="002060"/>
                </a:solidFill>
              </a:rPr>
              <a:t> for LPWFAs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A. </a:t>
            </a:r>
            <a:r>
              <a:rPr lang="en-US" sz="1600" dirty="0" err="1" smtClean="0">
                <a:solidFill>
                  <a:srgbClr val="002060"/>
                </a:solidFill>
              </a:rPr>
              <a:t>Irmann</a:t>
            </a:r>
            <a:r>
              <a:rPr lang="en-US" sz="1600" dirty="0" smtClean="0">
                <a:solidFill>
                  <a:srgbClr val="002060"/>
                </a:solidFill>
              </a:rPr>
              <a:t>/A. </a:t>
            </a:r>
            <a:r>
              <a:rPr lang="en-US" sz="1600" dirty="0" err="1" smtClean="0">
                <a:solidFill>
                  <a:srgbClr val="002060"/>
                </a:solidFill>
              </a:rPr>
              <a:t>Saevert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i="1" dirty="0" smtClean="0">
                <a:solidFill>
                  <a:srgbClr val="002060"/>
                </a:solidFill>
              </a:rPr>
              <a:t>Laser </a:t>
            </a:r>
            <a:r>
              <a:rPr lang="en-US" sz="1600" i="1" dirty="0" err="1" smtClean="0">
                <a:solidFill>
                  <a:srgbClr val="002060"/>
                </a:solidFill>
              </a:rPr>
              <a:t>wakefield</a:t>
            </a:r>
            <a:r>
              <a:rPr lang="en-US" sz="1600" i="1" dirty="0" smtClean="0">
                <a:solidFill>
                  <a:srgbClr val="002060"/>
                </a:solidFill>
              </a:rPr>
              <a:t> acc. and ultrafast diagnostics   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A. </a:t>
            </a:r>
            <a:r>
              <a:rPr lang="en-US" sz="1600" dirty="0" err="1" smtClean="0">
                <a:solidFill>
                  <a:srgbClr val="002060"/>
                </a:solidFill>
              </a:rPr>
              <a:t>Klenke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i="1" dirty="0" smtClean="0">
                <a:solidFill>
                  <a:srgbClr val="002060"/>
                </a:solidFill>
              </a:rPr>
              <a:t>Laser development for laser particle acceleration</a:t>
            </a:r>
          </a:p>
          <a:p>
            <a:pPr marL="763588" lvl="1"/>
            <a:r>
              <a:rPr lang="en-US" sz="1600" dirty="0" smtClean="0">
                <a:solidFill>
                  <a:srgbClr val="002060"/>
                </a:solidFill>
              </a:rPr>
              <a:t>Th. </a:t>
            </a:r>
            <a:r>
              <a:rPr lang="en-US" sz="1600" dirty="0" err="1" smtClean="0">
                <a:solidFill>
                  <a:srgbClr val="002060"/>
                </a:solidFill>
              </a:rPr>
              <a:t>Bruemmer</a:t>
            </a:r>
            <a:r>
              <a:rPr lang="en-US" sz="1600" dirty="0" smtClean="0">
                <a:solidFill>
                  <a:srgbClr val="002060"/>
                </a:solidFill>
              </a:rPr>
              <a:t> and A. </a:t>
            </a:r>
            <a:r>
              <a:rPr lang="en-US" sz="1600" dirty="0" err="1" smtClean="0">
                <a:solidFill>
                  <a:srgbClr val="002060"/>
                </a:solidFill>
              </a:rPr>
              <a:t>Jochmann</a:t>
            </a:r>
            <a:r>
              <a:rPr lang="en-US" sz="1600" dirty="0" smtClean="0">
                <a:solidFill>
                  <a:srgbClr val="002060"/>
                </a:solidFill>
              </a:rPr>
              <a:t>, </a:t>
            </a:r>
            <a:r>
              <a:rPr lang="en-US" sz="1600" i="1" dirty="0" smtClean="0">
                <a:solidFill>
                  <a:srgbClr val="002060"/>
                </a:solidFill>
              </a:rPr>
              <a:t>Advancing Thomson sources to optical </a:t>
            </a:r>
            <a:r>
              <a:rPr lang="en-US" sz="1600" i="1" dirty="0" err="1" smtClean="0">
                <a:solidFill>
                  <a:srgbClr val="002060"/>
                </a:solidFill>
              </a:rPr>
              <a:t>undulators</a:t>
            </a:r>
            <a:r>
              <a:rPr lang="en-US" sz="1600" i="1" dirty="0" smtClean="0">
                <a:solidFill>
                  <a:srgbClr val="002060"/>
                </a:solidFill>
              </a:rPr>
              <a:t> and medical applications</a:t>
            </a:r>
          </a:p>
          <a:p>
            <a:pPr marL="477838" lvl="1" indent="0">
              <a:buNone/>
            </a:pPr>
            <a:endParaRPr lang="en-US" sz="1600" i="1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1026" name="Picture 2" descr="\\win.desy.de\home\brinkman\My Documents\ARD\PoF-III Antrag\Evaluation\talks\AndiMai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2" y="1511808"/>
            <a:ext cx="722376" cy="80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476" y="2267711"/>
            <a:ext cx="774549" cy="90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win.desy.de\home\brinkman\My Documents\ARD\PoF-III Antrag\Evaluation\Poster\TheresaBruemm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12" y="5475129"/>
            <a:ext cx="1004398" cy="66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win.desy.de\home\brinkman\My Documents\ARD\PoF-III Antrag\Evaluation\Poster\AxelJochman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25" y="5475131"/>
            <a:ext cx="618076" cy="66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win.desy.de\home\brinkman\My Documents\ARD\PoF-III Antrag\Evaluation\Poster\VeronicaRodrigue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57" y="3043120"/>
            <a:ext cx="616656" cy="75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win.desy.de\home\brinkman\My Documents\ARD\PoF-III Antrag\Evaluation\Poster\ArieIrman_HZ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57" y="3874261"/>
            <a:ext cx="557001" cy="74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win.desy.de\home\brinkman\My Documents\ARD\PoF-III Antrag\Evaluation\Poster\saevert_pas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05" y="3874260"/>
            <a:ext cx="499215" cy="74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win.desy.de\home\brinkman\My Documents\ARD\PoF-III Antrag\Evaluation\Poster\ArnoKlenk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01" y="4378442"/>
            <a:ext cx="570779" cy="69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7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Infrastructures for accelerator research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209" y="1405128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Facilities for user experiments, part-time usage for ARD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124855"/>
              </p:ext>
            </p:extLst>
          </p:nvPr>
        </p:nvGraphicFramePr>
        <p:xfrm>
          <a:off x="1450848" y="2018792"/>
          <a:ext cx="6096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512"/>
                <a:gridCol w="1491488"/>
                <a:gridCol w="2032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589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Center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589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Sub-topics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FLASH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ST3, ST4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REGAE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ST4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UNILAC/SIS18/ESR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GSI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ST2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MAMI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HIM/JGU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ST2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CRYRING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HIJ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ST2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BESSY-II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HZB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ST3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MLS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HZB/PTB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ST3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ELBE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HZDR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ST3, ST4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ANKA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KIT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ST3</a:t>
                      </a:r>
                      <a:endParaRPr lang="de-DE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5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Infrastructures cont’d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401" y="1210056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Dedicated ARD infrastructures (existing, under construction or planned)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639690"/>
              </p:ext>
            </p:extLst>
          </p:nvPr>
        </p:nvGraphicFramePr>
        <p:xfrm>
          <a:off x="1475232" y="1726184"/>
          <a:ext cx="6632448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728"/>
                <a:gridCol w="1263904"/>
                <a:gridCol w="2210816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589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Center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589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Sub-topics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PITZ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ST3, ST4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TTF/CMTB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ST1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SINBAD (planned)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ST3, ST4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HLI</a:t>
                      </a:r>
                      <a:r>
                        <a:rPr lang="en-US" sz="1600" baseline="0" dirty="0" smtClean="0"/>
                        <a:t> (constr.)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GSI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ST2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PHELIX,POLARIS,</a:t>
                      </a:r>
                      <a:r>
                        <a:rPr lang="en-US" sz="1600" baseline="0" dirty="0" smtClean="0"/>
                        <a:t>JETI200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HIJ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ST4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HoBiCaT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HZB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ST1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GunLab</a:t>
                      </a:r>
                      <a:r>
                        <a:rPr lang="en-US" sz="1600" dirty="0" smtClean="0"/>
                        <a:t> (constr.)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HZB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ST1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</a:t>
                      </a:r>
                      <a:r>
                        <a:rPr lang="en-US" sz="1600" i="1" dirty="0" err="1" smtClean="0"/>
                        <a:t>ERL</a:t>
                      </a:r>
                      <a:r>
                        <a:rPr lang="en-US" sz="1600" dirty="0" err="1" smtClean="0"/>
                        <a:t>inPro</a:t>
                      </a:r>
                      <a:r>
                        <a:rPr lang="en-US" sz="1600" dirty="0" smtClean="0"/>
                        <a:t> (constr.)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HZB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ST1, ST3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FLUTE, PICCOLO (planned)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KIT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ST3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PW</a:t>
                      </a:r>
                      <a:r>
                        <a:rPr lang="en-US" sz="1600" baseline="0" dirty="0" smtClean="0"/>
                        <a:t> lasers at ELBE center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HZDR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ST3,</a:t>
                      </a:r>
                      <a:r>
                        <a:rPr lang="en-US" sz="1600" baseline="0" dirty="0" smtClean="0"/>
                        <a:t> ST4</a:t>
                      </a:r>
                      <a:endParaRPr lang="de-DE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08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istributed test facility </a:t>
            </a:r>
            <a:br>
              <a:rPr lang="en-US" dirty="0" smtClean="0"/>
            </a:br>
            <a:r>
              <a:rPr lang="en-US" dirty="0" smtClean="0"/>
              <a:t>ST1 - ST3 - ST4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737" y="1195504"/>
            <a:ext cx="4425696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Collaboration</a:t>
            </a:r>
          </a:p>
          <a:p>
            <a:pPr lvl="1"/>
            <a:r>
              <a:rPr lang="en-US" sz="1600" dirty="0" smtClean="0"/>
              <a:t>Networking of research infrastructures</a:t>
            </a:r>
          </a:p>
          <a:p>
            <a:pPr lvl="0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</a:rPr>
              <a:t>Synergy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Extension of facilities for common usage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</a:rPr>
              <a:t>Leadership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International leading flagship projects towards ultra-compact accelerators and radiation sources 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/>
          </a:p>
          <a:p>
            <a:endParaRPr lang="de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Picture 4" descr="germany-ard-labs-only.png-v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249" y="1353656"/>
            <a:ext cx="3913568" cy="2469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249" y="4157472"/>
            <a:ext cx="39135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Proposal for strategic investment funds 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2016 – 2020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Preparation team: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. Assmann (DESY), V.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Bagnoud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(GSI),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M.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Büscher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(FZJ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), A.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Jankowiak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(HZB),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M.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Kaluza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(HIJ), A.-S. Müller (KIT),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U. Schramm (HZDR)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77241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of ARD in Helmholtz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Long history of Acc. R&amp;D as mission critical for other </a:t>
            </a:r>
            <a:r>
              <a:rPr lang="en-US" sz="1800" dirty="0" err="1" smtClean="0"/>
              <a:t>programmes</a:t>
            </a:r>
            <a:r>
              <a:rPr lang="en-US" sz="1800" dirty="0" smtClean="0"/>
              <a:t> – as an own topic ARD will maintain a strong link to </a:t>
            </a:r>
            <a:r>
              <a:rPr lang="en-US" sz="1800" dirty="0" err="1" smtClean="0"/>
              <a:t>programmes</a:t>
            </a:r>
            <a:r>
              <a:rPr lang="en-US" sz="1800" dirty="0" smtClean="0"/>
              <a:t> MU and MML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As enabling technology for large research infrastructures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Generating improvements and novel concepts for existing facilities and new projects (e.g. ANKA, BESSY-II, ELBE, FAIR, EU-XFEL)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Link to other research fields like Health and to technology transfer and industrial applications </a:t>
            </a:r>
            <a:endParaRPr lang="en-US" sz="16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Generic, future oriented research is strengthened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Exploitation of synergies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Foster high-risk/high-impact activities with ambitious goals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83D73647-6890-45FD-B277-3CBE0F5C413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70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SINBAD: example for new ARD infrastructure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5" name="Picture 5" descr="sinbad-facility-v2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3406" r="23968" b="44429"/>
          <a:stretch/>
        </p:blipFill>
        <p:spPr bwMode="auto">
          <a:xfrm>
            <a:off x="1879858" y="1271212"/>
            <a:ext cx="5211483" cy="304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inbad-facility-3D-v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t="39168" r="18268" b="28576"/>
          <a:stretch/>
        </p:blipFill>
        <p:spPr>
          <a:xfrm>
            <a:off x="1467716" y="4835513"/>
            <a:ext cx="6026231" cy="143355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 flipV="1">
            <a:off x="1975105" y="4319265"/>
            <a:ext cx="1560896" cy="5162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438305" y="4319265"/>
            <a:ext cx="1643500" cy="5162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707563" y="4607229"/>
            <a:ext cx="157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Utilise</a:t>
            </a:r>
            <a:r>
              <a:rPr lang="en-US" sz="1400" b="1" dirty="0" smtClean="0"/>
              <a:t> existing, unused infrastructure at DESY</a:t>
            </a:r>
            <a:endParaRPr lang="de-DE" sz="1400" b="1" dirty="0"/>
          </a:p>
        </p:txBody>
      </p:sp>
      <p:grpSp>
        <p:nvGrpSpPr>
          <p:cNvPr id="36" name="Group 35"/>
          <p:cNvGrpSpPr/>
          <p:nvPr/>
        </p:nvGrpSpPr>
        <p:grpSpPr>
          <a:xfrm>
            <a:off x="264793" y="1271212"/>
            <a:ext cx="1856615" cy="3749256"/>
            <a:chOff x="264793" y="1271212"/>
            <a:chExt cx="1856615" cy="37492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792" y="1294638"/>
              <a:ext cx="1154882" cy="1055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488" y="2328779"/>
              <a:ext cx="1012228" cy="130669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 bwMode="auto">
            <a:xfrm flipV="1">
              <a:off x="1467716" y="1822341"/>
              <a:ext cx="653692" cy="372219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264793" y="3635473"/>
              <a:ext cx="16150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14M€ ERC synergy grant Dec 2013</a:t>
              </a:r>
            </a:p>
            <a:p>
              <a:r>
                <a:rPr lang="en-US" sz="1400" b="1" dirty="0" smtClean="0"/>
                <a:t>DESY-CFEL-UHH-U/Arizona Coop. </a:t>
              </a:r>
              <a:endParaRPr lang="de-DE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04544" y="1271212"/>
              <a:ext cx="816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50as pulses</a:t>
              </a:r>
              <a:endParaRPr lang="de-DE" sz="1400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975105" y="2350047"/>
            <a:ext cx="2084831" cy="1762480"/>
            <a:chOff x="1975105" y="2350047"/>
            <a:chExt cx="2084831" cy="1762480"/>
          </a:xfrm>
        </p:grpSpPr>
        <p:sp>
          <p:nvSpPr>
            <p:cNvPr id="22" name="TextBox 21"/>
            <p:cNvSpPr txBox="1"/>
            <p:nvPr/>
          </p:nvSpPr>
          <p:spPr>
            <a:xfrm>
              <a:off x="1975105" y="3373863"/>
              <a:ext cx="1389727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Electron pulse &lt;1fs conv. </a:t>
              </a:r>
              <a:r>
                <a:rPr lang="en-US" sz="1400" b="1" dirty="0"/>
                <a:t>a</a:t>
              </a:r>
              <a:r>
                <a:rPr lang="en-US" sz="1400" b="1" dirty="0" smtClean="0"/>
                <a:t>cc.</a:t>
              </a:r>
              <a:endParaRPr lang="de-DE" sz="1400" b="1" dirty="0"/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2669968" y="2350047"/>
              <a:ext cx="1389968" cy="929601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4480831" y="2194560"/>
            <a:ext cx="2347201" cy="1871800"/>
            <a:chOff x="4480831" y="2194560"/>
            <a:chExt cx="2347201" cy="1871800"/>
          </a:xfrm>
        </p:grpSpPr>
        <p:sp>
          <p:nvSpPr>
            <p:cNvPr id="32" name="TextBox 31"/>
            <p:cNvSpPr txBox="1"/>
            <p:nvPr/>
          </p:nvSpPr>
          <p:spPr>
            <a:xfrm>
              <a:off x="5438305" y="3112253"/>
              <a:ext cx="1389727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Usability &amp; scalability of plasma acceleration</a:t>
              </a:r>
              <a:endParaRPr lang="de-DE" sz="1400" b="1" dirty="0"/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 flipV="1">
              <a:off x="4480831" y="2194560"/>
              <a:ext cx="1310289" cy="81801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7273846" y="2532062"/>
            <a:ext cx="172385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phase towards Distributed ARD Test Facility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23567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Implementation phase of ARD as a new topic in the Helmholtz portfolio since 2011 has already proven extremely valuable</a:t>
            </a:r>
          </a:p>
          <a:p>
            <a:pPr lvl="1"/>
            <a:r>
              <a:rPr lang="en-US" sz="1800" dirty="0" err="1" smtClean="0">
                <a:solidFill>
                  <a:srgbClr val="002060"/>
                </a:solidFill>
              </a:rPr>
              <a:t>Realisation</a:t>
            </a:r>
            <a:r>
              <a:rPr lang="en-US" sz="1800" dirty="0" smtClean="0">
                <a:solidFill>
                  <a:srgbClr val="002060"/>
                </a:solidFill>
              </a:rPr>
              <a:t> of synergies and new joint activities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Attracting students and young scientists to our field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Strengthening and launching new international </a:t>
            </a:r>
            <a:r>
              <a:rPr lang="en-US" sz="1800" dirty="0" err="1" smtClean="0">
                <a:solidFill>
                  <a:srgbClr val="002060"/>
                </a:solidFill>
              </a:rPr>
              <a:t>cooperations</a:t>
            </a:r>
            <a:endParaRPr lang="en-US" sz="18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 are looking forward to a rich and top-class research </a:t>
            </a:r>
            <a:r>
              <a:rPr lang="en-US" dirty="0" err="1" smtClean="0"/>
              <a:t>programme</a:t>
            </a:r>
            <a:r>
              <a:rPr lang="en-US" dirty="0" smtClean="0"/>
              <a:t> in </a:t>
            </a:r>
            <a:r>
              <a:rPr lang="en-US" dirty="0" err="1" smtClean="0"/>
              <a:t>PoF</a:t>
            </a:r>
            <a:r>
              <a:rPr lang="en-US" dirty="0" smtClean="0"/>
              <a:t>-III which is mission-critical to the area </a:t>
            </a:r>
            <a:r>
              <a:rPr lang="en-US" b="1" i="1" dirty="0" smtClean="0"/>
              <a:t>Matter</a:t>
            </a:r>
            <a:r>
              <a:rPr lang="en-US" dirty="0" smtClean="0"/>
              <a:t> and to Helmholtz </a:t>
            </a:r>
            <a:r>
              <a:rPr lang="en-US" smtClean="0"/>
              <a:t>in </a:t>
            </a:r>
            <a:r>
              <a:rPr lang="en-US"/>
              <a:t>general and defines leadership in the world-wide effort of further enhancing accelerator physics and </a:t>
            </a:r>
            <a:r>
              <a:rPr lang="en-US" smtClean="0"/>
              <a:t>technology</a:t>
            </a:r>
            <a:endParaRPr lang="en-US" dirty="0"/>
          </a:p>
          <a:p>
            <a:endParaRPr lang="en-US" dirty="0" smtClean="0"/>
          </a:p>
          <a:p>
            <a:pPr marL="534988" lvl="1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7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625" y="2553081"/>
            <a:ext cx="5560695" cy="1143000"/>
          </a:xfrm>
        </p:spPr>
        <p:txBody>
          <a:bodyPr/>
          <a:lstStyle/>
          <a:p>
            <a:r>
              <a:rPr lang="en-US" dirty="0" smtClean="0"/>
              <a:t>Thank you very much for your kind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4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5121" y="2596897"/>
            <a:ext cx="4047743" cy="1158240"/>
          </a:xfrm>
        </p:spPr>
        <p:txBody>
          <a:bodyPr/>
          <a:lstStyle/>
          <a:p>
            <a:endParaRPr lang="en-US" sz="4800" dirty="0" smtClean="0"/>
          </a:p>
          <a:p>
            <a:r>
              <a:rPr lang="en-US" sz="4800" dirty="0" smtClean="0"/>
              <a:t>Backup slides</a:t>
            </a:r>
            <a:endParaRPr lang="de-DE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59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partners – scientists and PhDs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376175"/>
              </p:ext>
            </p:extLst>
          </p:nvPr>
        </p:nvGraphicFramePr>
        <p:xfrm>
          <a:off x="604393" y="150266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3228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ST1 resources </a:t>
            </a:r>
            <a:r>
              <a:rPr lang="en-US" dirty="0" err="1" smtClean="0"/>
              <a:t>vs</a:t>
            </a:r>
            <a:r>
              <a:rPr lang="en-US" dirty="0" smtClean="0"/>
              <a:t> activities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448129"/>
              </p:ext>
            </p:extLst>
          </p:nvPr>
        </p:nvGraphicFramePr>
        <p:xfrm>
          <a:off x="1609344" y="1584961"/>
          <a:ext cx="5888736" cy="3681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3166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ST2 resources </a:t>
            </a:r>
            <a:r>
              <a:rPr lang="en-US" dirty="0" err="1" smtClean="0"/>
              <a:t>vs</a:t>
            </a:r>
            <a:r>
              <a:rPr lang="en-US" dirty="0" smtClean="0"/>
              <a:t> activities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255776" y="1172062"/>
            <a:ext cx="6693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Including GSI-Da contribution!</a:t>
            </a:r>
            <a:endParaRPr lang="de-DE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628518"/>
              </p:ext>
            </p:extLst>
          </p:nvPr>
        </p:nvGraphicFramePr>
        <p:xfrm>
          <a:off x="877824" y="1780767"/>
          <a:ext cx="7571232" cy="3608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7609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ST3 resources </a:t>
            </a:r>
            <a:r>
              <a:rPr lang="en-US" dirty="0" err="1" smtClean="0"/>
              <a:t>vs</a:t>
            </a:r>
            <a:r>
              <a:rPr lang="en-US" dirty="0" smtClean="0"/>
              <a:t> activities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637323"/>
              </p:ext>
            </p:extLst>
          </p:nvPr>
        </p:nvGraphicFramePr>
        <p:xfrm>
          <a:off x="926592" y="1868816"/>
          <a:ext cx="7522464" cy="358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27520" y="5108448"/>
            <a:ext cx="1755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DESY </a:t>
            </a:r>
            <a:r>
              <a:rPr lang="en-US" dirty="0" err="1" smtClean="0"/>
              <a:t>fehlt</a:t>
            </a:r>
            <a:r>
              <a:rPr lang="en-US" dirty="0" smtClean="0"/>
              <a:t> </a:t>
            </a:r>
            <a:r>
              <a:rPr lang="en-US" dirty="0" err="1" smtClean="0"/>
              <a:t>noch</a:t>
            </a:r>
            <a:r>
              <a:rPr lang="en-US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8209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ST4 resources </a:t>
            </a:r>
            <a:r>
              <a:rPr lang="en-US" dirty="0" err="1" smtClean="0"/>
              <a:t>vs</a:t>
            </a:r>
            <a:r>
              <a:rPr lang="en-US" dirty="0" smtClean="0"/>
              <a:t> activities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199390"/>
              </p:ext>
            </p:extLst>
          </p:nvPr>
        </p:nvGraphicFramePr>
        <p:xfrm>
          <a:off x="1731264" y="1792224"/>
          <a:ext cx="5754624" cy="3584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226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of ARD in Helmholtz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Fostering networking and cooperation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Joint projects between Helmholtz centers, transfer of knowledge and technologies, joint usage of infrastructure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C</a:t>
            </a:r>
            <a:r>
              <a:rPr lang="en-US" sz="1600" dirty="0" smtClean="0">
                <a:solidFill>
                  <a:srgbClr val="002060"/>
                </a:solidFill>
              </a:rPr>
              <a:t>ollaboration with universities and international partners at top level of science and technology </a:t>
            </a:r>
          </a:p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83D73647-6890-45FD-B277-3CBE0F5C413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244728" y="3816100"/>
            <a:ext cx="4400423" cy="369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Improving visibility of accelerator physics and technology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Attract young talents to our field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Strengthen accelerator physics education &amp; research at universities</a:t>
            </a:r>
          </a:p>
          <a:p>
            <a:pPr marL="0" indent="0"/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694773"/>
              </p:ext>
            </p:extLst>
          </p:nvPr>
        </p:nvGraphicFramePr>
        <p:xfrm>
          <a:off x="4730495" y="3377184"/>
          <a:ext cx="3743705" cy="260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93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5560695" cy="1143000"/>
          </a:xfrm>
        </p:spPr>
        <p:txBody>
          <a:bodyPr/>
          <a:lstStyle/>
          <a:p>
            <a:r>
              <a:rPr lang="en-US" dirty="0" smtClean="0"/>
              <a:t>ARD and German Universities</a:t>
            </a:r>
            <a:endParaRPr lang="de-DE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1935185" y="1155364"/>
            <a:ext cx="4329113" cy="5490490"/>
            <a:chOff x="2362200" y="833753"/>
            <a:chExt cx="4143375" cy="5491163"/>
          </a:xfrm>
        </p:grpSpPr>
        <p:grpSp>
          <p:nvGrpSpPr>
            <p:cNvPr id="8" name="Group 7"/>
            <p:cNvGrpSpPr/>
            <p:nvPr/>
          </p:nvGrpSpPr>
          <p:grpSpPr>
            <a:xfrm>
              <a:off x="2362200" y="833753"/>
              <a:ext cx="4143375" cy="5491163"/>
              <a:chOff x="2271713" y="452438"/>
              <a:chExt cx="4600575" cy="5953125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1713" y="452438"/>
                <a:ext cx="4600575" cy="5953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2271713" y="452438"/>
                <a:ext cx="776287" cy="461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9" name="Picture 3" descr="C:\Sync\ARD\PoF-III Antrag\DESY\desy_logo_nov201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488" y="1588634"/>
              <a:ext cx="386539" cy="390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Sync\ARD\PoF-III Antrag\FZJ\fzj_logo_nov201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9796" y="3657600"/>
              <a:ext cx="656278" cy="239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Sync\ARD\PoF-III Antrag\GSI\gsi_logo_nov201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343400"/>
              <a:ext cx="534774" cy="180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:\Sync\ARD\PoF-III Antrag\GSI\HIM_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340" y="4192967"/>
              <a:ext cx="394572" cy="3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617581" y="3751108"/>
              <a:ext cx="685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chemeClr val="tx2"/>
                  </a:solidFill>
                </a:rPr>
                <a:t>HI-Jena</a:t>
              </a:r>
              <a:endParaRPr lang="de-DE" sz="1100" b="1" dirty="0">
                <a:solidFill>
                  <a:schemeClr val="tx2"/>
                </a:solidFill>
              </a:endParaRPr>
            </a:p>
          </p:txBody>
        </p:sp>
        <p:pic>
          <p:nvPicPr>
            <p:cNvPr id="14" name="Picture 7" descr="C:\Sync\ARD\PoF-III Antrag\HZDR\hzdr_logo_nov201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02" y="3657600"/>
              <a:ext cx="703816" cy="17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C:\Sync\ARD\PoF-III Antrag\HZB\hzb_logo_nov201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643" y="2625983"/>
              <a:ext cx="676275" cy="247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C:\Sync\ARD\PoF-III Antrag\KIT\kit_logo_nov201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029200"/>
              <a:ext cx="493896" cy="236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398410" y="3589484"/>
            <a:ext cx="2676680" cy="2379674"/>
            <a:chOff x="6398410" y="3589484"/>
            <a:chExt cx="2676680" cy="2379674"/>
          </a:xfrm>
        </p:grpSpPr>
        <p:grpSp>
          <p:nvGrpSpPr>
            <p:cNvPr id="38" name="Group 37"/>
            <p:cNvGrpSpPr/>
            <p:nvPr/>
          </p:nvGrpSpPr>
          <p:grpSpPr>
            <a:xfrm>
              <a:off x="6398410" y="3589484"/>
              <a:ext cx="2676680" cy="2379674"/>
              <a:chOff x="6398410" y="4266180"/>
              <a:chExt cx="2676680" cy="237967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398410" y="5814857"/>
                <a:ext cx="2676680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 </a:t>
                </a:r>
                <a:r>
                  <a:rPr lang="en-US" sz="1600" b="1" dirty="0" smtClean="0"/>
                  <a:t>              </a:t>
                </a:r>
                <a:r>
                  <a:rPr lang="en-US" sz="1600" b="1" i="1" dirty="0" smtClean="0"/>
                  <a:t>(committee for accelerator physics) </a:t>
                </a:r>
                <a:r>
                  <a:rPr lang="en-US" sz="1600" b="1" dirty="0" smtClean="0"/>
                  <a:t>1</a:t>
                </a:r>
                <a:r>
                  <a:rPr lang="en-US" sz="1600" b="1" baseline="30000" dirty="0" smtClean="0"/>
                  <a:t>st</a:t>
                </a:r>
                <a:r>
                  <a:rPr lang="en-US" sz="1600" b="1" dirty="0" smtClean="0"/>
                  <a:t> meeting 17 Jan 2011</a:t>
                </a:r>
                <a:endParaRPr lang="de-DE" sz="1600" b="1" dirty="0"/>
              </a:p>
            </p:txBody>
          </p:sp>
          <p:pic>
            <p:nvPicPr>
              <p:cNvPr id="40" name="Picture 3" descr="\\win.desy.de\home\brinkman\My Documents\Uni\KfB\KfB_sitzung1_jan2011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9296" y="4266180"/>
                <a:ext cx="2240215" cy="1517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410" y="5089080"/>
              <a:ext cx="954130" cy="397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273385" y="1368395"/>
            <a:ext cx="7873020" cy="3531624"/>
            <a:chOff x="273385" y="1368395"/>
            <a:chExt cx="7873020" cy="3531624"/>
          </a:xfrm>
        </p:grpSpPr>
        <p:sp>
          <p:nvSpPr>
            <p:cNvPr id="25" name="Oval 24"/>
            <p:cNvSpPr/>
            <p:nvPr/>
          </p:nvSpPr>
          <p:spPr>
            <a:xfrm>
              <a:off x="5410647" y="2954178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/>
            <p:cNvSpPr/>
            <p:nvPr/>
          </p:nvSpPr>
          <p:spPr>
            <a:xfrm>
              <a:off x="3898065" y="2201296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/>
            <p:cNvSpPr/>
            <p:nvPr/>
          </p:nvSpPr>
          <p:spPr>
            <a:xfrm>
              <a:off x="3315989" y="4569331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Oval 27"/>
            <p:cNvSpPr/>
            <p:nvPr/>
          </p:nvSpPr>
          <p:spPr>
            <a:xfrm>
              <a:off x="3002182" y="4591102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/>
            <p:cNvSpPr/>
            <p:nvPr/>
          </p:nvSpPr>
          <p:spPr>
            <a:xfrm>
              <a:off x="3315989" y="4804769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Oval 29"/>
            <p:cNvSpPr/>
            <p:nvPr/>
          </p:nvSpPr>
          <p:spPr>
            <a:xfrm>
              <a:off x="2239318" y="4170930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Oval 30"/>
            <p:cNvSpPr/>
            <p:nvPr/>
          </p:nvSpPr>
          <p:spPr>
            <a:xfrm>
              <a:off x="5862494" y="4004602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/>
            <p:cNvSpPr/>
            <p:nvPr/>
          </p:nvSpPr>
          <p:spPr>
            <a:xfrm>
              <a:off x="2541345" y="4170930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/>
            <p:cNvSpPr/>
            <p:nvPr/>
          </p:nvSpPr>
          <p:spPr>
            <a:xfrm>
              <a:off x="4726715" y="4185262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/>
            <p:cNvSpPr/>
            <p:nvPr/>
          </p:nvSpPr>
          <p:spPr>
            <a:xfrm>
              <a:off x="4912963" y="1814902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329180" y="4277066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Oval 35"/>
            <p:cNvSpPr/>
            <p:nvPr/>
          </p:nvSpPr>
          <p:spPr>
            <a:xfrm>
              <a:off x="3049807" y="4123305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/>
            <p:cNvSpPr/>
            <p:nvPr/>
          </p:nvSpPr>
          <p:spPr>
            <a:xfrm>
              <a:off x="2665666" y="3593764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Oval 20"/>
            <p:cNvSpPr/>
            <p:nvPr/>
          </p:nvSpPr>
          <p:spPr>
            <a:xfrm>
              <a:off x="394108" y="1674713"/>
              <a:ext cx="105561" cy="9525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9073" y="1368395"/>
              <a:ext cx="16045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Partner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universities</a:t>
              </a:r>
              <a:endPara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3385" y="2296546"/>
              <a:ext cx="1725168" cy="233910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TU-Dortmund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 smtClean="0">
                  <a:solidFill>
                    <a:sysClr val="windowText" lastClr="000000"/>
                  </a:solidFill>
                </a:rPr>
                <a:t>U-Wuppertal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RWTH Aachen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U-Bonn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U-Siegen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U-Giessen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U-Mainz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U-Frankfurt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TU-Darmstad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21237" y="1871490"/>
              <a:ext cx="1725168" cy="1323439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U-Rostock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U-Hamburg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HU-Berlin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TU-Dresden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U-Jena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570416" y="3805359"/>
              <a:ext cx="95250" cy="952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735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+ 30 further cooperation partners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49" y="1673353"/>
            <a:ext cx="2419223" cy="1837944"/>
          </a:xfrm>
        </p:spPr>
        <p:txBody>
          <a:bodyPr/>
          <a:lstStyle/>
          <a:p>
            <a:pPr marL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MBI</a:t>
            </a:r>
          </a:p>
          <a:p>
            <a:pPr marL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PTB</a:t>
            </a:r>
          </a:p>
          <a:p>
            <a:pPr marL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U-hospital Dresden - </a:t>
            </a:r>
            <a:r>
              <a:rPr lang="en-US" sz="1600" dirty="0" err="1" smtClean="0"/>
              <a:t>OncoRay</a:t>
            </a:r>
            <a:endParaRPr lang="de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62249" y="3787614"/>
            <a:ext cx="2419223" cy="103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NCBJ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TU-Lodz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TU-Warsaw</a:t>
            </a:r>
            <a:endParaRPr lang="de-DE" sz="1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19049" y="4097761"/>
            <a:ext cx="2419223" cy="40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IMP-CAS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549875" y="4502742"/>
            <a:ext cx="498247" cy="359541"/>
            <a:chOff x="2651" y="1473"/>
            <a:chExt cx="319" cy="147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" y="1475"/>
              <a:ext cx="31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651" y="1473"/>
              <a:ext cx="319" cy="147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3262249" y="3360500"/>
            <a:ext cx="498247" cy="403122"/>
            <a:chOff x="3046" y="1473"/>
            <a:chExt cx="348" cy="134"/>
          </a:xfrm>
        </p:grpSpPr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" y="1475"/>
              <a:ext cx="344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3046" y="1473"/>
              <a:ext cx="348" cy="134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12" y="4824659"/>
            <a:ext cx="498247" cy="39222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9" descr="germany-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5" y="1313812"/>
            <a:ext cx="498247" cy="35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42" y="1254301"/>
            <a:ext cx="574908" cy="4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china_flag_lar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5" y="3737992"/>
            <a:ext cx="498247" cy="35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519049" y="4931767"/>
            <a:ext cx="2419223" cy="59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ASG </a:t>
            </a:r>
            <a:r>
              <a:rPr lang="en-US" sz="1600" dirty="0" err="1" smtClean="0"/>
              <a:t>S.p.A</a:t>
            </a:r>
            <a:r>
              <a:rPr lang="en-US" sz="1600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INFN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519049" y="5939286"/>
            <a:ext cx="2419223" cy="59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KEK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RIKEN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</p:txBody>
      </p:sp>
      <p:pic>
        <p:nvPicPr>
          <p:cNvPr id="3074" name="Picture 2" descr="https://encrypted-tbn1.gstatic.com/images?q=tbn:ANd9GcT2sD55dwWoKlfWyCpArW0jx3AvBZJodMijk09JFinxA80dO9GEN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5" y="5517755"/>
            <a:ext cx="612545" cy="40762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262249" y="2837799"/>
            <a:ext cx="2419223" cy="39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KVI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</p:txBody>
      </p:sp>
      <p:pic>
        <p:nvPicPr>
          <p:cNvPr id="3076" name="Picture 4" descr="https://encrypted-tbn3.gstatic.com/images?q=tbn:ANd9GcSIn4iQx4_0Nh7e4BNPOWaP6hYCrGPHDJPquigAPZrMPbrnlln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49" y="2425460"/>
            <a:ext cx="498247" cy="3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262249" y="5297401"/>
            <a:ext cx="2041271" cy="103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BINP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INR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Moscow State U.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St. </a:t>
            </a:r>
            <a:r>
              <a:rPr lang="en-US" sz="1600" dirty="0" err="1" smtClean="0"/>
              <a:t>Petersb</a:t>
            </a:r>
            <a:r>
              <a:rPr lang="en-US" sz="1600" dirty="0" smtClean="0"/>
              <a:t>. State U.</a:t>
            </a:r>
            <a:endParaRPr lang="de-DE" sz="1600" dirty="0"/>
          </a:p>
        </p:txBody>
      </p:sp>
      <p:pic>
        <p:nvPicPr>
          <p:cNvPr id="3078" name="Picture 6" descr="https://encrypted-tbn0.gstatic.com/images?q=tbn:ANd9GcQqhSlINjNGhYga3Hgy47uPy11BwDIniK9Qdoy_24iWkl5k8yh8M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49" y="1254302"/>
            <a:ext cx="817245" cy="5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3262249" y="1897583"/>
            <a:ext cx="2419223" cy="39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IBS-RISP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</p:txBody>
      </p:sp>
      <p:pic>
        <p:nvPicPr>
          <p:cNvPr id="3080" name="Picture 8" descr="Bild in Originalgröße anzeigen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5" y="2844927"/>
            <a:ext cx="5715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519049" y="3246269"/>
            <a:ext cx="2419223" cy="40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TRIUMF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5506011" y="1707083"/>
            <a:ext cx="1736037" cy="39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PSI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</p:txBody>
      </p:sp>
      <p:pic>
        <p:nvPicPr>
          <p:cNvPr id="3082" name="Picture 10" descr="Bild in Originalgröße anzeigen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76" y="2102340"/>
            <a:ext cx="624639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5506011" y="2527680"/>
            <a:ext cx="1821381" cy="71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STFC-</a:t>
            </a:r>
            <a:r>
              <a:rPr lang="en-US" sz="1600" dirty="0" err="1" smtClean="0"/>
              <a:t>Daresbury</a:t>
            </a:r>
            <a:r>
              <a:rPr lang="en-US" sz="1600" dirty="0" smtClean="0"/>
              <a:t> Lab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J. Adams Inst.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</p:txBody>
      </p:sp>
      <p:pic>
        <p:nvPicPr>
          <p:cNvPr id="3084" name="Picture 12" descr="Bild in Originalgröße anzeigen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72" y="3448759"/>
            <a:ext cx="612447" cy="40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5506011" y="3847333"/>
            <a:ext cx="1382469" cy="186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BNL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Cornell U.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FNAL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JLAB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LBNL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MI State U.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SLAC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UCLA</a:t>
            </a:r>
            <a:endParaRPr lang="de-DE" sz="1600" dirty="0"/>
          </a:p>
        </p:txBody>
      </p:sp>
      <p:pic>
        <p:nvPicPr>
          <p:cNvPr id="3086" name="Picture 14" descr="Bild in Originalgröße anzeigen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03" y="1233771"/>
            <a:ext cx="659373" cy="4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7527554" y="1744771"/>
            <a:ext cx="817869" cy="39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CERN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8137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ARD structure and management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841248" y="5791200"/>
            <a:ext cx="537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589C"/>
                </a:solidFill>
              </a:rPr>
              <a:t>www.helmholtz-ard.de</a:t>
            </a:r>
            <a:endParaRPr lang="de-DE" sz="1800" b="1" i="1" dirty="0">
              <a:solidFill>
                <a:srgbClr val="00589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4" y="1597152"/>
            <a:ext cx="7859185" cy="379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5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per sub-topic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3645408" y="3633216"/>
            <a:ext cx="3974592" cy="2062389"/>
            <a:chOff x="3645408" y="3633216"/>
            <a:chExt cx="3974592" cy="2062389"/>
          </a:xfrm>
        </p:grpSpPr>
        <p:sp>
          <p:nvSpPr>
            <p:cNvPr id="10" name="TextBox 9"/>
            <p:cNvSpPr txBox="1"/>
            <p:nvPr/>
          </p:nvSpPr>
          <p:spPr>
            <a:xfrm>
              <a:off x="3974592" y="4864608"/>
              <a:ext cx="3645408" cy="830997"/>
            </a:xfrm>
            <a:prstGeom prst="rect">
              <a:avLst/>
            </a:prstGeom>
            <a:solidFill>
              <a:srgbClr val="FF7C8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/>
                <a:t>GSI-Da. </a:t>
              </a:r>
              <a:r>
                <a:rPr lang="en-US" sz="1600" b="1" i="1" dirty="0"/>
                <a:t>c</a:t>
              </a:r>
              <a:r>
                <a:rPr lang="en-US" sz="1600" b="1" i="1" dirty="0" smtClean="0"/>
                <a:t>ontributions to ARD not in </a:t>
              </a:r>
              <a:r>
                <a:rPr lang="en-US" sz="1600" b="1" i="1" dirty="0" err="1" smtClean="0"/>
                <a:t>PoF</a:t>
              </a:r>
              <a:r>
                <a:rPr lang="en-US" sz="1600" b="1" i="1" dirty="0" smtClean="0"/>
                <a:t>-III evaluation (for information: </a:t>
              </a:r>
              <a:r>
                <a:rPr lang="en-US" sz="1600" b="1" i="1" dirty="0" smtClean="0"/>
                <a:t>1.5</a:t>
              </a:r>
              <a:r>
                <a:rPr lang="en-US" sz="1600" b="1" i="1" dirty="0" smtClean="0"/>
                <a:t>M</a:t>
              </a:r>
              <a:r>
                <a:rPr lang="en-US" sz="1600" b="1" i="1" dirty="0" smtClean="0"/>
                <a:t>€ or </a:t>
              </a:r>
              <a:r>
                <a:rPr lang="en-US" sz="1600" b="1" i="1" dirty="0" smtClean="0"/>
                <a:t>5% </a:t>
              </a:r>
              <a:r>
                <a:rPr lang="en-US" sz="1600" b="1" i="1" dirty="0" smtClean="0"/>
                <a:t>of ARD resources)</a:t>
              </a:r>
              <a:endParaRPr lang="de-DE" sz="1600" b="1" i="1" dirty="0"/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3645408" y="3633216"/>
              <a:ext cx="755904" cy="1011936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6388608" y="3633216"/>
              <a:ext cx="841248" cy="1097280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1097280" y="4145721"/>
            <a:ext cx="190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Total 161 FTE   incl. 30 PhD</a:t>
            </a:r>
            <a:endParaRPr lang="de-DE" sz="1600" b="1" dirty="0"/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511684"/>
              </p:ext>
            </p:extLst>
          </p:nvPr>
        </p:nvGraphicFramePr>
        <p:xfrm>
          <a:off x="0" y="1463040"/>
          <a:ext cx="4511040" cy="285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489320"/>
              </p:ext>
            </p:extLst>
          </p:nvPr>
        </p:nvGraphicFramePr>
        <p:xfrm>
          <a:off x="3852672" y="1414272"/>
          <a:ext cx="4401312" cy="286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98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Synergy and coherence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Sub-topics are not </a:t>
            </a:r>
            <a:r>
              <a:rPr lang="en-US" sz="1800" dirty="0" err="1" smtClean="0"/>
              <a:t>disjunct</a:t>
            </a:r>
            <a:r>
              <a:rPr lang="en-US" sz="1800" dirty="0" smtClean="0"/>
              <a:t>/orthogonal – research activities benefit from overlap and synergies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Example 1: SRF technology has strong impact on hadron accelerators (link ST1-ST2) and photon beam sources (link ST1-ST3)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Example 2: strong link between ST3 and ST4 for dynamics, diagnostics and </a:t>
            </a:r>
            <a:r>
              <a:rPr lang="en-US" sz="1600" dirty="0" err="1" smtClean="0">
                <a:solidFill>
                  <a:srgbClr val="002060"/>
                </a:solidFill>
              </a:rPr>
              <a:t>synchronisation</a:t>
            </a:r>
            <a:r>
              <a:rPr lang="en-US" sz="1600" dirty="0" smtClean="0">
                <a:solidFill>
                  <a:srgbClr val="002060"/>
                </a:solidFill>
              </a:rPr>
              <a:t> of short electron bunches</a:t>
            </a:r>
            <a:endParaRPr lang="de-DE" sz="16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Exploitation of synergies and common interests enhances the efficiency, coherence and excellence of our research </a:t>
            </a:r>
            <a:r>
              <a:rPr lang="en-US" sz="1800" dirty="0" err="1" smtClean="0"/>
              <a:t>programme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 1 : SRF science and technology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Focus on development of high duty cycle/</a:t>
            </a:r>
            <a:r>
              <a:rPr lang="en-US" sz="1800" dirty="0" smtClean="0">
                <a:sym typeface="Wingdings" panose="05000000000000000000" pitchFamily="2" charset="2"/>
              </a:rPr>
              <a:t>CW superconducting accelerators for electron and hadron beams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Pushing the limit of beam sources/injectors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Pushing the limit of CW acceleration</a:t>
            </a:r>
          </a:p>
          <a:p>
            <a:pPr lvl="1"/>
            <a:endParaRPr lang="en-US" sz="18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9" y="4011168"/>
            <a:ext cx="1550864" cy="20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097024" y="4011168"/>
            <a:ext cx="4706112" cy="1956264"/>
            <a:chOff x="1604963" y="2343150"/>
            <a:chExt cx="5934075" cy="20240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963" y="2490788"/>
              <a:ext cx="5934075" cy="187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343150"/>
              <a:ext cx="12192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Bild 1" descr="cut2-comp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3"/>
          <a:stretch>
            <a:fillRect/>
          </a:stretch>
        </p:blipFill>
        <p:spPr bwMode="auto">
          <a:xfrm>
            <a:off x="7034784" y="4011168"/>
            <a:ext cx="1938528" cy="195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4" descr="PXFEL3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36" y="2362009"/>
            <a:ext cx="2073782" cy="1487815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win.desy.de\home\brinkman\My Documents\ARD\PoF-III Antrag\HZB\bERLinPro_HZB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84" y="3945548"/>
            <a:ext cx="1227658" cy="40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ierung 426"/>
          <p:cNvGrpSpPr/>
          <p:nvPr/>
        </p:nvGrpSpPr>
        <p:grpSpPr>
          <a:xfrm rot="16200000">
            <a:off x="5291787" y="542398"/>
            <a:ext cx="700045" cy="743798"/>
            <a:chOff x="1429720" y="-61251"/>
            <a:chExt cx="980647" cy="1041938"/>
          </a:xfrm>
        </p:grpSpPr>
        <p:sp>
          <p:nvSpPr>
            <p:cNvPr id="13" name="Pfeil nach unten 427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9BBB59">
                <a:lumMod val="7500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14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dirty="0" smtClean="0">
                  <a:solidFill>
                    <a:sysClr val="window" lastClr="FFFFFF"/>
                  </a:solidFill>
                  <a:latin typeface="Calibri"/>
                </a:rPr>
                <a:t>ST2,3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38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Matter and Technology">
  <a:themeElements>
    <a:clrScheme name="Trennfolie FB Struktur der Mater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ennfolie FB Struktur der Mater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rennfolie FB Struktur der Mater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olie FB Schlüsseltechnologien">
  <a:themeElements>
    <a:clrScheme name="1_Folie FB Schlüsseltechnolog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Folie FB Schlüsseltechnolog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Folie FB Schlüsseltechnolog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1242</Words>
  <Application>Microsoft Office PowerPoint</Application>
  <PresentationFormat>On-screen Show (4:3)</PresentationFormat>
  <Paragraphs>282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Title Matter and Technology</vt:lpstr>
      <vt:lpstr>1_Folie FB Schlüsseltechnologien</vt:lpstr>
      <vt:lpstr>Accelerator Research and Development</vt:lpstr>
      <vt:lpstr>Implementation of ARD in Helmholtz</vt:lpstr>
      <vt:lpstr>Implementation of ARD in Helmholtz</vt:lpstr>
      <vt:lpstr>ARD and German Universities</vt:lpstr>
      <vt:lpstr>… + 30 further cooperation partners</vt:lpstr>
      <vt:lpstr>ARD structure and management</vt:lpstr>
      <vt:lpstr>Resources per sub-topic</vt:lpstr>
      <vt:lpstr>Synergy and coherence</vt:lpstr>
      <vt:lpstr>ST 1 : SRF science and technology </vt:lpstr>
      <vt:lpstr>Further presentations ST 1</vt:lpstr>
      <vt:lpstr>ST 2: Concepts &amp; techn. for hadron accelerators </vt:lpstr>
      <vt:lpstr>Further presentations ST 2</vt:lpstr>
      <vt:lpstr>ST 3: ps and fs electron and photon beams</vt:lpstr>
      <vt:lpstr>PowerPoint Presentation</vt:lpstr>
      <vt:lpstr>PowerPoint Presentation</vt:lpstr>
      <vt:lpstr>PowerPoint Presentation</vt:lpstr>
      <vt:lpstr>Infrastructures for accelerator research</vt:lpstr>
      <vt:lpstr>Infrastructures cont’d</vt:lpstr>
      <vt:lpstr>Distributed test facility  ST1 - ST3 - ST4</vt:lpstr>
      <vt:lpstr>SINBAD: example for new ARD infrastructure</vt:lpstr>
      <vt:lpstr>Concluding remarks</vt:lpstr>
      <vt:lpstr>Thank you very much for your kind attention!</vt:lpstr>
      <vt:lpstr>PowerPoint Presentation</vt:lpstr>
      <vt:lpstr>University partners – scientists and PhDs</vt:lpstr>
      <vt:lpstr>ST1 resources vs activities</vt:lpstr>
      <vt:lpstr>ST2 resources vs activities</vt:lpstr>
      <vt:lpstr>ST3 resources vs activities</vt:lpstr>
      <vt:lpstr>ST4 resources vs activities</vt:lpstr>
    </vt:vector>
  </TitlesOfParts>
  <Company>HGF BONN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christine bleibtreu</dc:creator>
  <cp:lastModifiedBy>Brinkmann, Reinhard</cp:lastModifiedBy>
  <cp:revision>2021</cp:revision>
  <dcterms:created xsi:type="dcterms:W3CDTF">2006-03-03T09:51:24Z</dcterms:created>
  <dcterms:modified xsi:type="dcterms:W3CDTF">2014-02-20T15:57:00Z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bool>true</vt:bool>
  </property>
</Properties>
</file>