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376" r:id="rId3"/>
    <p:sldId id="378" r:id="rId4"/>
    <p:sldId id="424" r:id="rId5"/>
    <p:sldId id="409" r:id="rId6"/>
    <p:sldId id="419" r:id="rId7"/>
    <p:sldId id="395" r:id="rId8"/>
    <p:sldId id="396" r:id="rId9"/>
    <p:sldId id="397" r:id="rId10"/>
    <p:sldId id="384" r:id="rId11"/>
    <p:sldId id="380" r:id="rId12"/>
    <p:sldId id="420" r:id="rId13"/>
    <p:sldId id="413" r:id="rId14"/>
    <p:sldId id="389" r:id="rId15"/>
    <p:sldId id="427" r:id="rId16"/>
    <p:sldId id="428" r:id="rId17"/>
    <p:sldId id="401" r:id="rId18"/>
    <p:sldId id="429" r:id="rId19"/>
    <p:sldId id="425" r:id="rId20"/>
    <p:sldId id="426" r:id="rId21"/>
    <p:sldId id="402" r:id="rId22"/>
    <p:sldId id="422" r:id="rId23"/>
    <p:sldId id="394" r:id="rId24"/>
    <p:sldId id="421" r:id="rId25"/>
  </p:sldIdLst>
  <p:sldSz cx="9144000" cy="6858000" type="screen4x3"/>
  <p:notesSz cx="6797675" cy="987266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9F1"/>
    <a:srgbClr val="8BBFE0"/>
    <a:srgbClr val="00589C"/>
    <a:srgbClr val="E6AF11"/>
    <a:srgbClr val="9BC1E1"/>
    <a:srgbClr val="FF9966"/>
    <a:srgbClr val="003E6E"/>
    <a:srgbClr val="FF7C80"/>
    <a:srgbClr val="FF505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6" autoAdjust="0"/>
    <p:restoredTop sz="99756" autoAdjust="0"/>
  </p:normalViewPr>
  <p:slideViewPr>
    <p:cSldViewPr snapToGrid="0">
      <p:cViewPr>
        <p:scale>
          <a:sx n="94" d="100"/>
          <a:sy n="94" d="100"/>
        </p:scale>
        <p:origin x="-72" y="804"/>
      </p:cViewPr>
      <p:guideLst>
        <p:guide orient="horz" pos="409"/>
        <p:guide orient="horz" pos="761"/>
        <p:guide orient="horz" pos="1069"/>
        <p:guide orient="horz" pos="1287"/>
        <p:guide pos="5528"/>
        <p:guide pos="200"/>
        <p:guide pos="1810"/>
        <p:guide pos="1624"/>
        <p:guide pos="1462"/>
        <p:guide pos="2105"/>
        <p:guide pos="2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0"/>
    </p:cViewPr>
  </p:sorterViewPr>
  <p:notesViewPr>
    <p:cSldViewPr snapToGrid="0">
      <p:cViewPr varScale="1">
        <p:scale>
          <a:sx n="60" d="100"/>
          <a:sy n="60" d="100"/>
        </p:scale>
        <p:origin x="-2796" y="-90"/>
      </p:cViewPr>
      <p:guideLst>
        <p:guide orient="horz" pos="3109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68550C1-3217-464E-B3ED-57DA62D955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2277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7888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DC3E366-776E-43E1-8377-94C04314E4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7658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Environmental conditions</a:t>
            </a:r>
          </a:p>
          <a:p>
            <a:endParaRPr lang="en-US"/>
          </a:p>
          <a:p>
            <a:r>
              <a:rPr lang="en-US"/>
              <a:t>Radiation environment</a:t>
            </a:r>
          </a:p>
          <a:p>
            <a:r>
              <a:rPr lang="en-US"/>
              <a:t>Magnetic fields</a:t>
            </a:r>
          </a:p>
          <a:p>
            <a:r>
              <a:rPr lang="en-US"/>
              <a:t>Temperatures</a:t>
            </a:r>
          </a:p>
          <a:p>
            <a:r>
              <a:rPr lang="en-US"/>
              <a:t>Cryogenic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Extreme data rates</a:t>
            </a:r>
          </a:p>
          <a:p>
            <a:r>
              <a:rPr lang="en-US"/>
              <a:t>Millions to billions of channels</a:t>
            </a:r>
          </a:p>
          <a:p>
            <a:r>
              <a:rPr lang="en-US"/>
              <a:t>Low mass, innovative materials</a:t>
            </a:r>
          </a:p>
          <a:p>
            <a:r>
              <a:rPr lang="en-US"/>
              <a:t>Real-time reconstructions</a:t>
            </a:r>
          </a:p>
          <a:p>
            <a:endParaRPr lang="en-US"/>
          </a:p>
          <a:p>
            <a:r>
              <a:rPr lang="en-US"/>
              <a:t>High Z sensors</a:t>
            </a:r>
          </a:p>
          <a:p>
            <a:r>
              <a:rPr lang="en-US"/>
              <a:t>High quantum efficiency</a:t>
            </a:r>
          </a:p>
          <a:p>
            <a:r>
              <a:rPr lang="en-US"/>
              <a:t>High spatial, energy and time resolution</a:t>
            </a:r>
          </a:p>
          <a:p>
            <a:r>
              <a:rPr lang="en-US"/>
              <a:t>Edge-less sensors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VLSI</a:t>
            </a:r>
          </a:p>
          <a:p>
            <a:r>
              <a:rPr lang="en-US"/>
              <a:t>Massively parallel computing</a:t>
            </a:r>
          </a:p>
          <a:p>
            <a:r>
              <a:rPr lang="en-US"/>
              <a:t>Heterogeneous digital hardware</a:t>
            </a:r>
          </a:p>
          <a:p>
            <a:r>
              <a:rPr lang="en-US"/>
              <a:t>3D integration</a:t>
            </a:r>
          </a:p>
          <a:p>
            <a:endParaRPr lang="en-US"/>
          </a:p>
          <a:p>
            <a:r>
              <a:rPr lang="en-US"/>
              <a:t>Optical data communication</a:t>
            </a:r>
          </a:p>
          <a:p>
            <a:r>
              <a:rPr lang="en-US"/>
              <a:t>packaging</a:t>
            </a:r>
          </a:p>
          <a:p>
            <a:endParaRPr lang="en-US"/>
          </a:p>
          <a:p>
            <a:r>
              <a:rPr lang="en-US"/>
              <a:t>Low noise</a:t>
            </a:r>
          </a:p>
          <a:p>
            <a:r>
              <a:rPr lang="en-US"/>
              <a:t>Low power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32772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481E03-AAC0-584C-9B3F-77BE83B8F419}" type="slidenum">
              <a:rPr lang="de-DE" sz="1200"/>
              <a:pPr eaLnBrk="1" hangingPunct="1"/>
              <a:t>3</a:t>
            </a:fld>
            <a:endParaRPr 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Rectangle 5"/>
          <p:cNvSpPr>
            <a:spLocks noChangeAspect="1"/>
          </p:cNvSpPr>
          <p:nvPr userDrawn="1"/>
        </p:nvSpPr>
        <p:spPr bwMode="auto">
          <a:xfrm>
            <a:off x="0" y="-10160"/>
            <a:ext cx="9144000" cy="8839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6348241" y="109968"/>
            <a:ext cx="2733062" cy="641872"/>
            <a:chOff x="22456028" y="973136"/>
            <a:chExt cx="7533927" cy="1871664"/>
          </a:xfrm>
        </p:grpSpPr>
        <p:pic>
          <p:nvPicPr>
            <p:cNvPr id="20" name="Picture 15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7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 userDrawn="1"/>
        </p:nvSpPr>
        <p:spPr>
          <a:xfrm>
            <a:off x="130594" y="158448"/>
            <a:ext cx="1322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0069D1"/>
                </a:solidFill>
              </a:rPr>
              <a:t>Matter and </a:t>
            </a:r>
            <a:br>
              <a:rPr lang="en-US" sz="1400" b="1" baseline="0" dirty="0" smtClean="0">
                <a:solidFill>
                  <a:srgbClr val="0069D1"/>
                </a:solidFill>
              </a:rPr>
            </a:br>
            <a:r>
              <a:rPr lang="en-US" sz="1400" b="1" baseline="0" dirty="0" smtClean="0">
                <a:solidFill>
                  <a:srgbClr val="0069D1"/>
                </a:solidFill>
              </a:rPr>
              <a:t>Technologies</a:t>
            </a:r>
            <a:endParaRPr lang="en-US" sz="1400" b="1" baseline="0" dirty="0">
              <a:solidFill>
                <a:srgbClr val="0069D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595120" y="213360"/>
            <a:ext cx="4539453" cy="457200"/>
            <a:chOff x="1013231" y="3338791"/>
            <a:chExt cx="4886347" cy="51424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252" y="3395880"/>
              <a:ext cx="854743" cy="434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409" y="3499780"/>
              <a:ext cx="628487" cy="146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148" y="3395837"/>
              <a:ext cx="1404131" cy="457200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079" y="3499780"/>
              <a:ext cx="536499" cy="209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452" y="3473858"/>
              <a:ext cx="704350" cy="235313"/>
            </a:xfrm>
            <a:prstGeom prst="rect">
              <a:avLst/>
            </a:prstGeom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231" y="3338791"/>
              <a:ext cx="464976" cy="464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496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78435"/>
            <a:ext cx="8557895" cy="96837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22250" y="65786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15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51415"/>
            <a:ext cx="8557895" cy="96837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22250" y="6578600"/>
            <a:ext cx="162687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4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22250" y="65786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45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22250" y="65786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58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6858001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000"/>
              </a:lnSpc>
              <a:spcBef>
                <a:spcPct val="20000"/>
              </a:spcBef>
            </a:pPr>
            <a:endParaRPr lang="en-US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0715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880" y="2921953"/>
            <a:ext cx="650081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8" descr="trenner_footer_struk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973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87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folien_footer_strukm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973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7843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</a:t>
            </a:r>
            <a:br>
              <a:rPr lang="de-DE" smtClean="0"/>
            </a:br>
            <a:r>
              <a:rPr lang="de-DE" smtClean="0"/>
              <a:t>Unterzeile manuell einfärben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Die farbigen Sekundärfarben fungieren sowohl als Codierung (Navigation) innerhalb der Kommunikation als auch zur Auflockerung des gesamten visuellen Auftritts. </a:t>
            </a:r>
          </a:p>
          <a:p>
            <a:pPr lvl="1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Als weitere Sekundärfarben ergänzen drei Grautöne Seriosität und Neutralität.</a:t>
            </a:r>
          </a:p>
          <a:p>
            <a:pPr lvl="1"/>
            <a:r>
              <a:rPr lang="de-DE" dirty="0" smtClean="0"/>
              <a:t>Die farbigen Sekundärfarben fungieren sowohl als Codierung (Navigation) innerhalb der Kommunikation als auch zur Auflockerung des gesamten visuellen Auftritts.</a:t>
            </a:r>
          </a:p>
          <a:p>
            <a:pPr lvl="2"/>
            <a:r>
              <a:rPr lang="de-DE" dirty="0" smtClean="0"/>
              <a:t>Punkt x</a:t>
            </a:r>
          </a:p>
          <a:p>
            <a:pPr lvl="2"/>
            <a:r>
              <a:rPr lang="de-DE" dirty="0" smtClean="0"/>
              <a:t>Punkt y</a:t>
            </a:r>
          </a:p>
          <a:p>
            <a:pPr lvl="0"/>
            <a:endParaRPr lang="de-DE" dirty="0" smtClean="0"/>
          </a:p>
        </p:txBody>
      </p:sp>
      <p:pic>
        <p:nvPicPr>
          <p:cNvPr id="2054" name="Picture 10" descr="HG_LOGO_S_ENG_RG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6000750"/>
            <a:ext cx="1433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5"/>
          <p:cNvSpPr txBox="1">
            <a:spLocks/>
          </p:cNvSpPr>
          <p:nvPr userDrawn="1"/>
        </p:nvSpPr>
        <p:spPr>
          <a:xfrm>
            <a:off x="537698" y="6404578"/>
            <a:ext cx="2479040" cy="284162"/>
          </a:xfrm>
          <a:prstGeom prst="rect">
            <a:avLst/>
          </a:prstGeom>
        </p:spPr>
        <p:txBody>
          <a:bodyPr/>
          <a:lstStyle>
            <a:lvl1pPr marL="342900" indent="-342900" algn="r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8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Marc</a:t>
            </a:r>
            <a:r>
              <a:rPr lang="en-US" baseline="0" dirty="0" smtClean="0"/>
              <a:t> Weber</a:t>
            </a:r>
            <a:endParaRPr lang="en-US" dirty="0"/>
          </a:p>
        </p:txBody>
      </p:sp>
      <p:sp>
        <p:nvSpPr>
          <p:cNvPr id="8" name="Text Placeholder 5"/>
          <p:cNvSpPr txBox="1">
            <a:spLocks/>
          </p:cNvSpPr>
          <p:nvPr userDrawn="1"/>
        </p:nvSpPr>
        <p:spPr>
          <a:xfrm>
            <a:off x="3606800" y="6502718"/>
            <a:ext cx="2479040" cy="284162"/>
          </a:xfrm>
          <a:prstGeom prst="rect">
            <a:avLst/>
          </a:prstGeom>
        </p:spPr>
        <p:txBody>
          <a:bodyPr/>
          <a:lstStyle>
            <a:lvl1pPr marL="342900" indent="-342900" algn="r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8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22250" y="658876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77" r:id="rId1"/>
    <p:sldLayoutId id="2147493878" r:id="rId2"/>
    <p:sldLayoutId id="2147493879" r:id="rId3"/>
    <p:sldLayoutId id="214749388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228725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367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0" y="1130854"/>
            <a:ext cx="7944843" cy="52965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720" y="1214438"/>
            <a:ext cx="8493126" cy="642937"/>
          </a:xfrm>
        </p:spPr>
        <p:txBody>
          <a:bodyPr/>
          <a:lstStyle/>
          <a:p>
            <a:pPr algn="ctr"/>
            <a:r>
              <a:rPr lang="en-US" sz="3600" b="1" dirty="0" smtClean="0"/>
              <a:t>Detector technology and systems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755" y="1864678"/>
            <a:ext cx="8154670" cy="459422"/>
          </a:xfrm>
        </p:spPr>
        <p:txBody>
          <a:bodyPr/>
          <a:lstStyle/>
          <a:p>
            <a:pPr algn="ctr"/>
            <a:r>
              <a:rPr lang="en-US" dirty="0" smtClean="0"/>
              <a:t>Marc Weber</a:t>
            </a:r>
            <a:endParaRPr lang="en-US" dirty="0"/>
          </a:p>
        </p:txBody>
      </p:sp>
      <p:pic>
        <p:nvPicPr>
          <p:cNvPr id="5" name="Picture 11" descr="HG_LOGO_ENG_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930900"/>
            <a:ext cx="1414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5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Edgeless_photo_by_Juh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36" y="876299"/>
            <a:ext cx="2226764" cy="1514901"/>
          </a:xfrm>
          <a:prstGeom prst="rect">
            <a:avLst/>
          </a:prstGeom>
        </p:spPr>
      </p:pic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168274" y="1178044"/>
            <a:ext cx="5470526" cy="4985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lvl="1" indent="0">
              <a:buNone/>
            </a:pPr>
            <a:r>
              <a:rPr lang="en-US" sz="2000" b="1" dirty="0" smtClean="0"/>
              <a:t>Objectives: </a:t>
            </a:r>
          </a:p>
          <a:p>
            <a:pPr marL="179387" lvl="1" indent="0">
              <a:buNone/>
            </a:pPr>
            <a:endParaRPr lang="en-US" sz="2000" b="1" dirty="0"/>
          </a:p>
          <a:p>
            <a:pPr marL="820738" lvl="1" indent="-285750" eaLnBrk="0" hangingPunct="0"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echnologies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for unprecedented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+mn-lt"/>
              </a:rPr>
            </a:b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efficiency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resolution and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fluences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820738" lvl="1" indent="-285750" eaLnBrk="0" hangingPunct="0"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m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ass-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and edge-less detectors</a:t>
            </a:r>
          </a:p>
          <a:p>
            <a:pPr marL="820738" lvl="1" indent="-285750" eaLnBrk="0" hangingPunct="0"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ransition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from millions to billions of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pixels</a:t>
            </a:r>
          </a:p>
          <a:p>
            <a:pPr marL="534988" lvl="1" eaLnBrk="0" hangingPunct="0"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179387" lvl="1" indent="0">
              <a:buNone/>
            </a:pPr>
            <a:r>
              <a:rPr lang="en-US" sz="2000" b="1" dirty="0"/>
              <a:t>Challenges</a:t>
            </a:r>
            <a:r>
              <a:rPr lang="en-US" sz="2000" b="1" dirty="0" smtClean="0"/>
              <a:t>:</a:t>
            </a:r>
          </a:p>
          <a:p>
            <a:pPr marL="179387" lvl="1" indent="0">
              <a:buNone/>
            </a:pPr>
            <a:endParaRPr lang="en-US" sz="2000" b="1" dirty="0" smtClean="0"/>
          </a:p>
          <a:p>
            <a:pPr marL="820738" lvl="1" indent="-28575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extreme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environmental requirements </a:t>
            </a:r>
          </a:p>
          <a:p>
            <a:pPr marL="820738" lvl="1" indent="-28575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xtreme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integration density and functionality</a:t>
            </a:r>
          </a:p>
          <a:p>
            <a:pPr marL="820738" lvl="1" indent="-28575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analog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design for shrinking transistor size</a:t>
            </a:r>
          </a:p>
          <a:p>
            <a:pPr marL="820738" lvl="1" indent="-285750" eaLnBrk="0" hangingPunct="0"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ransition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from hybrid pixels to 3D and monolithic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technologies</a:t>
            </a:r>
          </a:p>
          <a:p>
            <a:pPr marL="534988" lvl="1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</a:pP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Sensors, ASICs and Interconnects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47" y="1039897"/>
            <a:ext cx="1386853" cy="931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6" name="Bild 5" descr="STS_Rev_C_bonded_a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463799"/>
            <a:ext cx="2235200" cy="1676400"/>
          </a:xfrm>
          <a:prstGeom prst="rect">
            <a:avLst/>
          </a:prstGeom>
        </p:spPr>
      </p:pic>
      <p:pic>
        <p:nvPicPr>
          <p:cNvPr id="13" name="Bild 1" descr="bonding-schema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2" y="4229099"/>
            <a:ext cx="2293937" cy="165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Competence and breadth in sensors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64815" y="1487488"/>
            <a:ext cx="4746625" cy="563721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Our sensor portfolio ranges from </a:t>
            </a:r>
            <a:r>
              <a:rPr lang="en-US" dirty="0" err="1" smtClean="0"/>
              <a:t>CdZnTe</a:t>
            </a:r>
            <a:r>
              <a:rPr lang="en-US" dirty="0" smtClean="0"/>
              <a:t>, diamond, </a:t>
            </a:r>
            <a:r>
              <a:rPr lang="en-US" dirty="0" err="1" smtClean="0"/>
              <a:t>GaAs</a:t>
            </a:r>
            <a:r>
              <a:rPr lang="en-US" dirty="0" smtClean="0"/>
              <a:t>, </a:t>
            </a:r>
            <a:r>
              <a:rPr lang="en-US" dirty="0" err="1" smtClean="0"/>
              <a:t>Ge</a:t>
            </a:r>
            <a:r>
              <a:rPr lang="en-US" dirty="0" smtClean="0"/>
              <a:t>, Si to cryogenic YBCO sensors. 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We host and have access to unique irradiation facilities at DESY, GSI, KIT.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Our sensor specialists are driving the field and hold key positions in various experiments.</a:t>
            </a:r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995" y="1003300"/>
            <a:ext cx="1926086" cy="219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89" y="1060117"/>
            <a:ext cx="1599484" cy="125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 descr="IMG_6931c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4" y="2692400"/>
            <a:ext cx="1582736" cy="148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 descr="D7_fertig_1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7"/>
          <a:stretch/>
        </p:blipFill>
        <p:spPr>
          <a:xfrm>
            <a:off x="7162800" y="4610100"/>
            <a:ext cx="1574800" cy="1066800"/>
          </a:xfrm>
          <a:prstGeom prst="rect">
            <a:avLst/>
          </a:prstGeom>
        </p:spPr>
      </p:pic>
      <p:pic>
        <p:nvPicPr>
          <p:cNvPr id="8" name="Bild 7" descr="PercivalCMO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02000"/>
            <a:ext cx="1538067" cy="1562099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303377" y="4861868"/>
            <a:ext cx="11487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Percival CMOS</a:t>
            </a:r>
            <a:endParaRPr lang="en-US" sz="1100" dirty="0"/>
          </a:p>
        </p:txBody>
      </p:sp>
      <p:sp>
        <p:nvSpPr>
          <p:cNvPr id="20" name="Rechteck 19"/>
          <p:cNvSpPr/>
          <p:nvPr/>
        </p:nvSpPr>
        <p:spPr>
          <a:xfrm>
            <a:off x="7132177" y="5700068"/>
            <a:ext cx="12561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Cryogenic YBCO</a:t>
            </a:r>
            <a:endParaRPr lang="en-US" sz="1100" dirty="0"/>
          </a:p>
        </p:txBody>
      </p:sp>
      <p:sp>
        <p:nvSpPr>
          <p:cNvPr id="21" name="Rechteck 20"/>
          <p:cNvSpPr/>
          <p:nvPr/>
        </p:nvSpPr>
        <p:spPr>
          <a:xfrm>
            <a:off x="7157577" y="4188768"/>
            <a:ext cx="8350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GEM-TPC</a:t>
            </a:r>
            <a:endParaRPr lang="en-US" sz="1100" dirty="0"/>
          </a:p>
        </p:txBody>
      </p:sp>
      <p:sp>
        <p:nvSpPr>
          <p:cNvPr id="17" name="Rechteck 16"/>
          <p:cNvSpPr/>
          <p:nvPr/>
        </p:nvSpPr>
        <p:spPr>
          <a:xfrm>
            <a:off x="7147148" y="2296468"/>
            <a:ext cx="16823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en-US" sz="1100" dirty="0" smtClean="0"/>
              <a:t>Diamond </a:t>
            </a:r>
            <a:r>
              <a:rPr lang="de-DE" altLang="en-US" sz="1100" dirty="0"/>
              <a:t>on </a:t>
            </a:r>
            <a:r>
              <a:rPr lang="de-DE" altLang="en-US" sz="1100" dirty="0" smtClean="0"/>
              <a:t>Iridium 962</a:t>
            </a:r>
            <a:endParaRPr lang="en-US" altLang="en-US" sz="1100" dirty="0"/>
          </a:p>
        </p:txBody>
      </p:sp>
      <p:pic>
        <p:nvPicPr>
          <p:cNvPr id="25" name="0087d086-4061-47ca-8ec7-05d16ba8db97" descr="024D7E19-29FD-40B9-8B07-74A09F61A77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3" r="17021" b="23628"/>
          <a:stretch>
            <a:fillRect/>
          </a:stretch>
        </p:blipFill>
        <p:spPr bwMode="auto">
          <a:xfrm rot="10800000">
            <a:off x="4421350" y="5143500"/>
            <a:ext cx="244831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hteck 25"/>
          <p:cNvSpPr/>
          <p:nvPr/>
        </p:nvSpPr>
        <p:spPr>
          <a:xfrm>
            <a:off x="4401677" y="6284268"/>
            <a:ext cx="24819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Helmholtz cube with </a:t>
            </a:r>
            <a:r>
              <a:rPr lang="en-US" sz="1100" dirty="0" err="1" smtClean="0">
                <a:solidFill>
                  <a:srgbClr val="000000"/>
                </a:solidFill>
              </a:rPr>
              <a:t>CdTe</a:t>
            </a:r>
            <a:r>
              <a:rPr lang="en-US" sz="1100" dirty="0" smtClean="0">
                <a:solidFill>
                  <a:srgbClr val="000000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</a:rPr>
              <a:t>and </a:t>
            </a:r>
            <a:r>
              <a:rPr lang="en-US" sz="1100" dirty="0" err="1" smtClean="0">
                <a:solidFill>
                  <a:srgbClr val="000000"/>
                </a:solidFill>
              </a:rPr>
              <a:t>GaAs</a:t>
            </a:r>
            <a:endParaRPr lang="en-US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Sharing of expensive technologies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07975" y="1101408"/>
            <a:ext cx="8582025" cy="426243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Advances </a:t>
            </a:r>
            <a:r>
              <a:rPr lang="en-US" dirty="0"/>
              <a:t>in microelectronics </a:t>
            </a:r>
            <a:r>
              <a:rPr lang="en-US" dirty="0" smtClean="0"/>
              <a:t>will enable </a:t>
            </a:r>
            <a:br>
              <a:rPr lang="en-US" dirty="0" smtClean="0"/>
            </a:br>
            <a:r>
              <a:rPr lang="en-US" dirty="0" smtClean="0"/>
              <a:t>detectors </a:t>
            </a:r>
            <a:r>
              <a:rPr lang="en-US" dirty="0"/>
              <a:t>of unprecedented </a:t>
            </a:r>
            <a:r>
              <a:rPr lang="en-US" dirty="0" smtClean="0"/>
              <a:t>functionality.</a:t>
            </a: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Custom microchips (ASICs) are a must</a:t>
            </a:r>
            <a:r>
              <a:rPr lang="en-US" dirty="0" smtClean="0"/>
              <a:t>.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i="1" dirty="0" smtClean="0"/>
              <a:t>However</a:t>
            </a:r>
            <a:r>
              <a:rPr lang="en-US" dirty="0" smtClean="0"/>
              <a:t> costs for modern IC technology  </a:t>
            </a:r>
            <a:br>
              <a:rPr lang="en-US" dirty="0" smtClean="0"/>
            </a:br>
            <a:r>
              <a:rPr lang="en-US" sz="1800" dirty="0" smtClean="0"/>
              <a:t>(&lt; 65 nm CMOS, 3D, etc.) </a:t>
            </a:r>
            <a:r>
              <a:rPr lang="en-US" dirty="0" smtClean="0"/>
              <a:t>become prohibitive. </a:t>
            </a:r>
            <a:br>
              <a:rPr lang="en-US" dirty="0" smtClean="0"/>
            </a:br>
            <a:r>
              <a:rPr lang="en-US" dirty="0" smtClean="0"/>
              <a:t>Design process is getting involved and lengthy. 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=&gt; We combine forces, share designs and submissions, develop common building blocks between DESY, FZJ, GSI and KIT.</a:t>
            </a:r>
          </a:p>
          <a:p>
            <a:pPr marL="0" indent="0"/>
            <a:r>
              <a:rPr lang="en-US" dirty="0" smtClean="0"/>
              <a:t>=&gt; We strengthen overall expertise by creating a new ASIC design group at FZJ and a new ASIC professorship at KIT.</a:t>
            </a:r>
            <a:endParaRPr lang="en-US" dirty="0"/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Bild 3" descr="febapf gebond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94" y="965200"/>
            <a:ext cx="2912533" cy="21844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Data Transmission and Processing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0" y="1008063"/>
            <a:ext cx="8383588" cy="5046662"/>
          </a:xfrm>
        </p:spPr>
        <p:txBody>
          <a:bodyPr/>
          <a:lstStyle/>
          <a:p>
            <a:pPr marL="0" indent="0"/>
            <a:endParaRPr lang="en-US" sz="1800" dirty="0" smtClean="0"/>
          </a:p>
          <a:p>
            <a:endParaRPr lang="de-DE" sz="1800" dirty="0"/>
          </a:p>
        </p:txBody>
      </p:sp>
      <p:sp>
        <p:nvSpPr>
          <p:cNvPr id="14" name="Rechteck 13"/>
          <p:cNvSpPr/>
          <p:nvPr/>
        </p:nvSpPr>
        <p:spPr>
          <a:xfrm>
            <a:off x="209550" y="990600"/>
            <a:ext cx="4572000" cy="53091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7" lvl="1" indent="0">
              <a:buNone/>
            </a:pPr>
            <a:r>
              <a:rPr lang="en-US" sz="2000" b="1" dirty="0" smtClean="0"/>
              <a:t>Objectives: </a:t>
            </a:r>
          </a:p>
          <a:p>
            <a:pPr marL="179387" lvl="1" indent="0">
              <a:buNone/>
            </a:pPr>
            <a:endParaRPr lang="en-US" sz="2000" b="1" dirty="0"/>
          </a:p>
          <a:p>
            <a:pPr marL="820738" lvl="1" indent="-285750" eaLnBrk="0" hangingPunct="0"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Coping with unprecedented detector data rates and volumes</a:t>
            </a:r>
          </a:p>
          <a:p>
            <a:pPr marL="534988" lvl="1" eaLnBrk="0" hangingPunct="0"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179387" lvl="1" indent="0">
              <a:buNone/>
            </a:pPr>
            <a:r>
              <a:rPr lang="en-US" sz="2000" b="1" dirty="0"/>
              <a:t>Challenges</a:t>
            </a:r>
            <a:r>
              <a:rPr lang="en-US" sz="2000" b="1" dirty="0" smtClean="0"/>
              <a:t>:</a:t>
            </a:r>
          </a:p>
          <a:p>
            <a:pPr marL="179387" lvl="1" indent="0">
              <a:buNone/>
            </a:pPr>
            <a:endParaRPr lang="en-US" sz="2000" b="1" dirty="0" smtClean="0"/>
          </a:p>
          <a:p>
            <a:pPr marL="820738" lvl="1" indent="-28575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Moving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electronic intelligence (FPGAs) closer to detector despite radiation and power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constraints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820738" lvl="1" indent="-28575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Tb/s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optical links for data transmission out of detector volume</a:t>
            </a:r>
          </a:p>
          <a:p>
            <a:pPr marL="820738" lvl="1" indent="-28575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Innovative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DAQ and trigger architectures. </a:t>
            </a:r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pPr marL="820738" lvl="1" indent="-28575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Detector-related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advanced algorithms and computing. 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938" y="882651"/>
            <a:ext cx="1450364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G:\HEB\PC080982.JPG"/>
          <p:cNvPicPr>
            <a:picLocks noChangeAspect="1" noChangeArrowheads="1"/>
          </p:cNvPicPr>
          <p:nvPr/>
        </p:nvPicPr>
        <p:blipFill rotWithShape="1">
          <a:blip r:embed="rId3"/>
          <a:srcRect l="1024" t="2903" r="2976" b="19266"/>
          <a:stretch/>
        </p:blipFill>
        <p:spPr bwMode="auto">
          <a:xfrm>
            <a:off x="6978305" y="4189413"/>
            <a:ext cx="1800569" cy="1106487"/>
          </a:xfrm>
          <a:prstGeom prst="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4105603"/>
            <a:ext cx="2111375" cy="169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Rechteck 12"/>
          <p:cNvSpPr/>
          <p:nvPr/>
        </p:nvSpPr>
        <p:spPr>
          <a:xfrm>
            <a:off x="4680622" y="5839768"/>
            <a:ext cx="17131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en-US" sz="1100" dirty="0" smtClean="0"/>
              <a:t>Helmholtz MTCA.4 AMC</a:t>
            </a:r>
            <a:endParaRPr lang="en-US" altLang="en-US" sz="1100" dirty="0"/>
          </a:p>
        </p:txBody>
      </p:sp>
      <p:sp>
        <p:nvSpPr>
          <p:cNvPr id="17" name="Rechteck 16"/>
          <p:cNvSpPr/>
          <p:nvPr/>
        </p:nvSpPr>
        <p:spPr>
          <a:xfrm>
            <a:off x="6975465" y="5344468"/>
            <a:ext cx="15176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en-US" sz="1100" dirty="0" err="1" smtClean="0"/>
              <a:t>Picosecond</a:t>
            </a:r>
            <a:r>
              <a:rPr lang="de-DE" altLang="en-US" sz="1100" dirty="0" smtClean="0"/>
              <a:t> </a:t>
            </a:r>
            <a:r>
              <a:rPr lang="de-DE" altLang="en-US" sz="1100" dirty="0" err="1" smtClean="0"/>
              <a:t>sampling</a:t>
            </a:r>
            <a:endParaRPr lang="en-US" altLang="en-US" sz="1100" dirty="0"/>
          </a:p>
        </p:txBody>
      </p:sp>
      <p:sp>
        <p:nvSpPr>
          <p:cNvPr id="18" name="Rechteck 17"/>
          <p:cNvSpPr/>
          <p:nvPr/>
        </p:nvSpPr>
        <p:spPr>
          <a:xfrm>
            <a:off x="4914491" y="3629968"/>
            <a:ext cx="25916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en-US" sz="1100" dirty="0" smtClean="0"/>
              <a:t>Optical </a:t>
            </a:r>
            <a:r>
              <a:rPr lang="de-DE" altLang="en-US" sz="1100" dirty="0" err="1" smtClean="0"/>
              <a:t>data</a:t>
            </a:r>
            <a:r>
              <a:rPr lang="de-DE" altLang="en-US" sz="1100" dirty="0" smtClean="0"/>
              <a:t> </a:t>
            </a:r>
            <a:r>
              <a:rPr lang="de-DE" altLang="en-US" sz="1100" dirty="0" err="1" smtClean="0"/>
              <a:t>transmission</a:t>
            </a:r>
            <a:r>
              <a:rPr lang="de-DE" altLang="en-US" sz="1100" dirty="0" smtClean="0"/>
              <a:t> </a:t>
            </a:r>
            <a:r>
              <a:rPr lang="de-DE" altLang="en-US" sz="1100" dirty="0" err="1" smtClean="0"/>
              <a:t>for</a:t>
            </a:r>
            <a:r>
              <a:rPr lang="de-DE" altLang="en-US" sz="1100" dirty="0" smtClean="0"/>
              <a:t> </a:t>
            </a:r>
            <a:r>
              <a:rPr lang="de-DE" altLang="en-US" sz="1100" dirty="0" err="1" smtClean="0"/>
              <a:t>detectors</a:t>
            </a:r>
            <a:endParaRPr lang="en-US" altLang="en-US" sz="1100" dirty="0"/>
          </a:p>
        </p:txBody>
      </p:sp>
      <p:pic>
        <p:nvPicPr>
          <p:cNvPr id="3" name="Bild 2" descr="EO-concep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2108200"/>
            <a:ext cx="3919728" cy="150571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Original and high-gain research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216186" y="1086168"/>
            <a:ext cx="8056563" cy="520223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Our portfolio includes selected high-risk/high </a:t>
            </a:r>
            <a:br>
              <a:rPr lang="en-US" dirty="0" smtClean="0"/>
            </a:br>
            <a:r>
              <a:rPr lang="en-US" dirty="0" smtClean="0"/>
              <a:t>gain </a:t>
            </a:r>
            <a:r>
              <a:rPr lang="en-US" dirty="0" smtClean="0"/>
              <a:t>elements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We adapt technologies from elsewhere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(e.g. </a:t>
            </a:r>
            <a:r>
              <a:rPr lang="en-US" dirty="0" smtClean="0"/>
              <a:t>telecommunication) to detectors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We support others moving from </a:t>
            </a:r>
            <a:br>
              <a:rPr lang="en-US" dirty="0" smtClean="0"/>
            </a:br>
            <a:r>
              <a:rPr lang="en-US" dirty="0" smtClean="0"/>
              <a:t>prove-of-concept </a:t>
            </a:r>
            <a:r>
              <a:rPr lang="en-US" dirty="0" smtClean="0"/>
              <a:t>to </a:t>
            </a:r>
            <a:r>
              <a:rPr lang="en-US" dirty="0" smtClean="0"/>
              <a:t>production systems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 marL="0" indent="0"/>
            <a:r>
              <a:rPr lang="en-US" dirty="0" smtClean="0"/>
              <a:t>Example 1: </a:t>
            </a:r>
            <a:r>
              <a:rPr lang="en-US" dirty="0" smtClean="0"/>
              <a:t>Electro-Optical-Modulation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sz="1600" dirty="0" smtClean="0"/>
              <a:t>(</a:t>
            </a:r>
            <a:r>
              <a:rPr lang="en-US" sz="1600" dirty="0" smtClean="0"/>
              <a:t>see talk of C. </a:t>
            </a:r>
            <a:r>
              <a:rPr lang="en-US" sz="1600" dirty="0" err="1" smtClean="0"/>
              <a:t>Koos</a:t>
            </a:r>
            <a:r>
              <a:rPr lang="en-US" sz="1600" dirty="0" smtClean="0"/>
              <a:t>)</a:t>
            </a:r>
            <a:endParaRPr lang="en-US" sz="1600" dirty="0" smtClean="0"/>
          </a:p>
          <a:p>
            <a:pPr marL="0" indent="0"/>
            <a:r>
              <a:rPr lang="en-US" dirty="0" smtClean="0"/>
              <a:t>Example 2: </a:t>
            </a:r>
            <a:r>
              <a:rPr lang="en-US" dirty="0" smtClean="0"/>
              <a:t>Large-area </a:t>
            </a:r>
            <a:r>
              <a:rPr lang="en-US" dirty="0"/>
              <a:t>diamond detectors</a:t>
            </a:r>
            <a:br>
              <a:rPr lang="en-US" dirty="0"/>
            </a:br>
            <a:r>
              <a:rPr lang="en-US" dirty="0" smtClean="0"/>
              <a:t>	</a:t>
            </a:r>
            <a:r>
              <a:rPr lang="en-US" sz="1600" dirty="0" smtClean="0"/>
              <a:t>(</a:t>
            </a:r>
            <a:r>
              <a:rPr lang="en-US" sz="1600" dirty="0"/>
              <a:t>University </a:t>
            </a:r>
            <a:r>
              <a:rPr lang="en-US" sz="1600" dirty="0" smtClean="0"/>
              <a:t>Augsburg: Diamond-on-</a:t>
            </a:r>
            <a:r>
              <a:rPr lang="en-US" sz="1600" dirty="0" err="1" smtClean="0"/>
              <a:t>Irridium</a:t>
            </a:r>
            <a:r>
              <a:rPr lang="en-US" sz="1600" dirty="0" smtClean="0"/>
              <a:t>)</a:t>
            </a:r>
            <a:endParaRPr lang="en-US" sz="1600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73660" y="-12636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155" y="979840"/>
            <a:ext cx="3050455" cy="220498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012160" y="3164505"/>
            <a:ext cx="3171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Principle: </a:t>
            </a:r>
            <a:r>
              <a:rPr lang="en-US" sz="1400" dirty="0" smtClean="0"/>
              <a:t>Electro-Optical-Modulation </a:t>
            </a:r>
            <a:endParaRPr lang="en-US" sz="14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 rotWithShape="1">
          <a:blip r:embed="rId3"/>
          <a:srcRect t="65741"/>
          <a:stretch/>
        </p:blipFill>
        <p:spPr>
          <a:xfrm>
            <a:off x="6012160" y="3574178"/>
            <a:ext cx="3131840" cy="2082569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6012160" y="5580510"/>
            <a:ext cx="3015335" cy="31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DOI samples produced in Augsburg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2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High-tech systems at fast R&amp;D cycles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37791" y="1195388"/>
            <a:ext cx="8054975" cy="426243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Long lead times are a nuisance and costly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Our approach is: modular frameworks, common platforms and synergetic </a:t>
            </a:r>
            <a:r>
              <a:rPr lang="en-US" dirty="0" smtClean="0"/>
              <a:t>collaboration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Example 1: Readout for </a:t>
            </a:r>
            <a:r>
              <a:rPr lang="en-US" dirty="0" smtClean="0"/>
              <a:t>HGF </a:t>
            </a:r>
            <a:r>
              <a:rPr lang="en-US" dirty="0" smtClean="0"/>
              <a:t>cube</a:t>
            </a:r>
          </a:p>
          <a:p>
            <a:pPr marL="534988" lvl="1" indent="0">
              <a:buNone/>
            </a:pPr>
            <a:r>
              <a:rPr lang="en-US" sz="1600" dirty="0"/>
              <a:t>R</a:t>
            </a:r>
            <a:r>
              <a:rPr lang="en-US" sz="1600" dirty="0" smtClean="0"/>
              <a:t>eadout</a:t>
            </a:r>
            <a:r>
              <a:rPr lang="en-US" sz="1600" dirty="0" smtClean="0"/>
              <a:t>, </a:t>
            </a:r>
            <a:r>
              <a:rPr lang="en-US" sz="1600" dirty="0" smtClean="0"/>
              <a:t>ADC, 10GbE </a:t>
            </a:r>
            <a:r>
              <a:rPr lang="en-US" sz="1600" dirty="0" smtClean="0"/>
              <a:t>links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Example 2: UFO High-throughput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		</a:t>
            </a:r>
            <a:r>
              <a:rPr lang="en-US" dirty="0" smtClean="0"/>
              <a:t>DAQ </a:t>
            </a:r>
            <a:r>
              <a:rPr lang="en-US" dirty="0" smtClean="0"/>
              <a:t>framework</a:t>
            </a:r>
            <a:endParaRPr lang="en-US" dirty="0" smtClean="0"/>
          </a:p>
          <a:p>
            <a:pPr marL="534988" lvl="1" indent="0">
              <a:buNone/>
            </a:pPr>
            <a:r>
              <a:rPr lang="en-US" sz="1600" dirty="0" smtClean="0"/>
              <a:t>High </a:t>
            </a:r>
            <a:r>
              <a:rPr lang="en-US" sz="1600" dirty="0" smtClean="0"/>
              <a:t>speed </a:t>
            </a:r>
            <a:r>
              <a:rPr lang="en-US" sz="1600" dirty="0" smtClean="0"/>
              <a:t>detectors, FPGA, </a:t>
            </a:r>
            <a:r>
              <a:rPr lang="en-US" sz="1600" dirty="0" err="1" smtClean="0"/>
              <a:t>PCIe</a:t>
            </a:r>
            <a:r>
              <a:rPr lang="en-US" sz="1600" dirty="0" smtClean="0"/>
              <a:t> links,</a:t>
            </a:r>
            <a:br>
              <a:rPr lang="en-US" sz="1600" dirty="0" smtClean="0"/>
            </a:br>
            <a:r>
              <a:rPr lang="en-US" sz="1600" dirty="0" smtClean="0"/>
              <a:t>GPUs</a:t>
            </a:r>
            <a:endParaRPr lang="en-US" sz="1600" dirty="0" smtClean="0"/>
          </a:p>
          <a:p>
            <a:pPr lvl="1"/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D:\Medipix\Medipix module readout\Photos\FullSystem\SDboar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030" y="3113966"/>
            <a:ext cx="3904655" cy="99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Medipix\Medipix module readout\Photos\FullSystem\MezzanineFron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015" y="2303875"/>
            <a:ext cx="2650449" cy="85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 11" descr="P5076743-ohn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85388"/>
            <a:ext cx="3390900" cy="2543175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2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Detector Systems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0" y="820738"/>
            <a:ext cx="8383588" cy="5046662"/>
          </a:xfrm>
        </p:spPr>
        <p:txBody>
          <a:bodyPr/>
          <a:lstStyle/>
          <a:p>
            <a:pPr marL="0" indent="0"/>
            <a:endParaRPr lang="en-US" sz="1800" dirty="0" smtClean="0"/>
          </a:p>
          <a:p>
            <a:endParaRPr lang="de-DE" sz="1800" dirty="0"/>
          </a:p>
        </p:txBody>
      </p:sp>
      <p:sp>
        <p:nvSpPr>
          <p:cNvPr id="14" name="Rechteck 13"/>
          <p:cNvSpPr/>
          <p:nvPr/>
        </p:nvSpPr>
        <p:spPr>
          <a:xfrm>
            <a:off x="314325" y="1466850"/>
            <a:ext cx="4572000" cy="4201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7" lvl="1" indent="0">
              <a:buNone/>
            </a:pPr>
            <a:r>
              <a:rPr lang="en-US" sz="2000" b="1" dirty="0" smtClean="0"/>
              <a:t>Objectives: </a:t>
            </a:r>
          </a:p>
          <a:p>
            <a:pPr marL="820738" lvl="1" indent="-285750" eaLnBrk="0" hangingPunct="0"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820738" lvl="1" indent="-285750" eaLnBrk="0" hangingPunct="0"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Demonstrate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cutting-edge technologies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in complex, functional and scalable systems </a:t>
            </a:r>
          </a:p>
          <a:p>
            <a:pPr marL="534988" lvl="1" eaLnBrk="0" hangingPunct="0"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179387" lvl="1" indent="0">
              <a:buNone/>
            </a:pPr>
            <a:r>
              <a:rPr lang="en-US" sz="2000" b="1" dirty="0"/>
              <a:t>Challenges</a:t>
            </a:r>
            <a:r>
              <a:rPr lang="en-US" sz="2000" b="1" dirty="0" smtClean="0"/>
              <a:t>:</a:t>
            </a:r>
          </a:p>
          <a:p>
            <a:pPr marL="179387" lvl="1" indent="0">
              <a:buNone/>
            </a:pPr>
            <a:endParaRPr lang="en-US" sz="2000" b="1" dirty="0" smtClean="0"/>
          </a:p>
          <a:p>
            <a:pPr marL="820738" lvl="1" indent="-285750" eaLnBrk="0" hangingPunct="0"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Need to be selective </a:t>
            </a:r>
          </a:p>
          <a:p>
            <a:pPr marL="820738" lvl="1" indent="-28575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Find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balance between systems ready for use and prototypes</a:t>
            </a:r>
          </a:p>
          <a:p>
            <a:pPr marL="820738" lvl="1" indent="-285750" ea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Be ambitious while avoiding blue sky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research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Bild 9" descr="IMG_806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491">
            <a:off x="4746711" y="3500000"/>
            <a:ext cx="4050450" cy="303783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537034" y="6042968"/>
            <a:ext cx="18545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en-US" sz="1100" dirty="0" smtClean="0"/>
              <a:t>Smart </a:t>
            </a:r>
            <a:r>
              <a:rPr lang="de-DE" altLang="en-US" sz="1100" dirty="0" err="1" smtClean="0"/>
              <a:t>tomography</a:t>
            </a:r>
            <a:r>
              <a:rPr lang="de-DE" altLang="en-US" sz="1100" dirty="0" smtClean="0"/>
              <a:t> </a:t>
            </a:r>
            <a:r>
              <a:rPr lang="de-DE" altLang="en-US" sz="1100" dirty="0" err="1" smtClean="0"/>
              <a:t>camera</a:t>
            </a:r>
            <a:endParaRPr lang="en-US" altLang="en-US" sz="1100" dirty="0"/>
          </a:p>
        </p:txBody>
      </p:sp>
      <p:pic>
        <p:nvPicPr>
          <p:cNvPr id="12" name="Picture 6" descr="module_par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0771" y="1638300"/>
            <a:ext cx="3227484" cy="21336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5504313" y="3848149"/>
            <a:ext cx="1929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CMS Tracker Inner Barrel</a:t>
            </a:r>
            <a:endParaRPr lang="en-US" sz="1200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6424"/>
            <a:ext cx="1644652" cy="11012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Demonstrators for science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202675" y="1195388"/>
            <a:ext cx="8054975" cy="426243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We aim to develop modular demonstrator systems ready for use at beam line or test beam. 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  <a:p>
            <a:pPr marL="534988" lvl="1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Bild 8" descr="CdTeHexa1_300V_chargesumming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 r="53586" b="33511"/>
          <a:stretch/>
        </p:blipFill>
        <p:spPr>
          <a:xfrm>
            <a:off x="6276437" y="2140753"/>
            <a:ext cx="2475275" cy="1912825"/>
          </a:xfrm>
          <a:prstGeom prst="rect">
            <a:avLst/>
          </a:prstGeom>
        </p:spPr>
      </p:pic>
      <p:pic>
        <p:nvPicPr>
          <p:cNvPr id="8" name="Bild 7" descr="Beam_monito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t="9689" r="51034" b="51861"/>
          <a:stretch/>
        </p:blipFill>
        <p:spPr>
          <a:xfrm>
            <a:off x="6276437" y="4165978"/>
            <a:ext cx="2481028" cy="1634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37" y="4210983"/>
            <a:ext cx="2559960" cy="164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251520" y="4194085"/>
            <a:ext cx="3195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US" sz="1800" dirty="0"/>
              <a:t>Example </a:t>
            </a:r>
            <a:r>
              <a:rPr lang="en-US" sz="1800" dirty="0" smtClean="0"/>
              <a:t>2: </a:t>
            </a:r>
            <a:br>
              <a:rPr lang="en-US" sz="1800" dirty="0" smtClean="0"/>
            </a:br>
            <a:r>
              <a:rPr lang="en-US" sz="1800" dirty="0" smtClean="0"/>
              <a:t>B</a:t>
            </a:r>
            <a:r>
              <a:rPr lang="en-US" sz="1800" dirty="0" smtClean="0"/>
              <a:t>eam diagnostics with superconducting THz  sensor</a:t>
            </a:r>
            <a:endParaRPr lang="en-US" sz="1800" dirty="0"/>
          </a:p>
        </p:txBody>
      </p:sp>
      <p:sp>
        <p:nvSpPr>
          <p:cNvPr id="13" name="Rechteck 12"/>
          <p:cNvSpPr/>
          <p:nvPr/>
        </p:nvSpPr>
        <p:spPr>
          <a:xfrm>
            <a:off x="251520" y="2209500"/>
            <a:ext cx="3195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US" sz="1800" dirty="0" smtClean="0"/>
              <a:t>Example 1:</a:t>
            </a:r>
            <a:br>
              <a:rPr lang="en-US" sz="1800" dirty="0" smtClean="0"/>
            </a:br>
            <a:r>
              <a:rPr lang="en-US" sz="1800" dirty="0" smtClean="0"/>
              <a:t>Helmholtz cube</a:t>
            </a:r>
          </a:p>
          <a:p>
            <a:pPr marL="0" indent="0"/>
            <a:r>
              <a:rPr lang="en-US" sz="1800" dirty="0" smtClean="0"/>
              <a:t>Image with </a:t>
            </a:r>
            <a:r>
              <a:rPr lang="en-US" sz="1800" dirty="0" err="1" smtClean="0"/>
              <a:t>CdTe</a:t>
            </a:r>
            <a:r>
              <a:rPr lang="en-US" sz="1800" dirty="0" smtClean="0"/>
              <a:t> sensor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2" name="Bild 11" descr="HGFCubeBlueCasin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2166946"/>
            <a:ext cx="2451100" cy="187289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0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418861" y="980298"/>
            <a:ext cx="8054975" cy="426243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Precursor of DTS was established in 2012.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Since then, we have a lean but proven </a:t>
            </a:r>
            <a:r>
              <a:rPr lang="en-US" dirty="0" err="1" smtClean="0"/>
              <a:t>organisational</a:t>
            </a:r>
            <a:r>
              <a:rPr lang="en-US" dirty="0" smtClean="0"/>
              <a:t> structure.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Experienced subtopic </a:t>
            </a:r>
            <a:br>
              <a:rPr lang="en-US" dirty="0" smtClean="0"/>
            </a:br>
            <a:r>
              <a:rPr lang="en-US" dirty="0" smtClean="0"/>
              <a:t>coordinators are assigned </a:t>
            </a:r>
            <a:br>
              <a:rPr lang="en-US" dirty="0" smtClean="0"/>
            </a:br>
            <a:r>
              <a:rPr lang="en-US" dirty="0" smtClean="0"/>
              <a:t>and have been active since 2012.</a:t>
            </a: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Goals, milestones and </a:t>
            </a:r>
            <a:br>
              <a:rPr lang="en-US" dirty="0" smtClean="0"/>
            </a:br>
            <a:r>
              <a:rPr lang="en-US" dirty="0" smtClean="0"/>
              <a:t>responsibilities are well-defined.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We are, however,  prepared to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accommodate the unexpected and to react to opportunities not obvious today.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uppierung 1"/>
          <p:cNvGrpSpPr/>
          <p:nvPr/>
        </p:nvGrpSpPr>
        <p:grpSpPr>
          <a:xfrm>
            <a:off x="4759398" y="2129921"/>
            <a:ext cx="4270775" cy="3162069"/>
            <a:chOff x="1061609" y="1381272"/>
            <a:chExt cx="6885767" cy="4194643"/>
          </a:xfrm>
        </p:grpSpPr>
        <p:sp>
          <p:nvSpPr>
            <p:cNvPr id="25" name="AutoShape 1"/>
            <p:cNvSpPr>
              <a:spLocks noChangeArrowheads="1"/>
            </p:cNvSpPr>
            <p:nvPr/>
          </p:nvSpPr>
          <p:spPr bwMode="auto">
            <a:xfrm>
              <a:off x="1061611" y="3522475"/>
              <a:ext cx="2164949" cy="1263149"/>
            </a:xfrm>
            <a:prstGeom prst="roundRect">
              <a:avLst>
                <a:gd name="adj" fmla="val 176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/>
                  <a:ea typeface="Arial"/>
                  <a:cs typeface="Calibri"/>
                </a:rPr>
                <a:t>Technologies for integrated detectors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  <a:latin typeface="Calibri"/>
                  <a:ea typeface="Arial"/>
                  <a:cs typeface="Calibri"/>
                </a:rPr>
                <a:t>H </a:t>
              </a:r>
              <a:r>
                <a:rPr lang="en-US" sz="1200" dirty="0" err="1">
                  <a:solidFill>
                    <a:srgbClr val="000000"/>
                  </a:solidFill>
                  <a:latin typeface="Calibri"/>
                  <a:ea typeface="Arial"/>
                  <a:cs typeface="Calibri"/>
                </a:rPr>
                <a:t>Graafsma</a:t>
              </a:r>
              <a:r>
                <a:rPr lang="en-US" sz="1200" dirty="0">
                  <a:solidFill>
                    <a:srgbClr val="000000"/>
                  </a:solidFill>
                  <a:latin typeface="Calibri"/>
                  <a:ea typeface="Arial"/>
                  <a:cs typeface="Calibri"/>
                </a:rPr>
                <a:t> (DESY)</a:t>
              </a:r>
            </a:p>
          </p:txBody>
        </p:sp>
        <p:sp>
          <p:nvSpPr>
            <p:cNvPr id="26" name="AutoShape 2"/>
            <p:cNvSpPr>
              <a:spLocks noChangeArrowheads="1"/>
            </p:cNvSpPr>
            <p:nvPr/>
          </p:nvSpPr>
          <p:spPr bwMode="auto">
            <a:xfrm>
              <a:off x="3371682" y="3522476"/>
              <a:ext cx="2370447" cy="1263149"/>
            </a:xfrm>
            <a:prstGeom prst="roundRect">
              <a:avLst>
                <a:gd name="adj" fmla="val 176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/>
                  <a:ea typeface="Arial"/>
                  <a:cs typeface="Calibri"/>
                </a:rPr>
                <a:t>Ultrafast communication and </a:t>
              </a:r>
              <a:r>
                <a:rPr lang="en-US" sz="1200" b="1" dirty="0" smtClean="0">
                  <a:solidFill>
                    <a:srgbClr val="000000"/>
                  </a:solidFill>
                  <a:latin typeface="Calibri"/>
                  <a:ea typeface="Arial"/>
                  <a:cs typeface="Calibri"/>
                </a:rPr>
                <a:t>analysis</a:t>
              </a:r>
              <a:endParaRPr lang="en-US" sz="1200" b="1" dirty="0">
                <a:solidFill>
                  <a:srgbClr val="000000"/>
                </a:solidFill>
                <a:latin typeface="Calibri"/>
                <a:ea typeface="Arial"/>
                <a:cs typeface="Calibri"/>
              </a:endParaRPr>
            </a:p>
            <a:p>
              <a:pPr algn="ctr"/>
              <a:r>
                <a:rPr lang="en-US" sz="1200" dirty="0">
                  <a:solidFill>
                    <a:srgbClr val="000000"/>
                  </a:solidFill>
                  <a:latin typeface="Calibri"/>
                  <a:ea typeface="Arial"/>
                  <a:cs typeface="Calibri"/>
                </a:rPr>
                <a:t>J </a:t>
              </a:r>
              <a:r>
                <a:rPr lang="en-US" sz="1200" dirty="0" err="1">
                  <a:solidFill>
                    <a:srgbClr val="000000"/>
                  </a:solidFill>
                  <a:latin typeface="Calibri"/>
                  <a:ea typeface="Arial"/>
                  <a:cs typeface="Calibri"/>
                </a:rPr>
                <a:t>Ritman</a:t>
              </a:r>
              <a:r>
                <a:rPr lang="en-US" sz="1200" dirty="0">
                  <a:solidFill>
                    <a:srgbClr val="000000"/>
                  </a:solidFill>
                  <a:latin typeface="Calibri"/>
                  <a:ea typeface="Arial"/>
                  <a:cs typeface="Calibri"/>
                </a:rPr>
                <a:t> (FZJ) </a:t>
              </a:r>
            </a:p>
          </p:txBody>
        </p:sp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5877145" y="3522475"/>
              <a:ext cx="2069665" cy="1265669"/>
            </a:xfrm>
            <a:prstGeom prst="roundRect">
              <a:avLst>
                <a:gd name="adj" fmla="val 176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/>
                  <a:ea typeface="Arial"/>
                  <a:cs typeface="Calibri"/>
                </a:rPr>
                <a:t>Detector prototypes</a:t>
              </a:r>
            </a:p>
            <a:p>
              <a:pPr algn="ctr"/>
              <a:endParaRPr lang="en-US" sz="1200" dirty="0">
                <a:solidFill>
                  <a:srgbClr val="000000"/>
                </a:solidFill>
                <a:latin typeface="Calibri"/>
                <a:ea typeface="Arial"/>
                <a:cs typeface="Calibri"/>
              </a:endParaRPr>
            </a:p>
            <a:p>
              <a:pPr algn="ctr"/>
              <a:r>
                <a:rPr lang="en-US" sz="1200" dirty="0">
                  <a:solidFill>
                    <a:srgbClr val="000000"/>
                  </a:solidFill>
                  <a:latin typeface="Calibri"/>
                  <a:ea typeface="Arial"/>
                  <a:cs typeface="Calibri"/>
                </a:rPr>
                <a:t>CJ Schmidt (GSI) </a:t>
              </a: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1061611" y="2383451"/>
              <a:ext cx="6885765" cy="653725"/>
            </a:xfrm>
            <a:prstGeom prst="roundRect">
              <a:avLst>
                <a:gd name="adj" fmla="val 102"/>
              </a:avLst>
            </a:prstGeom>
            <a:solidFill>
              <a:srgbClr val="F8FF8A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rPr>
                <a:t>Executive board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rPr>
                <a:t>M Weber (KIT), subtopic coordinators</a:t>
              </a:r>
            </a:p>
          </p:txBody>
        </p:sp>
        <p:sp>
          <p:nvSpPr>
            <p:cNvPr id="29" name="AutoShape 5"/>
            <p:cNvSpPr>
              <a:spLocks noChangeArrowheads="1"/>
            </p:cNvSpPr>
            <p:nvPr/>
          </p:nvSpPr>
          <p:spPr bwMode="auto">
            <a:xfrm>
              <a:off x="1061609" y="1381272"/>
              <a:ext cx="3330371" cy="517557"/>
            </a:xfrm>
            <a:prstGeom prst="roundRect">
              <a:avLst>
                <a:gd name="adj" fmla="val 106"/>
              </a:avLst>
            </a:prstGeom>
            <a:solidFill>
              <a:srgbClr val="F8FF8A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rPr>
                <a:t>Collaboration </a:t>
              </a:r>
              <a:r>
                <a:rPr lang="en-US" sz="1400" b="1" dirty="0" smtClean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rPr>
                <a:t>board</a:t>
              </a:r>
              <a:endParaRPr lang="en-US" sz="14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30" name="Line 9"/>
            <p:cNvSpPr>
              <a:spLocks noChangeShapeType="1"/>
            </p:cNvSpPr>
            <p:nvPr/>
          </p:nvSpPr>
          <p:spPr bwMode="auto">
            <a:xfrm>
              <a:off x="2367362" y="3337691"/>
              <a:ext cx="4163040" cy="1441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1" name="Line 10"/>
            <p:cNvSpPr>
              <a:spLocks noChangeShapeType="1"/>
            </p:cNvSpPr>
            <p:nvPr/>
          </p:nvSpPr>
          <p:spPr bwMode="auto">
            <a:xfrm>
              <a:off x="2367360" y="3337691"/>
              <a:ext cx="1440" cy="113772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2" name="Line 11"/>
            <p:cNvSpPr>
              <a:spLocks noChangeShapeType="1"/>
            </p:cNvSpPr>
            <p:nvPr/>
          </p:nvSpPr>
          <p:spPr bwMode="auto">
            <a:xfrm>
              <a:off x="4489920" y="3075446"/>
              <a:ext cx="1440" cy="375881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3" name="Line 12"/>
            <p:cNvSpPr>
              <a:spLocks noChangeShapeType="1"/>
            </p:cNvSpPr>
            <p:nvPr/>
          </p:nvSpPr>
          <p:spPr bwMode="auto">
            <a:xfrm>
              <a:off x="6530400" y="3337691"/>
              <a:ext cx="1440" cy="113772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4" name="AutoShape 16"/>
            <p:cNvSpPr>
              <a:spLocks noChangeArrowheads="1"/>
            </p:cNvSpPr>
            <p:nvPr/>
          </p:nvSpPr>
          <p:spPr bwMode="auto">
            <a:xfrm>
              <a:off x="4572000" y="1381272"/>
              <a:ext cx="3375376" cy="517557"/>
            </a:xfrm>
            <a:prstGeom prst="roundRect">
              <a:avLst>
                <a:gd name="adj" fmla="val 106"/>
              </a:avLst>
            </a:prstGeom>
            <a:solidFill>
              <a:srgbClr val="F8FF8A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rPr>
                <a:t>Advisory board</a:t>
              </a:r>
            </a:p>
          </p:txBody>
        </p:sp>
        <p:sp>
          <p:nvSpPr>
            <p:cNvPr id="35" name="Line 17"/>
            <p:cNvSpPr>
              <a:spLocks noChangeShapeType="1"/>
            </p:cNvSpPr>
            <p:nvPr/>
          </p:nvSpPr>
          <p:spPr bwMode="auto">
            <a:xfrm flipV="1">
              <a:off x="6640790" y="1958238"/>
              <a:ext cx="1440" cy="165617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 flipV="1">
              <a:off x="2366755" y="1958238"/>
              <a:ext cx="1440" cy="165617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>
              <a:off x="2366754" y="2123853"/>
              <a:ext cx="4275475" cy="2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>
              <a:off x="4489920" y="2108014"/>
              <a:ext cx="1440" cy="195861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lIns="82945" tIns="41473" rIns="82945" bIns="41473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39" name="AutoShape 24"/>
            <p:cNvSpPr>
              <a:spLocks noChangeArrowheads="1"/>
            </p:cNvSpPr>
            <p:nvPr/>
          </p:nvSpPr>
          <p:spPr bwMode="auto">
            <a:xfrm>
              <a:off x="1061609" y="5004175"/>
              <a:ext cx="6885765" cy="571740"/>
            </a:xfrm>
            <a:prstGeom prst="roundRect">
              <a:avLst>
                <a:gd name="adj" fmla="val 250"/>
              </a:avLst>
            </a:prstGeom>
            <a:solidFill>
              <a:srgbClr val="F8FF8A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rPr>
                <a:t>Cross-disciplinary applications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rPr>
                <a:t>F Fiedler (HZDR)</a:t>
              </a:r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From Helmholtz to Universities and Society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283744" y="1181878"/>
            <a:ext cx="8054975" cy="426243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C</a:t>
            </a:r>
            <a:r>
              <a:rPr lang="en-US" dirty="0" smtClean="0"/>
              <a:t>lose collaboration with </a:t>
            </a:r>
            <a:r>
              <a:rPr lang="en-US" dirty="0" smtClean="0"/>
              <a:t>many  </a:t>
            </a:r>
            <a:r>
              <a:rPr lang="en-US" dirty="0" smtClean="0"/>
              <a:t>major research centers and </a:t>
            </a:r>
            <a:r>
              <a:rPr lang="en-US" dirty="0" smtClean="0"/>
              <a:t> </a:t>
            </a:r>
            <a:r>
              <a:rPr lang="en-US" dirty="0" smtClean="0"/>
              <a:t>universities</a:t>
            </a:r>
          </a:p>
          <a:p>
            <a:pPr lvl="1"/>
            <a:r>
              <a:rPr lang="en-US" sz="1800" dirty="0"/>
              <a:t>w</a:t>
            </a:r>
            <a:r>
              <a:rPr lang="en-US" sz="1800" dirty="0" smtClean="0"/>
              <a:t>ithin </a:t>
            </a:r>
            <a:r>
              <a:rPr lang="en-US" sz="1800" dirty="0" smtClean="0"/>
              <a:t>experiments</a:t>
            </a:r>
          </a:p>
          <a:p>
            <a:pPr lvl="1"/>
            <a:r>
              <a:rPr lang="en-US" sz="1800" dirty="0"/>
              <a:t>t</a:t>
            </a:r>
            <a:r>
              <a:rPr lang="en-US" sz="1800" dirty="0" smtClean="0"/>
              <a:t>hrough </a:t>
            </a:r>
            <a:r>
              <a:rPr lang="en-US" sz="1800" dirty="0" smtClean="0"/>
              <a:t>Helmholtz Alliances </a:t>
            </a:r>
            <a:br>
              <a:rPr lang="en-US" sz="1800" dirty="0" smtClean="0"/>
            </a:br>
            <a:r>
              <a:rPr lang="en-US" sz="1800" dirty="0" smtClean="0"/>
              <a:t>(HAP, </a:t>
            </a:r>
            <a:r>
              <a:rPr lang="en-US" sz="1800" dirty="0" err="1" smtClean="0"/>
              <a:t>Terascale</a:t>
            </a:r>
            <a:r>
              <a:rPr lang="en-US" sz="1800" dirty="0" smtClean="0"/>
              <a:t>) and “</a:t>
            </a:r>
            <a:r>
              <a:rPr lang="en-US" sz="1800" dirty="0" err="1" smtClean="0"/>
              <a:t>MUTLink</a:t>
            </a:r>
            <a:r>
              <a:rPr lang="en-US" sz="1800" dirty="0" smtClean="0"/>
              <a:t>”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Topical workshops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WE </a:t>
            </a:r>
            <a:r>
              <a:rPr lang="en-US" dirty="0" err="1" smtClean="0"/>
              <a:t>Heraeus</a:t>
            </a:r>
            <a:r>
              <a:rPr lang="en-US" dirty="0" smtClean="0"/>
              <a:t> seminar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Applications in other field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Support </a:t>
            </a:r>
            <a:r>
              <a:rPr lang="en-US" dirty="0" smtClean="0"/>
              <a:t>of spin-offs </a:t>
            </a:r>
            <a:r>
              <a:rPr lang="en-US" dirty="0" smtClean="0"/>
              <a:t>/ industry</a:t>
            </a:r>
            <a:endParaRPr lang="en-US" dirty="0"/>
          </a:p>
          <a:p>
            <a:pPr marL="0" indent="0"/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1620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2663915"/>
            <a:ext cx="1440160" cy="704759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760" y="2618910"/>
            <a:ext cx="818710" cy="81871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065" y="1853825"/>
            <a:ext cx="1266312" cy="509354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5"/>
          <a:srcRect l="1389" t="28152" r="60556"/>
          <a:stretch/>
        </p:blipFill>
        <p:spPr>
          <a:xfrm>
            <a:off x="6552220" y="1943835"/>
            <a:ext cx="1329304" cy="383837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025" name="Picture 1" descr="WuEHeraeus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3519010"/>
            <a:ext cx="1257080" cy="125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 14"/>
          <p:cNvPicPr>
            <a:picLocks noChangeAspect="1"/>
          </p:cNvPicPr>
          <p:nvPr/>
        </p:nvPicPr>
        <p:blipFill rotWithShape="1">
          <a:blip r:embed="rId8"/>
          <a:srcRect b="55097"/>
          <a:stretch/>
        </p:blipFill>
        <p:spPr>
          <a:xfrm>
            <a:off x="6147175" y="3879050"/>
            <a:ext cx="2814537" cy="1780220"/>
          </a:xfrm>
          <a:prstGeom prst="rect">
            <a:avLst/>
          </a:prstGeom>
          <a:effectLst>
            <a:outerShdw blurRad="136525" dist="88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2390" y="1673805"/>
            <a:ext cx="759150" cy="705405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3140" y="4869160"/>
            <a:ext cx="1439020" cy="152757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36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Detectors driven by science</a:t>
            </a:r>
            <a:endParaRPr lang="en-US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34" descr="http://pilatus.web.psi.ch/images/jpg/Pilatus_6M_cu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56" y="1875049"/>
            <a:ext cx="4275289" cy="391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80" y="2142126"/>
            <a:ext cx="3049829" cy="294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12" y="2198661"/>
            <a:ext cx="2761564" cy="283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45" y="2142126"/>
            <a:ext cx="4609920" cy="308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5712" r="16978" b="4561"/>
          <a:stretch/>
        </p:blipFill>
        <p:spPr bwMode="auto">
          <a:xfrm>
            <a:off x="4748740" y="2200168"/>
            <a:ext cx="3992130" cy="296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15" y="2131094"/>
            <a:ext cx="4312579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28625" y="1220381"/>
            <a:ext cx="839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	Photon science 				Particle physics</a:t>
            </a:r>
            <a:endParaRPr lang="en-US" sz="1800" dirty="0"/>
          </a:p>
        </p:txBody>
      </p:sp>
      <p:sp>
        <p:nvSpPr>
          <p:cNvPr id="14" name="Rechteck 13"/>
          <p:cNvSpPr/>
          <p:nvPr/>
        </p:nvSpPr>
        <p:spPr>
          <a:xfrm>
            <a:off x="2302201" y="5884218"/>
            <a:ext cx="4621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Science enabled by technology</a:t>
            </a:r>
            <a:endParaRPr lang="en-US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9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445884" y="883493"/>
            <a:ext cx="8054975" cy="426243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“Detector technology and systems” is fully aligned with the strategy of “Matter”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DTS raises the level of cooperation between the HGF center and partners to a new level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We believe: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to have compiled a coherent research portfolio that fits our competences and scientific needs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t</a:t>
            </a:r>
            <a:r>
              <a:rPr lang="en-US" dirty="0" smtClean="0"/>
              <a:t>hat DTS will be a major player in the international community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t</a:t>
            </a:r>
            <a:r>
              <a:rPr lang="en-US" dirty="0" smtClean="0"/>
              <a:t>hat DTS will be a leader in shaping detector systems of unprecedented performance and complexity for the large-scale facilities of tomorrow. </a:t>
            </a:r>
            <a:endParaRPr lang="en-US" dirty="0"/>
          </a:p>
          <a:p>
            <a:pPr marL="0" indent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Appendix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222250" y="657860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87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8289" y="-92077"/>
            <a:ext cx="8557895" cy="968375"/>
          </a:xfrm>
        </p:spPr>
        <p:txBody>
          <a:bodyPr/>
          <a:lstStyle/>
          <a:p>
            <a:pPr algn="ctr"/>
            <a:r>
              <a:rPr lang="en-US" dirty="0"/>
              <a:t>Detector challenges in “Matter” are extreme  </a:t>
            </a:r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37698" y="647359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15900" y="5896095"/>
            <a:ext cx="7667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Our detectors and technologies are not available off-the-shelf.</a:t>
            </a:r>
            <a:endParaRPr lang="de-DE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785168"/>
            <a:ext cx="7238999" cy="49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82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Vom LHC zum High-</a:t>
            </a:r>
            <a:r>
              <a:rPr lang="de-DE" sz="2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Luminosity</a:t>
            </a:r>
            <a:r>
              <a:rPr lang="de-DE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-LHC</a:t>
            </a:r>
            <a:endParaRPr lang="de-DE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b0f9074c-725d-41d2-a96e-ade6a3b5947a" descr="73EA4967-0A7A-4BFA-B42D-2FCB923877A0@phys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402730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60" y="999576"/>
            <a:ext cx="4575272" cy="257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1520" y="4653136"/>
            <a:ext cx="8352928" cy="1806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de-DE" dirty="0" smtClean="0">
                <a:latin typeface="Helvetica" pitchFamily="34" charset="0"/>
              </a:rPr>
              <a:t>LHC sollte &gt; 20 Jahre Daten liefern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de-DE" dirty="0" smtClean="0">
                <a:latin typeface="Helvetica" pitchFamily="34" charset="0"/>
              </a:rPr>
              <a:t>statistische Messfehler sinkt nur mit 1/</a:t>
            </a:r>
            <a:r>
              <a:rPr lang="de-DE" dirty="0" smtClean="0">
                <a:latin typeface="Helvetica" pitchFamily="34" charset="0"/>
                <a:sym typeface="Symbol"/>
              </a:rPr>
              <a:t>N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de-DE" dirty="0">
                <a:latin typeface="Helvetica" pitchFamily="34" charset="0"/>
                <a:sym typeface="Symbol"/>
              </a:rPr>
              <a:t>d</a:t>
            </a:r>
            <a:r>
              <a:rPr lang="de-DE" dirty="0" smtClean="0">
                <a:latin typeface="Helvetica" pitchFamily="34" charset="0"/>
                <a:sym typeface="Symbol"/>
              </a:rPr>
              <a:t>aher Umbau des LHC in verschiedenen Phasen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tabLst>
                <a:tab pos="2060575" algn="l"/>
              </a:tabLst>
            </a:pPr>
            <a:endParaRPr lang="de-DE" dirty="0">
              <a:latin typeface="Helvetica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1519" y="3630817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tabLst>
                <a:tab pos="2060575" algn="l"/>
              </a:tabLst>
            </a:pPr>
            <a:r>
              <a:rPr lang="de-DE" sz="1600" dirty="0" smtClean="0">
                <a:latin typeface="Helvetica" pitchFamily="34" charset="0"/>
                <a:sym typeface="Symbol"/>
              </a:rPr>
              <a:t>p-p-Kollisionen: ~ </a:t>
            </a:r>
            <a:r>
              <a:rPr lang="de-DE" sz="1600" dirty="0">
                <a:latin typeface="Helvetica" pitchFamily="34" charset="0"/>
                <a:sym typeface="Symbol"/>
              </a:rPr>
              <a:t>1000 Spuren/Ereignis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38760" y="3673108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060575" algn="l"/>
              </a:tabLst>
            </a:pPr>
            <a:r>
              <a:rPr lang="de-DE" sz="1600" dirty="0" err="1" smtClean="0">
                <a:latin typeface="Helvetica" pitchFamily="34" charset="0"/>
                <a:sym typeface="Symbol"/>
              </a:rPr>
              <a:t>Pb-Pb</a:t>
            </a:r>
            <a:r>
              <a:rPr lang="de-DE" sz="1600" dirty="0" smtClean="0">
                <a:latin typeface="Helvetica" pitchFamily="34" charset="0"/>
                <a:sym typeface="Symbol"/>
              </a:rPr>
              <a:t> –Kollisionen:  ~ </a:t>
            </a:r>
            <a:r>
              <a:rPr lang="de-DE" sz="1600" dirty="0">
                <a:latin typeface="Helvetica" pitchFamily="34" charset="0"/>
                <a:sym typeface="Symbol"/>
              </a:rPr>
              <a:t>10000 </a:t>
            </a:r>
            <a:r>
              <a:rPr lang="de-DE" sz="1600" dirty="0" smtClean="0">
                <a:latin typeface="Helvetica" pitchFamily="34" charset="0"/>
                <a:sym typeface="Symbol"/>
              </a:rPr>
              <a:t>Spuren/Ereignis</a:t>
            </a:r>
          </a:p>
          <a:p>
            <a:pPr algn="ctr">
              <a:tabLst>
                <a:tab pos="2060575" algn="l"/>
              </a:tabLst>
            </a:pPr>
            <a:r>
              <a:rPr lang="de-DE" sz="1600" dirty="0" smtClean="0"/>
              <a:t>≙ HL-LHC</a:t>
            </a:r>
            <a:endParaRPr lang="de-DE" sz="1600" dirty="0">
              <a:latin typeface="Helvetica" pitchFamily="34" charset="0"/>
              <a:sym typeface="Symbol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ung 15"/>
          <p:cNvGrpSpPr/>
          <p:nvPr/>
        </p:nvGrpSpPr>
        <p:grpSpPr>
          <a:xfrm>
            <a:off x="254000" y="4036721"/>
            <a:ext cx="8597899" cy="2475508"/>
            <a:chOff x="254000" y="3871621"/>
            <a:chExt cx="8597899" cy="2475508"/>
          </a:xfrm>
        </p:grpSpPr>
        <p:grpSp>
          <p:nvGrpSpPr>
            <p:cNvPr id="11" name="Gruppierung 10"/>
            <p:cNvGrpSpPr/>
            <p:nvPr/>
          </p:nvGrpSpPr>
          <p:grpSpPr>
            <a:xfrm>
              <a:off x="254000" y="3871621"/>
              <a:ext cx="8597899" cy="2295658"/>
              <a:chOff x="254000" y="3871621"/>
              <a:chExt cx="8597899" cy="2295658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254000" y="3871621"/>
                <a:ext cx="8597899" cy="2295658"/>
              </a:xfrm>
              <a:prstGeom prst="ellipse">
                <a:avLst/>
              </a:prstGeom>
              <a:solidFill>
                <a:srgbClr val="C6D9F1"/>
              </a:solidFill>
              <a:ln w="38100"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25400" dir="27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4579" name="Textfeld 4"/>
              <p:cNvSpPr txBox="1">
                <a:spLocks noChangeArrowheads="1"/>
              </p:cNvSpPr>
              <p:nvPr/>
            </p:nvSpPr>
            <p:spPr bwMode="auto">
              <a:xfrm>
                <a:off x="5221593" y="5638703"/>
                <a:ext cx="144033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eaLnBrk="1" hangingPunct="1">
                  <a:defRPr sz="1800"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defRPr>
                </a:lvl1pPr>
                <a:lvl2pPr marL="742950" indent="-285750" eaLnBrk="0" hangingPunct="0">
                  <a:defRPr sz="2400"/>
                </a:lvl2pPr>
                <a:lvl3pPr marL="1143000" indent="-228600" eaLnBrk="0" hangingPunct="0">
                  <a:defRPr sz="2400"/>
                </a:lvl3pPr>
                <a:lvl4pPr marL="1600200" indent="-228600" eaLnBrk="0" hangingPunct="0">
                  <a:defRPr sz="2400"/>
                </a:lvl4pPr>
                <a:lvl5pPr marL="2057400" indent="-228600" eaLnBrk="0" hangingPunct="0">
                  <a:defRPr sz="2400"/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/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/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/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/>
                </a:lvl9pPr>
              </a:lstStyle>
              <a:p>
                <a:pPr>
                  <a:defRPr/>
                </a:pPr>
                <a:r>
                  <a:rPr lang="en-US" sz="1400" dirty="0" smtClean="0">
                    <a:solidFill>
                      <a:schemeClr val="tx1"/>
                    </a:solidFill>
                    <a:effectLst/>
                    <a:latin typeface="+mn-lt"/>
                  </a:rPr>
                  <a:t>Particle physics</a:t>
                </a:r>
              </a:p>
            </p:txBody>
          </p:sp>
          <p:sp>
            <p:nvSpPr>
              <p:cNvPr id="24581" name="Textfeld 6"/>
              <p:cNvSpPr txBox="1">
                <a:spLocks noChangeArrowheads="1"/>
              </p:cNvSpPr>
              <p:nvPr/>
            </p:nvSpPr>
            <p:spPr bwMode="auto">
              <a:xfrm>
                <a:off x="6056124" y="5229616"/>
                <a:ext cx="2232668" cy="272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dirty="0" smtClean="0">
                    <a:latin typeface="+mn-lt"/>
                  </a:rPr>
                  <a:t>Science at neutron sources</a:t>
                </a:r>
              </a:p>
            </p:txBody>
          </p:sp>
          <p:sp>
            <p:nvSpPr>
              <p:cNvPr id="19" name="Textfeld 30"/>
              <p:cNvSpPr txBox="1">
                <a:spLocks noChangeArrowheads="1"/>
              </p:cNvSpPr>
              <p:nvPr/>
            </p:nvSpPr>
            <p:spPr bwMode="auto">
              <a:xfrm>
                <a:off x="2642054" y="5676658"/>
                <a:ext cx="266654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dirty="0" smtClean="0">
                    <a:latin typeface="+mn-lt"/>
                  </a:rPr>
                  <a:t>Nuclear and hadron physics</a:t>
                </a:r>
              </a:p>
            </p:txBody>
          </p:sp>
          <p:sp>
            <p:nvSpPr>
              <p:cNvPr id="22" name="Textfeld 24"/>
              <p:cNvSpPr txBox="1">
                <a:spLocks noChangeArrowheads="1"/>
              </p:cNvSpPr>
              <p:nvPr/>
            </p:nvSpPr>
            <p:spPr bwMode="auto">
              <a:xfrm>
                <a:off x="1824401" y="5357545"/>
                <a:ext cx="1717471" cy="272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dirty="0" smtClean="0">
                    <a:latin typeface="+mn-lt"/>
                  </a:rPr>
                  <a:t>Neutrino physics</a:t>
                </a:r>
              </a:p>
            </p:txBody>
          </p:sp>
          <p:sp>
            <p:nvSpPr>
              <p:cNvPr id="24" name="Textfeld 23"/>
              <p:cNvSpPr txBox="1">
                <a:spLocks noChangeArrowheads="1"/>
              </p:cNvSpPr>
              <p:nvPr/>
            </p:nvSpPr>
            <p:spPr bwMode="auto">
              <a:xfrm>
                <a:off x="831516" y="5020155"/>
                <a:ext cx="2030588" cy="272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dirty="0" err="1" smtClean="0">
                    <a:latin typeface="+mn-lt"/>
                  </a:rPr>
                  <a:t>Astroparticle</a:t>
                </a:r>
                <a:r>
                  <a:rPr lang="en-US" sz="1400" dirty="0" smtClean="0">
                    <a:latin typeface="+mn-lt"/>
                  </a:rPr>
                  <a:t> physics </a:t>
                </a:r>
              </a:p>
            </p:txBody>
          </p:sp>
          <p:sp>
            <p:nvSpPr>
              <p:cNvPr id="25" name="Textfeld 41"/>
              <p:cNvSpPr txBox="1">
                <a:spLocks noChangeArrowheads="1"/>
              </p:cNvSpPr>
              <p:nvPr/>
            </p:nvSpPr>
            <p:spPr bwMode="auto">
              <a:xfrm>
                <a:off x="554302" y="4671518"/>
                <a:ext cx="1986174" cy="272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dirty="0" smtClean="0">
                    <a:latin typeface="+mn-lt"/>
                  </a:rPr>
                  <a:t>Dark matter searches</a:t>
                </a:r>
              </a:p>
            </p:txBody>
          </p:sp>
          <p:sp>
            <p:nvSpPr>
              <p:cNvPr id="36" name="Textfeld 6"/>
              <p:cNvSpPr txBox="1">
                <a:spLocks noChangeArrowheads="1"/>
              </p:cNvSpPr>
              <p:nvPr/>
            </p:nvSpPr>
            <p:spPr bwMode="auto">
              <a:xfrm>
                <a:off x="7138965" y="4615286"/>
                <a:ext cx="1486966" cy="463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dirty="0" smtClean="0">
                    <a:latin typeface="+mn-lt"/>
                  </a:rPr>
                  <a:t>Science at </a:t>
                </a:r>
              </a:p>
              <a:p>
                <a:pPr eaLnBrk="1" hangingPunct="1">
                  <a:defRPr/>
                </a:pPr>
                <a:r>
                  <a:rPr lang="en-US" sz="1400" dirty="0" smtClean="0">
                    <a:latin typeface="+mn-lt"/>
                  </a:rPr>
                  <a:t>photon sources</a:t>
                </a:r>
              </a:p>
            </p:txBody>
          </p:sp>
        </p:grpSp>
        <p:sp>
          <p:nvSpPr>
            <p:cNvPr id="27655" name="Textfeld 11"/>
            <p:cNvSpPr txBox="1">
              <a:spLocks noChangeArrowheads="1"/>
            </p:cNvSpPr>
            <p:nvPr/>
          </p:nvSpPr>
          <p:spPr bwMode="auto">
            <a:xfrm>
              <a:off x="3509102" y="6039352"/>
              <a:ext cx="2193198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254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wrap="square">
              <a:spAutoFit/>
            </a:bodyPr>
            <a:lstStyle>
              <a:defPPr>
                <a:defRPr lang="de-DE"/>
              </a:defPPr>
              <a:lvl1pPr eaLnBrk="1" hangingPunct="1">
                <a:defRPr sz="1400" b="1" i="1">
                  <a:solidFill>
                    <a:schemeClr val="bg1"/>
                  </a:solidFill>
                </a:defRPr>
              </a:lvl1pPr>
              <a:lvl2pPr marL="742950" indent="-285750" eaLnBrk="0" hangingPunct="0">
                <a:defRPr sz="2400"/>
              </a:lvl2pPr>
              <a:lvl3pPr marL="1143000" indent="-228600" eaLnBrk="0" hangingPunct="0">
                <a:defRPr sz="2400"/>
              </a:lvl3pPr>
              <a:lvl4pPr marL="1600200" indent="-228600" eaLnBrk="0" hangingPunct="0">
                <a:defRPr sz="2400"/>
              </a:lvl4pPr>
              <a:lvl5pPr marL="2057400" indent="-228600" eaLnBrk="0" hangingPunct="0">
                <a:defRPr sz="2400"/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/>
              </a:lvl9pPr>
            </a:lstStyle>
            <a:p>
              <a:pPr algn="ctr">
                <a:defRPr/>
              </a:pPr>
              <a:r>
                <a:rPr lang="en-US" dirty="0" smtClean="0">
                  <a:latin typeface="+mn-lt"/>
                </a:rPr>
                <a:t>Scientific applications</a:t>
              </a:r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1219200" y="869950"/>
            <a:ext cx="6743700" cy="4633013"/>
            <a:chOff x="1219200" y="704850"/>
            <a:chExt cx="6743700" cy="4633013"/>
          </a:xfrm>
        </p:grpSpPr>
        <p:sp>
          <p:nvSpPr>
            <p:cNvPr id="10" name="Oval 9"/>
            <p:cNvSpPr/>
            <p:nvPr/>
          </p:nvSpPr>
          <p:spPr>
            <a:xfrm>
              <a:off x="1219200" y="811213"/>
              <a:ext cx="6743700" cy="4526650"/>
            </a:xfrm>
            <a:prstGeom prst="ellipse">
              <a:avLst/>
            </a:prstGeom>
            <a:solidFill>
              <a:srgbClr val="9BC1E1"/>
            </a:solidFill>
            <a:ln w="38100">
              <a:solidFill>
                <a:schemeClr val="accent2">
                  <a:lumMod val="75000"/>
                </a:schemeClr>
              </a:solidFill>
            </a:ln>
            <a:effectLst>
              <a:outerShdw blurRad="50800" dist="25400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3" name="Rechteck 2"/>
            <p:cNvSpPr/>
            <p:nvPr/>
          </p:nvSpPr>
          <p:spPr>
            <a:xfrm>
              <a:off x="1558864" y="2425063"/>
              <a:ext cx="1177847" cy="29943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Low power</a:t>
              </a:r>
            </a:p>
          </p:txBody>
        </p:sp>
        <p:sp>
          <p:nvSpPr>
            <p:cNvPr id="6" name="Rechteck 5"/>
            <p:cNvSpPr/>
            <p:nvPr/>
          </p:nvSpPr>
          <p:spPr>
            <a:xfrm>
              <a:off x="2451100" y="1186559"/>
              <a:ext cx="1944845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      Billion-channel detectors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1739900" y="3667734"/>
              <a:ext cx="1318647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Radiation </a:t>
              </a:r>
            </a:p>
            <a:p>
              <a:pPr>
                <a:defRPr/>
              </a:pPr>
              <a:r>
                <a:rPr lang="en-US" sz="1600" dirty="0" smtClean="0">
                  <a:latin typeface="+mn-lt"/>
                </a:rPr>
                <a:t>  hardness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1956079" y="1892266"/>
              <a:ext cx="1123219" cy="2994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Low mass</a:t>
              </a:r>
            </a:p>
          </p:txBody>
        </p:sp>
        <p:sp>
          <p:nvSpPr>
            <p:cNvPr id="15" name="Rechteck 14"/>
            <p:cNvSpPr/>
            <p:nvPr/>
          </p:nvSpPr>
          <p:spPr>
            <a:xfrm>
              <a:off x="5189424" y="1627931"/>
              <a:ext cx="1986174" cy="299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Edge-less detectors</a:t>
              </a:r>
            </a:p>
          </p:txBody>
        </p:sp>
        <p:sp>
          <p:nvSpPr>
            <p:cNvPr id="38" name="Rechteck 37"/>
            <p:cNvSpPr/>
            <p:nvPr/>
          </p:nvSpPr>
          <p:spPr>
            <a:xfrm>
              <a:off x="6074851" y="2717800"/>
              <a:ext cx="16721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High bandwidth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5799930" y="2086266"/>
              <a:ext cx="1870869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High quantum</a:t>
              </a:r>
            </a:p>
            <a:p>
              <a:pPr>
                <a:defRPr/>
              </a:pPr>
              <a:r>
                <a:rPr lang="en-US" sz="1600" dirty="0">
                  <a:latin typeface="+mn-lt"/>
                </a:rPr>
                <a:t>       efficiency</a:t>
              </a:r>
            </a:p>
          </p:txBody>
        </p:sp>
        <p:sp>
          <p:nvSpPr>
            <p:cNvPr id="5" name="Rechteck 4"/>
            <p:cNvSpPr/>
            <p:nvPr/>
          </p:nvSpPr>
          <p:spPr>
            <a:xfrm>
              <a:off x="4595807" y="1193589"/>
              <a:ext cx="1701483" cy="3008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High resolution</a:t>
              </a:r>
            </a:p>
          </p:txBody>
        </p:sp>
        <p:sp>
          <p:nvSpPr>
            <p:cNvPr id="27" name="Rechteck 26"/>
            <p:cNvSpPr/>
            <p:nvPr/>
          </p:nvSpPr>
          <p:spPr>
            <a:xfrm>
              <a:off x="6162249" y="3170133"/>
              <a:ext cx="1610151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Real-time data processing</a:t>
              </a:r>
            </a:p>
          </p:txBody>
        </p:sp>
        <p:sp>
          <p:nvSpPr>
            <p:cNvPr id="28" name="Rechteck 27"/>
            <p:cNvSpPr/>
            <p:nvPr/>
          </p:nvSpPr>
          <p:spPr>
            <a:xfrm>
              <a:off x="5721247" y="3935121"/>
              <a:ext cx="180985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    Integration </a:t>
              </a:r>
              <a:r>
                <a:rPr lang="en-US" sz="1600" dirty="0" smtClean="0">
                  <a:latin typeface="+mn-lt"/>
                </a:rPr>
                <a:t>of     </a:t>
              </a:r>
            </a:p>
            <a:p>
              <a:pPr>
                <a:defRPr/>
              </a:pPr>
              <a:r>
                <a:rPr lang="en-US" sz="1600" dirty="0">
                  <a:latin typeface="+mn-lt"/>
                </a:rPr>
                <a:t> </a:t>
              </a:r>
              <a:r>
                <a:rPr lang="en-US" sz="1600" dirty="0" smtClean="0">
                  <a:latin typeface="+mn-lt"/>
                </a:rPr>
                <a:t>  complex </a:t>
              </a:r>
              <a:endParaRPr lang="en-US" sz="1600" dirty="0">
                <a:latin typeface="+mn-lt"/>
              </a:endParaRPr>
            </a:p>
            <a:p>
              <a:pPr>
                <a:defRPr/>
              </a:pPr>
              <a:r>
                <a:rPr lang="en-US" sz="1600" dirty="0">
                  <a:latin typeface="+mn-lt"/>
                </a:rPr>
                <a:t>systems</a:t>
              </a:r>
            </a:p>
          </p:txBody>
        </p:sp>
        <p:sp>
          <p:nvSpPr>
            <p:cNvPr id="29" name="Rechteck 28"/>
            <p:cNvSpPr/>
            <p:nvPr/>
          </p:nvSpPr>
          <p:spPr>
            <a:xfrm>
              <a:off x="1551578" y="3061885"/>
              <a:ext cx="1177847" cy="2994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Low noise</a:t>
              </a:r>
            </a:p>
          </p:txBody>
        </p:sp>
        <p:sp>
          <p:nvSpPr>
            <p:cNvPr id="32" name="Textfeld 12"/>
            <p:cNvSpPr txBox="1">
              <a:spLocks noChangeArrowheads="1"/>
            </p:cNvSpPr>
            <p:nvPr/>
          </p:nvSpPr>
          <p:spPr bwMode="auto">
            <a:xfrm>
              <a:off x="3754316" y="704850"/>
              <a:ext cx="1368669" cy="3077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254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400" b="1" i="1" dirty="0" smtClean="0">
                  <a:solidFill>
                    <a:schemeClr val="bg1"/>
                  </a:solidFill>
                  <a:latin typeface="+mn-lt"/>
                </a:rPr>
                <a:t>Challenges</a:t>
              </a:r>
            </a:p>
          </p:txBody>
        </p:sp>
      </p:grpSp>
      <p:grpSp>
        <p:nvGrpSpPr>
          <p:cNvPr id="4" name="Gruppierung 3"/>
          <p:cNvGrpSpPr/>
          <p:nvPr/>
        </p:nvGrpSpPr>
        <p:grpSpPr>
          <a:xfrm>
            <a:off x="2479236" y="2124366"/>
            <a:ext cx="4157109" cy="3060409"/>
            <a:chOff x="2479236" y="1959266"/>
            <a:chExt cx="4157109" cy="3060409"/>
          </a:xfrm>
        </p:grpSpPr>
        <p:sp>
          <p:nvSpPr>
            <p:cNvPr id="14" name="Oval 13"/>
            <p:cNvSpPr/>
            <p:nvPr/>
          </p:nvSpPr>
          <p:spPr>
            <a:xfrm>
              <a:off x="3045594" y="1959266"/>
              <a:ext cx="2881996" cy="3060409"/>
            </a:xfrm>
            <a:prstGeom prst="ellipse">
              <a:avLst/>
            </a:prstGeom>
            <a:solidFill>
              <a:srgbClr val="BCE1F1"/>
            </a:solidFill>
            <a:ln w="38100">
              <a:solidFill>
                <a:schemeClr val="accent2">
                  <a:lumMod val="75000"/>
                </a:schemeClr>
              </a:solidFill>
            </a:ln>
            <a:effectLst>
              <a:outerShdw blurRad="50800" dist="25400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/>
            </a:p>
          </p:txBody>
        </p:sp>
        <p:sp>
          <p:nvSpPr>
            <p:cNvPr id="2" name="Rechteck 1"/>
            <p:cNvSpPr/>
            <p:nvPr/>
          </p:nvSpPr>
          <p:spPr>
            <a:xfrm>
              <a:off x="2479236" y="2551493"/>
              <a:ext cx="4157109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1800" i="1" dirty="0" smtClean="0">
                <a:solidFill>
                  <a:srgbClr val="000000"/>
                </a:solidFill>
                <a:ea typeface="Arial"/>
                <a:cs typeface="Arial"/>
              </a:endParaRPr>
            </a:p>
            <a:p>
              <a:pPr algn="ctr">
                <a:spcBef>
                  <a:spcPts val="1200"/>
                </a:spcBef>
                <a:defRPr/>
              </a:pPr>
              <a:r>
                <a:rPr lang="en-US" sz="2000" b="1" dirty="0">
                  <a:solidFill>
                    <a:srgbClr val="000000"/>
                  </a:solidFill>
                  <a:ea typeface="Arial"/>
                  <a:cs typeface="Arial"/>
                </a:rPr>
                <a:t>H</a:t>
              </a:r>
              <a:r>
                <a:rPr lang="en-US" sz="2000" b="1" dirty="0" smtClean="0">
                  <a:solidFill>
                    <a:srgbClr val="000000"/>
                  </a:solidFill>
                  <a:ea typeface="Arial"/>
                  <a:cs typeface="Arial"/>
                </a:rPr>
                <a:t>ighly </a:t>
              </a:r>
              <a:r>
                <a:rPr lang="en-US" sz="2000" b="1" dirty="0">
                  <a:solidFill>
                    <a:srgbClr val="000000"/>
                  </a:solidFill>
                  <a:ea typeface="Arial"/>
                  <a:cs typeface="Arial"/>
                </a:rPr>
                <a:t>integrated, </a:t>
              </a:r>
              <a:endParaRPr lang="en-US" sz="2000" b="1" dirty="0" smtClean="0">
                <a:solidFill>
                  <a:srgbClr val="000000"/>
                </a:solidFill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2000" b="1" dirty="0" smtClean="0">
                  <a:solidFill>
                    <a:srgbClr val="000000"/>
                  </a:solidFill>
                  <a:ea typeface="Arial"/>
                  <a:cs typeface="Arial"/>
                </a:rPr>
                <a:t>pixelated </a:t>
              </a:r>
              <a:endParaRPr lang="en-US" sz="2000" b="1" dirty="0">
                <a:solidFill>
                  <a:srgbClr val="000000"/>
                </a:solidFill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2000" b="1" dirty="0">
                  <a:solidFill>
                    <a:srgbClr val="000000"/>
                  </a:solidFill>
                  <a:ea typeface="Arial"/>
                  <a:cs typeface="Arial"/>
                </a:rPr>
                <a:t>detector systems </a:t>
              </a:r>
              <a:endParaRPr lang="en-US" sz="2000" b="1" dirty="0"/>
            </a:p>
          </p:txBody>
        </p:sp>
      </p:grpSp>
      <p:sp>
        <p:nvSpPr>
          <p:cNvPr id="3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Focus and challenges</a:t>
            </a:r>
            <a:endParaRPr lang="en-US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7658" name="Textfeld 14"/>
          <p:cNvSpPr txBox="1">
            <a:spLocks noChangeArrowheads="1"/>
          </p:cNvSpPr>
          <p:nvPr/>
        </p:nvSpPr>
        <p:spPr bwMode="auto">
          <a:xfrm>
            <a:off x="3771901" y="1996439"/>
            <a:ext cx="1473200" cy="7386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254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wrap="square">
            <a:spAutoFit/>
          </a:bodyPr>
          <a:lstStyle>
            <a:defPPr>
              <a:defRPr lang="de-DE"/>
            </a:defPPr>
            <a:lvl1pPr eaLnBrk="1" hangingPunct="1">
              <a:defRPr sz="1400" b="1" i="1">
                <a:solidFill>
                  <a:schemeClr val="bg1"/>
                </a:solidFill>
              </a:defRPr>
            </a:lvl1pPr>
            <a:lvl2pPr marL="742950" indent="-285750" eaLnBrk="0" hangingPunct="0">
              <a:defRPr sz="2400"/>
            </a:lvl2pPr>
            <a:lvl3pPr marL="1143000" indent="-228600" eaLnBrk="0" hangingPunct="0">
              <a:defRPr sz="2400"/>
            </a:lvl3pPr>
            <a:lvl4pPr marL="1600200" indent="-228600" eaLnBrk="0" hangingPunct="0">
              <a:defRPr sz="2400"/>
            </a:lvl4pPr>
            <a:lvl5pPr marL="2057400" indent="-2286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 algn="ctr">
              <a:defRPr/>
            </a:pPr>
            <a:r>
              <a:rPr lang="en-US" dirty="0" smtClean="0">
                <a:latin typeface="+mn-lt"/>
              </a:rPr>
              <a:t>Detector Technologies </a:t>
            </a:r>
          </a:p>
          <a:p>
            <a:pPr algn="ctr">
              <a:defRPr/>
            </a:pPr>
            <a:r>
              <a:rPr lang="en-US" dirty="0" smtClean="0">
                <a:latin typeface="+mn-lt"/>
              </a:rPr>
              <a:t>&amp; Systems</a:t>
            </a:r>
          </a:p>
        </p:txBody>
      </p:sp>
    </p:spTree>
    <p:extLst>
      <p:ext uri="{BB962C8B-B14F-4D97-AF65-F5344CB8AC3E}">
        <p14:creationId xmlns:p14="http://schemas.microsoft.com/office/powerpoint/2010/main" val="14025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Anticipated large-scale facilities</a:t>
            </a:r>
            <a:endParaRPr lang="en-US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406884" y="5673031"/>
            <a:ext cx="7937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Cutting-edge detectors are needed for all facilities and for </a:t>
            </a:r>
          </a:p>
          <a:p>
            <a:r>
              <a:rPr lang="en-US" dirty="0" smtClean="0"/>
              <a:t>all science fields in “Matter”</a:t>
            </a:r>
            <a:endParaRPr lang="en-US" dirty="0"/>
          </a:p>
          <a:p>
            <a:endParaRPr lang="en-US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424844" y="910190"/>
            <a:ext cx="8088581" cy="4631773"/>
            <a:chOff x="247044" y="960990"/>
            <a:chExt cx="8088581" cy="4631773"/>
          </a:xfrm>
        </p:grpSpPr>
        <p:sp>
          <p:nvSpPr>
            <p:cNvPr id="41" name="Rechteck 40"/>
            <p:cNvSpPr/>
            <p:nvPr/>
          </p:nvSpPr>
          <p:spPr>
            <a:xfrm>
              <a:off x="5334057" y="5399112"/>
              <a:ext cx="1371349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Construction</a:t>
              </a:r>
            </a:p>
          </p:txBody>
        </p:sp>
        <p:sp>
          <p:nvSpPr>
            <p:cNvPr id="43" name="Rechteck 42"/>
            <p:cNvSpPr/>
            <p:nvPr/>
          </p:nvSpPr>
          <p:spPr>
            <a:xfrm>
              <a:off x="6965604" y="5399112"/>
              <a:ext cx="1370021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Operation</a:t>
              </a:r>
            </a:p>
          </p:txBody>
        </p:sp>
        <p:sp>
          <p:nvSpPr>
            <p:cNvPr id="44" name="Textfeld 19"/>
            <p:cNvSpPr txBox="1">
              <a:spLocks noChangeArrowheads="1"/>
            </p:cNvSpPr>
            <p:nvPr/>
          </p:nvSpPr>
          <p:spPr bwMode="auto">
            <a:xfrm>
              <a:off x="394401" y="3576580"/>
              <a:ext cx="1329065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+mn-lt"/>
                </a:rPr>
                <a:t>European XFEL</a:t>
              </a:r>
            </a:p>
          </p:txBody>
        </p:sp>
        <p:sp>
          <p:nvSpPr>
            <p:cNvPr id="46" name="Textfeld 20"/>
            <p:cNvSpPr txBox="1">
              <a:spLocks noChangeArrowheads="1"/>
            </p:cNvSpPr>
            <p:nvPr/>
          </p:nvSpPr>
          <p:spPr bwMode="auto">
            <a:xfrm>
              <a:off x="394401" y="1329781"/>
              <a:ext cx="2830495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+mn-lt"/>
                </a:rPr>
                <a:t>LHC, HL-LHC (ATLAS, CMS, ALICE)</a:t>
              </a:r>
            </a:p>
          </p:txBody>
        </p:sp>
        <p:sp>
          <p:nvSpPr>
            <p:cNvPr id="47" name="Textfeld 21"/>
            <p:cNvSpPr txBox="1">
              <a:spLocks noChangeArrowheads="1"/>
            </p:cNvSpPr>
            <p:nvPr/>
          </p:nvSpPr>
          <p:spPr bwMode="auto">
            <a:xfrm>
              <a:off x="394401" y="4577699"/>
              <a:ext cx="492750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+mn-lt"/>
                </a:rPr>
                <a:t>ESS</a:t>
              </a:r>
            </a:p>
          </p:txBody>
        </p:sp>
        <p:sp>
          <p:nvSpPr>
            <p:cNvPr id="48" name="Textfeld 23"/>
            <p:cNvSpPr txBox="1">
              <a:spLocks noChangeArrowheads="1"/>
            </p:cNvSpPr>
            <p:nvPr/>
          </p:nvSpPr>
          <p:spPr bwMode="auto">
            <a:xfrm>
              <a:off x="394401" y="2336478"/>
              <a:ext cx="751652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+mn-lt"/>
                </a:rPr>
                <a:t>KATRIN</a:t>
              </a:r>
            </a:p>
          </p:txBody>
        </p:sp>
        <p:sp>
          <p:nvSpPr>
            <p:cNvPr id="49" name="Textfeld 24"/>
            <p:cNvSpPr txBox="1">
              <a:spLocks noChangeArrowheads="1"/>
            </p:cNvSpPr>
            <p:nvPr/>
          </p:nvSpPr>
          <p:spPr bwMode="auto">
            <a:xfrm>
              <a:off x="394401" y="1819603"/>
              <a:ext cx="2014510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+mn-lt"/>
                </a:rPr>
                <a:t>Pierre Auger Observatory</a:t>
              </a:r>
            </a:p>
          </p:txBody>
        </p:sp>
        <p:sp>
          <p:nvSpPr>
            <p:cNvPr id="50" name="Textfeld 31"/>
            <p:cNvSpPr txBox="1">
              <a:spLocks noChangeArrowheads="1"/>
            </p:cNvSpPr>
            <p:nvPr/>
          </p:nvSpPr>
          <p:spPr bwMode="auto">
            <a:xfrm>
              <a:off x="269613" y="960990"/>
              <a:ext cx="2014510" cy="276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dirty="0" smtClean="0">
                  <a:latin typeface="+mn-lt"/>
                </a:rPr>
                <a:t>Matter and the Universe</a:t>
              </a:r>
            </a:p>
          </p:txBody>
        </p:sp>
        <p:sp>
          <p:nvSpPr>
            <p:cNvPr id="51" name="Textfeld 34"/>
            <p:cNvSpPr txBox="1">
              <a:spLocks noChangeArrowheads="1"/>
            </p:cNvSpPr>
            <p:nvPr/>
          </p:nvSpPr>
          <p:spPr bwMode="auto">
            <a:xfrm>
              <a:off x="247044" y="3286221"/>
              <a:ext cx="2724869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dirty="0" smtClean="0">
                  <a:latin typeface="+mn-lt"/>
                </a:rPr>
                <a:t>From Matter to Materials and Life</a:t>
              </a:r>
            </a:p>
          </p:txBody>
        </p:sp>
        <p:sp>
          <p:nvSpPr>
            <p:cNvPr id="52" name="Textfeld 21"/>
            <p:cNvSpPr txBox="1">
              <a:spLocks noChangeArrowheads="1"/>
            </p:cNvSpPr>
            <p:nvPr/>
          </p:nvSpPr>
          <p:spPr bwMode="auto">
            <a:xfrm>
              <a:off x="394402" y="4338483"/>
              <a:ext cx="608768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+mn-lt"/>
                </a:rPr>
                <a:t>ANKA</a:t>
              </a:r>
            </a:p>
          </p:txBody>
        </p:sp>
        <p:sp>
          <p:nvSpPr>
            <p:cNvPr id="53" name="Textfeld 41"/>
            <p:cNvSpPr txBox="1">
              <a:spLocks noChangeArrowheads="1"/>
            </p:cNvSpPr>
            <p:nvPr/>
          </p:nvSpPr>
          <p:spPr bwMode="auto">
            <a:xfrm>
              <a:off x="394401" y="2557184"/>
              <a:ext cx="2625834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+mn-lt"/>
                </a:rPr>
                <a:t>Edelweiss, EURECA/</a:t>
              </a:r>
              <a:r>
                <a:rPr lang="en-US" sz="1400" dirty="0" err="1" smtClean="0">
                  <a:latin typeface="+mn-lt"/>
                </a:rPr>
                <a:t>SuperCDMS</a:t>
              </a:r>
              <a:r>
                <a:rPr lang="en-US" sz="1400" dirty="0" smtClean="0">
                  <a:latin typeface="+mn-lt"/>
                </a:rPr>
                <a:t> </a:t>
              </a:r>
            </a:p>
          </p:txBody>
        </p:sp>
        <p:sp>
          <p:nvSpPr>
            <p:cNvPr id="54" name="Textfeld 19"/>
            <p:cNvSpPr txBox="1">
              <a:spLocks noChangeArrowheads="1"/>
            </p:cNvSpPr>
            <p:nvPr/>
          </p:nvSpPr>
          <p:spPr bwMode="auto">
            <a:xfrm>
              <a:off x="394401" y="3821608"/>
              <a:ext cx="1495956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+mn-lt"/>
                </a:rPr>
                <a:t>PETRA III, FLASH</a:t>
              </a:r>
            </a:p>
          </p:txBody>
        </p:sp>
        <p:sp>
          <p:nvSpPr>
            <p:cNvPr id="55" name="Textfeld 24"/>
            <p:cNvSpPr txBox="1">
              <a:spLocks noChangeArrowheads="1"/>
            </p:cNvSpPr>
            <p:nvPr/>
          </p:nvSpPr>
          <p:spPr bwMode="auto">
            <a:xfrm>
              <a:off x="394401" y="2057394"/>
              <a:ext cx="1378577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err="1" smtClean="0">
                  <a:latin typeface="+mn-lt"/>
                </a:rPr>
                <a:t>IceCube</a:t>
              </a:r>
              <a:r>
                <a:rPr lang="en-US" sz="1400" dirty="0" smtClean="0">
                  <a:latin typeface="+mn-lt"/>
                </a:rPr>
                <a:t>, PINGU</a:t>
              </a:r>
            </a:p>
          </p:txBody>
        </p:sp>
        <p:sp>
          <p:nvSpPr>
            <p:cNvPr id="56" name="Textfeld 41"/>
            <p:cNvSpPr txBox="1">
              <a:spLocks noChangeArrowheads="1"/>
            </p:cNvSpPr>
            <p:nvPr/>
          </p:nvSpPr>
          <p:spPr bwMode="auto">
            <a:xfrm>
              <a:off x="394401" y="2807790"/>
              <a:ext cx="2583777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+mn-lt"/>
                </a:rPr>
                <a:t>H.E.S.S., MAGIC, VERITAS, CTA</a:t>
              </a:r>
            </a:p>
          </p:txBody>
        </p:sp>
        <p:sp>
          <p:nvSpPr>
            <p:cNvPr id="57" name="Textfeld 22"/>
            <p:cNvSpPr txBox="1">
              <a:spLocks noChangeArrowheads="1"/>
            </p:cNvSpPr>
            <p:nvPr/>
          </p:nvSpPr>
          <p:spPr bwMode="auto">
            <a:xfrm>
              <a:off x="394401" y="1590353"/>
              <a:ext cx="3547242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+mn-lt"/>
                </a:rPr>
                <a:t>FAIR (</a:t>
              </a:r>
              <a:r>
                <a:rPr lang="en-US" sz="1400" dirty="0" smtClean="0">
                  <a:solidFill>
                    <a:srgbClr val="000000"/>
                  </a:solidFill>
                  <a:latin typeface="+mn-lt"/>
                  <a:ea typeface="Calibri"/>
                  <a:cs typeface="Calibri"/>
                </a:rPr>
                <a:t>APPA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ea typeface="Calibri"/>
                  <a:cs typeface="Calibri"/>
                </a:rPr>
                <a:t>, CBM/HADES, NUSTAR, PANDA</a:t>
              </a:r>
              <a:r>
                <a:rPr lang="en-US" sz="1400" dirty="0" smtClean="0">
                  <a:solidFill>
                    <a:srgbClr val="000000"/>
                  </a:solidFill>
                  <a:latin typeface="+mn-lt"/>
                </a:rPr>
                <a:t>)</a:t>
              </a:r>
            </a:p>
          </p:txBody>
        </p:sp>
        <p:sp>
          <p:nvSpPr>
            <p:cNvPr id="58" name="Textfeld 21"/>
            <p:cNvSpPr txBox="1">
              <a:spLocks noChangeArrowheads="1"/>
            </p:cNvSpPr>
            <p:nvPr/>
          </p:nvSpPr>
          <p:spPr bwMode="auto">
            <a:xfrm>
              <a:off x="394401" y="4079333"/>
              <a:ext cx="1549802" cy="27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latin typeface="+mn-lt"/>
                </a:rPr>
                <a:t>BESSY, BESSY</a:t>
              </a:r>
              <a:r>
                <a:rPr lang="en-US" sz="1400" baseline="30000" dirty="0" smtClean="0">
                  <a:latin typeface="+mn-lt"/>
                </a:rPr>
                <a:t>VSR</a:t>
              </a:r>
            </a:p>
          </p:txBody>
        </p:sp>
        <p:grpSp>
          <p:nvGrpSpPr>
            <p:cNvPr id="59" name="Gruppierung 58"/>
            <p:cNvGrpSpPr/>
            <p:nvPr/>
          </p:nvGrpSpPr>
          <p:grpSpPr>
            <a:xfrm>
              <a:off x="4469385" y="1235626"/>
              <a:ext cx="3496077" cy="3783305"/>
              <a:chOff x="4382229" y="836613"/>
              <a:chExt cx="3859091" cy="4392612"/>
            </a:xfrm>
          </p:grpSpPr>
          <p:cxnSp>
            <p:nvCxnSpPr>
              <p:cNvPr id="101" name="Gerade Verbindung 100"/>
              <p:cNvCxnSpPr/>
              <p:nvPr/>
            </p:nvCxnSpPr>
            <p:spPr bwMode="auto">
              <a:xfrm>
                <a:off x="4382229" y="836613"/>
                <a:ext cx="13189" cy="4392612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101"/>
              <p:cNvCxnSpPr/>
              <p:nvPr/>
            </p:nvCxnSpPr>
            <p:spPr bwMode="auto">
              <a:xfrm>
                <a:off x="5724522" y="836613"/>
                <a:ext cx="0" cy="4392612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 Verbindung 102"/>
              <p:cNvCxnSpPr/>
              <p:nvPr/>
            </p:nvCxnSpPr>
            <p:spPr bwMode="auto">
              <a:xfrm>
                <a:off x="7053626" y="836613"/>
                <a:ext cx="0" cy="4392612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103"/>
              <p:cNvCxnSpPr/>
              <p:nvPr/>
            </p:nvCxnSpPr>
            <p:spPr bwMode="auto">
              <a:xfrm flipH="1">
                <a:off x="8236925" y="836613"/>
                <a:ext cx="4395" cy="4392612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feld 59"/>
            <p:cNvSpPr txBox="1"/>
            <p:nvPr/>
          </p:nvSpPr>
          <p:spPr bwMode="auto">
            <a:xfrm>
              <a:off x="4225118" y="5036017"/>
              <a:ext cx="580813" cy="30366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+mn-lt"/>
                </a:rPr>
                <a:t>2010</a:t>
              </a:r>
            </a:p>
          </p:txBody>
        </p:sp>
        <p:sp>
          <p:nvSpPr>
            <p:cNvPr id="61" name="Rechteck 60"/>
            <p:cNvSpPr/>
            <p:nvPr/>
          </p:nvSpPr>
          <p:spPr bwMode="auto">
            <a:xfrm>
              <a:off x="4292823" y="3639055"/>
              <a:ext cx="1391262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 </a:t>
              </a:r>
            </a:p>
          </p:txBody>
        </p:sp>
        <p:sp>
          <p:nvSpPr>
            <p:cNvPr id="62" name="Rechteck 61"/>
            <p:cNvSpPr/>
            <p:nvPr/>
          </p:nvSpPr>
          <p:spPr bwMode="auto">
            <a:xfrm>
              <a:off x="5684086" y="3639055"/>
              <a:ext cx="1186821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63" name="Rechteck 62"/>
            <p:cNvSpPr/>
            <p:nvPr/>
          </p:nvSpPr>
          <p:spPr bwMode="auto">
            <a:xfrm>
              <a:off x="6870906" y="3639055"/>
              <a:ext cx="962466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64" name="Rechteck 63"/>
            <p:cNvSpPr/>
            <p:nvPr/>
          </p:nvSpPr>
          <p:spPr bwMode="auto">
            <a:xfrm>
              <a:off x="7699954" y="3639055"/>
              <a:ext cx="442072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65" name="Rechteck 64"/>
            <p:cNvSpPr/>
            <p:nvPr/>
          </p:nvSpPr>
          <p:spPr bwMode="auto">
            <a:xfrm>
              <a:off x="4468058" y="1366625"/>
              <a:ext cx="1681993" cy="19222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66" name="Rechteck 65"/>
            <p:cNvSpPr/>
            <p:nvPr/>
          </p:nvSpPr>
          <p:spPr bwMode="auto">
            <a:xfrm>
              <a:off x="7124465" y="1365200"/>
              <a:ext cx="355781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67" name="Rechteck 66"/>
            <p:cNvSpPr/>
            <p:nvPr/>
          </p:nvSpPr>
          <p:spPr bwMode="auto">
            <a:xfrm>
              <a:off x="7480247" y="1366625"/>
              <a:ext cx="795197" cy="19222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68" name="Rechteck 67"/>
            <p:cNvSpPr/>
            <p:nvPr/>
          </p:nvSpPr>
          <p:spPr bwMode="auto">
            <a:xfrm>
              <a:off x="5707980" y="1882077"/>
              <a:ext cx="707579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69" name="Rechteck 68"/>
            <p:cNvSpPr/>
            <p:nvPr/>
          </p:nvSpPr>
          <p:spPr bwMode="auto">
            <a:xfrm>
              <a:off x="6415559" y="1882077"/>
              <a:ext cx="1328868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70" name="Rechteck 69"/>
            <p:cNvSpPr/>
            <p:nvPr/>
          </p:nvSpPr>
          <p:spPr bwMode="auto">
            <a:xfrm>
              <a:off x="5684086" y="4677194"/>
              <a:ext cx="1727129" cy="195075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71" name="Rechteck 70"/>
            <p:cNvSpPr/>
            <p:nvPr/>
          </p:nvSpPr>
          <p:spPr bwMode="auto">
            <a:xfrm>
              <a:off x="7411215" y="4677194"/>
              <a:ext cx="864229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72" name="Rechteck 71"/>
            <p:cNvSpPr/>
            <p:nvPr/>
          </p:nvSpPr>
          <p:spPr bwMode="auto">
            <a:xfrm>
              <a:off x="4292823" y="2398952"/>
              <a:ext cx="2060342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73" name="Rechteck 72"/>
            <p:cNvSpPr/>
            <p:nvPr/>
          </p:nvSpPr>
          <p:spPr bwMode="auto">
            <a:xfrm>
              <a:off x="6353165" y="2398952"/>
              <a:ext cx="1656770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74" name="Rechteck 73"/>
            <p:cNvSpPr/>
            <p:nvPr/>
          </p:nvSpPr>
          <p:spPr bwMode="auto">
            <a:xfrm>
              <a:off x="6835061" y="4419468"/>
              <a:ext cx="1440382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75" name="Textfeld 74"/>
            <p:cNvSpPr txBox="1"/>
            <p:nvPr/>
          </p:nvSpPr>
          <p:spPr bwMode="auto">
            <a:xfrm>
              <a:off x="6589468" y="5080160"/>
              <a:ext cx="580813" cy="30366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+mn-lt"/>
                </a:rPr>
                <a:t>2020</a:t>
              </a:r>
            </a:p>
          </p:txBody>
        </p:sp>
        <p:sp>
          <p:nvSpPr>
            <p:cNvPr id="76" name="Rechteck 75"/>
            <p:cNvSpPr/>
            <p:nvPr/>
          </p:nvSpPr>
          <p:spPr bwMode="auto">
            <a:xfrm>
              <a:off x="5684086" y="3904016"/>
              <a:ext cx="909364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77" name="Rechteck 76"/>
            <p:cNvSpPr/>
            <p:nvPr/>
          </p:nvSpPr>
          <p:spPr bwMode="auto">
            <a:xfrm>
              <a:off x="6593450" y="3904016"/>
              <a:ext cx="1681994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78" name="Rechteck 77"/>
            <p:cNvSpPr/>
            <p:nvPr/>
          </p:nvSpPr>
          <p:spPr bwMode="auto">
            <a:xfrm>
              <a:off x="6833735" y="1622927"/>
              <a:ext cx="910693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79" name="Rechteck 78"/>
            <p:cNvSpPr/>
            <p:nvPr/>
          </p:nvSpPr>
          <p:spPr bwMode="auto">
            <a:xfrm>
              <a:off x="6327941" y="1622927"/>
              <a:ext cx="531016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0" name="Rechteck 79"/>
            <p:cNvSpPr/>
            <p:nvPr/>
          </p:nvSpPr>
          <p:spPr bwMode="auto">
            <a:xfrm>
              <a:off x="7744427" y="1622927"/>
              <a:ext cx="531016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1" name="Rechteck 80"/>
            <p:cNvSpPr/>
            <p:nvPr/>
          </p:nvSpPr>
          <p:spPr bwMode="auto">
            <a:xfrm>
              <a:off x="5884543" y="2656679"/>
              <a:ext cx="1327540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2" name="Rechteck 81"/>
            <p:cNvSpPr/>
            <p:nvPr/>
          </p:nvSpPr>
          <p:spPr bwMode="auto">
            <a:xfrm>
              <a:off x="7212083" y="2656679"/>
              <a:ext cx="1063360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3" name="Rechteck 82"/>
            <p:cNvSpPr/>
            <p:nvPr/>
          </p:nvSpPr>
          <p:spPr bwMode="auto">
            <a:xfrm>
              <a:off x="5707981" y="2138379"/>
              <a:ext cx="1084600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4" name="Rechteck 83"/>
            <p:cNvSpPr/>
            <p:nvPr/>
          </p:nvSpPr>
          <p:spPr bwMode="auto">
            <a:xfrm>
              <a:off x="6771340" y="2139802"/>
              <a:ext cx="1504103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5" name="Rechteck 84"/>
            <p:cNvSpPr/>
            <p:nvPr/>
          </p:nvSpPr>
          <p:spPr bwMode="auto">
            <a:xfrm>
              <a:off x="5672136" y="2914405"/>
              <a:ext cx="1152305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6" name="Rechteck 85"/>
            <p:cNvSpPr/>
            <p:nvPr/>
          </p:nvSpPr>
          <p:spPr bwMode="auto">
            <a:xfrm>
              <a:off x="6824441" y="2914405"/>
              <a:ext cx="1451002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7" name="Rechteck 86"/>
            <p:cNvSpPr/>
            <p:nvPr/>
          </p:nvSpPr>
          <p:spPr bwMode="auto">
            <a:xfrm>
              <a:off x="4292824" y="1882077"/>
              <a:ext cx="1415158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8" name="Rechteck 87"/>
            <p:cNvSpPr/>
            <p:nvPr/>
          </p:nvSpPr>
          <p:spPr bwMode="auto">
            <a:xfrm>
              <a:off x="4292823" y="2656679"/>
              <a:ext cx="1591720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89" name="Rechteck 88"/>
            <p:cNvSpPr/>
            <p:nvPr/>
          </p:nvSpPr>
          <p:spPr bwMode="auto">
            <a:xfrm>
              <a:off x="4823840" y="1622927"/>
              <a:ext cx="1504102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90" name="Rechteck 89"/>
            <p:cNvSpPr/>
            <p:nvPr/>
          </p:nvSpPr>
          <p:spPr bwMode="auto">
            <a:xfrm>
              <a:off x="5707980" y="4160318"/>
              <a:ext cx="1150977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91" name="Rechteck 90"/>
            <p:cNvSpPr/>
            <p:nvPr/>
          </p:nvSpPr>
          <p:spPr bwMode="auto">
            <a:xfrm>
              <a:off x="6858958" y="4160318"/>
              <a:ext cx="1416486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92" name="Rechteck 91"/>
            <p:cNvSpPr/>
            <p:nvPr/>
          </p:nvSpPr>
          <p:spPr bwMode="auto">
            <a:xfrm>
              <a:off x="4292824" y="2914405"/>
              <a:ext cx="1415158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93" name="Rechteck 92"/>
            <p:cNvSpPr/>
            <p:nvPr/>
          </p:nvSpPr>
          <p:spPr bwMode="auto">
            <a:xfrm>
              <a:off x="4292824" y="2139802"/>
              <a:ext cx="1415158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94" name="Rechteck 93"/>
            <p:cNvSpPr/>
            <p:nvPr/>
          </p:nvSpPr>
          <p:spPr bwMode="auto">
            <a:xfrm>
              <a:off x="4292824" y="3902592"/>
              <a:ext cx="1415158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95" name="Rechteck 94"/>
            <p:cNvSpPr/>
            <p:nvPr/>
          </p:nvSpPr>
          <p:spPr bwMode="auto">
            <a:xfrm>
              <a:off x="4292824" y="4160318"/>
              <a:ext cx="1415158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96" name="Rechteck 95"/>
            <p:cNvSpPr/>
            <p:nvPr/>
          </p:nvSpPr>
          <p:spPr bwMode="auto">
            <a:xfrm>
              <a:off x="4292824" y="4419468"/>
              <a:ext cx="1769610" cy="193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97" name="Rechteck 96"/>
            <p:cNvSpPr/>
            <p:nvPr/>
          </p:nvSpPr>
          <p:spPr bwMode="auto">
            <a:xfrm>
              <a:off x="6062433" y="4419468"/>
              <a:ext cx="796524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98" name="Rechteck 97"/>
            <p:cNvSpPr/>
            <p:nvPr/>
          </p:nvSpPr>
          <p:spPr bwMode="auto">
            <a:xfrm>
              <a:off x="6240325" y="1366625"/>
              <a:ext cx="884142" cy="19222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99" name="Rechteck 98"/>
            <p:cNvSpPr/>
            <p:nvPr/>
          </p:nvSpPr>
          <p:spPr bwMode="auto">
            <a:xfrm>
              <a:off x="4865658" y="1365200"/>
              <a:ext cx="443398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/>
            </a:p>
          </p:txBody>
        </p:sp>
        <p:sp>
          <p:nvSpPr>
            <p:cNvPr id="100" name="Rechteck 99"/>
            <p:cNvSpPr/>
            <p:nvPr/>
          </p:nvSpPr>
          <p:spPr bwMode="auto">
            <a:xfrm>
              <a:off x="6150051" y="1365200"/>
              <a:ext cx="355781" cy="19365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/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0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Example: LHC tracker upgrades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317500" y="5213470"/>
            <a:ext cx="7667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</a:t>
            </a:r>
            <a:r>
              <a:rPr lang="en-US" dirty="0" smtClean="0"/>
              <a:t>close to </a:t>
            </a:r>
            <a:r>
              <a:rPr lang="en-US" dirty="0"/>
              <a:t>the </a:t>
            </a:r>
            <a:r>
              <a:rPr lang="en-US" dirty="0" smtClean="0"/>
              <a:t>experiments and the science. </a:t>
            </a:r>
            <a:endParaRPr lang="en-US" dirty="0"/>
          </a:p>
          <a:p>
            <a:r>
              <a:rPr lang="en-US" dirty="0"/>
              <a:t>Detectors and technologies are </a:t>
            </a:r>
            <a:r>
              <a:rPr lang="en-US" b="1" dirty="0"/>
              <a:t>not</a:t>
            </a:r>
            <a:r>
              <a:rPr lang="en-US" dirty="0"/>
              <a:t> available </a:t>
            </a:r>
            <a:endParaRPr lang="en-US" dirty="0" smtClean="0"/>
          </a:p>
          <a:p>
            <a:r>
              <a:rPr lang="en-US" dirty="0" smtClean="0"/>
              <a:t>off-the-shelf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03212" y="3064362"/>
            <a:ext cx="863123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five-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to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tenfold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increase in track density and thus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channels number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m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assive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power distribution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and cooling challenge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tenfold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increase in radiation levels</a:t>
            </a:r>
          </a:p>
          <a:p>
            <a:pPr marL="342900" indent="-34290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Need a first level trigger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decision within ~6 </a:t>
            </a:r>
            <a:r>
              <a:rPr lang="el-GR" sz="2000" dirty="0">
                <a:solidFill>
                  <a:schemeClr val="tx1"/>
                </a:solidFill>
                <a:latin typeface="+mn-lt"/>
                <a:sym typeface="Symbol"/>
              </a:rPr>
              <a:t>μ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Symbol"/>
              </a:rPr>
              <a:t>s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Symbol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Symbol"/>
              </a:rPr>
              <a:t> do </a:t>
            </a:r>
            <a:r>
              <a:rPr lang="de-DE" sz="2000" dirty="0" err="1">
                <a:solidFill>
                  <a:schemeClr val="tx1"/>
                </a:solidFill>
                <a:latin typeface="+mn-lt"/>
                <a:sym typeface="Symbol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+mn-lt"/>
                <a:sym typeface="Symbol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+mn-lt"/>
                <a:sym typeface="Symbol"/>
              </a:rPr>
              <a:t>science</a:t>
            </a:r>
            <a:r>
              <a:rPr lang="de-DE" sz="2000" dirty="0" smtClean="0">
                <a:solidFill>
                  <a:schemeClr val="tx1"/>
                </a:solidFill>
                <a:latin typeface="+mn-lt"/>
                <a:sym typeface="Symbol"/>
              </a:rPr>
              <a:t>.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Z:\Talks and publications\HI-150431-630470-2-lar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4" y="840131"/>
            <a:ext cx="3210449" cy="23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3413124" y="1630281"/>
            <a:ext cx="5597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How to deal with ~400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billion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tracks/second ? 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799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cope with these challenges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608023" y="1136909"/>
            <a:ext cx="6537325" cy="5159375"/>
          </a:xfrm>
        </p:spPr>
        <p:txBody>
          <a:bodyPr/>
          <a:lstStyle/>
          <a:p>
            <a:pPr marL="0" indent="0"/>
            <a:r>
              <a:rPr lang="en-US" dirty="0"/>
              <a:t>Successful detector instrumentation demands</a:t>
            </a:r>
            <a:r>
              <a:rPr lang="en-US" dirty="0" smtClean="0"/>
              <a:t>: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Deep </a:t>
            </a:r>
            <a:r>
              <a:rPr lang="en-US" dirty="0"/>
              <a:t>understanding of </a:t>
            </a:r>
            <a:r>
              <a:rPr lang="en-US" dirty="0" smtClean="0"/>
              <a:t>underlying </a:t>
            </a:r>
            <a:r>
              <a:rPr lang="en-US" dirty="0"/>
              <a:t>physics principles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Broad </a:t>
            </a:r>
            <a:r>
              <a:rPr lang="en-US" dirty="0"/>
              <a:t>technological expertise and multidisciplinary approaches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Access </a:t>
            </a:r>
            <a:r>
              <a:rPr lang="en-US" dirty="0"/>
              <a:t>to sophisticated and expensive technological processes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Experience </a:t>
            </a:r>
            <a:r>
              <a:rPr lang="en-US" dirty="0"/>
              <a:t>to </a:t>
            </a:r>
            <a:r>
              <a:rPr lang="en-US" dirty="0" smtClean="0"/>
              <a:t>combine </a:t>
            </a:r>
            <a:r>
              <a:rPr lang="en-US" dirty="0"/>
              <a:t>technological building blocks into </a:t>
            </a:r>
            <a:r>
              <a:rPr lang="en-US" dirty="0" smtClean="0"/>
              <a:t> </a:t>
            </a:r>
            <a:r>
              <a:rPr lang="en-US" dirty="0"/>
              <a:t>complex </a:t>
            </a:r>
            <a:r>
              <a:rPr lang="en-US" dirty="0" smtClean="0"/>
              <a:t>systems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7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Understanding </a:t>
            </a:r>
            <a:r>
              <a:rPr lang="en-US" dirty="0"/>
              <a:t>of the science detectors will deliver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Creativity </a:t>
            </a:r>
            <a:r>
              <a:rPr lang="en-US" dirty="0"/>
              <a:t>and originality </a:t>
            </a:r>
            <a:endParaRPr lang="de-DE" dirty="0" smtClean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3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Detector technology and </a:t>
            </a:r>
            <a:r>
              <a:rPr lang="en-US" dirty="0" smtClean="0"/>
              <a:t>systems (DTS)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229704" y="597063"/>
            <a:ext cx="6826250" cy="6157924"/>
          </a:xfrm>
        </p:spPr>
        <p:txBody>
          <a:bodyPr/>
          <a:lstStyle/>
          <a:p>
            <a:pPr>
              <a:lnSpc>
                <a:spcPts val="2400"/>
              </a:lnSpc>
              <a:spcBef>
                <a:spcPts val="480"/>
              </a:spcBef>
              <a:spcAft>
                <a:spcPts val="480"/>
              </a:spcAft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lnSpc>
                <a:spcPts val="2400"/>
              </a:lnSpc>
              <a:spcBef>
                <a:spcPts val="480"/>
              </a:spcBef>
              <a:spcAft>
                <a:spcPts val="48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5 Helmholtz centers/institutes </a:t>
            </a:r>
            <a:endParaRPr lang="de-DE" dirty="0"/>
          </a:p>
          <a:p>
            <a:pPr marL="0" indent="0">
              <a:lnSpc>
                <a:spcPts val="2400"/>
              </a:lnSpc>
              <a:spcBef>
                <a:spcPts val="480"/>
              </a:spcBef>
              <a:spcAft>
                <a:spcPts val="480"/>
              </a:spcAft>
            </a:pPr>
            <a:endParaRPr lang="en-US" dirty="0" smtClean="0"/>
          </a:p>
          <a:p>
            <a:pPr>
              <a:lnSpc>
                <a:spcPts val="2400"/>
              </a:lnSpc>
              <a:spcBef>
                <a:spcPts val="480"/>
              </a:spcBef>
              <a:spcAft>
                <a:spcPts val="48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Demonstrated </a:t>
            </a:r>
            <a:r>
              <a:rPr lang="en-US" dirty="0"/>
              <a:t>history in </a:t>
            </a:r>
            <a:r>
              <a:rPr lang="en-US" dirty="0" smtClean="0"/>
              <a:t>detector </a:t>
            </a:r>
            <a:r>
              <a:rPr lang="en-US" dirty="0"/>
              <a:t>conception, design and delivery</a:t>
            </a:r>
            <a:endParaRPr lang="de-DE" dirty="0"/>
          </a:p>
          <a:p>
            <a:pPr>
              <a:lnSpc>
                <a:spcPts val="2400"/>
              </a:lnSpc>
              <a:spcBef>
                <a:spcPts val="480"/>
              </a:spcBef>
              <a:spcAft>
                <a:spcPts val="48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Multi-disciplinary </a:t>
            </a:r>
            <a:r>
              <a:rPr lang="en-US" dirty="0"/>
              <a:t>teams of scientists, engineers and technicians</a:t>
            </a:r>
            <a:endParaRPr lang="de-DE" dirty="0"/>
          </a:p>
          <a:p>
            <a:pPr>
              <a:lnSpc>
                <a:spcPts val="2400"/>
              </a:lnSpc>
              <a:spcBef>
                <a:spcPts val="480"/>
              </a:spcBef>
              <a:spcAft>
                <a:spcPts val="480"/>
              </a:spcAft>
              <a:buFont typeface="Wingdings" panose="05000000000000000000" pitchFamily="2" charset="2"/>
              <a:buChar char="§"/>
            </a:pPr>
            <a:r>
              <a:rPr lang="en-US" dirty="0"/>
              <a:t>Access to major technical facilities and </a:t>
            </a:r>
            <a:r>
              <a:rPr lang="en-US" dirty="0" smtClean="0"/>
              <a:t>infrastructures</a:t>
            </a:r>
          </a:p>
          <a:p>
            <a:pPr marL="0" indent="0">
              <a:lnSpc>
                <a:spcPts val="2400"/>
              </a:lnSpc>
              <a:spcBef>
                <a:spcPts val="480"/>
              </a:spcBef>
              <a:spcAft>
                <a:spcPts val="480"/>
              </a:spcAft>
            </a:pPr>
            <a:endParaRPr lang="en-US" dirty="0" smtClean="0"/>
          </a:p>
          <a:p>
            <a:pPr>
              <a:lnSpc>
                <a:spcPts val="2400"/>
              </a:lnSpc>
              <a:spcBef>
                <a:spcPts val="480"/>
              </a:spcBef>
              <a:spcAft>
                <a:spcPts val="48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Well-embedded </a:t>
            </a:r>
            <a:r>
              <a:rPr lang="en-US" dirty="0"/>
              <a:t>in international instrumentation community and </a:t>
            </a:r>
            <a:r>
              <a:rPr lang="en-US" dirty="0" smtClean="0"/>
              <a:t>experimental collaborations</a:t>
            </a:r>
            <a:endParaRPr lang="de-DE" dirty="0"/>
          </a:p>
          <a:p>
            <a:pPr>
              <a:lnSpc>
                <a:spcPts val="2400"/>
              </a:lnSpc>
              <a:spcBef>
                <a:spcPts val="480"/>
              </a:spcBef>
              <a:spcAft>
                <a:spcPts val="480"/>
              </a:spcAft>
              <a:buFont typeface="Wingdings" panose="05000000000000000000" pitchFamily="2" charset="2"/>
              <a:buChar char="§"/>
            </a:pPr>
            <a:r>
              <a:rPr lang="en-US" dirty="0"/>
              <a:t>Numerous national and international leadership positions </a:t>
            </a:r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369395" y="5780782"/>
            <a:ext cx="8543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DTS is an ambitious attempt to exploit synergies </a:t>
            </a: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between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centers 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and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disciplines.</a:t>
            </a:r>
            <a:endParaRPr lang="de-DE" sz="2000" dirty="0">
              <a:solidFill>
                <a:schemeClr val="tx1"/>
              </a:solidFill>
              <a:latin typeface="+mn-lt"/>
            </a:endParaRPr>
          </a:p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953250" y="1270375"/>
            <a:ext cx="198120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4271300" y="908589"/>
            <a:ext cx="3811915" cy="461112"/>
            <a:chOff x="4281170" y="1266463"/>
            <a:chExt cx="3811915" cy="461112"/>
          </a:xfrm>
        </p:grpSpPr>
        <p:grpSp>
          <p:nvGrpSpPr>
            <p:cNvPr id="9" name="Group 23"/>
            <p:cNvGrpSpPr/>
            <p:nvPr/>
          </p:nvGrpSpPr>
          <p:grpSpPr>
            <a:xfrm>
              <a:off x="4281170" y="1270375"/>
              <a:ext cx="2548312" cy="457200"/>
              <a:chOff x="1013231" y="3338791"/>
              <a:chExt cx="2743048" cy="514246"/>
            </a:xfrm>
          </p:grpSpPr>
          <p:pic>
            <p:nvPicPr>
              <p:cNvPr id="12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2148" y="3395837"/>
                <a:ext cx="1404131" cy="457200"/>
              </a:xfrm>
              <a:prstGeom prst="rect">
                <a:avLst/>
              </a:prstGeom>
            </p:spPr>
          </p:pic>
          <p:pic>
            <p:nvPicPr>
              <p:cNvPr id="14" name="Picture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7452" y="3473858"/>
                <a:ext cx="704350" cy="235313"/>
              </a:xfrm>
              <a:prstGeom prst="rect">
                <a:avLst/>
              </a:prstGeom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3231" y="3338791"/>
                <a:ext cx="464976" cy="464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6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04"/>
            <a:stretch/>
          </p:blipFill>
          <p:spPr bwMode="auto">
            <a:xfrm>
              <a:off x="6829482" y="1266463"/>
              <a:ext cx="126360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Philosophy and choices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310768" y="1014413"/>
            <a:ext cx="6931025" cy="4262437"/>
          </a:xfrm>
        </p:spPr>
        <p:txBody>
          <a:bodyPr/>
          <a:lstStyle/>
          <a:p>
            <a:pPr marL="0" indent="0"/>
            <a:r>
              <a:rPr lang="en-US" dirty="0" smtClean="0"/>
              <a:t>For  “best value for money”,  we were </a:t>
            </a:r>
            <a:r>
              <a:rPr lang="en-US" dirty="0"/>
              <a:t>guided </a:t>
            </a:r>
            <a:r>
              <a:rPr lang="en-US" dirty="0" smtClean="0"/>
              <a:t>by: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Which </a:t>
            </a:r>
            <a:r>
              <a:rPr lang="en-US" dirty="0"/>
              <a:t>are the key technologies to enable the science?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Which </a:t>
            </a:r>
            <a:r>
              <a:rPr lang="en-US" dirty="0"/>
              <a:t>detector types offers the highest science return</a:t>
            </a:r>
            <a:r>
              <a:rPr lang="en-US" dirty="0" smtClean="0"/>
              <a:t>?</a:t>
            </a:r>
          </a:p>
          <a:p>
            <a:pPr marL="0" indent="0"/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Where are synergies largest and where is collaboration most rewarding</a:t>
            </a:r>
            <a:r>
              <a:rPr lang="en-US" dirty="0" smtClean="0"/>
              <a:t>?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Where is DTS world-leading and where should its technical portfolio be enhanced?</a:t>
            </a:r>
          </a:p>
          <a:p>
            <a:pPr marL="0" indent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Topic structure</a:t>
            </a:r>
            <a:endParaRPr lang="en-US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uppieren 26"/>
          <p:cNvGrpSpPr/>
          <p:nvPr/>
        </p:nvGrpSpPr>
        <p:grpSpPr>
          <a:xfrm>
            <a:off x="1283169" y="993567"/>
            <a:ext cx="6528882" cy="5242989"/>
            <a:chOff x="1208088" y="549275"/>
            <a:chExt cx="7019925" cy="4824413"/>
          </a:xfrm>
        </p:grpSpPr>
        <p:sp>
          <p:nvSpPr>
            <p:cNvPr id="28" name="Abgerundetes Rechteck 27"/>
            <p:cNvSpPr>
              <a:spLocks noChangeArrowheads="1"/>
            </p:cNvSpPr>
            <p:nvPr/>
          </p:nvSpPr>
          <p:spPr bwMode="auto">
            <a:xfrm>
              <a:off x="1220788" y="549275"/>
              <a:ext cx="2182812" cy="863600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Sensors, ASICs and Interconnects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endParaRPr>
            </a:p>
          </p:txBody>
        </p:sp>
        <p:sp>
          <p:nvSpPr>
            <p:cNvPr id="30" name="Abgerundetes Rechteck 29"/>
            <p:cNvSpPr>
              <a:spLocks noChangeArrowheads="1"/>
            </p:cNvSpPr>
            <p:nvPr/>
          </p:nvSpPr>
          <p:spPr bwMode="auto">
            <a:xfrm>
              <a:off x="3640138" y="549275"/>
              <a:ext cx="2182812" cy="863600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Data Transmission and Processing</a:t>
              </a:r>
              <a:endParaRPr lang="en-US" sz="16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Abgerundetes Rechteck 30"/>
            <p:cNvSpPr>
              <a:spLocks noChangeArrowheads="1"/>
            </p:cNvSpPr>
            <p:nvPr/>
          </p:nvSpPr>
          <p:spPr bwMode="auto">
            <a:xfrm>
              <a:off x="6032500" y="549275"/>
              <a:ext cx="2184400" cy="863600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Detector Systems</a:t>
              </a:r>
              <a:endParaRPr lang="en-US" sz="16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Abgerundetes Rechteck 31"/>
            <p:cNvSpPr>
              <a:spLocks noChangeArrowheads="1"/>
            </p:cNvSpPr>
            <p:nvPr/>
          </p:nvSpPr>
          <p:spPr bwMode="auto">
            <a:xfrm>
              <a:off x="1208088" y="1700213"/>
              <a:ext cx="2182812" cy="865187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Sensors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endParaRPr>
            </a:p>
          </p:txBody>
        </p:sp>
        <p:sp>
          <p:nvSpPr>
            <p:cNvPr id="33" name="Abgerundetes Rechteck 32"/>
            <p:cNvSpPr>
              <a:spLocks noChangeArrowheads="1"/>
            </p:cNvSpPr>
            <p:nvPr/>
          </p:nvSpPr>
          <p:spPr bwMode="auto">
            <a:xfrm>
              <a:off x="1208088" y="2636838"/>
              <a:ext cx="2182812" cy="863600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Readout Electronics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endParaRPr>
            </a:p>
          </p:txBody>
        </p:sp>
        <p:sp>
          <p:nvSpPr>
            <p:cNvPr id="34" name="Abgerundetes Rechteck 33"/>
            <p:cNvSpPr>
              <a:spLocks noChangeArrowheads="1"/>
            </p:cNvSpPr>
            <p:nvPr/>
          </p:nvSpPr>
          <p:spPr bwMode="auto">
            <a:xfrm>
              <a:off x="3640138" y="1700213"/>
              <a:ext cx="2182812" cy="865187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Terabit/s Optical Data Transmission </a:t>
              </a:r>
              <a:endParaRPr lang="en-US" sz="14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Abgerundetes Rechteck 34"/>
            <p:cNvSpPr>
              <a:spLocks noChangeArrowheads="1"/>
            </p:cNvSpPr>
            <p:nvPr/>
          </p:nvSpPr>
          <p:spPr bwMode="auto">
            <a:xfrm>
              <a:off x="6032500" y="1700213"/>
              <a:ext cx="2184401" cy="503237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HGF-Cube</a:t>
              </a:r>
              <a:endPara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36" name="Abgerundetes Rechteck 35"/>
            <p:cNvSpPr>
              <a:spLocks noChangeArrowheads="1"/>
            </p:cNvSpPr>
            <p:nvPr/>
          </p:nvSpPr>
          <p:spPr bwMode="auto">
            <a:xfrm>
              <a:off x="1208088" y="3573463"/>
              <a:ext cx="2182812" cy="935037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Interconnect, Packaging and Innovative 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Materials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endParaRPr>
            </a:p>
          </p:txBody>
        </p:sp>
        <p:sp>
          <p:nvSpPr>
            <p:cNvPr id="37" name="Abgerundetes Rechteck 36"/>
            <p:cNvSpPr>
              <a:spLocks noChangeArrowheads="1"/>
            </p:cNvSpPr>
            <p:nvPr/>
          </p:nvSpPr>
          <p:spPr bwMode="auto">
            <a:xfrm>
              <a:off x="3640138" y="2636838"/>
              <a:ext cx="2182812" cy="863600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Intelligent 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Programmable 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Electronics</a:t>
              </a:r>
              <a:endParaRPr lang="en-US" sz="14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Abgerundetes Rechteck 37"/>
            <p:cNvSpPr>
              <a:spLocks noChangeArrowheads="1"/>
            </p:cNvSpPr>
            <p:nvPr/>
          </p:nvSpPr>
          <p:spPr bwMode="auto">
            <a:xfrm>
              <a:off x="3633788" y="3573463"/>
              <a:ext cx="2182812" cy="935037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Parallel Processing</a:t>
              </a:r>
              <a:endParaRPr lang="en-US" sz="14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Abgerundetes Rechteck 38"/>
            <p:cNvSpPr>
              <a:spLocks noChangeArrowheads="1"/>
            </p:cNvSpPr>
            <p:nvPr/>
          </p:nvSpPr>
          <p:spPr bwMode="auto">
            <a:xfrm>
              <a:off x="6032500" y="2276475"/>
              <a:ext cx="2184400" cy="504825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Compact Gaseous Detectors</a:t>
              </a:r>
              <a:endParaRPr lang="en-US" sz="1400" dirty="0">
                <a:latin typeface="+mn-lt"/>
                <a:ea typeface="+mn-ea"/>
              </a:endParaRPr>
            </a:p>
          </p:txBody>
        </p:sp>
        <p:sp>
          <p:nvSpPr>
            <p:cNvPr id="40" name="Abgerundetes Rechteck 39"/>
            <p:cNvSpPr>
              <a:spLocks noChangeArrowheads="1"/>
            </p:cNvSpPr>
            <p:nvPr/>
          </p:nvSpPr>
          <p:spPr bwMode="auto">
            <a:xfrm>
              <a:off x="6032500" y="2852738"/>
              <a:ext cx="2184400" cy="504825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Fast Photon and </a:t>
              </a:r>
              <a:r>
                <a:rPr lang="en-US" sz="1400" dirty="0" smtClean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  X-ray </a:t>
              </a:r>
              <a:r>
                <a:rPr lang="en-US" sz="14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Detectors</a:t>
              </a:r>
              <a:endParaRPr lang="en-US" sz="1400" dirty="0">
                <a:latin typeface="+mn-lt"/>
                <a:ea typeface="+mn-ea"/>
              </a:endParaRPr>
            </a:p>
          </p:txBody>
        </p:sp>
        <p:sp>
          <p:nvSpPr>
            <p:cNvPr id="41" name="Abgerundetes Rechteck 40"/>
            <p:cNvSpPr>
              <a:spLocks noChangeArrowheads="1"/>
            </p:cNvSpPr>
            <p:nvPr/>
          </p:nvSpPr>
          <p:spPr bwMode="auto">
            <a:xfrm>
              <a:off x="6032500" y="3429000"/>
              <a:ext cx="2184400" cy="506413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Fast </a:t>
              </a:r>
              <a:r>
                <a:rPr lang="en-US" sz="140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Timing </a:t>
              </a:r>
              <a:r>
                <a:rPr lang="en-US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Detector Systems</a:t>
              </a:r>
            </a:p>
          </p:txBody>
        </p:sp>
        <p:sp>
          <p:nvSpPr>
            <p:cNvPr id="42" name="Abgerundetes Rechteck 41"/>
            <p:cNvSpPr>
              <a:spLocks noChangeArrowheads="1"/>
            </p:cNvSpPr>
            <p:nvPr/>
          </p:nvSpPr>
          <p:spPr bwMode="auto">
            <a:xfrm>
              <a:off x="6032500" y="4005263"/>
              <a:ext cx="2184400" cy="503237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n-lt"/>
                  <a:ea typeface="+mn-ea"/>
                  <a:sym typeface="Wingdings" charset="0"/>
                </a:rPr>
                <a:t>CMOS Sensor Systems</a:t>
              </a:r>
              <a:endParaRPr lang="en-US" sz="140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Abgerundetes Rechteck 42"/>
            <p:cNvSpPr>
              <a:spLocks noChangeArrowheads="1"/>
            </p:cNvSpPr>
            <p:nvPr/>
          </p:nvSpPr>
          <p:spPr bwMode="auto">
            <a:xfrm>
              <a:off x="1208088" y="4797425"/>
              <a:ext cx="7019925" cy="576263"/>
            </a:xfrm>
            <a:prstGeom prst="roundRect">
              <a:avLst>
                <a:gd name="adj" fmla="val 16667"/>
              </a:avLst>
            </a:prstGeom>
            <a:solidFill>
              <a:srgbClr val="F8FF8A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de-DE" sz="1600" b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Networking, Outreach and Applications beyond </a:t>
              </a:r>
              <a:r>
                <a:rPr lang="en-US" altLang="en-US" sz="1600" b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“</a:t>
              </a:r>
              <a:r>
                <a:rPr lang="en-US" altLang="de-DE" sz="1600" b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Matter</a:t>
              </a:r>
              <a:r>
                <a:rPr lang="en-US" altLang="en-US" sz="1600" b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”</a:t>
              </a:r>
              <a:endParaRPr lang="en-US" altLang="de-DE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22" name="Picture 10" descr="HG_LOGO_S_ENG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6000750"/>
            <a:ext cx="1433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56AD13C1-2BA0-A04D-94E2-BF59A76051D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Matter and Technology">
  <a:themeElements>
    <a:clrScheme name="Trennfolie FB Struktur der Mater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ennfolie FB Struktur der Mater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rennfolie FB Struktur der Mater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FB Matter and Technologies">
  <a:themeElements>
    <a:clrScheme name="1_Folie FB Schlüsseltechnologi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Folie FB Schlüsseltechnolog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Folie FB Schlüsseltechnologi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1079</Words>
  <Application>Microsoft Office PowerPoint</Application>
  <PresentationFormat>Bildschirmpräsentation (4:3)</PresentationFormat>
  <Paragraphs>320</Paragraphs>
  <Slides>23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25" baseType="lpstr">
      <vt:lpstr>Title Matter and Technology</vt:lpstr>
      <vt:lpstr>Slide FB Matter and Technologies</vt:lpstr>
      <vt:lpstr>Detector technology and systems</vt:lpstr>
      <vt:lpstr>Detectors driven by science</vt:lpstr>
      <vt:lpstr>Focus and challenges</vt:lpstr>
      <vt:lpstr>Anticipated large-scale facilities</vt:lpstr>
      <vt:lpstr>Example: LHC tracker upgrades</vt:lpstr>
      <vt:lpstr>How to cope with these challenges?</vt:lpstr>
      <vt:lpstr>Detector technology and systems (DTS)</vt:lpstr>
      <vt:lpstr>Philosophy and choices</vt:lpstr>
      <vt:lpstr>Topic structure</vt:lpstr>
      <vt:lpstr>Sensors, ASICs and Interconnects</vt:lpstr>
      <vt:lpstr>Competence and breadth in sensors</vt:lpstr>
      <vt:lpstr>Sharing of expensive technologies</vt:lpstr>
      <vt:lpstr>Data Transmission and Processing</vt:lpstr>
      <vt:lpstr>Original and high-gain research</vt:lpstr>
      <vt:lpstr>High-tech systems at fast R&amp;D cycles </vt:lpstr>
      <vt:lpstr>Detector Systems</vt:lpstr>
      <vt:lpstr>Demonstrators for science</vt:lpstr>
      <vt:lpstr>Organisation</vt:lpstr>
      <vt:lpstr>From Helmholtz to Universities and Society</vt:lpstr>
      <vt:lpstr>Summary</vt:lpstr>
      <vt:lpstr>Appendix</vt:lpstr>
      <vt:lpstr>Detector challenges in “Matter” are extreme  </vt:lpstr>
      <vt:lpstr>Vom LHC zum High-Luminosity-LHC</vt:lpstr>
    </vt:vector>
  </TitlesOfParts>
  <Company>HGF BONN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christine bleibtreu</dc:creator>
  <cp:lastModifiedBy>Weber, Marc (IPE)</cp:lastModifiedBy>
  <cp:revision>2067</cp:revision>
  <dcterms:created xsi:type="dcterms:W3CDTF">2006-03-03T09:51:24Z</dcterms:created>
  <dcterms:modified xsi:type="dcterms:W3CDTF">2014-02-21T20:21:45Z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ache">
    <vt:bool>true</vt:bool>
  </property>
</Properties>
</file>