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380" r:id="rId3"/>
    <p:sldId id="381" r:id="rId4"/>
    <p:sldId id="382" r:id="rId5"/>
    <p:sldId id="383" r:id="rId6"/>
    <p:sldId id="384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394" r:id="rId17"/>
    <p:sldId id="395" r:id="rId18"/>
  </p:sldIdLst>
  <p:sldSz cx="9144000" cy="6858000" type="screen4x3"/>
  <p:notesSz cx="6797675" cy="987266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51515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51515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51515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51515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51515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51515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51515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51515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51515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9C"/>
    <a:srgbClr val="E6AF11"/>
    <a:srgbClr val="9BC1E1"/>
    <a:srgbClr val="FF9966"/>
    <a:srgbClr val="003E6E"/>
    <a:srgbClr val="FF7C80"/>
    <a:srgbClr val="FF505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69" autoAdjust="0"/>
    <p:restoredTop sz="88154" autoAdjust="0"/>
  </p:normalViewPr>
  <p:slideViewPr>
    <p:cSldViewPr snapToGrid="0">
      <p:cViewPr varScale="1">
        <p:scale>
          <a:sx n="65" d="100"/>
          <a:sy n="65" d="100"/>
        </p:scale>
        <p:origin x="-1098" y="-96"/>
      </p:cViewPr>
      <p:guideLst>
        <p:guide orient="horz" pos="409"/>
        <p:guide orient="horz" pos="761"/>
        <p:guide orient="horz" pos="1069"/>
        <p:guide orient="horz" pos="1287"/>
        <p:guide pos="5528"/>
        <p:guide pos="200"/>
        <p:guide pos="1810"/>
        <p:guide pos="1624"/>
        <p:guide pos="1462"/>
        <p:guide pos="2105"/>
        <p:guide pos="28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796" y="-90"/>
      </p:cViewPr>
      <p:guideLst>
        <p:guide orient="horz" pos="3109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63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68550C1-3217-464E-B3ED-57DA62D9551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7227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6" rIns="91416" bIns="45706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6" rIns="91416" bIns="45706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7888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6" rIns="91416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11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6" rIns="91416" bIns="45706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1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6" rIns="91416" bIns="45706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DC3E366-776E-43E1-8377-94C04314E4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3765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t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83D73647-6890-45FD-B277-3CBE0F5C413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5"/>
          <p:cNvSpPr>
            <a:spLocks noChangeAspect="1"/>
          </p:cNvSpPr>
          <p:nvPr userDrawn="1"/>
        </p:nvSpPr>
        <p:spPr bwMode="auto">
          <a:xfrm>
            <a:off x="0" y="-10160"/>
            <a:ext cx="9144000" cy="8839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6348241" y="109968"/>
            <a:ext cx="2733062" cy="641872"/>
            <a:chOff x="22456028" y="973136"/>
            <a:chExt cx="7533927" cy="1871664"/>
          </a:xfrm>
        </p:grpSpPr>
        <p:pic>
          <p:nvPicPr>
            <p:cNvPr id="20" name="Picture 15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6028" y="973136"/>
              <a:ext cx="2498569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16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18343" y="973137"/>
              <a:ext cx="2378075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17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59480" y="973137"/>
              <a:ext cx="2530475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TextBox 22"/>
          <p:cNvSpPr txBox="1"/>
          <p:nvPr userDrawn="1"/>
        </p:nvSpPr>
        <p:spPr>
          <a:xfrm>
            <a:off x="130594" y="158448"/>
            <a:ext cx="1322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baseline="0" dirty="0" smtClean="0">
                <a:solidFill>
                  <a:srgbClr val="0069D1"/>
                </a:solidFill>
              </a:rPr>
              <a:t>Matter and </a:t>
            </a:r>
            <a:br>
              <a:rPr lang="en-US" sz="1400" b="1" baseline="0" dirty="0" smtClean="0">
                <a:solidFill>
                  <a:srgbClr val="0069D1"/>
                </a:solidFill>
              </a:rPr>
            </a:br>
            <a:r>
              <a:rPr lang="en-US" sz="1400" b="1" baseline="0" dirty="0" smtClean="0">
                <a:solidFill>
                  <a:srgbClr val="0069D1"/>
                </a:solidFill>
              </a:rPr>
              <a:t>Technologies</a:t>
            </a:r>
            <a:endParaRPr lang="en-US" sz="1400" b="1" baseline="0" dirty="0">
              <a:solidFill>
                <a:srgbClr val="0069D1"/>
              </a:solidFill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4155599" y="6512243"/>
            <a:ext cx="1909762" cy="274637"/>
          </a:xfrm>
        </p:spPr>
        <p:txBody>
          <a:bodyPr/>
          <a:lstStyle>
            <a:lvl1pPr algn="r">
              <a:defRPr sz="11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enter Title</a:t>
            </a:r>
            <a:endParaRPr lang="en-US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595120" y="213360"/>
            <a:ext cx="4539453" cy="457200"/>
            <a:chOff x="1013231" y="3338791"/>
            <a:chExt cx="4886347" cy="514246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3252" y="3395880"/>
              <a:ext cx="854743" cy="43410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0409" y="3499780"/>
              <a:ext cx="628487" cy="1461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148" y="3395837"/>
              <a:ext cx="1404131" cy="457200"/>
            </a:xfrm>
            <a:prstGeom prst="rect">
              <a:avLst/>
            </a:prstGeom>
          </p:spPr>
        </p:pic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079" y="3499780"/>
              <a:ext cx="536499" cy="209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452" y="3473858"/>
              <a:ext cx="704350" cy="235313"/>
            </a:xfrm>
            <a:prstGeom prst="rect">
              <a:avLst/>
            </a:prstGeom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231" y="3338791"/>
              <a:ext cx="464976" cy="464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496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200025"/>
            <a:ext cx="5560695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PAGE </a:t>
            </a:r>
            <a:fld id="{F35164B6-5B5C-4D57-91C6-379885D5A5F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06800" y="6502718"/>
            <a:ext cx="2479040" cy="284162"/>
          </a:xfrm>
        </p:spPr>
        <p:txBody>
          <a:bodyPr/>
          <a:lstStyle>
            <a:lvl1pPr algn="r"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dirty="0" smtClean="0"/>
              <a:t>Click to enter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09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200025"/>
            <a:ext cx="8557895" cy="96837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PAGE </a:t>
            </a:r>
            <a:fld id="{F35164B6-5B5C-4D57-91C6-379885D5A5F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06800" y="6502718"/>
            <a:ext cx="2479040" cy="284162"/>
          </a:xfrm>
        </p:spPr>
        <p:txBody>
          <a:bodyPr/>
          <a:lstStyle>
            <a:lvl1pPr algn="r"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dirty="0" smtClean="0"/>
              <a:t>Click to enter title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37698" y="6502718"/>
            <a:ext cx="2479040" cy="284162"/>
          </a:xfrm>
        </p:spPr>
        <p:txBody>
          <a:bodyPr/>
          <a:lstStyle>
            <a:lvl1pPr algn="r"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dirty="0" smtClean="0"/>
              <a:t>Click to enter 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150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200025"/>
            <a:ext cx="8557895" cy="96837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PAGE </a:t>
            </a:r>
            <a:fld id="{F35164B6-5B5C-4D57-91C6-379885D5A5F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06800" y="6502718"/>
            <a:ext cx="2479040" cy="284162"/>
          </a:xfrm>
        </p:spPr>
        <p:txBody>
          <a:bodyPr/>
          <a:lstStyle>
            <a:lvl1pPr algn="r"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dirty="0" smtClean="0"/>
              <a:t>Click to enter title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37698" y="6502718"/>
            <a:ext cx="2479040" cy="284162"/>
          </a:xfrm>
        </p:spPr>
        <p:txBody>
          <a:bodyPr/>
          <a:lstStyle>
            <a:lvl1pPr algn="r"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dirty="0" smtClean="0"/>
              <a:t>Click to enter 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94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4763"/>
            <a:ext cx="9144000" cy="6858001"/>
          </a:xfrm>
          <a:prstGeom prst="rect">
            <a:avLst/>
          </a:prstGeom>
          <a:solidFill>
            <a:srgbClr val="0058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ts val="2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0715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6880" y="2921953"/>
            <a:ext cx="6500813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1029" name="Picture 8" descr="trenner_footer_strukm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62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41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578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8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PAGE </a:t>
            </a:r>
            <a:fld id="{C8522427-68E0-4C72-B277-570431039A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31" name="Picture 11" descr="HG_LOGO_ENG_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5930900"/>
            <a:ext cx="1414463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876" r:id="rId1"/>
    <p:sldLayoutId id="2147493879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defRPr sz="2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5pPr>
      <a:lvl6pPr marL="25146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6pPr>
      <a:lvl7pPr marL="29718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7pPr>
      <a:lvl8pPr marL="34290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8pPr>
      <a:lvl9pPr marL="38862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folien_footer_strukm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62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000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</a:t>
            </a:r>
            <a:br>
              <a:rPr lang="de-DE" smtClean="0"/>
            </a:br>
            <a:r>
              <a:rPr lang="de-DE" smtClean="0"/>
              <a:t>Unterzeile manuell einfärben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Die farbigen Sekundärfarben fungieren sowohl als Codierung (Navigation) innerhalb der Kommunikation als auch zur Auflockerung des gesamten visuellen Auftritts. </a:t>
            </a:r>
          </a:p>
          <a:p>
            <a:pPr lvl="1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Als weitere Sekundärfarben ergänzen drei Grautöne Seriosität und Neutralität.</a:t>
            </a:r>
          </a:p>
          <a:p>
            <a:pPr lvl="1"/>
            <a:r>
              <a:rPr lang="de-DE" dirty="0" smtClean="0"/>
              <a:t>Die farbigen Sekundärfarben fungieren sowohl als Codierung (Navigation) innerhalb der Kommunikation als auch zur Auflockerung des gesamten visuellen Auftritts.</a:t>
            </a:r>
          </a:p>
          <a:p>
            <a:pPr lvl="2"/>
            <a:r>
              <a:rPr lang="de-DE" dirty="0" smtClean="0"/>
              <a:t>Punkt x</a:t>
            </a:r>
          </a:p>
          <a:p>
            <a:pPr lvl="2"/>
            <a:r>
              <a:rPr lang="de-DE" dirty="0" smtClean="0"/>
              <a:t>Punkt y</a:t>
            </a:r>
          </a:p>
          <a:p>
            <a:pPr lvl="0"/>
            <a:endParaRPr lang="de-DE" dirty="0" smtClean="0"/>
          </a:p>
        </p:txBody>
      </p:sp>
      <p:sp>
        <p:nvSpPr>
          <p:cNvPr id="481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578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8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PAGE </a:t>
            </a:r>
            <a:fld id="{0F503262-1E4F-464B-B8B6-0E5D639F4F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2054" name="Picture 10" descr="HG_LOGO_S_ENG_RG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6000750"/>
            <a:ext cx="1433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877" r:id="rId1"/>
    <p:sldLayoutId id="2147493878" r:id="rId2"/>
  </p:sldLayoutIdLst>
  <p:hf hdr="0" ftr="0" dt="0"/>
  <p:txStyles>
    <p:titleStyle>
      <a:lvl1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20738" indent="-28575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228725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367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png"/><Relationship Id="rId5" Type="http://schemas.openxmlformats.org/officeDocument/2006/relationships/image" Target="../media/image28.emf"/><Relationship Id="rId10" Type="http://schemas.openxmlformats.org/officeDocument/2006/relationships/image" Target="../media/image32.jpeg"/><Relationship Id="rId4" Type="http://schemas.openxmlformats.org/officeDocument/2006/relationships/oleObject" Target="../embeddings/Microsoft_Excel_97-2003_Worksheet1.xls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8" b="7043"/>
          <a:stretch/>
        </p:blipFill>
        <p:spPr>
          <a:xfrm>
            <a:off x="1190625" y="2574463"/>
            <a:ext cx="6743699" cy="3274237"/>
          </a:xfrm>
          <a:prstGeom prst="rect">
            <a:avLst/>
          </a:prstGeom>
        </p:spPr>
      </p:pic>
      <p:sp>
        <p:nvSpPr>
          <p:cNvPr id="9" name="Title 5"/>
          <p:cNvSpPr txBox="1">
            <a:spLocks/>
          </p:cNvSpPr>
          <p:nvPr/>
        </p:nvSpPr>
        <p:spPr bwMode="auto">
          <a:xfrm>
            <a:off x="1260960" y="1241691"/>
            <a:ext cx="60861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en-US" kern="0" dirty="0" smtClean="0"/>
              <a:t>CMS Track Trigger and</a:t>
            </a:r>
            <a:br>
              <a:rPr lang="en-US" kern="0" dirty="0" smtClean="0"/>
            </a:br>
            <a:r>
              <a:rPr lang="en-US" kern="0" dirty="0" smtClean="0"/>
              <a:t>PANDA Event Filter</a:t>
            </a:r>
            <a:endParaRPr lang="en-US" kern="0" dirty="0"/>
          </a:p>
        </p:txBody>
      </p:sp>
      <p:sp>
        <p:nvSpPr>
          <p:cNvPr id="10" name="Title 5"/>
          <p:cNvSpPr txBox="1">
            <a:spLocks/>
          </p:cNvSpPr>
          <p:nvPr/>
        </p:nvSpPr>
        <p:spPr bwMode="auto">
          <a:xfrm>
            <a:off x="1296403" y="1212120"/>
            <a:ext cx="378036" cy="76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en-US" kern="0" dirty="0" smtClean="0"/>
              <a:t>_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83364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1778400"/>
            <a:ext cx="907542" cy="41810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Comparison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1" name="Foliennummernplatzhalt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CCE7DB53-DCE2-45B3-8C73-184100100356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5270719" y="1256205"/>
            <a:ext cx="1223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PANDA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6917346" y="1711065"/>
            <a:ext cx="143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Detectors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200" dirty="0" smtClean="0"/>
              <a:t>20 MHz </a:t>
            </a:r>
            <a:r>
              <a:rPr lang="de-DE" sz="1200" dirty="0" err="1" smtClean="0"/>
              <a:t>event</a:t>
            </a:r>
            <a:r>
              <a:rPr lang="de-DE" sz="1200" dirty="0" smtClean="0"/>
              <a:t> rate</a:t>
            </a:r>
            <a:endParaRPr lang="de-DE" sz="1200" dirty="0"/>
          </a:p>
        </p:txBody>
      </p:sp>
      <p:sp>
        <p:nvSpPr>
          <p:cNvPr id="18" name="Textfeld 17"/>
          <p:cNvSpPr txBox="1"/>
          <p:nvPr/>
        </p:nvSpPr>
        <p:spPr>
          <a:xfrm>
            <a:off x="6917346" y="2452389"/>
            <a:ext cx="164538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Triggerless</a:t>
            </a:r>
            <a:r>
              <a:rPr lang="de-DE" sz="1600" dirty="0" smtClean="0"/>
              <a:t> FEE</a:t>
            </a:r>
            <a:br>
              <a:rPr lang="de-DE" sz="1600" dirty="0" smtClean="0"/>
            </a:br>
            <a:r>
              <a:rPr lang="de-DE" sz="1200" dirty="0" smtClean="0"/>
              <a:t>Time </a:t>
            </a:r>
            <a:r>
              <a:rPr lang="de-DE" sz="1200" dirty="0" err="1" smtClean="0"/>
              <a:t>stamp</a:t>
            </a:r>
            <a:endParaRPr lang="de-DE" sz="1200" dirty="0" smtClean="0"/>
          </a:p>
          <a:p>
            <a:r>
              <a:rPr lang="de-DE" sz="1200" dirty="0" smtClean="0"/>
              <a:t>20 MHz </a:t>
            </a:r>
            <a:r>
              <a:rPr lang="de-DE" sz="1200" dirty="0" err="1" smtClean="0"/>
              <a:t>readout</a:t>
            </a:r>
            <a:r>
              <a:rPr lang="de-DE" sz="1200" dirty="0" smtClean="0"/>
              <a:t> rate</a:t>
            </a:r>
          </a:p>
          <a:p>
            <a:r>
              <a:rPr lang="de-DE" sz="1200" dirty="0" smtClean="0"/>
              <a:t>200 </a:t>
            </a:r>
            <a:r>
              <a:rPr lang="de-DE" sz="1200" dirty="0" err="1" smtClean="0"/>
              <a:t>GByte</a:t>
            </a:r>
            <a:r>
              <a:rPr lang="de-DE" sz="1200" dirty="0" smtClean="0"/>
              <a:t>/s </a:t>
            </a:r>
            <a:r>
              <a:rPr lang="de-DE" sz="1200" dirty="0" err="1" smtClean="0"/>
              <a:t>output</a:t>
            </a:r>
            <a:endParaRPr lang="de-DE" sz="1200" dirty="0"/>
          </a:p>
        </p:txBody>
      </p:sp>
      <p:sp>
        <p:nvSpPr>
          <p:cNvPr id="22" name="Textfeld 21"/>
          <p:cNvSpPr txBox="1"/>
          <p:nvPr/>
        </p:nvSpPr>
        <p:spPr>
          <a:xfrm>
            <a:off x="6917346" y="3825238"/>
            <a:ext cx="1641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Readout</a:t>
            </a:r>
            <a:r>
              <a:rPr lang="de-DE" sz="1600" dirty="0" smtClean="0"/>
              <a:t> </a:t>
            </a:r>
            <a:r>
              <a:rPr lang="de-DE" sz="1600" dirty="0" err="1" smtClean="0"/>
              <a:t>buffers</a:t>
            </a:r>
            <a:endParaRPr lang="de-DE" sz="1600" dirty="0" smtClean="0"/>
          </a:p>
          <a:p>
            <a:r>
              <a:rPr lang="de-DE" sz="1200" dirty="0" smtClean="0"/>
              <a:t>Feature </a:t>
            </a:r>
            <a:r>
              <a:rPr lang="de-DE" sz="1200" dirty="0" err="1" smtClean="0"/>
              <a:t>extraction</a:t>
            </a:r>
            <a:endParaRPr lang="de-DE" sz="1200" dirty="0" smtClean="0"/>
          </a:p>
          <a:p>
            <a:r>
              <a:rPr lang="de-DE" sz="1200" dirty="0" smtClean="0"/>
              <a:t>µTCA.4</a:t>
            </a:r>
            <a:endParaRPr lang="de-DE" sz="1200" dirty="0"/>
          </a:p>
        </p:txBody>
      </p:sp>
      <p:sp>
        <p:nvSpPr>
          <p:cNvPr id="26" name="Textfeld 25"/>
          <p:cNvSpPr txBox="1"/>
          <p:nvPr/>
        </p:nvSpPr>
        <p:spPr>
          <a:xfrm>
            <a:off x="6917346" y="4810271"/>
            <a:ext cx="167545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Compute</a:t>
            </a:r>
            <a:r>
              <a:rPr lang="de-DE" sz="1600" dirty="0" smtClean="0"/>
              <a:t> </a:t>
            </a:r>
            <a:r>
              <a:rPr lang="de-DE" sz="1600" dirty="0" err="1" smtClean="0"/>
              <a:t>farms</a:t>
            </a:r>
            <a:endParaRPr lang="de-DE" sz="1600" dirty="0" smtClean="0"/>
          </a:p>
          <a:p>
            <a:r>
              <a:rPr lang="de-DE" sz="1200" dirty="0" smtClean="0"/>
              <a:t>ATCA </a:t>
            </a:r>
            <a:r>
              <a:rPr lang="de-DE" sz="1200" dirty="0" err="1" smtClean="0"/>
              <a:t>system</a:t>
            </a:r>
            <a:endParaRPr lang="de-DE" sz="1200" dirty="0" smtClean="0"/>
          </a:p>
          <a:p>
            <a:r>
              <a:rPr lang="de-DE" sz="1200" dirty="0" smtClean="0"/>
              <a:t>FPGA, CPU, GPU, …</a:t>
            </a:r>
            <a:br>
              <a:rPr lang="de-DE" sz="1200" dirty="0" smtClean="0"/>
            </a:br>
            <a:r>
              <a:rPr lang="de-DE" sz="1200" dirty="0" smtClean="0"/>
              <a:t>200 MByte/s </a:t>
            </a:r>
            <a:r>
              <a:rPr lang="de-DE" sz="1200" dirty="0" err="1" smtClean="0"/>
              <a:t>output</a:t>
            </a:r>
            <a:endParaRPr lang="de-DE" sz="1600" dirty="0"/>
          </a:p>
        </p:txBody>
      </p:sp>
      <p:sp>
        <p:nvSpPr>
          <p:cNvPr id="27" name="Textfeld 26"/>
          <p:cNvSpPr txBox="1"/>
          <p:nvPr/>
        </p:nvSpPr>
        <p:spPr>
          <a:xfrm>
            <a:off x="6917346" y="5662698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Storage</a:t>
            </a:r>
            <a:endParaRPr lang="de-DE" sz="1600" dirty="0"/>
          </a:p>
        </p:txBody>
      </p:sp>
      <p:sp>
        <p:nvSpPr>
          <p:cNvPr id="28" name="Textfeld 27"/>
          <p:cNvSpPr txBox="1"/>
          <p:nvPr/>
        </p:nvSpPr>
        <p:spPr>
          <a:xfrm>
            <a:off x="5505585" y="4931577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/>
              <a:t>Event</a:t>
            </a:r>
            <a:br>
              <a:rPr lang="de-DE" sz="1600" dirty="0" smtClean="0"/>
            </a:br>
            <a:r>
              <a:rPr lang="de-DE" sz="1600" dirty="0" smtClean="0"/>
              <a:t>Filter</a:t>
            </a:r>
            <a:endParaRPr lang="de-DE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5299294" y="95696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_</a:t>
            </a:r>
            <a:endParaRPr lang="de-DE" dirty="0"/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00" y="1778400"/>
            <a:ext cx="2019453" cy="4181094"/>
          </a:xfrm>
          <a:prstGeom prst="rect">
            <a:avLst/>
          </a:prstGeom>
        </p:spPr>
      </p:pic>
      <p:sp>
        <p:nvSpPr>
          <p:cNvPr id="36" name="Textfeld 35"/>
          <p:cNvSpPr txBox="1"/>
          <p:nvPr/>
        </p:nvSpPr>
        <p:spPr>
          <a:xfrm>
            <a:off x="2793192" y="1728504"/>
            <a:ext cx="143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Detectors</a:t>
            </a:r>
            <a:endParaRPr lang="de-DE" sz="1600" dirty="0" smtClean="0"/>
          </a:p>
          <a:p>
            <a:r>
              <a:rPr lang="de-DE" sz="1200" dirty="0" smtClean="0"/>
              <a:t>40 MHz </a:t>
            </a:r>
            <a:r>
              <a:rPr lang="de-DE" sz="1200" dirty="0" err="1" smtClean="0"/>
              <a:t>event</a:t>
            </a:r>
            <a:r>
              <a:rPr lang="de-DE" sz="1200" dirty="0" smtClean="0"/>
              <a:t> rate</a:t>
            </a:r>
            <a:endParaRPr lang="de-DE" sz="1200" dirty="0"/>
          </a:p>
        </p:txBody>
      </p:sp>
      <p:sp>
        <p:nvSpPr>
          <p:cNvPr id="37" name="Textfeld 36"/>
          <p:cNvSpPr txBox="1"/>
          <p:nvPr/>
        </p:nvSpPr>
        <p:spPr>
          <a:xfrm>
            <a:off x="2793192" y="3935556"/>
            <a:ext cx="1641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Readout</a:t>
            </a:r>
            <a:r>
              <a:rPr lang="de-DE" sz="1600" dirty="0" smtClean="0"/>
              <a:t> </a:t>
            </a:r>
            <a:r>
              <a:rPr lang="de-DE" sz="1600" dirty="0" err="1" smtClean="0"/>
              <a:t>buffers</a:t>
            </a:r>
            <a:endParaRPr lang="de-DE" sz="1600" dirty="0"/>
          </a:p>
        </p:txBody>
      </p:sp>
      <p:sp>
        <p:nvSpPr>
          <p:cNvPr id="38" name="Textfeld 37"/>
          <p:cNvSpPr txBox="1"/>
          <p:nvPr/>
        </p:nvSpPr>
        <p:spPr>
          <a:xfrm>
            <a:off x="2793192" y="5659682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Storage</a:t>
            </a:r>
            <a:endParaRPr lang="de-DE" sz="1600" dirty="0"/>
          </a:p>
        </p:txBody>
      </p:sp>
      <p:sp>
        <p:nvSpPr>
          <p:cNvPr id="39" name="Textfeld 38"/>
          <p:cNvSpPr txBox="1"/>
          <p:nvPr/>
        </p:nvSpPr>
        <p:spPr>
          <a:xfrm>
            <a:off x="1724046" y="1256206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CMS</a:t>
            </a:r>
            <a:endParaRPr lang="de-DE" dirty="0"/>
          </a:p>
        </p:txBody>
      </p:sp>
      <p:sp>
        <p:nvSpPr>
          <p:cNvPr id="40" name="Textfeld 39"/>
          <p:cNvSpPr txBox="1"/>
          <p:nvPr/>
        </p:nvSpPr>
        <p:spPr>
          <a:xfrm>
            <a:off x="705764" y="1333149"/>
            <a:ext cx="105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err="1" smtClean="0"/>
              <a:t>Calo</a:t>
            </a:r>
            <a:r>
              <a:rPr lang="de-DE" sz="1400" dirty="0" smtClean="0"/>
              <a:t>/</a:t>
            </a:r>
            <a:r>
              <a:rPr lang="de-DE" sz="1400" dirty="0" err="1" smtClean="0"/>
              <a:t>Muon</a:t>
            </a:r>
            <a:endParaRPr lang="de-DE" sz="1400" dirty="0" smtClean="0"/>
          </a:p>
          <a:p>
            <a:pPr algn="ctr"/>
            <a:r>
              <a:rPr lang="de-DE" sz="1400" b="1" dirty="0" err="1" smtClean="0"/>
              <a:t>Tracker</a:t>
            </a:r>
            <a:endParaRPr lang="de-DE" sz="1400" b="1" dirty="0"/>
          </a:p>
        </p:txBody>
      </p:sp>
      <p:sp>
        <p:nvSpPr>
          <p:cNvPr id="43" name="Textfeld 42"/>
          <p:cNvSpPr txBox="1"/>
          <p:nvPr/>
        </p:nvSpPr>
        <p:spPr>
          <a:xfrm>
            <a:off x="923270" y="259434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L1</a:t>
            </a:r>
            <a:endParaRPr lang="de-DE" sz="2000" dirty="0"/>
          </a:p>
        </p:txBody>
      </p:sp>
      <p:sp>
        <p:nvSpPr>
          <p:cNvPr id="44" name="Textfeld 43"/>
          <p:cNvSpPr txBox="1"/>
          <p:nvPr/>
        </p:nvSpPr>
        <p:spPr>
          <a:xfrm>
            <a:off x="1862476" y="5011885"/>
            <a:ext cx="65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HLT</a:t>
            </a:r>
            <a:endParaRPr lang="de-DE" sz="2000" dirty="0"/>
          </a:p>
        </p:txBody>
      </p:sp>
      <p:sp>
        <p:nvSpPr>
          <p:cNvPr id="45" name="Textfeld 44"/>
          <p:cNvSpPr txBox="1"/>
          <p:nvPr/>
        </p:nvSpPr>
        <p:spPr>
          <a:xfrm>
            <a:off x="2793192" y="4804291"/>
            <a:ext cx="1680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Processor</a:t>
            </a:r>
            <a:r>
              <a:rPr lang="de-DE" sz="1600" dirty="0" smtClean="0"/>
              <a:t> </a:t>
            </a:r>
            <a:r>
              <a:rPr lang="de-DE" sz="1600" dirty="0" err="1" smtClean="0"/>
              <a:t>farms</a:t>
            </a:r>
            <a:endParaRPr lang="de-DE" sz="1600" dirty="0" smtClean="0"/>
          </a:p>
          <a:p>
            <a:r>
              <a:rPr lang="de-DE" sz="1200" dirty="0" smtClean="0"/>
              <a:t>1 kHz </a:t>
            </a:r>
            <a:r>
              <a:rPr lang="de-DE" sz="1200" dirty="0" err="1" smtClean="0"/>
              <a:t>output</a:t>
            </a:r>
            <a:endParaRPr lang="de-DE" sz="1200" dirty="0" smtClean="0"/>
          </a:p>
        </p:txBody>
      </p:sp>
      <p:sp>
        <p:nvSpPr>
          <p:cNvPr id="46" name="Textfeld 45"/>
          <p:cNvSpPr txBox="1"/>
          <p:nvPr/>
        </p:nvSpPr>
        <p:spPr>
          <a:xfrm>
            <a:off x="2783667" y="2723996"/>
            <a:ext cx="2148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Front end </a:t>
            </a:r>
            <a:r>
              <a:rPr lang="de-DE" sz="1600" dirty="0" err="1" smtClean="0"/>
              <a:t>pipelines</a:t>
            </a:r>
            <a:endParaRPr lang="de-DE" sz="1600" dirty="0" smtClean="0"/>
          </a:p>
          <a:p>
            <a:r>
              <a:rPr lang="de-DE" sz="1200" dirty="0" smtClean="0"/>
              <a:t>100 kHz – 1 MHz </a:t>
            </a:r>
            <a:r>
              <a:rPr lang="de-DE" sz="1200" dirty="0" err="1" smtClean="0"/>
              <a:t>trigger</a:t>
            </a:r>
            <a:r>
              <a:rPr lang="de-DE" sz="1200" dirty="0" smtClean="0"/>
              <a:t> rate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3293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2" grpId="0"/>
      <p:bldP spid="26" grpId="0"/>
      <p:bldP spid="27" grpId="0"/>
      <p:bldP spid="28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Developments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Front-end electronics:</a:t>
            </a:r>
          </a:p>
          <a:p>
            <a:pPr marL="935038" lvl="1" indent="-4572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Continuous readout</a:t>
            </a:r>
          </a:p>
          <a:p>
            <a:pPr marL="935038" lvl="1" indent="-4572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High bandwidth outputs</a:t>
            </a:r>
          </a:p>
          <a:p>
            <a:pPr marL="935038" lvl="1" indent="-4572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On-chip pre-processing</a:t>
            </a:r>
          </a:p>
          <a:p>
            <a:pPr marL="457200" indent="-4572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Optical data transmission:</a:t>
            </a:r>
          </a:p>
          <a:p>
            <a:pPr marL="935038" lvl="1" indent="-4572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Radiation tolerance</a:t>
            </a:r>
          </a:p>
          <a:p>
            <a:pPr marL="935038" lvl="1" indent="-4572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High bandwidth</a:t>
            </a:r>
          </a:p>
          <a:p>
            <a:pPr marL="935038" lvl="1" indent="-4572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Low power</a:t>
            </a:r>
          </a:p>
          <a:p>
            <a:pPr marL="935038" lvl="1" indent="-4572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Packaging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CCE7DB53-DCE2-45B3-8C73-18410010035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Geschweifte Klammer rechts 5"/>
          <p:cNvSpPr/>
          <p:nvPr/>
        </p:nvSpPr>
        <p:spPr bwMode="auto">
          <a:xfrm>
            <a:off x="4166557" y="1621766"/>
            <a:ext cx="345057" cy="1802921"/>
          </a:xfrm>
          <a:prstGeom prst="rightBrace">
            <a:avLst/>
          </a:prstGeom>
          <a:noFill/>
          <a:ln w="28575" cap="flat" cmpd="sng" algn="ctr">
            <a:solidFill>
              <a:srgbClr val="00589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8" name="Geschweifte Klammer rechts 7"/>
          <p:cNvSpPr/>
          <p:nvPr/>
        </p:nvSpPr>
        <p:spPr bwMode="auto">
          <a:xfrm>
            <a:off x="4180933" y="3671977"/>
            <a:ext cx="345057" cy="2116348"/>
          </a:xfrm>
          <a:prstGeom prst="rightBrace">
            <a:avLst/>
          </a:prstGeom>
          <a:noFill/>
          <a:ln w="28575" cap="flat" cmpd="sng" algn="ctr">
            <a:solidFill>
              <a:srgbClr val="00589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865298" y="2353949"/>
            <a:ext cx="26484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ASICs </a:t>
            </a:r>
            <a:r>
              <a:rPr lang="de-DE" sz="1600" dirty="0" err="1" smtClean="0"/>
              <a:t>development</a:t>
            </a:r>
            <a:r>
              <a:rPr lang="de-DE" sz="1600" dirty="0" smtClean="0"/>
              <a:t> (3.2.1)</a:t>
            </a:r>
            <a:endParaRPr lang="de-DE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4865298" y="4560874"/>
            <a:ext cx="3778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Tbit</a:t>
            </a:r>
            <a:r>
              <a:rPr lang="de-DE" sz="1600" dirty="0" smtClean="0"/>
              <a:t>/s Optical Data Transmission (3.2.2)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4865298" y="2820741"/>
            <a:ext cx="3279242" cy="43088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schemeClr val="bg1"/>
                </a:solidFill>
              </a:rPr>
              <a:t>Poster: </a:t>
            </a:r>
            <a:r>
              <a:rPr lang="en-US" sz="1100" dirty="0">
                <a:solidFill>
                  <a:schemeClr val="bg1"/>
                </a:solidFill>
              </a:rPr>
              <a:t>Detector module development for the 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CBM Silicon Tracking System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987190" y="4912283"/>
            <a:ext cx="3279242" cy="2616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de-DE" sz="1100" dirty="0" err="1" smtClean="0">
                <a:solidFill>
                  <a:schemeClr val="bg1"/>
                </a:solidFill>
              </a:rPr>
              <a:t>Presentation</a:t>
            </a:r>
            <a:r>
              <a:rPr lang="de-DE" sz="1100" dirty="0" smtClean="0">
                <a:solidFill>
                  <a:schemeClr val="bg1"/>
                </a:solidFill>
              </a:rPr>
              <a:t>: </a:t>
            </a:r>
            <a:r>
              <a:rPr lang="de-DE" sz="1100" dirty="0" err="1" smtClean="0">
                <a:solidFill>
                  <a:schemeClr val="bg1"/>
                </a:solidFill>
              </a:rPr>
              <a:t>Tbit</a:t>
            </a:r>
            <a:r>
              <a:rPr lang="de-DE" sz="1100" dirty="0" smtClean="0">
                <a:solidFill>
                  <a:schemeClr val="bg1"/>
                </a:solidFill>
              </a:rPr>
              <a:t>/s Optical Data Transmission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865298" y="3287510"/>
            <a:ext cx="3279242" cy="43088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schemeClr val="bg1"/>
                </a:solidFill>
              </a:rPr>
              <a:t>Poster: Free-</a:t>
            </a:r>
            <a:r>
              <a:rPr lang="de-DE" sz="1100" dirty="0" err="1" smtClean="0">
                <a:solidFill>
                  <a:schemeClr val="bg1"/>
                </a:solidFill>
              </a:rPr>
              <a:t>Running</a:t>
            </a:r>
            <a:r>
              <a:rPr lang="de-DE" sz="1100" dirty="0" smtClean="0">
                <a:solidFill>
                  <a:schemeClr val="bg1"/>
                </a:solidFill>
              </a:rPr>
              <a:t> </a:t>
            </a:r>
            <a:r>
              <a:rPr lang="de-DE" sz="1100" dirty="0" err="1" smtClean="0">
                <a:solidFill>
                  <a:schemeClr val="bg1"/>
                </a:solidFill>
              </a:rPr>
              <a:t>Readout</a:t>
            </a:r>
            <a:r>
              <a:rPr lang="de-DE" sz="1100" dirty="0" smtClean="0">
                <a:solidFill>
                  <a:schemeClr val="bg1"/>
                </a:solidFill>
              </a:rPr>
              <a:t> ASIC </a:t>
            </a:r>
            <a:r>
              <a:rPr lang="de-DE" sz="1100" dirty="0" err="1" smtClean="0">
                <a:solidFill>
                  <a:schemeClr val="bg1"/>
                </a:solidFill>
              </a:rPr>
              <a:t>for</a:t>
            </a:r>
            <a:r>
              <a:rPr lang="de-DE" sz="1100" dirty="0" smtClean="0">
                <a:solidFill>
                  <a:schemeClr val="bg1"/>
                </a:solidFill>
              </a:rPr>
              <a:t> </a:t>
            </a:r>
            <a:r>
              <a:rPr lang="de-DE" sz="1100" dirty="0" err="1" smtClean="0">
                <a:solidFill>
                  <a:schemeClr val="bg1"/>
                </a:solidFill>
              </a:rPr>
              <a:t>Microstrip</a:t>
            </a:r>
            <a:r>
              <a:rPr lang="de-DE" sz="1100" dirty="0" smtClean="0">
                <a:solidFill>
                  <a:schemeClr val="bg1"/>
                </a:solidFill>
              </a:rPr>
              <a:t> Sensors</a:t>
            </a:r>
            <a:endParaRPr lang="de-D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6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Developments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High processing speed for complex algorithms</a:t>
            </a:r>
          </a:p>
          <a:p>
            <a:pPr marL="935038" lvl="1" indent="-4572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a typeface="+mn-ea"/>
                <a:cs typeface="+mn-cs"/>
              </a:rPr>
              <a:t>High frequency board design</a:t>
            </a:r>
          </a:p>
          <a:p>
            <a:pPr marL="935038" lvl="1" indent="-4572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a typeface="+mn-ea"/>
                <a:cs typeface="+mn-cs"/>
              </a:rPr>
              <a:t>Lossless data buffering</a:t>
            </a:r>
          </a:p>
          <a:p>
            <a:pPr marL="935038" lvl="1" indent="-4572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a typeface="+mn-ea"/>
                <a:cs typeface="+mn-cs"/>
              </a:rPr>
              <a:t>Buffer synchronization</a:t>
            </a:r>
          </a:p>
          <a:p>
            <a:pPr marL="935038" lvl="1" indent="-4572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Fast </a:t>
            </a:r>
            <a:r>
              <a:rPr lang="en-US" dirty="0" smtClean="0"/>
              <a:t>communication</a:t>
            </a:r>
          </a:p>
          <a:p>
            <a:pPr marL="935038" lvl="1" indent="-4572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a typeface="+mn-ea"/>
                <a:cs typeface="+mn-cs"/>
              </a:rPr>
              <a:t>Heterogeneous processing networks</a:t>
            </a:r>
            <a:br>
              <a:rPr lang="en-US" dirty="0" smtClean="0">
                <a:ea typeface="+mn-ea"/>
                <a:cs typeface="+mn-cs"/>
              </a:rPr>
            </a:br>
            <a:r>
              <a:rPr lang="en-US" dirty="0" smtClean="0">
                <a:ea typeface="+mn-ea"/>
                <a:cs typeface="+mn-cs"/>
              </a:rPr>
              <a:t>(FPGA, </a:t>
            </a:r>
            <a:r>
              <a:rPr lang="en-US" dirty="0">
                <a:ea typeface="+mn-ea"/>
                <a:cs typeface="+mn-cs"/>
              </a:rPr>
              <a:t>C</a:t>
            </a:r>
            <a:r>
              <a:rPr lang="en-US" dirty="0" smtClean="0">
                <a:ea typeface="+mn-ea"/>
                <a:cs typeface="+mn-cs"/>
              </a:rPr>
              <a:t>PU, GPU, …)</a:t>
            </a:r>
          </a:p>
          <a:p>
            <a:pPr marL="935038" lvl="1" indent="-4572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a typeface="+mn-ea"/>
                <a:cs typeface="+mn-cs"/>
              </a:rPr>
              <a:t>Optimization of algorithms for used</a:t>
            </a:r>
            <a:br>
              <a:rPr lang="en-US" dirty="0" smtClean="0">
                <a:ea typeface="+mn-ea"/>
                <a:cs typeface="+mn-cs"/>
              </a:rPr>
            </a:br>
            <a:r>
              <a:rPr lang="en-US" dirty="0" smtClean="0">
                <a:ea typeface="+mn-ea"/>
                <a:cs typeface="+mn-cs"/>
              </a:rPr>
              <a:t>hardware</a:t>
            </a:r>
          </a:p>
          <a:p>
            <a:pPr marL="457200" indent="-4572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Huge data storage requirements of</a:t>
            </a:r>
            <a:br>
              <a:rPr lang="en-US" dirty="0" smtClean="0"/>
            </a:br>
            <a:r>
              <a:rPr lang="en-US" dirty="0" smtClean="0"/>
              <a:t>~</a:t>
            </a:r>
            <a:r>
              <a:rPr lang="en-US" dirty="0" smtClean="0">
                <a:ea typeface="+mn-ea"/>
                <a:cs typeface="+mn-cs"/>
              </a:rPr>
              <a:t> 10 </a:t>
            </a:r>
            <a:r>
              <a:rPr lang="en-US" dirty="0" err="1" smtClean="0">
                <a:ea typeface="+mn-ea"/>
                <a:cs typeface="+mn-cs"/>
              </a:rPr>
              <a:t>Pbyte</a:t>
            </a:r>
            <a:r>
              <a:rPr lang="en-US" dirty="0" smtClean="0">
                <a:ea typeface="+mn-ea"/>
                <a:cs typeface="+mn-cs"/>
              </a:rPr>
              <a:t>/year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F35164B6-5B5C-4D57-91C6-379885D5A5F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Geschweifte Klammer rechts 5"/>
          <p:cNvSpPr/>
          <p:nvPr/>
        </p:nvSpPr>
        <p:spPr bwMode="auto">
          <a:xfrm>
            <a:off x="6072992" y="1811547"/>
            <a:ext cx="345057" cy="1802922"/>
          </a:xfrm>
          <a:prstGeom prst="rightBrace">
            <a:avLst/>
          </a:prstGeom>
          <a:noFill/>
          <a:ln w="28575" cap="flat" cmpd="sng" algn="ctr">
            <a:solidFill>
              <a:srgbClr val="00589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487064" y="2420620"/>
            <a:ext cx="256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Intelligent Programmable Electronics (3.2.2)</a:t>
            </a:r>
            <a:endParaRPr lang="en-US" sz="1600" dirty="0"/>
          </a:p>
        </p:txBody>
      </p:sp>
      <p:sp>
        <p:nvSpPr>
          <p:cNvPr id="8" name="Geschweifte Klammer rechts 7"/>
          <p:cNvSpPr/>
          <p:nvPr/>
        </p:nvSpPr>
        <p:spPr bwMode="auto">
          <a:xfrm>
            <a:off x="6080609" y="3697319"/>
            <a:ext cx="345057" cy="1322719"/>
          </a:xfrm>
          <a:prstGeom prst="rightBrace">
            <a:avLst/>
          </a:prstGeom>
          <a:noFill/>
          <a:ln w="28575" cap="flat" cmpd="sng" algn="ctr">
            <a:solidFill>
              <a:srgbClr val="00589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500097" y="4066290"/>
            <a:ext cx="2484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Parallel Processing (3.2.2)</a:t>
            </a:r>
            <a:endParaRPr lang="en-US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6526999" y="4804594"/>
            <a:ext cx="2430604" cy="43088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schemeClr val="bg1"/>
                </a:solidFill>
              </a:rPr>
              <a:t>Poster: GPU-</a:t>
            </a:r>
            <a:r>
              <a:rPr lang="de-DE" sz="1100" dirty="0" err="1" smtClean="0">
                <a:solidFill>
                  <a:schemeClr val="bg1"/>
                </a:solidFill>
              </a:rPr>
              <a:t>accelerated</a:t>
            </a:r>
            <a:r>
              <a:rPr lang="de-DE" sz="1100" dirty="0" smtClean="0">
                <a:solidFill>
                  <a:schemeClr val="bg1"/>
                </a:solidFill>
              </a:rPr>
              <a:t> </a:t>
            </a:r>
            <a:r>
              <a:rPr lang="de-DE" sz="1100" dirty="0" err="1" smtClean="0">
                <a:solidFill>
                  <a:schemeClr val="bg1"/>
                </a:solidFill>
              </a:rPr>
              <a:t>algorithms</a:t>
            </a:r>
            <a:r>
              <a:rPr lang="de-DE" sz="1100" dirty="0" smtClean="0">
                <a:solidFill>
                  <a:schemeClr val="bg1"/>
                </a:solidFill>
              </a:rPr>
              <a:t> </a:t>
            </a:r>
            <a:r>
              <a:rPr lang="de-DE" sz="1100" dirty="0" err="1" smtClean="0">
                <a:solidFill>
                  <a:schemeClr val="bg1"/>
                </a:solidFill>
              </a:rPr>
              <a:t>for</a:t>
            </a:r>
            <a:r>
              <a:rPr lang="de-DE" sz="1100" dirty="0" smtClean="0">
                <a:solidFill>
                  <a:schemeClr val="bg1"/>
                </a:solidFill>
              </a:rPr>
              <a:t> </a:t>
            </a:r>
            <a:r>
              <a:rPr lang="de-DE" sz="1100" dirty="0" err="1" smtClean="0">
                <a:solidFill>
                  <a:schemeClr val="bg1"/>
                </a:solidFill>
              </a:rPr>
              <a:t>data</a:t>
            </a:r>
            <a:r>
              <a:rPr lang="de-DE" sz="1100" dirty="0" smtClean="0">
                <a:solidFill>
                  <a:schemeClr val="bg1"/>
                </a:solidFill>
              </a:rPr>
              <a:t> </a:t>
            </a:r>
            <a:r>
              <a:rPr lang="de-DE" sz="1100" dirty="0" err="1" smtClean="0">
                <a:solidFill>
                  <a:schemeClr val="bg1"/>
                </a:solidFill>
              </a:rPr>
              <a:t>analysis</a:t>
            </a:r>
            <a:endParaRPr lang="de-D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51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µTCA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physics</a:t>
            </a:r>
            <a:r>
              <a:rPr lang="de-DE" dirty="0" smtClean="0"/>
              <a:t> (MTCA.4)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Industry standard specifically for physics: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Enhanced connectivity on backside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More and better clock lines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Enhanced monitoring capabilities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Coordinated by DESY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Supported by „Helmholtz Validation Fund“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Widely used for accelerators (FLASH, XFEL, …), photon science and future particle physics experiments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Picture 2" descr="http://new.schroff.de/media/images/gross/12911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1695450"/>
            <a:ext cx="31369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33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HGF AMC Board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 descr="http://fe.desy.de/sites2009/site_fe/content/e5/e6/e116415/e116421/e116650/DAMC02-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135554"/>
            <a:ext cx="2857499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7240d127-24ea-48ac-aa79-62c7e52c9af7@fz-jueli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1" y="4310849"/>
            <a:ext cx="3054352" cy="97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74" y="1133966"/>
            <a:ext cx="2410326" cy="201542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90363" y="3013716"/>
            <a:ext cx="21836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Virtex-5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µTCA.4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/>
              <a:t>Accelerator</a:t>
            </a:r>
            <a:r>
              <a:rPr lang="de-DE" sz="1600" dirty="0" smtClean="0"/>
              <a:t> </a:t>
            </a:r>
            <a:r>
              <a:rPr lang="de-DE" sz="1600" dirty="0" err="1" smtClean="0"/>
              <a:t>control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2095276" y="5459857"/>
            <a:ext cx="30434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Virtex-5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4 x 10 </a:t>
            </a:r>
            <a:r>
              <a:rPr lang="de-DE" sz="1600" dirty="0" err="1" smtClean="0"/>
              <a:t>Gbit</a:t>
            </a:r>
            <a:r>
              <a:rPr lang="de-DE" sz="1600" dirty="0" smtClean="0"/>
              <a:t>/s SFP+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/>
              <a:t>Readout</a:t>
            </a:r>
            <a:r>
              <a:rPr lang="de-DE" sz="1600" dirty="0" smtClean="0"/>
              <a:t> AGIPD, PERCIVAL</a:t>
            </a:r>
            <a:br>
              <a:rPr lang="de-DE" sz="1600" dirty="0" smtClean="0"/>
            </a:br>
            <a:r>
              <a:rPr lang="de-DE" sz="1600" dirty="0" smtClean="0"/>
              <a:t>Helmholtz Cube</a:t>
            </a: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5233988" y="3044434"/>
            <a:ext cx="22413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Kintex-7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µTCA.4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4 x 10 </a:t>
            </a:r>
            <a:r>
              <a:rPr lang="de-DE" sz="1600" dirty="0" err="1" smtClean="0"/>
              <a:t>Gbit</a:t>
            </a:r>
            <a:r>
              <a:rPr lang="de-DE" sz="1600" dirty="0" smtClean="0"/>
              <a:t>/s SFP+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/>
              <a:t>Accelerator</a:t>
            </a:r>
            <a:r>
              <a:rPr lang="de-DE" sz="1600" dirty="0" smtClean="0"/>
              <a:t> </a:t>
            </a:r>
            <a:r>
              <a:rPr lang="de-DE" sz="1600" dirty="0" err="1" smtClean="0"/>
              <a:t>control</a:t>
            </a:r>
            <a:r>
              <a:rPr lang="de-DE" sz="1600" dirty="0" smtClean="0"/>
              <a:t>,</a:t>
            </a:r>
            <a:br>
              <a:rPr lang="de-DE" sz="1600" dirty="0" smtClean="0"/>
            </a:br>
            <a:r>
              <a:rPr lang="de-DE" sz="1600" dirty="0" err="1" smtClean="0"/>
              <a:t>photon</a:t>
            </a:r>
            <a:r>
              <a:rPr lang="de-DE" sz="1600" dirty="0" smtClean="0"/>
              <a:t> </a:t>
            </a:r>
            <a:r>
              <a:rPr lang="de-DE" sz="1600" dirty="0" err="1" smtClean="0"/>
              <a:t>detectors</a:t>
            </a:r>
            <a:r>
              <a:rPr lang="de-DE" sz="1600" dirty="0"/>
              <a:t>,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PANDA, CMS</a:t>
            </a:r>
            <a:endParaRPr lang="de-DE" sz="1600" dirty="0"/>
          </a:p>
        </p:txBody>
      </p:sp>
      <p:cxnSp>
        <p:nvCxnSpPr>
          <p:cNvPr id="9" name="Gerade Verbindung mit Pfeil 8"/>
          <p:cNvCxnSpPr/>
          <p:nvPr/>
        </p:nvCxnSpPr>
        <p:spPr bwMode="auto">
          <a:xfrm>
            <a:off x="2635248" y="2733889"/>
            <a:ext cx="873126" cy="139065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Gerade Verbindung mit Pfeil 14"/>
          <p:cNvCxnSpPr/>
          <p:nvPr/>
        </p:nvCxnSpPr>
        <p:spPr bwMode="auto">
          <a:xfrm flipV="1">
            <a:off x="4048125" y="2733889"/>
            <a:ext cx="1062038" cy="139065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feld 15"/>
          <p:cNvSpPr txBox="1"/>
          <p:nvPr/>
        </p:nvSpPr>
        <p:spPr>
          <a:xfrm>
            <a:off x="5622020" y="4690295"/>
            <a:ext cx="2921905" cy="1200329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err="1"/>
              <a:t>Build</a:t>
            </a:r>
            <a:r>
              <a:rPr lang="de-DE" sz="1800" dirty="0"/>
              <a:t> </a:t>
            </a:r>
            <a:r>
              <a:rPr lang="de-DE" sz="1800" dirty="0" err="1"/>
              <a:t>up</a:t>
            </a:r>
            <a:r>
              <a:rPr lang="de-DE" sz="1800" dirty="0"/>
              <a:t> on </a:t>
            </a:r>
            <a:r>
              <a:rPr lang="de-DE" sz="1800" dirty="0" err="1"/>
              <a:t>each</a:t>
            </a:r>
            <a:r>
              <a:rPr lang="de-DE" sz="1800" dirty="0"/>
              <a:t> </a:t>
            </a:r>
            <a:r>
              <a:rPr lang="de-DE" sz="1800" dirty="0" err="1" smtClean="0"/>
              <a:t>other</a:t>
            </a:r>
            <a:endParaRPr lang="de-DE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smtClean="0"/>
              <a:t>Modular </a:t>
            </a:r>
            <a:r>
              <a:rPr lang="de-DE" sz="1800" dirty="0" err="1" smtClean="0"/>
              <a:t>designs</a:t>
            </a:r>
            <a:endParaRPr lang="de-DE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err="1" smtClean="0"/>
              <a:t>Applications</a:t>
            </a:r>
            <a:r>
              <a:rPr lang="de-DE" sz="1800" dirty="0" smtClean="0"/>
              <a:t> in different </a:t>
            </a:r>
            <a:r>
              <a:rPr lang="de-DE" sz="1800" dirty="0" err="1" smtClean="0"/>
              <a:t>fields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centers</a:t>
            </a:r>
            <a:endParaRPr lang="de-DE" sz="1800" dirty="0"/>
          </a:p>
        </p:txBody>
      </p:sp>
      <p:sp>
        <p:nvSpPr>
          <p:cNvPr id="20" name="Textfeld 19"/>
          <p:cNvSpPr txBox="1"/>
          <p:nvPr/>
        </p:nvSpPr>
        <p:spPr>
          <a:xfrm>
            <a:off x="2569109" y="129921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>
                <a:solidFill>
                  <a:srgbClr val="00589C"/>
                </a:solidFill>
                <a:latin typeface="+mj-lt"/>
                <a:ea typeface="+mj-ea"/>
                <a:cs typeface="+mj-cs"/>
              </a:rPr>
              <a:t>DAMC2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7620000" y="1202632"/>
            <a:ext cx="1253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smtClean="0">
                <a:solidFill>
                  <a:srgbClr val="00589C"/>
                </a:solidFill>
                <a:latin typeface="+mj-lt"/>
                <a:ea typeface="+mj-ea"/>
                <a:cs typeface="+mj-cs"/>
              </a:rPr>
              <a:t>HGF AMC</a:t>
            </a:r>
            <a:endParaRPr lang="de-DE" sz="1800" b="1" dirty="0">
              <a:solidFill>
                <a:srgbClr val="00589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20612" y="4368611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smtClean="0">
                <a:solidFill>
                  <a:srgbClr val="00589C"/>
                </a:solidFill>
                <a:latin typeface="+mj-lt"/>
                <a:ea typeface="+mj-ea"/>
                <a:cs typeface="+mj-cs"/>
              </a:rPr>
              <a:t>Mezzanine</a:t>
            </a:r>
            <a:br>
              <a:rPr lang="de-DE" sz="1800" b="1" dirty="0" smtClean="0">
                <a:solidFill>
                  <a:srgbClr val="00589C"/>
                </a:solidFill>
                <a:latin typeface="+mj-lt"/>
                <a:ea typeface="+mj-ea"/>
                <a:cs typeface="+mj-cs"/>
              </a:rPr>
            </a:br>
            <a:r>
              <a:rPr lang="de-DE" sz="1800" b="1" dirty="0" smtClean="0">
                <a:solidFill>
                  <a:srgbClr val="00589C"/>
                </a:solidFill>
                <a:latin typeface="+mj-lt"/>
                <a:ea typeface="+mj-ea"/>
                <a:cs typeface="+mj-cs"/>
              </a:rPr>
              <a:t>Board</a:t>
            </a:r>
            <a:endParaRPr lang="de-DE" sz="1800" b="1" dirty="0">
              <a:solidFill>
                <a:srgbClr val="00589C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5" name="Gerade Verbindung mit Pfeil 24"/>
          <p:cNvCxnSpPr/>
          <p:nvPr/>
        </p:nvCxnSpPr>
        <p:spPr bwMode="auto">
          <a:xfrm>
            <a:off x="7969248" y="2748749"/>
            <a:ext cx="873126" cy="139065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7" name="Textfeld 26"/>
          <p:cNvSpPr txBox="1"/>
          <p:nvPr/>
        </p:nvSpPr>
        <p:spPr>
          <a:xfrm>
            <a:off x="327270" y="5783022"/>
            <a:ext cx="1638521" cy="60016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schemeClr val="bg1"/>
                </a:solidFill>
              </a:rPr>
              <a:t>Poster: </a:t>
            </a:r>
            <a:r>
              <a:rPr lang="en-US" sz="1100" dirty="0">
                <a:solidFill>
                  <a:schemeClr val="bg1"/>
                </a:solidFill>
              </a:rPr>
              <a:t>The Adaptive Gain Integrating Pixel Detector (AGIPD)</a:t>
            </a:r>
            <a:endParaRPr lang="de-D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36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Tracking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Tremendous performance increase by using GPUs vs. CPUs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Know-how essential </a:t>
            </a:r>
            <a:r>
              <a:rPr lang="en-US" dirty="0" smtClean="0">
                <a:sym typeface="Wingdings" panose="05000000000000000000" pitchFamily="2" charset="2"/>
              </a:rPr>
              <a:t> close collaboration with NVIDIA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CCE7DB53-DCE2-45B3-8C73-18410010035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897108" y="3163822"/>
            <a:ext cx="27935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de-DE" sz="1400" dirty="0" smtClean="0">
                <a:solidFill>
                  <a:srgbClr val="FF0000"/>
                </a:solidFill>
              </a:rPr>
              <a:t>Track propagation inside PANDA</a:t>
            </a:r>
            <a:endParaRPr lang="en-US" altLang="de-DE" sz="1400" dirty="0" smtClean="0"/>
          </a:p>
          <a:p>
            <a:pPr algn="ctr" eaLnBrk="1" hangingPunct="1"/>
            <a:r>
              <a:rPr lang="en-US" altLang="de-DE" sz="1400" dirty="0" smtClean="0">
                <a:solidFill>
                  <a:srgbClr val="FF0000"/>
                </a:solidFill>
              </a:rPr>
              <a:t> (RK 4</a:t>
            </a:r>
            <a:r>
              <a:rPr lang="en-US" altLang="de-DE" sz="1400" baseline="30000" dirty="0" smtClean="0">
                <a:solidFill>
                  <a:srgbClr val="FF0000"/>
                </a:solidFill>
              </a:rPr>
              <a:t>th</a:t>
            </a:r>
            <a:r>
              <a:rPr lang="en-US" altLang="de-DE" sz="1400" dirty="0" smtClean="0">
                <a:solidFill>
                  <a:srgbClr val="FF0000"/>
                </a:solidFill>
              </a:rPr>
              <a:t> order)</a:t>
            </a:r>
            <a:endParaRPr lang="en-US" altLang="de-DE" sz="1400" dirty="0">
              <a:solidFill>
                <a:srgbClr val="FF0000"/>
              </a:solidFill>
            </a:endParaRP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 rot="16200000">
            <a:off x="459907" y="4835808"/>
            <a:ext cx="1003915" cy="33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de-DE" sz="1600" dirty="0" smtClean="0"/>
              <a:t>Speedup</a:t>
            </a:r>
            <a:endParaRPr lang="en-US" altLang="de-DE" sz="1600" dirty="0"/>
          </a:p>
        </p:txBody>
      </p:sp>
      <p:graphicFrame>
        <p:nvGraphicFramePr>
          <p:cNvPr id="11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793365"/>
              </p:ext>
            </p:extLst>
          </p:nvPr>
        </p:nvGraphicFramePr>
        <p:xfrm>
          <a:off x="1016000" y="3675385"/>
          <a:ext cx="2882900" cy="234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rbeitsblatt" r:id="rId4" imgW="4067243" imgH="2952885" progId="Excel.Sheet.8">
                  <p:embed/>
                </p:oleObj>
              </mc:Choice>
              <mc:Fallback>
                <p:oleObj name="Arbeitsblatt" r:id="rId4" imgW="4067243" imgH="2952885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3675385"/>
                        <a:ext cx="2882900" cy="234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4698190" y="3163822"/>
            <a:ext cx="3468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O</a:t>
            </a:r>
            <a:r>
              <a:rPr lang="en-US" sz="1400" dirty="0" smtClean="0">
                <a:solidFill>
                  <a:srgbClr val="FF0000"/>
                </a:solidFill>
              </a:rPr>
              <a:t>ptimized vs. non-optimized track finding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815" y="3658800"/>
            <a:ext cx="4101894" cy="257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HG_LOGO_S_ENG_RG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6000750"/>
            <a:ext cx="1433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35920" y="6009644"/>
            <a:ext cx="1491257" cy="30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de-DE" sz="1400" dirty="0" err="1" smtClean="0">
                <a:solidFill>
                  <a:srgbClr val="000099"/>
                </a:solidFill>
              </a:rPr>
              <a:t>M.Al-Turany</a:t>
            </a:r>
            <a:endParaRPr lang="en-US" altLang="de-DE" sz="1400" dirty="0">
              <a:solidFill>
                <a:srgbClr val="000099"/>
              </a:solidFill>
            </a:endParaRPr>
          </a:p>
        </p:txBody>
      </p:sp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281" y="5255902"/>
            <a:ext cx="541190" cy="3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176977" y="4103890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optimized</a:t>
            </a:r>
            <a:endParaRPr lang="de-DE" sz="1200" dirty="0"/>
          </a:p>
        </p:txBody>
      </p:sp>
      <p:sp>
        <p:nvSpPr>
          <p:cNvPr id="16" name="Textfeld 15"/>
          <p:cNvSpPr txBox="1"/>
          <p:nvPr/>
        </p:nvSpPr>
        <p:spPr>
          <a:xfrm>
            <a:off x="6802291" y="5316769"/>
            <a:ext cx="1146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non-</a:t>
            </a:r>
            <a:r>
              <a:rPr lang="de-DE" sz="1200" dirty="0" err="1" smtClean="0"/>
              <a:t>optimized</a:t>
            </a:r>
            <a:endParaRPr lang="de-DE" sz="1200" dirty="0"/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2099667" y="5905101"/>
            <a:ext cx="5373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de-DE" sz="1600" dirty="0" smtClean="0"/>
              <a:t>Hits</a:t>
            </a:r>
            <a:endParaRPr lang="en-US" altLang="de-DE" sz="1600" dirty="0"/>
          </a:p>
        </p:txBody>
      </p:sp>
      <p:pic>
        <p:nvPicPr>
          <p:cNvPr id="1087" name="Picture 63" descr="NVIDIA Application Lab at Jülic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180" y="2123818"/>
            <a:ext cx="796275" cy="63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1" name="Picture 67" descr="http://www.bsc.es/sites/default/files/public/nv_cuda_center_of_excellence_3d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072" y="1967421"/>
            <a:ext cx="976310" cy="105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66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High-speed DAQ systems are a key component for future experiments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Technological challenges require strong collaboration between different experiments and research fields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Common hardware structures, interfaces and </a:t>
            </a:r>
            <a:r>
              <a:rPr lang="en-US" dirty="0" err="1" smtClean="0"/>
              <a:t>firmwares</a:t>
            </a:r>
            <a:r>
              <a:rPr lang="en-US" dirty="0" smtClean="0"/>
              <a:t> save money and development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Novel approaches require common developments to make them useful for a wide variety of experiments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Close collaboration with industry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F35164B6-5B5C-4D57-91C6-379885D5A5F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077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Needle in the haystack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2" name="Foliennummernplatzhalt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CCE7DB53-DCE2-45B3-8C73-18410010035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 rot="1372029">
            <a:off x="1909763" y="5768975"/>
            <a:ext cx="2135187" cy="79057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61" name="Picture 7" descr="folien_footer_struk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62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176" y="1330855"/>
            <a:ext cx="3724745" cy="526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7" name="Gruppieren 2056"/>
          <p:cNvGrpSpPr/>
          <p:nvPr/>
        </p:nvGrpSpPr>
        <p:grpSpPr>
          <a:xfrm>
            <a:off x="274935" y="1438488"/>
            <a:ext cx="3727516" cy="4794048"/>
            <a:chOff x="-99199" y="1066800"/>
            <a:chExt cx="4213999" cy="5419725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 rot="1372029">
              <a:off x="1052513" y="3611563"/>
              <a:ext cx="3062287" cy="1266825"/>
            </a:xfrm>
            <a:prstGeom prst="rect">
              <a:avLst/>
            </a:prstGeom>
            <a:gradFill rotWithShape="1">
              <a:gsLst>
                <a:gs pos="0">
                  <a:srgbClr val="FFCC99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806450" y="1489075"/>
              <a:ext cx="74613" cy="4883150"/>
              <a:chOff x="616" y="1042"/>
              <a:chExt cx="83" cy="4029"/>
            </a:xfrm>
          </p:grpSpPr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616" y="1042"/>
                <a:ext cx="83" cy="504"/>
                <a:chOff x="616" y="1042"/>
                <a:chExt cx="152" cy="504"/>
              </a:xfrm>
            </p:grpSpPr>
            <p:sp>
              <p:nvSpPr>
                <p:cNvPr id="31" name="Line 8"/>
                <p:cNvSpPr>
                  <a:spLocks noChangeShapeType="1"/>
                </p:cNvSpPr>
                <p:nvPr/>
              </p:nvSpPr>
              <p:spPr bwMode="auto">
                <a:xfrm>
                  <a:off x="616" y="1042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" name="Line 9"/>
                <p:cNvSpPr>
                  <a:spLocks noChangeShapeType="1"/>
                </p:cNvSpPr>
                <p:nvPr/>
              </p:nvSpPr>
              <p:spPr bwMode="auto">
                <a:xfrm>
                  <a:off x="624" y="1546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616" y="1546"/>
                <a:ext cx="83" cy="504"/>
                <a:chOff x="616" y="1042"/>
                <a:chExt cx="152" cy="504"/>
              </a:xfrm>
            </p:grpSpPr>
            <p:sp>
              <p:nvSpPr>
                <p:cNvPr id="29" name="Line 11"/>
                <p:cNvSpPr>
                  <a:spLocks noChangeShapeType="1"/>
                </p:cNvSpPr>
                <p:nvPr/>
              </p:nvSpPr>
              <p:spPr bwMode="auto">
                <a:xfrm>
                  <a:off x="616" y="1042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" name="Line 12"/>
                <p:cNvSpPr>
                  <a:spLocks noChangeShapeType="1"/>
                </p:cNvSpPr>
                <p:nvPr/>
              </p:nvSpPr>
              <p:spPr bwMode="auto">
                <a:xfrm>
                  <a:off x="624" y="1546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1" name="Group 13"/>
              <p:cNvGrpSpPr>
                <a:grpSpLocks/>
              </p:cNvGrpSpPr>
              <p:nvPr/>
            </p:nvGrpSpPr>
            <p:grpSpPr bwMode="auto">
              <a:xfrm>
                <a:off x="616" y="2050"/>
                <a:ext cx="83" cy="504"/>
                <a:chOff x="616" y="1042"/>
                <a:chExt cx="152" cy="504"/>
              </a:xfrm>
            </p:grpSpPr>
            <p:sp>
              <p:nvSpPr>
                <p:cNvPr id="27" name="Line 14"/>
                <p:cNvSpPr>
                  <a:spLocks noChangeShapeType="1"/>
                </p:cNvSpPr>
                <p:nvPr/>
              </p:nvSpPr>
              <p:spPr bwMode="auto">
                <a:xfrm>
                  <a:off x="616" y="1042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" name="Line 15"/>
                <p:cNvSpPr>
                  <a:spLocks noChangeShapeType="1"/>
                </p:cNvSpPr>
                <p:nvPr/>
              </p:nvSpPr>
              <p:spPr bwMode="auto">
                <a:xfrm>
                  <a:off x="624" y="1546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2" name="Group 16"/>
              <p:cNvGrpSpPr>
                <a:grpSpLocks/>
              </p:cNvGrpSpPr>
              <p:nvPr/>
            </p:nvGrpSpPr>
            <p:grpSpPr bwMode="auto">
              <a:xfrm>
                <a:off x="616" y="2553"/>
                <a:ext cx="83" cy="504"/>
                <a:chOff x="616" y="1042"/>
                <a:chExt cx="152" cy="504"/>
              </a:xfrm>
            </p:grpSpPr>
            <p:sp>
              <p:nvSpPr>
                <p:cNvPr id="25" name="Line 17"/>
                <p:cNvSpPr>
                  <a:spLocks noChangeShapeType="1"/>
                </p:cNvSpPr>
                <p:nvPr/>
              </p:nvSpPr>
              <p:spPr bwMode="auto">
                <a:xfrm>
                  <a:off x="616" y="1042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" name="Line 18"/>
                <p:cNvSpPr>
                  <a:spLocks noChangeShapeType="1"/>
                </p:cNvSpPr>
                <p:nvPr/>
              </p:nvSpPr>
              <p:spPr bwMode="auto">
                <a:xfrm>
                  <a:off x="624" y="1546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3" name="Group 19"/>
              <p:cNvGrpSpPr>
                <a:grpSpLocks/>
              </p:cNvGrpSpPr>
              <p:nvPr/>
            </p:nvGrpSpPr>
            <p:grpSpPr bwMode="auto">
              <a:xfrm>
                <a:off x="616" y="3057"/>
                <a:ext cx="83" cy="504"/>
                <a:chOff x="616" y="1042"/>
                <a:chExt cx="152" cy="504"/>
              </a:xfrm>
            </p:grpSpPr>
            <p:sp>
              <p:nvSpPr>
                <p:cNvPr id="23" name="Line 20"/>
                <p:cNvSpPr>
                  <a:spLocks noChangeShapeType="1"/>
                </p:cNvSpPr>
                <p:nvPr/>
              </p:nvSpPr>
              <p:spPr bwMode="auto">
                <a:xfrm>
                  <a:off x="616" y="1042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" name="Line 21"/>
                <p:cNvSpPr>
                  <a:spLocks noChangeShapeType="1"/>
                </p:cNvSpPr>
                <p:nvPr/>
              </p:nvSpPr>
              <p:spPr bwMode="auto">
                <a:xfrm>
                  <a:off x="624" y="1546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616" y="3560"/>
                <a:ext cx="83" cy="504"/>
                <a:chOff x="616" y="1042"/>
                <a:chExt cx="152" cy="504"/>
              </a:xfrm>
            </p:grpSpPr>
            <p:sp>
              <p:nvSpPr>
                <p:cNvPr id="21" name="Line 23"/>
                <p:cNvSpPr>
                  <a:spLocks noChangeShapeType="1"/>
                </p:cNvSpPr>
                <p:nvPr/>
              </p:nvSpPr>
              <p:spPr bwMode="auto">
                <a:xfrm>
                  <a:off x="616" y="1042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" name="Line 24"/>
                <p:cNvSpPr>
                  <a:spLocks noChangeShapeType="1"/>
                </p:cNvSpPr>
                <p:nvPr/>
              </p:nvSpPr>
              <p:spPr bwMode="auto">
                <a:xfrm>
                  <a:off x="624" y="1546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5" name="Group 25"/>
              <p:cNvGrpSpPr>
                <a:grpSpLocks/>
              </p:cNvGrpSpPr>
              <p:nvPr/>
            </p:nvGrpSpPr>
            <p:grpSpPr bwMode="auto">
              <a:xfrm>
                <a:off x="616" y="4064"/>
                <a:ext cx="83" cy="504"/>
                <a:chOff x="616" y="1042"/>
                <a:chExt cx="152" cy="504"/>
              </a:xfrm>
            </p:grpSpPr>
            <p:sp>
              <p:nvSpPr>
                <p:cNvPr id="19" name="Line 26"/>
                <p:cNvSpPr>
                  <a:spLocks noChangeShapeType="1"/>
                </p:cNvSpPr>
                <p:nvPr/>
              </p:nvSpPr>
              <p:spPr bwMode="auto">
                <a:xfrm>
                  <a:off x="616" y="1042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" name="Line 27"/>
                <p:cNvSpPr>
                  <a:spLocks noChangeShapeType="1"/>
                </p:cNvSpPr>
                <p:nvPr/>
              </p:nvSpPr>
              <p:spPr bwMode="auto">
                <a:xfrm>
                  <a:off x="624" y="1546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6" name="Group 28"/>
              <p:cNvGrpSpPr>
                <a:grpSpLocks/>
              </p:cNvGrpSpPr>
              <p:nvPr/>
            </p:nvGrpSpPr>
            <p:grpSpPr bwMode="auto">
              <a:xfrm>
                <a:off x="616" y="4567"/>
                <a:ext cx="83" cy="504"/>
                <a:chOff x="616" y="1042"/>
                <a:chExt cx="152" cy="504"/>
              </a:xfrm>
            </p:grpSpPr>
            <p:sp>
              <p:nvSpPr>
                <p:cNvPr id="17" name="Line 29"/>
                <p:cNvSpPr>
                  <a:spLocks noChangeShapeType="1"/>
                </p:cNvSpPr>
                <p:nvPr/>
              </p:nvSpPr>
              <p:spPr bwMode="auto">
                <a:xfrm>
                  <a:off x="616" y="1042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" name="Line 30"/>
                <p:cNvSpPr>
                  <a:spLocks noChangeShapeType="1"/>
                </p:cNvSpPr>
                <p:nvPr/>
              </p:nvSpPr>
              <p:spPr bwMode="auto">
                <a:xfrm>
                  <a:off x="624" y="1546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53975" y="1346200"/>
              <a:ext cx="674688" cy="244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de-DE" sz="1000">
                  <a:solidFill>
                    <a:schemeClr val="accent2"/>
                  </a:solidFill>
                </a:rPr>
                <a:t>100 mb</a:t>
              </a:r>
            </a:p>
          </p:txBody>
        </p:sp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134938" y="1957388"/>
              <a:ext cx="593725" cy="244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de-DE" sz="1000">
                  <a:solidFill>
                    <a:schemeClr val="accent2"/>
                  </a:solidFill>
                </a:rPr>
                <a:t>10 mb</a:t>
              </a:r>
            </a:p>
          </p:txBody>
        </p: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215900" y="2570163"/>
              <a:ext cx="512763" cy="244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de-DE" sz="1000" dirty="0">
                  <a:solidFill>
                    <a:schemeClr val="accent2"/>
                  </a:solidFill>
                </a:rPr>
                <a:t>1 </a:t>
              </a:r>
              <a:r>
                <a:rPr lang="de-DE" sz="1000" dirty="0" err="1">
                  <a:solidFill>
                    <a:schemeClr val="accent2"/>
                  </a:solidFill>
                </a:rPr>
                <a:t>mb</a:t>
              </a:r>
              <a:endParaRPr lang="de-DE" sz="1000" dirty="0">
                <a:solidFill>
                  <a:schemeClr val="accent2"/>
                </a:solidFill>
              </a:endParaRP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104775" y="3181350"/>
              <a:ext cx="623888" cy="244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de-DE" sz="1000" dirty="0">
                  <a:solidFill>
                    <a:schemeClr val="accent2"/>
                  </a:solidFill>
                </a:rPr>
                <a:t>100 </a:t>
              </a:r>
              <a:r>
                <a:rPr lang="el-GR" sz="1000" dirty="0">
                  <a:solidFill>
                    <a:schemeClr val="accent2"/>
                  </a:solidFill>
                  <a:latin typeface="Arial" charset="0"/>
                  <a:cs typeface="Arial" charset="0"/>
                </a:rPr>
                <a:t>μ</a:t>
              </a:r>
              <a:r>
                <a:rPr lang="de-DE" sz="1000" dirty="0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37" name="Text Box 35"/>
            <p:cNvSpPr txBox="1">
              <a:spLocks noChangeArrowheads="1"/>
            </p:cNvSpPr>
            <p:nvPr/>
          </p:nvSpPr>
          <p:spPr bwMode="auto">
            <a:xfrm>
              <a:off x="185738" y="3794125"/>
              <a:ext cx="542925" cy="244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de-DE" sz="1000">
                  <a:solidFill>
                    <a:schemeClr val="accent2"/>
                  </a:solidFill>
                </a:rPr>
                <a:t>10 </a:t>
              </a:r>
              <a:r>
                <a:rPr lang="el-GR" sz="1000">
                  <a:solidFill>
                    <a:schemeClr val="accent2"/>
                  </a:solidFill>
                  <a:latin typeface="Arial" charset="0"/>
                  <a:cs typeface="Arial" charset="0"/>
                </a:rPr>
                <a:t>μ</a:t>
              </a:r>
              <a:r>
                <a:rPr lang="de-DE" sz="1000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38" name="Text Box 36"/>
            <p:cNvSpPr txBox="1">
              <a:spLocks noChangeArrowheads="1"/>
            </p:cNvSpPr>
            <p:nvPr/>
          </p:nvSpPr>
          <p:spPr bwMode="auto">
            <a:xfrm>
              <a:off x="266700" y="4405313"/>
              <a:ext cx="461963" cy="244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de-DE" sz="1000">
                  <a:solidFill>
                    <a:schemeClr val="accent2"/>
                  </a:solidFill>
                </a:rPr>
                <a:t>1 </a:t>
              </a:r>
              <a:r>
                <a:rPr lang="el-GR" sz="1000">
                  <a:solidFill>
                    <a:schemeClr val="accent2"/>
                  </a:solidFill>
                  <a:latin typeface="Arial" charset="0"/>
                  <a:cs typeface="Arial" charset="0"/>
                </a:rPr>
                <a:t>μ</a:t>
              </a:r>
              <a:r>
                <a:rPr lang="de-DE" sz="1000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96838" y="5018088"/>
              <a:ext cx="631825" cy="244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de-DE" sz="1000">
                  <a:solidFill>
                    <a:schemeClr val="accent2"/>
                  </a:solidFill>
                </a:rPr>
                <a:t>100 nb</a:t>
              </a:r>
            </a:p>
          </p:txBody>
        </p:sp>
        <p:sp>
          <p:nvSpPr>
            <p:cNvPr id="40" name="Text Box 38"/>
            <p:cNvSpPr txBox="1">
              <a:spLocks noChangeArrowheads="1"/>
            </p:cNvSpPr>
            <p:nvPr/>
          </p:nvSpPr>
          <p:spPr bwMode="auto">
            <a:xfrm>
              <a:off x="177800" y="5629275"/>
              <a:ext cx="550863" cy="244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de-DE" sz="1000">
                  <a:solidFill>
                    <a:schemeClr val="accent2"/>
                  </a:solidFill>
                </a:rPr>
                <a:t>10 nb</a:t>
              </a:r>
            </a:p>
          </p:txBody>
        </p:sp>
        <p:sp>
          <p:nvSpPr>
            <p:cNvPr id="41" name="Text Box 39"/>
            <p:cNvSpPr txBox="1">
              <a:spLocks noChangeArrowheads="1"/>
            </p:cNvSpPr>
            <p:nvPr/>
          </p:nvSpPr>
          <p:spPr bwMode="auto">
            <a:xfrm>
              <a:off x="258763" y="6242050"/>
              <a:ext cx="469900" cy="244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de-DE" sz="1000">
                  <a:solidFill>
                    <a:schemeClr val="accent2"/>
                  </a:solidFill>
                </a:rPr>
                <a:t>1 nb</a:t>
              </a: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auto">
            <a:xfrm>
              <a:off x="1981200" y="4997450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auto">
            <a:xfrm>
              <a:off x="2070100" y="5880100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1857375" y="4719638"/>
              <a:ext cx="333375" cy="2746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l-GR" sz="1200">
                  <a:solidFill>
                    <a:schemeClr val="accent2"/>
                  </a:solidFill>
                  <a:latin typeface="VerdanaEqn" pitchFamily="34" charset="0"/>
                </a:rPr>
                <a:t>η</a:t>
              </a:r>
              <a:r>
                <a:rPr lang="de-DE" sz="1200" baseline="-25000">
                  <a:solidFill>
                    <a:schemeClr val="accent2"/>
                  </a:solidFill>
                  <a:latin typeface="VerdanaEqn" pitchFamily="34" charset="0"/>
                </a:rPr>
                <a:t>c</a:t>
              </a:r>
              <a:endParaRPr lang="el-GR" sz="1200" baseline="-25000">
                <a:solidFill>
                  <a:schemeClr val="accent2"/>
                </a:solidFill>
                <a:latin typeface="VerdanaEqn" pitchFamily="34" charset="0"/>
              </a:endParaRPr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 flipV="1">
              <a:off x="831850" y="1066800"/>
              <a:ext cx="0" cy="53975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 flipH="1">
              <a:off x="1647562" y="2525917"/>
              <a:ext cx="6876" cy="3730216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>
              <a:off x="2463800" y="2525916"/>
              <a:ext cx="0" cy="3730217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auto">
            <a:xfrm>
              <a:off x="2114550" y="5226050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1974850" y="5932488"/>
              <a:ext cx="392113" cy="2746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l-GR" sz="1200">
                  <a:solidFill>
                    <a:schemeClr val="accent2"/>
                  </a:solidFill>
                  <a:latin typeface="VerdanaEqn" pitchFamily="34" charset="0"/>
                </a:rPr>
                <a:t>χ</a:t>
              </a:r>
              <a:r>
                <a:rPr lang="de-DE" sz="1200" baseline="-25000">
                  <a:solidFill>
                    <a:schemeClr val="accent2"/>
                  </a:solidFill>
                  <a:latin typeface="VerdanaEqn" pitchFamily="34" charset="0"/>
                </a:rPr>
                <a:t>c0</a:t>
              </a:r>
              <a:endParaRPr lang="el-GR" sz="1200" baseline="-25000">
                <a:solidFill>
                  <a:schemeClr val="accent2"/>
                </a:solidFill>
                <a:latin typeface="VerdanaEqn" pitchFamily="34" charset="0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2012950" y="4960938"/>
              <a:ext cx="392113" cy="2746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l-GR" sz="1200">
                  <a:solidFill>
                    <a:schemeClr val="accent2"/>
                  </a:solidFill>
                  <a:latin typeface="VerdanaEqn" pitchFamily="34" charset="0"/>
                </a:rPr>
                <a:t>χ</a:t>
              </a:r>
              <a:r>
                <a:rPr lang="de-DE" sz="1200" baseline="-25000">
                  <a:solidFill>
                    <a:schemeClr val="accent2"/>
                  </a:solidFill>
                  <a:latin typeface="VerdanaEqn" pitchFamily="34" charset="0"/>
                </a:rPr>
                <a:t>c2</a:t>
              </a:r>
              <a:endParaRPr lang="el-GR" sz="1200" baseline="-25000">
                <a:solidFill>
                  <a:schemeClr val="accent2"/>
                </a:solidFill>
                <a:latin typeface="VerdanaEqn" pitchFamily="34" charset="0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auto">
            <a:xfrm>
              <a:off x="2228850" y="5505450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2036763" y="5564188"/>
              <a:ext cx="495300" cy="2746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l-GR" sz="1200">
                  <a:solidFill>
                    <a:schemeClr val="accent2"/>
                  </a:solidFill>
                  <a:latin typeface="VerdanaEqn" pitchFamily="34" charset="0"/>
                </a:rPr>
                <a:t>η</a:t>
              </a:r>
              <a:r>
                <a:rPr lang="de-DE" sz="1200" baseline="-25000">
                  <a:solidFill>
                    <a:schemeClr val="accent2"/>
                  </a:solidFill>
                  <a:latin typeface="VerdanaEqn" pitchFamily="34" charset="0"/>
                </a:rPr>
                <a:t>c</a:t>
              </a:r>
              <a:r>
                <a:rPr lang="el-GR" sz="1200">
                  <a:solidFill>
                    <a:schemeClr val="accent2"/>
                  </a:solidFill>
                  <a:latin typeface="VerdanaEqn" pitchFamily="34" charset="0"/>
                </a:rPr>
                <a:t>π</a:t>
              </a:r>
              <a:r>
                <a:rPr lang="de-DE" sz="1200" baseline="30000">
                  <a:solidFill>
                    <a:schemeClr val="accent2"/>
                  </a:solidFill>
                  <a:latin typeface="VerdanaEqn" pitchFamily="34" charset="0"/>
                </a:rPr>
                <a:t>0</a:t>
              </a:r>
              <a:endParaRPr lang="el-GR" sz="1200" baseline="30000">
                <a:solidFill>
                  <a:schemeClr val="accent2"/>
                </a:solidFill>
                <a:latin typeface="VerdanaEqn" pitchFamily="34" charset="0"/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2398713" y="5976938"/>
              <a:ext cx="765175" cy="2746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de-DE" sz="1200">
                  <a:solidFill>
                    <a:schemeClr val="accent2"/>
                  </a:solidFill>
                  <a:latin typeface="VerdanaEqn" pitchFamily="34" charset="0"/>
                </a:rPr>
                <a:t>Hybrids</a:t>
              </a:r>
              <a:endParaRPr lang="el-GR" sz="1200" baseline="-25000">
                <a:solidFill>
                  <a:schemeClr val="accent2"/>
                </a:solidFill>
                <a:latin typeface="VerdanaEqn" pitchFamily="34" charset="0"/>
              </a:endParaRPr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2051050" y="4065588"/>
              <a:ext cx="879475" cy="2746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de-DE" sz="1200">
                  <a:solidFill>
                    <a:schemeClr val="accent2"/>
                  </a:solidFill>
                  <a:latin typeface="VerdanaEqn" pitchFamily="34" charset="0"/>
                </a:rPr>
                <a:t>Glueballs</a:t>
              </a:r>
              <a:endParaRPr lang="el-GR" sz="1200" baseline="-25000">
                <a:solidFill>
                  <a:schemeClr val="accent2"/>
                </a:solidFill>
                <a:latin typeface="VerdanaEqn" pitchFamily="34" charset="0"/>
              </a:endParaRPr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2159000" y="5372100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2200275" y="5265738"/>
              <a:ext cx="685800" cy="2746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de-DE" sz="1200">
                  <a:solidFill>
                    <a:schemeClr val="accent2"/>
                  </a:solidFill>
                  <a:latin typeface="VerdanaEqn" pitchFamily="34" charset="0"/>
                </a:rPr>
                <a:t>X</a:t>
              </a:r>
              <a:r>
                <a:rPr lang="de-DE" sz="900">
                  <a:solidFill>
                    <a:schemeClr val="accent2"/>
                  </a:solidFill>
                  <a:latin typeface="VerdanaEqn" pitchFamily="34" charset="0"/>
                </a:rPr>
                <a:t>(3872)</a:t>
              </a:r>
              <a:endParaRPr lang="el-GR" sz="900" baseline="-25000">
                <a:solidFill>
                  <a:schemeClr val="accent2"/>
                </a:solidFill>
                <a:latin typeface="VerdanaEqn" pitchFamily="34" charset="0"/>
              </a:endParaRPr>
            </a:p>
          </p:txBody>
        </p:sp>
        <p:sp>
          <p:nvSpPr>
            <p:cNvPr id="58" name="Freihandform 57"/>
            <p:cNvSpPr/>
            <p:nvPr/>
          </p:nvSpPr>
          <p:spPr bwMode="auto">
            <a:xfrm>
              <a:off x="985246" y="1141496"/>
              <a:ext cx="2939773" cy="580439"/>
            </a:xfrm>
            <a:custGeom>
              <a:avLst/>
              <a:gdLst>
                <a:gd name="connsiteX0" fmla="*/ 0 w 2794959"/>
                <a:gd name="connsiteY0" fmla="*/ 0 h 510046"/>
                <a:gd name="connsiteX1" fmla="*/ 1233578 w 2794959"/>
                <a:gd name="connsiteY1" fmla="*/ 457200 h 510046"/>
                <a:gd name="connsiteX2" fmla="*/ 2794959 w 2794959"/>
                <a:gd name="connsiteY2" fmla="*/ 500332 h 510046"/>
                <a:gd name="connsiteX3" fmla="*/ 2794959 w 2794959"/>
                <a:gd name="connsiteY3" fmla="*/ 500332 h 510046"/>
                <a:gd name="connsiteX0" fmla="*/ 0 w 2939773"/>
                <a:gd name="connsiteY0" fmla="*/ 0 h 580439"/>
                <a:gd name="connsiteX1" fmla="*/ 1378392 w 2939773"/>
                <a:gd name="connsiteY1" fmla="*/ 523401 h 580439"/>
                <a:gd name="connsiteX2" fmla="*/ 2939773 w 2939773"/>
                <a:gd name="connsiteY2" fmla="*/ 566533 h 580439"/>
                <a:gd name="connsiteX3" fmla="*/ 2939773 w 2939773"/>
                <a:gd name="connsiteY3" fmla="*/ 566533 h 580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9773" h="580439">
                  <a:moveTo>
                    <a:pt x="0" y="0"/>
                  </a:moveTo>
                  <a:cubicBezTo>
                    <a:pt x="383876" y="186905"/>
                    <a:pt x="888430" y="428979"/>
                    <a:pt x="1378392" y="523401"/>
                  </a:cubicBezTo>
                  <a:cubicBezTo>
                    <a:pt x="1868354" y="617823"/>
                    <a:pt x="2939773" y="566533"/>
                    <a:pt x="2939773" y="566533"/>
                  </a:cubicBezTo>
                  <a:lnTo>
                    <a:pt x="2939773" y="566533"/>
                  </a:lnTo>
                </a:path>
              </a:pathLst>
            </a:cu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12700" algn="l" defTabSz="914400" rtl="0" eaLnBrk="1" fontAlgn="base" latinLnBrk="0" hangingPunct="1">
                <a:lnSpc>
                  <a:spcPts val="2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rgbClr val="51515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9" name="Freihandform 58"/>
            <p:cNvSpPr/>
            <p:nvPr/>
          </p:nvSpPr>
          <p:spPr bwMode="auto">
            <a:xfrm>
              <a:off x="957532" y="1483743"/>
              <a:ext cx="2924355" cy="698740"/>
            </a:xfrm>
            <a:custGeom>
              <a:avLst/>
              <a:gdLst>
                <a:gd name="connsiteX0" fmla="*/ 0 w 2924355"/>
                <a:gd name="connsiteY0" fmla="*/ 0 h 698890"/>
                <a:gd name="connsiteX1" fmla="*/ 586596 w 2924355"/>
                <a:gd name="connsiteY1" fmla="*/ 189782 h 698890"/>
                <a:gd name="connsiteX2" fmla="*/ 1552755 w 2924355"/>
                <a:gd name="connsiteY2" fmla="*/ 621102 h 698890"/>
                <a:gd name="connsiteX3" fmla="*/ 2924355 w 2924355"/>
                <a:gd name="connsiteY3" fmla="*/ 698740 h 698890"/>
                <a:gd name="connsiteX4" fmla="*/ 2924355 w 2924355"/>
                <a:gd name="connsiteY4" fmla="*/ 698740 h 698890"/>
                <a:gd name="connsiteX0" fmla="*/ 0 w 2924355"/>
                <a:gd name="connsiteY0" fmla="*/ 0 h 698740"/>
                <a:gd name="connsiteX1" fmla="*/ 586596 w 2924355"/>
                <a:gd name="connsiteY1" fmla="*/ 189782 h 698740"/>
                <a:gd name="connsiteX2" fmla="*/ 1457864 w 2924355"/>
                <a:gd name="connsiteY2" fmla="*/ 552090 h 698740"/>
                <a:gd name="connsiteX3" fmla="*/ 2924355 w 2924355"/>
                <a:gd name="connsiteY3" fmla="*/ 698740 h 698740"/>
                <a:gd name="connsiteX4" fmla="*/ 2924355 w 2924355"/>
                <a:gd name="connsiteY4" fmla="*/ 698740 h 698740"/>
                <a:gd name="connsiteX0" fmla="*/ 0 w 2924355"/>
                <a:gd name="connsiteY0" fmla="*/ 0 h 698740"/>
                <a:gd name="connsiteX1" fmla="*/ 586596 w 2924355"/>
                <a:gd name="connsiteY1" fmla="*/ 189782 h 698740"/>
                <a:gd name="connsiteX2" fmla="*/ 1457864 w 2924355"/>
                <a:gd name="connsiteY2" fmla="*/ 552090 h 698740"/>
                <a:gd name="connsiteX3" fmla="*/ 2924355 w 2924355"/>
                <a:gd name="connsiteY3" fmla="*/ 698740 h 698740"/>
                <a:gd name="connsiteX4" fmla="*/ 2924355 w 2924355"/>
                <a:gd name="connsiteY4" fmla="*/ 698740 h 698740"/>
                <a:gd name="connsiteX0" fmla="*/ 0 w 2924355"/>
                <a:gd name="connsiteY0" fmla="*/ 0 h 698740"/>
                <a:gd name="connsiteX1" fmla="*/ 586596 w 2924355"/>
                <a:gd name="connsiteY1" fmla="*/ 189782 h 698740"/>
                <a:gd name="connsiteX2" fmla="*/ 1457864 w 2924355"/>
                <a:gd name="connsiteY2" fmla="*/ 552090 h 698740"/>
                <a:gd name="connsiteX3" fmla="*/ 2924355 w 2924355"/>
                <a:gd name="connsiteY3" fmla="*/ 698740 h 698740"/>
                <a:gd name="connsiteX4" fmla="*/ 2924355 w 2924355"/>
                <a:gd name="connsiteY4" fmla="*/ 698740 h 698740"/>
                <a:gd name="connsiteX0" fmla="*/ 0 w 2924355"/>
                <a:gd name="connsiteY0" fmla="*/ 0 h 699106"/>
                <a:gd name="connsiteX1" fmla="*/ 586596 w 2924355"/>
                <a:gd name="connsiteY1" fmla="*/ 189782 h 699106"/>
                <a:gd name="connsiteX2" fmla="*/ 1449589 w 2924355"/>
                <a:gd name="connsiteY2" fmla="*/ 560365 h 699106"/>
                <a:gd name="connsiteX3" fmla="*/ 2924355 w 2924355"/>
                <a:gd name="connsiteY3" fmla="*/ 698740 h 699106"/>
                <a:gd name="connsiteX4" fmla="*/ 2924355 w 2924355"/>
                <a:gd name="connsiteY4" fmla="*/ 698740 h 699106"/>
                <a:gd name="connsiteX0" fmla="*/ 0 w 2924355"/>
                <a:gd name="connsiteY0" fmla="*/ 0 h 698740"/>
                <a:gd name="connsiteX1" fmla="*/ 590734 w 2924355"/>
                <a:gd name="connsiteY1" fmla="*/ 173232 h 698740"/>
                <a:gd name="connsiteX2" fmla="*/ 1449589 w 2924355"/>
                <a:gd name="connsiteY2" fmla="*/ 560365 h 698740"/>
                <a:gd name="connsiteX3" fmla="*/ 2924355 w 2924355"/>
                <a:gd name="connsiteY3" fmla="*/ 698740 h 698740"/>
                <a:gd name="connsiteX4" fmla="*/ 2924355 w 2924355"/>
                <a:gd name="connsiteY4" fmla="*/ 698740 h 698740"/>
                <a:gd name="connsiteX0" fmla="*/ 0 w 2924355"/>
                <a:gd name="connsiteY0" fmla="*/ 0 h 698740"/>
                <a:gd name="connsiteX1" fmla="*/ 590734 w 2924355"/>
                <a:gd name="connsiteY1" fmla="*/ 173232 h 698740"/>
                <a:gd name="connsiteX2" fmla="*/ 1449589 w 2924355"/>
                <a:gd name="connsiteY2" fmla="*/ 560365 h 698740"/>
                <a:gd name="connsiteX3" fmla="*/ 2924355 w 2924355"/>
                <a:gd name="connsiteY3" fmla="*/ 698740 h 698740"/>
                <a:gd name="connsiteX4" fmla="*/ 2924355 w 2924355"/>
                <a:gd name="connsiteY4" fmla="*/ 698740 h 698740"/>
                <a:gd name="connsiteX0" fmla="*/ 0 w 2924355"/>
                <a:gd name="connsiteY0" fmla="*/ 0 h 698740"/>
                <a:gd name="connsiteX1" fmla="*/ 590734 w 2924355"/>
                <a:gd name="connsiteY1" fmla="*/ 173232 h 698740"/>
                <a:gd name="connsiteX2" fmla="*/ 1449589 w 2924355"/>
                <a:gd name="connsiteY2" fmla="*/ 560365 h 698740"/>
                <a:gd name="connsiteX3" fmla="*/ 2924355 w 2924355"/>
                <a:gd name="connsiteY3" fmla="*/ 698740 h 698740"/>
                <a:gd name="connsiteX4" fmla="*/ 2924355 w 2924355"/>
                <a:gd name="connsiteY4" fmla="*/ 698740 h 698740"/>
                <a:gd name="connsiteX0" fmla="*/ 0 w 2924355"/>
                <a:gd name="connsiteY0" fmla="*/ 0 h 698740"/>
                <a:gd name="connsiteX1" fmla="*/ 590734 w 2924355"/>
                <a:gd name="connsiteY1" fmla="*/ 173232 h 698740"/>
                <a:gd name="connsiteX2" fmla="*/ 1449589 w 2924355"/>
                <a:gd name="connsiteY2" fmla="*/ 560365 h 698740"/>
                <a:gd name="connsiteX3" fmla="*/ 2924355 w 2924355"/>
                <a:gd name="connsiteY3" fmla="*/ 698740 h 698740"/>
                <a:gd name="connsiteX4" fmla="*/ 2924355 w 2924355"/>
                <a:gd name="connsiteY4" fmla="*/ 698740 h 69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4355" h="698740">
                  <a:moveTo>
                    <a:pt x="0" y="0"/>
                  </a:moveTo>
                  <a:cubicBezTo>
                    <a:pt x="163902" y="43132"/>
                    <a:pt x="357411" y="108801"/>
                    <a:pt x="590734" y="173232"/>
                  </a:cubicBezTo>
                  <a:cubicBezTo>
                    <a:pt x="824057" y="237663"/>
                    <a:pt x="1139266" y="443817"/>
                    <a:pt x="1449589" y="560365"/>
                  </a:cubicBezTo>
                  <a:cubicBezTo>
                    <a:pt x="1759912" y="676913"/>
                    <a:pt x="2678561" y="675678"/>
                    <a:pt x="2924355" y="698740"/>
                  </a:cubicBezTo>
                  <a:lnTo>
                    <a:pt x="2924355" y="698740"/>
                  </a:lnTo>
                </a:path>
              </a:pathLst>
            </a:cu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12700" algn="l" defTabSz="914400" rtl="0" eaLnBrk="1" fontAlgn="base" latinLnBrk="0" hangingPunct="1">
                <a:lnSpc>
                  <a:spcPts val="2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rgbClr val="51515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5" name="Line 43"/>
            <p:cNvSpPr>
              <a:spLocks noChangeShapeType="1"/>
            </p:cNvSpPr>
            <p:nvPr/>
          </p:nvSpPr>
          <p:spPr bwMode="auto">
            <a:xfrm flipV="1">
              <a:off x="831850" y="2349500"/>
              <a:ext cx="245726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048" name="Textfeld 2047"/>
            <p:cNvSpPr txBox="1"/>
            <p:nvPr/>
          </p:nvSpPr>
          <p:spPr>
            <a:xfrm>
              <a:off x="671621" y="2306471"/>
              <a:ext cx="402674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de-DE"/>
              </a:defPPr>
              <a:lvl1pPr algn="ctr">
                <a:defRPr sz="1000">
                  <a:solidFill>
                    <a:schemeClr val="accent2"/>
                  </a:solidFill>
                </a:defRPr>
              </a:lvl1pPr>
            </a:lstStyle>
            <a:p>
              <a:r>
                <a:rPr lang="de-DE" dirty="0"/>
                <a:t>10</a:t>
              </a:r>
              <a:r>
                <a:rPr lang="de-DE" baseline="30000" dirty="0"/>
                <a:t>-1</a:t>
              </a:r>
            </a:p>
          </p:txBody>
        </p:sp>
        <p:sp>
          <p:nvSpPr>
            <p:cNvPr id="67" name="Textfeld 66"/>
            <p:cNvSpPr txBox="1"/>
            <p:nvPr/>
          </p:nvSpPr>
          <p:spPr>
            <a:xfrm>
              <a:off x="1526839" y="2315380"/>
              <a:ext cx="255198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de-DE"/>
              </a:defPPr>
              <a:lvl1pPr algn="ctr">
                <a:defRPr sz="1000">
                  <a:solidFill>
                    <a:schemeClr val="accent2"/>
                  </a:solidFill>
                </a:defRPr>
              </a:lvl1pPr>
            </a:lstStyle>
            <a:p>
              <a:r>
                <a:rPr lang="de-DE" dirty="0" smtClean="0"/>
                <a:t>1</a:t>
              </a:r>
              <a:endParaRPr lang="de-DE" baseline="30000" dirty="0"/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2300934" y="2312878"/>
              <a:ext cx="325731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de-DE"/>
              </a:defPPr>
              <a:lvl1pPr algn="ctr">
                <a:defRPr sz="1000">
                  <a:solidFill>
                    <a:schemeClr val="accent2"/>
                  </a:solidFill>
                </a:defRPr>
              </a:lvl1pPr>
            </a:lstStyle>
            <a:p>
              <a:r>
                <a:rPr lang="de-DE" dirty="0" smtClean="0"/>
                <a:t>10</a:t>
              </a:r>
              <a:endParaRPr lang="de-DE" baseline="30000" dirty="0"/>
            </a:p>
          </p:txBody>
        </p:sp>
        <p:sp>
          <p:nvSpPr>
            <p:cNvPr id="69" name="Textfeld 68"/>
            <p:cNvSpPr txBox="1"/>
            <p:nvPr/>
          </p:nvSpPr>
          <p:spPr>
            <a:xfrm>
              <a:off x="3041183" y="2310818"/>
              <a:ext cx="396263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de-DE"/>
              </a:defPPr>
              <a:lvl1pPr algn="ctr">
                <a:defRPr sz="1000">
                  <a:solidFill>
                    <a:schemeClr val="accent2"/>
                  </a:solidFill>
                </a:defRPr>
              </a:lvl1pPr>
            </a:lstStyle>
            <a:p>
              <a:r>
                <a:rPr lang="de-DE" dirty="0" smtClean="0"/>
                <a:t>100</a:t>
              </a:r>
              <a:endParaRPr lang="de-DE" baseline="30000" dirty="0"/>
            </a:p>
          </p:txBody>
        </p:sp>
        <p:sp>
          <p:nvSpPr>
            <p:cNvPr id="70" name="Line 43"/>
            <p:cNvSpPr>
              <a:spLocks noChangeShapeType="1"/>
            </p:cNvSpPr>
            <p:nvPr/>
          </p:nvSpPr>
          <p:spPr bwMode="auto">
            <a:xfrm flipV="1">
              <a:off x="1654438" y="2312878"/>
              <a:ext cx="0" cy="6283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Line 43"/>
            <p:cNvSpPr>
              <a:spLocks noChangeShapeType="1"/>
            </p:cNvSpPr>
            <p:nvPr/>
          </p:nvSpPr>
          <p:spPr bwMode="auto">
            <a:xfrm flipV="1">
              <a:off x="2459945" y="2310818"/>
              <a:ext cx="0" cy="6283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053" name="Rechteck 2052"/>
            <p:cNvSpPr/>
            <p:nvPr/>
          </p:nvSpPr>
          <p:spPr bwMode="auto">
            <a:xfrm>
              <a:off x="3239314" y="1489075"/>
              <a:ext cx="798532" cy="7127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12700" algn="l" defTabSz="914400" rtl="0" eaLnBrk="1" fontAlgn="base" latinLnBrk="0" hangingPunct="1">
                <a:lnSpc>
                  <a:spcPts val="2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rgbClr val="51515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4" name="Textfeld 2053"/>
            <p:cNvSpPr txBox="1"/>
            <p:nvPr/>
          </p:nvSpPr>
          <p:spPr>
            <a:xfrm>
              <a:off x="2713124" y="1468437"/>
              <a:ext cx="4507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/>
                <a:t>total</a:t>
              </a:r>
              <a:endParaRPr lang="de-DE" sz="1100" dirty="0"/>
            </a:p>
          </p:txBody>
        </p:sp>
        <p:sp>
          <p:nvSpPr>
            <p:cNvPr id="77" name="Textfeld 76"/>
            <p:cNvSpPr txBox="1"/>
            <p:nvPr/>
          </p:nvSpPr>
          <p:spPr>
            <a:xfrm>
              <a:off x="2748474" y="1882447"/>
              <a:ext cx="58541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err="1" smtClean="0"/>
                <a:t>elastic</a:t>
              </a:r>
              <a:endParaRPr lang="de-DE" sz="1100" dirty="0"/>
            </a:p>
          </p:txBody>
        </p:sp>
        <p:sp>
          <p:nvSpPr>
            <p:cNvPr id="2055" name="Textfeld 2054"/>
            <p:cNvSpPr txBox="1"/>
            <p:nvPr/>
          </p:nvSpPr>
          <p:spPr>
            <a:xfrm rot="16200000">
              <a:off x="-517903" y="3655625"/>
              <a:ext cx="11144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Cross </a:t>
              </a:r>
              <a:r>
                <a:rPr lang="de-DE" sz="1200" dirty="0" err="1" smtClean="0"/>
                <a:t>section</a:t>
              </a:r>
              <a:endParaRPr lang="de-DE" sz="1200" dirty="0"/>
            </a:p>
          </p:txBody>
        </p:sp>
        <p:sp>
          <p:nvSpPr>
            <p:cNvPr id="2056" name="Textfeld 2055"/>
            <p:cNvSpPr txBox="1"/>
            <p:nvPr/>
          </p:nvSpPr>
          <p:spPr>
            <a:xfrm>
              <a:off x="2504280" y="2525916"/>
              <a:ext cx="15696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/>
                <a:t>Antiproton </a:t>
              </a:r>
              <a:r>
                <a:rPr lang="de-DE" sz="1100" dirty="0" err="1" smtClean="0"/>
                <a:t>momentum</a:t>
              </a:r>
              <a:r>
                <a:rPr lang="de-DE" sz="1100" dirty="0" smtClean="0"/>
                <a:t/>
              </a:r>
              <a:br>
                <a:rPr lang="de-DE" sz="1100" dirty="0" smtClean="0"/>
              </a:br>
              <a:r>
                <a:rPr lang="de-DE" sz="1100" dirty="0" smtClean="0"/>
                <a:t>[</a:t>
              </a:r>
              <a:r>
                <a:rPr lang="de-DE" sz="1100" dirty="0" err="1" smtClean="0"/>
                <a:t>GeV</a:t>
              </a:r>
              <a:r>
                <a:rPr lang="de-DE" sz="1100" dirty="0" smtClean="0"/>
                <a:t>/c]</a:t>
              </a:r>
              <a:endParaRPr lang="de-DE" sz="1100" dirty="0"/>
            </a:p>
          </p:txBody>
        </p:sp>
      </p:grpSp>
      <p:sp>
        <p:nvSpPr>
          <p:cNvPr id="2058" name="Textfeld 2057"/>
          <p:cNvSpPr txBox="1"/>
          <p:nvPr/>
        </p:nvSpPr>
        <p:spPr>
          <a:xfrm>
            <a:off x="1731748" y="1223968"/>
            <a:ext cx="1223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PANDA</a:t>
            </a:r>
            <a:endParaRPr lang="de-DE" dirty="0"/>
          </a:p>
        </p:txBody>
      </p:sp>
      <p:sp>
        <p:nvSpPr>
          <p:cNvPr id="2059" name="Textfeld 2058"/>
          <p:cNvSpPr txBox="1"/>
          <p:nvPr/>
        </p:nvSpPr>
        <p:spPr>
          <a:xfrm>
            <a:off x="6185801" y="1147671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CMS</a:t>
            </a:r>
            <a:endParaRPr lang="de-DE" dirty="0"/>
          </a:p>
        </p:txBody>
      </p:sp>
      <p:sp>
        <p:nvSpPr>
          <p:cNvPr id="83" name="Textfeld 82"/>
          <p:cNvSpPr txBox="1"/>
          <p:nvPr/>
        </p:nvSpPr>
        <p:spPr>
          <a:xfrm>
            <a:off x="1938993" y="3321620"/>
            <a:ext cx="509126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1800" dirty="0" smtClean="0"/>
              <a:t>Background 10</a:t>
            </a:r>
            <a:r>
              <a:rPr lang="de-DE" sz="1800" baseline="30000" dirty="0" smtClean="0"/>
              <a:t>4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10</a:t>
            </a:r>
            <a:r>
              <a:rPr lang="de-DE" sz="1800" baseline="30000" dirty="0" smtClean="0"/>
              <a:t>11</a:t>
            </a:r>
            <a:r>
              <a:rPr lang="de-DE" sz="1800" dirty="0" smtClean="0"/>
              <a:t> </a:t>
            </a:r>
            <a:r>
              <a:rPr lang="de-DE" sz="1800" dirty="0" err="1" smtClean="0"/>
              <a:t>times</a:t>
            </a:r>
            <a:r>
              <a:rPr lang="de-DE" sz="1800" dirty="0" smtClean="0"/>
              <a:t> larger </a:t>
            </a:r>
            <a:r>
              <a:rPr lang="de-DE" sz="1800" dirty="0" err="1" smtClean="0"/>
              <a:t>than</a:t>
            </a:r>
            <a:r>
              <a:rPr lang="de-DE" sz="1800" dirty="0" smtClean="0"/>
              <a:t> </a:t>
            </a:r>
            <a:r>
              <a:rPr lang="de-DE" sz="1800" dirty="0" err="1" smtClean="0"/>
              <a:t>signal</a:t>
            </a:r>
            <a:endParaRPr lang="de-DE" sz="1800" dirty="0"/>
          </a:p>
        </p:txBody>
      </p:sp>
      <p:sp>
        <p:nvSpPr>
          <p:cNvPr id="2060" name="Rechteck 2059"/>
          <p:cNvSpPr/>
          <p:nvPr/>
        </p:nvSpPr>
        <p:spPr bwMode="auto">
          <a:xfrm>
            <a:off x="7651630" y="6124410"/>
            <a:ext cx="1328468" cy="50181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85" name="Foliennummernplatzhalter 3"/>
          <p:cNvSpPr txBox="1">
            <a:spLocks/>
          </p:cNvSpPr>
          <p:nvPr/>
        </p:nvSpPr>
        <p:spPr bwMode="auto">
          <a:xfrm>
            <a:off x="223200" y="6577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51515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51515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51515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51515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51515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51515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51515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51515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PAGE </a:t>
            </a:r>
            <a:fld id="{CCE7DB53-DCE2-45B3-8C73-18410010035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061" name="Rechteck 2060"/>
          <p:cNvSpPr/>
          <p:nvPr/>
        </p:nvSpPr>
        <p:spPr bwMode="auto">
          <a:xfrm>
            <a:off x="8039100" y="1790408"/>
            <a:ext cx="473821" cy="433065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87" name="Textfeld 86"/>
          <p:cNvSpPr txBox="1"/>
          <p:nvPr/>
        </p:nvSpPr>
        <p:spPr>
          <a:xfrm>
            <a:off x="1760899" y="91470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_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844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High </a:t>
            </a:r>
            <a:r>
              <a:rPr lang="de-DE" dirty="0" err="1" smtClean="0"/>
              <a:t>Luminosity</a:t>
            </a:r>
            <a:r>
              <a:rPr lang="de-DE" dirty="0" smtClean="0"/>
              <a:t> - LHC</a:t>
            </a:r>
            <a:endParaRPr lang="de-DE" dirty="0"/>
          </a:p>
        </p:txBody>
      </p:sp>
      <p:sp>
        <p:nvSpPr>
          <p:cNvPr id="13" name="Inhaltsplatzhalt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376" y="1779330"/>
            <a:ext cx="5184576" cy="3645406"/>
          </a:xfrm>
          <a:prstGeom prst="rect">
            <a:avLst/>
          </a:prstGeom>
        </p:spPr>
      </p:pic>
      <p:sp>
        <p:nvSpPr>
          <p:cNvPr id="7" name="AutoShape 4" descr="Image 1: Event display showing 78 reconstructed vertices in one beam crossing, obtained from a special high pile-up run. Image credit: Andre Holzn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AutoShape 6" descr="Image 1: Event display showing 78 reconstructed vertices in one beam crossing, obtained from a special high pile-up run. Image credit: Andre Holzn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AutoShape 8" descr="Image 1: Event display showing 78 reconstructed vertices in one beam crossing, obtained from a special high pile-up run. Image credit: Andre Holzn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AutoShape 10" descr="http://cms.web.cern.ch/sites/cms.web.cern.ch/files/styles/large/public/field/image/high-pileup-event%20copy-cropped.png?itok=EYBfI3g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107" name="Picture 11" descr="C:\Users\Tobias Stockmanns\Documents\Vorträge\POF3-Begutachtung_MuT\high-pileup-event copy-cropp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4" y="1316796"/>
            <a:ext cx="7507805" cy="427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917574" y="5708816"/>
            <a:ext cx="6112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err="1" smtClean="0"/>
              <a:t>Luminosity</a:t>
            </a:r>
            <a:r>
              <a:rPr lang="de-DE" sz="1800" dirty="0" smtClean="0"/>
              <a:t>: 		10</a:t>
            </a:r>
            <a:r>
              <a:rPr lang="de-DE" sz="1800" baseline="30000" dirty="0" smtClean="0"/>
              <a:t>34</a:t>
            </a:r>
            <a:r>
              <a:rPr lang="de-DE" sz="1800" dirty="0" smtClean="0"/>
              <a:t> cm</a:t>
            </a:r>
            <a:r>
              <a:rPr lang="de-DE" sz="1800" baseline="30000" dirty="0" smtClean="0"/>
              <a:t>-2</a:t>
            </a:r>
            <a:r>
              <a:rPr lang="de-DE" sz="1800" dirty="0" smtClean="0"/>
              <a:t>s</a:t>
            </a:r>
            <a:r>
              <a:rPr lang="de-DE" sz="1800" baseline="30000" dirty="0" smtClean="0"/>
              <a:t>-1</a:t>
            </a:r>
            <a:r>
              <a:rPr lang="de-DE" sz="1800" dirty="0" smtClean="0"/>
              <a:t> </a:t>
            </a:r>
            <a:r>
              <a:rPr lang="de-DE" sz="1800" dirty="0" smtClean="0">
                <a:sym typeface="Wingdings" panose="05000000000000000000" pitchFamily="2" charset="2"/>
              </a:rPr>
              <a:t> </a:t>
            </a:r>
            <a:r>
              <a:rPr lang="de-DE" sz="1800" b="1" dirty="0" smtClean="0">
                <a:sym typeface="Wingdings" panose="05000000000000000000" pitchFamily="2" charset="2"/>
              </a:rPr>
              <a:t>5</a:t>
            </a:r>
            <a:r>
              <a:rPr lang="de-DE" sz="1800" b="1" dirty="0" smtClean="0">
                <a:sym typeface="Symbol"/>
              </a:rPr>
              <a:t></a:t>
            </a:r>
            <a:r>
              <a:rPr lang="de-DE" sz="1800" b="1" dirty="0" smtClean="0">
                <a:sym typeface="Wingdings" panose="05000000000000000000" pitchFamily="2" charset="2"/>
              </a:rPr>
              <a:t>10</a:t>
            </a:r>
            <a:r>
              <a:rPr lang="de-DE" sz="1800" b="1" baseline="30000" dirty="0" smtClean="0">
                <a:sym typeface="Wingdings" panose="05000000000000000000" pitchFamily="2" charset="2"/>
              </a:rPr>
              <a:t>34</a:t>
            </a:r>
            <a:r>
              <a:rPr lang="de-DE" sz="1800" b="1" dirty="0"/>
              <a:t> cm</a:t>
            </a:r>
            <a:r>
              <a:rPr lang="de-DE" sz="1800" b="1" baseline="30000" dirty="0"/>
              <a:t>-2</a:t>
            </a:r>
            <a:r>
              <a:rPr lang="de-DE" sz="1800" b="1" dirty="0"/>
              <a:t>s</a:t>
            </a:r>
            <a:r>
              <a:rPr lang="de-DE" sz="1800" b="1" baseline="30000" dirty="0"/>
              <a:t>-1</a:t>
            </a:r>
            <a:endParaRPr lang="de-DE" sz="1800" b="1" baseline="30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err="1" smtClean="0"/>
              <a:t>Pileup</a:t>
            </a:r>
            <a:r>
              <a:rPr lang="de-DE" sz="1800" dirty="0" smtClean="0"/>
              <a:t> </a:t>
            </a:r>
            <a:r>
              <a:rPr lang="de-DE" sz="1800" dirty="0"/>
              <a:t>p</a:t>
            </a:r>
            <a:r>
              <a:rPr lang="de-DE" sz="1800" dirty="0" smtClean="0"/>
              <a:t>er BX: 	20 </a:t>
            </a:r>
            <a:r>
              <a:rPr lang="de-DE" sz="1800" dirty="0" smtClean="0">
                <a:sym typeface="Wingdings" panose="05000000000000000000" pitchFamily="2" charset="2"/>
              </a:rPr>
              <a:t> </a:t>
            </a:r>
            <a:r>
              <a:rPr lang="de-DE" sz="1800" b="1" dirty="0" smtClean="0"/>
              <a:t>140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err="1" smtClean="0"/>
              <a:t>Charged</a:t>
            </a:r>
            <a:r>
              <a:rPr lang="de-DE" sz="1800" dirty="0" smtClean="0"/>
              <a:t> </a:t>
            </a:r>
            <a:r>
              <a:rPr lang="de-DE" sz="1800" dirty="0" err="1" smtClean="0"/>
              <a:t>tracks</a:t>
            </a:r>
            <a:r>
              <a:rPr lang="de-DE" sz="1800" dirty="0" smtClean="0"/>
              <a:t> per BX:	1,000 </a:t>
            </a:r>
            <a:r>
              <a:rPr lang="de-DE" sz="1800" dirty="0" smtClean="0">
                <a:sym typeface="Wingdings" panose="05000000000000000000" pitchFamily="2" charset="2"/>
              </a:rPr>
              <a:t> </a:t>
            </a:r>
            <a:r>
              <a:rPr lang="de-DE" sz="1800" b="1" dirty="0" smtClean="0">
                <a:sym typeface="Wingdings" panose="05000000000000000000" pitchFamily="2" charset="2"/>
              </a:rPr>
              <a:t>5,000 - 10,000 </a:t>
            </a:r>
            <a:endParaRPr lang="de-DE" sz="1800" b="1" dirty="0"/>
          </a:p>
        </p:txBody>
      </p:sp>
      <p:sp>
        <p:nvSpPr>
          <p:cNvPr id="12" name="Rechteck 11"/>
          <p:cNvSpPr/>
          <p:nvPr/>
        </p:nvSpPr>
        <p:spPr>
          <a:xfrm>
            <a:off x="970740" y="1619678"/>
            <a:ext cx="4473132" cy="338554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de-DE" sz="1600" dirty="0" smtClean="0"/>
              <a:t>CMS - 78 </a:t>
            </a:r>
            <a:r>
              <a:rPr lang="de-DE" sz="1600" dirty="0" err="1"/>
              <a:t>pileup</a:t>
            </a:r>
            <a:r>
              <a:rPr lang="de-DE" sz="1600" dirty="0"/>
              <a:t> </a:t>
            </a:r>
            <a:r>
              <a:rPr lang="de-DE" sz="1600" dirty="0" err="1"/>
              <a:t>events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high pile-</a:t>
            </a:r>
            <a:r>
              <a:rPr lang="de-DE" sz="1600" dirty="0" err="1"/>
              <a:t>up</a:t>
            </a:r>
            <a:r>
              <a:rPr lang="de-DE" sz="1600" dirty="0"/>
              <a:t> </a:t>
            </a:r>
            <a:r>
              <a:rPr lang="de-DE" sz="1600" dirty="0" err="1"/>
              <a:t>run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29496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rafik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000" y="1778400"/>
            <a:ext cx="1933042" cy="41810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Modern Large </a:t>
            </a:r>
            <a:r>
              <a:rPr lang="de-DE" dirty="0" err="1" smtClean="0"/>
              <a:t>Scale</a:t>
            </a:r>
            <a:r>
              <a:rPr lang="de-DE" dirty="0" smtClean="0"/>
              <a:t> DAQ – </a:t>
            </a:r>
            <a:r>
              <a:rPr lang="de-DE" dirty="0" err="1" smtClean="0"/>
              <a:t>Example</a:t>
            </a:r>
            <a:r>
              <a:rPr lang="de-DE" dirty="0" smtClean="0"/>
              <a:t> CMS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1" name="Foliennummernplatzhalt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CCE7DB53-DCE2-45B3-8C73-184100100356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4698192" y="1728504"/>
            <a:ext cx="143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Detectors</a:t>
            </a:r>
            <a:endParaRPr lang="de-DE" sz="1600" dirty="0" smtClean="0"/>
          </a:p>
          <a:p>
            <a:r>
              <a:rPr lang="de-DE" sz="1200" dirty="0" smtClean="0"/>
              <a:t>40 MHz </a:t>
            </a:r>
            <a:r>
              <a:rPr lang="de-DE" sz="1200" dirty="0" err="1" smtClean="0"/>
              <a:t>event</a:t>
            </a:r>
            <a:r>
              <a:rPr lang="de-DE" sz="1200" dirty="0" smtClean="0"/>
              <a:t> rate</a:t>
            </a:r>
            <a:endParaRPr lang="de-DE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4698192" y="2723996"/>
            <a:ext cx="1927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Front end </a:t>
            </a:r>
            <a:r>
              <a:rPr lang="de-DE" sz="1600" dirty="0" err="1" smtClean="0"/>
              <a:t>pipelines</a:t>
            </a:r>
            <a:endParaRPr lang="de-DE" sz="1600" dirty="0" smtClean="0"/>
          </a:p>
          <a:p>
            <a:r>
              <a:rPr lang="de-DE" sz="1200" dirty="0" smtClean="0"/>
              <a:t>100 kHz </a:t>
            </a:r>
            <a:r>
              <a:rPr lang="de-DE" sz="1200" dirty="0" err="1" smtClean="0"/>
              <a:t>trigger</a:t>
            </a:r>
            <a:r>
              <a:rPr lang="de-DE" sz="1200" dirty="0" smtClean="0"/>
              <a:t> rate</a:t>
            </a:r>
            <a:endParaRPr lang="de-DE" sz="1200" dirty="0"/>
          </a:p>
        </p:txBody>
      </p:sp>
      <p:sp>
        <p:nvSpPr>
          <p:cNvPr id="21" name="Textfeld 20"/>
          <p:cNvSpPr txBox="1"/>
          <p:nvPr/>
        </p:nvSpPr>
        <p:spPr>
          <a:xfrm>
            <a:off x="4698192" y="3935556"/>
            <a:ext cx="1641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Readout</a:t>
            </a:r>
            <a:r>
              <a:rPr lang="de-DE" sz="1600" dirty="0" smtClean="0"/>
              <a:t> </a:t>
            </a:r>
            <a:r>
              <a:rPr lang="de-DE" sz="1600" dirty="0" err="1" smtClean="0"/>
              <a:t>buffers</a:t>
            </a:r>
            <a:endParaRPr lang="de-DE" sz="1600" dirty="0"/>
          </a:p>
        </p:txBody>
      </p:sp>
      <p:sp>
        <p:nvSpPr>
          <p:cNvPr id="23" name="Textfeld 22"/>
          <p:cNvSpPr txBox="1"/>
          <p:nvPr/>
        </p:nvSpPr>
        <p:spPr>
          <a:xfrm>
            <a:off x="4698192" y="4804291"/>
            <a:ext cx="168026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Processor</a:t>
            </a:r>
            <a:r>
              <a:rPr lang="de-DE" sz="1600" dirty="0" smtClean="0"/>
              <a:t> </a:t>
            </a:r>
            <a:r>
              <a:rPr lang="de-DE" sz="1600" dirty="0" err="1" smtClean="0"/>
              <a:t>farms</a:t>
            </a:r>
            <a:endParaRPr lang="de-DE" sz="1600" dirty="0" smtClean="0"/>
          </a:p>
          <a:p>
            <a:r>
              <a:rPr lang="de-DE" sz="1200" dirty="0" smtClean="0"/>
              <a:t>1000 PCs</a:t>
            </a:r>
          </a:p>
          <a:p>
            <a:r>
              <a:rPr lang="de-DE" sz="1200" dirty="0" smtClean="0"/>
              <a:t>100 Hz </a:t>
            </a:r>
            <a:r>
              <a:rPr lang="de-DE" sz="1200" dirty="0" err="1" smtClean="0"/>
              <a:t>output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200" dirty="0" smtClean="0"/>
              <a:t>100 MByte/s</a:t>
            </a:r>
            <a:endParaRPr lang="de-DE" sz="1200" dirty="0"/>
          </a:p>
        </p:txBody>
      </p:sp>
      <p:sp>
        <p:nvSpPr>
          <p:cNvPr id="24" name="Textfeld 23"/>
          <p:cNvSpPr txBox="1"/>
          <p:nvPr/>
        </p:nvSpPr>
        <p:spPr>
          <a:xfrm>
            <a:off x="4698192" y="5659682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Storage</a:t>
            </a:r>
            <a:endParaRPr lang="de-DE" sz="1600" dirty="0"/>
          </a:p>
        </p:txBody>
      </p:sp>
      <p:sp>
        <p:nvSpPr>
          <p:cNvPr id="35" name="Textfeld 34"/>
          <p:cNvSpPr txBox="1"/>
          <p:nvPr/>
        </p:nvSpPr>
        <p:spPr>
          <a:xfrm>
            <a:off x="2828270" y="259434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L1</a:t>
            </a:r>
            <a:endParaRPr lang="de-DE" sz="2000" dirty="0"/>
          </a:p>
        </p:txBody>
      </p:sp>
      <p:sp>
        <p:nvSpPr>
          <p:cNvPr id="62" name="Textfeld 61"/>
          <p:cNvSpPr txBox="1"/>
          <p:nvPr/>
        </p:nvSpPr>
        <p:spPr>
          <a:xfrm>
            <a:off x="3767476" y="5011885"/>
            <a:ext cx="65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HLT</a:t>
            </a:r>
            <a:endParaRPr lang="de-DE" sz="2000" dirty="0"/>
          </a:p>
        </p:txBody>
      </p:sp>
      <p:sp>
        <p:nvSpPr>
          <p:cNvPr id="41" name="Textfeld 40"/>
          <p:cNvSpPr txBox="1"/>
          <p:nvPr/>
        </p:nvSpPr>
        <p:spPr>
          <a:xfrm>
            <a:off x="3629046" y="1256206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CMS</a:t>
            </a:r>
            <a:endParaRPr lang="de-DE" dirty="0"/>
          </a:p>
        </p:txBody>
      </p:sp>
      <p:sp>
        <p:nvSpPr>
          <p:cNvPr id="42" name="Textfeld 41"/>
          <p:cNvSpPr txBox="1"/>
          <p:nvPr/>
        </p:nvSpPr>
        <p:spPr>
          <a:xfrm>
            <a:off x="2727821" y="1563982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Calo</a:t>
            </a:r>
            <a:r>
              <a:rPr lang="de-DE" sz="1400" dirty="0" smtClean="0"/>
              <a:t>/</a:t>
            </a:r>
            <a:r>
              <a:rPr lang="de-DE" sz="1400" dirty="0" err="1" smtClean="0"/>
              <a:t>Muon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81554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000" y="1778400"/>
            <a:ext cx="2019453" cy="41810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Future DAQ – CMS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1" name="Foliennummernplatzhalt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CCE7DB53-DCE2-45B3-8C73-184100100356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4698192" y="1728504"/>
            <a:ext cx="143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Detectors</a:t>
            </a:r>
            <a:endParaRPr lang="de-DE" sz="1600" dirty="0" smtClean="0"/>
          </a:p>
          <a:p>
            <a:r>
              <a:rPr lang="de-DE" sz="1200" dirty="0" smtClean="0"/>
              <a:t>40 MHz </a:t>
            </a:r>
            <a:r>
              <a:rPr lang="de-DE" sz="1200" dirty="0" err="1" smtClean="0"/>
              <a:t>event</a:t>
            </a:r>
            <a:r>
              <a:rPr lang="de-DE" sz="1200" dirty="0" smtClean="0"/>
              <a:t> rate</a:t>
            </a:r>
            <a:endParaRPr lang="de-DE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4698192" y="2723996"/>
            <a:ext cx="2148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Front end </a:t>
            </a:r>
            <a:r>
              <a:rPr lang="de-DE" sz="1600" dirty="0" err="1" smtClean="0"/>
              <a:t>pipelines</a:t>
            </a:r>
            <a:endParaRPr lang="de-DE" sz="1600" dirty="0" smtClean="0"/>
          </a:p>
          <a:p>
            <a:r>
              <a:rPr lang="de-DE" sz="1200" dirty="0" smtClean="0"/>
              <a:t>100 kHz – 1 MHz </a:t>
            </a:r>
            <a:r>
              <a:rPr lang="de-DE" sz="1200" dirty="0" err="1" smtClean="0"/>
              <a:t>trigger</a:t>
            </a:r>
            <a:r>
              <a:rPr lang="de-DE" sz="1200" dirty="0" smtClean="0"/>
              <a:t> rate</a:t>
            </a:r>
            <a:endParaRPr lang="de-DE" sz="1200" dirty="0"/>
          </a:p>
        </p:txBody>
      </p:sp>
      <p:sp>
        <p:nvSpPr>
          <p:cNvPr id="21" name="Textfeld 20"/>
          <p:cNvSpPr txBox="1"/>
          <p:nvPr/>
        </p:nvSpPr>
        <p:spPr>
          <a:xfrm>
            <a:off x="4698192" y="3935556"/>
            <a:ext cx="1641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Readout</a:t>
            </a:r>
            <a:r>
              <a:rPr lang="de-DE" sz="1600" dirty="0" smtClean="0"/>
              <a:t> </a:t>
            </a:r>
            <a:r>
              <a:rPr lang="de-DE" sz="1600" dirty="0" err="1" smtClean="0"/>
              <a:t>buffers</a:t>
            </a:r>
            <a:endParaRPr lang="de-DE" sz="1600" dirty="0"/>
          </a:p>
        </p:txBody>
      </p:sp>
      <p:sp>
        <p:nvSpPr>
          <p:cNvPr id="24" name="Textfeld 23"/>
          <p:cNvSpPr txBox="1"/>
          <p:nvPr/>
        </p:nvSpPr>
        <p:spPr>
          <a:xfrm>
            <a:off x="4698192" y="5659682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Storage</a:t>
            </a:r>
            <a:endParaRPr lang="de-DE" sz="1600" dirty="0"/>
          </a:p>
        </p:txBody>
      </p:sp>
      <p:sp>
        <p:nvSpPr>
          <p:cNvPr id="41" name="Textfeld 40"/>
          <p:cNvSpPr txBox="1"/>
          <p:nvPr/>
        </p:nvSpPr>
        <p:spPr>
          <a:xfrm>
            <a:off x="3629046" y="1256206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CMS</a:t>
            </a:r>
            <a:endParaRPr lang="de-DE" dirty="0"/>
          </a:p>
        </p:txBody>
      </p:sp>
      <p:sp>
        <p:nvSpPr>
          <p:cNvPr id="42" name="Textfeld 41"/>
          <p:cNvSpPr txBox="1"/>
          <p:nvPr/>
        </p:nvSpPr>
        <p:spPr>
          <a:xfrm>
            <a:off x="2610764" y="1333149"/>
            <a:ext cx="105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err="1" smtClean="0"/>
              <a:t>Calo</a:t>
            </a:r>
            <a:r>
              <a:rPr lang="de-DE" sz="1400" dirty="0" smtClean="0"/>
              <a:t>/</a:t>
            </a:r>
            <a:r>
              <a:rPr lang="de-DE" sz="1400" dirty="0" err="1" smtClean="0"/>
              <a:t>Muon</a:t>
            </a:r>
            <a:endParaRPr lang="de-DE" sz="1400" dirty="0" smtClean="0"/>
          </a:p>
          <a:p>
            <a:pPr algn="ctr"/>
            <a:r>
              <a:rPr lang="de-DE" sz="1400" b="1" dirty="0" err="1" smtClean="0"/>
              <a:t>Tracker</a:t>
            </a:r>
            <a:endParaRPr lang="de-DE" sz="1400" b="1" dirty="0"/>
          </a:p>
        </p:txBody>
      </p:sp>
      <p:sp>
        <p:nvSpPr>
          <p:cNvPr id="16" name="Legende mit Pfeil nach rechts 15"/>
          <p:cNvSpPr/>
          <p:nvPr/>
        </p:nvSpPr>
        <p:spPr bwMode="auto">
          <a:xfrm>
            <a:off x="686500" y="1675877"/>
            <a:ext cx="1924264" cy="646973"/>
          </a:xfrm>
          <a:prstGeom prst="rightArrowCallout">
            <a:avLst>
              <a:gd name="adj1" fmla="val 25000"/>
              <a:gd name="adj2" fmla="val 25000"/>
              <a:gd name="adj3" fmla="val 53000"/>
              <a:gd name="adj4" fmla="val 7800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ctr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rgbClr val="515151"/>
                </a:solidFill>
                <a:effectLst/>
                <a:latin typeface="Arial" pitchFamily="34" charset="0"/>
              </a:rPr>
              <a:t>Tracker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515151"/>
                </a:solidFill>
                <a:effectLst/>
                <a:latin typeface="Arial" pitchFamily="34" charset="0"/>
              </a:rPr>
              <a:t> 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rgbClr val="515151"/>
                </a:solidFill>
                <a:effectLst/>
                <a:latin typeface="Arial" pitchFamily="34" charset="0"/>
              </a:rPr>
              <a:t>information</a:t>
            </a:r>
            <a:endParaRPr kumimoji="0" lang="de-DE" sz="1600" b="1" i="0" u="none" strike="noStrike" cap="none" normalizeH="0" baseline="0" dirty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828270" y="259434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L1</a:t>
            </a:r>
            <a:endParaRPr lang="de-DE" sz="2000" dirty="0"/>
          </a:p>
        </p:txBody>
      </p:sp>
      <p:sp>
        <p:nvSpPr>
          <p:cNvPr id="25" name="Textfeld 24"/>
          <p:cNvSpPr txBox="1"/>
          <p:nvPr/>
        </p:nvSpPr>
        <p:spPr>
          <a:xfrm>
            <a:off x="3767476" y="5011885"/>
            <a:ext cx="65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HLT</a:t>
            </a:r>
            <a:endParaRPr lang="de-DE" sz="2000" dirty="0"/>
          </a:p>
        </p:txBody>
      </p:sp>
      <p:sp>
        <p:nvSpPr>
          <p:cNvPr id="26" name="Textfeld 25"/>
          <p:cNvSpPr txBox="1"/>
          <p:nvPr/>
        </p:nvSpPr>
        <p:spPr>
          <a:xfrm>
            <a:off x="4698192" y="4804291"/>
            <a:ext cx="1680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Processor</a:t>
            </a:r>
            <a:r>
              <a:rPr lang="de-DE" sz="1600" dirty="0" smtClean="0"/>
              <a:t> </a:t>
            </a:r>
            <a:r>
              <a:rPr lang="de-DE" sz="1600" dirty="0" err="1" smtClean="0"/>
              <a:t>farms</a:t>
            </a:r>
            <a:endParaRPr lang="de-DE" sz="1600" dirty="0" smtClean="0"/>
          </a:p>
          <a:p>
            <a:r>
              <a:rPr lang="de-DE" sz="1200" dirty="0" smtClean="0"/>
              <a:t>1 kHz </a:t>
            </a:r>
            <a:r>
              <a:rPr lang="de-DE" sz="1200" dirty="0" err="1" smtClean="0"/>
              <a:t>output</a:t>
            </a:r>
            <a:endParaRPr lang="de-DE" sz="1200" dirty="0" smtClean="0"/>
          </a:p>
        </p:txBody>
      </p:sp>
      <p:grpSp>
        <p:nvGrpSpPr>
          <p:cNvPr id="6" name="Gruppieren 5"/>
          <p:cNvGrpSpPr/>
          <p:nvPr/>
        </p:nvGrpSpPr>
        <p:grpSpPr>
          <a:xfrm>
            <a:off x="9924519" y="1717871"/>
            <a:ext cx="3009596" cy="3573651"/>
            <a:chOff x="1839432" y="0"/>
            <a:chExt cx="5799617" cy="688657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3"/>
            <a:stretch/>
          </p:blipFill>
          <p:spPr bwMode="auto">
            <a:xfrm>
              <a:off x="1839432" y="0"/>
              <a:ext cx="5799617" cy="6886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hteck 2"/>
            <p:cNvSpPr/>
            <p:nvPr/>
          </p:nvSpPr>
          <p:spPr bwMode="auto">
            <a:xfrm>
              <a:off x="1839432" y="5211940"/>
              <a:ext cx="2094615" cy="7862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12700" algn="l" defTabSz="914400" rtl="0" eaLnBrk="1" fontAlgn="base" latinLnBrk="0" hangingPunct="1">
                <a:lnSpc>
                  <a:spcPts val="2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rgbClr val="51515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184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000" y="1778400"/>
            <a:ext cx="2019453" cy="41810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Future DAQ – CMS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1" name="Foliennummernplatzhalt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CCE7DB53-DCE2-45B3-8C73-184100100356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4698192" y="1728504"/>
            <a:ext cx="143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Detectors</a:t>
            </a:r>
            <a:endParaRPr lang="de-DE" sz="1600" dirty="0" smtClean="0"/>
          </a:p>
          <a:p>
            <a:r>
              <a:rPr lang="de-DE" sz="1200" dirty="0" smtClean="0"/>
              <a:t>40 MHz </a:t>
            </a:r>
            <a:r>
              <a:rPr lang="de-DE" sz="1200" dirty="0" err="1" smtClean="0"/>
              <a:t>event</a:t>
            </a:r>
            <a:r>
              <a:rPr lang="de-DE" sz="1200" dirty="0" smtClean="0"/>
              <a:t> rate</a:t>
            </a:r>
            <a:endParaRPr lang="de-DE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4698192" y="2723996"/>
            <a:ext cx="2148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Front end </a:t>
            </a:r>
            <a:r>
              <a:rPr lang="de-DE" sz="1600" dirty="0" err="1" smtClean="0"/>
              <a:t>pipelines</a:t>
            </a:r>
            <a:endParaRPr lang="de-DE" sz="1600" dirty="0" smtClean="0"/>
          </a:p>
          <a:p>
            <a:r>
              <a:rPr lang="de-DE" sz="1200" dirty="0" smtClean="0"/>
              <a:t>100 kHz – 1 MHz </a:t>
            </a:r>
            <a:r>
              <a:rPr lang="de-DE" sz="1200" dirty="0" err="1" smtClean="0"/>
              <a:t>trigger</a:t>
            </a:r>
            <a:r>
              <a:rPr lang="de-DE" sz="1200" dirty="0" smtClean="0"/>
              <a:t> rate</a:t>
            </a:r>
            <a:endParaRPr lang="de-DE" sz="1200" dirty="0"/>
          </a:p>
        </p:txBody>
      </p:sp>
      <p:sp>
        <p:nvSpPr>
          <p:cNvPr id="21" name="Textfeld 20"/>
          <p:cNvSpPr txBox="1"/>
          <p:nvPr/>
        </p:nvSpPr>
        <p:spPr>
          <a:xfrm>
            <a:off x="4698192" y="3935556"/>
            <a:ext cx="1641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Readout</a:t>
            </a:r>
            <a:r>
              <a:rPr lang="de-DE" sz="1600" dirty="0" smtClean="0"/>
              <a:t> </a:t>
            </a:r>
            <a:r>
              <a:rPr lang="de-DE" sz="1600" dirty="0" err="1" smtClean="0"/>
              <a:t>buffers</a:t>
            </a:r>
            <a:endParaRPr lang="de-DE" sz="1600" dirty="0"/>
          </a:p>
        </p:txBody>
      </p:sp>
      <p:sp>
        <p:nvSpPr>
          <p:cNvPr id="24" name="Textfeld 23"/>
          <p:cNvSpPr txBox="1"/>
          <p:nvPr/>
        </p:nvSpPr>
        <p:spPr>
          <a:xfrm>
            <a:off x="4698192" y="5659682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Storage</a:t>
            </a:r>
            <a:endParaRPr lang="de-DE" sz="1600" dirty="0"/>
          </a:p>
        </p:txBody>
      </p:sp>
      <p:sp>
        <p:nvSpPr>
          <p:cNvPr id="41" name="Textfeld 40"/>
          <p:cNvSpPr txBox="1"/>
          <p:nvPr/>
        </p:nvSpPr>
        <p:spPr>
          <a:xfrm>
            <a:off x="3629046" y="1256206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CMS</a:t>
            </a:r>
            <a:endParaRPr lang="de-DE" dirty="0"/>
          </a:p>
        </p:txBody>
      </p:sp>
      <p:sp>
        <p:nvSpPr>
          <p:cNvPr id="42" name="Textfeld 41"/>
          <p:cNvSpPr txBox="1"/>
          <p:nvPr/>
        </p:nvSpPr>
        <p:spPr>
          <a:xfrm>
            <a:off x="2610764" y="1333149"/>
            <a:ext cx="105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err="1" smtClean="0"/>
              <a:t>Calo</a:t>
            </a:r>
            <a:r>
              <a:rPr lang="de-DE" sz="1400" dirty="0" smtClean="0"/>
              <a:t>/</a:t>
            </a:r>
            <a:r>
              <a:rPr lang="de-DE" sz="1400" dirty="0" err="1" smtClean="0"/>
              <a:t>Muon</a:t>
            </a:r>
            <a:endParaRPr lang="de-DE" sz="1400" dirty="0" smtClean="0"/>
          </a:p>
          <a:p>
            <a:pPr algn="ctr"/>
            <a:r>
              <a:rPr lang="de-DE" sz="1400" b="1" dirty="0" err="1" smtClean="0"/>
              <a:t>Tracker</a:t>
            </a:r>
            <a:endParaRPr lang="de-DE" sz="1400" b="1" dirty="0"/>
          </a:p>
        </p:txBody>
      </p:sp>
      <p:sp>
        <p:nvSpPr>
          <p:cNvPr id="16" name="Legende mit Pfeil nach rechts 15"/>
          <p:cNvSpPr/>
          <p:nvPr/>
        </p:nvSpPr>
        <p:spPr bwMode="auto">
          <a:xfrm>
            <a:off x="686500" y="1675877"/>
            <a:ext cx="1924264" cy="646973"/>
          </a:xfrm>
          <a:prstGeom prst="rightArrowCallout">
            <a:avLst>
              <a:gd name="adj1" fmla="val 25000"/>
              <a:gd name="adj2" fmla="val 25000"/>
              <a:gd name="adj3" fmla="val 53000"/>
              <a:gd name="adj4" fmla="val 7800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ctr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rgbClr val="515151"/>
                </a:solidFill>
                <a:effectLst/>
                <a:latin typeface="Arial" pitchFamily="34" charset="0"/>
              </a:rPr>
              <a:t>Tracker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515151"/>
                </a:solidFill>
                <a:effectLst/>
                <a:latin typeface="Arial" pitchFamily="34" charset="0"/>
              </a:rPr>
              <a:t> 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rgbClr val="515151"/>
                </a:solidFill>
                <a:effectLst/>
                <a:latin typeface="Arial" pitchFamily="34" charset="0"/>
              </a:rPr>
              <a:t>information</a:t>
            </a:r>
            <a:endParaRPr kumimoji="0" lang="de-DE" sz="1600" b="1" i="0" u="none" strike="noStrike" cap="none" normalizeH="0" baseline="0" dirty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18" name="Rechteckige Legende 17"/>
          <p:cNvSpPr/>
          <p:nvPr/>
        </p:nvSpPr>
        <p:spPr bwMode="auto">
          <a:xfrm>
            <a:off x="7062550" y="2031891"/>
            <a:ext cx="1964492" cy="2242219"/>
          </a:xfrm>
          <a:prstGeom prst="wedgeRectCallout">
            <a:avLst>
              <a:gd name="adj1" fmla="val -100665"/>
              <a:gd name="adj2" fmla="val -5156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12700">
              <a:lnSpc>
                <a:spcPts val="2000"/>
              </a:lnSpc>
              <a:spcBef>
                <a:spcPct val="20000"/>
              </a:spcBef>
            </a:pPr>
            <a:r>
              <a:rPr lang="de-DE" sz="1200" b="1" dirty="0" smtClean="0"/>
              <a:t>New </a:t>
            </a:r>
            <a:r>
              <a:rPr lang="de-DE" sz="1200" b="1" dirty="0"/>
              <a:t>FEE</a:t>
            </a:r>
          </a:p>
          <a:p>
            <a:pPr marL="171450" indent="-17145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200" dirty="0" err="1" smtClean="0"/>
              <a:t>Readout</a:t>
            </a:r>
            <a:r>
              <a:rPr lang="de-DE" sz="1200" dirty="0" smtClean="0"/>
              <a:t> </a:t>
            </a:r>
            <a:r>
              <a:rPr lang="de-DE" sz="1200" dirty="0" err="1" smtClean="0"/>
              <a:t>bandwidth</a:t>
            </a:r>
            <a:r>
              <a:rPr lang="de-DE" sz="1200" dirty="0" smtClean="0"/>
              <a:t> </a:t>
            </a:r>
            <a:r>
              <a:rPr lang="de-DE" sz="1200" dirty="0" err="1" smtClean="0"/>
              <a:t>largely</a:t>
            </a:r>
            <a:r>
              <a:rPr lang="de-DE" sz="1200" dirty="0" smtClean="0"/>
              <a:t> </a:t>
            </a:r>
            <a:r>
              <a:rPr lang="de-DE" sz="1200" dirty="0" err="1" smtClean="0"/>
              <a:t>increased</a:t>
            </a:r>
            <a:endParaRPr lang="de-DE" sz="1200" dirty="0" smtClean="0"/>
          </a:p>
          <a:p>
            <a:pPr marL="171450" indent="-17145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200" dirty="0" err="1" smtClean="0"/>
              <a:t>Correlation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tracks</a:t>
            </a:r>
            <a:endParaRPr lang="de-DE" sz="1200" dirty="0" smtClean="0"/>
          </a:p>
          <a:p>
            <a:pPr marL="171450" indent="-17145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200" dirty="0" smtClean="0"/>
              <a:t>Select </a:t>
            </a:r>
            <a:r>
              <a:rPr lang="de-DE" sz="1200" dirty="0" err="1" smtClean="0"/>
              <a:t>tracks</a:t>
            </a:r>
            <a:r>
              <a:rPr lang="de-DE" sz="1200" dirty="0" smtClean="0"/>
              <a:t> &gt; 2 </a:t>
            </a:r>
            <a:r>
              <a:rPr lang="de-DE" sz="1200" dirty="0" err="1" smtClean="0"/>
              <a:t>GeV</a:t>
            </a:r>
            <a:r>
              <a:rPr lang="de-DE" sz="1200" dirty="0" smtClean="0"/>
              <a:t>/c </a:t>
            </a:r>
            <a:r>
              <a:rPr lang="de-DE" sz="1200" dirty="0" err="1" smtClean="0"/>
              <a:t>for</a:t>
            </a:r>
            <a:r>
              <a:rPr lang="de-DE" sz="1200" dirty="0" smtClean="0"/>
              <a:t> L1</a:t>
            </a:r>
          </a:p>
          <a:p>
            <a:pPr marL="171450" indent="-17145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200" dirty="0" err="1" smtClean="0"/>
              <a:t>Continous</a:t>
            </a:r>
            <a:r>
              <a:rPr lang="de-DE" sz="1200" dirty="0" smtClean="0"/>
              <a:t> </a:t>
            </a:r>
            <a:r>
              <a:rPr lang="de-DE" sz="1200" dirty="0" err="1" smtClean="0"/>
              <a:t>readout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stubs</a:t>
            </a:r>
            <a:endParaRPr lang="de-DE" sz="1200" dirty="0"/>
          </a:p>
          <a:p>
            <a:pPr indent="12700">
              <a:lnSpc>
                <a:spcPts val="2000"/>
              </a:lnSpc>
              <a:spcBef>
                <a:spcPct val="20000"/>
              </a:spcBef>
            </a:pPr>
            <a:endParaRPr lang="de-DE" sz="1200" dirty="0"/>
          </a:p>
        </p:txBody>
      </p:sp>
      <p:sp>
        <p:nvSpPr>
          <p:cNvPr id="22" name="Textfeld 21"/>
          <p:cNvSpPr txBox="1"/>
          <p:nvPr/>
        </p:nvSpPr>
        <p:spPr>
          <a:xfrm>
            <a:off x="2828270" y="259434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L1</a:t>
            </a:r>
            <a:endParaRPr lang="de-DE" sz="2000" dirty="0"/>
          </a:p>
        </p:txBody>
      </p:sp>
      <p:sp>
        <p:nvSpPr>
          <p:cNvPr id="25" name="Textfeld 24"/>
          <p:cNvSpPr txBox="1"/>
          <p:nvPr/>
        </p:nvSpPr>
        <p:spPr>
          <a:xfrm>
            <a:off x="3767476" y="5011885"/>
            <a:ext cx="65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HLT</a:t>
            </a:r>
            <a:endParaRPr lang="de-DE" sz="2000" dirty="0"/>
          </a:p>
        </p:txBody>
      </p:sp>
      <p:sp>
        <p:nvSpPr>
          <p:cNvPr id="26" name="Textfeld 25"/>
          <p:cNvSpPr txBox="1"/>
          <p:nvPr/>
        </p:nvSpPr>
        <p:spPr>
          <a:xfrm>
            <a:off x="4698192" y="4804291"/>
            <a:ext cx="1680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Processor</a:t>
            </a:r>
            <a:r>
              <a:rPr lang="de-DE" sz="1600" dirty="0" smtClean="0"/>
              <a:t> </a:t>
            </a:r>
            <a:r>
              <a:rPr lang="de-DE" sz="1600" dirty="0" err="1" smtClean="0"/>
              <a:t>farms</a:t>
            </a:r>
            <a:endParaRPr lang="de-DE" sz="1600" dirty="0" smtClean="0"/>
          </a:p>
          <a:p>
            <a:r>
              <a:rPr lang="de-DE" sz="1200" dirty="0" smtClean="0"/>
              <a:t>1 kHz </a:t>
            </a:r>
            <a:r>
              <a:rPr lang="de-DE" sz="1200" dirty="0" err="1" smtClean="0"/>
              <a:t>output</a:t>
            </a:r>
            <a:endParaRPr lang="de-DE" sz="1200" dirty="0" smtClean="0"/>
          </a:p>
        </p:txBody>
      </p:sp>
      <p:grpSp>
        <p:nvGrpSpPr>
          <p:cNvPr id="10" name="Gruppieren 9"/>
          <p:cNvGrpSpPr/>
          <p:nvPr/>
        </p:nvGrpSpPr>
        <p:grpSpPr>
          <a:xfrm>
            <a:off x="1811907" y="2706294"/>
            <a:ext cx="4993468" cy="2789851"/>
            <a:chOff x="2069082" y="2210994"/>
            <a:chExt cx="4993468" cy="2789851"/>
          </a:xfrm>
        </p:grpSpPr>
        <p:sp>
          <p:nvSpPr>
            <p:cNvPr id="7" name="Rechteck 6"/>
            <p:cNvSpPr/>
            <p:nvPr/>
          </p:nvSpPr>
          <p:spPr bwMode="auto">
            <a:xfrm>
              <a:off x="2069082" y="2210994"/>
              <a:ext cx="4993468" cy="2789851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12700" algn="l" defTabSz="914400" rtl="0" eaLnBrk="1" fontAlgn="base" latinLnBrk="0" hangingPunct="1">
                <a:lnSpc>
                  <a:spcPts val="2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rgbClr val="51515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050" name="8334461A-3DBC-49EC-992D-CD99629E6C50" descr="B0406549-A893-48EF-9A9C-F9231F051B75@des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801" y="2913341"/>
              <a:ext cx="3836052" cy="1537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feld 8"/>
          <p:cNvSpPr txBox="1"/>
          <p:nvPr/>
        </p:nvSpPr>
        <p:spPr>
          <a:xfrm>
            <a:off x="3895908" y="3401855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solidFill>
                  <a:srgbClr val="FF0000"/>
                </a:solidFill>
              </a:rPr>
              <a:t>stub</a:t>
            </a:r>
            <a:endParaRPr lang="de-DE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34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000" y="1778400"/>
            <a:ext cx="2019453" cy="41810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Future DAQ – CMS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1" name="Foliennummernplatzhalt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CCE7DB53-DCE2-45B3-8C73-184100100356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4698192" y="1728504"/>
            <a:ext cx="143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Detectors</a:t>
            </a:r>
            <a:endParaRPr lang="de-DE" sz="1600" dirty="0" smtClean="0"/>
          </a:p>
          <a:p>
            <a:r>
              <a:rPr lang="de-DE" sz="1200" dirty="0" smtClean="0"/>
              <a:t>40 MHz </a:t>
            </a:r>
            <a:r>
              <a:rPr lang="de-DE" sz="1200" dirty="0" err="1" smtClean="0"/>
              <a:t>event</a:t>
            </a:r>
            <a:r>
              <a:rPr lang="de-DE" sz="1200" dirty="0" smtClean="0"/>
              <a:t> rate</a:t>
            </a:r>
            <a:endParaRPr lang="de-DE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4698192" y="2723996"/>
            <a:ext cx="2148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Front end </a:t>
            </a:r>
            <a:r>
              <a:rPr lang="de-DE" sz="1600" dirty="0" err="1" smtClean="0"/>
              <a:t>pipelines</a:t>
            </a:r>
            <a:endParaRPr lang="de-DE" sz="1600" dirty="0" smtClean="0"/>
          </a:p>
          <a:p>
            <a:r>
              <a:rPr lang="de-DE" sz="1200" dirty="0" smtClean="0"/>
              <a:t>100 kHz – 1 MHz </a:t>
            </a:r>
            <a:r>
              <a:rPr lang="de-DE" sz="1200" dirty="0" err="1" smtClean="0"/>
              <a:t>trigger</a:t>
            </a:r>
            <a:r>
              <a:rPr lang="de-DE" sz="1200" dirty="0" smtClean="0"/>
              <a:t> rate</a:t>
            </a:r>
            <a:endParaRPr lang="de-DE" sz="1200" dirty="0"/>
          </a:p>
        </p:txBody>
      </p:sp>
      <p:sp>
        <p:nvSpPr>
          <p:cNvPr id="21" name="Textfeld 20"/>
          <p:cNvSpPr txBox="1"/>
          <p:nvPr/>
        </p:nvSpPr>
        <p:spPr>
          <a:xfrm>
            <a:off x="4698192" y="3935556"/>
            <a:ext cx="1641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Readout</a:t>
            </a:r>
            <a:r>
              <a:rPr lang="de-DE" sz="1600" dirty="0" smtClean="0"/>
              <a:t> </a:t>
            </a:r>
            <a:r>
              <a:rPr lang="de-DE" sz="1600" dirty="0" err="1" smtClean="0"/>
              <a:t>buffers</a:t>
            </a:r>
            <a:endParaRPr lang="de-DE" sz="1600" dirty="0"/>
          </a:p>
        </p:txBody>
      </p:sp>
      <p:sp>
        <p:nvSpPr>
          <p:cNvPr id="24" name="Textfeld 23"/>
          <p:cNvSpPr txBox="1"/>
          <p:nvPr/>
        </p:nvSpPr>
        <p:spPr>
          <a:xfrm>
            <a:off x="4698192" y="5659682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Storage</a:t>
            </a:r>
            <a:endParaRPr lang="de-DE" sz="1600" dirty="0"/>
          </a:p>
        </p:txBody>
      </p:sp>
      <p:sp>
        <p:nvSpPr>
          <p:cNvPr id="41" name="Textfeld 40"/>
          <p:cNvSpPr txBox="1"/>
          <p:nvPr/>
        </p:nvSpPr>
        <p:spPr>
          <a:xfrm>
            <a:off x="3629046" y="1256206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CMS</a:t>
            </a:r>
            <a:endParaRPr lang="de-DE" dirty="0"/>
          </a:p>
        </p:txBody>
      </p:sp>
      <p:sp>
        <p:nvSpPr>
          <p:cNvPr id="42" name="Textfeld 41"/>
          <p:cNvSpPr txBox="1"/>
          <p:nvPr/>
        </p:nvSpPr>
        <p:spPr>
          <a:xfrm>
            <a:off x="2610764" y="1333149"/>
            <a:ext cx="105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err="1" smtClean="0"/>
              <a:t>Calo</a:t>
            </a:r>
            <a:r>
              <a:rPr lang="de-DE" sz="1400" dirty="0" smtClean="0"/>
              <a:t>/</a:t>
            </a:r>
            <a:r>
              <a:rPr lang="de-DE" sz="1400" dirty="0" err="1" smtClean="0"/>
              <a:t>Muon</a:t>
            </a:r>
            <a:endParaRPr lang="de-DE" sz="1400" dirty="0" smtClean="0"/>
          </a:p>
          <a:p>
            <a:pPr algn="ctr"/>
            <a:r>
              <a:rPr lang="de-DE" sz="1400" b="1" dirty="0" err="1" smtClean="0"/>
              <a:t>Tracker</a:t>
            </a:r>
            <a:endParaRPr lang="de-DE" sz="1400" b="1" dirty="0"/>
          </a:p>
        </p:txBody>
      </p:sp>
      <p:sp>
        <p:nvSpPr>
          <p:cNvPr id="16" name="Legende mit Pfeil nach rechts 15"/>
          <p:cNvSpPr/>
          <p:nvPr/>
        </p:nvSpPr>
        <p:spPr bwMode="auto">
          <a:xfrm>
            <a:off x="686500" y="1675877"/>
            <a:ext cx="1924264" cy="646973"/>
          </a:xfrm>
          <a:prstGeom prst="rightArrowCallout">
            <a:avLst>
              <a:gd name="adj1" fmla="val 25000"/>
              <a:gd name="adj2" fmla="val 25000"/>
              <a:gd name="adj3" fmla="val 53000"/>
              <a:gd name="adj4" fmla="val 7800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ctr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rgbClr val="515151"/>
                </a:solidFill>
                <a:effectLst/>
                <a:latin typeface="Arial" pitchFamily="34" charset="0"/>
              </a:rPr>
              <a:t>Tracker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515151"/>
                </a:solidFill>
                <a:effectLst/>
                <a:latin typeface="Arial" pitchFamily="34" charset="0"/>
              </a:rPr>
              <a:t> 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rgbClr val="515151"/>
                </a:solidFill>
                <a:effectLst/>
                <a:latin typeface="Arial" pitchFamily="34" charset="0"/>
              </a:rPr>
              <a:t>information</a:t>
            </a:r>
            <a:endParaRPr kumimoji="0" lang="de-DE" sz="1600" b="1" i="0" u="none" strike="noStrike" cap="none" normalizeH="0" baseline="0" dirty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hteckige Legende 16"/>
          <p:cNvSpPr/>
          <p:nvPr/>
        </p:nvSpPr>
        <p:spPr bwMode="auto">
          <a:xfrm>
            <a:off x="244548" y="3392402"/>
            <a:ext cx="1764555" cy="2200618"/>
          </a:xfrm>
          <a:prstGeom prst="wedgeRectCallout">
            <a:avLst>
              <a:gd name="adj1" fmla="val 93239"/>
              <a:gd name="adj2" fmla="val -6336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  <a:spcBef>
                <a:spcPct val="20000"/>
              </a:spcBef>
            </a:pPr>
            <a:r>
              <a:rPr lang="de-DE" sz="1200" b="1" dirty="0" smtClean="0"/>
              <a:t>Track </a:t>
            </a:r>
            <a:r>
              <a:rPr lang="de-DE" sz="1200" b="1" dirty="0" err="1" smtClean="0"/>
              <a:t>trigger</a:t>
            </a:r>
            <a:endParaRPr lang="de-DE" sz="1200" b="1" dirty="0" smtClean="0"/>
          </a:p>
          <a:p>
            <a:pPr marL="171450" indent="-17145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200" dirty="0" smtClean="0"/>
              <a:t>Online </a:t>
            </a:r>
            <a:r>
              <a:rPr lang="de-DE" sz="1200" dirty="0" err="1" smtClean="0"/>
              <a:t>track</a:t>
            </a:r>
            <a:r>
              <a:rPr lang="de-DE" sz="1200" dirty="0" smtClean="0"/>
              <a:t> </a:t>
            </a:r>
            <a:r>
              <a:rPr lang="de-DE" sz="1200" dirty="0" err="1" smtClean="0"/>
              <a:t>reconstruction</a:t>
            </a:r>
            <a:endParaRPr lang="de-DE" sz="1200" dirty="0" smtClean="0"/>
          </a:p>
          <a:p>
            <a:pPr marL="171450" indent="-17145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200" dirty="0" err="1" smtClean="0"/>
              <a:t>Combined</a:t>
            </a:r>
            <a:r>
              <a:rPr lang="de-DE" sz="1200" dirty="0" smtClean="0"/>
              <a:t> </a:t>
            </a:r>
            <a:r>
              <a:rPr lang="de-DE" sz="1200" dirty="0" err="1" smtClean="0"/>
              <a:t>with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dirty="0" err="1" smtClean="0"/>
              <a:t>Calo</a:t>
            </a:r>
            <a:r>
              <a:rPr lang="de-DE" sz="1200" dirty="0" smtClean="0"/>
              <a:t> /</a:t>
            </a:r>
            <a:r>
              <a:rPr lang="de-DE" sz="1200" dirty="0" err="1" smtClean="0"/>
              <a:t>Muon</a:t>
            </a:r>
            <a:r>
              <a:rPr lang="de-DE" sz="1200" dirty="0" smtClean="0"/>
              <a:t> </a:t>
            </a:r>
            <a:r>
              <a:rPr lang="de-DE" sz="1200" dirty="0" err="1" smtClean="0"/>
              <a:t>data</a:t>
            </a:r>
            <a:endParaRPr lang="de-DE" sz="1200" dirty="0"/>
          </a:p>
          <a:p>
            <a:pPr marL="171450" indent="-17145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200" baseline="0" dirty="0" err="1" smtClean="0"/>
              <a:t>Largely</a:t>
            </a:r>
            <a:r>
              <a:rPr lang="de-DE" sz="1200" dirty="0" smtClean="0"/>
              <a:t> </a:t>
            </a:r>
            <a:r>
              <a:rPr lang="de-DE" sz="1200" dirty="0" err="1" smtClean="0"/>
              <a:t>increased</a:t>
            </a:r>
            <a:r>
              <a:rPr lang="de-DE" sz="1200" dirty="0" smtClean="0"/>
              <a:t> </a:t>
            </a:r>
            <a:r>
              <a:rPr lang="de-DE" sz="1200" dirty="0" err="1" smtClean="0"/>
              <a:t>bandwidth</a:t>
            </a:r>
            <a:r>
              <a:rPr lang="de-DE" sz="1200" dirty="0" smtClean="0"/>
              <a:t>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compute</a:t>
            </a:r>
            <a:r>
              <a:rPr lang="de-DE" sz="1200" dirty="0" smtClean="0"/>
              <a:t> power</a:t>
            </a:r>
            <a:endParaRPr lang="de-DE" sz="1200" dirty="0"/>
          </a:p>
        </p:txBody>
      </p:sp>
      <p:sp>
        <p:nvSpPr>
          <p:cNvPr id="22" name="Textfeld 21"/>
          <p:cNvSpPr txBox="1"/>
          <p:nvPr/>
        </p:nvSpPr>
        <p:spPr>
          <a:xfrm>
            <a:off x="2828270" y="259434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L1</a:t>
            </a:r>
            <a:endParaRPr lang="de-DE" sz="2000" dirty="0"/>
          </a:p>
        </p:txBody>
      </p:sp>
      <p:sp>
        <p:nvSpPr>
          <p:cNvPr id="25" name="Textfeld 24"/>
          <p:cNvSpPr txBox="1"/>
          <p:nvPr/>
        </p:nvSpPr>
        <p:spPr>
          <a:xfrm>
            <a:off x="3767476" y="5011885"/>
            <a:ext cx="65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HLT</a:t>
            </a:r>
            <a:endParaRPr lang="de-DE" sz="2000" dirty="0"/>
          </a:p>
        </p:txBody>
      </p:sp>
      <p:sp>
        <p:nvSpPr>
          <p:cNvPr id="26" name="Textfeld 25"/>
          <p:cNvSpPr txBox="1"/>
          <p:nvPr/>
        </p:nvSpPr>
        <p:spPr>
          <a:xfrm>
            <a:off x="4698192" y="4804291"/>
            <a:ext cx="1680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Processor</a:t>
            </a:r>
            <a:r>
              <a:rPr lang="de-DE" sz="1600" dirty="0" smtClean="0"/>
              <a:t> </a:t>
            </a:r>
            <a:r>
              <a:rPr lang="de-DE" sz="1600" dirty="0" err="1" smtClean="0"/>
              <a:t>farms</a:t>
            </a:r>
            <a:endParaRPr lang="de-DE" sz="1600" dirty="0" smtClean="0"/>
          </a:p>
          <a:p>
            <a:r>
              <a:rPr lang="de-DE" sz="1200" dirty="0" smtClean="0"/>
              <a:t>1 kHz </a:t>
            </a:r>
            <a:r>
              <a:rPr lang="de-DE" sz="1200" dirty="0" err="1" smtClean="0"/>
              <a:t>output</a:t>
            </a:r>
            <a:endParaRPr lang="de-DE" sz="1200" dirty="0" smtClean="0"/>
          </a:p>
        </p:txBody>
      </p:sp>
      <p:sp>
        <p:nvSpPr>
          <p:cNvPr id="27" name="Textfeld 26"/>
          <p:cNvSpPr txBox="1"/>
          <p:nvPr/>
        </p:nvSpPr>
        <p:spPr>
          <a:xfrm>
            <a:off x="251804" y="5782792"/>
            <a:ext cx="2381083" cy="43088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schemeClr val="bg1"/>
                </a:solidFill>
              </a:rPr>
              <a:t>Poster: </a:t>
            </a:r>
            <a:r>
              <a:rPr lang="en-US" sz="1100" dirty="0">
                <a:solidFill>
                  <a:schemeClr val="bg1"/>
                </a:solidFill>
              </a:rPr>
              <a:t>CMS Level 1 Track </a:t>
            </a:r>
            <a:r>
              <a:rPr lang="en-US" sz="1100" dirty="0" smtClean="0">
                <a:solidFill>
                  <a:schemeClr val="bg1"/>
                </a:solidFill>
              </a:rPr>
              <a:t>Trigger for</a:t>
            </a:r>
            <a:r>
              <a:rPr lang="de-DE" sz="1100" dirty="0" smtClean="0">
                <a:solidFill>
                  <a:schemeClr val="bg1"/>
                </a:solidFill>
              </a:rPr>
              <a:t> </a:t>
            </a:r>
            <a:r>
              <a:rPr lang="de-DE" sz="1100" dirty="0">
                <a:solidFill>
                  <a:schemeClr val="bg1"/>
                </a:solidFill>
              </a:rPr>
              <a:t>HL-LHC</a:t>
            </a:r>
          </a:p>
        </p:txBody>
      </p:sp>
      <p:sp>
        <p:nvSpPr>
          <p:cNvPr id="28" name="Rechteckige Legende 27"/>
          <p:cNvSpPr/>
          <p:nvPr/>
        </p:nvSpPr>
        <p:spPr bwMode="auto">
          <a:xfrm>
            <a:off x="7062550" y="2031891"/>
            <a:ext cx="1964492" cy="2242219"/>
          </a:xfrm>
          <a:prstGeom prst="wedgeRectCallout">
            <a:avLst>
              <a:gd name="adj1" fmla="val -100665"/>
              <a:gd name="adj2" fmla="val -5156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12700">
              <a:lnSpc>
                <a:spcPts val="2000"/>
              </a:lnSpc>
              <a:spcBef>
                <a:spcPct val="20000"/>
              </a:spcBef>
            </a:pPr>
            <a:r>
              <a:rPr lang="de-DE" sz="1200" b="1" dirty="0" smtClean="0"/>
              <a:t>New </a:t>
            </a:r>
            <a:r>
              <a:rPr lang="de-DE" sz="1200" b="1" dirty="0"/>
              <a:t>FEE</a:t>
            </a:r>
          </a:p>
          <a:p>
            <a:pPr marL="171450" indent="-17145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200" dirty="0" err="1" smtClean="0"/>
              <a:t>Readout</a:t>
            </a:r>
            <a:r>
              <a:rPr lang="de-DE" sz="1200" dirty="0" smtClean="0"/>
              <a:t> </a:t>
            </a:r>
            <a:r>
              <a:rPr lang="de-DE" sz="1200" dirty="0" err="1" smtClean="0"/>
              <a:t>bandwidth</a:t>
            </a:r>
            <a:r>
              <a:rPr lang="de-DE" sz="1200" dirty="0" smtClean="0"/>
              <a:t> </a:t>
            </a:r>
            <a:r>
              <a:rPr lang="de-DE" sz="1200" dirty="0" err="1" smtClean="0"/>
              <a:t>largely</a:t>
            </a:r>
            <a:r>
              <a:rPr lang="de-DE" sz="1200" dirty="0" smtClean="0"/>
              <a:t> </a:t>
            </a:r>
            <a:r>
              <a:rPr lang="de-DE" sz="1200" dirty="0" err="1" smtClean="0"/>
              <a:t>increased</a:t>
            </a:r>
            <a:endParaRPr lang="de-DE" sz="1200" dirty="0" smtClean="0"/>
          </a:p>
          <a:p>
            <a:pPr marL="171450" indent="-17145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200" dirty="0" err="1" smtClean="0"/>
              <a:t>Correlation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tracks</a:t>
            </a:r>
            <a:endParaRPr lang="de-DE" sz="1200" dirty="0" smtClean="0"/>
          </a:p>
          <a:p>
            <a:pPr marL="171450" indent="-17145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200" dirty="0" smtClean="0"/>
              <a:t>Select </a:t>
            </a:r>
            <a:r>
              <a:rPr lang="de-DE" sz="1200" dirty="0" err="1" smtClean="0"/>
              <a:t>tracks</a:t>
            </a:r>
            <a:r>
              <a:rPr lang="de-DE" sz="1200" dirty="0" smtClean="0"/>
              <a:t> &gt; 2 </a:t>
            </a:r>
            <a:r>
              <a:rPr lang="de-DE" sz="1200" dirty="0" err="1" smtClean="0"/>
              <a:t>GeV</a:t>
            </a:r>
            <a:r>
              <a:rPr lang="de-DE" sz="1200" dirty="0" smtClean="0"/>
              <a:t>/c </a:t>
            </a:r>
            <a:r>
              <a:rPr lang="de-DE" sz="1200" dirty="0" err="1" smtClean="0"/>
              <a:t>for</a:t>
            </a:r>
            <a:r>
              <a:rPr lang="de-DE" sz="1200" dirty="0" smtClean="0"/>
              <a:t> L1</a:t>
            </a:r>
          </a:p>
          <a:p>
            <a:pPr marL="171450" indent="-17145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200" dirty="0" err="1" smtClean="0"/>
              <a:t>Continous</a:t>
            </a:r>
            <a:r>
              <a:rPr lang="de-DE" sz="1200" dirty="0" smtClean="0"/>
              <a:t> </a:t>
            </a:r>
            <a:r>
              <a:rPr lang="de-DE" sz="1200" dirty="0" err="1" smtClean="0"/>
              <a:t>readout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stubs</a:t>
            </a:r>
            <a:endParaRPr lang="de-DE" sz="1200" dirty="0"/>
          </a:p>
          <a:p>
            <a:pPr indent="12700">
              <a:lnSpc>
                <a:spcPts val="2000"/>
              </a:lnSpc>
              <a:spcBef>
                <a:spcPct val="20000"/>
              </a:spcBef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86890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PANDA</a:t>
            </a:r>
            <a:br>
              <a:rPr lang="en-US" dirty="0" smtClean="0"/>
            </a:br>
            <a:r>
              <a:rPr lang="en-US" dirty="0" smtClean="0"/>
              <a:t>a Step Further - Trigger-less DAQ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266700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One of many experiments e.g. ALICE, </a:t>
            </a:r>
            <a:r>
              <a:rPr lang="en-US" sz="1800" dirty="0" err="1" smtClean="0"/>
              <a:t>LHCb</a:t>
            </a:r>
            <a:r>
              <a:rPr lang="en-US" sz="1800" dirty="0" smtClean="0"/>
              <a:t>, CBM</a:t>
            </a:r>
          </a:p>
          <a:p>
            <a:pPr marL="266700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No hardware trigger to initiate readout</a:t>
            </a:r>
          </a:p>
          <a:p>
            <a:pPr marL="266700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Continuous sampling readout</a:t>
            </a:r>
          </a:p>
          <a:p>
            <a:pPr marL="266700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Event filtering by online data processors </a:t>
            </a:r>
          </a:p>
          <a:p>
            <a:pPr marL="266700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Advantages:</a:t>
            </a:r>
          </a:p>
          <a:p>
            <a:pPr marL="801688" lvl="1" indent="-3238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All data available for selection</a:t>
            </a:r>
          </a:p>
          <a:p>
            <a:pPr marL="801688" lvl="1" indent="-3238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Flexible</a:t>
            </a:r>
          </a:p>
          <a:p>
            <a:pPr marL="801688" lvl="1" indent="-3238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Upgradeable</a:t>
            </a:r>
          </a:p>
          <a:p>
            <a:pPr marL="266700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Challenges:</a:t>
            </a:r>
          </a:p>
          <a:p>
            <a:pPr marL="801688" lvl="1" indent="-3238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No event definition at readout stage</a:t>
            </a:r>
          </a:p>
          <a:p>
            <a:pPr marL="801688" lvl="1" indent="-3238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No event time</a:t>
            </a:r>
          </a:p>
          <a:p>
            <a:pPr marL="801688" lvl="1" indent="-3238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Much higher data rate</a:t>
            </a:r>
            <a:endParaRPr lang="en-US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CCE7DB53-DCE2-45B3-8C73-18410010035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288926" y="-78963"/>
            <a:ext cx="406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5pPr>
            <a:lvl6pPr marL="4572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6pPr>
            <a:lvl7pPr marL="9144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7pPr>
            <a:lvl8pPr marL="13716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8pPr>
            <a:lvl9pPr marL="18288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9pPr>
          </a:lstStyle>
          <a:p>
            <a:r>
              <a:rPr lang="en-US" kern="0" dirty="0" smtClean="0"/>
              <a:t>_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21623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 Rate </a:t>
            </a:r>
            <a:r>
              <a:rPr lang="de-DE" dirty="0" err="1" smtClean="0"/>
              <a:t>and</a:t>
            </a:r>
            <a:r>
              <a:rPr lang="de-DE" dirty="0" smtClean="0"/>
              <a:t> Event Size</a:t>
            </a:r>
            <a:endParaRPr lang="de-DE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42" y="1697425"/>
            <a:ext cx="6347765" cy="4331513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CCE7DB53-DCE2-45B3-8C73-184100100356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830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Matter and Technology">
  <a:themeElements>
    <a:clrScheme name="Trennfolie FB Struktur der Mater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rennfolie FB Struktur der Mater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rennfolie FB Struktur der Mater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FB Matter and Technologies">
  <a:themeElements>
    <a:clrScheme name="1_Folie FB Schlüsseltechnologi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Folie FB Schlüsseltechnolog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Folie FB Schlüsseltechnologi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709</Words>
  <Application>Microsoft Office PowerPoint</Application>
  <PresentationFormat>Bildschirmpräsentation (4:3)</PresentationFormat>
  <Paragraphs>240</Paragraphs>
  <Slides>16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9" baseType="lpstr">
      <vt:lpstr>Title Matter and Technology</vt:lpstr>
      <vt:lpstr>Slide FB Matter and Technologies</vt:lpstr>
      <vt:lpstr>Arbeitsblatt</vt:lpstr>
      <vt:lpstr>PowerPoint-Präsentation</vt:lpstr>
      <vt:lpstr>Needle in the haystack</vt:lpstr>
      <vt:lpstr>High Luminosity - LHC</vt:lpstr>
      <vt:lpstr>Modern Large Scale DAQ – Example CMS</vt:lpstr>
      <vt:lpstr>Future DAQ – CMS</vt:lpstr>
      <vt:lpstr>Future DAQ – CMS</vt:lpstr>
      <vt:lpstr>Future DAQ – CMS</vt:lpstr>
      <vt:lpstr>PANDA a Step Further - Trigger-less DAQ</vt:lpstr>
      <vt:lpstr>Data Rate and Event Size</vt:lpstr>
      <vt:lpstr>Comparison</vt:lpstr>
      <vt:lpstr>Common Developments</vt:lpstr>
      <vt:lpstr>Common Developments</vt:lpstr>
      <vt:lpstr>µTCA for physics (MTCA.4)</vt:lpstr>
      <vt:lpstr>HGF AMC Board</vt:lpstr>
      <vt:lpstr>GPU Tracking</vt:lpstr>
      <vt:lpstr>Conclusions</vt:lpstr>
    </vt:vector>
  </TitlesOfParts>
  <Company>HGF BONN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christine bleibtreu</dc:creator>
  <cp:lastModifiedBy>Tobias Stockmanns</cp:lastModifiedBy>
  <cp:revision>1907</cp:revision>
  <dcterms:created xsi:type="dcterms:W3CDTF">2006-03-03T09:51:24Z</dcterms:created>
  <dcterms:modified xsi:type="dcterms:W3CDTF">2014-02-24T14:25:56Z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rache">
    <vt:bool>true</vt:bool>
  </property>
</Properties>
</file>