
<file path=[Content_Types].xml><?xml version="1.0" encoding="utf-8"?>
<Types xmlns="http://schemas.openxmlformats.org/package/2006/content-types">
  <Default Extension="png" ContentType="image/png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9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376" r:id="rId3"/>
    <p:sldId id="379" r:id="rId4"/>
    <p:sldId id="384" r:id="rId5"/>
    <p:sldId id="396" r:id="rId6"/>
    <p:sldId id="380" r:id="rId7"/>
    <p:sldId id="394" r:id="rId8"/>
    <p:sldId id="395" r:id="rId9"/>
    <p:sldId id="402" r:id="rId10"/>
    <p:sldId id="383" r:id="rId11"/>
    <p:sldId id="387" r:id="rId12"/>
    <p:sldId id="400" r:id="rId13"/>
    <p:sldId id="389" r:id="rId14"/>
    <p:sldId id="399" r:id="rId15"/>
    <p:sldId id="397" r:id="rId16"/>
    <p:sldId id="386" r:id="rId17"/>
    <p:sldId id="401" r:id="rId18"/>
    <p:sldId id="391" r:id="rId19"/>
  </p:sldIdLst>
  <p:sldSz cx="9144000" cy="6858000" type="screen4x3"/>
  <p:notesSz cx="6797675" cy="9872663"/>
  <p:defaultTextStyle>
    <a:defPPr>
      <a:defRPr lang="de-DE"/>
    </a:defPPr>
    <a:lvl1pPr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rgbClr val="51515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rgbClr val="51515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99"/>
    <a:srgbClr val="00589C"/>
    <a:srgbClr val="E6AF11"/>
    <a:srgbClr val="9BC1E1"/>
    <a:srgbClr val="FF9966"/>
    <a:srgbClr val="003E6E"/>
    <a:srgbClr val="FF7C80"/>
    <a:srgbClr val="FF5050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69" autoAdjust="0"/>
    <p:restoredTop sz="99756" autoAdjust="0"/>
  </p:normalViewPr>
  <p:slideViewPr>
    <p:cSldViewPr snapToGrid="0">
      <p:cViewPr>
        <p:scale>
          <a:sx n="80" d="100"/>
          <a:sy n="80" d="100"/>
        </p:scale>
        <p:origin x="-852" y="126"/>
      </p:cViewPr>
      <p:guideLst>
        <p:guide orient="horz" pos="409"/>
        <p:guide orient="horz" pos="761"/>
        <p:guide orient="horz" pos="1069"/>
        <p:guide orient="horz" pos="1287"/>
        <p:guide pos="5528"/>
        <p:guide pos="200"/>
        <p:guide pos="1810"/>
        <p:guide pos="1624"/>
        <p:guide pos="1462"/>
        <p:guide pos="2105"/>
        <p:guide pos="28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60" d="100"/>
          <a:sy n="60" d="100"/>
        </p:scale>
        <p:origin x="-2796" y="-90"/>
      </p:cViewPr>
      <p:guideLst>
        <p:guide orient="horz" pos="3109"/>
        <p:guide pos="2141"/>
      </p:guideLst>
    </p:cSldViewPr>
  </p:notesViewPr>
  <p:gridSpacing cx="45005" cy="45005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71680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6" tIns="45714" rIns="91426" bIns="45714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768550C1-3217-464E-B3ED-57DA62D9551A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972277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9688" y="0"/>
            <a:ext cx="29464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1863" y="741363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19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687888"/>
            <a:ext cx="5438775" cy="444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Textmasterformate durch Klicken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2119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2119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9688" y="9377363"/>
            <a:ext cx="294640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6" tIns="45706" rIns="91416" bIns="45706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200">
                <a:solidFill>
                  <a:schemeClr val="tx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fld id="{FDC3E366-776E-43E1-8377-94C04314E41C}" type="slidenum">
              <a:rPr lang="de-DE"/>
              <a:pPr>
                <a:defRPr/>
              </a:pPr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7376580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wmf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ti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PAGE </a:t>
            </a:r>
            <a:fld id="{83D73647-6890-45FD-B277-3CBE0F5C4137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sp>
        <p:nvSpPr>
          <p:cNvPr id="6" name="Rectangle 5"/>
          <p:cNvSpPr>
            <a:spLocks noChangeAspect="1"/>
          </p:cNvSpPr>
          <p:nvPr userDrawn="1"/>
        </p:nvSpPr>
        <p:spPr bwMode="auto">
          <a:xfrm>
            <a:off x="0" y="-10160"/>
            <a:ext cx="9144000" cy="88392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 smtClean="0">
              <a:ln>
                <a:noFill/>
              </a:ln>
              <a:solidFill>
                <a:schemeClr val="accent2">
                  <a:lumMod val="60000"/>
                  <a:lumOff val="40000"/>
                </a:schemeClr>
              </a:solidFill>
              <a:effectLst/>
              <a:latin typeface="Arial" pitchFamily="34" charset="0"/>
            </a:endParaRPr>
          </a:p>
        </p:txBody>
      </p:sp>
      <p:grpSp>
        <p:nvGrpSpPr>
          <p:cNvPr id="19" name="Group 18"/>
          <p:cNvGrpSpPr>
            <a:grpSpLocks noChangeAspect="1"/>
          </p:cNvGrpSpPr>
          <p:nvPr userDrawn="1"/>
        </p:nvGrpSpPr>
        <p:grpSpPr>
          <a:xfrm>
            <a:off x="6348241" y="109968"/>
            <a:ext cx="2733062" cy="641872"/>
            <a:chOff x="22456028" y="973136"/>
            <a:chExt cx="7533927" cy="1871664"/>
          </a:xfrm>
        </p:grpSpPr>
        <p:pic>
          <p:nvPicPr>
            <p:cNvPr id="20" name="Picture 15"/>
            <p:cNvPicPr>
              <a:picLocks noChangeAspect="1" noChangeArrowheads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456028" y="973136"/>
              <a:ext cx="2498569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1" name="Picture 16"/>
            <p:cNvPicPr>
              <a:picLocks noChangeAspect="1" noChangeArrowheads="1"/>
            </p:cNvPicPr>
            <p:nvPr userDrawn="1"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18343" y="973137"/>
              <a:ext cx="23780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2" name="Picture 17"/>
            <p:cNvPicPr>
              <a:picLocks noChangeAspect="1" noChangeArrowheads="1"/>
            </p:cNvPicPr>
            <p:nvPr userDrawn="1"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59480" y="973137"/>
              <a:ext cx="2530475" cy="187166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cap="flat" cmpd="sng" algn="ctr">
                  <a:solidFill>
                    <a:schemeClr val="tx1"/>
                  </a:solidFill>
                  <a:prstDash val="solid"/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23" name="TextBox 22"/>
          <p:cNvSpPr txBox="1"/>
          <p:nvPr userDrawn="1"/>
        </p:nvSpPr>
        <p:spPr>
          <a:xfrm>
            <a:off x="130594" y="158448"/>
            <a:ext cx="13222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baseline="0" dirty="0" smtClean="0">
                <a:solidFill>
                  <a:srgbClr val="0069D1"/>
                </a:solidFill>
              </a:rPr>
              <a:t>Matter and </a:t>
            </a:r>
            <a:br>
              <a:rPr lang="en-US" sz="1400" b="1" baseline="0" dirty="0" smtClean="0">
                <a:solidFill>
                  <a:srgbClr val="0069D1"/>
                </a:solidFill>
              </a:rPr>
            </a:br>
            <a:r>
              <a:rPr lang="en-US" sz="1400" b="1" baseline="0" dirty="0" smtClean="0">
                <a:solidFill>
                  <a:srgbClr val="0069D1"/>
                </a:solidFill>
              </a:rPr>
              <a:t>Technologies</a:t>
            </a:r>
            <a:endParaRPr lang="en-US" sz="1400" b="1" baseline="0" dirty="0">
              <a:solidFill>
                <a:srgbClr val="0069D1"/>
              </a:solidFill>
            </a:endParaRPr>
          </a:p>
        </p:txBody>
      </p:sp>
      <p:sp>
        <p:nvSpPr>
          <p:cNvPr id="29" name="Text Placehold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2988130" y="6515985"/>
            <a:ext cx="3099042" cy="274637"/>
          </a:xfrm>
        </p:spPr>
        <p:txBody>
          <a:bodyPr/>
          <a:lstStyle>
            <a:lvl1pPr marL="342900" marR="0" indent="-342900" algn="l" defTabSz="914400" rtl="0" eaLnBrk="0" fontAlgn="base" latin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SzTx/>
              <a:buFont typeface="Wingdings" pitchFamily="2" charset="2"/>
              <a:buNone/>
              <a:tabLst/>
              <a:defRPr sz="1100">
                <a:solidFill>
                  <a:schemeClr val="tx1"/>
                </a:solidFill>
              </a:defRPr>
            </a:lvl1pPr>
            <a:lvl2pPr>
              <a:defRPr sz="12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200">
                <a:solidFill>
                  <a:schemeClr val="tx1"/>
                </a:solidFill>
              </a:defRPr>
            </a:lvl4pPr>
            <a:lvl5pPr>
              <a:defRPr sz="1200">
                <a:solidFill>
                  <a:schemeClr val="tx1"/>
                </a:solidFill>
              </a:defRPr>
            </a:lvl5pPr>
          </a:lstStyle>
          <a:p>
            <a:pPr marL="342900" marR="0" lvl="0" indent="-342900" algn="r" defTabSz="914400" rtl="0" eaLnBrk="0" fontAlgn="base" latinLnBrk="0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SzTx/>
              <a:buFont typeface="Wingdings" pitchFamily="2" charset="2"/>
              <a:buNone/>
              <a:tabLst/>
              <a:defRPr/>
            </a:pPr>
            <a:r>
              <a:rPr lang="en-US" dirty="0" smtClean="0"/>
              <a:t>Front-end Developments</a:t>
            </a:r>
          </a:p>
        </p:txBody>
      </p:sp>
      <p:grpSp>
        <p:nvGrpSpPr>
          <p:cNvPr id="24" name="Group 23"/>
          <p:cNvGrpSpPr/>
          <p:nvPr userDrawn="1"/>
        </p:nvGrpSpPr>
        <p:grpSpPr>
          <a:xfrm>
            <a:off x="1595120" y="213360"/>
            <a:ext cx="4539453" cy="457200"/>
            <a:chOff x="1013231" y="3338791"/>
            <a:chExt cx="4886347" cy="514246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53252" y="3395880"/>
              <a:ext cx="854743" cy="434102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20409" y="3499780"/>
              <a:ext cx="628487" cy="146157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2148" y="3395837"/>
              <a:ext cx="1404131" cy="457200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3079" y="3499780"/>
              <a:ext cx="536499" cy="2093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77452" y="3473858"/>
              <a:ext cx="704350" cy="235313"/>
            </a:xfrm>
            <a:prstGeom prst="rect">
              <a:avLst/>
            </a:prstGeom>
          </p:spPr>
        </p:pic>
        <p:pic>
          <p:nvPicPr>
            <p:cNvPr id="31" name="Picture 2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3231" y="3338791"/>
              <a:ext cx="464976" cy="4649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849626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dirty="0" smtClean="0"/>
              <a:t>Textmasterformate durch Klicken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PAGE </a:t>
            </a:r>
            <a:fld id="{F35164B6-5B5C-4D57-91C6-379885D5A5F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Front-end Developments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7698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sz="800" dirty="0" smtClean="0"/>
              <a:t>Heinz Graafsma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6150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50825" y="200025"/>
            <a:ext cx="8557895" cy="968375"/>
          </a:xfrm>
        </p:spPr>
        <p:txBody>
          <a:bodyPr/>
          <a:lstStyle/>
          <a:p>
            <a:r>
              <a:rPr lang="de-DE" dirty="0" smtClean="0"/>
              <a:t>Titelmasterformat durch Klicken bearbeiten</a:t>
            </a:r>
            <a:endParaRPr lang="de-DE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dirty="0"/>
              <a:t>PAGE </a:t>
            </a:r>
            <a:fld id="{F35164B6-5B5C-4D57-91C6-379885D5A5FE}" type="slidenum">
              <a:rPr lang="de-DE"/>
              <a:pPr>
                <a:defRPr/>
              </a:pPr>
              <a:t>‹#›</a:t>
            </a:fld>
            <a:endParaRPr lang="de-DE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>
          <a:xfrm>
            <a:off x="3606800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Front-end Developments</a:t>
            </a:r>
            <a:endParaRPr lang="en-US" dirty="0"/>
          </a:p>
        </p:txBody>
      </p:sp>
      <p:sp>
        <p:nvSpPr>
          <p:cNvPr id="7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537698" y="6502718"/>
            <a:ext cx="2479040" cy="284162"/>
          </a:xfrm>
        </p:spPr>
        <p:txBody>
          <a:bodyPr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Heinz Graafsma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45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-4763"/>
            <a:ext cx="9144000" cy="6858001"/>
          </a:xfrm>
          <a:prstGeom prst="rect">
            <a:avLst/>
          </a:prstGeom>
          <a:solidFill>
            <a:srgbClr val="00589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>
              <a:lnSpc>
                <a:spcPts val="2000"/>
              </a:lnSpc>
              <a:spcBef>
                <a:spcPct val="20000"/>
              </a:spcBef>
            </a:pPr>
            <a:endParaRPr lang="en-US"/>
          </a:p>
        </p:txBody>
      </p:sp>
      <p:sp>
        <p:nvSpPr>
          <p:cNvPr id="1027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1071563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</a:p>
        </p:txBody>
      </p:sp>
      <p:sp>
        <p:nvSpPr>
          <p:cNvPr id="1028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36880" y="2921953"/>
            <a:ext cx="650081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pic>
        <p:nvPicPr>
          <p:cNvPr id="1029" name="Picture 8" descr="trenner_footer_strukma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411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578600"/>
            <a:ext cx="21336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C8522427-68E0-4C72-B277-570431039A9D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1031" name="Picture 11" descr="HG_LOGO_ENG_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8225" y="5930900"/>
            <a:ext cx="1414463" cy="58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93876" r:id="rId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6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2pPr>
      <a:lvl3pPr marL="11430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3pPr>
      <a:lvl4pPr marL="16002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4pPr>
      <a:lvl5pPr marL="2057400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5pPr>
      <a:lvl6pPr marL="25146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6pPr>
      <a:lvl7pPr marL="29718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7pPr>
      <a:lvl8pPr marL="34290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8pPr>
      <a:lvl9pPr marL="3886200" indent="-228600" algn="l" rtl="0" fontAlgn="base">
        <a:lnSpc>
          <a:spcPts val="3000"/>
        </a:lnSpc>
        <a:spcBef>
          <a:spcPct val="20000"/>
        </a:spcBef>
        <a:spcAft>
          <a:spcPct val="20000"/>
        </a:spcAft>
        <a:buClr>
          <a:schemeClr val="bg1"/>
        </a:buClr>
        <a:buFont typeface="Wingdings" pitchFamily="2" charset="2"/>
        <a:buChar char="§"/>
        <a:defRPr sz="2600">
          <a:solidFill>
            <a:schemeClr val="bg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7" descr="folien_footer_strukma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626225"/>
            <a:ext cx="9144000" cy="23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250825" y="200025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</a:t>
            </a:r>
            <a:br>
              <a:rPr lang="de-DE" smtClean="0"/>
            </a:br>
            <a:r>
              <a:rPr lang="de-DE" smtClean="0"/>
              <a:t>Unterzeile manuell einfärben</a:t>
            </a:r>
          </a:p>
        </p:txBody>
      </p:sp>
      <p:sp>
        <p:nvSpPr>
          <p:cNvPr id="2052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50825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dirty="0" smtClean="0"/>
              <a:t>Die farbigen Sekundärfarben fungieren sowohl als Codierung (Navigation) innerhalb der Kommunikation als auch zur Auflockerung des gesamten visuellen Auftritts. </a:t>
            </a:r>
          </a:p>
          <a:p>
            <a:pPr lvl="1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Als weitere Sekundärfarben ergänzen drei Grautöne Seriosität und Neutralität.</a:t>
            </a:r>
          </a:p>
          <a:p>
            <a:pPr lvl="1"/>
            <a:r>
              <a:rPr lang="de-DE" dirty="0" smtClean="0"/>
              <a:t>Die farbigen Sekundärfarben fungieren sowohl als Codierung (Navigation) innerhalb der Kommunikation als auch zur Auflockerung des gesamten visuellen Auftritts.</a:t>
            </a:r>
          </a:p>
          <a:p>
            <a:pPr lvl="2"/>
            <a:r>
              <a:rPr lang="de-DE" dirty="0" smtClean="0"/>
              <a:t>Punkt x</a:t>
            </a:r>
          </a:p>
          <a:p>
            <a:pPr lvl="2"/>
            <a:r>
              <a:rPr lang="de-DE" dirty="0" smtClean="0"/>
              <a:t>Punkt y</a:t>
            </a:r>
          </a:p>
          <a:p>
            <a:pPr lvl="0"/>
            <a:endParaRPr lang="de-DE" dirty="0" smtClean="0"/>
          </a:p>
        </p:txBody>
      </p:sp>
      <p:sp>
        <p:nvSpPr>
          <p:cNvPr id="48128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222250" y="6578600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defRPr sz="800">
                <a:solidFill>
                  <a:schemeClr val="bg1"/>
                </a:solidFill>
                <a:latin typeface="Arial" pitchFamily="34" charset="0"/>
              </a:defRPr>
            </a:lvl1pPr>
          </a:lstStyle>
          <a:p>
            <a:pPr>
              <a:defRPr/>
            </a:pPr>
            <a:r>
              <a:rPr lang="de-DE"/>
              <a:t>PAGE </a:t>
            </a:r>
            <a:fld id="{0F503262-1E4F-464B-B8B6-0E5D639F4FB0}" type="slidenum">
              <a:rPr lang="de-DE"/>
              <a:pPr>
                <a:defRPr/>
              </a:pPr>
              <a:t>‹#›</a:t>
            </a:fld>
            <a:endParaRPr lang="de-DE"/>
          </a:p>
        </p:txBody>
      </p:sp>
      <p:pic>
        <p:nvPicPr>
          <p:cNvPr id="2054" name="Picture 10" descr="HG_LOGO_S_ENG_RGB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5525" y="6000750"/>
            <a:ext cx="1433513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Placeholder 5"/>
          <p:cNvSpPr txBox="1">
            <a:spLocks/>
          </p:cNvSpPr>
          <p:nvPr userDrawn="1"/>
        </p:nvSpPr>
        <p:spPr>
          <a:xfrm>
            <a:off x="537698" y="6502718"/>
            <a:ext cx="2479040" cy="284162"/>
          </a:xfrm>
          <a:prstGeom prst="rect">
            <a:avLst/>
          </a:prstGeom>
        </p:spPr>
        <p:txBody>
          <a:bodyPr/>
          <a:lstStyle>
            <a:lvl1pPr marL="342900" indent="-342900" algn="r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8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mtClean="0"/>
              <a:t>Heinz Graafsma</a:t>
            </a:r>
            <a:endParaRPr lang="en-US" dirty="0"/>
          </a:p>
        </p:txBody>
      </p:sp>
      <p:sp>
        <p:nvSpPr>
          <p:cNvPr id="8" name="Text Placeholder 5"/>
          <p:cNvSpPr txBox="1">
            <a:spLocks/>
          </p:cNvSpPr>
          <p:nvPr userDrawn="1"/>
        </p:nvSpPr>
        <p:spPr>
          <a:xfrm>
            <a:off x="3606800" y="6502718"/>
            <a:ext cx="2479040" cy="284162"/>
          </a:xfrm>
          <a:prstGeom prst="rect">
            <a:avLst/>
          </a:prstGeom>
        </p:spPr>
        <p:txBody>
          <a:bodyPr/>
          <a:lstStyle>
            <a:lvl1pPr marL="342900" indent="-342900" algn="r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8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smtClean="0"/>
              <a:t>Front-end Developments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93877" r:id="rId1"/>
    <p:sldLayoutId id="2147493878" r:id="rId2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2pPr>
      <a:lvl3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3pPr>
      <a:lvl4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4pPr>
      <a:lvl5pPr algn="l" rtl="0" eaLnBrk="0" fontAlgn="base" hangingPunct="0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5pPr>
      <a:lvl6pPr marL="4572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6pPr>
      <a:lvl7pPr marL="9144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7pPr>
      <a:lvl8pPr marL="13716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8pPr>
      <a:lvl9pPr marL="1828800" algn="l" rtl="0" fontAlgn="base">
        <a:lnSpc>
          <a:spcPts val="3200"/>
        </a:lnSpc>
        <a:spcBef>
          <a:spcPct val="0"/>
        </a:spcBef>
        <a:spcAft>
          <a:spcPct val="0"/>
        </a:spcAft>
        <a:defRPr sz="3000" b="1">
          <a:solidFill>
            <a:srgbClr val="00589C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defRPr sz="2000">
          <a:solidFill>
            <a:schemeClr val="tx1"/>
          </a:solidFill>
          <a:latin typeface="+mn-lt"/>
          <a:ea typeface="+mn-ea"/>
          <a:cs typeface="+mn-cs"/>
        </a:defRPr>
      </a:lvl1pPr>
      <a:lvl2pPr marL="820738" indent="-28575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2pPr>
      <a:lvl3pPr marL="1228725" indent="-228600" algn="l" rtl="0" eaLnBrk="0" fontAlgn="base" hangingPunct="0">
        <a:lnSpc>
          <a:spcPts val="3000"/>
        </a:lnSpc>
        <a:spcBef>
          <a:spcPct val="20000"/>
        </a:spcBef>
        <a:spcAft>
          <a:spcPct val="20000"/>
        </a:spcAft>
        <a:buClr>
          <a:srgbClr val="00589C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3pPr>
      <a:lvl4pPr marL="16367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Detector Technologies and Systems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Science driven developments</a:t>
            </a:r>
          </a:p>
          <a:p>
            <a:r>
              <a:rPr lang="en-US" dirty="0" smtClean="0"/>
              <a:t>The Helmholtz-Cube as an example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19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ASICs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10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2575" y="1008162"/>
            <a:ext cx="8383753" cy="50466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/>
              <a:t>Profit from Moore’s law: increased functionality per unit area </a:t>
            </a:r>
          </a:p>
          <a:p>
            <a:pPr marL="477838" lvl="1" indent="0">
              <a:buNone/>
            </a:pPr>
            <a:r>
              <a:rPr lang="en-US" sz="1800" dirty="0" smtClean="0">
                <a:sym typeface="Wingdings" panose="05000000000000000000" pitchFamily="2" charset="2"/>
              </a:rPr>
              <a:t> smaller pixels or smarter pixels or both.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Profit from increased radiation hardness for deep sub-micron CMOS</a:t>
            </a:r>
          </a:p>
          <a:p>
            <a:pPr marL="0" indent="0"/>
            <a:r>
              <a:rPr lang="en-US" sz="1800" dirty="0" smtClean="0">
                <a:sym typeface="Wingdings" panose="05000000000000000000" pitchFamily="2" charset="2"/>
              </a:rPr>
              <a:t>Example: Detectors for the European XFEL: 4.5 MHz; 2700 images; 10s of </a:t>
            </a:r>
            <a:r>
              <a:rPr lang="en-US" sz="1800" dirty="0" err="1" smtClean="0">
                <a:sym typeface="Wingdings" panose="05000000000000000000" pitchFamily="2" charset="2"/>
              </a:rPr>
              <a:t>MGy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/>
            <a:endParaRPr lang="en-US" sz="1800" dirty="0" smtClean="0"/>
          </a:p>
          <a:p>
            <a:endParaRPr lang="de-DE" sz="1800" dirty="0"/>
          </a:p>
        </p:txBody>
      </p:sp>
      <p:grpSp>
        <p:nvGrpSpPr>
          <p:cNvPr id="16" name="Group 15"/>
          <p:cNvGrpSpPr/>
          <p:nvPr/>
        </p:nvGrpSpPr>
        <p:grpSpPr>
          <a:xfrm>
            <a:off x="260225" y="2490620"/>
            <a:ext cx="5228062" cy="3445542"/>
            <a:chOff x="39451" y="-136525"/>
            <a:chExt cx="8925037" cy="6962775"/>
          </a:xfrm>
        </p:grpSpPr>
        <p:sp>
          <p:nvSpPr>
            <p:cNvPr id="17" name="AutoShape 4" descr="http://pr.desy.de/sites2009/site_pr/content/e223/e228/infoboxContent283/DESY-Logo-cyan-RGB_ger.jpg"/>
            <p:cNvSpPr>
              <a:spLocks noChangeAspect="1" noChangeArrowheads="1"/>
            </p:cNvSpPr>
            <p:nvPr/>
          </p:nvSpPr>
          <p:spPr bwMode="auto">
            <a:xfrm>
              <a:off x="63500" y="-136525"/>
              <a:ext cx="6962775" cy="6962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100"/>
            </a:p>
          </p:txBody>
        </p:sp>
        <p:sp>
          <p:nvSpPr>
            <p:cNvPr id="18" name="Rechteck 331"/>
            <p:cNvSpPr/>
            <p:nvPr/>
          </p:nvSpPr>
          <p:spPr>
            <a:xfrm>
              <a:off x="827584" y="1513944"/>
              <a:ext cx="8136904" cy="3140597"/>
            </a:xfrm>
            <a:prstGeom prst="rect">
              <a:avLst/>
            </a:prstGeom>
            <a:solidFill>
              <a:srgbClr val="4F81B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cxnSp>
          <p:nvCxnSpPr>
            <p:cNvPr id="19" name="Gerade Verbindung 332"/>
            <p:cNvCxnSpPr/>
            <p:nvPr/>
          </p:nvCxnSpPr>
          <p:spPr bwMode="auto">
            <a:xfrm>
              <a:off x="6697707" y="1519386"/>
              <a:ext cx="0" cy="3135154"/>
            </a:xfrm>
            <a:prstGeom prst="line">
              <a:avLst/>
            </a:prstGeom>
            <a:solidFill>
              <a:srgbClr val="4F81BD"/>
            </a:solidFill>
            <a:ln w="9525" cap="flat" cmpd="sng" algn="ctr">
              <a:solidFill>
                <a:sysClr val="windowText" lastClr="000000"/>
              </a:solidFill>
              <a:prstDash val="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0" name="Rechteck 333"/>
            <p:cNvSpPr/>
            <p:nvPr/>
          </p:nvSpPr>
          <p:spPr>
            <a:xfrm>
              <a:off x="2143351" y="1519386"/>
              <a:ext cx="1636561" cy="1613537"/>
            </a:xfrm>
            <a:prstGeom prst="rect">
              <a:avLst/>
            </a:prstGeom>
            <a:solidFill>
              <a:srgbClr val="C0504D">
                <a:lumMod val="40000"/>
                <a:lumOff val="6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1" name="Rechteck 334"/>
            <p:cNvSpPr/>
            <p:nvPr/>
          </p:nvSpPr>
          <p:spPr>
            <a:xfrm>
              <a:off x="251520" y="1513945"/>
              <a:ext cx="576064" cy="3140595"/>
            </a:xfrm>
            <a:prstGeom prst="rect">
              <a:avLst/>
            </a:prstGeom>
            <a:solidFill>
              <a:srgbClr val="4F81BD">
                <a:lumMod val="20000"/>
                <a:lumOff val="8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2" name="Rechteck 335"/>
            <p:cNvSpPr/>
            <p:nvPr/>
          </p:nvSpPr>
          <p:spPr>
            <a:xfrm>
              <a:off x="5589003" y="4654540"/>
              <a:ext cx="3375484" cy="1717686"/>
            </a:xfrm>
            <a:prstGeom prst="rect">
              <a:avLst/>
            </a:prstGeom>
            <a:solidFill>
              <a:srgbClr val="4F81BD">
                <a:lumMod val="60000"/>
                <a:lumOff val="40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Textfeld 336"/>
            <p:cNvSpPr txBox="1"/>
            <p:nvPr/>
          </p:nvSpPr>
          <p:spPr>
            <a:xfrm>
              <a:off x="39451" y="980729"/>
              <a:ext cx="1462490" cy="55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Sensor</a:t>
              </a:r>
              <a:endParaRPr lang="en-US" sz="12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4" name="Textfeld 341"/>
            <p:cNvSpPr txBox="1"/>
            <p:nvPr/>
          </p:nvSpPr>
          <p:spPr>
            <a:xfrm>
              <a:off x="2493833" y="966187"/>
              <a:ext cx="3163943" cy="55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Electronics per pixel</a:t>
              </a:r>
              <a:endParaRPr lang="en-US" sz="12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5" name="Textfeld 344"/>
            <p:cNvSpPr txBox="1"/>
            <p:nvPr/>
          </p:nvSpPr>
          <p:spPr>
            <a:xfrm>
              <a:off x="3851919" y="5059374"/>
              <a:ext cx="1728191" cy="932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hangingPunct="1"/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ASIC periphery</a:t>
              </a:r>
              <a:endParaRPr lang="en-US" sz="12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26" name="Text Box 1657"/>
            <p:cNvSpPr txBox="1">
              <a:spLocks noChangeArrowheads="1"/>
            </p:cNvSpPr>
            <p:nvPr/>
          </p:nvSpPr>
          <p:spPr bwMode="auto">
            <a:xfrm>
              <a:off x="5652120" y="5036983"/>
              <a:ext cx="1152526" cy="121281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r>
                <a:rPr lang="it-IT" sz="1100" dirty="0">
                  <a:solidFill>
                    <a:prstClr val="black"/>
                  </a:solidFill>
                  <a:latin typeface="Calibri" pitchFamily="34" charset="0"/>
                  <a:cs typeface="Calibri" pitchFamily="34" charset="0"/>
                </a:rPr>
                <a:t>Chip output  driver</a:t>
              </a:r>
            </a:p>
          </p:txBody>
        </p:sp>
        <p:sp>
          <p:nvSpPr>
            <p:cNvPr id="27" name="Rechteck 367"/>
            <p:cNvSpPr/>
            <p:nvPr/>
          </p:nvSpPr>
          <p:spPr>
            <a:xfrm>
              <a:off x="3918809" y="2354257"/>
              <a:ext cx="1502472" cy="1775617"/>
            </a:xfrm>
            <a:prstGeom prst="rect">
              <a:avLst/>
            </a:prstGeom>
            <a:solidFill>
              <a:srgbClr val="C0504D">
                <a:lumMod val="75000"/>
              </a:srgbClr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8" name="Rechteck 368"/>
            <p:cNvSpPr/>
            <p:nvPr/>
          </p:nvSpPr>
          <p:spPr>
            <a:xfrm>
              <a:off x="5657776" y="2133591"/>
              <a:ext cx="924220" cy="1828007"/>
            </a:xfrm>
            <a:prstGeom prst="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Rectangle 1583"/>
            <p:cNvSpPr>
              <a:spLocks noChangeArrowheads="1"/>
            </p:cNvSpPr>
            <p:nvPr/>
          </p:nvSpPr>
          <p:spPr bwMode="auto">
            <a:xfrm>
              <a:off x="6581996" y="5044978"/>
              <a:ext cx="2018619" cy="431800"/>
            </a:xfrm>
            <a:prstGeom prst="rect">
              <a:avLst/>
            </a:prstGeom>
            <a:solidFill>
              <a:srgbClr val="4F81BD"/>
            </a:solidFill>
            <a:ln w="9525">
              <a:solidFill>
                <a:sysClr val="windowText" lastClr="000000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0" i="0" u="none" strike="noStrike" kern="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</a:rPr>
                <a:t>Mux</a:t>
              </a:r>
              <a:endParaRPr kumimoji="0" lang="it-IT" sz="1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0" name="Rechteck 375"/>
            <p:cNvSpPr/>
            <p:nvPr/>
          </p:nvSpPr>
          <p:spPr>
            <a:xfrm>
              <a:off x="913163" y="3639335"/>
              <a:ext cx="274462" cy="936352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1" name="Oval 1510"/>
            <p:cNvSpPr>
              <a:spLocks noChangeArrowheads="1"/>
            </p:cNvSpPr>
            <p:nvPr/>
          </p:nvSpPr>
          <p:spPr bwMode="auto">
            <a:xfrm>
              <a:off x="7452320" y="2605080"/>
              <a:ext cx="144462" cy="14287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10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  <p:sp>
          <p:nvSpPr>
            <p:cNvPr id="32" name="Oval 1511"/>
            <p:cNvSpPr>
              <a:spLocks noChangeArrowheads="1"/>
            </p:cNvSpPr>
            <p:nvPr/>
          </p:nvSpPr>
          <p:spPr bwMode="auto">
            <a:xfrm>
              <a:off x="7452320" y="3686167"/>
              <a:ext cx="144462" cy="142875"/>
            </a:xfrm>
            <a:prstGeom prst="ellipse">
              <a:avLst/>
            </a:prstGeom>
            <a:solidFill>
              <a:srgbClr val="FFCC00"/>
            </a:solidFill>
            <a:ln w="9525">
              <a:solidFill>
                <a:srgbClr val="FFCC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eaLnBrk="1" hangingPunct="1"/>
              <a:endParaRPr lang="en-US" sz="1100">
                <a:solidFill>
                  <a:prstClr val="black"/>
                </a:solidFill>
                <a:latin typeface="Comic Sans MS" pitchFamily="66" charset="0"/>
              </a:endParaRPr>
            </a:p>
          </p:txBody>
        </p:sp>
        <p:sp>
          <p:nvSpPr>
            <p:cNvPr id="33" name="Textfeld 642"/>
            <p:cNvSpPr txBox="1"/>
            <p:nvPr/>
          </p:nvSpPr>
          <p:spPr>
            <a:xfrm>
              <a:off x="364516" y="4797154"/>
              <a:ext cx="2531123" cy="513115"/>
            </a:xfrm>
            <a:prstGeom prst="rect">
              <a:avLst/>
            </a:prstGeom>
            <a:solidFill>
              <a:srgbClr val="92D050"/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Calibration circuitry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4" name="Textfeld 643"/>
            <p:cNvSpPr txBox="1"/>
            <p:nvPr/>
          </p:nvSpPr>
          <p:spPr>
            <a:xfrm>
              <a:off x="361010" y="5263196"/>
              <a:ext cx="2534631" cy="513115"/>
            </a:xfrm>
            <a:prstGeom prst="rect">
              <a:avLst/>
            </a:prstGeom>
            <a:solidFill>
              <a:srgbClr val="9BBB59">
                <a:lumMod val="75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</a:rPr>
                <a:t>Adaptive gain amplifier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5" name="Textfeld 644"/>
            <p:cNvSpPr txBox="1"/>
            <p:nvPr/>
          </p:nvSpPr>
          <p:spPr>
            <a:xfrm>
              <a:off x="354685" y="5713422"/>
              <a:ext cx="2545861" cy="497565"/>
            </a:xfrm>
            <a:prstGeom prst="rect">
              <a:avLst/>
            </a:prstGeom>
            <a:solidFill>
              <a:srgbClr val="C0504D">
                <a:lumMod val="75000"/>
              </a:srgbClr>
            </a:solidFill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00" b="0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itchFamily="34" charset="0"/>
                </a:rPr>
                <a:t>352 analog memory cells</a:t>
              </a:r>
              <a:endPara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</a:endParaRPr>
            </a:p>
          </p:txBody>
        </p:sp>
        <p:sp>
          <p:nvSpPr>
            <p:cNvPr id="36" name="TextBox 6"/>
            <p:cNvSpPr txBox="1"/>
            <p:nvPr/>
          </p:nvSpPr>
          <p:spPr>
            <a:xfrm>
              <a:off x="7668345" y="1854984"/>
              <a:ext cx="1169006" cy="205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6000" b="1" dirty="0" smtClean="0">
                  <a:solidFill>
                    <a:prstClr val="black"/>
                  </a:solidFill>
                  <a:latin typeface="Calibri" pitchFamily="34" charset="0"/>
                </a:rPr>
                <a:t>…</a:t>
              </a:r>
              <a:endParaRPr lang="de-DE" sz="10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668345" y="3511169"/>
              <a:ext cx="1169006" cy="20524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6000" b="1" dirty="0" smtClean="0">
                  <a:solidFill>
                    <a:prstClr val="black"/>
                  </a:solidFill>
                  <a:latin typeface="Calibri" pitchFamily="34" charset="0"/>
                </a:rPr>
                <a:t>…</a:t>
              </a:r>
              <a:endParaRPr lang="de-DE" sz="1000" b="1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sp>
          <p:nvSpPr>
            <p:cNvPr id="38" name="TextBox 8"/>
            <p:cNvSpPr txBox="1"/>
            <p:nvPr/>
          </p:nvSpPr>
          <p:spPr>
            <a:xfrm rot="16200000">
              <a:off x="5878915" y="2886861"/>
              <a:ext cx="2744385" cy="44660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1" hangingPunct="1"/>
              <a:r>
                <a:rPr lang="en-US" sz="1100" dirty="0" smtClean="0">
                  <a:solidFill>
                    <a:prstClr val="black"/>
                  </a:solidFill>
                  <a:latin typeface="Calibri" pitchFamily="34" charset="0"/>
                </a:rPr>
                <a:t>RO </a:t>
              </a:r>
              <a:r>
                <a:rPr lang="en-US" sz="1100" dirty="0">
                  <a:solidFill>
                    <a:prstClr val="black"/>
                  </a:solidFill>
                  <a:latin typeface="Calibri" pitchFamily="34" charset="0"/>
                </a:rPr>
                <a:t>b</a:t>
              </a:r>
              <a:r>
                <a:rPr lang="en-US" sz="1100" dirty="0" smtClean="0">
                  <a:solidFill>
                    <a:prstClr val="black"/>
                  </a:solidFill>
                  <a:latin typeface="Calibri" pitchFamily="34" charset="0"/>
                </a:rPr>
                <a:t>us (per column)</a:t>
              </a:r>
              <a:endParaRPr lang="de-DE" sz="10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  <p:grpSp>
          <p:nvGrpSpPr>
            <p:cNvPr id="39" name="Group 38"/>
            <p:cNvGrpSpPr/>
            <p:nvPr/>
          </p:nvGrpSpPr>
          <p:grpSpPr>
            <a:xfrm>
              <a:off x="251520" y="1513945"/>
              <a:ext cx="7848387" cy="5155417"/>
              <a:chOff x="251520" y="1513945"/>
              <a:chExt cx="7848387" cy="5155417"/>
            </a:xfrm>
          </p:grpSpPr>
          <p:grpSp>
            <p:nvGrpSpPr>
              <p:cNvPr id="41" name="Group 40"/>
              <p:cNvGrpSpPr/>
              <p:nvPr/>
            </p:nvGrpSpPr>
            <p:grpSpPr>
              <a:xfrm>
                <a:off x="1128763" y="1513945"/>
                <a:ext cx="2243373" cy="3061742"/>
                <a:chOff x="1128763" y="1513945"/>
                <a:chExt cx="2243373" cy="3061742"/>
              </a:xfrm>
            </p:grpSpPr>
            <p:sp>
              <p:nvSpPr>
                <p:cNvPr id="311" name="Rechteck 373"/>
                <p:cNvSpPr/>
                <p:nvPr/>
              </p:nvSpPr>
              <p:spPr>
                <a:xfrm>
                  <a:off x="1128763" y="1513945"/>
                  <a:ext cx="947220" cy="3061742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312" name="Rechteck 374"/>
                <p:cNvSpPr/>
                <p:nvPr/>
              </p:nvSpPr>
              <p:spPr>
                <a:xfrm>
                  <a:off x="2075983" y="3205898"/>
                  <a:ext cx="1296153" cy="1369789"/>
                </a:xfrm>
                <a:prstGeom prst="rect">
                  <a:avLst/>
                </a:prstGeom>
                <a:solidFill>
                  <a:srgbClr val="9BBB59">
                    <a:lumMod val="75000"/>
                  </a:srgbClr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</p:grpSp>
          <p:grpSp>
            <p:nvGrpSpPr>
              <p:cNvPr id="42" name="Group 41"/>
              <p:cNvGrpSpPr/>
              <p:nvPr/>
            </p:nvGrpSpPr>
            <p:grpSpPr>
              <a:xfrm>
                <a:off x="467544" y="1640673"/>
                <a:ext cx="7632363" cy="2935288"/>
                <a:chOff x="467544" y="1640673"/>
                <a:chExt cx="7632363" cy="2935288"/>
              </a:xfrm>
            </p:grpSpPr>
            <p:sp>
              <p:nvSpPr>
                <p:cNvPr id="60" name="Freeform 628"/>
                <p:cNvSpPr>
                  <a:spLocks noChangeArrowheads="1"/>
                </p:cNvSpPr>
                <p:nvPr/>
              </p:nvSpPr>
              <p:spPr bwMode="auto">
                <a:xfrm>
                  <a:off x="971600" y="3875872"/>
                  <a:ext cx="157163" cy="155575"/>
                </a:xfrm>
                <a:custGeom>
                  <a:avLst/>
                  <a:gdLst>
                    <a:gd name="T0" fmla="*/ 49 w 99"/>
                    <a:gd name="T1" fmla="*/ 0 h 98"/>
                    <a:gd name="T2" fmla="*/ 70 w 99"/>
                    <a:gd name="T3" fmla="*/ 4 h 98"/>
                    <a:gd name="T4" fmla="*/ 86 w 99"/>
                    <a:gd name="T5" fmla="*/ 16 h 98"/>
                    <a:gd name="T6" fmla="*/ 95 w 99"/>
                    <a:gd name="T7" fmla="*/ 32 h 98"/>
                    <a:gd name="T8" fmla="*/ 99 w 99"/>
                    <a:gd name="T9" fmla="*/ 49 h 98"/>
                    <a:gd name="T10" fmla="*/ 95 w 99"/>
                    <a:gd name="T11" fmla="*/ 69 h 98"/>
                    <a:gd name="T12" fmla="*/ 86 w 99"/>
                    <a:gd name="T13" fmla="*/ 82 h 98"/>
                    <a:gd name="T14" fmla="*/ 70 w 99"/>
                    <a:gd name="T15" fmla="*/ 94 h 98"/>
                    <a:gd name="T16" fmla="*/ 49 w 99"/>
                    <a:gd name="T17" fmla="*/ 98 h 98"/>
                    <a:gd name="T18" fmla="*/ 33 w 99"/>
                    <a:gd name="T19" fmla="*/ 94 h 98"/>
                    <a:gd name="T20" fmla="*/ 16 w 99"/>
                    <a:gd name="T21" fmla="*/ 82 h 98"/>
                    <a:gd name="T22" fmla="*/ 4 w 99"/>
                    <a:gd name="T23" fmla="*/ 69 h 98"/>
                    <a:gd name="T24" fmla="*/ 0 w 99"/>
                    <a:gd name="T25" fmla="*/ 49 h 98"/>
                    <a:gd name="T26" fmla="*/ 4 w 99"/>
                    <a:gd name="T27" fmla="*/ 32 h 98"/>
                    <a:gd name="T28" fmla="*/ 16 w 99"/>
                    <a:gd name="T29" fmla="*/ 16 h 98"/>
                    <a:gd name="T30" fmla="*/ 33 w 99"/>
                    <a:gd name="T31" fmla="*/ 4 h 98"/>
                    <a:gd name="T32" fmla="*/ 49 w 99"/>
                    <a:gd name="T33" fmla="*/ 0 h 98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99" h="98">
                      <a:moveTo>
                        <a:pt x="49" y="0"/>
                      </a:moveTo>
                      <a:lnTo>
                        <a:pt x="70" y="4"/>
                      </a:lnTo>
                      <a:lnTo>
                        <a:pt x="86" y="16"/>
                      </a:lnTo>
                      <a:lnTo>
                        <a:pt x="95" y="32"/>
                      </a:lnTo>
                      <a:lnTo>
                        <a:pt x="99" y="49"/>
                      </a:lnTo>
                      <a:lnTo>
                        <a:pt x="95" y="69"/>
                      </a:lnTo>
                      <a:lnTo>
                        <a:pt x="86" y="82"/>
                      </a:lnTo>
                      <a:lnTo>
                        <a:pt x="70" y="94"/>
                      </a:lnTo>
                      <a:lnTo>
                        <a:pt x="49" y="98"/>
                      </a:lnTo>
                      <a:lnTo>
                        <a:pt x="33" y="94"/>
                      </a:lnTo>
                      <a:lnTo>
                        <a:pt x="16" y="82"/>
                      </a:lnTo>
                      <a:lnTo>
                        <a:pt x="4" y="69"/>
                      </a:lnTo>
                      <a:lnTo>
                        <a:pt x="0" y="49"/>
                      </a:lnTo>
                      <a:lnTo>
                        <a:pt x="4" y="32"/>
                      </a:lnTo>
                      <a:lnTo>
                        <a:pt x="16" y="16"/>
                      </a:lnTo>
                      <a:lnTo>
                        <a:pt x="33" y="4"/>
                      </a:lnTo>
                      <a:lnTo>
                        <a:pt x="49" y="0"/>
                      </a:lnTo>
                    </a:path>
                  </a:pathLst>
                </a:custGeom>
                <a:solidFill>
                  <a:srgbClr val="FFDC6D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  <a:headEnd/>
                  <a:tailEnd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1" name="Freeform 629"/>
                <p:cNvSpPr>
                  <a:spLocks noChangeArrowheads="1"/>
                </p:cNvSpPr>
                <p:nvPr/>
              </p:nvSpPr>
              <p:spPr bwMode="auto">
                <a:xfrm>
                  <a:off x="971600" y="3796497"/>
                  <a:ext cx="157163" cy="157163"/>
                </a:xfrm>
                <a:custGeom>
                  <a:avLst/>
                  <a:gdLst>
                    <a:gd name="T0" fmla="*/ 49 w 99"/>
                    <a:gd name="T1" fmla="*/ 0 h 99"/>
                    <a:gd name="T2" fmla="*/ 70 w 99"/>
                    <a:gd name="T3" fmla="*/ 4 h 99"/>
                    <a:gd name="T4" fmla="*/ 86 w 99"/>
                    <a:gd name="T5" fmla="*/ 17 h 99"/>
                    <a:gd name="T6" fmla="*/ 95 w 99"/>
                    <a:gd name="T7" fmla="*/ 33 h 99"/>
                    <a:gd name="T8" fmla="*/ 99 w 99"/>
                    <a:gd name="T9" fmla="*/ 50 h 99"/>
                    <a:gd name="T10" fmla="*/ 95 w 99"/>
                    <a:gd name="T11" fmla="*/ 70 h 99"/>
                    <a:gd name="T12" fmla="*/ 86 w 99"/>
                    <a:gd name="T13" fmla="*/ 87 h 99"/>
                    <a:gd name="T14" fmla="*/ 70 w 99"/>
                    <a:gd name="T15" fmla="*/ 95 h 99"/>
                    <a:gd name="T16" fmla="*/ 49 w 99"/>
                    <a:gd name="T17" fmla="*/ 99 h 99"/>
                    <a:gd name="T18" fmla="*/ 33 w 99"/>
                    <a:gd name="T19" fmla="*/ 95 h 99"/>
                    <a:gd name="T20" fmla="*/ 16 w 99"/>
                    <a:gd name="T21" fmla="*/ 87 h 99"/>
                    <a:gd name="T22" fmla="*/ 4 w 99"/>
                    <a:gd name="T23" fmla="*/ 70 h 99"/>
                    <a:gd name="T24" fmla="*/ 0 w 99"/>
                    <a:gd name="T25" fmla="*/ 50 h 99"/>
                    <a:gd name="T26" fmla="*/ 4 w 99"/>
                    <a:gd name="T27" fmla="*/ 33 h 99"/>
                    <a:gd name="T28" fmla="*/ 16 w 99"/>
                    <a:gd name="T29" fmla="*/ 17 h 99"/>
                    <a:gd name="T30" fmla="*/ 33 w 99"/>
                    <a:gd name="T31" fmla="*/ 4 h 99"/>
                    <a:gd name="T32" fmla="*/ 49 w 99"/>
                    <a:gd name="T33" fmla="*/ 0 h 99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</a:gdLst>
                  <a:ahLst/>
                  <a:cxnLst>
                    <a:cxn ang="T34">
                      <a:pos x="T0" y="T1"/>
                    </a:cxn>
                    <a:cxn ang="T35">
                      <a:pos x="T2" y="T3"/>
                    </a:cxn>
                    <a:cxn ang="T36">
                      <a:pos x="T4" y="T5"/>
                    </a:cxn>
                    <a:cxn ang="T37">
                      <a:pos x="T6" y="T7"/>
                    </a:cxn>
                    <a:cxn ang="T38">
                      <a:pos x="T8" y="T9"/>
                    </a:cxn>
                    <a:cxn ang="T39">
                      <a:pos x="T10" y="T11"/>
                    </a:cxn>
                    <a:cxn ang="T40">
                      <a:pos x="T12" y="T13"/>
                    </a:cxn>
                    <a:cxn ang="T41">
                      <a:pos x="T14" y="T15"/>
                    </a:cxn>
                    <a:cxn ang="T42">
                      <a:pos x="T16" y="T17"/>
                    </a:cxn>
                    <a:cxn ang="T43">
                      <a:pos x="T18" y="T19"/>
                    </a:cxn>
                    <a:cxn ang="T44">
                      <a:pos x="T20" y="T21"/>
                    </a:cxn>
                    <a:cxn ang="T45">
                      <a:pos x="T22" y="T23"/>
                    </a:cxn>
                    <a:cxn ang="T46">
                      <a:pos x="T24" y="T25"/>
                    </a:cxn>
                    <a:cxn ang="T47">
                      <a:pos x="T26" y="T27"/>
                    </a:cxn>
                    <a:cxn ang="T48">
                      <a:pos x="T28" y="T29"/>
                    </a:cxn>
                    <a:cxn ang="T49">
                      <a:pos x="T30" y="T31"/>
                    </a:cxn>
                    <a:cxn ang="T50">
                      <a:pos x="T32" y="T33"/>
                    </a:cxn>
                  </a:cxnLst>
                  <a:rect l="0" t="0" r="r" b="b"/>
                  <a:pathLst>
                    <a:path w="99" h="99">
                      <a:moveTo>
                        <a:pt x="49" y="0"/>
                      </a:moveTo>
                      <a:lnTo>
                        <a:pt x="70" y="4"/>
                      </a:lnTo>
                      <a:lnTo>
                        <a:pt x="86" y="17"/>
                      </a:lnTo>
                      <a:lnTo>
                        <a:pt x="95" y="33"/>
                      </a:lnTo>
                      <a:lnTo>
                        <a:pt x="99" y="50"/>
                      </a:lnTo>
                      <a:lnTo>
                        <a:pt x="95" y="70"/>
                      </a:lnTo>
                      <a:lnTo>
                        <a:pt x="86" y="87"/>
                      </a:lnTo>
                      <a:lnTo>
                        <a:pt x="70" y="95"/>
                      </a:lnTo>
                      <a:lnTo>
                        <a:pt x="49" y="99"/>
                      </a:lnTo>
                      <a:lnTo>
                        <a:pt x="33" y="95"/>
                      </a:lnTo>
                      <a:lnTo>
                        <a:pt x="16" y="87"/>
                      </a:lnTo>
                      <a:lnTo>
                        <a:pt x="4" y="70"/>
                      </a:lnTo>
                      <a:lnTo>
                        <a:pt x="0" y="50"/>
                      </a:lnTo>
                      <a:lnTo>
                        <a:pt x="4" y="33"/>
                      </a:lnTo>
                      <a:lnTo>
                        <a:pt x="16" y="17"/>
                      </a:lnTo>
                      <a:lnTo>
                        <a:pt x="33" y="4"/>
                      </a:lnTo>
                      <a:lnTo>
                        <a:pt x="49" y="0"/>
                      </a:lnTo>
                      <a:close/>
                    </a:path>
                  </a:pathLst>
                </a:custGeom>
                <a:solidFill>
                  <a:srgbClr val="FFDC6D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sp>
              <p:nvSpPr>
                <p:cNvPr id="62" name="Line 631"/>
                <p:cNvSpPr>
                  <a:spLocks noChangeShapeType="1"/>
                </p:cNvSpPr>
                <p:nvPr/>
              </p:nvSpPr>
              <p:spPr bwMode="auto">
                <a:xfrm>
                  <a:off x="1049388" y="3647272"/>
                  <a:ext cx="1588" cy="149225"/>
                </a:xfrm>
                <a:prstGeom prst="line">
                  <a:avLst/>
                </a:prstGeom>
                <a:noFill/>
                <a:ln w="12600">
                  <a:solidFill>
                    <a:srgbClr val="1F1A17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63" name="Line 632"/>
                <p:cNvSpPr>
                  <a:spLocks noChangeShapeType="1"/>
                </p:cNvSpPr>
                <p:nvPr/>
              </p:nvSpPr>
              <p:spPr bwMode="auto">
                <a:xfrm>
                  <a:off x="1049388" y="4031447"/>
                  <a:ext cx="0" cy="306387"/>
                </a:xfrm>
                <a:prstGeom prst="line">
                  <a:avLst/>
                </a:prstGeom>
                <a:noFill/>
                <a:ln w="12600">
                  <a:solidFill>
                    <a:srgbClr val="1F1A17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rgbClr val="808080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64" name="Freeform 633"/>
                <p:cNvSpPr>
                  <a:spLocks noChangeArrowheads="1"/>
                </p:cNvSpPr>
                <p:nvPr/>
              </p:nvSpPr>
              <p:spPr bwMode="auto">
                <a:xfrm>
                  <a:off x="971600" y="4337834"/>
                  <a:ext cx="157163" cy="77788"/>
                </a:xfrm>
                <a:custGeom>
                  <a:avLst/>
                  <a:gdLst>
                    <a:gd name="T0" fmla="*/ 99 w 99"/>
                    <a:gd name="T1" fmla="*/ 0 h 49"/>
                    <a:gd name="T2" fmla="*/ 0 w 99"/>
                    <a:gd name="T3" fmla="*/ 0 h 49"/>
                    <a:gd name="T4" fmla="*/ 49 w 99"/>
                    <a:gd name="T5" fmla="*/ 49 h 49"/>
                    <a:gd name="T6" fmla="*/ 99 w 99"/>
                    <a:gd name="T7" fmla="*/ 0 h 49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99" h="49">
                      <a:moveTo>
                        <a:pt x="99" y="0"/>
                      </a:moveTo>
                      <a:lnTo>
                        <a:pt x="0" y="0"/>
                      </a:lnTo>
                      <a:lnTo>
                        <a:pt x="49" y="49"/>
                      </a:lnTo>
                      <a:lnTo>
                        <a:pt x="99" y="0"/>
                      </a:lnTo>
                      <a:close/>
                    </a:path>
                  </a:pathLst>
                </a:custGeom>
                <a:solidFill>
                  <a:srgbClr val="FFDC6D"/>
                </a:solidFill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  <a:extLst/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grpSp>
              <p:nvGrpSpPr>
                <p:cNvPr id="65" name="Group 1865"/>
                <p:cNvGrpSpPr>
                  <a:grpSpLocks/>
                </p:cNvGrpSpPr>
                <p:nvPr/>
              </p:nvGrpSpPr>
              <p:grpSpPr bwMode="auto">
                <a:xfrm>
                  <a:off x="467544" y="1640673"/>
                  <a:ext cx="7632363" cy="2935288"/>
                  <a:chOff x="514" y="2167"/>
                  <a:chExt cx="5438" cy="1849"/>
                </a:xfrm>
              </p:grpSpPr>
              <p:sp>
                <p:nvSpPr>
                  <p:cNvPr id="66" name="Freeform 1853"/>
                  <p:cNvSpPr>
                    <a:spLocks/>
                  </p:cNvSpPr>
                  <p:nvPr/>
                </p:nvSpPr>
                <p:spPr bwMode="auto">
                  <a:xfrm>
                    <a:off x="4788" y="2167"/>
                    <a:ext cx="1164" cy="1849"/>
                  </a:xfrm>
                  <a:custGeom>
                    <a:avLst/>
                    <a:gdLst>
                      <a:gd name="T0" fmla="*/ 99 w 391"/>
                      <a:gd name="T1" fmla="*/ 0 h 1646"/>
                      <a:gd name="T2" fmla="*/ 292 w 391"/>
                      <a:gd name="T3" fmla="*/ 0 h 1646"/>
                      <a:gd name="T4" fmla="*/ 292 w 391"/>
                      <a:gd name="T5" fmla="*/ 1502 h 1646"/>
                      <a:gd name="T6" fmla="*/ 391 w 391"/>
                      <a:gd name="T7" fmla="*/ 1502 h 1646"/>
                      <a:gd name="T8" fmla="*/ 193 w 391"/>
                      <a:gd name="T9" fmla="*/ 1646 h 1646"/>
                      <a:gd name="T10" fmla="*/ 0 w 391"/>
                      <a:gd name="T11" fmla="*/ 1502 h 1646"/>
                      <a:gd name="T12" fmla="*/ 99 w 391"/>
                      <a:gd name="T13" fmla="*/ 1502 h 1646"/>
                      <a:gd name="T14" fmla="*/ 99 w 391"/>
                      <a:gd name="T15" fmla="*/ 0 h 1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391" h="1646">
                        <a:moveTo>
                          <a:pt x="99" y="0"/>
                        </a:moveTo>
                        <a:lnTo>
                          <a:pt x="292" y="0"/>
                        </a:lnTo>
                        <a:lnTo>
                          <a:pt x="292" y="1502"/>
                        </a:lnTo>
                        <a:lnTo>
                          <a:pt x="391" y="1502"/>
                        </a:lnTo>
                        <a:lnTo>
                          <a:pt x="193" y="1646"/>
                        </a:lnTo>
                        <a:lnTo>
                          <a:pt x="0" y="1502"/>
                        </a:lnTo>
                        <a:lnTo>
                          <a:pt x="99" y="1502"/>
                        </a:lnTo>
                        <a:lnTo>
                          <a:pt x="99" y="0"/>
                        </a:lnTo>
                        <a:close/>
                      </a:path>
                    </a:pathLst>
                  </a:custGeom>
                  <a:solidFill>
                    <a:srgbClr val="9BBB59">
                      <a:lumMod val="60000"/>
                      <a:lumOff val="40000"/>
                    </a:srgbClr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grpSp>
                <p:nvGrpSpPr>
                  <p:cNvPr id="67" name="Group 1809"/>
                  <p:cNvGrpSpPr>
                    <a:grpSpLocks/>
                  </p:cNvGrpSpPr>
                  <p:nvPr/>
                </p:nvGrpSpPr>
                <p:grpSpPr bwMode="auto">
                  <a:xfrm>
                    <a:off x="514" y="2212"/>
                    <a:ext cx="2459" cy="1719"/>
                    <a:chOff x="514" y="2212"/>
                    <a:chExt cx="2459" cy="1719"/>
                  </a:xfrm>
                </p:grpSpPr>
                <p:sp>
                  <p:nvSpPr>
                    <p:cNvPr id="122" name="Freeform 1609"/>
                    <p:cNvSpPr>
                      <a:spLocks/>
                    </p:cNvSpPr>
                    <p:nvPr/>
                  </p:nvSpPr>
                  <p:spPr bwMode="auto">
                    <a:xfrm>
                      <a:off x="1222" y="3234"/>
                      <a:ext cx="297" cy="390"/>
                    </a:xfrm>
                    <a:custGeom>
                      <a:avLst/>
                      <a:gdLst>
                        <a:gd name="T0" fmla="*/ 0 w 297"/>
                        <a:gd name="T1" fmla="*/ 386 h 390"/>
                        <a:gd name="T2" fmla="*/ 0 w 297"/>
                        <a:gd name="T3" fmla="*/ 193 h 390"/>
                        <a:gd name="T4" fmla="*/ 0 w 297"/>
                        <a:gd name="T5" fmla="*/ 0 h 390"/>
                        <a:gd name="T6" fmla="*/ 293 w 297"/>
                        <a:gd name="T7" fmla="*/ 189 h 390"/>
                        <a:gd name="T8" fmla="*/ 297 w 297"/>
                        <a:gd name="T9" fmla="*/ 193 h 390"/>
                        <a:gd name="T10" fmla="*/ 293 w 297"/>
                        <a:gd name="T11" fmla="*/ 197 h 390"/>
                        <a:gd name="T12" fmla="*/ 0 w 297"/>
                        <a:gd name="T13" fmla="*/ 390 h 390"/>
                        <a:gd name="T14" fmla="*/ 0 w 297"/>
                        <a:gd name="T15" fmla="*/ 386 h 3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97" h="390">
                          <a:moveTo>
                            <a:pt x="0" y="386"/>
                          </a:move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293" y="189"/>
                          </a:lnTo>
                          <a:lnTo>
                            <a:pt x="297" y="193"/>
                          </a:lnTo>
                          <a:lnTo>
                            <a:pt x="293" y="197"/>
                          </a:lnTo>
                          <a:lnTo>
                            <a:pt x="0" y="390"/>
                          </a:lnTo>
                          <a:lnTo>
                            <a:pt x="0" y="386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3" name="Freeform 1610"/>
                    <p:cNvSpPr>
                      <a:spLocks/>
                    </p:cNvSpPr>
                    <p:nvPr/>
                  </p:nvSpPr>
                  <p:spPr bwMode="auto">
                    <a:xfrm>
                      <a:off x="1222" y="3234"/>
                      <a:ext cx="297" cy="390"/>
                    </a:xfrm>
                    <a:custGeom>
                      <a:avLst/>
                      <a:gdLst>
                        <a:gd name="T0" fmla="*/ 0 w 297"/>
                        <a:gd name="T1" fmla="*/ 386 h 390"/>
                        <a:gd name="T2" fmla="*/ 0 w 297"/>
                        <a:gd name="T3" fmla="*/ 193 h 390"/>
                        <a:gd name="T4" fmla="*/ 0 w 297"/>
                        <a:gd name="T5" fmla="*/ 193 h 390"/>
                        <a:gd name="T6" fmla="*/ 0 w 297"/>
                        <a:gd name="T7" fmla="*/ 0 h 390"/>
                        <a:gd name="T8" fmla="*/ 0 w 297"/>
                        <a:gd name="T9" fmla="*/ 0 h 390"/>
                        <a:gd name="T10" fmla="*/ 293 w 297"/>
                        <a:gd name="T11" fmla="*/ 189 h 390"/>
                        <a:gd name="T12" fmla="*/ 297 w 297"/>
                        <a:gd name="T13" fmla="*/ 193 h 390"/>
                        <a:gd name="T14" fmla="*/ 293 w 297"/>
                        <a:gd name="T15" fmla="*/ 197 h 390"/>
                        <a:gd name="T16" fmla="*/ 0 w 297"/>
                        <a:gd name="T17" fmla="*/ 390 h 390"/>
                        <a:gd name="T18" fmla="*/ 0 w 297"/>
                        <a:gd name="T19" fmla="*/ 386 h 3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97" h="390">
                          <a:moveTo>
                            <a:pt x="0" y="386"/>
                          </a:moveTo>
                          <a:lnTo>
                            <a:pt x="0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93" y="189"/>
                          </a:lnTo>
                          <a:lnTo>
                            <a:pt x="297" y="193"/>
                          </a:lnTo>
                          <a:lnTo>
                            <a:pt x="293" y="197"/>
                          </a:lnTo>
                          <a:lnTo>
                            <a:pt x="0" y="390"/>
                          </a:lnTo>
                          <a:lnTo>
                            <a:pt x="0" y="386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4" name="Freeform 1611"/>
                    <p:cNvSpPr>
                      <a:spLocks/>
                    </p:cNvSpPr>
                    <p:nvPr/>
                  </p:nvSpPr>
                  <p:spPr bwMode="auto">
                    <a:xfrm>
                      <a:off x="1515" y="3402"/>
                      <a:ext cx="45" cy="50"/>
                    </a:xfrm>
                    <a:custGeom>
                      <a:avLst/>
                      <a:gdLst>
                        <a:gd name="T0" fmla="*/ 20 w 45"/>
                        <a:gd name="T1" fmla="*/ 0 h 50"/>
                        <a:gd name="T2" fmla="*/ 33 w 45"/>
                        <a:gd name="T3" fmla="*/ 0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45 h 50"/>
                        <a:gd name="T16" fmla="*/ 20 w 45"/>
                        <a:gd name="T17" fmla="*/ 50 h 50"/>
                        <a:gd name="T18" fmla="*/ 12 w 45"/>
                        <a:gd name="T19" fmla="*/ 45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0 h 50"/>
                        <a:gd name="T32" fmla="*/ 20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0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0" y="50"/>
                          </a:lnTo>
                          <a:lnTo>
                            <a:pt x="12" y="45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0"/>
                          </a:lnTo>
                          <a:lnTo>
                            <a:pt x="20" y="0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5" name="Freeform 1612"/>
                    <p:cNvSpPr>
                      <a:spLocks/>
                    </p:cNvSpPr>
                    <p:nvPr/>
                  </p:nvSpPr>
                  <p:spPr bwMode="auto">
                    <a:xfrm>
                      <a:off x="1515" y="3402"/>
                      <a:ext cx="45" cy="50"/>
                    </a:xfrm>
                    <a:custGeom>
                      <a:avLst/>
                      <a:gdLst>
                        <a:gd name="T0" fmla="*/ 20 w 45"/>
                        <a:gd name="T1" fmla="*/ 0 h 50"/>
                        <a:gd name="T2" fmla="*/ 33 w 45"/>
                        <a:gd name="T3" fmla="*/ 0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45 h 50"/>
                        <a:gd name="T16" fmla="*/ 20 w 45"/>
                        <a:gd name="T17" fmla="*/ 50 h 50"/>
                        <a:gd name="T18" fmla="*/ 12 w 45"/>
                        <a:gd name="T19" fmla="*/ 45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0 h 50"/>
                        <a:gd name="T32" fmla="*/ 20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0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0" y="50"/>
                          </a:lnTo>
                          <a:lnTo>
                            <a:pt x="12" y="45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0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6" name="Line 1613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124" y="3427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7" name="Line 161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0" y="3427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8" name="Freeform 1615"/>
                    <p:cNvSpPr>
                      <a:spLocks/>
                    </p:cNvSpPr>
                    <p:nvPr/>
                  </p:nvSpPr>
                  <p:spPr bwMode="auto">
                    <a:xfrm>
                      <a:off x="1758" y="3328"/>
                      <a:ext cx="296" cy="395"/>
                    </a:xfrm>
                    <a:custGeom>
                      <a:avLst/>
                      <a:gdLst>
                        <a:gd name="T0" fmla="*/ 0 w 296"/>
                        <a:gd name="T1" fmla="*/ 390 h 395"/>
                        <a:gd name="T2" fmla="*/ 0 w 296"/>
                        <a:gd name="T3" fmla="*/ 193 h 395"/>
                        <a:gd name="T4" fmla="*/ 0 w 296"/>
                        <a:gd name="T5" fmla="*/ 0 h 395"/>
                        <a:gd name="T6" fmla="*/ 292 w 296"/>
                        <a:gd name="T7" fmla="*/ 193 h 395"/>
                        <a:gd name="T8" fmla="*/ 296 w 296"/>
                        <a:gd name="T9" fmla="*/ 193 h 395"/>
                        <a:gd name="T10" fmla="*/ 292 w 296"/>
                        <a:gd name="T11" fmla="*/ 197 h 395"/>
                        <a:gd name="T12" fmla="*/ 0 w 296"/>
                        <a:gd name="T13" fmla="*/ 395 h 395"/>
                        <a:gd name="T14" fmla="*/ 0 w 296"/>
                        <a:gd name="T15" fmla="*/ 390 h 3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96" h="395">
                          <a:moveTo>
                            <a:pt x="0" y="390"/>
                          </a:move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292" y="193"/>
                          </a:lnTo>
                          <a:lnTo>
                            <a:pt x="296" y="193"/>
                          </a:lnTo>
                          <a:lnTo>
                            <a:pt x="292" y="197"/>
                          </a:lnTo>
                          <a:lnTo>
                            <a:pt x="0" y="395"/>
                          </a:lnTo>
                          <a:lnTo>
                            <a:pt x="0" y="390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29" name="Freeform 1616"/>
                    <p:cNvSpPr>
                      <a:spLocks/>
                    </p:cNvSpPr>
                    <p:nvPr/>
                  </p:nvSpPr>
                  <p:spPr bwMode="auto">
                    <a:xfrm>
                      <a:off x="1758" y="3328"/>
                      <a:ext cx="296" cy="395"/>
                    </a:xfrm>
                    <a:custGeom>
                      <a:avLst/>
                      <a:gdLst>
                        <a:gd name="T0" fmla="*/ 0 w 296"/>
                        <a:gd name="T1" fmla="*/ 390 h 395"/>
                        <a:gd name="T2" fmla="*/ 0 w 296"/>
                        <a:gd name="T3" fmla="*/ 193 h 395"/>
                        <a:gd name="T4" fmla="*/ 0 w 296"/>
                        <a:gd name="T5" fmla="*/ 193 h 395"/>
                        <a:gd name="T6" fmla="*/ 0 w 296"/>
                        <a:gd name="T7" fmla="*/ 0 h 395"/>
                        <a:gd name="T8" fmla="*/ 0 w 296"/>
                        <a:gd name="T9" fmla="*/ 0 h 395"/>
                        <a:gd name="T10" fmla="*/ 292 w 296"/>
                        <a:gd name="T11" fmla="*/ 193 h 395"/>
                        <a:gd name="T12" fmla="*/ 296 w 296"/>
                        <a:gd name="T13" fmla="*/ 193 h 395"/>
                        <a:gd name="T14" fmla="*/ 292 w 296"/>
                        <a:gd name="T15" fmla="*/ 197 h 395"/>
                        <a:gd name="T16" fmla="*/ 0 w 296"/>
                        <a:gd name="T17" fmla="*/ 395 h 395"/>
                        <a:gd name="T18" fmla="*/ 0 w 296"/>
                        <a:gd name="T19" fmla="*/ 390 h 39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96" h="395">
                          <a:moveTo>
                            <a:pt x="0" y="390"/>
                          </a:moveTo>
                          <a:lnTo>
                            <a:pt x="0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92" y="193"/>
                          </a:lnTo>
                          <a:lnTo>
                            <a:pt x="296" y="193"/>
                          </a:lnTo>
                          <a:lnTo>
                            <a:pt x="292" y="197"/>
                          </a:lnTo>
                          <a:lnTo>
                            <a:pt x="0" y="395"/>
                          </a:lnTo>
                          <a:lnTo>
                            <a:pt x="0" y="390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0" name="Line 1617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59" y="3620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1" name="Line 161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0" y="3521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2" name="Line 1619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659" y="3427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3" name="Rectangle 16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8" y="3365"/>
                      <a:ext cx="94" cy="1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F1A17"/>
                          </a:solidFill>
                          <a:effectLst/>
                          <a:uLnTx/>
                          <a:uFillTx/>
                          <a:latin typeface="Courier New" pitchFamily="49" charset="0"/>
                        </a:rPr>
                        <a:t>+</a:t>
                      </a:r>
                      <a:endPara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4" name="Rectangle 162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58" y="3517"/>
                      <a:ext cx="94" cy="1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1" i="0" u="none" strike="noStrike" kern="0" cap="none" spc="0" normalizeH="0" baseline="0" noProof="0">
                          <a:ln>
                            <a:noFill/>
                          </a:ln>
                          <a:solidFill>
                            <a:srgbClr val="1F1A17"/>
                          </a:solidFill>
                          <a:effectLst/>
                          <a:uLnTx/>
                          <a:uFillTx/>
                          <a:latin typeface="Courier New" pitchFamily="49" charset="0"/>
                        </a:rPr>
                        <a:t>-</a:t>
                      </a:r>
                      <a:endPara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5" name="Rectangle 16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938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6" name="Rectangle 162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938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7" name="Line 162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3033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8" name="Line 162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3033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39" name="Line 162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3033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0" name="Freeform 1627"/>
                    <p:cNvSpPr>
                      <a:spLocks/>
                    </p:cNvSpPr>
                    <p:nvPr/>
                  </p:nvSpPr>
                  <p:spPr bwMode="auto">
                    <a:xfrm>
                      <a:off x="1465" y="2988"/>
                      <a:ext cx="194" cy="45"/>
                    </a:xfrm>
                    <a:custGeom>
                      <a:avLst/>
                      <a:gdLst>
                        <a:gd name="T0" fmla="*/ 0 w 194"/>
                        <a:gd name="T1" fmla="*/ 0 h 45"/>
                        <a:gd name="T2" fmla="*/ 95 w 194"/>
                        <a:gd name="T3" fmla="*/ 45 h 45"/>
                        <a:gd name="T4" fmla="*/ 194 w 194"/>
                        <a:gd name="T5" fmla="*/ 4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5">
                          <a:moveTo>
                            <a:pt x="0" y="0"/>
                          </a:moveTo>
                          <a:lnTo>
                            <a:pt x="95" y="45"/>
                          </a:lnTo>
                          <a:lnTo>
                            <a:pt x="194" y="45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1" name="Freeform 1628"/>
                    <p:cNvSpPr>
                      <a:spLocks/>
                    </p:cNvSpPr>
                    <p:nvPr/>
                  </p:nvSpPr>
                  <p:spPr bwMode="auto">
                    <a:xfrm>
                      <a:off x="1535" y="3012"/>
                      <a:ext cx="50" cy="45"/>
                    </a:xfrm>
                    <a:custGeom>
                      <a:avLst/>
                      <a:gdLst>
                        <a:gd name="T0" fmla="*/ 25 w 50"/>
                        <a:gd name="T1" fmla="*/ 0 h 45"/>
                        <a:gd name="T2" fmla="*/ 37 w 50"/>
                        <a:gd name="T3" fmla="*/ 0 h 45"/>
                        <a:gd name="T4" fmla="*/ 46 w 50"/>
                        <a:gd name="T5" fmla="*/ 4 h 45"/>
                        <a:gd name="T6" fmla="*/ 50 w 50"/>
                        <a:gd name="T7" fmla="*/ 13 h 45"/>
                        <a:gd name="T8" fmla="*/ 50 w 50"/>
                        <a:gd name="T9" fmla="*/ 21 h 45"/>
                        <a:gd name="T10" fmla="*/ 50 w 50"/>
                        <a:gd name="T11" fmla="*/ 33 h 45"/>
                        <a:gd name="T12" fmla="*/ 46 w 50"/>
                        <a:gd name="T13" fmla="*/ 41 h 45"/>
                        <a:gd name="T14" fmla="*/ 37 w 50"/>
                        <a:gd name="T15" fmla="*/ 45 h 45"/>
                        <a:gd name="T16" fmla="*/ 25 w 50"/>
                        <a:gd name="T17" fmla="*/ 45 h 45"/>
                        <a:gd name="T18" fmla="*/ 17 w 50"/>
                        <a:gd name="T19" fmla="*/ 45 h 45"/>
                        <a:gd name="T20" fmla="*/ 9 w 50"/>
                        <a:gd name="T21" fmla="*/ 41 h 45"/>
                        <a:gd name="T22" fmla="*/ 5 w 50"/>
                        <a:gd name="T23" fmla="*/ 33 h 45"/>
                        <a:gd name="T24" fmla="*/ 0 w 50"/>
                        <a:gd name="T25" fmla="*/ 21 h 45"/>
                        <a:gd name="T26" fmla="*/ 5 w 50"/>
                        <a:gd name="T27" fmla="*/ 13 h 45"/>
                        <a:gd name="T28" fmla="*/ 9 w 50"/>
                        <a:gd name="T29" fmla="*/ 4 h 45"/>
                        <a:gd name="T30" fmla="*/ 17 w 50"/>
                        <a:gd name="T31" fmla="*/ 0 h 45"/>
                        <a:gd name="T32" fmla="*/ 25 w 50"/>
                        <a:gd name="T33" fmla="*/ 0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5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6" y="4"/>
                          </a:lnTo>
                          <a:lnTo>
                            <a:pt x="50" y="13"/>
                          </a:lnTo>
                          <a:lnTo>
                            <a:pt x="50" y="21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45"/>
                          </a:lnTo>
                          <a:lnTo>
                            <a:pt x="25" y="45"/>
                          </a:lnTo>
                          <a:lnTo>
                            <a:pt x="17" y="45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1"/>
                          </a:lnTo>
                          <a:lnTo>
                            <a:pt x="5" y="13"/>
                          </a:lnTo>
                          <a:lnTo>
                            <a:pt x="9" y="4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2" name="Freeform 1629"/>
                    <p:cNvSpPr>
                      <a:spLocks/>
                    </p:cNvSpPr>
                    <p:nvPr/>
                  </p:nvSpPr>
                  <p:spPr bwMode="auto">
                    <a:xfrm>
                      <a:off x="1535" y="3012"/>
                      <a:ext cx="50" cy="45"/>
                    </a:xfrm>
                    <a:custGeom>
                      <a:avLst/>
                      <a:gdLst>
                        <a:gd name="T0" fmla="*/ 25 w 50"/>
                        <a:gd name="T1" fmla="*/ 0 h 45"/>
                        <a:gd name="T2" fmla="*/ 37 w 50"/>
                        <a:gd name="T3" fmla="*/ 0 h 45"/>
                        <a:gd name="T4" fmla="*/ 46 w 50"/>
                        <a:gd name="T5" fmla="*/ 4 h 45"/>
                        <a:gd name="T6" fmla="*/ 50 w 50"/>
                        <a:gd name="T7" fmla="*/ 13 h 45"/>
                        <a:gd name="T8" fmla="*/ 50 w 50"/>
                        <a:gd name="T9" fmla="*/ 21 h 45"/>
                        <a:gd name="T10" fmla="*/ 50 w 50"/>
                        <a:gd name="T11" fmla="*/ 33 h 45"/>
                        <a:gd name="T12" fmla="*/ 46 w 50"/>
                        <a:gd name="T13" fmla="*/ 41 h 45"/>
                        <a:gd name="T14" fmla="*/ 37 w 50"/>
                        <a:gd name="T15" fmla="*/ 45 h 45"/>
                        <a:gd name="T16" fmla="*/ 25 w 50"/>
                        <a:gd name="T17" fmla="*/ 45 h 45"/>
                        <a:gd name="T18" fmla="*/ 17 w 50"/>
                        <a:gd name="T19" fmla="*/ 45 h 45"/>
                        <a:gd name="T20" fmla="*/ 9 w 50"/>
                        <a:gd name="T21" fmla="*/ 41 h 45"/>
                        <a:gd name="T22" fmla="*/ 5 w 50"/>
                        <a:gd name="T23" fmla="*/ 33 h 45"/>
                        <a:gd name="T24" fmla="*/ 0 w 50"/>
                        <a:gd name="T25" fmla="*/ 21 h 45"/>
                        <a:gd name="T26" fmla="*/ 5 w 50"/>
                        <a:gd name="T27" fmla="*/ 13 h 45"/>
                        <a:gd name="T28" fmla="*/ 9 w 50"/>
                        <a:gd name="T29" fmla="*/ 4 h 45"/>
                        <a:gd name="T30" fmla="*/ 17 w 50"/>
                        <a:gd name="T31" fmla="*/ 0 h 45"/>
                        <a:gd name="T32" fmla="*/ 25 w 50"/>
                        <a:gd name="T33" fmla="*/ 0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5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6" y="4"/>
                          </a:lnTo>
                          <a:lnTo>
                            <a:pt x="50" y="13"/>
                          </a:lnTo>
                          <a:lnTo>
                            <a:pt x="50" y="21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45"/>
                          </a:lnTo>
                          <a:lnTo>
                            <a:pt x="25" y="45"/>
                          </a:lnTo>
                          <a:lnTo>
                            <a:pt x="17" y="45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1"/>
                          </a:lnTo>
                          <a:lnTo>
                            <a:pt x="5" y="13"/>
                          </a:lnTo>
                          <a:lnTo>
                            <a:pt x="9" y="4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3" name="Rectangle 16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651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4" name="Rectangle 16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651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5" name="Line 163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2745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6" name="Line 163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2745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7" name="Line 163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745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8" name="Freeform 1635"/>
                    <p:cNvSpPr>
                      <a:spLocks/>
                    </p:cNvSpPr>
                    <p:nvPr/>
                  </p:nvSpPr>
                  <p:spPr bwMode="auto">
                    <a:xfrm>
                      <a:off x="1465" y="2700"/>
                      <a:ext cx="194" cy="45"/>
                    </a:xfrm>
                    <a:custGeom>
                      <a:avLst/>
                      <a:gdLst>
                        <a:gd name="T0" fmla="*/ 0 w 194"/>
                        <a:gd name="T1" fmla="*/ 0 h 45"/>
                        <a:gd name="T2" fmla="*/ 95 w 194"/>
                        <a:gd name="T3" fmla="*/ 45 h 45"/>
                        <a:gd name="T4" fmla="*/ 194 w 194"/>
                        <a:gd name="T5" fmla="*/ 4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5">
                          <a:moveTo>
                            <a:pt x="0" y="0"/>
                          </a:moveTo>
                          <a:lnTo>
                            <a:pt x="95" y="45"/>
                          </a:lnTo>
                          <a:lnTo>
                            <a:pt x="194" y="45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49" name="Freeform 1636"/>
                    <p:cNvSpPr>
                      <a:spLocks/>
                    </p:cNvSpPr>
                    <p:nvPr/>
                  </p:nvSpPr>
                  <p:spPr bwMode="auto">
                    <a:xfrm>
                      <a:off x="1535" y="2721"/>
                      <a:ext cx="50" cy="49"/>
                    </a:xfrm>
                    <a:custGeom>
                      <a:avLst/>
                      <a:gdLst>
                        <a:gd name="T0" fmla="*/ 25 w 50"/>
                        <a:gd name="T1" fmla="*/ 0 h 49"/>
                        <a:gd name="T2" fmla="*/ 37 w 50"/>
                        <a:gd name="T3" fmla="*/ 4 h 49"/>
                        <a:gd name="T4" fmla="*/ 46 w 50"/>
                        <a:gd name="T5" fmla="*/ 8 h 49"/>
                        <a:gd name="T6" fmla="*/ 50 w 50"/>
                        <a:gd name="T7" fmla="*/ 16 h 49"/>
                        <a:gd name="T8" fmla="*/ 50 w 50"/>
                        <a:gd name="T9" fmla="*/ 24 h 49"/>
                        <a:gd name="T10" fmla="*/ 50 w 50"/>
                        <a:gd name="T11" fmla="*/ 37 h 49"/>
                        <a:gd name="T12" fmla="*/ 46 w 50"/>
                        <a:gd name="T13" fmla="*/ 45 h 49"/>
                        <a:gd name="T14" fmla="*/ 37 w 50"/>
                        <a:gd name="T15" fmla="*/ 49 h 49"/>
                        <a:gd name="T16" fmla="*/ 25 w 50"/>
                        <a:gd name="T17" fmla="*/ 49 h 49"/>
                        <a:gd name="T18" fmla="*/ 17 w 50"/>
                        <a:gd name="T19" fmla="*/ 49 h 49"/>
                        <a:gd name="T20" fmla="*/ 9 w 50"/>
                        <a:gd name="T21" fmla="*/ 45 h 49"/>
                        <a:gd name="T22" fmla="*/ 5 w 50"/>
                        <a:gd name="T23" fmla="*/ 37 h 49"/>
                        <a:gd name="T24" fmla="*/ 0 w 50"/>
                        <a:gd name="T25" fmla="*/ 24 h 49"/>
                        <a:gd name="T26" fmla="*/ 5 w 50"/>
                        <a:gd name="T27" fmla="*/ 16 h 49"/>
                        <a:gd name="T28" fmla="*/ 9 w 50"/>
                        <a:gd name="T29" fmla="*/ 8 h 49"/>
                        <a:gd name="T30" fmla="*/ 17 w 50"/>
                        <a:gd name="T31" fmla="*/ 4 h 49"/>
                        <a:gd name="T32" fmla="*/ 25 w 50"/>
                        <a:gd name="T33" fmla="*/ 0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9">
                          <a:moveTo>
                            <a:pt x="25" y="0"/>
                          </a:moveTo>
                          <a:lnTo>
                            <a:pt x="37" y="4"/>
                          </a:lnTo>
                          <a:lnTo>
                            <a:pt x="46" y="8"/>
                          </a:lnTo>
                          <a:lnTo>
                            <a:pt x="50" y="16"/>
                          </a:lnTo>
                          <a:lnTo>
                            <a:pt x="50" y="24"/>
                          </a:lnTo>
                          <a:lnTo>
                            <a:pt x="50" y="37"/>
                          </a:lnTo>
                          <a:lnTo>
                            <a:pt x="46" y="45"/>
                          </a:lnTo>
                          <a:lnTo>
                            <a:pt x="37" y="49"/>
                          </a:lnTo>
                          <a:lnTo>
                            <a:pt x="25" y="49"/>
                          </a:lnTo>
                          <a:lnTo>
                            <a:pt x="17" y="49"/>
                          </a:lnTo>
                          <a:lnTo>
                            <a:pt x="9" y="45"/>
                          </a:lnTo>
                          <a:lnTo>
                            <a:pt x="5" y="37"/>
                          </a:lnTo>
                          <a:lnTo>
                            <a:pt x="0" y="24"/>
                          </a:lnTo>
                          <a:lnTo>
                            <a:pt x="5" y="16"/>
                          </a:lnTo>
                          <a:lnTo>
                            <a:pt x="9" y="8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0" name="Freeform 1637"/>
                    <p:cNvSpPr>
                      <a:spLocks/>
                    </p:cNvSpPr>
                    <p:nvPr/>
                  </p:nvSpPr>
                  <p:spPr bwMode="auto">
                    <a:xfrm>
                      <a:off x="1535" y="2721"/>
                      <a:ext cx="50" cy="49"/>
                    </a:xfrm>
                    <a:custGeom>
                      <a:avLst/>
                      <a:gdLst>
                        <a:gd name="T0" fmla="*/ 25 w 50"/>
                        <a:gd name="T1" fmla="*/ 0 h 49"/>
                        <a:gd name="T2" fmla="*/ 37 w 50"/>
                        <a:gd name="T3" fmla="*/ 4 h 49"/>
                        <a:gd name="T4" fmla="*/ 46 w 50"/>
                        <a:gd name="T5" fmla="*/ 8 h 49"/>
                        <a:gd name="T6" fmla="*/ 50 w 50"/>
                        <a:gd name="T7" fmla="*/ 16 h 49"/>
                        <a:gd name="T8" fmla="*/ 50 w 50"/>
                        <a:gd name="T9" fmla="*/ 24 h 49"/>
                        <a:gd name="T10" fmla="*/ 50 w 50"/>
                        <a:gd name="T11" fmla="*/ 37 h 49"/>
                        <a:gd name="T12" fmla="*/ 46 w 50"/>
                        <a:gd name="T13" fmla="*/ 45 h 49"/>
                        <a:gd name="T14" fmla="*/ 37 w 50"/>
                        <a:gd name="T15" fmla="*/ 49 h 49"/>
                        <a:gd name="T16" fmla="*/ 25 w 50"/>
                        <a:gd name="T17" fmla="*/ 49 h 49"/>
                        <a:gd name="T18" fmla="*/ 17 w 50"/>
                        <a:gd name="T19" fmla="*/ 49 h 49"/>
                        <a:gd name="T20" fmla="*/ 9 w 50"/>
                        <a:gd name="T21" fmla="*/ 45 h 49"/>
                        <a:gd name="T22" fmla="*/ 5 w 50"/>
                        <a:gd name="T23" fmla="*/ 37 h 49"/>
                        <a:gd name="T24" fmla="*/ 0 w 50"/>
                        <a:gd name="T25" fmla="*/ 24 h 49"/>
                        <a:gd name="T26" fmla="*/ 5 w 50"/>
                        <a:gd name="T27" fmla="*/ 16 h 49"/>
                        <a:gd name="T28" fmla="*/ 9 w 50"/>
                        <a:gd name="T29" fmla="*/ 8 h 49"/>
                        <a:gd name="T30" fmla="*/ 17 w 50"/>
                        <a:gd name="T31" fmla="*/ 4 h 49"/>
                        <a:gd name="T32" fmla="*/ 25 w 50"/>
                        <a:gd name="T33" fmla="*/ 0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9">
                          <a:moveTo>
                            <a:pt x="25" y="0"/>
                          </a:moveTo>
                          <a:lnTo>
                            <a:pt x="37" y="4"/>
                          </a:lnTo>
                          <a:lnTo>
                            <a:pt x="46" y="8"/>
                          </a:lnTo>
                          <a:lnTo>
                            <a:pt x="50" y="16"/>
                          </a:lnTo>
                          <a:lnTo>
                            <a:pt x="50" y="24"/>
                          </a:lnTo>
                          <a:lnTo>
                            <a:pt x="50" y="37"/>
                          </a:lnTo>
                          <a:lnTo>
                            <a:pt x="46" y="45"/>
                          </a:lnTo>
                          <a:lnTo>
                            <a:pt x="37" y="49"/>
                          </a:lnTo>
                          <a:lnTo>
                            <a:pt x="25" y="49"/>
                          </a:lnTo>
                          <a:lnTo>
                            <a:pt x="17" y="49"/>
                          </a:lnTo>
                          <a:lnTo>
                            <a:pt x="9" y="45"/>
                          </a:lnTo>
                          <a:lnTo>
                            <a:pt x="5" y="37"/>
                          </a:lnTo>
                          <a:lnTo>
                            <a:pt x="0" y="24"/>
                          </a:lnTo>
                          <a:lnTo>
                            <a:pt x="5" y="16"/>
                          </a:lnTo>
                          <a:lnTo>
                            <a:pt x="9" y="8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1" name="Rectangle 16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360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2" name="Rectangle 16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360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3" name="Line 164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2454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4" name="Line 164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2454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5" name="Line 164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261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6" name="Freeform 1643"/>
                    <p:cNvSpPr>
                      <a:spLocks/>
                    </p:cNvSpPr>
                    <p:nvPr/>
                  </p:nvSpPr>
                  <p:spPr bwMode="auto">
                    <a:xfrm>
                      <a:off x="1465" y="2212"/>
                      <a:ext cx="194" cy="49"/>
                    </a:xfrm>
                    <a:custGeom>
                      <a:avLst/>
                      <a:gdLst>
                        <a:gd name="T0" fmla="*/ 0 w 194"/>
                        <a:gd name="T1" fmla="*/ 0 h 49"/>
                        <a:gd name="T2" fmla="*/ 95 w 194"/>
                        <a:gd name="T3" fmla="*/ 49 h 49"/>
                        <a:gd name="T4" fmla="*/ 194 w 194"/>
                        <a:gd name="T5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9">
                          <a:moveTo>
                            <a:pt x="0" y="0"/>
                          </a:moveTo>
                          <a:lnTo>
                            <a:pt x="95" y="49"/>
                          </a:lnTo>
                          <a:lnTo>
                            <a:pt x="194" y="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7" name="Freeform 1644"/>
                    <p:cNvSpPr>
                      <a:spLocks/>
                    </p:cNvSpPr>
                    <p:nvPr/>
                  </p:nvSpPr>
                  <p:spPr bwMode="auto">
                    <a:xfrm>
                      <a:off x="1535" y="2236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5 h 50"/>
                        <a:gd name="T4" fmla="*/ 46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6 w 50"/>
                        <a:gd name="T13" fmla="*/ 41 h 50"/>
                        <a:gd name="T14" fmla="*/ 37 w 50"/>
                        <a:gd name="T15" fmla="*/ 50 h 50"/>
                        <a:gd name="T16" fmla="*/ 25 w 50"/>
                        <a:gd name="T17" fmla="*/ 50 h 50"/>
                        <a:gd name="T18" fmla="*/ 17 w 50"/>
                        <a:gd name="T19" fmla="*/ 50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5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5"/>
                          </a:lnTo>
                          <a:lnTo>
                            <a:pt x="46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50"/>
                          </a:lnTo>
                          <a:lnTo>
                            <a:pt x="25" y="50"/>
                          </a:lnTo>
                          <a:lnTo>
                            <a:pt x="17" y="50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5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8" name="Freeform 1645"/>
                    <p:cNvSpPr>
                      <a:spLocks/>
                    </p:cNvSpPr>
                    <p:nvPr/>
                  </p:nvSpPr>
                  <p:spPr bwMode="auto">
                    <a:xfrm>
                      <a:off x="1535" y="2236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5 h 50"/>
                        <a:gd name="T4" fmla="*/ 46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6 w 50"/>
                        <a:gd name="T13" fmla="*/ 41 h 50"/>
                        <a:gd name="T14" fmla="*/ 37 w 50"/>
                        <a:gd name="T15" fmla="*/ 50 h 50"/>
                        <a:gd name="T16" fmla="*/ 25 w 50"/>
                        <a:gd name="T17" fmla="*/ 50 h 50"/>
                        <a:gd name="T18" fmla="*/ 17 w 50"/>
                        <a:gd name="T19" fmla="*/ 50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5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5"/>
                          </a:lnTo>
                          <a:lnTo>
                            <a:pt x="46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50"/>
                          </a:lnTo>
                          <a:lnTo>
                            <a:pt x="25" y="50"/>
                          </a:lnTo>
                          <a:lnTo>
                            <a:pt x="17" y="50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5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59" name="Rectangle 16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37" y="2745"/>
                      <a:ext cx="37" cy="19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0" name="Rectangle 16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87" y="2745"/>
                      <a:ext cx="37" cy="19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1" name="Line 1648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803" y="2844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2" name="Line 1649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9" y="2844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3" name="Freeform 1650"/>
                    <p:cNvSpPr>
                      <a:spLocks/>
                    </p:cNvSpPr>
                    <p:nvPr/>
                  </p:nvSpPr>
                  <p:spPr bwMode="auto">
                    <a:xfrm>
                      <a:off x="1099" y="3402"/>
                      <a:ext cx="49" cy="50"/>
                    </a:xfrm>
                    <a:custGeom>
                      <a:avLst/>
                      <a:gdLst>
                        <a:gd name="T0" fmla="*/ 25 w 49"/>
                        <a:gd name="T1" fmla="*/ 0 h 50"/>
                        <a:gd name="T2" fmla="*/ 33 w 49"/>
                        <a:gd name="T3" fmla="*/ 0 h 50"/>
                        <a:gd name="T4" fmla="*/ 41 w 49"/>
                        <a:gd name="T5" fmla="*/ 9 h 50"/>
                        <a:gd name="T6" fmla="*/ 49 w 49"/>
                        <a:gd name="T7" fmla="*/ 17 h 50"/>
                        <a:gd name="T8" fmla="*/ 49 w 49"/>
                        <a:gd name="T9" fmla="*/ 25 h 50"/>
                        <a:gd name="T10" fmla="*/ 49 w 49"/>
                        <a:gd name="T11" fmla="*/ 33 h 50"/>
                        <a:gd name="T12" fmla="*/ 41 w 49"/>
                        <a:gd name="T13" fmla="*/ 41 h 50"/>
                        <a:gd name="T14" fmla="*/ 33 w 49"/>
                        <a:gd name="T15" fmla="*/ 45 h 50"/>
                        <a:gd name="T16" fmla="*/ 25 w 49"/>
                        <a:gd name="T17" fmla="*/ 50 h 50"/>
                        <a:gd name="T18" fmla="*/ 16 w 49"/>
                        <a:gd name="T19" fmla="*/ 45 h 50"/>
                        <a:gd name="T20" fmla="*/ 8 w 49"/>
                        <a:gd name="T21" fmla="*/ 41 h 50"/>
                        <a:gd name="T22" fmla="*/ 4 w 49"/>
                        <a:gd name="T23" fmla="*/ 33 h 50"/>
                        <a:gd name="T24" fmla="*/ 0 w 49"/>
                        <a:gd name="T25" fmla="*/ 25 h 50"/>
                        <a:gd name="T26" fmla="*/ 4 w 49"/>
                        <a:gd name="T27" fmla="*/ 17 h 50"/>
                        <a:gd name="T28" fmla="*/ 8 w 49"/>
                        <a:gd name="T29" fmla="*/ 9 h 50"/>
                        <a:gd name="T30" fmla="*/ 16 w 49"/>
                        <a:gd name="T31" fmla="*/ 0 h 50"/>
                        <a:gd name="T32" fmla="*/ 25 w 49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25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9" y="17"/>
                          </a:lnTo>
                          <a:lnTo>
                            <a:pt x="49" y="25"/>
                          </a:lnTo>
                          <a:lnTo>
                            <a:pt x="49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5" y="50"/>
                          </a:lnTo>
                          <a:lnTo>
                            <a:pt x="16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6" y="0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4" name="Freeform 1651"/>
                    <p:cNvSpPr>
                      <a:spLocks/>
                    </p:cNvSpPr>
                    <p:nvPr/>
                  </p:nvSpPr>
                  <p:spPr bwMode="auto">
                    <a:xfrm>
                      <a:off x="1099" y="3402"/>
                      <a:ext cx="49" cy="50"/>
                    </a:xfrm>
                    <a:custGeom>
                      <a:avLst/>
                      <a:gdLst>
                        <a:gd name="T0" fmla="*/ 25 w 49"/>
                        <a:gd name="T1" fmla="*/ 0 h 50"/>
                        <a:gd name="T2" fmla="*/ 33 w 49"/>
                        <a:gd name="T3" fmla="*/ 0 h 50"/>
                        <a:gd name="T4" fmla="*/ 41 w 49"/>
                        <a:gd name="T5" fmla="*/ 9 h 50"/>
                        <a:gd name="T6" fmla="*/ 49 w 49"/>
                        <a:gd name="T7" fmla="*/ 17 h 50"/>
                        <a:gd name="T8" fmla="*/ 49 w 49"/>
                        <a:gd name="T9" fmla="*/ 25 h 50"/>
                        <a:gd name="T10" fmla="*/ 49 w 49"/>
                        <a:gd name="T11" fmla="*/ 33 h 50"/>
                        <a:gd name="T12" fmla="*/ 41 w 49"/>
                        <a:gd name="T13" fmla="*/ 41 h 50"/>
                        <a:gd name="T14" fmla="*/ 33 w 49"/>
                        <a:gd name="T15" fmla="*/ 45 h 50"/>
                        <a:gd name="T16" fmla="*/ 25 w 49"/>
                        <a:gd name="T17" fmla="*/ 50 h 50"/>
                        <a:gd name="T18" fmla="*/ 16 w 49"/>
                        <a:gd name="T19" fmla="*/ 45 h 50"/>
                        <a:gd name="T20" fmla="*/ 8 w 49"/>
                        <a:gd name="T21" fmla="*/ 41 h 50"/>
                        <a:gd name="T22" fmla="*/ 4 w 49"/>
                        <a:gd name="T23" fmla="*/ 33 h 50"/>
                        <a:gd name="T24" fmla="*/ 0 w 49"/>
                        <a:gd name="T25" fmla="*/ 25 h 50"/>
                        <a:gd name="T26" fmla="*/ 4 w 49"/>
                        <a:gd name="T27" fmla="*/ 17 h 50"/>
                        <a:gd name="T28" fmla="*/ 8 w 49"/>
                        <a:gd name="T29" fmla="*/ 9 h 50"/>
                        <a:gd name="T30" fmla="*/ 16 w 49"/>
                        <a:gd name="T31" fmla="*/ 0 h 50"/>
                        <a:gd name="T32" fmla="*/ 25 w 49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9" h="50">
                          <a:moveTo>
                            <a:pt x="25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9" y="17"/>
                          </a:lnTo>
                          <a:lnTo>
                            <a:pt x="49" y="25"/>
                          </a:lnTo>
                          <a:lnTo>
                            <a:pt x="49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5" y="50"/>
                          </a:lnTo>
                          <a:lnTo>
                            <a:pt x="16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6" y="0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5" name="Freeform 1652"/>
                    <p:cNvSpPr>
                      <a:spLocks/>
                    </p:cNvSpPr>
                    <p:nvPr/>
                  </p:nvSpPr>
                  <p:spPr bwMode="auto">
                    <a:xfrm>
                      <a:off x="1124" y="2261"/>
                      <a:ext cx="243" cy="1166"/>
                    </a:xfrm>
                    <a:custGeom>
                      <a:avLst/>
                      <a:gdLst>
                        <a:gd name="T0" fmla="*/ 243 w 243"/>
                        <a:gd name="T1" fmla="*/ 0 h 1166"/>
                        <a:gd name="T2" fmla="*/ 0 w 243"/>
                        <a:gd name="T3" fmla="*/ 0 h 1166"/>
                        <a:gd name="T4" fmla="*/ 0 w 243"/>
                        <a:gd name="T5" fmla="*/ 1166 h 11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3" h="1166">
                          <a:moveTo>
                            <a:pt x="243" y="0"/>
                          </a:moveTo>
                          <a:lnTo>
                            <a:pt x="0" y="0"/>
                          </a:lnTo>
                          <a:lnTo>
                            <a:pt x="0" y="116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6" name="Line 1653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9" y="2261"/>
                      <a:ext cx="1" cy="116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7" name="Freeform 1654"/>
                    <p:cNvSpPr>
                      <a:spLocks/>
                    </p:cNvSpPr>
                    <p:nvPr/>
                  </p:nvSpPr>
                  <p:spPr bwMode="auto">
                    <a:xfrm>
                      <a:off x="1634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1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8" name="Freeform 1655"/>
                    <p:cNvSpPr>
                      <a:spLocks/>
                    </p:cNvSpPr>
                    <p:nvPr/>
                  </p:nvSpPr>
                  <p:spPr bwMode="auto">
                    <a:xfrm>
                      <a:off x="1634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1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69" name="Line 165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454"/>
                      <a:ext cx="29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0" name="Freeform 1657"/>
                    <p:cNvSpPr>
                      <a:spLocks/>
                    </p:cNvSpPr>
                    <p:nvPr/>
                  </p:nvSpPr>
                  <p:spPr bwMode="auto">
                    <a:xfrm>
                      <a:off x="2001" y="2651"/>
                      <a:ext cx="296" cy="390"/>
                    </a:xfrm>
                    <a:custGeom>
                      <a:avLst/>
                      <a:gdLst>
                        <a:gd name="T0" fmla="*/ 0 w 296"/>
                        <a:gd name="T1" fmla="*/ 386 h 390"/>
                        <a:gd name="T2" fmla="*/ 0 w 296"/>
                        <a:gd name="T3" fmla="*/ 193 h 390"/>
                        <a:gd name="T4" fmla="*/ 0 w 296"/>
                        <a:gd name="T5" fmla="*/ 0 h 390"/>
                        <a:gd name="T6" fmla="*/ 292 w 296"/>
                        <a:gd name="T7" fmla="*/ 189 h 390"/>
                        <a:gd name="T8" fmla="*/ 296 w 296"/>
                        <a:gd name="T9" fmla="*/ 193 h 390"/>
                        <a:gd name="T10" fmla="*/ 292 w 296"/>
                        <a:gd name="T11" fmla="*/ 197 h 390"/>
                        <a:gd name="T12" fmla="*/ 0 w 296"/>
                        <a:gd name="T13" fmla="*/ 390 h 390"/>
                        <a:gd name="T14" fmla="*/ 0 w 296"/>
                        <a:gd name="T15" fmla="*/ 386 h 3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</a:cxnLst>
                      <a:rect l="0" t="0" r="r" b="b"/>
                      <a:pathLst>
                        <a:path w="296" h="390">
                          <a:moveTo>
                            <a:pt x="0" y="386"/>
                          </a:move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292" y="189"/>
                          </a:lnTo>
                          <a:lnTo>
                            <a:pt x="296" y="193"/>
                          </a:lnTo>
                          <a:lnTo>
                            <a:pt x="292" y="197"/>
                          </a:lnTo>
                          <a:lnTo>
                            <a:pt x="0" y="390"/>
                          </a:lnTo>
                          <a:lnTo>
                            <a:pt x="0" y="386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1" name="Freeform 1658"/>
                    <p:cNvSpPr>
                      <a:spLocks/>
                    </p:cNvSpPr>
                    <p:nvPr/>
                  </p:nvSpPr>
                  <p:spPr bwMode="auto">
                    <a:xfrm>
                      <a:off x="2001" y="2651"/>
                      <a:ext cx="296" cy="390"/>
                    </a:xfrm>
                    <a:custGeom>
                      <a:avLst/>
                      <a:gdLst>
                        <a:gd name="T0" fmla="*/ 0 w 296"/>
                        <a:gd name="T1" fmla="*/ 386 h 390"/>
                        <a:gd name="T2" fmla="*/ 0 w 296"/>
                        <a:gd name="T3" fmla="*/ 193 h 390"/>
                        <a:gd name="T4" fmla="*/ 0 w 296"/>
                        <a:gd name="T5" fmla="*/ 193 h 390"/>
                        <a:gd name="T6" fmla="*/ 0 w 296"/>
                        <a:gd name="T7" fmla="*/ 0 h 390"/>
                        <a:gd name="T8" fmla="*/ 0 w 296"/>
                        <a:gd name="T9" fmla="*/ 0 h 390"/>
                        <a:gd name="T10" fmla="*/ 292 w 296"/>
                        <a:gd name="T11" fmla="*/ 189 h 390"/>
                        <a:gd name="T12" fmla="*/ 296 w 296"/>
                        <a:gd name="T13" fmla="*/ 193 h 390"/>
                        <a:gd name="T14" fmla="*/ 292 w 296"/>
                        <a:gd name="T15" fmla="*/ 197 h 390"/>
                        <a:gd name="T16" fmla="*/ 0 w 296"/>
                        <a:gd name="T17" fmla="*/ 390 h 390"/>
                        <a:gd name="T18" fmla="*/ 0 w 296"/>
                        <a:gd name="T19" fmla="*/ 386 h 39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</a:cxnLst>
                      <a:rect l="0" t="0" r="r" b="b"/>
                      <a:pathLst>
                        <a:path w="296" h="390">
                          <a:moveTo>
                            <a:pt x="0" y="386"/>
                          </a:moveTo>
                          <a:lnTo>
                            <a:pt x="0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92" y="189"/>
                          </a:lnTo>
                          <a:lnTo>
                            <a:pt x="296" y="193"/>
                          </a:lnTo>
                          <a:lnTo>
                            <a:pt x="292" y="197"/>
                          </a:lnTo>
                          <a:lnTo>
                            <a:pt x="0" y="390"/>
                          </a:lnTo>
                          <a:lnTo>
                            <a:pt x="0" y="386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2" name="Freeform 1659"/>
                    <p:cNvSpPr>
                      <a:spLocks/>
                    </p:cNvSpPr>
                    <p:nvPr/>
                  </p:nvSpPr>
                  <p:spPr bwMode="auto">
                    <a:xfrm>
                      <a:off x="2293" y="2819"/>
                      <a:ext cx="45" cy="50"/>
                    </a:xfrm>
                    <a:custGeom>
                      <a:avLst/>
                      <a:gdLst>
                        <a:gd name="T0" fmla="*/ 25 w 45"/>
                        <a:gd name="T1" fmla="*/ 0 h 50"/>
                        <a:gd name="T2" fmla="*/ 33 w 45"/>
                        <a:gd name="T3" fmla="*/ 4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46 h 50"/>
                        <a:gd name="T16" fmla="*/ 25 w 45"/>
                        <a:gd name="T17" fmla="*/ 50 h 50"/>
                        <a:gd name="T18" fmla="*/ 12 w 45"/>
                        <a:gd name="T19" fmla="*/ 46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4 h 50"/>
                        <a:gd name="T32" fmla="*/ 25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2" y="46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3" name="Freeform 1660"/>
                    <p:cNvSpPr>
                      <a:spLocks/>
                    </p:cNvSpPr>
                    <p:nvPr/>
                  </p:nvSpPr>
                  <p:spPr bwMode="auto">
                    <a:xfrm>
                      <a:off x="2293" y="2819"/>
                      <a:ext cx="45" cy="50"/>
                    </a:xfrm>
                    <a:custGeom>
                      <a:avLst/>
                      <a:gdLst>
                        <a:gd name="T0" fmla="*/ 25 w 45"/>
                        <a:gd name="T1" fmla="*/ 0 h 50"/>
                        <a:gd name="T2" fmla="*/ 33 w 45"/>
                        <a:gd name="T3" fmla="*/ 4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46 h 50"/>
                        <a:gd name="T16" fmla="*/ 25 w 45"/>
                        <a:gd name="T17" fmla="*/ 50 h 50"/>
                        <a:gd name="T18" fmla="*/ 12 w 45"/>
                        <a:gd name="T19" fmla="*/ 46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4 h 50"/>
                        <a:gd name="T32" fmla="*/ 25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2" y="46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4" name="Line 1661"/>
                    <p:cNvSpPr>
                      <a:spLocks noChangeShapeType="1"/>
                    </p:cNvSpPr>
                    <p:nvPr/>
                  </p:nvSpPr>
                  <p:spPr bwMode="auto">
                    <a:xfrm flipH="1">
                      <a:off x="1902" y="2844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5" name="Line 166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338" y="2844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6" name="Rectangle 16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4" y="2360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7" name="Rectangle 16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0" y="2360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8" name="Line 166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050" y="2454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79" name="Line 166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902" y="2454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0" name="Line 166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5" y="2261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1" name="Freeform 1668"/>
                    <p:cNvSpPr>
                      <a:spLocks/>
                    </p:cNvSpPr>
                    <p:nvPr/>
                  </p:nvSpPr>
                  <p:spPr bwMode="auto">
                    <a:xfrm>
                      <a:off x="2244" y="2212"/>
                      <a:ext cx="193" cy="49"/>
                    </a:xfrm>
                    <a:custGeom>
                      <a:avLst/>
                      <a:gdLst>
                        <a:gd name="T0" fmla="*/ 0 w 193"/>
                        <a:gd name="T1" fmla="*/ 0 h 49"/>
                        <a:gd name="T2" fmla="*/ 94 w 193"/>
                        <a:gd name="T3" fmla="*/ 49 h 49"/>
                        <a:gd name="T4" fmla="*/ 193 w 193"/>
                        <a:gd name="T5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3" h="49">
                          <a:moveTo>
                            <a:pt x="0" y="0"/>
                          </a:moveTo>
                          <a:lnTo>
                            <a:pt x="94" y="49"/>
                          </a:lnTo>
                          <a:lnTo>
                            <a:pt x="193" y="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2" name="Freeform 1669"/>
                    <p:cNvSpPr>
                      <a:spLocks/>
                    </p:cNvSpPr>
                    <p:nvPr/>
                  </p:nvSpPr>
                  <p:spPr bwMode="auto">
                    <a:xfrm>
                      <a:off x="2318" y="2236"/>
                      <a:ext cx="45" cy="50"/>
                    </a:xfrm>
                    <a:custGeom>
                      <a:avLst/>
                      <a:gdLst>
                        <a:gd name="T0" fmla="*/ 20 w 45"/>
                        <a:gd name="T1" fmla="*/ 0 h 50"/>
                        <a:gd name="T2" fmla="*/ 33 w 45"/>
                        <a:gd name="T3" fmla="*/ 5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50 h 50"/>
                        <a:gd name="T16" fmla="*/ 20 w 45"/>
                        <a:gd name="T17" fmla="*/ 50 h 50"/>
                        <a:gd name="T18" fmla="*/ 12 w 45"/>
                        <a:gd name="T19" fmla="*/ 50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5 h 50"/>
                        <a:gd name="T32" fmla="*/ 20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0" y="0"/>
                          </a:moveTo>
                          <a:lnTo>
                            <a:pt x="33" y="5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50"/>
                          </a:lnTo>
                          <a:lnTo>
                            <a:pt x="20" y="50"/>
                          </a:lnTo>
                          <a:lnTo>
                            <a:pt x="12" y="50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5"/>
                          </a:lnTo>
                          <a:lnTo>
                            <a:pt x="20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3" name="Freeform 1670"/>
                    <p:cNvSpPr>
                      <a:spLocks/>
                    </p:cNvSpPr>
                    <p:nvPr/>
                  </p:nvSpPr>
                  <p:spPr bwMode="auto">
                    <a:xfrm>
                      <a:off x="2318" y="2236"/>
                      <a:ext cx="45" cy="50"/>
                    </a:xfrm>
                    <a:custGeom>
                      <a:avLst/>
                      <a:gdLst>
                        <a:gd name="T0" fmla="*/ 20 w 45"/>
                        <a:gd name="T1" fmla="*/ 0 h 50"/>
                        <a:gd name="T2" fmla="*/ 33 w 45"/>
                        <a:gd name="T3" fmla="*/ 5 h 50"/>
                        <a:gd name="T4" fmla="*/ 41 w 45"/>
                        <a:gd name="T5" fmla="*/ 9 h 50"/>
                        <a:gd name="T6" fmla="*/ 45 w 45"/>
                        <a:gd name="T7" fmla="*/ 17 h 50"/>
                        <a:gd name="T8" fmla="*/ 45 w 45"/>
                        <a:gd name="T9" fmla="*/ 25 h 50"/>
                        <a:gd name="T10" fmla="*/ 45 w 45"/>
                        <a:gd name="T11" fmla="*/ 33 h 50"/>
                        <a:gd name="T12" fmla="*/ 41 w 45"/>
                        <a:gd name="T13" fmla="*/ 41 h 50"/>
                        <a:gd name="T14" fmla="*/ 33 w 45"/>
                        <a:gd name="T15" fmla="*/ 50 h 50"/>
                        <a:gd name="T16" fmla="*/ 20 w 45"/>
                        <a:gd name="T17" fmla="*/ 50 h 50"/>
                        <a:gd name="T18" fmla="*/ 12 w 45"/>
                        <a:gd name="T19" fmla="*/ 50 h 50"/>
                        <a:gd name="T20" fmla="*/ 4 w 45"/>
                        <a:gd name="T21" fmla="*/ 41 h 50"/>
                        <a:gd name="T22" fmla="*/ 0 w 45"/>
                        <a:gd name="T23" fmla="*/ 33 h 50"/>
                        <a:gd name="T24" fmla="*/ 0 w 45"/>
                        <a:gd name="T25" fmla="*/ 25 h 50"/>
                        <a:gd name="T26" fmla="*/ 0 w 45"/>
                        <a:gd name="T27" fmla="*/ 17 h 50"/>
                        <a:gd name="T28" fmla="*/ 4 w 45"/>
                        <a:gd name="T29" fmla="*/ 9 h 50"/>
                        <a:gd name="T30" fmla="*/ 12 w 45"/>
                        <a:gd name="T31" fmla="*/ 5 h 50"/>
                        <a:gd name="T32" fmla="*/ 20 w 45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45" h="50">
                          <a:moveTo>
                            <a:pt x="20" y="0"/>
                          </a:moveTo>
                          <a:lnTo>
                            <a:pt x="33" y="5"/>
                          </a:lnTo>
                          <a:lnTo>
                            <a:pt x="41" y="9"/>
                          </a:lnTo>
                          <a:lnTo>
                            <a:pt x="45" y="17"/>
                          </a:lnTo>
                          <a:lnTo>
                            <a:pt x="45" y="25"/>
                          </a:lnTo>
                          <a:lnTo>
                            <a:pt x="45" y="33"/>
                          </a:lnTo>
                          <a:lnTo>
                            <a:pt x="41" y="41"/>
                          </a:lnTo>
                          <a:lnTo>
                            <a:pt x="33" y="50"/>
                          </a:lnTo>
                          <a:lnTo>
                            <a:pt x="20" y="50"/>
                          </a:lnTo>
                          <a:lnTo>
                            <a:pt x="12" y="50"/>
                          </a:lnTo>
                          <a:lnTo>
                            <a:pt x="4" y="41"/>
                          </a:lnTo>
                          <a:lnTo>
                            <a:pt x="0" y="33"/>
                          </a:lnTo>
                          <a:lnTo>
                            <a:pt x="0" y="25"/>
                          </a:lnTo>
                          <a:lnTo>
                            <a:pt x="0" y="17"/>
                          </a:lnTo>
                          <a:lnTo>
                            <a:pt x="4" y="9"/>
                          </a:lnTo>
                          <a:lnTo>
                            <a:pt x="12" y="5"/>
                          </a:lnTo>
                          <a:lnTo>
                            <a:pt x="20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4" name="Freeform 1671"/>
                    <p:cNvSpPr>
                      <a:spLocks/>
                    </p:cNvSpPr>
                    <p:nvPr/>
                  </p:nvSpPr>
                  <p:spPr bwMode="auto">
                    <a:xfrm>
                      <a:off x="1877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1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5" name="Freeform 1672"/>
                    <p:cNvSpPr>
                      <a:spLocks/>
                    </p:cNvSpPr>
                    <p:nvPr/>
                  </p:nvSpPr>
                  <p:spPr bwMode="auto">
                    <a:xfrm>
                      <a:off x="1877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1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1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1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6" name="Freeform 1673"/>
                    <p:cNvSpPr>
                      <a:spLocks/>
                    </p:cNvSpPr>
                    <p:nvPr/>
                  </p:nvSpPr>
                  <p:spPr bwMode="auto">
                    <a:xfrm>
                      <a:off x="1902" y="2261"/>
                      <a:ext cx="243" cy="583"/>
                    </a:xfrm>
                    <a:custGeom>
                      <a:avLst/>
                      <a:gdLst>
                        <a:gd name="T0" fmla="*/ 243 w 243"/>
                        <a:gd name="T1" fmla="*/ 0 h 583"/>
                        <a:gd name="T2" fmla="*/ 0 w 243"/>
                        <a:gd name="T3" fmla="*/ 0 h 583"/>
                        <a:gd name="T4" fmla="*/ 0 w 243"/>
                        <a:gd name="T5" fmla="*/ 583 h 58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3" h="583">
                          <a:moveTo>
                            <a:pt x="243" y="0"/>
                          </a:moveTo>
                          <a:lnTo>
                            <a:pt x="0" y="0"/>
                          </a:lnTo>
                          <a:lnTo>
                            <a:pt x="0" y="583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7" name="Line 1674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2437" y="2261"/>
                      <a:ext cx="1" cy="58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8" name="Freeform 1675"/>
                    <p:cNvSpPr>
                      <a:spLocks/>
                    </p:cNvSpPr>
                    <p:nvPr/>
                  </p:nvSpPr>
                  <p:spPr bwMode="auto">
                    <a:xfrm>
                      <a:off x="2412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2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2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2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2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89" name="Freeform 1676"/>
                    <p:cNvSpPr>
                      <a:spLocks/>
                    </p:cNvSpPr>
                    <p:nvPr/>
                  </p:nvSpPr>
                  <p:spPr bwMode="auto">
                    <a:xfrm>
                      <a:off x="2412" y="2819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4 h 50"/>
                        <a:gd name="T4" fmla="*/ 42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2 w 50"/>
                        <a:gd name="T13" fmla="*/ 41 h 50"/>
                        <a:gd name="T14" fmla="*/ 33 w 50"/>
                        <a:gd name="T15" fmla="*/ 46 h 50"/>
                        <a:gd name="T16" fmla="*/ 25 w 50"/>
                        <a:gd name="T17" fmla="*/ 50 h 50"/>
                        <a:gd name="T18" fmla="*/ 17 w 50"/>
                        <a:gd name="T19" fmla="*/ 46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4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4"/>
                          </a:lnTo>
                          <a:lnTo>
                            <a:pt x="42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2" y="41"/>
                          </a:lnTo>
                          <a:lnTo>
                            <a:pt x="33" y="46"/>
                          </a:lnTo>
                          <a:lnTo>
                            <a:pt x="25" y="50"/>
                          </a:lnTo>
                          <a:lnTo>
                            <a:pt x="17" y="46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0" name="Line 167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2145" y="2454"/>
                      <a:ext cx="29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1" name="Freeform 1678"/>
                    <p:cNvSpPr>
                      <a:spLocks/>
                    </p:cNvSpPr>
                    <p:nvPr/>
                  </p:nvSpPr>
                  <p:spPr bwMode="auto">
                    <a:xfrm>
                      <a:off x="1222" y="3718"/>
                      <a:ext cx="338" cy="193"/>
                    </a:xfrm>
                    <a:custGeom>
                      <a:avLst/>
                      <a:gdLst>
                        <a:gd name="T0" fmla="*/ 338 w 338"/>
                        <a:gd name="T1" fmla="*/ 95 h 193"/>
                        <a:gd name="T2" fmla="*/ 194 w 338"/>
                        <a:gd name="T3" fmla="*/ 193 h 193"/>
                        <a:gd name="T4" fmla="*/ 0 w 338"/>
                        <a:gd name="T5" fmla="*/ 193 h 193"/>
                        <a:gd name="T6" fmla="*/ 0 w 338"/>
                        <a:gd name="T7" fmla="*/ 0 h 193"/>
                        <a:gd name="T8" fmla="*/ 194 w 338"/>
                        <a:gd name="T9" fmla="*/ 0 h 193"/>
                        <a:gd name="T10" fmla="*/ 338 w 338"/>
                        <a:gd name="T11" fmla="*/ 95 h 1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38" h="193">
                          <a:moveTo>
                            <a:pt x="338" y="95"/>
                          </a:moveTo>
                          <a:lnTo>
                            <a:pt x="194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4" y="0"/>
                          </a:lnTo>
                          <a:lnTo>
                            <a:pt x="338" y="95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2" name="Freeform 1679"/>
                    <p:cNvSpPr>
                      <a:spLocks/>
                    </p:cNvSpPr>
                    <p:nvPr/>
                  </p:nvSpPr>
                  <p:spPr bwMode="auto">
                    <a:xfrm>
                      <a:off x="1222" y="3718"/>
                      <a:ext cx="338" cy="193"/>
                    </a:xfrm>
                    <a:custGeom>
                      <a:avLst/>
                      <a:gdLst>
                        <a:gd name="T0" fmla="*/ 338 w 338"/>
                        <a:gd name="T1" fmla="*/ 95 h 193"/>
                        <a:gd name="T2" fmla="*/ 194 w 338"/>
                        <a:gd name="T3" fmla="*/ 193 h 193"/>
                        <a:gd name="T4" fmla="*/ 0 w 338"/>
                        <a:gd name="T5" fmla="*/ 193 h 193"/>
                        <a:gd name="T6" fmla="*/ 0 w 338"/>
                        <a:gd name="T7" fmla="*/ 0 h 193"/>
                        <a:gd name="T8" fmla="*/ 194 w 338"/>
                        <a:gd name="T9" fmla="*/ 0 h 193"/>
                        <a:gd name="T10" fmla="*/ 338 w 338"/>
                        <a:gd name="T11" fmla="*/ 95 h 1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38" h="193">
                          <a:moveTo>
                            <a:pt x="338" y="95"/>
                          </a:moveTo>
                          <a:lnTo>
                            <a:pt x="194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4" y="0"/>
                          </a:lnTo>
                          <a:lnTo>
                            <a:pt x="338" y="95"/>
                          </a:lnTo>
                          <a:close/>
                        </a:path>
                      </a:pathLst>
                    </a:custGeom>
                    <a:noFill/>
                    <a:ln w="12700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3" name="Line 1680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560" y="3813"/>
                      <a:ext cx="99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4" name="Rectangle 16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22" y="3735"/>
                      <a:ext cx="261" cy="196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 lIns="0" tIns="0" rIns="0" bIns="0">
                      <a:spAutoFit/>
                    </a:bodyPr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de-DE" sz="1000" b="0" i="0" u="none" strike="noStrike" kern="0" cap="none" spc="0" normalizeH="0" baseline="0" noProof="0" dirty="0">
                          <a:ln>
                            <a:noFill/>
                          </a:ln>
                          <a:solidFill>
                            <a:srgbClr val="1F1A17"/>
                          </a:solidFill>
                          <a:effectLst/>
                          <a:uLnTx/>
                          <a:uFillTx/>
                          <a:latin typeface="Arial Narrow" pitchFamily="34" charset="0"/>
                        </a:rPr>
                        <a:t>THR</a:t>
                      </a:r>
                      <a:endPara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5" name="Line 168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659" y="3620"/>
                      <a:ext cx="1" cy="193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6" name="Rectangle 16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938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7" name="Rectangle 16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938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8" name="Line 168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3033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199" name="Line 1686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3033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0" name="Line 1687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3033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1" name="Freeform 1688"/>
                    <p:cNvSpPr>
                      <a:spLocks/>
                    </p:cNvSpPr>
                    <p:nvPr/>
                  </p:nvSpPr>
                  <p:spPr bwMode="auto">
                    <a:xfrm>
                      <a:off x="1465" y="2988"/>
                      <a:ext cx="194" cy="45"/>
                    </a:xfrm>
                    <a:custGeom>
                      <a:avLst/>
                      <a:gdLst>
                        <a:gd name="T0" fmla="*/ 0 w 194"/>
                        <a:gd name="T1" fmla="*/ 0 h 45"/>
                        <a:gd name="T2" fmla="*/ 95 w 194"/>
                        <a:gd name="T3" fmla="*/ 45 h 45"/>
                        <a:gd name="T4" fmla="*/ 194 w 194"/>
                        <a:gd name="T5" fmla="*/ 4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5">
                          <a:moveTo>
                            <a:pt x="0" y="0"/>
                          </a:moveTo>
                          <a:lnTo>
                            <a:pt x="95" y="45"/>
                          </a:lnTo>
                          <a:lnTo>
                            <a:pt x="194" y="45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2" name="Freeform 1689"/>
                    <p:cNvSpPr>
                      <a:spLocks/>
                    </p:cNvSpPr>
                    <p:nvPr/>
                  </p:nvSpPr>
                  <p:spPr bwMode="auto">
                    <a:xfrm>
                      <a:off x="1535" y="3012"/>
                      <a:ext cx="50" cy="45"/>
                    </a:xfrm>
                    <a:custGeom>
                      <a:avLst/>
                      <a:gdLst>
                        <a:gd name="T0" fmla="*/ 25 w 50"/>
                        <a:gd name="T1" fmla="*/ 0 h 45"/>
                        <a:gd name="T2" fmla="*/ 37 w 50"/>
                        <a:gd name="T3" fmla="*/ 0 h 45"/>
                        <a:gd name="T4" fmla="*/ 46 w 50"/>
                        <a:gd name="T5" fmla="*/ 4 h 45"/>
                        <a:gd name="T6" fmla="*/ 50 w 50"/>
                        <a:gd name="T7" fmla="*/ 13 h 45"/>
                        <a:gd name="T8" fmla="*/ 50 w 50"/>
                        <a:gd name="T9" fmla="*/ 21 h 45"/>
                        <a:gd name="T10" fmla="*/ 50 w 50"/>
                        <a:gd name="T11" fmla="*/ 33 h 45"/>
                        <a:gd name="T12" fmla="*/ 46 w 50"/>
                        <a:gd name="T13" fmla="*/ 41 h 45"/>
                        <a:gd name="T14" fmla="*/ 37 w 50"/>
                        <a:gd name="T15" fmla="*/ 45 h 45"/>
                        <a:gd name="T16" fmla="*/ 25 w 50"/>
                        <a:gd name="T17" fmla="*/ 45 h 45"/>
                        <a:gd name="T18" fmla="*/ 17 w 50"/>
                        <a:gd name="T19" fmla="*/ 45 h 45"/>
                        <a:gd name="T20" fmla="*/ 9 w 50"/>
                        <a:gd name="T21" fmla="*/ 41 h 45"/>
                        <a:gd name="T22" fmla="*/ 5 w 50"/>
                        <a:gd name="T23" fmla="*/ 33 h 45"/>
                        <a:gd name="T24" fmla="*/ 0 w 50"/>
                        <a:gd name="T25" fmla="*/ 21 h 45"/>
                        <a:gd name="T26" fmla="*/ 5 w 50"/>
                        <a:gd name="T27" fmla="*/ 13 h 45"/>
                        <a:gd name="T28" fmla="*/ 9 w 50"/>
                        <a:gd name="T29" fmla="*/ 4 h 45"/>
                        <a:gd name="T30" fmla="*/ 17 w 50"/>
                        <a:gd name="T31" fmla="*/ 0 h 45"/>
                        <a:gd name="T32" fmla="*/ 25 w 50"/>
                        <a:gd name="T33" fmla="*/ 0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5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6" y="4"/>
                          </a:lnTo>
                          <a:lnTo>
                            <a:pt x="50" y="13"/>
                          </a:lnTo>
                          <a:lnTo>
                            <a:pt x="50" y="21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45"/>
                          </a:lnTo>
                          <a:lnTo>
                            <a:pt x="25" y="45"/>
                          </a:lnTo>
                          <a:lnTo>
                            <a:pt x="17" y="45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1"/>
                          </a:lnTo>
                          <a:lnTo>
                            <a:pt x="5" y="13"/>
                          </a:lnTo>
                          <a:lnTo>
                            <a:pt x="9" y="4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3" name="Freeform 1690"/>
                    <p:cNvSpPr>
                      <a:spLocks/>
                    </p:cNvSpPr>
                    <p:nvPr/>
                  </p:nvSpPr>
                  <p:spPr bwMode="auto">
                    <a:xfrm>
                      <a:off x="1535" y="3012"/>
                      <a:ext cx="50" cy="45"/>
                    </a:xfrm>
                    <a:custGeom>
                      <a:avLst/>
                      <a:gdLst>
                        <a:gd name="T0" fmla="*/ 25 w 50"/>
                        <a:gd name="T1" fmla="*/ 0 h 45"/>
                        <a:gd name="T2" fmla="*/ 37 w 50"/>
                        <a:gd name="T3" fmla="*/ 0 h 45"/>
                        <a:gd name="T4" fmla="*/ 46 w 50"/>
                        <a:gd name="T5" fmla="*/ 4 h 45"/>
                        <a:gd name="T6" fmla="*/ 50 w 50"/>
                        <a:gd name="T7" fmla="*/ 13 h 45"/>
                        <a:gd name="T8" fmla="*/ 50 w 50"/>
                        <a:gd name="T9" fmla="*/ 21 h 45"/>
                        <a:gd name="T10" fmla="*/ 50 w 50"/>
                        <a:gd name="T11" fmla="*/ 33 h 45"/>
                        <a:gd name="T12" fmla="*/ 46 w 50"/>
                        <a:gd name="T13" fmla="*/ 41 h 45"/>
                        <a:gd name="T14" fmla="*/ 37 w 50"/>
                        <a:gd name="T15" fmla="*/ 45 h 45"/>
                        <a:gd name="T16" fmla="*/ 25 w 50"/>
                        <a:gd name="T17" fmla="*/ 45 h 45"/>
                        <a:gd name="T18" fmla="*/ 17 w 50"/>
                        <a:gd name="T19" fmla="*/ 45 h 45"/>
                        <a:gd name="T20" fmla="*/ 9 w 50"/>
                        <a:gd name="T21" fmla="*/ 41 h 45"/>
                        <a:gd name="T22" fmla="*/ 5 w 50"/>
                        <a:gd name="T23" fmla="*/ 33 h 45"/>
                        <a:gd name="T24" fmla="*/ 0 w 50"/>
                        <a:gd name="T25" fmla="*/ 21 h 45"/>
                        <a:gd name="T26" fmla="*/ 5 w 50"/>
                        <a:gd name="T27" fmla="*/ 13 h 45"/>
                        <a:gd name="T28" fmla="*/ 9 w 50"/>
                        <a:gd name="T29" fmla="*/ 4 h 45"/>
                        <a:gd name="T30" fmla="*/ 17 w 50"/>
                        <a:gd name="T31" fmla="*/ 0 h 45"/>
                        <a:gd name="T32" fmla="*/ 25 w 50"/>
                        <a:gd name="T33" fmla="*/ 0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5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6" y="4"/>
                          </a:lnTo>
                          <a:lnTo>
                            <a:pt x="50" y="13"/>
                          </a:lnTo>
                          <a:lnTo>
                            <a:pt x="50" y="21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45"/>
                          </a:lnTo>
                          <a:lnTo>
                            <a:pt x="25" y="45"/>
                          </a:lnTo>
                          <a:lnTo>
                            <a:pt x="17" y="45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1"/>
                          </a:lnTo>
                          <a:lnTo>
                            <a:pt x="5" y="13"/>
                          </a:lnTo>
                          <a:lnTo>
                            <a:pt x="9" y="4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4" name="Rectangle 16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651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5" name="Rectangle 16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651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6" name="Line 169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2745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7" name="Line 1694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2745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8" name="Line 1695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745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09" name="Freeform 1696"/>
                    <p:cNvSpPr>
                      <a:spLocks/>
                    </p:cNvSpPr>
                    <p:nvPr/>
                  </p:nvSpPr>
                  <p:spPr bwMode="auto">
                    <a:xfrm>
                      <a:off x="1465" y="2700"/>
                      <a:ext cx="194" cy="45"/>
                    </a:xfrm>
                    <a:custGeom>
                      <a:avLst/>
                      <a:gdLst>
                        <a:gd name="T0" fmla="*/ 0 w 194"/>
                        <a:gd name="T1" fmla="*/ 0 h 45"/>
                        <a:gd name="T2" fmla="*/ 95 w 194"/>
                        <a:gd name="T3" fmla="*/ 45 h 45"/>
                        <a:gd name="T4" fmla="*/ 194 w 194"/>
                        <a:gd name="T5" fmla="*/ 45 h 45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5">
                          <a:moveTo>
                            <a:pt x="0" y="0"/>
                          </a:moveTo>
                          <a:lnTo>
                            <a:pt x="95" y="45"/>
                          </a:lnTo>
                          <a:lnTo>
                            <a:pt x="194" y="45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0" name="Freeform 1697"/>
                    <p:cNvSpPr>
                      <a:spLocks/>
                    </p:cNvSpPr>
                    <p:nvPr/>
                  </p:nvSpPr>
                  <p:spPr bwMode="auto">
                    <a:xfrm>
                      <a:off x="1535" y="2721"/>
                      <a:ext cx="50" cy="49"/>
                    </a:xfrm>
                    <a:custGeom>
                      <a:avLst/>
                      <a:gdLst>
                        <a:gd name="T0" fmla="*/ 25 w 50"/>
                        <a:gd name="T1" fmla="*/ 0 h 49"/>
                        <a:gd name="T2" fmla="*/ 37 w 50"/>
                        <a:gd name="T3" fmla="*/ 4 h 49"/>
                        <a:gd name="T4" fmla="*/ 46 w 50"/>
                        <a:gd name="T5" fmla="*/ 8 h 49"/>
                        <a:gd name="T6" fmla="*/ 50 w 50"/>
                        <a:gd name="T7" fmla="*/ 16 h 49"/>
                        <a:gd name="T8" fmla="*/ 50 w 50"/>
                        <a:gd name="T9" fmla="*/ 24 h 49"/>
                        <a:gd name="T10" fmla="*/ 50 w 50"/>
                        <a:gd name="T11" fmla="*/ 37 h 49"/>
                        <a:gd name="T12" fmla="*/ 46 w 50"/>
                        <a:gd name="T13" fmla="*/ 45 h 49"/>
                        <a:gd name="T14" fmla="*/ 37 w 50"/>
                        <a:gd name="T15" fmla="*/ 49 h 49"/>
                        <a:gd name="T16" fmla="*/ 25 w 50"/>
                        <a:gd name="T17" fmla="*/ 49 h 49"/>
                        <a:gd name="T18" fmla="*/ 17 w 50"/>
                        <a:gd name="T19" fmla="*/ 49 h 49"/>
                        <a:gd name="T20" fmla="*/ 9 w 50"/>
                        <a:gd name="T21" fmla="*/ 45 h 49"/>
                        <a:gd name="T22" fmla="*/ 5 w 50"/>
                        <a:gd name="T23" fmla="*/ 37 h 49"/>
                        <a:gd name="T24" fmla="*/ 0 w 50"/>
                        <a:gd name="T25" fmla="*/ 24 h 49"/>
                        <a:gd name="T26" fmla="*/ 5 w 50"/>
                        <a:gd name="T27" fmla="*/ 16 h 49"/>
                        <a:gd name="T28" fmla="*/ 9 w 50"/>
                        <a:gd name="T29" fmla="*/ 8 h 49"/>
                        <a:gd name="T30" fmla="*/ 17 w 50"/>
                        <a:gd name="T31" fmla="*/ 4 h 49"/>
                        <a:gd name="T32" fmla="*/ 25 w 50"/>
                        <a:gd name="T33" fmla="*/ 0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9">
                          <a:moveTo>
                            <a:pt x="25" y="0"/>
                          </a:moveTo>
                          <a:lnTo>
                            <a:pt x="37" y="4"/>
                          </a:lnTo>
                          <a:lnTo>
                            <a:pt x="46" y="8"/>
                          </a:lnTo>
                          <a:lnTo>
                            <a:pt x="50" y="16"/>
                          </a:lnTo>
                          <a:lnTo>
                            <a:pt x="50" y="24"/>
                          </a:lnTo>
                          <a:lnTo>
                            <a:pt x="50" y="37"/>
                          </a:lnTo>
                          <a:lnTo>
                            <a:pt x="46" y="45"/>
                          </a:lnTo>
                          <a:lnTo>
                            <a:pt x="37" y="49"/>
                          </a:lnTo>
                          <a:lnTo>
                            <a:pt x="25" y="49"/>
                          </a:lnTo>
                          <a:lnTo>
                            <a:pt x="17" y="49"/>
                          </a:lnTo>
                          <a:lnTo>
                            <a:pt x="9" y="45"/>
                          </a:lnTo>
                          <a:lnTo>
                            <a:pt x="5" y="37"/>
                          </a:lnTo>
                          <a:lnTo>
                            <a:pt x="0" y="24"/>
                          </a:lnTo>
                          <a:lnTo>
                            <a:pt x="5" y="16"/>
                          </a:lnTo>
                          <a:lnTo>
                            <a:pt x="9" y="8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1" name="Freeform 1698"/>
                    <p:cNvSpPr>
                      <a:spLocks/>
                    </p:cNvSpPr>
                    <p:nvPr/>
                  </p:nvSpPr>
                  <p:spPr bwMode="auto">
                    <a:xfrm>
                      <a:off x="1535" y="2721"/>
                      <a:ext cx="50" cy="49"/>
                    </a:xfrm>
                    <a:custGeom>
                      <a:avLst/>
                      <a:gdLst>
                        <a:gd name="T0" fmla="*/ 25 w 50"/>
                        <a:gd name="T1" fmla="*/ 0 h 49"/>
                        <a:gd name="T2" fmla="*/ 37 w 50"/>
                        <a:gd name="T3" fmla="*/ 4 h 49"/>
                        <a:gd name="T4" fmla="*/ 46 w 50"/>
                        <a:gd name="T5" fmla="*/ 8 h 49"/>
                        <a:gd name="T6" fmla="*/ 50 w 50"/>
                        <a:gd name="T7" fmla="*/ 16 h 49"/>
                        <a:gd name="T8" fmla="*/ 50 w 50"/>
                        <a:gd name="T9" fmla="*/ 24 h 49"/>
                        <a:gd name="T10" fmla="*/ 50 w 50"/>
                        <a:gd name="T11" fmla="*/ 37 h 49"/>
                        <a:gd name="T12" fmla="*/ 46 w 50"/>
                        <a:gd name="T13" fmla="*/ 45 h 49"/>
                        <a:gd name="T14" fmla="*/ 37 w 50"/>
                        <a:gd name="T15" fmla="*/ 49 h 49"/>
                        <a:gd name="T16" fmla="*/ 25 w 50"/>
                        <a:gd name="T17" fmla="*/ 49 h 49"/>
                        <a:gd name="T18" fmla="*/ 17 w 50"/>
                        <a:gd name="T19" fmla="*/ 49 h 49"/>
                        <a:gd name="T20" fmla="*/ 9 w 50"/>
                        <a:gd name="T21" fmla="*/ 45 h 49"/>
                        <a:gd name="T22" fmla="*/ 5 w 50"/>
                        <a:gd name="T23" fmla="*/ 37 h 49"/>
                        <a:gd name="T24" fmla="*/ 0 w 50"/>
                        <a:gd name="T25" fmla="*/ 24 h 49"/>
                        <a:gd name="T26" fmla="*/ 5 w 50"/>
                        <a:gd name="T27" fmla="*/ 16 h 49"/>
                        <a:gd name="T28" fmla="*/ 9 w 50"/>
                        <a:gd name="T29" fmla="*/ 8 h 49"/>
                        <a:gd name="T30" fmla="*/ 17 w 50"/>
                        <a:gd name="T31" fmla="*/ 4 h 49"/>
                        <a:gd name="T32" fmla="*/ 25 w 50"/>
                        <a:gd name="T33" fmla="*/ 0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49">
                          <a:moveTo>
                            <a:pt x="25" y="0"/>
                          </a:moveTo>
                          <a:lnTo>
                            <a:pt x="37" y="4"/>
                          </a:lnTo>
                          <a:lnTo>
                            <a:pt x="46" y="8"/>
                          </a:lnTo>
                          <a:lnTo>
                            <a:pt x="50" y="16"/>
                          </a:lnTo>
                          <a:lnTo>
                            <a:pt x="50" y="24"/>
                          </a:lnTo>
                          <a:lnTo>
                            <a:pt x="50" y="37"/>
                          </a:lnTo>
                          <a:lnTo>
                            <a:pt x="46" y="45"/>
                          </a:lnTo>
                          <a:lnTo>
                            <a:pt x="37" y="49"/>
                          </a:lnTo>
                          <a:lnTo>
                            <a:pt x="25" y="49"/>
                          </a:lnTo>
                          <a:lnTo>
                            <a:pt x="17" y="49"/>
                          </a:lnTo>
                          <a:lnTo>
                            <a:pt x="9" y="45"/>
                          </a:lnTo>
                          <a:lnTo>
                            <a:pt x="5" y="37"/>
                          </a:lnTo>
                          <a:lnTo>
                            <a:pt x="0" y="24"/>
                          </a:lnTo>
                          <a:lnTo>
                            <a:pt x="5" y="16"/>
                          </a:lnTo>
                          <a:lnTo>
                            <a:pt x="9" y="8"/>
                          </a:lnTo>
                          <a:lnTo>
                            <a:pt x="17" y="4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2" name="Rectangle 16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06" y="2360"/>
                      <a:ext cx="33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3" name="Rectangle 17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251" y="2360"/>
                      <a:ext cx="37" cy="193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4" name="Line 170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272" y="2454"/>
                      <a:ext cx="9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5" name="Line 1702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124" y="2454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6" name="Line 170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261"/>
                      <a:ext cx="98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7" name="Freeform 1704"/>
                    <p:cNvSpPr>
                      <a:spLocks/>
                    </p:cNvSpPr>
                    <p:nvPr/>
                  </p:nvSpPr>
                  <p:spPr bwMode="auto">
                    <a:xfrm>
                      <a:off x="1465" y="2212"/>
                      <a:ext cx="194" cy="49"/>
                    </a:xfrm>
                    <a:custGeom>
                      <a:avLst/>
                      <a:gdLst>
                        <a:gd name="T0" fmla="*/ 0 w 194"/>
                        <a:gd name="T1" fmla="*/ 0 h 49"/>
                        <a:gd name="T2" fmla="*/ 95 w 194"/>
                        <a:gd name="T3" fmla="*/ 49 h 49"/>
                        <a:gd name="T4" fmla="*/ 194 w 194"/>
                        <a:gd name="T5" fmla="*/ 49 h 4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194" h="49">
                          <a:moveTo>
                            <a:pt x="0" y="0"/>
                          </a:moveTo>
                          <a:lnTo>
                            <a:pt x="95" y="49"/>
                          </a:lnTo>
                          <a:lnTo>
                            <a:pt x="194" y="49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8" name="Freeform 1705"/>
                    <p:cNvSpPr>
                      <a:spLocks/>
                    </p:cNvSpPr>
                    <p:nvPr/>
                  </p:nvSpPr>
                  <p:spPr bwMode="auto">
                    <a:xfrm>
                      <a:off x="1535" y="2236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5 h 50"/>
                        <a:gd name="T4" fmla="*/ 46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6 w 50"/>
                        <a:gd name="T13" fmla="*/ 41 h 50"/>
                        <a:gd name="T14" fmla="*/ 37 w 50"/>
                        <a:gd name="T15" fmla="*/ 50 h 50"/>
                        <a:gd name="T16" fmla="*/ 25 w 50"/>
                        <a:gd name="T17" fmla="*/ 50 h 50"/>
                        <a:gd name="T18" fmla="*/ 17 w 50"/>
                        <a:gd name="T19" fmla="*/ 50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5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5"/>
                          </a:lnTo>
                          <a:lnTo>
                            <a:pt x="46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50"/>
                          </a:lnTo>
                          <a:lnTo>
                            <a:pt x="25" y="50"/>
                          </a:lnTo>
                          <a:lnTo>
                            <a:pt x="17" y="50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5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19" name="Freeform 1706"/>
                    <p:cNvSpPr>
                      <a:spLocks/>
                    </p:cNvSpPr>
                    <p:nvPr/>
                  </p:nvSpPr>
                  <p:spPr bwMode="auto">
                    <a:xfrm>
                      <a:off x="1535" y="2236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5 h 50"/>
                        <a:gd name="T4" fmla="*/ 46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6 w 50"/>
                        <a:gd name="T13" fmla="*/ 41 h 50"/>
                        <a:gd name="T14" fmla="*/ 37 w 50"/>
                        <a:gd name="T15" fmla="*/ 50 h 50"/>
                        <a:gd name="T16" fmla="*/ 25 w 50"/>
                        <a:gd name="T17" fmla="*/ 50 h 50"/>
                        <a:gd name="T18" fmla="*/ 17 w 50"/>
                        <a:gd name="T19" fmla="*/ 50 h 50"/>
                        <a:gd name="T20" fmla="*/ 9 w 50"/>
                        <a:gd name="T21" fmla="*/ 41 h 50"/>
                        <a:gd name="T22" fmla="*/ 5 w 50"/>
                        <a:gd name="T23" fmla="*/ 33 h 50"/>
                        <a:gd name="T24" fmla="*/ 0 w 50"/>
                        <a:gd name="T25" fmla="*/ 25 h 50"/>
                        <a:gd name="T26" fmla="*/ 5 w 50"/>
                        <a:gd name="T27" fmla="*/ 17 h 50"/>
                        <a:gd name="T28" fmla="*/ 9 w 50"/>
                        <a:gd name="T29" fmla="*/ 9 h 50"/>
                        <a:gd name="T30" fmla="*/ 17 w 50"/>
                        <a:gd name="T31" fmla="*/ 5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5"/>
                          </a:lnTo>
                          <a:lnTo>
                            <a:pt x="46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6" y="41"/>
                          </a:lnTo>
                          <a:lnTo>
                            <a:pt x="37" y="50"/>
                          </a:lnTo>
                          <a:lnTo>
                            <a:pt x="25" y="50"/>
                          </a:lnTo>
                          <a:lnTo>
                            <a:pt x="17" y="50"/>
                          </a:lnTo>
                          <a:lnTo>
                            <a:pt x="9" y="41"/>
                          </a:lnTo>
                          <a:lnTo>
                            <a:pt x="5" y="33"/>
                          </a:lnTo>
                          <a:lnTo>
                            <a:pt x="0" y="25"/>
                          </a:lnTo>
                          <a:lnTo>
                            <a:pt x="5" y="17"/>
                          </a:lnTo>
                          <a:lnTo>
                            <a:pt x="9" y="9"/>
                          </a:lnTo>
                          <a:lnTo>
                            <a:pt x="17" y="5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0" name="Freeform 1707"/>
                    <p:cNvSpPr>
                      <a:spLocks/>
                    </p:cNvSpPr>
                    <p:nvPr/>
                  </p:nvSpPr>
                  <p:spPr bwMode="auto">
                    <a:xfrm>
                      <a:off x="1124" y="2261"/>
                      <a:ext cx="243" cy="1166"/>
                    </a:xfrm>
                    <a:custGeom>
                      <a:avLst/>
                      <a:gdLst>
                        <a:gd name="T0" fmla="*/ 243 w 243"/>
                        <a:gd name="T1" fmla="*/ 0 h 1166"/>
                        <a:gd name="T2" fmla="*/ 0 w 243"/>
                        <a:gd name="T3" fmla="*/ 0 h 1166"/>
                        <a:gd name="T4" fmla="*/ 0 w 243"/>
                        <a:gd name="T5" fmla="*/ 1166 h 116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</a:cxnLst>
                      <a:rect l="0" t="0" r="r" b="b"/>
                      <a:pathLst>
                        <a:path w="243" h="1166">
                          <a:moveTo>
                            <a:pt x="243" y="0"/>
                          </a:moveTo>
                          <a:lnTo>
                            <a:pt x="0" y="0"/>
                          </a:lnTo>
                          <a:lnTo>
                            <a:pt x="0" y="1166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1" name="Line 1708"/>
                    <p:cNvSpPr>
                      <a:spLocks noChangeShapeType="1"/>
                    </p:cNvSpPr>
                    <p:nvPr/>
                  </p:nvSpPr>
                  <p:spPr bwMode="auto">
                    <a:xfrm flipV="1">
                      <a:off x="1659" y="2261"/>
                      <a:ext cx="1" cy="1166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2" name="Freeform 1709"/>
                    <p:cNvSpPr>
                      <a:spLocks/>
                    </p:cNvSpPr>
                    <p:nvPr/>
                  </p:nvSpPr>
                  <p:spPr bwMode="auto">
                    <a:xfrm>
                      <a:off x="1634" y="3402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0 h 50"/>
                        <a:gd name="T4" fmla="*/ 41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5 h 50"/>
                        <a:gd name="T16" fmla="*/ 25 w 50"/>
                        <a:gd name="T17" fmla="*/ 50 h 50"/>
                        <a:gd name="T18" fmla="*/ 17 w 50"/>
                        <a:gd name="T19" fmla="*/ 45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0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5" y="50"/>
                          </a:lnTo>
                          <a:lnTo>
                            <a:pt x="17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3" name="Freeform 1710"/>
                    <p:cNvSpPr>
                      <a:spLocks/>
                    </p:cNvSpPr>
                    <p:nvPr/>
                  </p:nvSpPr>
                  <p:spPr bwMode="auto">
                    <a:xfrm>
                      <a:off x="1634" y="3402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3 w 50"/>
                        <a:gd name="T3" fmla="*/ 0 h 50"/>
                        <a:gd name="T4" fmla="*/ 41 w 50"/>
                        <a:gd name="T5" fmla="*/ 9 h 50"/>
                        <a:gd name="T6" fmla="*/ 46 w 50"/>
                        <a:gd name="T7" fmla="*/ 17 h 50"/>
                        <a:gd name="T8" fmla="*/ 50 w 50"/>
                        <a:gd name="T9" fmla="*/ 25 h 50"/>
                        <a:gd name="T10" fmla="*/ 46 w 50"/>
                        <a:gd name="T11" fmla="*/ 33 h 50"/>
                        <a:gd name="T12" fmla="*/ 41 w 50"/>
                        <a:gd name="T13" fmla="*/ 41 h 50"/>
                        <a:gd name="T14" fmla="*/ 33 w 50"/>
                        <a:gd name="T15" fmla="*/ 45 h 50"/>
                        <a:gd name="T16" fmla="*/ 25 w 50"/>
                        <a:gd name="T17" fmla="*/ 50 h 50"/>
                        <a:gd name="T18" fmla="*/ 17 w 50"/>
                        <a:gd name="T19" fmla="*/ 45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0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3" y="0"/>
                          </a:lnTo>
                          <a:lnTo>
                            <a:pt x="41" y="9"/>
                          </a:lnTo>
                          <a:lnTo>
                            <a:pt x="46" y="17"/>
                          </a:lnTo>
                          <a:lnTo>
                            <a:pt x="50" y="25"/>
                          </a:lnTo>
                          <a:lnTo>
                            <a:pt x="46" y="33"/>
                          </a:lnTo>
                          <a:lnTo>
                            <a:pt x="41" y="41"/>
                          </a:lnTo>
                          <a:lnTo>
                            <a:pt x="33" y="45"/>
                          </a:lnTo>
                          <a:lnTo>
                            <a:pt x="25" y="50"/>
                          </a:lnTo>
                          <a:lnTo>
                            <a:pt x="17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4" name="Line 1711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1367" y="2454"/>
                      <a:ext cx="292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5" name="Line 1723"/>
                    <p:cNvSpPr>
                      <a:spLocks noChangeShapeType="1"/>
                    </p:cNvSpPr>
                    <p:nvPr/>
                  </p:nvSpPr>
                  <p:spPr bwMode="auto">
                    <a:xfrm>
                      <a:off x="539" y="3426"/>
                      <a:ext cx="585" cy="1"/>
                    </a:xfrm>
                    <a:prstGeom prst="line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noFill/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6" name="Freeform 1724"/>
                    <p:cNvSpPr>
                      <a:spLocks/>
                    </p:cNvSpPr>
                    <p:nvPr/>
                  </p:nvSpPr>
                  <p:spPr bwMode="auto">
                    <a:xfrm>
                      <a:off x="514" y="3402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0 h 50"/>
                        <a:gd name="T4" fmla="*/ 41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1 w 50"/>
                        <a:gd name="T13" fmla="*/ 41 h 50"/>
                        <a:gd name="T14" fmla="*/ 37 w 50"/>
                        <a:gd name="T15" fmla="*/ 45 h 50"/>
                        <a:gd name="T16" fmla="*/ 25 w 50"/>
                        <a:gd name="T17" fmla="*/ 50 h 50"/>
                        <a:gd name="T18" fmla="*/ 17 w 50"/>
                        <a:gd name="T19" fmla="*/ 45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0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1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1" y="41"/>
                          </a:lnTo>
                          <a:lnTo>
                            <a:pt x="37" y="45"/>
                          </a:lnTo>
                          <a:lnTo>
                            <a:pt x="25" y="50"/>
                          </a:lnTo>
                          <a:lnTo>
                            <a:pt x="17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  <a:close/>
                        </a:path>
                      </a:pathLst>
                    </a:custGeom>
                    <a:solidFill>
                      <a:sysClr val="windowText" lastClr="000000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7" name="Freeform 1725"/>
                    <p:cNvSpPr>
                      <a:spLocks/>
                    </p:cNvSpPr>
                    <p:nvPr/>
                  </p:nvSpPr>
                  <p:spPr bwMode="auto">
                    <a:xfrm>
                      <a:off x="514" y="3402"/>
                      <a:ext cx="50" cy="50"/>
                    </a:xfrm>
                    <a:custGeom>
                      <a:avLst/>
                      <a:gdLst>
                        <a:gd name="T0" fmla="*/ 25 w 50"/>
                        <a:gd name="T1" fmla="*/ 0 h 50"/>
                        <a:gd name="T2" fmla="*/ 37 w 50"/>
                        <a:gd name="T3" fmla="*/ 0 h 50"/>
                        <a:gd name="T4" fmla="*/ 41 w 50"/>
                        <a:gd name="T5" fmla="*/ 9 h 50"/>
                        <a:gd name="T6" fmla="*/ 50 w 50"/>
                        <a:gd name="T7" fmla="*/ 17 h 50"/>
                        <a:gd name="T8" fmla="*/ 50 w 50"/>
                        <a:gd name="T9" fmla="*/ 25 h 50"/>
                        <a:gd name="T10" fmla="*/ 50 w 50"/>
                        <a:gd name="T11" fmla="*/ 33 h 50"/>
                        <a:gd name="T12" fmla="*/ 41 w 50"/>
                        <a:gd name="T13" fmla="*/ 41 h 50"/>
                        <a:gd name="T14" fmla="*/ 37 w 50"/>
                        <a:gd name="T15" fmla="*/ 45 h 50"/>
                        <a:gd name="T16" fmla="*/ 25 w 50"/>
                        <a:gd name="T17" fmla="*/ 50 h 50"/>
                        <a:gd name="T18" fmla="*/ 17 w 50"/>
                        <a:gd name="T19" fmla="*/ 45 h 50"/>
                        <a:gd name="T20" fmla="*/ 8 w 50"/>
                        <a:gd name="T21" fmla="*/ 41 h 50"/>
                        <a:gd name="T22" fmla="*/ 4 w 50"/>
                        <a:gd name="T23" fmla="*/ 33 h 50"/>
                        <a:gd name="T24" fmla="*/ 0 w 50"/>
                        <a:gd name="T25" fmla="*/ 25 h 50"/>
                        <a:gd name="T26" fmla="*/ 4 w 50"/>
                        <a:gd name="T27" fmla="*/ 17 h 50"/>
                        <a:gd name="T28" fmla="*/ 8 w 50"/>
                        <a:gd name="T29" fmla="*/ 9 h 50"/>
                        <a:gd name="T30" fmla="*/ 17 w 50"/>
                        <a:gd name="T31" fmla="*/ 0 h 50"/>
                        <a:gd name="T32" fmla="*/ 25 w 50"/>
                        <a:gd name="T33" fmla="*/ 0 h 50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  <a:cxn ang="0">
                          <a:pos x="T30" y="T31"/>
                        </a:cxn>
                        <a:cxn ang="0">
                          <a:pos x="T32" y="T33"/>
                        </a:cxn>
                      </a:cxnLst>
                      <a:rect l="0" t="0" r="r" b="b"/>
                      <a:pathLst>
                        <a:path w="50" h="50">
                          <a:moveTo>
                            <a:pt x="25" y="0"/>
                          </a:moveTo>
                          <a:lnTo>
                            <a:pt x="37" y="0"/>
                          </a:lnTo>
                          <a:lnTo>
                            <a:pt x="41" y="9"/>
                          </a:lnTo>
                          <a:lnTo>
                            <a:pt x="50" y="17"/>
                          </a:lnTo>
                          <a:lnTo>
                            <a:pt x="50" y="25"/>
                          </a:lnTo>
                          <a:lnTo>
                            <a:pt x="50" y="33"/>
                          </a:lnTo>
                          <a:lnTo>
                            <a:pt x="41" y="41"/>
                          </a:lnTo>
                          <a:lnTo>
                            <a:pt x="37" y="45"/>
                          </a:lnTo>
                          <a:lnTo>
                            <a:pt x="25" y="50"/>
                          </a:lnTo>
                          <a:lnTo>
                            <a:pt x="17" y="45"/>
                          </a:lnTo>
                          <a:lnTo>
                            <a:pt x="8" y="41"/>
                          </a:lnTo>
                          <a:lnTo>
                            <a:pt x="4" y="33"/>
                          </a:lnTo>
                          <a:lnTo>
                            <a:pt x="0" y="25"/>
                          </a:lnTo>
                          <a:lnTo>
                            <a:pt x="4" y="17"/>
                          </a:lnTo>
                          <a:lnTo>
                            <a:pt x="8" y="9"/>
                          </a:lnTo>
                          <a:lnTo>
                            <a:pt x="17" y="0"/>
                          </a:lnTo>
                          <a:lnTo>
                            <a:pt x="25" y="0"/>
                          </a:lnTo>
                        </a:path>
                      </a:pathLst>
                    </a:custGeom>
                    <a:noFill/>
                    <a:ln w="12700">
                      <a:solidFill>
                        <a:srgbClr val="1F1A17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8" name="Rectangle 172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795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29" name="Rectangle 17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11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0" name="Rectangle 172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32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1" name="Rectangle 172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48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2" name="Rectangle 17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65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3" name="Rectangle 173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81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4" name="Rectangle 173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897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5" name="Rectangle 173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914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6" name="Rectangle 17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934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7" name="Rectangle 173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951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8" name="Rectangle 173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967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39" name="Rectangle 17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2984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0" name="Rectangle 17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0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1" name="Rectangle 17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16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2" name="Rectangle 174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37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3" name="Rectangle 174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53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4" name="Rectangle 174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7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5" name="Rectangle 174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086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6" name="Rectangle 174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03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7" name="Rectangle 174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19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8" name="Rectangle 174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4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49" name="Rectangle 17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56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0" name="Rectangle 174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72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1" name="Rectangle 174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189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2" name="Rectangle 175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205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3" name="Rectangle 175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11" y="3222"/>
                      <a:ext cx="8" cy="12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4" name="Rectangle 175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23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5" name="Rectangle 175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40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6" name="Rectangle 17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56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7" name="Rectangle 175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72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8" name="Rectangle 175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589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59" name="Rectangle 17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05" y="3230"/>
                      <a:ext cx="13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0" name="Rectangle 175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26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1" name="Rectangle 175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42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2" name="Rectangle 176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59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3" name="Rectangle 17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75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4" name="Rectangle 17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692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5" name="Rectangle 176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08" y="3230"/>
                      <a:ext cx="13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6" name="Rectangle 17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29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7" name="Rectangle 176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45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8" name="Rectangle 17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62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69" name="Rectangle 176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8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0" name="Rectangle 176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95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1" name="Rectangle 176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11" y="3230"/>
                      <a:ext cx="13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2" name="Rectangle 17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32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3" name="Rectangle 177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8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4" name="Rectangle 177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65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5" name="Rectangle 177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81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6" name="Rectangle 177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98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7" name="Rectangle 177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14" y="3230"/>
                      <a:ext cx="13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8" name="Rectangle 17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5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79" name="Rectangle 17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51" y="3230"/>
                      <a:ext cx="9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0" name="Rectangle 177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68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1" name="Rectangle 177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8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2" name="Rectangle 17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01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3" name="Rectangle 17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17" y="3230"/>
                      <a:ext cx="13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4" name="Rectangle 178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38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5" name="Rectangle 178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5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6" name="Rectangle 17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71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7" name="Rectangle 178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087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8" name="Rectangle 178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0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89" name="Rectangle 17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2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0" name="Rectangle 178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1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1" name="Rectangle 17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57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2" name="Rectangle 179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7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3" name="Rectangle 17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90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4" name="Rectangle 179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07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5" name="Rectangle 179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27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6" name="Rectangle 179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44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7" name="Rectangle 179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60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8" name="Rectangle 17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77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299" name="Rectangle 179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293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0" name="Rectangle 179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10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1" name="Rectangle 17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0" y="3230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2" name="Rectangle 180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238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3" name="Rectangle 180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255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4" name="Rectangle 180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271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5" name="Rectangle 18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287"/>
                      <a:ext cx="8" cy="9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6" name="Rectangle 18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308"/>
                      <a:ext cx="8" cy="8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7" name="Rectangle 1805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334" y="3324"/>
                      <a:ext cx="8" cy="4"/>
                    </a:xfrm>
                    <a:prstGeom prst="rect">
                      <a:avLst/>
                    </a:prstGeom>
                    <a:solidFill>
                      <a:srgbClr val="1F1A17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8" name="Rectangle 180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5" y="3328"/>
                      <a:ext cx="391" cy="390"/>
                    </a:xfrm>
                    <a:prstGeom prst="rect">
                      <a:avLst/>
                    </a:pr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09" name="Rectangle 18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145" y="3328"/>
                      <a:ext cx="391" cy="390"/>
                    </a:xfrm>
                    <a:prstGeom prst="rect">
                      <a:avLst/>
                    </a:prstGeom>
                    <a:noFill/>
                    <a:ln w="12700">
                      <a:solidFill>
                        <a:srgbClr val="1F1A17"/>
                      </a:solidFill>
                      <a:miter lim="800000"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  <p:sp>
                  <p:nvSpPr>
                    <p:cNvPr id="310" name="Freeform 1808"/>
                    <p:cNvSpPr>
                      <a:spLocks/>
                    </p:cNvSpPr>
                    <p:nvPr/>
                  </p:nvSpPr>
                  <p:spPr bwMode="auto">
                    <a:xfrm>
                      <a:off x="2631" y="3427"/>
                      <a:ext cx="342" cy="193"/>
                    </a:xfrm>
                    <a:custGeom>
                      <a:avLst/>
                      <a:gdLst>
                        <a:gd name="T0" fmla="*/ 342 w 342"/>
                        <a:gd name="T1" fmla="*/ 94 h 193"/>
                        <a:gd name="T2" fmla="*/ 197 w 342"/>
                        <a:gd name="T3" fmla="*/ 193 h 193"/>
                        <a:gd name="T4" fmla="*/ 0 w 342"/>
                        <a:gd name="T5" fmla="*/ 193 h 193"/>
                        <a:gd name="T6" fmla="*/ 0 w 342"/>
                        <a:gd name="T7" fmla="*/ 0 h 193"/>
                        <a:gd name="T8" fmla="*/ 197 w 342"/>
                        <a:gd name="T9" fmla="*/ 0 h 193"/>
                        <a:gd name="T10" fmla="*/ 342 w 342"/>
                        <a:gd name="T11" fmla="*/ 94 h 193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</a:cxnLst>
                      <a:rect l="0" t="0" r="r" b="b"/>
                      <a:pathLst>
                        <a:path w="342" h="193">
                          <a:moveTo>
                            <a:pt x="342" y="94"/>
                          </a:moveTo>
                          <a:lnTo>
                            <a:pt x="197" y="193"/>
                          </a:lnTo>
                          <a:lnTo>
                            <a:pt x="0" y="193"/>
                          </a:lnTo>
                          <a:lnTo>
                            <a:pt x="0" y="0"/>
                          </a:lnTo>
                          <a:lnTo>
                            <a:pt x="197" y="0"/>
                          </a:lnTo>
                          <a:lnTo>
                            <a:pt x="342" y="94"/>
                          </a:lnTo>
                          <a:close/>
                        </a:path>
                      </a:pathLst>
                    </a:custGeom>
                    <a:solidFill>
                      <a:srgbClr val="FFF97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/>
                    <a:lstStyle/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libri" pitchFamily="34" charset="0"/>
                      </a:endParaRPr>
                    </a:p>
                  </p:txBody>
                </p:sp>
              </p:grpSp>
              <p:sp>
                <p:nvSpPr>
                  <p:cNvPr id="68" name="Freeform 1810"/>
                  <p:cNvSpPr>
                    <a:spLocks/>
                  </p:cNvSpPr>
                  <p:nvPr/>
                </p:nvSpPr>
                <p:spPr bwMode="auto">
                  <a:xfrm>
                    <a:off x="2631" y="3427"/>
                    <a:ext cx="342" cy="193"/>
                  </a:xfrm>
                  <a:custGeom>
                    <a:avLst/>
                    <a:gdLst>
                      <a:gd name="T0" fmla="*/ 342 w 342"/>
                      <a:gd name="T1" fmla="*/ 94 h 193"/>
                      <a:gd name="T2" fmla="*/ 197 w 342"/>
                      <a:gd name="T3" fmla="*/ 193 h 193"/>
                      <a:gd name="T4" fmla="*/ 0 w 342"/>
                      <a:gd name="T5" fmla="*/ 193 h 193"/>
                      <a:gd name="T6" fmla="*/ 0 w 342"/>
                      <a:gd name="T7" fmla="*/ 0 h 193"/>
                      <a:gd name="T8" fmla="*/ 197 w 342"/>
                      <a:gd name="T9" fmla="*/ 0 h 193"/>
                      <a:gd name="T10" fmla="*/ 342 w 342"/>
                      <a:gd name="T11" fmla="*/ 94 h 19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</a:cxnLst>
                    <a:rect l="0" t="0" r="r" b="b"/>
                    <a:pathLst>
                      <a:path w="342" h="193">
                        <a:moveTo>
                          <a:pt x="342" y="94"/>
                        </a:moveTo>
                        <a:lnTo>
                          <a:pt x="197" y="193"/>
                        </a:lnTo>
                        <a:lnTo>
                          <a:pt x="0" y="193"/>
                        </a:lnTo>
                        <a:lnTo>
                          <a:pt x="0" y="0"/>
                        </a:lnTo>
                        <a:lnTo>
                          <a:pt x="197" y="0"/>
                        </a:lnTo>
                        <a:lnTo>
                          <a:pt x="342" y="94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69" name="Line 1811"/>
                  <p:cNvSpPr>
                    <a:spLocks noChangeShapeType="1"/>
                  </p:cNvSpPr>
                  <p:nvPr/>
                </p:nvSpPr>
                <p:spPr bwMode="auto">
                  <a:xfrm>
                    <a:off x="2973" y="3521"/>
                    <a:ext cx="9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0" name="Rectangle 1812"/>
                  <p:cNvSpPr>
                    <a:spLocks noChangeArrowheads="1"/>
                  </p:cNvSpPr>
                  <p:nvPr/>
                </p:nvSpPr>
                <p:spPr bwMode="auto">
                  <a:xfrm>
                    <a:off x="2631" y="3444"/>
                    <a:ext cx="269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 dirty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DAC</a:t>
                    </a: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1" name="Line 1813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2536" y="3521"/>
                    <a:ext cx="95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2" name="Rectangle 1814"/>
                  <p:cNvSpPr>
                    <a:spLocks noChangeArrowheads="1"/>
                  </p:cNvSpPr>
                  <p:nvPr/>
                </p:nvSpPr>
                <p:spPr bwMode="auto">
                  <a:xfrm>
                    <a:off x="3071" y="3427"/>
                    <a:ext cx="824" cy="193"/>
                  </a:xfrm>
                  <a:prstGeom prst="rect">
                    <a:avLst/>
                  </a:prstGeom>
                  <a:solidFill>
                    <a:srgbClr val="FFF9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3" name="Rectangle 1815"/>
                  <p:cNvSpPr>
                    <a:spLocks noChangeArrowheads="1"/>
                  </p:cNvSpPr>
                  <p:nvPr/>
                </p:nvSpPr>
                <p:spPr bwMode="auto">
                  <a:xfrm>
                    <a:off x="3071" y="3427"/>
                    <a:ext cx="824" cy="193"/>
                  </a:xfrm>
                  <a:prstGeom prst="rect">
                    <a:avLst/>
                  </a:prstGeom>
                  <a:noFill/>
                  <a:ln w="12700">
                    <a:solidFill>
                      <a:srgbClr val="1F1A17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4" name="Rectangle 1816"/>
                  <p:cNvSpPr>
                    <a:spLocks noChangeArrowheads="1"/>
                  </p:cNvSpPr>
                  <p:nvPr/>
                </p:nvSpPr>
                <p:spPr bwMode="auto">
                  <a:xfrm>
                    <a:off x="3071" y="2745"/>
                    <a:ext cx="824" cy="198"/>
                  </a:xfrm>
                  <a:prstGeom prst="rect">
                    <a:avLst/>
                  </a:prstGeom>
                  <a:solidFill>
                    <a:srgbClr val="FFF9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5" name="Rectangle 1817"/>
                  <p:cNvSpPr>
                    <a:spLocks noChangeArrowheads="1"/>
                  </p:cNvSpPr>
                  <p:nvPr/>
                </p:nvSpPr>
                <p:spPr bwMode="auto">
                  <a:xfrm>
                    <a:off x="3071" y="2745"/>
                    <a:ext cx="824" cy="198"/>
                  </a:xfrm>
                  <a:prstGeom prst="rect">
                    <a:avLst/>
                  </a:prstGeom>
                  <a:noFill/>
                  <a:ln w="12700">
                    <a:solidFill>
                      <a:srgbClr val="1F1A17"/>
                    </a:solidFill>
                    <a:miter lim="800000"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6" name="Line 1818"/>
                  <p:cNvSpPr>
                    <a:spLocks noChangeShapeType="1"/>
                  </p:cNvSpPr>
                  <p:nvPr/>
                </p:nvSpPr>
                <p:spPr bwMode="auto">
                  <a:xfrm>
                    <a:off x="2437" y="2844"/>
                    <a:ext cx="634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7" name="Line 1819"/>
                  <p:cNvSpPr>
                    <a:spLocks noChangeShapeType="1"/>
                  </p:cNvSpPr>
                  <p:nvPr/>
                </p:nvSpPr>
                <p:spPr bwMode="auto">
                  <a:xfrm>
                    <a:off x="3994" y="3234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8" name="Freeform 1820"/>
                  <p:cNvSpPr>
                    <a:spLocks/>
                  </p:cNvSpPr>
                  <p:nvPr/>
                </p:nvSpPr>
                <p:spPr bwMode="auto">
                  <a:xfrm>
                    <a:off x="4093" y="3135"/>
                    <a:ext cx="193" cy="50"/>
                  </a:xfrm>
                  <a:custGeom>
                    <a:avLst/>
                    <a:gdLst>
                      <a:gd name="T0" fmla="*/ 0 w 193"/>
                      <a:gd name="T1" fmla="*/ 0 h 50"/>
                      <a:gd name="T2" fmla="*/ 94 w 193"/>
                      <a:gd name="T3" fmla="*/ 50 h 50"/>
                      <a:gd name="T4" fmla="*/ 193 w 193"/>
                      <a:gd name="T5" fmla="*/ 5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3" h="50">
                        <a:moveTo>
                          <a:pt x="0" y="0"/>
                        </a:moveTo>
                        <a:lnTo>
                          <a:pt x="94" y="50"/>
                        </a:lnTo>
                        <a:lnTo>
                          <a:pt x="193" y="5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79" name="Freeform 1821"/>
                  <p:cNvSpPr>
                    <a:spLocks/>
                  </p:cNvSpPr>
                  <p:nvPr/>
                </p:nvSpPr>
                <p:spPr bwMode="auto">
                  <a:xfrm>
                    <a:off x="4163" y="3160"/>
                    <a:ext cx="49" cy="49"/>
                  </a:xfrm>
                  <a:custGeom>
                    <a:avLst/>
                    <a:gdLst>
                      <a:gd name="T0" fmla="*/ 24 w 49"/>
                      <a:gd name="T1" fmla="*/ 0 h 49"/>
                      <a:gd name="T2" fmla="*/ 37 w 49"/>
                      <a:gd name="T3" fmla="*/ 0 h 49"/>
                      <a:gd name="T4" fmla="*/ 45 w 49"/>
                      <a:gd name="T5" fmla="*/ 8 h 49"/>
                      <a:gd name="T6" fmla="*/ 49 w 49"/>
                      <a:gd name="T7" fmla="*/ 12 h 49"/>
                      <a:gd name="T8" fmla="*/ 49 w 49"/>
                      <a:gd name="T9" fmla="*/ 25 h 49"/>
                      <a:gd name="T10" fmla="*/ 49 w 49"/>
                      <a:gd name="T11" fmla="*/ 33 h 49"/>
                      <a:gd name="T12" fmla="*/ 45 w 49"/>
                      <a:gd name="T13" fmla="*/ 41 h 49"/>
                      <a:gd name="T14" fmla="*/ 37 w 49"/>
                      <a:gd name="T15" fmla="*/ 45 h 49"/>
                      <a:gd name="T16" fmla="*/ 24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4 w 49"/>
                      <a:gd name="T23" fmla="*/ 33 h 49"/>
                      <a:gd name="T24" fmla="*/ 0 w 49"/>
                      <a:gd name="T25" fmla="*/ 25 h 49"/>
                      <a:gd name="T26" fmla="*/ 4 w 49"/>
                      <a:gd name="T27" fmla="*/ 12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4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4" y="0"/>
                        </a:moveTo>
                        <a:lnTo>
                          <a:pt x="37" y="0"/>
                        </a:lnTo>
                        <a:lnTo>
                          <a:pt x="45" y="8"/>
                        </a:lnTo>
                        <a:lnTo>
                          <a:pt x="49" y="12"/>
                        </a:lnTo>
                        <a:lnTo>
                          <a:pt x="49" y="25"/>
                        </a:lnTo>
                        <a:lnTo>
                          <a:pt x="49" y="33"/>
                        </a:lnTo>
                        <a:lnTo>
                          <a:pt x="45" y="41"/>
                        </a:lnTo>
                        <a:lnTo>
                          <a:pt x="37" y="45"/>
                        </a:lnTo>
                        <a:lnTo>
                          <a:pt x="24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0" name="Freeform 1822"/>
                  <p:cNvSpPr>
                    <a:spLocks/>
                  </p:cNvSpPr>
                  <p:nvPr/>
                </p:nvSpPr>
                <p:spPr bwMode="auto">
                  <a:xfrm>
                    <a:off x="4163" y="3160"/>
                    <a:ext cx="49" cy="49"/>
                  </a:xfrm>
                  <a:custGeom>
                    <a:avLst/>
                    <a:gdLst>
                      <a:gd name="T0" fmla="*/ 24 w 49"/>
                      <a:gd name="T1" fmla="*/ 0 h 49"/>
                      <a:gd name="T2" fmla="*/ 37 w 49"/>
                      <a:gd name="T3" fmla="*/ 0 h 49"/>
                      <a:gd name="T4" fmla="*/ 45 w 49"/>
                      <a:gd name="T5" fmla="*/ 8 h 49"/>
                      <a:gd name="T6" fmla="*/ 49 w 49"/>
                      <a:gd name="T7" fmla="*/ 12 h 49"/>
                      <a:gd name="T8" fmla="*/ 49 w 49"/>
                      <a:gd name="T9" fmla="*/ 25 h 49"/>
                      <a:gd name="T10" fmla="*/ 49 w 49"/>
                      <a:gd name="T11" fmla="*/ 33 h 49"/>
                      <a:gd name="T12" fmla="*/ 45 w 49"/>
                      <a:gd name="T13" fmla="*/ 41 h 49"/>
                      <a:gd name="T14" fmla="*/ 37 w 49"/>
                      <a:gd name="T15" fmla="*/ 45 h 49"/>
                      <a:gd name="T16" fmla="*/ 24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4 w 49"/>
                      <a:gd name="T23" fmla="*/ 33 h 49"/>
                      <a:gd name="T24" fmla="*/ 0 w 49"/>
                      <a:gd name="T25" fmla="*/ 25 h 49"/>
                      <a:gd name="T26" fmla="*/ 4 w 49"/>
                      <a:gd name="T27" fmla="*/ 12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4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4" y="0"/>
                        </a:moveTo>
                        <a:lnTo>
                          <a:pt x="37" y="0"/>
                        </a:lnTo>
                        <a:lnTo>
                          <a:pt x="45" y="8"/>
                        </a:lnTo>
                        <a:lnTo>
                          <a:pt x="49" y="12"/>
                        </a:lnTo>
                        <a:lnTo>
                          <a:pt x="49" y="25"/>
                        </a:lnTo>
                        <a:lnTo>
                          <a:pt x="49" y="33"/>
                        </a:lnTo>
                        <a:lnTo>
                          <a:pt x="45" y="41"/>
                        </a:lnTo>
                        <a:lnTo>
                          <a:pt x="37" y="45"/>
                        </a:lnTo>
                        <a:lnTo>
                          <a:pt x="24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1" name="Line 1823"/>
                  <p:cNvSpPr>
                    <a:spLocks noChangeShapeType="1"/>
                  </p:cNvSpPr>
                  <p:nvPr/>
                </p:nvSpPr>
                <p:spPr bwMode="auto">
                  <a:xfrm>
                    <a:off x="3994" y="3135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2" name="Freeform 1824"/>
                  <p:cNvSpPr>
                    <a:spLocks/>
                  </p:cNvSpPr>
                  <p:nvPr/>
                </p:nvSpPr>
                <p:spPr bwMode="auto">
                  <a:xfrm>
                    <a:off x="3895" y="2844"/>
                    <a:ext cx="99" cy="291"/>
                  </a:xfrm>
                  <a:custGeom>
                    <a:avLst/>
                    <a:gdLst>
                      <a:gd name="T0" fmla="*/ 99 w 99"/>
                      <a:gd name="T1" fmla="*/ 291 h 291"/>
                      <a:gd name="T2" fmla="*/ 99 w 99"/>
                      <a:gd name="T3" fmla="*/ 0 h 291"/>
                      <a:gd name="T4" fmla="*/ 0 w 99"/>
                      <a:gd name="T5" fmla="*/ 0 h 291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" h="291">
                        <a:moveTo>
                          <a:pt x="99" y="291"/>
                        </a:moveTo>
                        <a:lnTo>
                          <a:pt x="99" y="0"/>
                        </a:lnTo>
                        <a:lnTo>
                          <a:pt x="0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3" name="Freeform 1825"/>
                  <p:cNvSpPr>
                    <a:spLocks/>
                  </p:cNvSpPr>
                  <p:nvPr/>
                </p:nvSpPr>
                <p:spPr bwMode="auto">
                  <a:xfrm>
                    <a:off x="3895" y="3234"/>
                    <a:ext cx="99" cy="287"/>
                  </a:xfrm>
                  <a:custGeom>
                    <a:avLst/>
                    <a:gdLst>
                      <a:gd name="T0" fmla="*/ 99 w 99"/>
                      <a:gd name="T1" fmla="*/ 0 h 287"/>
                      <a:gd name="T2" fmla="*/ 99 w 99"/>
                      <a:gd name="T3" fmla="*/ 287 h 287"/>
                      <a:gd name="T4" fmla="*/ 0 w 99"/>
                      <a:gd name="T5" fmla="*/ 287 h 28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99" h="287">
                        <a:moveTo>
                          <a:pt x="99" y="0"/>
                        </a:moveTo>
                        <a:lnTo>
                          <a:pt x="99" y="287"/>
                        </a:lnTo>
                        <a:lnTo>
                          <a:pt x="0" y="287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4" name="Freeform 1826"/>
                  <p:cNvSpPr>
                    <a:spLocks/>
                  </p:cNvSpPr>
                  <p:nvPr/>
                </p:nvSpPr>
                <p:spPr bwMode="auto">
                  <a:xfrm>
                    <a:off x="4385" y="2988"/>
                    <a:ext cx="296" cy="394"/>
                  </a:xfrm>
                  <a:custGeom>
                    <a:avLst/>
                    <a:gdLst>
                      <a:gd name="T0" fmla="*/ 0 w 296"/>
                      <a:gd name="T1" fmla="*/ 390 h 394"/>
                      <a:gd name="T2" fmla="*/ 0 w 296"/>
                      <a:gd name="T3" fmla="*/ 197 h 394"/>
                      <a:gd name="T4" fmla="*/ 0 w 296"/>
                      <a:gd name="T5" fmla="*/ 0 h 394"/>
                      <a:gd name="T6" fmla="*/ 292 w 296"/>
                      <a:gd name="T7" fmla="*/ 193 h 394"/>
                      <a:gd name="T8" fmla="*/ 296 w 296"/>
                      <a:gd name="T9" fmla="*/ 197 h 394"/>
                      <a:gd name="T10" fmla="*/ 292 w 296"/>
                      <a:gd name="T11" fmla="*/ 201 h 394"/>
                      <a:gd name="T12" fmla="*/ 0 w 296"/>
                      <a:gd name="T13" fmla="*/ 394 h 394"/>
                      <a:gd name="T14" fmla="*/ 0 w 296"/>
                      <a:gd name="T15" fmla="*/ 390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</a:cxnLst>
                    <a:rect l="0" t="0" r="r" b="b"/>
                    <a:pathLst>
                      <a:path w="296" h="394">
                        <a:moveTo>
                          <a:pt x="0" y="390"/>
                        </a:moveTo>
                        <a:lnTo>
                          <a:pt x="0" y="197"/>
                        </a:lnTo>
                        <a:lnTo>
                          <a:pt x="0" y="0"/>
                        </a:lnTo>
                        <a:lnTo>
                          <a:pt x="292" y="193"/>
                        </a:lnTo>
                        <a:lnTo>
                          <a:pt x="296" y="197"/>
                        </a:lnTo>
                        <a:lnTo>
                          <a:pt x="292" y="201"/>
                        </a:lnTo>
                        <a:lnTo>
                          <a:pt x="0" y="394"/>
                        </a:lnTo>
                        <a:lnTo>
                          <a:pt x="0" y="390"/>
                        </a:lnTo>
                        <a:close/>
                      </a:path>
                    </a:pathLst>
                  </a:custGeom>
                  <a:solidFill>
                    <a:srgbClr val="FFF9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5" name="Freeform 1827"/>
                  <p:cNvSpPr>
                    <a:spLocks/>
                  </p:cNvSpPr>
                  <p:nvPr/>
                </p:nvSpPr>
                <p:spPr bwMode="auto">
                  <a:xfrm>
                    <a:off x="4385" y="2988"/>
                    <a:ext cx="296" cy="394"/>
                  </a:xfrm>
                  <a:custGeom>
                    <a:avLst/>
                    <a:gdLst>
                      <a:gd name="T0" fmla="*/ 0 w 296"/>
                      <a:gd name="T1" fmla="*/ 390 h 394"/>
                      <a:gd name="T2" fmla="*/ 0 w 296"/>
                      <a:gd name="T3" fmla="*/ 197 h 394"/>
                      <a:gd name="T4" fmla="*/ 0 w 296"/>
                      <a:gd name="T5" fmla="*/ 197 h 394"/>
                      <a:gd name="T6" fmla="*/ 0 w 296"/>
                      <a:gd name="T7" fmla="*/ 0 h 394"/>
                      <a:gd name="T8" fmla="*/ 0 w 296"/>
                      <a:gd name="T9" fmla="*/ 0 h 394"/>
                      <a:gd name="T10" fmla="*/ 292 w 296"/>
                      <a:gd name="T11" fmla="*/ 193 h 394"/>
                      <a:gd name="T12" fmla="*/ 296 w 296"/>
                      <a:gd name="T13" fmla="*/ 197 h 394"/>
                      <a:gd name="T14" fmla="*/ 292 w 296"/>
                      <a:gd name="T15" fmla="*/ 201 h 394"/>
                      <a:gd name="T16" fmla="*/ 0 w 296"/>
                      <a:gd name="T17" fmla="*/ 394 h 394"/>
                      <a:gd name="T18" fmla="*/ 0 w 296"/>
                      <a:gd name="T19" fmla="*/ 390 h 39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</a:cxnLst>
                    <a:rect l="0" t="0" r="r" b="b"/>
                    <a:pathLst>
                      <a:path w="296" h="394">
                        <a:moveTo>
                          <a:pt x="0" y="390"/>
                        </a:moveTo>
                        <a:lnTo>
                          <a:pt x="0" y="197"/>
                        </a:lnTo>
                        <a:lnTo>
                          <a:pt x="0" y="197"/>
                        </a:lnTo>
                        <a:lnTo>
                          <a:pt x="0" y="0"/>
                        </a:lnTo>
                        <a:lnTo>
                          <a:pt x="0" y="0"/>
                        </a:lnTo>
                        <a:lnTo>
                          <a:pt x="292" y="193"/>
                        </a:lnTo>
                        <a:lnTo>
                          <a:pt x="296" y="197"/>
                        </a:lnTo>
                        <a:lnTo>
                          <a:pt x="292" y="201"/>
                        </a:lnTo>
                        <a:lnTo>
                          <a:pt x="0" y="394"/>
                        </a:lnTo>
                        <a:lnTo>
                          <a:pt x="0" y="39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6" name="Freeform 1828"/>
                  <p:cNvSpPr>
                    <a:spLocks/>
                  </p:cNvSpPr>
                  <p:nvPr/>
                </p:nvSpPr>
                <p:spPr bwMode="auto">
                  <a:xfrm>
                    <a:off x="4673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7 w 50"/>
                      <a:gd name="T3" fmla="*/ 0 h 49"/>
                      <a:gd name="T4" fmla="*/ 45 w 50"/>
                      <a:gd name="T5" fmla="*/ 8 h 49"/>
                      <a:gd name="T6" fmla="*/ 50 w 50"/>
                      <a:gd name="T7" fmla="*/ 12 h 49"/>
                      <a:gd name="T8" fmla="*/ 50 w 50"/>
                      <a:gd name="T9" fmla="*/ 25 h 49"/>
                      <a:gd name="T10" fmla="*/ 50 w 50"/>
                      <a:gd name="T11" fmla="*/ 33 h 49"/>
                      <a:gd name="T12" fmla="*/ 45 w 50"/>
                      <a:gd name="T13" fmla="*/ 41 h 49"/>
                      <a:gd name="T14" fmla="*/ 37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8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8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7" y="0"/>
                        </a:lnTo>
                        <a:lnTo>
                          <a:pt x="45" y="8"/>
                        </a:lnTo>
                        <a:lnTo>
                          <a:pt x="50" y="12"/>
                        </a:lnTo>
                        <a:lnTo>
                          <a:pt x="50" y="25"/>
                        </a:lnTo>
                        <a:lnTo>
                          <a:pt x="50" y="33"/>
                        </a:lnTo>
                        <a:lnTo>
                          <a:pt x="45" y="41"/>
                        </a:lnTo>
                        <a:lnTo>
                          <a:pt x="37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FFF974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7" name="Freeform 1829"/>
                  <p:cNvSpPr>
                    <a:spLocks/>
                  </p:cNvSpPr>
                  <p:nvPr/>
                </p:nvSpPr>
                <p:spPr bwMode="auto">
                  <a:xfrm>
                    <a:off x="4673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7 w 50"/>
                      <a:gd name="T3" fmla="*/ 0 h 49"/>
                      <a:gd name="T4" fmla="*/ 45 w 50"/>
                      <a:gd name="T5" fmla="*/ 8 h 49"/>
                      <a:gd name="T6" fmla="*/ 50 w 50"/>
                      <a:gd name="T7" fmla="*/ 12 h 49"/>
                      <a:gd name="T8" fmla="*/ 50 w 50"/>
                      <a:gd name="T9" fmla="*/ 25 h 49"/>
                      <a:gd name="T10" fmla="*/ 50 w 50"/>
                      <a:gd name="T11" fmla="*/ 33 h 49"/>
                      <a:gd name="T12" fmla="*/ 45 w 50"/>
                      <a:gd name="T13" fmla="*/ 41 h 49"/>
                      <a:gd name="T14" fmla="*/ 37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8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8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7" y="0"/>
                        </a:lnTo>
                        <a:lnTo>
                          <a:pt x="45" y="8"/>
                        </a:lnTo>
                        <a:lnTo>
                          <a:pt x="50" y="12"/>
                        </a:lnTo>
                        <a:lnTo>
                          <a:pt x="50" y="25"/>
                        </a:lnTo>
                        <a:lnTo>
                          <a:pt x="50" y="33"/>
                        </a:lnTo>
                        <a:lnTo>
                          <a:pt x="45" y="41"/>
                        </a:lnTo>
                        <a:lnTo>
                          <a:pt x="37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8" name="Line 1830"/>
                  <p:cNvSpPr>
                    <a:spLocks noChangeShapeType="1"/>
                  </p:cNvSpPr>
                  <p:nvPr/>
                </p:nvSpPr>
                <p:spPr bwMode="auto">
                  <a:xfrm flipH="1">
                    <a:off x="4286" y="3185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89" name="Line 1831"/>
                  <p:cNvSpPr>
                    <a:spLocks noChangeShapeType="1"/>
                  </p:cNvSpPr>
                  <p:nvPr/>
                </p:nvSpPr>
                <p:spPr bwMode="auto">
                  <a:xfrm>
                    <a:off x="4723" y="3185"/>
                    <a:ext cx="98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0" name="Rectangle 1832"/>
                  <p:cNvSpPr>
                    <a:spLocks noChangeArrowheads="1"/>
                  </p:cNvSpPr>
                  <p:nvPr/>
                </p:nvSpPr>
                <p:spPr bwMode="auto">
                  <a:xfrm>
                    <a:off x="4364" y="2700"/>
                    <a:ext cx="37" cy="193"/>
                  </a:xfrm>
                  <a:prstGeom prst="rect">
                    <a:avLst/>
                  </a:pr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1" name="Rectangle 1833"/>
                  <p:cNvSpPr>
                    <a:spLocks noChangeArrowheads="1"/>
                  </p:cNvSpPr>
                  <p:nvPr/>
                </p:nvSpPr>
                <p:spPr bwMode="auto">
                  <a:xfrm>
                    <a:off x="4414" y="2700"/>
                    <a:ext cx="37" cy="193"/>
                  </a:xfrm>
                  <a:prstGeom prst="rect">
                    <a:avLst/>
                  </a:pr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2" name="Line 1834"/>
                  <p:cNvSpPr>
                    <a:spLocks noChangeShapeType="1"/>
                  </p:cNvSpPr>
                  <p:nvPr/>
                </p:nvSpPr>
                <p:spPr bwMode="auto">
                  <a:xfrm>
                    <a:off x="4430" y="2795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3" name="Line 1835"/>
                  <p:cNvSpPr>
                    <a:spLocks noChangeShapeType="1"/>
                  </p:cNvSpPr>
                  <p:nvPr/>
                </p:nvSpPr>
                <p:spPr bwMode="auto">
                  <a:xfrm>
                    <a:off x="4286" y="2795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4" name="Line 1836"/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602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5" name="Freeform 1837"/>
                  <p:cNvSpPr>
                    <a:spLocks/>
                  </p:cNvSpPr>
                  <p:nvPr/>
                </p:nvSpPr>
                <p:spPr bwMode="auto">
                  <a:xfrm>
                    <a:off x="4628" y="2553"/>
                    <a:ext cx="193" cy="49"/>
                  </a:xfrm>
                  <a:custGeom>
                    <a:avLst/>
                    <a:gdLst>
                      <a:gd name="T0" fmla="*/ 0 w 193"/>
                      <a:gd name="T1" fmla="*/ 0 h 49"/>
                      <a:gd name="T2" fmla="*/ 95 w 193"/>
                      <a:gd name="T3" fmla="*/ 49 h 49"/>
                      <a:gd name="T4" fmla="*/ 193 w 193"/>
                      <a:gd name="T5" fmla="*/ 49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3" h="49">
                        <a:moveTo>
                          <a:pt x="0" y="0"/>
                        </a:moveTo>
                        <a:lnTo>
                          <a:pt x="95" y="49"/>
                        </a:lnTo>
                        <a:lnTo>
                          <a:pt x="193" y="49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6" name="Freeform 1838"/>
                  <p:cNvSpPr>
                    <a:spLocks/>
                  </p:cNvSpPr>
                  <p:nvPr/>
                </p:nvSpPr>
                <p:spPr bwMode="auto">
                  <a:xfrm>
                    <a:off x="4698" y="2577"/>
                    <a:ext cx="49" cy="49"/>
                  </a:xfrm>
                  <a:custGeom>
                    <a:avLst/>
                    <a:gdLst>
                      <a:gd name="T0" fmla="*/ 25 w 49"/>
                      <a:gd name="T1" fmla="*/ 0 h 49"/>
                      <a:gd name="T2" fmla="*/ 37 w 49"/>
                      <a:gd name="T3" fmla="*/ 0 h 49"/>
                      <a:gd name="T4" fmla="*/ 41 w 49"/>
                      <a:gd name="T5" fmla="*/ 8 h 49"/>
                      <a:gd name="T6" fmla="*/ 49 w 49"/>
                      <a:gd name="T7" fmla="*/ 17 h 49"/>
                      <a:gd name="T8" fmla="*/ 49 w 49"/>
                      <a:gd name="T9" fmla="*/ 25 h 49"/>
                      <a:gd name="T10" fmla="*/ 49 w 49"/>
                      <a:gd name="T11" fmla="*/ 33 h 49"/>
                      <a:gd name="T12" fmla="*/ 41 w 49"/>
                      <a:gd name="T13" fmla="*/ 41 h 49"/>
                      <a:gd name="T14" fmla="*/ 37 w 49"/>
                      <a:gd name="T15" fmla="*/ 45 h 49"/>
                      <a:gd name="T16" fmla="*/ 25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4 w 49"/>
                      <a:gd name="T23" fmla="*/ 33 h 49"/>
                      <a:gd name="T24" fmla="*/ 0 w 49"/>
                      <a:gd name="T25" fmla="*/ 25 h 49"/>
                      <a:gd name="T26" fmla="*/ 4 w 49"/>
                      <a:gd name="T27" fmla="*/ 17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5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5" y="0"/>
                        </a:moveTo>
                        <a:lnTo>
                          <a:pt x="37" y="0"/>
                        </a:lnTo>
                        <a:lnTo>
                          <a:pt x="41" y="8"/>
                        </a:lnTo>
                        <a:lnTo>
                          <a:pt x="49" y="17"/>
                        </a:lnTo>
                        <a:lnTo>
                          <a:pt x="49" y="25"/>
                        </a:lnTo>
                        <a:lnTo>
                          <a:pt x="49" y="33"/>
                        </a:lnTo>
                        <a:lnTo>
                          <a:pt x="41" y="41"/>
                        </a:lnTo>
                        <a:lnTo>
                          <a:pt x="37" y="45"/>
                        </a:lnTo>
                        <a:lnTo>
                          <a:pt x="25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7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7" name="Freeform 1839"/>
                  <p:cNvSpPr>
                    <a:spLocks/>
                  </p:cNvSpPr>
                  <p:nvPr/>
                </p:nvSpPr>
                <p:spPr bwMode="auto">
                  <a:xfrm>
                    <a:off x="4698" y="2577"/>
                    <a:ext cx="49" cy="49"/>
                  </a:xfrm>
                  <a:custGeom>
                    <a:avLst/>
                    <a:gdLst>
                      <a:gd name="T0" fmla="*/ 25 w 49"/>
                      <a:gd name="T1" fmla="*/ 0 h 49"/>
                      <a:gd name="T2" fmla="*/ 37 w 49"/>
                      <a:gd name="T3" fmla="*/ 0 h 49"/>
                      <a:gd name="T4" fmla="*/ 41 w 49"/>
                      <a:gd name="T5" fmla="*/ 8 h 49"/>
                      <a:gd name="T6" fmla="*/ 49 w 49"/>
                      <a:gd name="T7" fmla="*/ 17 h 49"/>
                      <a:gd name="T8" fmla="*/ 49 w 49"/>
                      <a:gd name="T9" fmla="*/ 25 h 49"/>
                      <a:gd name="T10" fmla="*/ 49 w 49"/>
                      <a:gd name="T11" fmla="*/ 33 h 49"/>
                      <a:gd name="T12" fmla="*/ 41 w 49"/>
                      <a:gd name="T13" fmla="*/ 41 h 49"/>
                      <a:gd name="T14" fmla="*/ 37 w 49"/>
                      <a:gd name="T15" fmla="*/ 45 h 49"/>
                      <a:gd name="T16" fmla="*/ 25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4 w 49"/>
                      <a:gd name="T23" fmla="*/ 33 h 49"/>
                      <a:gd name="T24" fmla="*/ 0 w 49"/>
                      <a:gd name="T25" fmla="*/ 25 h 49"/>
                      <a:gd name="T26" fmla="*/ 4 w 49"/>
                      <a:gd name="T27" fmla="*/ 17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5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5" y="0"/>
                        </a:moveTo>
                        <a:lnTo>
                          <a:pt x="37" y="0"/>
                        </a:lnTo>
                        <a:lnTo>
                          <a:pt x="41" y="8"/>
                        </a:lnTo>
                        <a:lnTo>
                          <a:pt x="49" y="17"/>
                        </a:lnTo>
                        <a:lnTo>
                          <a:pt x="49" y="25"/>
                        </a:lnTo>
                        <a:lnTo>
                          <a:pt x="49" y="33"/>
                        </a:lnTo>
                        <a:lnTo>
                          <a:pt x="41" y="41"/>
                        </a:lnTo>
                        <a:lnTo>
                          <a:pt x="37" y="45"/>
                        </a:lnTo>
                        <a:lnTo>
                          <a:pt x="25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7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8" name="Freeform 1840"/>
                  <p:cNvSpPr>
                    <a:spLocks/>
                  </p:cNvSpPr>
                  <p:nvPr/>
                </p:nvSpPr>
                <p:spPr bwMode="auto">
                  <a:xfrm>
                    <a:off x="4261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3 w 50"/>
                      <a:gd name="T3" fmla="*/ 0 h 49"/>
                      <a:gd name="T4" fmla="*/ 42 w 50"/>
                      <a:gd name="T5" fmla="*/ 8 h 49"/>
                      <a:gd name="T6" fmla="*/ 46 w 50"/>
                      <a:gd name="T7" fmla="*/ 12 h 49"/>
                      <a:gd name="T8" fmla="*/ 50 w 50"/>
                      <a:gd name="T9" fmla="*/ 25 h 49"/>
                      <a:gd name="T10" fmla="*/ 46 w 50"/>
                      <a:gd name="T11" fmla="*/ 33 h 49"/>
                      <a:gd name="T12" fmla="*/ 42 w 50"/>
                      <a:gd name="T13" fmla="*/ 41 h 49"/>
                      <a:gd name="T14" fmla="*/ 33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9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9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3" y="0"/>
                        </a:lnTo>
                        <a:lnTo>
                          <a:pt x="42" y="8"/>
                        </a:lnTo>
                        <a:lnTo>
                          <a:pt x="46" y="12"/>
                        </a:lnTo>
                        <a:lnTo>
                          <a:pt x="50" y="25"/>
                        </a:lnTo>
                        <a:lnTo>
                          <a:pt x="46" y="33"/>
                        </a:lnTo>
                        <a:lnTo>
                          <a:pt x="42" y="41"/>
                        </a:lnTo>
                        <a:lnTo>
                          <a:pt x="33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9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9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99" name="Freeform 1841"/>
                  <p:cNvSpPr>
                    <a:spLocks/>
                  </p:cNvSpPr>
                  <p:nvPr/>
                </p:nvSpPr>
                <p:spPr bwMode="auto">
                  <a:xfrm>
                    <a:off x="4261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3 w 50"/>
                      <a:gd name="T3" fmla="*/ 0 h 49"/>
                      <a:gd name="T4" fmla="*/ 42 w 50"/>
                      <a:gd name="T5" fmla="*/ 8 h 49"/>
                      <a:gd name="T6" fmla="*/ 46 w 50"/>
                      <a:gd name="T7" fmla="*/ 12 h 49"/>
                      <a:gd name="T8" fmla="*/ 50 w 50"/>
                      <a:gd name="T9" fmla="*/ 25 h 49"/>
                      <a:gd name="T10" fmla="*/ 46 w 50"/>
                      <a:gd name="T11" fmla="*/ 33 h 49"/>
                      <a:gd name="T12" fmla="*/ 42 w 50"/>
                      <a:gd name="T13" fmla="*/ 41 h 49"/>
                      <a:gd name="T14" fmla="*/ 33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9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9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3" y="0"/>
                        </a:lnTo>
                        <a:lnTo>
                          <a:pt x="42" y="8"/>
                        </a:lnTo>
                        <a:lnTo>
                          <a:pt x="46" y="12"/>
                        </a:lnTo>
                        <a:lnTo>
                          <a:pt x="50" y="25"/>
                        </a:lnTo>
                        <a:lnTo>
                          <a:pt x="46" y="33"/>
                        </a:lnTo>
                        <a:lnTo>
                          <a:pt x="42" y="41"/>
                        </a:lnTo>
                        <a:lnTo>
                          <a:pt x="33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9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9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0" name="Freeform 1842"/>
                  <p:cNvSpPr>
                    <a:spLocks/>
                  </p:cNvSpPr>
                  <p:nvPr/>
                </p:nvSpPr>
                <p:spPr bwMode="auto">
                  <a:xfrm>
                    <a:off x="4286" y="2602"/>
                    <a:ext cx="243" cy="583"/>
                  </a:xfrm>
                  <a:custGeom>
                    <a:avLst/>
                    <a:gdLst>
                      <a:gd name="T0" fmla="*/ 243 w 243"/>
                      <a:gd name="T1" fmla="*/ 0 h 583"/>
                      <a:gd name="T2" fmla="*/ 0 w 243"/>
                      <a:gd name="T3" fmla="*/ 0 h 583"/>
                      <a:gd name="T4" fmla="*/ 0 w 243"/>
                      <a:gd name="T5" fmla="*/ 583 h 583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243" h="583">
                        <a:moveTo>
                          <a:pt x="243" y="0"/>
                        </a:moveTo>
                        <a:lnTo>
                          <a:pt x="0" y="0"/>
                        </a:lnTo>
                        <a:lnTo>
                          <a:pt x="0" y="583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1" name="Line 1843"/>
                  <p:cNvSpPr>
                    <a:spLocks noChangeShapeType="1"/>
                  </p:cNvSpPr>
                  <p:nvPr/>
                </p:nvSpPr>
                <p:spPr bwMode="auto">
                  <a:xfrm flipV="1">
                    <a:off x="4821" y="2602"/>
                    <a:ext cx="1" cy="583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2" name="Freeform 1844"/>
                  <p:cNvSpPr>
                    <a:spLocks/>
                  </p:cNvSpPr>
                  <p:nvPr/>
                </p:nvSpPr>
                <p:spPr bwMode="auto">
                  <a:xfrm>
                    <a:off x="4797" y="3160"/>
                    <a:ext cx="49" cy="49"/>
                  </a:xfrm>
                  <a:custGeom>
                    <a:avLst/>
                    <a:gdLst>
                      <a:gd name="T0" fmla="*/ 24 w 49"/>
                      <a:gd name="T1" fmla="*/ 0 h 49"/>
                      <a:gd name="T2" fmla="*/ 33 w 49"/>
                      <a:gd name="T3" fmla="*/ 0 h 49"/>
                      <a:gd name="T4" fmla="*/ 41 w 49"/>
                      <a:gd name="T5" fmla="*/ 8 h 49"/>
                      <a:gd name="T6" fmla="*/ 45 w 49"/>
                      <a:gd name="T7" fmla="*/ 12 h 49"/>
                      <a:gd name="T8" fmla="*/ 49 w 49"/>
                      <a:gd name="T9" fmla="*/ 25 h 49"/>
                      <a:gd name="T10" fmla="*/ 45 w 49"/>
                      <a:gd name="T11" fmla="*/ 33 h 49"/>
                      <a:gd name="T12" fmla="*/ 41 w 49"/>
                      <a:gd name="T13" fmla="*/ 41 h 49"/>
                      <a:gd name="T14" fmla="*/ 33 w 49"/>
                      <a:gd name="T15" fmla="*/ 45 h 49"/>
                      <a:gd name="T16" fmla="*/ 24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0 w 49"/>
                      <a:gd name="T23" fmla="*/ 33 h 49"/>
                      <a:gd name="T24" fmla="*/ 0 w 49"/>
                      <a:gd name="T25" fmla="*/ 25 h 49"/>
                      <a:gd name="T26" fmla="*/ 0 w 49"/>
                      <a:gd name="T27" fmla="*/ 12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4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4" y="0"/>
                        </a:moveTo>
                        <a:lnTo>
                          <a:pt x="33" y="0"/>
                        </a:lnTo>
                        <a:lnTo>
                          <a:pt x="41" y="8"/>
                        </a:lnTo>
                        <a:lnTo>
                          <a:pt x="45" y="12"/>
                        </a:lnTo>
                        <a:lnTo>
                          <a:pt x="49" y="25"/>
                        </a:lnTo>
                        <a:lnTo>
                          <a:pt x="45" y="33"/>
                        </a:lnTo>
                        <a:lnTo>
                          <a:pt x="41" y="41"/>
                        </a:lnTo>
                        <a:lnTo>
                          <a:pt x="33" y="45"/>
                        </a:lnTo>
                        <a:lnTo>
                          <a:pt x="24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0" y="33"/>
                        </a:lnTo>
                        <a:lnTo>
                          <a:pt x="0" y="25"/>
                        </a:lnTo>
                        <a:lnTo>
                          <a:pt x="0" y="12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3" name="Freeform 1845"/>
                  <p:cNvSpPr>
                    <a:spLocks/>
                  </p:cNvSpPr>
                  <p:nvPr/>
                </p:nvSpPr>
                <p:spPr bwMode="auto">
                  <a:xfrm>
                    <a:off x="4797" y="3160"/>
                    <a:ext cx="49" cy="49"/>
                  </a:xfrm>
                  <a:custGeom>
                    <a:avLst/>
                    <a:gdLst>
                      <a:gd name="T0" fmla="*/ 24 w 49"/>
                      <a:gd name="T1" fmla="*/ 0 h 49"/>
                      <a:gd name="T2" fmla="*/ 33 w 49"/>
                      <a:gd name="T3" fmla="*/ 0 h 49"/>
                      <a:gd name="T4" fmla="*/ 41 w 49"/>
                      <a:gd name="T5" fmla="*/ 8 h 49"/>
                      <a:gd name="T6" fmla="*/ 45 w 49"/>
                      <a:gd name="T7" fmla="*/ 12 h 49"/>
                      <a:gd name="T8" fmla="*/ 49 w 49"/>
                      <a:gd name="T9" fmla="*/ 25 h 49"/>
                      <a:gd name="T10" fmla="*/ 45 w 49"/>
                      <a:gd name="T11" fmla="*/ 33 h 49"/>
                      <a:gd name="T12" fmla="*/ 41 w 49"/>
                      <a:gd name="T13" fmla="*/ 41 h 49"/>
                      <a:gd name="T14" fmla="*/ 33 w 49"/>
                      <a:gd name="T15" fmla="*/ 45 h 49"/>
                      <a:gd name="T16" fmla="*/ 24 w 49"/>
                      <a:gd name="T17" fmla="*/ 49 h 49"/>
                      <a:gd name="T18" fmla="*/ 16 w 49"/>
                      <a:gd name="T19" fmla="*/ 45 h 49"/>
                      <a:gd name="T20" fmla="*/ 8 w 49"/>
                      <a:gd name="T21" fmla="*/ 41 h 49"/>
                      <a:gd name="T22" fmla="*/ 0 w 49"/>
                      <a:gd name="T23" fmla="*/ 33 h 49"/>
                      <a:gd name="T24" fmla="*/ 0 w 49"/>
                      <a:gd name="T25" fmla="*/ 25 h 49"/>
                      <a:gd name="T26" fmla="*/ 0 w 49"/>
                      <a:gd name="T27" fmla="*/ 12 h 49"/>
                      <a:gd name="T28" fmla="*/ 8 w 49"/>
                      <a:gd name="T29" fmla="*/ 8 h 49"/>
                      <a:gd name="T30" fmla="*/ 16 w 49"/>
                      <a:gd name="T31" fmla="*/ 0 h 49"/>
                      <a:gd name="T32" fmla="*/ 24 w 49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49" h="49">
                        <a:moveTo>
                          <a:pt x="24" y="0"/>
                        </a:moveTo>
                        <a:lnTo>
                          <a:pt x="33" y="0"/>
                        </a:lnTo>
                        <a:lnTo>
                          <a:pt x="41" y="8"/>
                        </a:lnTo>
                        <a:lnTo>
                          <a:pt x="45" y="12"/>
                        </a:lnTo>
                        <a:lnTo>
                          <a:pt x="49" y="25"/>
                        </a:lnTo>
                        <a:lnTo>
                          <a:pt x="45" y="33"/>
                        </a:lnTo>
                        <a:lnTo>
                          <a:pt x="41" y="41"/>
                        </a:lnTo>
                        <a:lnTo>
                          <a:pt x="33" y="45"/>
                        </a:lnTo>
                        <a:lnTo>
                          <a:pt x="24" y="49"/>
                        </a:lnTo>
                        <a:lnTo>
                          <a:pt x="16" y="45"/>
                        </a:lnTo>
                        <a:lnTo>
                          <a:pt x="8" y="41"/>
                        </a:lnTo>
                        <a:lnTo>
                          <a:pt x="0" y="33"/>
                        </a:lnTo>
                        <a:lnTo>
                          <a:pt x="0" y="25"/>
                        </a:lnTo>
                        <a:lnTo>
                          <a:pt x="0" y="12"/>
                        </a:lnTo>
                        <a:lnTo>
                          <a:pt x="8" y="8"/>
                        </a:lnTo>
                        <a:lnTo>
                          <a:pt x="16" y="0"/>
                        </a:lnTo>
                        <a:lnTo>
                          <a:pt x="24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4" name="Line 1846"/>
                  <p:cNvSpPr>
                    <a:spLocks noChangeShapeType="1"/>
                  </p:cNvSpPr>
                  <p:nvPr/>
                </p:nvSpPr>
                <p:spPr bwMode="auto">
                  <a:xfrm>
                    <a:off x="4529" y="2795"/>
                    <a:ext cx="292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5" name="Rectangle 1847"/>
                  <p:cNvSpPr>
                    <a:spLocks noChangeArrowheads="1"/>
                  </p:cNvSpPr>
                  <p:nvPr/>
                </p:nvSpPr>
                <p:spPr bwMode="auto">
                  <a:xfrm>
                    <a:off x="2194" y="3349"/>
                    <a:ext cx="207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SW</a:t>
                    </a:r>
                    <a:endPara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6" name="Rectangle 1848"/>
                  <p:cNvSpPr>
                    <a:spLocks noChangeArrowheads="1"/>
                  </p:cNvSpPr>
                  <p:nvPr/>
                </p:nvSpPr>
                <p:spPr bwMode="auto">
                  <a:xfrm>
                    <a:off x="2194" y="3505"/>
                    <a:ext cx="331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CTRL</a:t>
                    </a:r>
                    <a:endPara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7" name="Rectangle 1849"/>
                  <p:cNvSpPr>
                    <a:spLocks noChangeArrowheads="1"/>
                  </p:cNvSpPr>
                  <p:nvPr/>
                </p:nvSpPr>
                <p:spPr bwMode="auto">
                  <a:xfrm>
                    <a:off x="3117" y="2766"/>
                    <a:ext cx="716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Analog </a:t>
                    </a:r>
                    <a:r>
                      <a:rPr kumimoji="0" lang="de-DE" sz="1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Mem</a:t>
                    </a: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8" name="Rectangle 1850"/>
                  <p:cNvSpPr>
                    <a:spLocks noChangeArrowheads="1"/>
                  </p:cNvSpPr>
                  <p:nvPr/>
                </p:nvSpPr>
                <p:spPr bwMode="auto">
                  <a:xfrm>
                    <a:off x="3117" y="3444"/>
                    <a:ext cx="716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Analog </a:t>
                    </a:r>
                    <a:r>
                      <a:rPr kumimoji="0" lang="de-DE" sz="1000" b="0" i="0" u="none" strike="noStrike" kern="0" cap="none" spc="0" normalizeH="0" baseline="0" noProof="0" dirty="0" err="1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Mem</a:t>
                    </a: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09" name="Rectangle 1851"/>
                  <p:cNvSpPr>
                    <a:spLocks noChangeArrowheads="1"/>
                  </p:cNvSpPr>
                  <p:nvPr/>
                </p:nvSpPr>
                <p:spPr bwMode="auto">
                  <a:xfrm>
                    <a:off x="2145" y="2959"/>
                    <a:ext cx="269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CDS</a:t>
                    </a:r>
                    <a:endPara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0" name="Rectangle 1852"/>
                  <p:cNvSpPr>
                    <a:spLocks noChangeArrowheads="1"/>
                  </p:cNvSpPr>
                  <p:nvPr/>
                </p:nvSpPr>
                <p:spPr bwMode="auto">
                  <a:xfrm>
                    <a:off x="4335" y="3394"/>
                    <a:ext cx="489" cy="19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RO Amp</a:t>
                    </a:r>
                    <a:endPara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1" name="Freeform 1854"/>
                  <p:cNvSpPr>
                    <a:spLocks/>
                  </p:cNvSpPr>
                  <p:nvPr/>
                </p:nvSpPr>
                <p:spPr bwMode="auto">
                  <a:xfrm>
                    <a:off x="4802" y="2167"/>
                    <a:ext cx="1150" cy="1849"/>
                  </a:xfrm>
                  <a:custGeom>
                    <a:avLst/>
                    <a:gdLst>
                      <a:gd name="T0" fmla="*/ 99 w 391"/>
                      <a:gd name="T1" fmla="*/ 0 h 1646"/>
                      <a:gd name="T2" fmla="*/ 292 w 391"/>
                      <a:gd name="T3" fmla="*/ 0 h 1646"/>
                      <a:gd name="T4" fmla="*/ 292 w 391"/>
                      <a:gd name="T5" fmla="*/ 0 h 1646"/>
                      <a:gd name="T6" fmla="*/ 292 w 391"/>
                      <a:gd name="T7" fmla="*/ 0 h 1646"/>
                      <a:gd name="T8" fmla="*/ 292 w 391"/>
                      <a:gd name="T9" fmla="*/ 1502 h 1646"/>
                      <a:gd name="T10" fmla="*/ 391 w 391"/>
                      <a:gd name="T11" fmla="*/ 1502 h 1646"/>
                      <a:gd name="T12" fmla="*/ 391 w 391"/>
                      <a:gd name="T13" fmla="*/ 1502 h 1646"/>
                      <a:gd name="T14" fmla="*/ 391 w 391"/>
                      <a:gd name="T15" fmla="*/ 1502 h 1646"/>
                      <a:gd name="T16" fmla="*/ 193 w 391"/>
                      <a:gd name="T17" fmla="*/ 1646 h 1646"/>
                      <a:gd name="T18" fmla="*/ 193 w 391"/>
                      <a:gd name="T19" fmla="*/ 1646 h 1646"/>
                      <a:gd name="T20" fmla="*/ 193 w 391"/>
                      <a:gd name="T21" fmla="*/ 1646 h 1646"/>
                      <a:gd name="T22" fmla="*/ 0 w 391"/>
                      <a:gd name="T23" fmla="*/ 1502 h 1646"/>
                      <a:gd name="T24" fmla="*/ 0 w 391"/>
                      <a:gd name="T25" fmla="*/ 1502 h 1646"/>
                      <a:gd name="T26" fmla="*/ 0 w 391"/>
                      <a:gd name="T27" fmla="*/ 1502 h 1646"/>
                      <a:gd name="T28" fmla="*/ 99 w 391"/>
                      <a:gd name="T29" fmla="*/ 1502 h 1646"/>
                      <a:gd name="T30" fmla="*/ 99 w 391"/>
                      <a:gd name="T31" fmla="*/ 0 h 1646"/>
                      <a:gd name="T32" fmla="*/ 99 w 391"/>
                      <a:gd name="T33" fmla="*/ 0 h 1646"/>
                      <a:gd name="T34" fmla="*/ 99 w 391"/>
                      <a:gd name="T35" fmla="*/ 0 h 164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391" h="1646">
                        <a:moveTo>
                          <a:pt x="99" y="0"/>
                        </a:moveTo>
                        <a:lnTo>
                          <a:pt x="292" y="0"/>
                        </a:lnTo>
                        <a:lnTo>
                          <a:pt x="292" y="0"/>
                        </a:lnTo>
                        <a:lnTo>
                          <a:pt x="292" y="0"/>
                        </a:lnTo>
                        <a:lnTo>
                          <a:pt x="292" y="1502"/>
                        </a:lnTo>
                        <a:lnTo>
                          <a:pt x="391" y="1502"/>
                        </a:lnTo>
                        <a:lnTo>
                          <a:pt x="391" y="1502"/>
                        </a:lnTo>
                        <a:lnTo>
                          <a:pt x="391" y="1502"/>
                        </a:lnTo>
                        <a:lnTo>
                          <a:pt x="193" y="1646"/>
                        </a:lnTo>
                        <a:lnTo>
                          <a:pt x="193" y="1646"/>
                        </a:lnTo>
                        <a:lnTo>
                          <a:pt x="193" y="1646"/>
                        </a:lnTo>
                        <a:lnTo>
                          <a:pt x="0" y="1502"/>
                        </a:lnTo>
                        <a:lnTo>
                          <a:pt x="0" y="1502"/>
                        </a:lnTo>
                        <a:lnTo>
                          <a:pt x="0" y="1502"/>
                        </a:lnTo>
                        <a:lnTo>
                          <a:pt x="99" y="1502"/>
                        </a:lnTo>
                        <a:lnTo>
                          <a:pt x="99" y="0"/>
                        </a:lnTo>
                        <a:lnTo>
                          <a:pt x="99" y="0"/>
                        </a:lnTo>
                        <a:lnTo>
                          <a:pt x="99" y="0"/>
                        </a:lnTo>
                        <a:close/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2" name="Line 1855"/>
                  <p:cNvSpPr>
                    <a:spLocks noChangeShapeType="1"/>
                  </p:cNvSpPr>
                  <p:nvPr/>
                </p:nvSpPr>
                <p:spPr bwMode="auto">
                  <a:xfrm>
                    <a:off x="4821" y="3185"/>
                    <a:ext cx="99" cy="1"/>
                  </a:xfrm>
                  <a:prstGeom prst="line">
                    <a:avLst/>
                  </a:prstGeom>
                  <a:noFill/>
                  <a:ln w="12700">
                    <a:solidFill>
                      <a:srgbClr val="1F1A17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noFill/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3" name="Freeform 1856"/>
                  <p:cNvSpPr>
                    <a:spLocks/>
                  </p:cNvSpPr>
                  <p:nvPr/>
                </p:nvSpPr>
                <p:spPr bwMode="auto">
                  <a:xfrm>
                    <a:off x="4920" y="3135"/>
                    <a:ext cx="194" cy="50"/>
                  </a:xfrm>
                  <a:custGeom>
                    <a:avLst/>
                    <a:gdLst>
                      <a:gd name="T0" fmla="*/ 0 w 194"/>
                      <a:gd name="T1" fmla="*/ 0 h 50"/>
                      <a:gd name="T2" fmla="*/ 95 w 194"/>
                      <a:gd name="T3" fmla="*/ 50 h 50"/>
                      <a:gd name="T4" fmla="*/ 194 w 194"/>
                      <a:gd name="T5" fmla="*/ 50 h 50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194" h="50">
                        <a:moveTo>
                          <a:pt x="0" y="0"/>
                        </a:moveTo>
                        <a:lnTo>
                          <a:pt x="95" y="50"/>
                        </a:lnTo>
                        <a:lnTo>
                          <a:pt x="194" y="5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4" name="Freeform 1857"/>
                  <p:cNvSpPr>
                    <a:spLocks/>
                  </p:cNvSpPr>
                  <p:nvPr/>
                </p:nvSpPr>
                <p:spPr bwMode="auto">
                  <a:xfrm>
                    <a:off x="4990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3 w 50"/>
                      <a:gd name="T3" fmla="*/ 0 h 49"/>
                      <a:gd name="T4" fmla="*/ 41 w 50"/>
                      <a:gd name="T5" fmla="*/ 8 h 49"/>
                      <a:gd name="T6" fmla="*/ 50 w 50"/>
                      <a:gd name="T7" fmla="*/ 12 h 49"/>
                      <a:gd name="T8" fmla="*/ 50 w 50"/>
                      <a:gd name="T9" fmla="*/ 25 h 49"/>
                      <a:gd name="T10" fmla="*/ 50 w 50"/>
                      <a:gd name="T11" fmla="*/ 33 h 49"/>
                      <a:gd name="T12" fmla="*/ 41 w 50"/>
                      <a:gd name="T13" fmla="*/ 41 h 49"/>
                      <a:gd name="T14" fmla="*/ 33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8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8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3" y="0"/>
                        </a:lnTo>
                        <a:lnTo>
                          <a:pt x="41" y="8"/>
                        </a:lnTo>
                        <a:lnTo>
                          <a:pt x="50" y="12"/>
                        </a:lnTo>
                        <a:lnTo>
                          <a:pt x="50" y="25"/>
                        </a:lnTo>
                        <a:lnTo>
                          <a:pt x="50" y="33"/>
                        </a:lnTo>
                        <a:lnTo>
                          <a:pt x="41" y="41"/>
                        </a:lnTo>
                        <a:lnTo>
                          <a:pt x="33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  <a:close/>
                      </a:path>
                    </a:pathLst>
                  </a:custGeom>
                  <a:solidFill>
                    <a:srgbClr val="1F1A17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5" name="Freeform 1858"/>
                  <p:cNvSpPr>
                    <a:spLocks/>
                  </p:cNvSpPr>
                  <p:nvPr/>
                </p:nvSpPr>
                <p:spPr bwMode="auto">
                  <a:xfrm>
                    <a:off x="4990" y="3160"/>
                    <a:ext cx="50" cy="49"/>
                  </a:xfrm>
                  <a:custGeom>
                    <a:avLst/>
                    <a:gdLst>
                      <a:gd name="T0" fmla="*/ 25 w 50"/>
                      <a:gd name="T1" fmla="*/ 0 h 49"/>
                      <a:gd name="T2" fmla="*/ 33 w 50"/>
                      <a:gd name="T3" fmla="*/ 0 h 49"/>
                      <a:gd name="T4" fmla="*/ 41 w 50"/>
                      <a:gd name="T5" fmla="*/ 8 h 49"/>
                      <a:gd name="T6" fmla="*/ 50 w 50"/>
                      <a:gd name="T7" fmla="*/ 12 h 49"/>
                      <a:gd name="T8" fmla="*/ 50 w 50"/>
                      <a:gd name="T9" fmla="*/ 25 h 49"/>
                      <a:gd name="T10" fmla="*/ 50 w 50"/>
                      <a:gd name="T11" fmla="*/ 33 h 49"/>
                      <a:gd name="T12" fmla="*/ 41 w 50"/>
                      <a:gd name="T13" fmla="*/ 41 h 49"/>
                      <a:gd name="T14" fmla="*/ 33 w 50"/>
                      <a:gd name="T15" fmla="*/ 45 h 49"/>
                      <a:gd name="T16" fmla="*/ 25 w 50"/>
                      <a:gd name="T17" fmla="*/ 49 h 49"/>
                      <a:gd name="T18" fmla="*/ 17 w 50"/>
                      <a:gd name="T19" fmla="*/ 45 h 49"/>
                      <a:gd name="T20" fmla="*/ 8 w 50"/>
                      <a:gd name="T21" fmla="*/ 41 h 49"/>
                      <a:gd name="T22" fmla="*/ 4 w 50"/>
                      <a:gd name="T23" fmla="*/ 33 h 49"/>
                      <a:gd name="T24" fmla="*/ 0 w 50"/>
                      <a:gd name="T25" fmla="*/ 25 h 49"/>
                      <a:gd name="T26" fmla="*/ 4 w 50"/>
                      <a:gd name="T27" fmla="*/ 12 h 49"/>
                      <a:gd name="T28" fmla="*/ 8 w 50"/>
                      <a:gd name="T29" fmla="*/ 8 h 49"/>
                      <a:gd name="T30" fmla="*/ 17 w 50"/>
                      <a:gd name="T31" fmla="*/ 0 h 49"/>
                      <a:gd name="T32" fmla="*/ 25 w 50"/>
                      <a:gd name="T33" fmla="*/ 0 h 49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</a:cxnLst>
                    <a:rect l="0" t="0" r="r" b="b"/>
                    <a:pathLst>
                      <a:path w="50" h="49">
                        <a:moveTo>
                          <a:pt x="25" y="0"/>
                        </a:moveTo>
                        <a:lnTo>
                          <a:pt x="33" y="0"/>
                        </a:lnTo>
                        <a:lnTo>
                          <a:pt x="41" y="8"/>
                        </a:lnTo>
                        <a:lnTo>
                          <a:pt x="50" y="12"/>
                        </a:lnTo>
                        <a:lnTo>
                          <a:pt x="50" y="25"/>
                        </a:lnTo>
                        <a:lnTo>
                          <a:pt x="50" y="33"/>
                        </a:lnTo>
                        <a:lnTo>
                          <a:pt x="41" y="41"/>
                        </a:lnTo>
                        <a:lnTo>
                          <a:pt x="33" y="45"/>
                        </a:lnTo>
                        <a:lnTo>
                          <a:pt x="25" y="49"/>
                        </a:lnTo>
                        <a:lnTo>
                          <a:pt x="17" y="45"/>
                        </a:lnTo>
                        <a:lnTo>
                          <a:pt x="8" y="41"/>
                        </a:lnTo>
                        <a:lnTo>
                          <a:pt x="4" y="33"/>
                        </a:lnTo>
                        <a:lnTo>
                          <a:pt x="0" y="25"/>
                        </a:lnTo>
                        <a:lnTo>
                          <a:pt x="4" y="12"/>
                        </a:lnTo>
                        <a:lnTo>
                          <a:pt x="8" y="8"/>
                        </a:lnTo>
                        <a:lnTo>
                          <a:pt x="17" y="0"/>
                        </a:lnTo>
                        <a:lnTo>
                          <a:pt x="25" y="0"/>
                        </a:lnTo>
                      </a:path>
                    </a:pathLst>
                  </a:custGeom>
                  <a:noFill/>
                  <a:ln w="12700">
                    <a:solidFill>
                      <a:srgbClr val="1F1A17"/>
                    </a:solidFill>
                    <a:prstDash val="solid"/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6" name="Rectangle 1859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23" y="2950"/>
                    <a:ext cx="0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7" name="Rectangle 1860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23" y="2866"/>
                    <a:ext cx="0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8" name="Rectangle 1861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04" y="2802"/>
                    <a:ext cx="37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de-DE" sz="1000" b="0" i="0" u="none" strike="noStrike" kern="0" cap="none" spc="0" normalizeH="0" baseline="0" noProof="0">
                        <a:ln>
                          <a:noFill/>
                        </a:ln>
                        <a:solidFill>
                          <a:srgbClr val="1F1A17"/>
                        </a:solidFill>
                        <a:effectLst/>
                        <a:uLnTx/>
                        <a:uFillTx/>
                        <a:latin typeface="Arial Narrow" pitchFamily="34" charset="0"/>
                      </a:rPr>
                      <a:t> </a:t>
                    </a:r>
                    <a:endParaRPr kumimoji="0" lang="de-DE" sz="1000" b="0" i="0" u="none" strike="noStrike" kern="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19" name="Rectangle 1862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23" y="2753"/>
                    <a:ext cx="0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20" name="Rectangle 1863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23" y="2685"/>
                    <a:ext cx="0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  <p:sp>
                <p:nvSpPr>
                  <p:cNvPr id="121" name="Rectangle 1864"/>
                  <p:cNvSpPr>
                    <a:spLocks noChangeArrowheads="1"/>
                  </p:cNvSpPr>
                  <p:nvPr/>
                </p:nvSpPr>
                <p:spPr bwMode="auto">
                  <a:xfrm rot="16200000">
                    <a:off x="5222" y="2621"/>
                    <a:ext cx="0" cy="1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 lIns="0" tIns="0" rIns="0" bIns="0">
                    <a:spAutoFit/>
                  </a:bodyPr>
                  <a:lstStyle/>
                  <a:p>
                    <a:pPr marL="0" marR="0" lvl="0" indent="0" defTabSz="91440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000" b="0" i="0" u="none" strike="noStrike" kern="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endParaRPr>
                  </a:p>
                </p:txBody>
              </p:sp>
            </p:grpSp>
          </p:grpSp>
          <p:grpSp>
            <p:nvGrpSpPr>
              <p:cNvPr id="43" name="Group 42"/>
              <p:cNvGrpSpPr/>
              <p:nvPr/>
            </p:nvGrpSpPr>
            <p:grpSpPr>
              <a:xfrm>
                <a:off x="251520" y="1812917"/>
                <a:ext cx="7704930" cy="4856445"/>
                <a:chOff x="251520" y="1812917"/>
                <a:chExt cx="7704930" cy="4856445"/>
              </a:xfrm>
            </p:grpSpPr>
            <p:cxnSp>
              <p:nvCxnSpPr>
                <p:cNvPr id="44" name="Gerade Verbindung 372"/>
                <p:cNvCxnSpPr/>
                <p:nvPr/>
              </p:nvCxnSpPr>
              <p:spPr>
                <a:xfrm flipV="1">
                  <a:off x="2075983" y="3223410"/>
                  <a:ext cx="0" cy="1352277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rgbClr val="9BBB59">
                      <a:lumMod val="75000"/>
                    </a:srgbClr>
                  </a:solidFill>
                  <a:prstDash val="solid"/>
                </a:ln>
                <a:effectLst/>
              </p:spPr>
            </p:cxnSp>
            <p:cxnSp>
              <p:nvCxnSpPr>
                <p:cNvPr id="46" name="Gerade Verbindung 377"/>
                <p:cNvCxnSpPr>
                  <a:stCxn id="226" idx="0"/>
                </p:cNvCxnSpPr>
                <p:nvPr/>
              </p:nvCxnSpPr>
              <p:spPr>
                <a:xfrm flipV="1">
                  <a:off x="502632" y="2797166"/>
                  <a:ext cx="0" cy="804069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sp>
              <p:nvSpPr>
                <p:cNvPr id="47" name="Gleichschenkliges Dreieck 378"/>
                <p:cNvSpPr/>
                <p:nvPr/>
              </p:nvSpPr>
              <p:spPr>
                <a:xfrm>
                  <a:off x="408600" y="3090858"/>
                  <a:ext cx="186805" cy="180182"/>
                </a:xfrm>
                <a:prstGeom prst="triangle">
                  <a:avLst/>
                </a:prstGeom>
                <a:solidFill>
                  <a:sysClr val="windowText" lastClr="000000"/>
                </a:solidFill>
                <a:ln w="25400" cap="flat" cmpd="sng" algn="ctr">
                  <a:solidFill>
                    <a:sysClr val="windowText" lastClr="000000">
                      <a:shade val="50000"/>
                    </a:sysClr>
                  </a:solidFill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</a:endParaRPr>
                </a:p>
              </p:txBody>
            </p:sp>
            <p:cxnSp>
              <p:nvCxnSpPr>
                <p:cNvPr id="48" name="Gerade Verbindung 379"/>
                <p:cNvCxnSpPr/>
                <p:nvPr/>
              </p:nvCxnSpPr>
              <p:spPr>
                <a:xfrm flipH="1">
                  <a:off x="364518" y="3074185"/>
                  <a:ext cx="274968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/>
              </p:spPr>
            </p:cxnSp>
            <p:sp>
              <p:nvSpPr>
                <p:cNvPr id="49" name="Textfeld 380"/>
                <p:cNvSpPr txBox="1"/>
                <p:nvPr/>
              </p:nvSpPr>
              <p:spPr>
                <a:xfrm>
                  <a:off x="251520" y="2492896"/>
                  <a:ext cx="504057" cy="83964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1000" b="0" i="0" u="none" strike="noStrike" kern="0" cap="none" spc="0" normalizeH="0" baseline="0" noProof="0" dirty="0" smtClean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itchFamily="34" charset="0"/>
                    </a:rPr>
                    <a:t>HV</a:t>
                  </a:r>
                  <a:endParaRPr kumimoji="0" lang="en-US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0" name="Line 1499"/>
                <p:cNvSpPr>
                  <a:spLocks noChangeShapeType="1"/>
                </p:cNvSpPr>
                <p:nvPr/>
              </p:nvSpPr>
              <p:spPr bwMode="auto">
                <a:xfrm>
                  <a:off x="6997923" y="1812917"/>
                  <a:ext cx="22225" cy="2881313"/>
                </a:xfrm>
                <a:prstGeom prst="line">
                  <a:avLst/>
                </a:prstGeom>
                <a:noFill/>
                <a:ln w="2540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1" name="Oval 1500"/>
                <p:cNvSpPr>
                  <a:spLocks noChangeArrowheads="1"/>
                </p:cNvSpPr>
                <p:nvPr/>
              </p:nvSpPr>
              <p:spPr bwMode="auto">
                <a:xfrm>
                  <a:off x="6947123" y="2101842"/>
                  <a:ext cx="144462" cy="1428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52" name="Oval 1501"/>
                <p:cNvSpPr>
                  <a:spLocks noChangeArrowheads="1"/>
                </p:cNvSpPr>
                <p:nvPr/>
              </p:nvSpPr>
              <p:spPr bwMode="auto">
                <a:xfrm>
                  <a:off x="6947123" y="3182930"/>
                  <a:ext cx="144462" cy="142875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53" name="Line 1516"/>
                <p:cNvSpPr>
                  <a:spLocks noChangeShapeType="1"/>
                </p:cNvSpPr>
                <p:nvPr/>
              </p:nvSpPr>
              <p:spPr bwMode="auto">
                <a:xfrm>
                  <a:off x="7489286" y="1812917"/>
                  <a:ext cx="22225" cy="2881313"/>
                </a:xfrm>
                <a:prstGeom prst="line">
                  <a:avLst/>
                </a:prstGeom>
                <a:noFill/>
                <a:ln w="25400">
                  <a:solidFill>
                    <a:srgbClr val="FFCC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4" name="AutoShape 1518"/>
                <p:cNvSpPr>
                  <a:spLocks noChangeArrowheads="1"/>
                </p:cNvSpPr>
                <p:nvPr/>
              </p:nvSpPr>
              <p:spPr bwMode="auto">
                <a:xfrm flipV="1">
                  <a:off x="6804248" y="4694230"/>
                  <a:ext cx="431800" cy="35877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00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55" name="AutoShape 1519"/>
                <p:cNvSpPr>
                  <a:spLocks noChangeArrowheads="1"/>
                </p:cNvSpPr>
                <p:nvPr/>
              </p:nvSpPr>
              <p:spPr bwMode="auto">
                <a:xfrm flipV="1">
                  <a:off x="7273262" y="4694230"/>
                  <a:ext cx="431800" cy="358775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C00"/>
                </a:solidFill>
                <a:ln w="9525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  <p:sp>
              <p:nvSpPr>
                <p:cNvPr id="56" name="Line 1585"/>
                <p:cNvSpPr>
                  <a:spLocks noChangeShapeType="1"/>
                </p:cNvSpPr>
                <p:nvPr/>
              </p:nvSpPr>
              <p:spPr bwMode="auto">
                <a:xfrm rot="5400000">
                  <a:off x="7471802" y="5536428"/>
                  <a:ext cx="177134" cy="0"/>
                </a:xfrm>
                <a:prstGeom prst="line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7" name="Line 1660"/>
                <p:cNvSpPr>
                  <a:spLocks noChangeShapeType="1"/>
                </p:cNvSpPr>
                <p:nvPr/>
              </p:nvSpPr>
              <p:spPr bwMode="auto">
                <a:xfrm rot="5400000">
                  <a:off x="7379104" y="6268381"/>
                  <a:ext cx="801961" cy="1"/>
                </a:xfrm>
                <a:prstGeom prst="line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8" name="Line 1661"/>
                <p:cNvSpPr>
                  <a:spLocks noChangeShapeType="1"/>
                </p:cNvSpPr>
                <p:nvPr/>
              </p:nvSpPr>
              <p:spPr bwMode="auto">
                <a:xfrm rot="5400000" flipV="1">
                  <a:off x="6958516" y="6268050"/>
                  <a:ext cx="801961" cy="663"/>
                </a:xfrm>
                <a:prstGeom prst="line">
                  <a:avLst/>
                </a:prstGeom>
                <a:noFill/>
                <a:ln w="38100">
                  <a:solidFill>
                    <a:sysClr val="windowText" lastClr="00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0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itchFamily="34" charset="0"/>
                  </a:endParaRPr>
                </a:p>
              </p:txBody>
            </p:sp>
            <p:sp>
              <p:nvSpPr>
                <p:cNvPr id="59" name="AutoShape 1659"/>
                <p:cNvSpPr>
                  <a:spLocks noChangeArrowheads="1"/>
                </p:cNvSpPr>
                <p:nvPr/>
              </p:nvSpPr>
              <p:spPr bwMode="auto">
                <a:xfrm rot="10800000">
                  <a:off x="7164288" y="5610748"/>
                  <a:ext cx="792162" cy="574675"/>
                </a:xfrm>
                <a:prstGeom prst="triangle">
                  <a:avLst>
                    <a:gd name="adj" fmla="val 50000"/>
                  </a:avLst>
                </a:prstGeom>
                <a:solidFill>
                  <a:sysClr val="window" lastClr="FFFFFF"/>
                </a:solidFill>
                <a:ln w="25400">
                  <a:solidFill>
                    <a:sysClr val="windowText" lastClr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pPr marL="0" marR="0" lvl="0" indent="0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100" b="0" i="0" u="none" strike="noStrike" kern="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omic Sans MS" pitchFamily="66" charset="0"/>
                  </a:endParaRPr>
                </a:p>
              </p:txBody>
            </p:sp>
          </p:grpSp>
        </p:grpSp>
        <p:sp>
          <p:nvSpPr>
            <p:cNvPr id="40" name="Textfeld 653"/>
            <p:cNvSpPr txBox="1"/>
            <p:nvPr/>
          </p:nvSpPr>
          <p:spPr>
            <a:xfrm>
              <a:off x="6947122" y="980729"/>
              <a:ext cx="1890226" cy="5597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eaLnBrk="1" hangingPunct="1"/>
              <a:r>
                <a:rPr lang="en-US" sz="1200" dirty="0" smtClean="0">
                  <a:solidFill>
                    <a:prstClr val="black"/>
                  </a:solidFill>
                  <a:latin typeface="Calibri" pitchFamily="34" charset="0"/>
                </a:rPr>
                <a:t>Pixel matrix</a:t>
              </a:r>
              <a:endParaRPr lang="en-US" sz="1200" dirty="0">
                <a:solidFill>
                  <a:prstClr val="black"/>
                </a:solidFill>
                <a:latin typeface="Calibri" pitchFamily="34" charset="0"/>
              </a:endParaRPr>
            </a:p>
          </p:txBody>
        </p:sp>
      </p:grpSp>
      <p:pic>
        <p:nvPicPr>
          <p:cNvPr id="313" name="Picture 4" descr="agipd10_pixel_layout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10" t="5649" r="11400" b="5115"/>
          <a:stretch>
            <a:fillRect/>
          </a:stretch>
        </p:blipFill>
        <p:spPr bwMode="auto">
          <a:xfrm rot="16200000">
            <a:off x="6081682" y="3313885"/>
            <a:ext cx="2454305" cy="241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5317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11</a:t>
            </a:fld>
            <a:endParaRPr lang="de-DE" dirty="0"/>
          </a:p>
        </p:txBody>
      </p:sp>
      <p:pic>
        <p:nvPicPr>
          <p:cNvPr id="373" name="Picture 2" descr="AGIPD-Logo SW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9950" y="268288"/>
            <a:ext cx="1768475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4" name="Title 5"/>
          <p:cNvSpPr>
            <a:spLocks noGrp="1"/>
          </p:cNvSpPr>
          <p:nvPr>
            <p:ph type="title" idx="4294967295"/>
          </p:nvPr>
        </p:nvSpPr>
        <p:spPr>
          <a:xfrm>
            <a:off x="250825" y="200025"/>
            <a:ext cx="8558213" cy="968375"/>
          </a:xfrm>
        </p:spPr>
        <p:txBody>
          <a:bodyPr/>
          <a:lstStyle/>
          <a:p>
            <a:r>
              <a:rPr lang="en-US" dirty="0" smtClean="0"/>
              <a:t>3D Evolution of the AGIPD detector</a:t>
            </a:r>
          </a:p>
        </p:txBody>
      </p:sp>
      <p:pic>
        <p:nvPicPr>
          <p:cNvPr id="378" name="Picture 8" descr="occhiali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8063" y="88900"/>
            <a:ext cx="1628775" cy="103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63300" y="3372432"/>
            <a:ext cx="4594225" cy="2722562"/>
            <a:chOff x="4506913" y="1036638"/>
            <a:chExt cx="4594225" cy="2722562"/>
          </a:xfrm>
        </p:grpSpPr>
        <p:grpSp>
          <p:nvGrpSpPr>
            <p:cNvPr id="379" name="Group 9"/>
            <p:cNvGrpSpPr>
              <a:grpSpLocks/>
            </p:cNvGrpSpPr>
            <p:nvPr/>
          </p:nvGrpSpPr>
          <p:grpSpPr bwMode="auto">
            <a:xfrm>
              <a:off x="5135563" y="1266825"/>
              <a:ext cx="3965575" cy="2492375"/>
              <a:chOff x="3109" y="962"/>
              <a:chExt cx="4553" cy="2630"/>
            </a:xfrm>
          </p:grpSpPr>
          <p:sp>
            <p:nvSpPr>
              <p:cNvPr id="380" name="AutoShape 10"/>
              <p:cNvSpPr>
                <a:spLocks noChangeArrowheads="1"/>
              </p:cNvSpPr>
              <p:nvPr/>
            </p:nvSpPr>
            <p:spPr bwMode="auto">
              <a:xfrm>
                <a:off x="3683" y="1141"/>
                <a:ext cx="288" cy="576"/>
              </a:xfrm>
              <a:prstGeom prst="can">
                <a:avLst>
                  <a:gd name="adj" fmla="val 50000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pic>
            <p:nvPicPr>
              <p:cNvPr id="381" name="Picture 11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09" y="1536"/>
                <a:ext cx="4325" cy="100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pic>
            <p:nvPicPr>
              <p:cNvPr id="382" name="Picture 12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7" y="2174"/>
                <a:ext cx="4325" cy="14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blipFill dpi="0" rotWithShape="0">
                      <a:blip/>
                      <a:srcRect/>
                      <a:stretch>
                        <a:fillRect/>
                      </a:stretch>
                    </a:blip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</p:pic>
          <p:sp>
            <p:nvSpPr>
              <p:cNvPr id="383" name="Line 13"/>
              <p:cNvSpPr>
                <a:spLocks noChangeShapeType="1"/>
              </p:cNvSpPr>
              <p:nvPr/>
            </p:nvSpPr>
            <p:spPr bwMode="auto">
              <a:xfrm>
                <a:off x="4093" y="2111"/>
                <a:ext cx="1" cy="14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4" name="AutoShape 14"/>
              <p:cNvSpPr>
                <a:spLocks noChangeArrowheads="1"/>
              </p:cNvSpPr>
              <p:nvPr/>
            </p:nvSpPr>
            <p:spPr bwMode="auto">
              <a:xfrm flipV="1">
                <a:off x="3683" y="1141"/>
                <a:ext cx="288" cy="576"/>
              </a:xfrm>
              <a:prstGeom prst="can">
                <a:avLst>
                  <a:gd name="adj" fmla="val 50000"/>
                </a:avLst>
              </a:prstGeom>
              <a:solidFill>
                <a:srgbClr val="99CCFF">
                  <a:alpha val="50000"/>
                </a:srgbClr>
              </a:solidFill>
              <a:ln w="9360">
                <a:solidFill>
                  <a:srgbClr val="000080"/>
                </a:solidFill>
                <a:prstDash val="sysDot"/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5" name="AutoShape 15"/>
              <p:cNvSpPr>
                <a:spLocks noChangeArrowheads="1"/>
              </p:cNvSpPr>
              <p:nvPr/>
            </p:nvSpPr>
            <p:spPr bwMode="auto">
              <a:xfrm>
                <a:off x="6360" y="2437"/>
                <a:ext cx="144" cy="912"/>
              </a:xfrm>
              <a:prstGeom prst="can">
                <a:avLst>
                  <a:gd name="adj" fmla="val 41225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6" name="AutoShape 16"/>
              <p:cNvSpPr>
                <a:spLocks noChangeArrowheads="1"/>
              </p:cNvSpPr>
              <p:nvPr/>
            </p:nvSpPr>
            <p:spPr bwMode="auto">
              <a:xfrm flipV="1">
                <a:off x="6360" y="1679"/>
                <a:ext cx="144" cy="864"/>
              </a:xfrm>
              <a:prstGeom prst="can">
                <a:avLst>
                  <a:gd name="adj" fmla="val 39056"/>
                </a:avLst>
              </a:prstGeom>
              <a:solidFill>
                <a:srgbClr val="99CCFF"/>
              </a:solidFill>
              <a:ln w="936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7" name="AutoShape 17"/>
              <p:cNvSpPr>
                <a:spLocks noChangeArrowheads="1"/>
              </p:cNvSpPr>
              <p:nvPr/>
            </p:nvSpPr>
            <p:spPr bwMode="auto">
              <a:xfrm>
                <a:off x="6360" y="2467"/>
                <a:ext cx="144" cy="99"/>
              </a:xfrm>
              <a:prstGeom prst="roundRect">
                <a:avLst>
                  <a:gd name="adj" fmla="val 1019"/>
                </a:avLst>
              </a:prstGeom>
              <a:solidFill>
                <a:srgbClr val="99CC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de-DE"/>
              </a:p>
            </p:txBody>
          </p:sp>
          <p:sp>
            <p:nvSpPr>
              <p:cNvPr id="388" name="Line 18"/>
              <p:cNvSpPr>
                <a:spLocks noChangeShapeType="1"/>
              </p:cNvSpPr>
              <p:nvPr/>
            </p:nvSpPr>
            <p:spPr bwMode="auto">
              <a:xfrm>
                <a:off x="3295" y="1575"/>
                <a:ext cx="1" cy="2016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89" name="Line 19"/>
              <p:cNvSpPr>
                <a:spLocks noChangeShapeType="1"/>
              </p:cNvSpPr>
              <p:nvPr/>
            </p:nvSpPr>
            <p:spPr bwMode="auto">
              <a:xfrm>
                <a:off x="3834" y="962"/>
                <a:ext cx="1" cy="468"/>
              </a:xfrm>
              <a:prstGeom prst="line">
                <a:avLst/>
              </a:prstGeom>
              <a:noFill/>
              <a:ln w="18360">
                <a:solidFill>
                  <a:srgbClr val="0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0" name="Line 20"/>
              <p:cNvSpPr>
                <a:spLocks noChangeShapeType="1"/>
              </p:cNvSpPr>
              <p:nvPr/>
            </p:nvSpPr>
            <p:spPr bwMode="auto">
              <a:xfrm>
                <a:off x="3834" y="1673"/>
                <a:ext cx="1152" cy="1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1" name="Line 21"/>
              <p:cNvSpPr>
                <a:spLocks noChangeShapeType="1"/>
              </p:cNvSpPr>
              <p:nvPr/>
            </p:nvSpPr>
            <p:spPr bwMode="auto">
              <a:xfrm flipV="1">
                <a:off x="3834" y="1526"/>
                <a:ext cx="1" cy="150"/>
              </a:xfrm>
              <a:prstGeom prst="line">
                <a:avLst/>
              </a:prstGeom>
              <a:noFill/>
              <a:ln w="18360">
                <a:solidFill>
                  <a:srgbClr val="0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2" name="Line 22"/>
              <p:cNvSpPr>
                <a:spLocks noChangeShapeType="1"/>
              </p:cNvSpPr>
              <p:nvPr/>
            </p:nvSpPr>
            <p:spPr bwMode="auto">
              <a:xfrm>
                <a:off x="5274" y="1673"/>
                <a:ext cx="1152" cy="1"/>
              </a:xfrm>
              <a:prstGeom prst="line">
                <a:avLst/>
              </a:prstGeom>
              <a:noFill/>
              <a:ln w="18360">
                <a:solidFill>
                  <a:srgbClr val="00008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3" name="Line 23"/>
              <p:cNvSpPr>
                <a:spLocks noChangeShapeType="1"/>
              </p:cNvSpPr>
              <p:nvPr/>
            </p:nvSpPr>
            <p:spPr bwMode="auto">
              <a:xfrm flipH="1">
                <a:off x="6135" y="1682"/>
                <a:ext cx="294" cy="288"/>
              </a:xfrm>
              <a:prstGeom prst="line">
                <a:avLst/>
              </a:prstGeom>
              <a:noFill/>
              <a:ln w="1836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4" name="Line 24"/>
              <p:cNvSpPr>
                <a:spLocks noChangeShapeType="1"/>
              </p:cNvSpPr>
              <p:nvPr/>
            </p:nvSpPr>
            <p:spPr bwMode="auto">
              <a:xfrm flipV="1">
                <a:off x="6426" y="1716"/>
                <a:ext cx="1" cy="1590"/>
              </a:xfrm>
              <a:prstGeom prst="line">
                <a:avLst/>
              </a:prstGeom>
              <a:noFill/>
              <a:ln w="18360">
                <a:solidFill>
                  <a:srgbClr val="00008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5" name="Line 25"/>
              <p:cNvSpPr>
                <a:spLocks noChangeShapeType="1"/>
              </p:cNvSpPr>
              <p:nvPr/>
            </p:nvSpPr>
            <p:spPr bwMode="auto">
              <a:xfrm flipH="1" flipV="1">
                <a:off x="6135" y="2852"/>
                <a:ext cx="294" cy="443"/>
              </a:xfrm>
              <a:prstGeom prst="line">
                <a:avLst/>
              </a:prstGeom>
              <a:noFill/>
              <a:ln w="18360">
                <a:solidFill>
                  <a:srgbClr val="000080"/>
                </a:solidFill>
                <a:prstDash val="sysDot"/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6" name="Line 26"/>
              <p:cNvSpPr>
                <a:spLocks noChangeShapeType="1"/>
              </p:cNvSpPr>
              <p:nvPr/>
            </p:nvSpPr>
            <p:spPr bwMode="auto">
              <a:xfrm>
                <a:off x="6191" y="2855"/>
                <a:ext cx="288" cy="432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7" name="Line 27"/>
              <p:cNvSpPr>
                <a:spLocks noChangeShapeType="1"/>
              </p:cNvSpPr>
              <p:nvPr/>
            </p:nvSpPr>
            <p:spPr bwMode="auto">
              <a:xfrm>
                <a:off x="6479" y="1696"/>
                <a:ext cx="1" cy="1584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8" name="Line 28"/>
              <p:cNvSpPr>
                <a:spLocks noChangeShapeType="1"/>
              </p:cNvSpPr>
              <p:nvPr/>
            </p:nvSpPr>
            <p:spPr bwMode="auto">
              <a:xfrm flipV="1">
                <a:off x="6191" y="1692"/>
                <a:ext cx="288" cy="294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399" name="Line 29"/>
              <p:cNvSpPr>
                <a:spLocks noChangeShapeType="1"/>
              </p:cNvSpPr>
              <p:nvPr/>
            </p:nvSpPr>
            <p:spPr bwMode="auto">
              <a:xfrm>
                <a:off x="6510" y="1673"/>
                <a:ext cx="1152" cy="1"/>
              </a:xfrm>
              <a:prstGeom prst="line">
                <a:avLst/>
              </a:prstGeom>
              <a:noFill/>
              <a:ln w="18360">
                <a:solidFill>
                  <a:srgbClr val="8000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0" name="Line 30"/>
              <p:cNvSpPr>
                <a:spLocks noChangeShapeType="1"/>
              </p:cNvSpPr>
              <p:nvPr/>
            </p:nvSpPr>
            <p:spPr bwMode="auto">
              <a:xfrm>
                <a:off x="6564" y="2112"/>
                <a:ext cx="1" cy="144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  <p:sp>
            <p:nvSpPr>
              <p:cNvPr id="401" name="Line 31"/>
              <p:cNvSpPr>
                <a:spLocks noChangeShapeType="1"/>
              </p:cNvSpPr>
              <p:nvPr/>
            </p:nvSpPr>
            <p:spPr bwMode="auto">
              <a:xfrm>
                <a:off x="7290" y="1575"/>
                <a:ext cx="1" cy="1872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prstDash val="sysDot"/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de-DE"/>
              </a:p>
            </p:txBody>
          </p:sp>
        </p:grpSp>
        <p:sp>
          <p:nvSpPr>
            <p:cNvPr id="402" name="Text Box 34"/>
            <p:cNvSpPr txBox="1">
              <a:spLocks noChangeArrowheads="1"/>
            </p:cNvSpPr>
            <p:nvPr/>
          </p:nvSpPr>
          <p:spPr bwMode="auto">
            <a:xfrm>
              <a:off x="4506913" y="1036638"/>
              <a:ext cx="18351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/>
                <a:t>bump bond pad </a:t>
              </a:r>
            </a:p>
            <a:p>
              <a:r>
                <a:rPr lang="de-DE" sz="1800"/>
                <a:t>to sensor</a:t>
              </a:r>
              <a:endParaRPr lang="it-IT" sz="1800"/>
            </a:p>
          </p:txBody>
        </p:sp>
        <p:sp>
          <p:nvSpPr>
            <p:cNvPr id="403" name="Text Box 35"/>
            <p:cNvSpPr txBox="1">
              <a:spLocks noChangeArrowheads="1"/>
            </p:cNvSpPr>
            <p:nvPr/>
          </p:nvSpPr>
          <p:spPr bwMode="auto">
            <a:xfrm>
              <a:off x="6057900" y="1244600"/>
              <a:ext cx="18478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dirty="0" err="1"/>
                <a:t>amplification</a:t>
              </a:r>
              <a:r>
                <a:rPr lang="de-DE" sz="1800" dirty="0"/>
                <a:t> &amp; </a:t>
              </a:r>
            </a:p>
            <a:p>
              <a:r>
                <a:rPr lang="de-DE" sz="1800" dirty="0"/>
                <a:t>double </a:t>
              </a:r>
              <a:r>
                <a:rPr lang="de-DE" sz="1800" dirty="0" err="1"/>
                <a:t>sampling</a:t>
              </a:r>
              <a:endParaRPr lang="it-IT" sz="1800" dirty="0"/>
            </a:p>
          </p:txBody>
        </p:sp>
        <p:sp>
          <p:nvSpPr>
            <p:cNvPr id="404" name="Text Box 36"/>
            <p:cNvSpPr txBox="1">
              <a:spLocks noChangeArrowheads="1"/>
            </p:cNvSpPr>
            <p:nvPr/>
          </p:nvSpPr>
          <p:spPr bwMode="auto">
            <a:xfrm>
              <a:off x="5859463" y="2673350"/>
              <a:ext cx="1949450" cy="6413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 dirty="0" err="1">
                  <a:solidFill>
                    <a:schemeClr val="tx1"/>
                  </a:solidFill>
                </a:rPr>
                <a:t>storage</a:t>
              </a:r>
              <a:r>
                <a:rPr lang="de-DE" sz="1800" dirty="0">
                  <a:solidFill>
                    <a:schemeClr val="tx1"/>
                  </a:solidFill>
                </a:rPr>
                <a:t> on 2 </a:t>
              </a:r>
              <a:r>
                <a:rPr lang="de-DE" sz="1800" dirty="0" err="1">
                  <a:solidFill>
                    <a:schemeClr val="tx1"/>
                  </a:solidFill>
                </a:rPr>
                <a:t>tiers</a:t>
              </a:r>
              <a:endParaRPr lang="de-DE" sz="1800" dirty="0">
                <a:solidFill>
                  <a:schemeClr val="tx1"/>
                </a:solidFill>
              </a:endParaRPr>
            </a:p>
            <a:p>
              <a:r>
                <a:rPr lang="de-DE" sz="1800" dirty="0">
                  <a:solidFill>
                    <a:schemeClr val="tx1"/>
                  </a:solidFill>
                </a:rPr>
                <a:t>(544 </a:t>
              </a:r>
              <a:r>
                <a:rPr lang="de-DE" sz="1800" dirty="0" err="1">
                  <a:solidFill>
                    <a:schemeClr val="tx1"/>
                  </a:solidFill>
                </a:rPr>
                <a:t>images</a:t>
              </a:r>
              <a:r>
                <a:rPr lang="de-DE" sz="1800" dirty="0">
                  <a:solidFill>
                    <a:schemeClr val="tx1"/>
                  </a:solidFill>
                </a:rPr>
                <a:t>)</a:t>
              </a:r>
              <a:endParaRPr lang="it-IT" sz="1800" dirty="0">
                <a:solidFill>
                  <a:schemeClr val="tx1"/>
                </a:solidFill>
              </a:endParaRPr>
            </a:p>
          </p:txBody>
        </p:sp>
        <p:sp>
          <p:nvSpPr>
            <p:cNvPr id="406" name="Text Box 38"/>
            <p:cNvSpPr txBox="1">
              <a:spLocks noChangeArrowheads="1"/>
            </p:cNvSpPr>
            <p:nvPr/>
          </p:nvSpPr>
          <p:spPr bwMode="auto">
            <a:xfrm>
              <a:off x="8086725" y="1570038"/>
              <a:ext cx="5016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de-DE" sz="1800"/>
                <a:t>out</a:t>
              </a:r>
              <a:endParaRPr lang="it-IT" sz="180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4718056" y="4282099"/>
            <a:ext cx="4415953" cy="1624012"/>
            <a:chOff x="354013" y="4948238"/>
            <a:chExt cx="4229100" cy="1624012"/>
          </a:xfrm>
        </p:grpSpPr>
        <p:pic>
          <p:nvPicPr>
            <p:cNvPr id="424" name="Picture 64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013" y="4986338"/>
              <a:ext cx="4229100" cy="15859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25" name="Text Box 65"/>
            <p:cNvSpPr txBox="1">
              <a:spLocks noChangeArrowheads="1"/>
            </p:cNvSpPr>
            <p:nvPr/>
          </p:nvSpPr>
          <p:spPr bwMode="auto">
            <a:xfrm>
              <a:off x="1185863" y="4948238"/>
              <a:ext cx="1314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800" dirty="0" err="1">
                  <a:solidFill>
                    <a:srgbClr val="FFFF00"/>
                  </a:solidFill>
                </a:rPr>
                <a:t>bottom</a:t>
              </a:r>
              <a:r>
                <a:rPr lang="de-DE" sz="1800" dirty="0">
                  <a:solidFill>
                    <a:srgbClr val="FFFF00"/>
                  </a:solidFill>
                </a:rPr>
                <a:t> </a:t>
              </a:r>
              <a:r>
                <a:rPr lang="de-DE" sz="1800" dirty="0" err="1">
                  <a:solidFill>
                    <a:srgbClr val="FFFF00"/>
                  </a:solidFill>
                </a:rPr>
                <a:t>tier</a:t>
              </a:r>
              <a:endParaRPr lang="it-IT" sz="1800" dirty="0">
                <a:solidFill>
                  <a:srgbClr val="FFFF00"/>
                </a:solidFill>
              </a:endParaRPr>
            </a:p>
          </p:txBody>
        </p:sp>
        <p:sp>
          <p:nvSpPr>
            <p:cNvPr id="426" name="Text Box 66"/>
            <p:cNvSpPr txBox="1">
              <a:spLocks noChangeArrowheads="1"/>
            </p:cNvSpPr>
            <p:nvPr/>
          </p:nvSpPr>
          <p:spPr bwMode="auto">
            <a:xfrm>
              <a:off x="2651125" y="4970463"/>
              <a:ext cx="1314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800">
                  <a:solidFill>
                    <a:srgbClr val="FFFF00"/>
                  </a:solidFill>
                </a:rPr>
                <a:t>top tier</a:t>
              </a:r>
              <a:endParaRPr lang="it-IT" sz="1800">
                <a:solidFill>
                  <a:srgbClr val="FFFF00"/>
                </a:solidFill>
              </a:endParaRPr>
            </a:p>
          </p:txBody>
        </p:sp>
        <p:sp>
          <p:nvSpPr>
            <p:cNvPr id="427" name="Text Box 67"/>
            <p:cNvSpPr txBox="1">
              <a:spLocks noChangeArrowheads="1"/>
            </p:cNvSpPr>
            <p:nvPr/>
          </p:nvSpPr>
          <p:spPr bwMode="auto">
            <a:xfrm>
              <a:off x="1965325" y="5756275"/>
              <a:ext cx="240030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800">
                  <a:solidFill>
                    <a:schemeClr val="bg1"/>
                  </a:solidFill>
                </a:rPr>
                <a:t>test in progress ...</a:t>
              </a:r>
              <a:endParaRPr lang="it-IT" sz="1800">
                <a:solidFill>
                  <a:schemeClr val="bg1"/>
                </a:solidFill>
              </a:endParaRPr>
            </a:p>
          </p:txBody>
        </p:sp>
        <p:sp>
          <p:nvSpPr>
            <p:cNvPr id="428" name="Text Box 69"/>
            <p:cNvSpPr txBox="1">
              <a:spLocks noChangeArrowheads="1"/>
            </p:cNvSpPr>
            <p:nvPr/>
          </p:nvSpPr>
          <p:spPr bwMode="auto">
            <a:xfrm>
              <a:off x="379413" y="5256213"/>
              <a:ext cx="1314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800" dirty="0">
                  <a:solidFill>
                    <a:srgbClr val="CC00CC"/>
                  </a:solidFill>
                </a:rPr>
                <a:t>digital </a:t>
              </a:r>
              <a:r>
                <a:rPr lang="de-DE" sz="1800" dirty="0" err="1">
                  <a:solidFill>
                    <a:srgbClr val="CC00CC"/>
                  </a:solidFill>
                </a:rPr>
                <a:t>circ</a:t>
              </a:r>
              <a:endParaRPr lang="it-IT" sz="1800" dirty="0">
                <a:solidFill>
                  <a:srgbClr val="CC00CC"/>
                </a:solidFill>
              </a:endParaRPr>
            </a:p>
          </p:txBody>
        </p:sp>
        <p:sp>
          <p:nvSpPr>
            <p:cNvPr id="429" name="Text Box 70"/>
            <p:cNvSpPr txBox="1">
              <a:spLocks noChangeArrowheads="1"/>
            </p:cNvSpPr>
            <p:nvPr/>
          </p:nvSpPr>
          <p:spPr bwMode="auto">
            <a:xfrm>
              <a:off x="358775" y="5849938"/>
              <a:ext cx="1314450" cy="3667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de-DE" sz="1800">
                  <a:solidFill>
                    <a:srgbClr val="66FF66"/>
                  </a:solidFill>
                </a:rPr>
                <a:t>analog circ</a:t>
              </a:r>
              <a:endParaRPr lang="it-IT" sz="1800">
                <a:solidFill>
                  <a:srgbClr val="66FF66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201883" y="1136312"/>
            <a:ext cx="3598221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/>
              <a:t>Scientific goal</a:t>
            </a:r>
            <a:r>
              <a:rPr lang="en-US" sz="2000" dirty="0" smtClean="0"/>
              <a:t>: </a:t>
            </a:r>
            <a:r>
              <a:rPr lang="en-US" sz="2000" dirty="0" smtClean="0">
                <a:sym typeface="Wingdings" panose="05000000000000000000" pitchFamily="2" charset="2"/>
              </a:rPr>
              <a:t>most </a:t>
            </a:r>
            <a:r>
              <a:rPr lang="en-US" sz="2000" dirty="0">
                <a:sym typeface="Wingdings" panose="05000000000000000000" pitchFamily="2" charset="2"/>
              </a:rPr>
              <a:t>efficient Serial </a:t>
            </a:r>
            <a:r>
              <a:rPr lang="en-US" sz="2000" dirty="0" err="1">
                <a:sym typeface="Wingdings" panose="05000000000000000000" pitchFamily="2" charset="2"/>
              </a:rPr>
              <a:t>Femto</a:t>
            </a:r>
            <a:r>
              <a:rPr lang="en-US" sz="2000" dirty="0">
                <a:sym typeface="Wingdings" panose="05000000000000000000" pitchFamily="2" charset="2"/>
              </a:rPr>
              <a:t>-second Crystallography (SFX</a:t>
            </a:r>
            <a:r>
              <a:rPr lang="en-US" sz="2000" dirty="0" smtClean="0">
                <a:sym typeface="Wingdings" panose="05000000000000000000" pitchFamily="2" charset="2"/>
              </a:rPr>
              <a:t>), Single Particle </a:t>
            </a:r>
            <a:r>
              <a:rPr lang="en-US" sz="2000" dirty="0">
                <a:sym typeface="Wingdings" panose="05000000000000000000" pitchFamily="2" charset="2"/>
              </a:rPr>
              <a:t>I</a:t>
            </a:r>
            <a:r>
              <a:rPr lang="en-US" sz="2000" dirty="0" smtClean="0">
                <a:sym typeface="Wingdings" panose="05000000000000000000" pitchFamily="2" charset="2"/>
              </a:rPr>
              <a:t>maging, </a:t>
            </a:r>
            <a:r>
              <a:rPr lang="en-US" sz="2000" dirty="0" err="1" smtClean="0">
                <a:sym typeface="Wingdings" panose="05000000000000000000" pitchFamily="2" charset="2"/>
              </a:rPr>
              <a:t>etc</a:t>
            </a:r>
            <a:endParaRPr lang="de-DE" sz="2000" dirty="0"/>
          </a:p>
        </p:txBody>
      </p:sp>
      <p:sp>
        <p:nvSpPr>
          <p:cNvPr id="8" name="Rectangle 7"/>
          <p:cNvSpPr/>
          <p:nvPr/>
        </p:nvSpPr>
        <p:spPr bwMode="auto">
          <a:xfrm>
            <a:off x="63299" y="3372432"/>
            <a:ext cx="4592609" cy="3040243"/>
          </a:xfrm>
          <a:prstGeom prst="rect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4807408" y="1146212"/>
            <a:ext cx="4072982" cy="163121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ym typeface="Wingdings" panose="05000000000000000000" pitchFamily="2" charset="2"/>
              </a:rPr>
              <a:t>Technical goal</a:t>
            </a:r>
            <a:r>
              <a:rPr lang="en-US" sz="2000" dirty="0" smtClean="0">
                <a:sym typeface="Wingdings" panose="05000000000000000000" pitchFamily="2" charset="2"/>
              </a:rPr>
              <a:t>: </a:t>
            </a:r>
            <a:r>
              <a:rPr lang="en-US" sz="2000" dirty="0" smtClean="0"/>
              <a:t>record as many images as possible during bunch train.</a:t>
            </a:r>
          </a:p>
          <a:p>
            <a:r>
              <a:rPr lang="en-US" sz="2000" dirty="0" smtClean="0">
                <a:sym typeface="Wingdings" panose="05000000000000000000" pitchFamily="2" charset="2"/>
              </a:rPr>
              <a:t> Design a two-layer ASIC with more storage cells in second layer</a:t>
            </a:r>
            <a:endParaRPr lang="en-US" sz="2000" dirty="0" smtClean="0"/>
          </a:p>
        </p:txBody>
      </p:sp>
      <p:cxnSp>
        <p:nvCxnSpPr>
          <p:cNvPr id="16" name="Straight Arrow Connector 15"/>
          <p:cNvCxnSpPr/>
          <p:nvPr/>
        </p:nvCxnSpPr>
        <p:spPr bwMode="auto">
          <a:xfrm flipH="1">
            <a:off x="2861953" y="2375065"/>
            <a:ext cx="1945455" cy="902525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8" name="Straight Arrow Connector 17"/>
          <p:cNvCxnSpPr>
            <a:stCxn id="6" idx="3"/>
          </p:cNvCxnSpPr>
          <p:nvPr/>
        </p:nvCxnSpPr>
        <p:spPr bwMode="auto">
          <a:xfrm flipV="1">
            <a:off x="3800104" y="1798031"/>
            <a:ext cx="1007304" cy="1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74" name="TextBox 73"/>
          <p:cNvSpPr txBox="1"/>
          <p:nvPr/>
        </p:nvSpPr>
        <p:spPr>
          <a:xfrm>
            <a:off x="4807408" y="3424264"/>
            <a:ext cx="4072982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ym typeface="Wingdings" panose="05000000000000000000" pitchFamily="2" charset="2"/>
              </a:rPr>
              <a:t>First results</a:t>
            </a:r>
            <a:r>
              <a:rPr lang="en-US" sz="2000" dirty="0" smtClean="0">
                <a:sym typeface="Wingdings" panose="05000000000000000000" pitchFamily="2" charset="2"/>
              </a:rPr>
              <a:t>: achieved connectivity between two layers!!</a:t>
            </a: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val="2721440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Common actions on ASICs 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12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2575" y="1281288"/>
            <a:ext cx="8383753" cy="4264482"/>
          </a:xfrm>
        </p:spPr>
        <p:txBody>
          <a:bodyPr/>
          <a:lstStyle/>
          <a:p>
            <a:pPr marL="0" indent="0"/>
            <a:r>
              <a:rPr lang="en-US" sz="1800" dirty="0" smtClean="0"/>
              <a:t>The Helmholtz centers in </a:t>
            </a:r>
            <a:r>
              <a:rPr lang="en-US" sz="1800" dirty="0" err="1" smtClean="0"/>
              <a:t>MaT</a:t>
            </a:r>
            <a:r>
              <a:rPr lang="en-US" sz="1800" dirty="0" smtClean="0"/>
              <a:t> decided to: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Use a common next node: TSMC 65 nm CMOS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Create a design repository to share designs and design blocks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Design a common “multi-purpose” readout ASIC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Organize regular “designer meetings” for information exchange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Do mutual design reviews</a:t>
            </a:r>
            <a:endParaRPr lang="en-US" sz="1800" dirty="0">
              <a:sym typeface="Wingdings" panose="05000000000000000000" pitchFamily="2" charset="2"/>
            </a:endParaRPr>
          </a:p>
          <a:p>
            <a:pPr marL="0" indent="0"/>
            <a:endParaRPr lang="en-US" sz="1800" dirty="0" smtClean="0"/>
          </a:p>
          <a:p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098564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Interconnect &amp; Assembly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13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317500" y="887328"/>
            <a:ext cx="8383753" cy="5046663"/>
          </a:xfrm>
        </p:spPr>
        <p:txBody>
          <a:bodyPr/>
          <a:lstStyle/>
          <a:p>
            <a:pPr marL="0" indent="0"/>
            <a:r>
              <a:rPr lang="en-US" sz="1800" dirty="0" smtClean="0"/>
              <a:t>Goals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Stimulate smaller </a:t>
            </a:r>
            <a:r>
              <a:rPr lang="en-US" sz="1800" dirty="0"/>
              <a:t>pitch </a:t>
            </a:r>
            <a:r>
              <a:rPr lang="en-US" sz="1800" dirty="0" smtClean="0"/>
              <a:t>hybridization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Flexible small scale prototyping utilizing series like processes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 smtClean="0"/>
              <a:t>New processes </a:t>
            </a:r>
            <a:r>
              <a:rPr lang="en-US" sz="1800" dirty="0"/>
              <a:t>for innovative </a:t>
            </a:r>
            <a:r>
              <a:rPr lang="en-US" sz="1800" dirty="0" smtClean="0"/>
              <a:t>materials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Cost &amp; time reduction from lab to </a:t>
            </a:r>
            <a:r>
              <a:rPr lang="en-US" sz="1800" dirty="0" smtClean="0"/>
              <a:t>detector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high yield &amp; </a:t>
            </a:r>
            <a:r>
              <a:rPr lang="en-US" sz="1800" dirty="0" smtClean="0"/>
              <a:t>reliability</a:t>
            </a:r>
            <a:endParaRPr lang="en-US" sz="1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 smtClean="0"/>
          </a:p>
          <a:p>
            <a:pPr marL="0" indent="0"/>
            <a:endParaRPr lang="en-US" sz="1800" dirty="0" smtClean="0"/>
          </a:p>
          <a:p>
            <a:endParaRPr lang="de-DE" sz="1800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8311" y="1943609"/>
            <a:ext cx="1878382" cy="1401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826" y="3578431"/>
            <a:ext cx="1847850" cy="138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293" y="263524"/>
            <a:ext cx="1859400" cy="1628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hteck 14"/>
          <p:cNvSpPr/>
          <p:nvPr/>
        </p:nvSpPr>
        <p:spPr>
          <a:xfrm>
            <a:off x="7018843" y="3301432"/>
            <a:ext cx="173787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Micro-</a:t>
            </a:r>
            <a:r>
              <a:rPr lang="en-US" sz="1200" b="1" dirty="0" err="1" smtClean="0"/>
              <a:t>Studbump</a:t>
            </a:r>
            <a:r>
              <a:rPr lang="en-US" sz="1200" b="1" dirty="0"/>
              <a:t> </a:t>
            </a:r>
            <a:r>
              <a:rPr lang="en-US" sz="1200" b="1" dirty="0" smtClean="0"/>
              <a:t>KIT</a:t>
            </a:r>
            <a:endParaRPr lang="en-US" sz="1200" b="1" dirty="0"/>
          </a:p>
        </p:txBody>
      </p:sp>
      <p:sp>
        <p:nvSpPr>
          <p:cNvPr id="16" name="Rechteck 15"/>
          <p:cNvSpPr/>
          <p:nvPr/>
        </p:nvSpPr>
        <p:spPr>
          <a:xfrm>
            <a:off x="7037826" y="4961066"/>
            <a:ext cx="193472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b="1" dirty="0" smtClean="0"/>
              <a:t>PPS-Process </a:t>
            </a:r>
            <a:r>
              <a:rPr lang="en-US" sz="1000" dirty="0" smtClean="0"/>
              <a:t>(</a:t>
            </a:r>
            <a:r>
              <a:rPr lang="en-US" sz="1000" dirty="0" err="1" smtClean="0"/>
              <a:t>Senju</a:t>
            </a:r>
            <a:r>
              <a:rPr lang="en-US" sz="1000" dirty="0" smtClean="0"/>
              <a:t>-Metal)</a:t>
            </a:r>
            <a:endParaRPr lang="en-US" sz="1200" dirty="0"/>
          </a:p>
        </p:txBody>
      </p:sp>
      <p:pic>
        <p:nvPicPr>
          <p:cNvPr id="17" name="Picture 2" descr="G:\Finetech\DSCN10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39" t="9546" r="10835" b="13663"/>
          <a:stretch>
            <a:fillRect/>
          </a:stretch>
        </p:blipFill>
        <p:spPr bwMode="auto">
          <a:xfrm>
            <a:off x="3039522" y="3816603"/>
            <a:ext cx="3032125" cy="23749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3039522" y="6179376"/>
            <a:ext cx="303212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 dirty="0" smtClean="0"/>
              <a:t>High </a:t>
            </a:r>
            <a:r>
              <a:rPr lang="de-DE" sz="1200" b="1" dirty="0" err="1" smtClean="0"/>
              <a:t>precision</a:t>
            </a:r>
            <a:r>
              <a:rPr lang="de-DE" sz="1200" b="1" dirty="0" smtClean="0"/>
              <a:t> Flip-Chip bonder</a:t>
            </a:r>
            <a:endParaRPr lang="de-DE" sz="800" b="1" dirty="0"/>
          </a:p>
        </p:txBody>
      </p:sp>
      <p:grpSp>
        <p:nvGrpSpPr>
          <p:cNvPr id="12" name="Gruppieren 11"/>
          <p:cNvGrpSpPr/>
          <p:nvPr/>
        </p:nvGrpSpPr>
        <p:grpSpPr>
          <a:xfrm rot="21201970">
            <a:off x="5480052" y="4454211"/>
            <a:ext cx="1501775" cy="2108174"/>
            <a:chOff x="917101" y="4189678"/>
            <a:chExt cx="1501775" cy="2108174"/>
          </a:xfrm>
        </p:grpSpPr>
        <p:pic>
          <p:nvPicPr>
            <p:cNvPr id="19" name="Picture 8" descr="H:\CMS\Bump_Bonding\RTI_assembly\RTI_22\bumps_3.jpg"/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600" t="29510" r="35700" b="22890"/>
            <a:stretch/>
          </p:blipFill>
          <p:spPr bwMode="auto">
            <a:xfrm flipV="1">
              <a:off x="1079960" y="4435884"/>
              <a:ext cx="1148430" cy="1136429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noFill/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  <a:extLst/>
          </p:spPr>
        </p:pic>
        <p:sp>
          <p:nvSpPr>
            <p:cNvPr id="20" name="Rechteck 19"/>
            <p:cNvSpPr/>
            <p:nvPr/>
          </p:nvSpPr>
          <p:spPr>
            <a:xfrm>
              <a:off x="917101" y="5836187"/>
              <a:ext cx="1501775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b="1" dirty="0" smtClean="0"/>
                <a:t>High placement </a:t>
              </a:r>
            </a:p>
            <a:p>
              <a:r>
                <a:rPr lang="en-US" sz="1200" b="1" dirty="0" smtClean="0"/>
                <a:t>accuracy (&lt;2µm)</a:t>
              </a:r>
              <a:endParaRPr lang="en-US" sz="1200" b="1" dirty="0"/>
            </a:p>
          </p:txBody>
        </p:sp>
        <p:sp>
          <p:nvSpPr>
            <p:cNvPr id="8" name="Rechteck 7"/>
            <p:cNvSpPr/>
            <p:nvPr/>
          </p:nvSpPr>
          <p:spPr bwMode="auto">
            <a:xfrm>
              <a:off x="1079960" y="5505450"/>
              <a:ext cx="1148430" cy="33054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ctr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ROC</a:t>
              </a:r>
            </a:p>
          </p:txBody>
        </p:sp>
        <p:sp>
          <p:nvSpPr>
            <p:cNvPr id="22" name="Rechteck 21"/>
            <p:cNvSpPr/>
            <p:nvPr/>
          </p:nvSpPr>
          <p:spPr bwMode="auto">
            <a:xfrm>
              <a:off x="1079960" y="4189678"/>
              <a:ext cx="1148430" cy="330542"/>
            </a:xfrm>
            <a:prstGeom prst="rect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12700" algn="ctr" defTabSz="914400" rtl="0" eaLnBrk="1" fontAlgn="base" latinLnBrk="0" hangingPunct="1">
                <a:lnSpc>
                  <a:spcPts val="2000"/>
                </a:lnSpc>
                <a:spcBef>
                  <a:spcPct val="2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de-DE" sz="1400" b="1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rPr>
                <a:t>Sensor</a:t>
              </a:r>
            </a:p>
          </p:txBody>
        </p:sp>
      </p:grpSp>
      <p:sp>
        <p:nvSpPr>
          <p:cNvPr id="10" name="Pfeil nach rechts 9"/>
          <p:cNvSpPr/>
          <p:nvPr/>
        </p:nvSpPr>
        <p:spPr bwMode="auto">
          <a:xfrm>
            <a:off x="2873375" y="4714875"/>
            <a:ext cx="1279525" cy="289223"/>
          </a:xfrm>
          <a:prstGeom prst="right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0141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6384" y="160478"/>
            <a:ext cx="8557895" cy="968375"/>
          </a:xfrm>
        </p:spPr>
        <p:txBody>
          <a:bodyPr/>
          <a:lstStyle/>
          <a:p>
            <a:r>
              <a:rPr lang="en-US" dirty="0" smtClean="0"/>
              <a:t>Innovative assembly structures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14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250825" y="1377539"/>
            <a:ext cx="8229600" cy="2137558"/>
          </a:xfrm>
        </p:spPr>
        <p:txBody>
          <a:bodyPr/>
          <a:lstStyle/>
          <a:p>
            <a:r>
              <a:rPr lang="en-US" dirty="0" smtClean="0"/>
              <a:t>Goal: use innovative multi purpose materials for improved performance:</a:t>
            </a:r>
          </a:p>
          <a:p>
            <a:pPr lvl="1"/>
            <a:r>
              <a:rPr lang="en-US" dirty="0" smtClean="0"/>
              <a:t>Reduced mass</a:t>
            </a:r>
            <a:endParaRPr lang="en-US" dirty="0"/>
          </a:p>
          <a:p>
            <a:pPr lvl="1"/>
            <a:r>
              <a:rPr lang="en-US" dirty="0" smtClean="0"/>
              <a:t>Increased mechanical strength</a:t>
            </a:r>
          </a:p>
          <a:p>
            <a:pPr lvl="1"/>
            <a:r>
              <a:rPr lang="en-US" dirty="0" smtClean="0"/>
              <a:t>Increased cooling 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4750130" y="2735542"/>
            <a:ext cx="3982346" cy="2144653"/>
            <a:chOff x="316523" y="4137381"/>
            <a:chExt cx="3982346" cy="2144653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6523" y="4137381"/>
              <a:ext cx="3982346" cy="177532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00837" y="5912702"/>
              <a:ext cx="2582758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Multi-functional PCBs</a:t>
              </a:r>
              <a:endParaRPr lang="de-DE" sz="1800" b="1" dirty="0"/>
            </a:p>
          </p:txBody>
        </p:sp>
      </p:grpSp>
      <p:sp>
        <p:nvSpPr>
          <p:cNvPr id="5" name="TextBox 4"/>
          <p:cNvSpPr txBox="1"/>
          <p:nvPr/>
        </p:nvSpPr>
        <p:spPr>
          <a:xfrm>
            <a:off x="1907758" y="5624528"/>
            <a:ext cx="5118517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b="1" dirty="0" smtClean="0">
                <a:sym typeface="Wingdings" panose="05000000000000000000" pitchFamily="2" charset="2"/>
              </a:rPr>
              <a:t> See talk by Andreas Mussgiller</a:t>
            </a:r>
            <a:endParaRPr lang="de-DE" b="1" dirty="0"/>
          </a:p>
        </p:txBody>
      </p:sp>
      <p:grpSp>
        <p:nvGrpSpPr>
          <p:cNvPr id="7" name="Group 6"/>
          <p:cNvGrpSpPr/>
          <p:nvPr/>
        </p:nvGrpSpPr>
        <p:grpSpPr>
          <a:xfrm>
            <a:off x="1117415" y="3623202"/>
            <a:ext cx="2634054" cy="1628129"/>
            <a:chOff x="5820045" y="2664325"/>
            <a:chExt cx="2634054" cy="162812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15975" y="2664325"/>
              <a:ext cx="2442194" cy="1628129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5820045" y="3768049"/>
              <a:ext cx="2634054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Micro-channel cooling</a:t>
              </a:r>
              <a:endParaRPr lang="de-DE" sz="18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81730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common goal: Edgeless Helmholtz-Cubes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26925" y="1839307"/>
            <a:ext cx="2521050" cy="71339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1500" b="1" dirty="0" smtClean="0">
                <a:sym typeface="Wingdings" panose="05000000000000000000" pitchFamily="2" charset="2"/>
              </a:rPr>
              <a:t>Current Helmholtz-Cube:</a:t>
            </a:r>
            <a:endParaRPr lang="de-DE" sz="1500" b="1" dirty="0"/>
          </a:p>
          <a:p>
            <a:pPr>
              <a:lnSpc>
                <a:spcPct val="100000"/>
              </a:lnSpc>
            </a:pPr>
            <a:endParaRPr lang="en-US" sz="1500" b="1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15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4887" y="1244546"/>
            <a:ext cx="5480359" cy="201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197" y="3344862"/>
            <a:ext cx="4263738" cy="203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326924" y="3855299"/>
            <a:ext cx="2808162" cy="713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1500" b="1" dirty="0" smtClean="0">
                <a:sym typeface="Wingdings" panose="05000000000000000000" pitchFamily="2" charset="2"/>
              </a:rPr>
              <a:t>Edgeless Helmholtz-Cubes: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6923" y="5445569"/>
            <a:ext cx="71717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Technology involved is useful for many applications</a:t>
            </a:r>
          </a:p>
        </p:txBody>
      </p:sp>
      <p:pic>
        <p:nvPicPr>
          <p:cNvPr id="12" name="Picture 4" descr="Assembl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5728" y="1027805"/>
            <a:ext cx="5939518" cy="41712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523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10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6384" y="160478"/>
            <a:ext cx="8557895" cy="968375"/>
          </a:xfrm>
          <a:ln>
            <a:noFill/>
          </a:ln>
        </p:spPr>
        <p:txBody>
          <a:bodyPr/>
          <a:lstStyle/>
          <a:p>
            <a:r>
              <a:rPr lang="en-US" dirty="0" smtClean="0"/>
              <a:t>System integration of the Helmholtz-Cube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16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247464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79" y="2255264"/>
            <a:ext cx="7115529" cy="368132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61258" y="1393152"/>
            <a:ext cx="213712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Helmholtz-Cube</a:t>
            </a:r>
            <a:endParaRPr lang="de-DE" sz="2000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2850078" y="1239264"/>
            <a:ext cx="2850078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Intelligent Programmable H/W </a:t>
            </a:r>
            <a:endParaRPr lang="de-DE" sz="2000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6135438" y="1239264"/>
            <a:ext cx="2388990" cy="70788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High-speed optical I/O</a:t>
            </a:r>
            <a:endParaRPr lang="de-DE" sz="200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993006" y="5993088"/>
            <a:ext cx="4142431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Data handling and processing</a:t>
            </a:r>
            <a:endParaRPr lang="de-DE" sz="2000" b="1" dirty="0"/>
          </a:p>
        </p:txBody>
      </p:sp>
      <p:cxnSp>
        <p:nvCxnSpPr>
          <p:cNvPr id="8" name="Straight Arrow Connector 7"/>
          <p:cNvCxnSpPr>
            <a:stCxn id="4" idx="2"/>
          </p:cNvCxnSpPr>
          <p:nvPr/>
        </p:nvCxnSpPr>
        <p:spPr bwMode="auto">
          <a:xfrm>
            <a:off x="1329820" y="1793262"/>
            <a:ext cx="285224" cy="1721834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1" name="Straight Arrow Connector 10"/>
          <p:cNvCxnSpPr>
            <a:stCxn id="15" idx="2"/>
          </p:cNvCxnSpPr>
          <p:nvPr/>
        </p:nvCxnSpPr>
        <p:spPr bwMode="auto">
          <a:xfrm flipH="1">
            <a:off x="4064221" y="1947150"/>
            <a:ext cx="210896" cy="902928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0" name="Straight Arrow Connector 19"/>
          <p:cNvCxnSpPr>
            <a:stCxn id="17" idx="2"/>
          </p:cNvCxnSpPr>
          <p:nvPr/>
        </p:nvCxnSpPr>
        <p:spPr bwMode="auto">
          <a:xfrm flipH="1">
            <a:off x="6436426" y="1947150"/>
            <a:ext cx="893507" cy="1472944"/>
          </a:xfrm>
          <a:prstGeom prst="straightConnector1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Elbow Connector 23"/>
          <p:cNvCxnSpPr>
            <a:stCxn id="19" idx="3"/>
          </p:cNvCxnSpPr>
          <p:nvPr/>
        </p:nvCxnSpPr>
        <p:spPr bwMode="auto">
          <a:xfrm flipV="1">
            <a:off x="6135437" y="5723906"/>
            <a:ext cx="467244" cy="469237"/>
          </a:xfrm>
          <a:prstGeom prst="bentConnector2">
            <a:avLst/>
          </a:prstGeom>
          <a:noFill/>
          <a:ln w="762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  <p:extLst>
      <p:ext uri="{BB962C8B-B14F-4D97-AF65-F5344CB8AC3E}">
        <p14:creationId xmlns:p14="http://schemas.microsoft.com/office/powerpoint/2010/main" val="33258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There is much more than shown here: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55499" y="1371600"/>
            <a:ext cx="7997925" cy="4257675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Si-PMs (see talk J. </a:t>
            </a:r>
            <a:r>
              <a:rPr lang="en-US" sz="1800" dirty="0" err="1" smtClean="0">
                <a:sym typeface="Wingdings" panose="05000000000000000000" pitchFamily="2" charset="2"/>
              </a:rPr>
              <a:t>Ninkovic</a:t>
            </a:r>
            <a:r>
              <a:rPr lang="en-US" sz="1800" dirty="0" smtClean="0">
                <a:sym typeface="Wingdings" panose="05000000000000000000" pitchFamily="2" charset="2"/>
              </a:rPr>
              <a:t>)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Fast radiation-hard diamond-based detectors 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Gas based detectors, now combined with </a:t>
            </a:r>
            <a:r>
              <a:rPr lang="en-US" sz="1800" dirty="0" err="1" smtClean="0">
                <a:sym typeface="Wingdings" panose="05000000000000000000" pitchFamily="2" charset="2"/>
              </a:rPr>
              <a:t>pixellated</a:t>
            </a:r>
            <a:r>
              <a:rPr lang="en-US" sz="1800" dirty="0" smtClean="0">
                <a:sym typeface="Wingdings" panose="05000000000000000000" pitchFamily="2" charset="2"/>
              </a:rPr>
              <a:t> readout (e.g. Timepix3) </a:t>
            </a:r>
            <a:r>
              <a:rPr lang="en-US" sz="1800" dirty="0" smtClean="0">
                <a:sym typeface="Wingdings" panose="05000000000000000000" pitchFamily="2" charset="2"/>
              </a:rPr>
              <a:t>(see talk Please fill in name)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CMOS imagers: low mass and low noise 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Intelligent programmable </a:t>
            </a:r>
            <a:r>
              <a:rPr lang="en-US" sz="1800" dirty="0" smtClean="0">
                <a:sym typeface="Wingdings" panose="05000000000000000000" pitchFamily="2" charset="2"/>
              </a:rPr>
              <a:t>hardware </a:t>
            </a:r>
            <a:r>
              <a:rPr lang="en-US" sz="1800" dirty="0" smtClean="0">
                <a:sym typeface="Wingdings" panose="05000000000000000000" pitchFamily="2" charset="2"/>
              </a:rPr>
              <a:t>(e.g. FPGA </a:t>
            </a:r>
            <a:r>
              <a:rPr lang="en-US" sz="1800" dirty="0" smtClean="0">
                <a:sym typeface="Wingdings" panose="05000000000000000000" pitchFamily="2" charset="2"/>
              </a:rPr>
              <a:t>based systems)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High-speed optical </a:t>
            </a:r>
            <a:r>
              <a:rPr lang="en-US" sz="1800" dirty="0" smtClean="0">
                <a:sym typeface="Wingdings" panose="05000000000000000000" pitchFamily="2" charset="2"/>
              </a:rPr>
              <a:t>transmissions (see talk Chr. </a:t>
            </a:r>
            <a:r>
              <a:rPr lang="en-US" sz="1800" dirty="0" err="1" smtClean="0">
                <a:sym typeface="Wingdings" panose="05000000000000000000" pitchFamily="2" charset="2"/>
              </a:rPr>
              <a:t>Koos</a:t>
            </a:r>
            <a:r>
              <a:rPr lang="en-US" sz="1800" dirty="0" smtClean="0">
                <a:sym typeface="Wingdings" panose="05000000000000000000" pitchFamily="2" charset="2"/>
              </a:rPr>
              <a:t>)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dirty="0" smtClean="0">
                <a:sym typeface="Wingdings" panose="05000000000000000000" pitchFamily="2" charset="2"/>
              </a:rPr>
              <a:t>On-the-fly data reduction and processing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 smtClean="0">
              <a:sym typeface="Wingdings" panose="05000000000000000000" pitchFamily="2" charset="2"/>
            </a:endParaRPr>
          </a:p>
          <a:p>
            <a:pPr marL="0" indent="0">
              <a:lnSpc>
                <a:spcPct val="100000"/>
              </a:lnSpc>
            </a:pPr>
            <a:r>
              <a:rPr lang="en-US" sz="1800" dirty="0" smtClean="0">
                <a:sym typeface="Wingdings" panose="05000000000000000000" pitchFamily="2" charset="2"/>
              </a:rPr>
              <a:t> See posters for many more details.</a:t>
            </a: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dirty="0">
              <a:sym typeface="Wingdings" panose="05000000000000000000" pitchFamily="2" charset="2"/>
            </a:endParaRPr>
          </a:p>
          <a:p>
            <a:pPr marL="0" indent="0" algn="ctr">
              <a:lnSpc>
                <a:spcPct val="100000"/>
              </a:lnSpc>
            </a:pPr>
            <a:endParaRPr lang="en-US" sz="24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  <a:buFont typeface="Wingdings"/>
              <a:buChar char="è"/>
            </a:pPr>
            <a:endParaRPr lang="en-US" sz="18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de-DE" sz="1800" dirty="0"/>
          </a:p>
          <a:p>
            <a:pPr>
              <a:lnSpc>
                <a:spcPct val="100000"/>
              </a:lnSpc>
            </a:pPr>
            <a:endParaRPr lang="en-US" sz="1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17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4277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810125" y="1059066"/>
            <a:ext cx="3371850" cy="3608627"/>
            <a:chOff x="4810125" y="1059066"/>
            <a:chExt cx="3371850" cy="3951084"/>
          </a:xfrm>
        </p:grpSpPr>
        <p:pic>
          <p:nvPicPr>
            <p:cNvPr id="2053" name="Picture 5" descr="C:\Users\graafsma\Desktop\HGF-Portfolio\POF-III\Evaluation\Talk\AGIPD_fft_rec.pn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0125" y="1638300"/>
              <a:ext cx="3371850" cy="337185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/>
            <p:cNvSpPr txBox="1"/>
            <p:nvPr/>
          </p:nvSpPr>
          <p:spPr>
            <a:xfrm>
              <a:off x="5259173" y="1059066"/>
              <a:ext cx="2473754" cy="461665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European XFEL</a:t>
              </a:r>
              <a:endParaRPr lang="de-DE" b="1" dirty="0"/>
            </a:p>
          </p:txBody>
        </p:sp>
      </p:grp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Science driven developments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2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2" name="Picture 5" descr="C:\Users\graafsma\Desktop\HGF-Portfolio\POF-III\Evaluation\Talk\AGIPD_fft_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25" y="1598545"/>
            <a:ext cx="3371850" cy="30692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 descr="C:\Users\graafsma\Desktop\HGF-Portfolio\POF-III\Evaluation\Talk\AGIPD_fft_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943" y="1598545"/>
            <a:ext cx="3371850" cy="30692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graafsma\Desktop\HGF-Portfolio\POF-III\Evaluation\Talk\AGIPD_fft_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721" y="1598545"/>
            <a:ext cx="3371850" cy="30692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graafsma\Desktop\HGF-Portfolio\POF-III\Evaluation\Talk\AGIPD_fft_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186" y="1598545"/>
            <a:ext cx="3371850" cy="3069210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5" descr="C:\Users\graafsma\Desktop\HGF-Portfolio\POF-III\Evaluation\Talk\AGIPD_fft_rec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2721" y="1603279"/>
            <a:ext cx="3371850" cy="306441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84343" y="4868345"/>
            <a:ext cx="35445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ym typeface="Wingdings" panose="05000000000000000000" pitchFamily="2" charset="2"/>
              </a:rPr>
              <a:t>Increased </a:t>
            </a:r>
            <a:r>
              <a:rPr lang="en-US" sz="1800" dirty="0">
                <a:sym typeface="Wingdings" panose="05000000000000000000" pitchFamily="2" charset="2"/>
              </a:rPr>
              <a:t>number of </a:t>
            </a:r>
            <a:r>
              <a:rPr lang="en-US" sz="1800" dirty="0" smtClean="0">
                <a:sym typeface="Wingdings" panose="05000000000000000000" pitchFamily="2" charset="2"/>
              </a:rPr>
              <a:t>interactions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granularity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trigger rates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radiation tolerance</a:t>
            </a:r>
            <a:endParaRPr lang="de-DE" sz="1800" dirty="0"/>
          </a:p>
        </p:txBody>
      </p:sp>
      <p:grpSp>
        <p:nvGrpSpPr>
          <p:cNvPr id="10" name="Group 9"/>
          <p:cNvGrpSpPr/>
          <p:nvPr/>
        </p:nvGrpSpPr>
        <p:grpSpPr>
          <a:xfrm>
            <a:off x="354763" y="1033370"/>
            <a:ext cx="4118440" cy="3634323"/>
            <a:chOff x="354763" y="1033370"/>
            <a:chExt cx="4118440" cy="3634323"/>
          </a:xfrm>
        </p:grpSpPr>
        <p:pic>
          <p:nvPicPr>
            <p:cNvPr id="21" name="Picture 2" descr="C:\Users\eckstein\AppData\Local\Temp\mu140-1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763" y="1638300"/>
              <a:ext cx="4118440" cy="302939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411734" y="1033370"/>
              <a:ext cx="331052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High Luminosity LHC</a:t>
              </a: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4822332" y="4869676"/>
            <a:ext cx="405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 smtClean="0">
                <a:sym typeface="Wingdings" panose="05000000000000000000" pitchFamily="2" charset="2"/>
              </a:rPr>
              <a:t>Increased peak brilliance @ 4.5 MHz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dynamic range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frame rates</a:t>
            </a:r>
          </a:p>
          <a:p>
            <a:pPr lvl="1"/>
            <a:r>
              <a:rPr lang="en-US" sz="1800" dirty="0" smtClean="0">
                <a:sym typeface="Wingdings" panose="05000000000000000000" pitchFamily="2" charset="2"/>
              </a:rPr>
              <a:t>higher radiation tolerance</a:t>
            </a:r>
            <a:endParaRPr lang="de-DE" sz="1800" dirty="0"/>
          </a:p>
        </p:txBody>
      </p:sp>
    </p:spTree>
    <p:extLst>
      <p:ext uri="{BB962C8B-B14F-4D97-AF65-F5344CB8AC3E}">
        <p14:creationId xmlns:p14="http://schemas.microsoft.com/office/powerpoint/2010/main" val="2281193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50825" y="190500"/>
            <a:ext cx="8557895" cy="968375"/>
          </a:xfrm>
        </p:spPr>
        <p:txBody>
          <a:bodyPr/>
          <a:lstStyle/>
          <a:p>
            <a:r>
              <a:rPr lang="en-US" dirty="0" smtClean="0"/>
              <a:t>A systems approach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3</a:t>
            </a:fld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grpSp>
        <p:nvGrpSpPr>
          <p:cNvPr id="10" name="Group 9"/>
          <p:cNvGrpSpPr/>
          <p:nvPr/>
        </p:nvGrpSpPr>
        <p:grpSpPr>
          <a:xfrm>
            <a:off x="323850" y="1162779"/>
            <a:ext cx="8591549" cy="4880815"/>
            <a:chOff x="560388" y="705489"/>
            <a:chExt cx="6907212" cy="5658799"/>
          </a:xfrm>
        </p:grpSpPr>
        <p:sp>
          <p:nvSpPr>
            <p:cNvPr id="12" name="Abgerundetes Rechteck 4"/>
            <p:cNvSpPr>
              <a:spLocks noChangeArrowheads="1"/>
            </p:cNvSpPr>
            <p:nvPr/>
          </p:nvSpPr>
          <p:spPr bwMode="auto">
            <a:xfrm>
              <a:off x="573088" y="1628775"/>
              <a:ext cx="2081286" cy="7747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Sensors, ASICs and Interconnects</a:t>
              </a:r>
              <a:endParaRPr lang="en-US" sz="14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13" name="Abgerundetes Rechteck 5"/>
            <p:cNvSpPr>
              <a:spLocks noChangeArrowheads="1"/>
            </p:cNvSpPr>
            <p:nvPr/>
          </p:nvSpPr>
          <p:spPr bwMode="auto">
            <a:xfrm>
              <a:off x="2992438" y="1628775"/>
              <a:ext cx="2081286" cy="7747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Data Transmission and Processing</a:t>
              </a:r>
              <a:endParaRPr lang="en-US" sz="14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4" name="Abgerundetes Rechteck 6"/>
            <p:cNvSpPr>
              <a:spLocks noChangeArrowheads="1"/>
            </p:cNvSpPr>
            <p:nvPr/>
          </p:nvSpPr>
          <p:spPr bwMode="auto">
            <a:xfrm>
              <a:off x="5384800" y="1628775"/>
              <a:ext cx="2082800" cy="774700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400" b="1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Detector Systems</a:t>
              </a:r>
              <a:endParaRPr lang="en-US" sz="14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5" name="Abgerundetes Rechteck 7"/>
            <p:cNvSpPr>
              <a:spLocks noChangeArrowheads="1"/>
            </p:cNvSpPr>
            <p:nvPr/>
          </p:nvSpPr>
          <p:spPr bwMode="auto">
            <a:xfrm>
              <a:off x="560388" y="2779876"/>
              <a:ext cx="2081286" cy="776124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Sensors</a:t>
              </a:r>
              <a:endParaRPr lang="en-US" sz="12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16" name="Abgerundetes Rechteck 8"/>
            <p:cNvSpPr>
              <a:spLocks noChangeArrowheads="1"/>
            </p:cNvSpPr>
            <p:nvPr/>
          </p:nvSpPr>
          <p:spPr bwMode="auto">
            <a:xfrm>
              <a:off x="560388" y="3716338"/>
              <a:ext cx="2081286" cy="774700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Readout Electronics</a:t>
              </a:r>
              <a:endParaRPr lang="en-US" sz="12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17" name="Abgerundetes Rechteck 9"/>
            <p:cNvSpPr>
              <a:spLocks noChangeArrowheads="1"/>
            </p:cNvSpPr>
            <p:nvPr/>
          </p:nvSpPr>
          <p:spPr bwMode="auto">
            <a:xfrm>
              <a:off x="2992438" y="2779876"/>
              <a:ext cx="2081286" cy="776124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Terabit/s Optical Data Transmission </a:t>
              </a:r>
              <a:endParaRPr lang="en-US" sz="12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18" name="Abgerundetes Rechteck 10"/>
            <p:cNvSpPr>
              <a:spLocks noChangeArrowheads="1"/>
            </p:cNvSpPr>
            <p:nvPr/>
          </p:nvSpPr>
          <p:spPr bwMode="auto">
            <a:xfrm>
              <a:off x="5384800" y="2742617"/>
              <a:ext cx="2082800" cy="451433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latin typeface="+mn-lt"/>
                  <a:ea typeface="+mn-ea"/>
                </a:rPr>
                <a:t>HGF-Cube</a:t>
              </a:r>
            </a:p>
          </p:txBody>
        </p:sp>
        <p:sp>
          <p:nvSpPr>
            <p:cNvPr id="19" name="Abgerundetes Rechteck 11"/>
            <p:cNvSpPr>
              <a:spLocks noChangeArrowheads="1"/>
            </p:cNvSpPr>
            <p:nvPr/>
          </p:nvSpPr>
          <p:spPr bwMode="auto">
            <a:xfrm>
              <a:off x="560388" y="4660317"/>
              <a:ext cx="2081286" cy="838783"/>
            </a:xfrm>
            <a:prstGeom prst="roundRect">
              <a:avLst>
                <a:gd name="adj" fmla="val 16667"/>
              </a:avLst>
            </a:prstGeom>
            <a:solidFill>
              <a:srgbClr val="FFDAC3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Interconnect, Packaging and </a:t>
              </a:r>
              <a:r>
                <a:rPr lang="en-US" sz="1200" dirty="0" smtClean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Innovative Materials</a:t>
              </a:r>
              <a:endParaRPr lang="en-US" sz="1200" b="1" dirty="0">
                <a:solidFill>
                  <a:schemeClr val="bg1">
                    <a:lumMod val="85000"/>
                  </a:schemeClr>
                </a:solidFill>
                <a:latin typeface="+mn-lt"/>
                <a:ea typeface="Arial"/>
                <a:cs typeface="Arial"/>
              </a:endParaRPr>
            </a:p>
          </p:txBody>
        </p:sp>
        <p:sp>
          <p:nvSpPr>
            <p:cNvPr id="20" name="Abgerundetes Rechteck 13"/>
            <p:cNvSpPr>
              <a:spLocks noChangeArrowheads="1"/>
            </p:cNvSpPr>
            <p:nvPr/>
          </p:nvSpPr>
          <p:spPr bwMode="auto">
            <a:xfrm>
              <a:off x="2992438" y="3716338"/>
              <a:ext cx="2081286" cy="774700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Intelligent </a:t>
              </a:r>
              <a:r>
                <a:rPr lang="en-US" sz="1200" dirty="0" smtClean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Programmable </a:t>
              </a:r>
              <a:endPara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Electronics</a:t>
              </a:r>
              <a:endParaRPr lang="en-US" sz="12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1" name="Abgerundetes Rechteck 14"/>
            <p:cNvSpPr>
              <a:spLocks noChangeArrowheads="1"/>
            </p:cNvSpPr>
            <p:nvPr/>
          </p:nvSpPr>
          <p:spPr bwMode="auto">
            <a:xfrm>
              <a:off x="2986088" y="4660317"/>
              <a:ext cx="2081286" cy="838783"/>
            </a:xfrm>
            <a:prstGeom prst="roundRect">
              <a:avLst>
                <a:gd name="adj" fmla="val 16667"/>
              </a:avLst>
            </a:prstGeom>
            <a:solidFill>
              <a:srgbClr val="D5FDC5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Parallel Processing</a:t>
              </a:r>
              <a:endParaRPr lang="en-US" sz="1200" dirty="0">
                <a:solidFill>
                  <a:schemeClr val="lt1"/>
                </a:solidFill>
                <a:latin typeface="+mn-lt"/>
              </a:endParaRPr>
            </a:p>
          </p:txBody>
        </p:sp>
        <p:sp>
          <p:nvSpPr>
            <p:cNvPr id="22" name="Abgerundetes Rechteck 15"/>
            <p:cNvSpPr>
              <a:spLocks noChangeArrowheads="1"/>
            </p:cNvSpPr>
            <p:nvPr/>
          </p:nvSpPr>
          <p:spPr bwMode="auto">
            <a:xfrm>
              <a:off x="5384800" y="3319042"/>
              <a:ext cx="2082800" cy="452858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Compact Gaseous Detectors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23" name="Abgerundetes Rechteck 16"/>
            <p:cNvSpPr>
              <a:spLocks noChangeArrowheads="1"/>
            </p:cNvSpPr>
            <p:nvPr/>
          </p:nvSpPr>
          <p:spPr bwMode="auto">
            <a:xfrm>
              <a:off x="5384800" y="3895305"/>
              <a:ext cx="2082800" cy="452858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Fast Photon and X-ray Detectors</a:t>
              </a:r>
              <a:endParaRPr lang="en-US" sz="1200" dirty="0">
                <a:latin typeface="+mn-lt"/>
              </a:endParaRPr>
            </a:p>
          </p:txBody>
        </p:sp>
        <p:sp>
          <p:nvSpPr>
            <p:cNvPr id="24" name="Abgerundetes Rechteck 17"/>
            <p:cNvSpPr>
              <a:spLocks noChangeArrowheads="1"/>
            </p:cNvSpPr>
            <p:nvPr/>
          </p:nvSpPr>
          <p:spPr bwMode="auto">
            <a:xfrm>
              <a:off x="5384800" y="4471731"/>
              <a:ext cx="2082800" cy="454282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latin typeface="+mn-lt"/>
                  <a:ea typeface="+mn-ea"/>
                </a:rPr>
                <a:t>Fast Timing Detector Systems</a:t>
              </a:r>
            </a:p>
          </p:txBody>
        </p:sp>
        <p:sp>
          <p:nvSpPr>
            <p:cNvPr id="25" name="Abgerundetes Rechteck 18"/>
            <p:cNvSpPr>
              <a:spLocks noChangeArrowheads="1"/>
            </p:cNvSpPr>
            <p:nvPr/>
          </p:nvSpPr>
          <p:spPr bwMode="auto">
            <a:xfrm>
              <a:off x="5384800" y="5047667"/>
              <a:ext cx="2082800" cy="451433"/>
            </a:xfrm>
            <a:prstGeom prst="roundRect">
              <a:avLst>
                <a:gd name="adj" fmla="val 16667"/>
              </a:avLst>
            </a:prstGeom>
            <a:solidFill>
              <a:srgbClr val="C8EEFF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1200" dirty="0">
                  <a:solidFill>
                    <a:srgbClr val="000000"/>
                  </a:solidFill>
                  <a:latin typeface="+mn-lt"/>
                  <a:ea typeface="+mn-ea"/>
                  <a:sym typeface="Wingdings" charset="0"/>
                </a:rPr>
                <a:t>CMOS Sensor Systems</a:t>
              </a:r>
              <a:endParaRPr lang="en-US" sz="1200" dirty="0">
                <a:solidFill>
                  <a:srgbClr val="000000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Abgerundetes Rechteck 19"/>
            <p:cNvSpPr>
              <a:spLocks noChangeArrowheads="1"/>
            </p:cNvSpPr>
            <p:nvPr/>
          </p:nvSpPr>
          <p:spPr bwMode="auto">
            <a:xfrm>
              <a:off x="560388" y="5847346"/>
              <a:ext cx="6693417" cy="516942"/>
            </a:xfrm>
            <a:prstGeom prst="roundRect">
              <a:avLst>
                <a:gd name="adj" fmla="val 16667"/>
              </a:avLst>
            </a:prstGeom>
            <a:solidFill>
              <a:srgbClr val="F8FF8A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r>
                <a:rPr lang="en-US" sz="16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Networking, Outreach and Applications beyond </a:t>
              </a:r>
              <a:r>
                <a:rPr lang="en-US" altLang="en-US" sz="16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“</a:t>
              </a:r>
              <a:r>
                <a:rPr lang="en-US" sz="16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Matter</a:t>
              </a:r>
              <a:r>
                <a:rPr lang="en-US" altLang="en-US" sz="1600" b="1">
                  <a:solidFill>
                    <a:srgbClr val="000000"/>
                  </a:solidFill>
                  <a:latin typeface="Calibri" pitchFamily="34" charset="0"/>
                  <a:cs typeface="Arial" pitchFamily="34" charset="0"/>
                </a:rPr>
                <a:t>”</a:t>
              </a:r>
              <a:endParaRPr lang="en-US" sz="1600">
                <a:solidFill>
                  <a:srgbClr val="FFFFFF"/>
                </a:solidFill>
                <a:latin typeface="Calibri" pitchFamily="34" charset="0"/>
              </a:endParaRPr>
            </a:p>
          </p:txBody>
        </p:sp>
        <p:sp>
          <p:nvSpPr>
            <p:cNvPr id="29" name="Abgerundetes Rechteck 5"/>
            <p:cNvSpPr>
              <a:spLocks noChangeArrowheads="1"/>
            </p:cNvSpPr>
            <p:nvPr/>
          </p:nvSpPr>
          <p:spPr bwMode="auto">
            <a:xfrm>
              <a:off x="2401529" y="705489"/>
              <a:ext cx="3166294" cy="774701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rgbClr val="333399"/>
              </a:solidFill>
              <a:round/>
              <a:headEnd/>
              <a:tailEnd/>
            </a:ln>
            <a:effectLst>
              <a:outerShdw blurRad="40000" dist="25401" dir="27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r>
                <a:rPr lang="en-US" sz="3200" b="1" dirty="0" smtClean="0">
                  <a:solidFill>
                    <a:srgbClr val="000000"/>
                  </a:solidFill>
                  <a:latin typeface="+mn-lt"/>
                  <a:ea typeface="Arial"/>
                  <a:cs typeface="Arial"/>
                </a:rPr>
                <a:t>DTS Structure</a:t>
              </a:r>
              <a:endParaRPr lang="en-US" sz="3200" dirty="0">
                <a:solidFill>
                  <a:schemeClr val="lt1"/>
                </a:solidFill>
                <a:latin typeface="+mn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38167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247059" y="194404"/>
            <a:ext cx="8557895" cy="968375"/>
          </a:xfrm>
        </p:spPr>
        <p:txBody>
          <a:bodyPr/>
          <a:lstStyle/>
          <a:p>
            <a:r>
              <a:rPr lang="en-US" dirty="0" smtClean="0"/>
              <a:t>A systems approach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4</a:t>
            </a:fld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12" name="Abgerundetes Rechteck 4"/>
          <p:cNvSpPr>
            <a:spLocks noChangeArrowheads="1"/>
          </p:cNvSpPr>
          <p:nvPr/>
        </p:nvSpPr>
        <p:spPr bwMode="auto">
          <a:xfrm>
            <a:off x="339647" y="1959130"/>
            <a:ext cx="2588812" cy="66819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Sensors, ASICs and Interconnects</a:t>
            </a:r>
            <a:endParaRPr lang="en-US" sz="1400" b="1" dirty="0">
              <a:solidFill>
                <a:schemeClr val="bg1">
                  <a:lumMod val="85000"/>
                </a:schemeClr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3" name="Abgerundetes Rechteck 5"/>
          <p:cNvSpPr>
            <a:spLocks noChangeArrowheads="1"/>
          </p:cNvSpPr>
          <p:nvPr/>
        </p:nvSpPr>
        <p:spPr bwMode="auto">
          <a:xfrm>
            <a:off x="3348960" y="1959130"/>
            <a:ext cx="2588812" cy="66819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Data Transmission and Processing</a:t>
            </a:r>
            <a:endParaRPr lang="en-US" sz="14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4" name="Abgerundetes Rechteck 6"/>
          <p:cNvSpPr>
            <a:spLocks noChangeArrowheads="1"/>
          </p:cNvSpPr>
          <p:nvPr/>
        </p:nvSpPr>
        <p:spPr bwMode="auto">
          <a:xfrm>
            <a:off x="6324704" y="1959130"/>
            <a:ext cx="2590695" cy="66819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400" b="1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Detector Systems</a:t>
            </a:r>
            <a:endParaRPr lang="en-US" sz="14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5" name="Abgerundetes Rechteck 7"/>
          <p:cNvSpPr>
            <a:spLocks noChangeArrowheads="1"/>
          </p:cNvSpPr>
          <p:nvPr/>
        </p:nvSpPr>
        <p:spPr bwMode="auto">
          <a:xfrm>
            <a:off x="323850" y="2951975"/>
            <a:ext cx="2588812" cy="669421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Sensors</a:t>
            </a:r>
            <a:endParaRPr lang="en-US" sz="1200" b="1" dirty="0">
              <a:solidFill>
                <a:schemeClr val="bg1">
                  <a:lumMod val="85000"/>
                </a:schemeClr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6" name="Abgerundetes Rechteck 8"/>
          <p:cNvSpPr>
            <a:spLocks noChangeArrowheads="1"/>
          </p:cNvSpPr>
          <p:nvPr/>
        </p:nvSpPr>
        <p:spPr bwMode="auto">
          <a:xfrm>
            <a:off x="323850" y="3759690"/>
            <a:ext cx="2588812" cy="66819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Readout Electronics</a:t>
            </a:r>
            <a:endParaRPr lang="en-US" sz="1200" b="1" dirty="0">
              <a:solidFill>
                <a:schemeClr val="bg1">
                  <a:lumMod val="85000"/>
                </a:schemeClr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17" name="Abgerundetes Rechteck 9"/>
          <p:cNvSpPr>
            <a:spLocks noChangeArrowheads="1"/>
          </p:cNvSpPr>
          <p:nvPr/>
        </p:nvSpPr>
        <p:spPr bwMode="auto">
          <a:xfrm>
            <a:off x="3348960" y="2951975"/>
            <a:ext cx="2588812" cy="669421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Terabit/s Optical Data Transmission </a:t>
            </a:r>
            <a:endParaRPr lang="en-US" sz="12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18" name="Abgerundetes Rechteck 10"/>
          <p:cNvSpPr>
            <a:spLocks noChangeArrowheads="1"/>
          </p:cNvSpPr>
          <p:nvPr/>
        </p:nvSpPr>
        <p:spPr bwMode="auto">
          <a:xfrm>
            <a:off x="6324704" y="2919838"/>
            <a:ext cx="2590695" cy="389369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+mn-lt"/>
                <a:ea typeface="+mn-ea"/>
              </a:rPr>
              <a:t>HGF-Cube</a:t>
            </a:r>
          </a:p>
        </p:txBody>
      </p:sp>
      <p:sp>
        <p:nvSpPr>
          <p:cNvPr id="19" name="Abgerundetes Rechteck 11"/>
          <p:cNvSpPr>
            <a:spLocks noChangeArrowheads="1"/>
          </p:cNvSpPr>
          <p:nvPr/>
        </p:nvSpPr>
        <p:spPr bwMode="auto">
          <a:xfrm>
            <a:off x="323850" y="4573889"/>
            <a:ext cx="2588812" cy="72346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Interconnect, Packaging and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Innovative Materials</a:t>
            </a:r>
            <a:endParaRPr lang="en-US" sz="1200" b="1" dirty="0">
              <a:solidFill>
                <a:schemeClr val="bg1">
                  <a:lumMod val="85000"/>
                </a:schemeClr>
              </a:solidFill>
              <a:latin typeface="+mn-lt"/>
              <a:ea typeface="Arial"/>
              <a:cs typeface="Arial"/>
            </a:endParaRPr>
          </a:p>
        </p:txBody>
      </p:sp>
      <p:sp>
        <p:nvSpPr>
          <p:cNvPr id="20" name="Abgerundetes Rechteck 13"/>
          <p:cNvSpPr>
            <a:spLocks noChangeArrowheads="1"/>
          </p:cNvSpPr>
          <p:nvPr/>
        </p:nvSpPr>
        <p:spPr bwMode="auto">
          <a:xfrm>
            <a:off x="3348960" y="3759690"/>
            <a:ext cx="2588812" cy="668193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Intelligent </a:t>
            </a:r>
            <a:r>
              <a:rPr lang="en-US" sz="1200" dirty="0" smtClean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Programmable </a:t>
            </a:r>
            <a:endParaRPr lang="en-US" sz="1200" dirty="0">
              <a:solidFill>
                <a:srgbClr val="000000"/>
              </a:solidFill>
              <a:latin typeface="+mn-lt"/>
              <a:ea typeface="Arial"/>
              <a:cs typeface="Arial"/>
            </a:endParaRPr>
          </a:p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Electronics</a:t>
            </a:r>
            <a:endParaRPr lang="en-US" sz="12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1" name="Abgerundetes Rechteck 14"/>
          <p:cNvSpPr>
            <a:spLocks noChangeArrowheads="1"/>
          </p:cNvSpPr>
          <p:nvPr/>
        </p:nvSpPr>
        <p:spPr bwMode="auto">
          <a:xfrm>
            <a:off x="3341062" y="4573889"/>
            <a:ext cx="2588812" cy="723465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Parallel Processing</a:t>
            </a:r>
            <a:endParaRPr lang="en-US" sz="12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22" name="Abgerundetes Rechteck 15"/>
          <p:cNvSpPr>
            <a:spLocks noChangeArrowheads="1"/>
          </p:cNvSpPr>
          <p:nvPr/>
        </p:nvSpPr>
        <p:spPr bwMode="auto">
          <a:xfrm>
            <a:off x="6324704" y="3417015"/>
            <a:ext cx="2590695" cy="39059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Compact Gaseous Detectors</a:t>
            </a:r>
            <a:endParaRPr lang="en-US" sz="1200" dirty="0">
              <a:latin typeface="+mn-lt"/>
            </a:endParaRPr>
          </a:p>
        </p:txBody>
      </p:sp>
      <p:sp>
        <p:nvSpPr>
          <p:cNvPr id="23" name="Abgerundetes Rechteck 16"/>
          <p:cNvSpPr>
            <a:spLocks noChangeArrowheads="1"/>
          </p:cNvSpPr>
          <p:nvPr/>
        </p:nvSpPr>
        <p:spPr bwMode="auto">
          <a:xfrm>
            <a:off x="6324704" y="3914052"/>
            <a:ext cx="2590695" cy="390598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Fast Photon and X-ray Detectors</a:t>
            </a:r>
            <a:endParaRPr lang="en-US" sz="1200" dirty="0">
              <a:latin typeface="+mn-lt"/>
            </a:endParaRPr>
          </a:p>
        </p:txBody>
      </p:sp>
      <p:sp>
        <p:nvSpPr>
          <p:cNvPr id="24" name="Abgerundetes Rechteck 17"/>
          <p:cNvSpPr>
            <a:spLocks noChangeArrowheads="1"/>
          </p:cNvSpPr>
          <p:nvPr/>
        </p:nvSpPr>
        <p:spPr bwMode="auto">
          <a:xfrm>
            <a:off x="6324704" y="4411230"/>
            <a:ext cx="2590695" cy="391826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latin typeface="+mn-lt"/>
                <a:ea typeface="+mn-ea"/>
              </a:rPr>
              <a:t>Fast Timing Detector Systems</a:t>
            </a:r>
          </a:p>
        </p:txBody>
      </p:sp>
      <p:sp>
        <p:nvSpPr>
          <p:cNvPr id="25" name="Abgerundetes Rechteck 18"/>
          <p:cNvSpPr>
            <a:spLocks noChangeArrowheads="1"/>
          </p:cNvSpPr>
          <p:nvPr/>
        </p:nvSpPr>
        <p:spPr bwMode="auto">
          <a:xfrm>
            <a:off x="6324704" y="4907985"/>
            <a:ext cx="2590695" cy="389369"/>
          </a:xfrm>
          <a:prstGeom prst="roundRect">
            <a:avLst>
              <a:gd name="adj" fmla="val 16667"/>
            </a:avLst>
          </a:prstGeom>
          <a:noFill/>
          <a:ln w="38100">
            <a:noFill/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ea typeface="+mn-ea"/>
                <a:sym typeface="Wingdings" charset="0"/>
              </a:rPr>
              <a:t>CMOS Sensor Systems</a:t>
            </a:r>
            <a:endParaRPr lang="en-US" sz="1200" dirty="0">
              <a:solidFill>
                <a:srgbClr val="000000"/>
              </a:solidFill>
              <a:latin typeface="+mn-lt"/>
              <a:ea typeface="+mn-ea"/>
            </a:endParaRPr>
          </a:p>
        </p:txBody>
      </p:sp>
      <p:sp>
        <p:nvSpPr>
          <p:cNvPr id="26" name="Abgerundetes Rechteck 19"/>
          <p:cNvSpPr>
            <a:spLocks noChangeArrowheads="1"/>
          </p:cNvSpPr>
          <p:nvPr/>
        </p:nvSpPr>
        <p:spPr bwMode="auto">
          <a:xfrm>
            <a:off x="323850" y="5597722"/>
            <a:ext cx="8325620" cy="445872"/>
          </a:xfrm>
          <a:prstGeom prst="roundRect">
            <a:avLst>
              <a:gd name="adj" fmla="val 16667"/>
            </a:avLst>
          </a:prstGeom>
          <a:solidFill>
            <a:srgbClr val="F8FF8A"/>
          </a:solidFill>
          <a:ln w="38100">
            <a:solidFill>
              <a:srgbClr val="333399"/>
            </a:solidFill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Networking, Outreach and Applications beyond </a:t>
            </a: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“</a:t>
            </a:r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Matter</a:t>
            </a:r>
            <a:r>
              <a:rPr lang="en-US" altLang="en-US" sz="1600" b="1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”</a:t>
            </a:r>
            <a:endParaRPr lang="en-US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29" name="Abgerundetes Rechteck 5"/>
          <p:cNvSpPr>
            <a:spLocks noChangeArrowheads="1"/>
          </p:cNvSpPr>
          <p:nvPr/>
        </p:nvSpPr>
        <p:spPr bwMode="auto">
          <a:xfrm>
            <a:off x="2613957" y="1162779"/>
            <a:ext cx="3938401" cy="668193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8100">
            <a:solidFill>
              <a:srgbClr val="333399"/>
            </a:solidFill>
            <a:round/>
            <a:headEnd/>
            <a:tailEnd/>
          </a:ln>
          <a:effectLst>
            <a:outerShdw blurRad="40000" dist="25401" dir="27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r>
              <a:rPr lang="en-US" sz="3200" b="1" dirty="0" smtClean="0">
                <a:solidFill>
                  <a:srgbClr val="000000"/>
                </a:solidFill>
                <a:latin typeface="+mn-lt"/>
                <a:ea typeface="Arial"/>
                <a:cs typeface="Arial"/>
              </a:rPr>
              <a:t>DTS Structure</a:t>
            </a:r>
            <a:endParaRPr lang="en-US" sz="3200" dirty="0">
              <a:solidFill>
                <a:schemeClr val="lt1"/>
              </a:solidFill>
              <a:latin typeface="+mn-lt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6324704" y="228600"/>
            <a:ext cx="1400071" cy="666750"/>
          </a:xfrm>
          <a:prstGeom prst="round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22797" y="1951048"/>
            <a:ext cx="8492602" cy="3506777"/>
          </a:xfrm>
          <a:prstGeom prst="roundRect">
            <a:avLst/>
          </a:prstGeom>
          <a:noFill/>
          <a:ln w="38100" cap="flat" cmpd="sng" algn="ctr">
            <a:solidFill>
              <a:srgbClr val="333399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12700" algn="l" defTabSz="914400" rtl="0" eaLnBrk="1" fontAlgn="base" latinLnBrk="0" hangingPunct="1">
              <a:lnSpc>
                <a:spcPts val="2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400" b="0" i="0" u="none" strike="noStrike" cap="none" normalizeH="0" baseline="0" smtClean="0">
              <a:ln>
                <a:noFill/>
              </a:ln>
              <a:solidFill>
                <a:srgbClr val="515151"/>
              </a:solidFill>
              <a:effectLst/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467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systems approach: The Helmholtz-Cube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5076824" y="1311442"/>
            <a:ext cx="3851175" cy="2822408"/>
          </a:xfrm>
        </p:spPr>
        <p:txBody>
          <a:bodyPr/>
          <a:lstStyle/>
          <a:p>
            <a:pPr marL="0" indent="0">
              <a:lnSpc>
                <a:spcPct val="100000"/>
              </a:lnSpc>
            </a:pPr>
            <a:r>
              <a:rPr lang="en-US" sz="1500" dirty="0" smtClean="0">
                <a:sym typeface="Wingdings" panose="05000000000000000000" pitchFamily="2" charset="2"/>
              </a:rPr>
              <a:t>Development of the components of solid state Hybrid Pixel Array Detectors: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Wingdings" panose="05000000000000000000" pitchFamily="2" charset="2"/>
              </a:rPr>
              <a:t>Sensors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Wingdings" panose="05000000000000000000" pitchFamily="2" charset="2"/>
              </a:rPr>
              <a:t>ASICs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Wingdings" panose="05000000000000000000" pitchFamily="2" charset="2"/>
              </a:rPr>
              <a:t>Interconnect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Wingdings" panose="05000000000000000000" pitchFamily="2" charset="2"/>
              </a:rPr>
              <a:t>Construction materials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>
                <a:sym typeface="Wingdings" panose="05000000000000000000" pitchFamily="2" charset="2"/>
              </a:rPr>
              <a:t>High-speed I/O</a:t>
            </a:r>
          </a:p>
          <a:p>
            <a:pPr>
              <a:lnSpc>
                <a:spcPct val="100000"/>
              </a:lnSpc>
            </a:pPr>
            <a:endParaRPr lang="de-DE" sz="1500" dirty="0"/>
          </a:p>
          <a:p>
            <a:pPr>
              <a:lnSpc>
                <a:spcPct val="100000"/>
              </a:lnSpc>
            </a:pPr>
            <a:endParaRPr lang="en-US" sz="15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5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85" y="1685925"/>
            <a:ext cx="4904892" cy="2078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6"/>
          <p:cNvSpPr txBox="1">
            <a:spLocks/>
          </p:cNvSpPr>
          <p:nvPr/>
        </p:nvSpPr>
        <p:spPr bwMode="auto">
          <a:xfrm>
            <a:off x="361949" y="4476749"/>
            <a:ext cx="4400551" cy="151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Wingdings"/>
              <a:buChar char="è"/>
            </a:pPr>
            <a:r>
              <a:rPr lang="en-US" sz="1500" dirty="0" smtClean="0">
                <a:sym typeface="Wingdings" panose="05000000000000000000" pitchFamily="2" charset="2"/>
              </a:rPr>
              <a:t>Lower the barrier to develop and test new components by leaving rest of system unchanged</a:t>
            </a:r>
          </a:p>
          <a:p>
            <a:pPr>
              <a:lnSpc>
                <a:spcPct val="100000"/>
              </a:lnSpc>
              <a:buFont typeface="Wingdings"/>
              <a:buChar char="è"/>
            </a:pPr>
            <a:r>
              <a:rPr lang="en-US" sz="1500" dirty="0" smtClean="0">
                <a:sym typeface="Wingdings" panose="05000000000000000000" pitchFamily="2" charset="2"/>
              </a:rPr>
              <a:t>Develop components with system integration and testability in mind</a:t>
            </a:r>
          </a:p>
          <a:p>
            <a:pPr>
              <a:lnSpc>
                <a:spcPct val="100000"/>
              </a:lnSpc>
              <a:buFont typeface="Wingdings"/>
              <a:buChar char="è"/>
            </a:pPr>
            <a:endParaRPr lang="en-US" sz="1500" dirty="0" smtClean="0">
              <a:sym typeface="Wingdings" panose="05000000000000000000" pitchFamily="2" charset="2"/>
            </a:endParaRPr>
          </a:p>
          <a:p>
            <a:pPr>
              <a:lnSpc>
                <a:spcPct val="100000"/>
              </a:lnSpc>
            </a:pPr>
            <a:endParaRPr lang="de-DE" sz="1500" dirty="0" smtClean="0"/>
          </a:p>
          <a:p>
            <a:pPr>
              <a:lnSpc>
                <a:spcPct val="100000"/>
              </a:lnSpc>
            </a:pPr>
            <a:endParaRPr lang="en-US" sz="1500" dirty="0" smtClean="0"/>
          </a:p>
        </p:txBody>
      </p:sp>
    </p:spTree>
    <p:extLst>
      <p:ext uri="{BB962C8B-B14F-4D97-AF65-F5344CB8AC3E}">
        <p14:creationId xmlns:p14="http://schemas.microsoft.com/office/powerpoint/2010/main" val="340088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hard sensors 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304799" y="1028701"/>
            <a:ext cx="8229600" cy="3424086"/>
          </a:xfrm>
        </p:spPr>
        <p:txBody>
          <a:bodyPr/>
          <a:lstStyle/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Challenging environment at high-luminosity LHC: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Increased average number of interactions per bunch-crossing </a:t>
            </a:r>
          </a:p>
          <a:p>
            <a:pPr marL="1000125" lvl="2" indent="0">
              <a:lnSpc>
                <a:spcPct val="100000"/>
              </a:lnSpc>
              <a:buNone/>
            </a:pPr>
            <a:r>
              <a:rPr lang="en-US" sz="1500" dirty="0" smtClean="0">
                <a:sym typeface="Wingdings" panose="05000000000000000000" pitchFamily="2" charset="2"/>
              </a:rPr>
              <a:t> need to increase granularity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/>
              <a:t>Increased </a:t>
            </a:r>
            <a:r>
              <a:rPr lang="en-US" sz="1500" dirty="0" smtClean="0"/>
              <a:t>luminosity </a:t>
            </a:r>
            <a:r>
              <a:rPr lang="en-US" sz="1500" dirty="0"/>
              <a:t>by factor of </a:t>
            </a:r>
            <a:r>
              <a:rPr lang="en-US" sz="1500" dirty="0" smtClean="0"/>
              <a:t>five, thus even harsher radiation environment</a:t>
            </a:r>
          </a:p>
          <a:p>
            <a:pPr marL="1000125" lvl="2" indent="0">
              <a:lnSpc>
                <a:spcPct val="100000"/>
              </a:lnSpc>
              <a:buNone/>
            </a:pPr>
            <a:r>
              <a:rPr lang="en-US" sz="1500" dirty="0" smtClean="0">
                <a:sym typeface="Wingdings" panose="05000000000000000000" pitchFamily="2" charset="2"/>
              </a:rPr>
              <a:t> Radiation hard sensor technologies and design</a:t>
            </a:r>
            <a:r>
              <a:rPr lang="en-US" sz="1500" dirty="0" smtClean="0"/>
              <a:t>  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6</a:t>
            </a:fld>
            <a:endParaRPr lang="de-DE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eckstein\AppData\Local\Temp\mu140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354" y="3003746"/>
            <a:ext cx="3362325" cy="2473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P:\latex\IEEE2012\Talks\Fluence_vs_Radius_Vertex2012_Dierlamm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702" y="2843085"/>
            <a:ext cx="4193061" cy="3230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 Box 8"/>
          <p:cNvSpPr txBox="1">
            <a:spLocks noChangeArrowheads="1"/>
          </p:cNvSpPr>
          <p:nvPr/>
        </p:nvSpPr>
        <p:spPr bwMode="auto">
          <a:xfrm>
            <a:off x="5006727" y="2759133"/>
            <a:ext cx="2667937" cy="34862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  <a:ex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AR PL UMing HK" charset="0"/>
                <a:cs typeface="AR PL UMing HK" charset="0"/>
              </a:defRPr>
            </a:lvl9pPr>
          </a:lstStyle>
          <a:p>
            <a:pPr>
              <a:buClrTx/>
              <a:buFontTx/>
              <a:buNone/>
            </a:pPr>
            <a:r>
              <a:rPr lang="en-US" sz="1600" dirty="0" smtClean="0"/>
              <a:t>HL-LHC radiation field</a:t>
            </a:r>
            <a:endParaRPr lang="en-US" sz="1600" baseline="33000" dirty="0"/>
          </a:p>
        </p:txBody>
      </p:sp>
      <p:sp>
        <p:nvSpPr>
          <p:cNvPr id="12" name="Right Arrow 8"/>
          <p:cNvSpPr/>
          <p:nvPr/>
        </p:nvSpPr>
        <p:spPr bwMode="auto">
          <a:xfrm>
            <a:off x="5676961" y="5038826"/>
            <a:ext cx="1690541" cy="415693"/>
          </a:xfrm>
          <a:prstGeom prst="rightArrow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ctr" anchorCtr="1" compatLnSpc="1">
            <a:prstTxWarp prst="textNoShape">
              <a:avLst/>
            </a:prstTxWarp>
          </a:bodyPr>
          <a:lstStyle/>
          <a:p>
            <a:pPr marL="0" marR="0" indent="0" algn="ct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tabLst/>
            </a:pPr>
            <a:r>
              <a:rPr lang="de-DE" sz="1400" dirty="0" err="1" smtClean="0"/>
              <a:t>outer</a:t>
            </a:r>
            <a:r>
              <a:rPr lang="de-DE" sz="1400" dirty="0" smtClean="0"/>
              <a:t> </a:t>
            </a:r>
            <a:r>
              <a:rPr lang="de-DE" sz="1400" dirty="0" err="1" smtClean="0"/>
              <a:t>tracker</a:t>
            </a:r>
            <a:endParaRPr kumimoji="0" lang="de-DE" sz="18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482354" y="5541317"/>
                <a:ext cx="3216522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/>
                      </a:rPr>
                      <m:t>𝑡</m:t>
                    </m:r>
                    <m:acc>
                      <m:accPr>
                        <m:chr m:val="̅"/>
                        <m:ctrlPr>
                          <a:rPr lang="en-US" sz="1600" b="0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sz="1600" b="0" i="1" smtClean="0">
                            <a:latin typeface="Cambria Math"/>
                          </a:rPr>
                          <m:t>𝑡</m:t>
                        </m:r>
                      </m:e>
                    </m:acc>
                  </m:oMath>
                </a14:m>
                <a:r>
                  <a:rPr lang="en-US" sz="1600" dirty="0" smtClean="0"/>
                  <a:t> event with 140 pile-up events </a:t>
                </a:r>
                <a:endParaRPr lang="de-DE" sz="160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2354" y="5541317"/>
                <a:ext cx="3216522" cy="338554"/>
              </a:xfrm>
              <a:prstGeom prst="rect">
                <a:avLst/>
              </a:prstGeom>
              <a:blipFill rotWithShape="1">
                <a:blip r:embed="rId4"/>
                <a:stretch>
                  <a:fillRect t="-5357" b="-2142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52083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hard sensors 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7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799" y="1028701"/>
            <a:ext cx="8229600" cy="3424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 smtClean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57199" y="1057277"/>
            <a:ext cx="8229600" cy="99715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b="1" dirty="0" smtClean="0"/>
              <a:t>Investigation of behavior of differently grown materials</a:t>
            </a:r>
          </a:p>
          <a:p>
            <a:pPr marL="477838" lvl="1" indent="0">
              <a:lnSpc>
                <a:spcPct val="100000"/>
              </a:lnSpc>
              <a:buNone/>
            </a:pPr>
            <a:r>
              <a:rPr lang="en-US" b="1" dirty="0" smtClean="0">
                <a:sym typeface="Wingdings" panose="05000000000000000000" pitchFamily="2" charset="2"/>
              </a:rPr>
              <a:t> Different growth methods result in different behavior </a:t>
            </a:r>
            <a:endParaRPr lang="en-US" b="1" dirty="0" smtClean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834" y="2740744"/>
            <a:ext cx="4051550" cy="32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318" y="2728986"/>
            <a:ext cx="4154374" cy="3229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17366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Radiation hard sensors </a:t>
            </a:r>
            <a:endParaRPr lang="de-DE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8</a:t>
            </a:fld>
            <a:endParaRPr lang="de-DE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8" name="Content Placeholder 6"/>
          <p:cNvSpPr txBox="1">
            <a:spLocks/>
          </p:cNvSpPr>
          <p:nvPr/>
        </p:nvSpPr>
        <p:spPr>
          <a:xfrm>
            <a:off x="304799" y="1028701"/>
            <a:ext cx="8229600" cy="3424086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 smtClean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457199" y="1057277"/>
            <a:ext cx="8229600" cy="4829174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20738" indent="-28575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2pPr>
            <a:lvl3pPr marL="1228725" indent="-228600" algn="l" rtl="0" eaLnBrk="0" fontAlgn="base" hangingPunct="0">
              <a:lnSpc>
                <a:spcPts val="3000"/>
              </a:lnSpc>
              <a:spcBef>
                <a:spcPct val="20000"/>
              </a:spcBef>
              <a:spcAft>
                <a:spcPct val="20000"/>
              </a:spcAft>
              <a:buClr>
                <a:srgbClr val="00589C"/>
              </a:buClr>
              <a:buFont typeface="Wingdings" pitchFamily="2" charset="2"/>
              <a:buChar char="§"/>
              <a:defRPr sz="2000">
                <a:solidFill>
                  <a:schemeClr val="tx1"/>
                </a:solidFill>
                <a:latin typeface="+mn-lt"/>
              </a:defRPr>
            </a:lvl3pPr>
            <a:lvl4pPr marL="163671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Materials: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 err="1" smtClean="0"/>
              <a:t>Epitaxially</a:t>
            </a:r>
            <a:r>
              <a:rPr lang="en-US" sz="1500" dirty="0" smtClean="0"/>
              <a:t> grown silicon, magnetic </a:t>
            </a:r>
            <a:r>
              <a:rPr lang="en-US" sz="1500" dirty="0" err="1" smtClean="0"/>
              <a:t>Czochralski</a:t>
            </a:r>
            <a:r>
              <a:rPr lang="en-US" sz="1500" dirty="0" smtClean="0"/>
              <a:t>, oxygen-enriched </a:t>
            </a:r>
            <a:r>
              <a:rPr lang="en-US" sz="1500" dirty="0" err="1"/>
              <a:t>F</a:t>
            </a:r>
            <a:r>
              <a:rPr lang="en-US" sz="1500" dirty="0" err="1" smtClean="0"/>
              <a:t>loatzone</a:t>
            </a:r>
            <a:r>
              <a:rPr lang="en-US" sz="1500" dirty="0" smtClean="0"/>
              <a:t> 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all with thickness ≤200µm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Technologies: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Planar strip and pixel sensors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3d sensors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CMOS</a:t>
            </a:r>
          </a:p>
          <a:p>
            <a:pPr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 </a:t>
            </a:r>
            <a:r>
              <a:rPr lang="en-US" sz="1500" dirty="0"/>
              <a:t>R</a:t>
            </a:r>
            <a:r>
              <a:rPr lang="en-US" sz="1500" dirty="0" smtClean="0"/>
              <a:t>unning scenarios: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Run cold at -20°C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500" dirty="0" smtClean="0"/>
              <a:t>Keep at room temperature during </a:t>
            </a:r>
          </a:p>
          <a:p>
            <a:pPr marL="534988" lvl="1" indent="0">
              <a:lnSpc>
                <a:spcPct val="100000"/>
              </a:lnSpc>
              <a:buNone/>
            </a:pPr>
            <a:r>
              <a:rPr lang="en-US" sz="1500" dirty="0"/>
              <a:t> </a:t>
            </a:r>
            <a:r>
              <a:rPr lang="en-US" sz="1500" dirty="0" smtClean="0"/>
              <a:t>     maintenance period ~2 weeks/year</a:t>
            </a:r>
          </a:p>
          <a:p>
            <a:pPr lvl="1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500" dirty="0" smtClean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599" y="2314421"/>
            <a:ext cx="4613551" cy="3417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036324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High-Z sensors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PAGE </a:t>
            </a:r>
            <a:fld id="{F35164B6-5B5C-4D57-91C6-379885D5A5FE}" type="slidenum">
              <a:rPr lang="de-DE" smtClean="0"/>
              <a:pPr>
                <a:defRPr/>
              </a:pPr>
              <a:t>9</a:t>
            </a:fld>
            <a:endParaRPr lang="de-DE" dirty="0"/>
          </a:p>
        </p:txBody>
      </p:sp>
      <p:sp>
        <p:nvSpPr>
          <p:cNvPr id="45" name="AutoShape 4" descr="http://pr.desy.de/sites2009/site_pr/content/e223/e228/infoboxContent283/DESY-Logo-cyan-RGB_ger.jpg"/>
          <p:cNvSpPr>
            <a:spLocks noChangeAspect="1" noChangeArrowheads="1"/>
          </p:cNvSpPr>
          <p:nvPr/>
        </p:nvSpPr>
        <p:spPr bwMode="auto">
          <a:xfrm>
            <a:off x="63500" y="-136525"/>
            <a:ext cx="6962775" cy="696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606800" y="6512343"/>
            <a:ext cx="2479040" cy="284162"/>
          </a:xfrm>
        </p:spPr>
        <p:txBody>
          <a:bodyPr/>
          <a:lstStyle/>
          <a:p>
            <a:endParaRPr lang="de-DE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282575" y="1008162"/>
            <a:ext cx="8383753" cy="5046663"/>
          </a:xfrm>
        </p:spPr>
        <p:txBody>
          <a:bodyPr/>
          <a:lstStyle/>
          <a:p>
            <a:r>
              <a:rPr lang="en-US" sz="1800" dirty="0" smtClean="0"/>
              <a:t>Aim: replace silicon sensor in Helmholtz-Cube with high-Z semiconductor</a:t>
            </a:r>
          </a:p>
          <a:p>
            <a:pPr lvl="1"/>
            <a:r>
              <a:rPr lang="en-US" sz="1800" dirty="0" smtClean="0"/>
              <a:t>Combine high QE with hard X-rays, high frame rate, high signal-to-noise</a:t>
            </a:r>
          </a:p>
          <a:p>
            <a:pPr lvl="1"/>
            <a:r>
              <a:rPr lang="en-US" sz="1800" dirty="0" smtClean="0"/>
              <a:t>Investigating different materials in collaboration with other institutes and industry: </a:t>
            </a:r>
            <a:r>
              <a:rPr lang="en-US" sz="1800" dirty="0" err="1" smtClean="0"/>
              <a:t>CdTe</a:t>
            </a:r>
            <a:r>
              <a:rPr lang="en-US" sz="1800" dirty="0" smtClean="0"/>
              <a:t>; </a:t>
            </a:r>
            <a:r>
              <a:rPr lang="en-US" sz="1800" dirty="0" err="1" smtClean="0"/>
              <a:t>GaAs</a:t>
            </a:r>
            <a:r>
              <a:rPr lang="en-US" sz="1800" dirty="0" smtClean="0"/>
              <a:t>; </a:t>
            </a:r>
            <a:r>
              <a:rPr lang="en-US" sz="1800" dirty="0" err="1" smtClean="0"/>
              <a:t>Ge</a:t>
            </a:r>
            <a:endParaRPr lang="en-US" sz="1800" dirty="0" smtClean="0"/>
          </a:p>
          <a:p>
            <a:endParaRPr lang="de-DE" sz="1800" dirty="0"/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1651" y="3025445"/>
            <a:ext cx="3673674" cy="24263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3544887" y="3349493"/>
            <a:ext cx="2620962" cy="2286975"/>
            <a:chOff x="3544887" y="3349493"/>
            <a:chExt cx="2620962" cy="2286975"/>
          </a:xfrm>
        </p:grpSpPr>
        <p:pic>
          <p:nvPicPr>
            <p:cNvPr id="11" name="Picture 2" descr="D:\Medipix\Medipix module readout\Photos\GaAs\LambdaGaAs.JP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507"/>
            <a:stretch/>
          </p:blipFill>
          <p:spPr bwMode="auto">
            <a:xfrm>
              <a:off x="3544887" y="3349493"/>
              <a:ext cx="2620962" cy="17782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/>
            <p:cNvSpPr txBox="1"/>
            <p:nvPr/>
          </p:nvSpPr>
          <p:spPr>
            <a:xfrm>
              <a:off x="3684282" y="5267136"/>
              <a:ext cx="21916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HGF-Cube + </a:t>
              </a:r>
              <a:r>
                <a:rPr lang="en-US" sz="1800" b="1" dirty="0" err="1" smtClean="0"/>
                <a:t>GaAs</a:t>
              </a:r>
              <a:endParaRPr lang="de-DE" sz="1800" b="1" dirty="0"/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86309" y="3370107"/>
            <a:ext cx="2929558" cy="2543360"/>
            <a:chOff x="6186309" y="3370107"/>
            <a:chExt cx="2929558" cy="2543360"/>
          </a:xfrm>
        </p:grpSpPr>
        <p:sp>
          <p:nvSpPr>
            <p:cNvPr id="14" name="TextBox 13"/>
            <p:cNvSpPr txBox="1"/>
            <p:nvPr/>
          </p:nvSpPr>
          <p:spPr>
            <a:xfrm>
              <a:off x="6249603" y="5267136"/>
              <a:ext cx="253947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b="1" dirty="0" smtClean="0"/>
                <a:t>Diffraction from CeO</a:t>
              </a:r>
              <a:r>
                <a:rPr lang="en-US" sz="1800" b="1" baseline="-25000" dirty="0" smtClean="0"/>
                <a:t>2</a:t>
              </a:r>
              <a:endParaRPr lang="en-US" sz="1800" b="1" baseline="30000" dirty="0"/>
            </a:p>
            <a:p>
              <a:r>
                <a:rPr lang="en-US" sz="1800" b="1" dirty="0" smtClean="0"/>
                <a:t>42 </a:t>
              </a:r>
              <a:r>
                <a:rPr lang="en-US" sz="1800" b="1" dirty="0" err="1" smtClean="0"/>
                <a:t>keV</a:t>
              </a:r>
              <a:r>
                <a:rPr lang="en-US" sz="1800" b="1" dirty="0" smtClean="0"/>
                <a:t>; 2 </a:t>
              </a:r>
              <a:r>
                <a:rPr lang="en-US" sz="1800" b="1" dirty="0" err="1" smtClean="0"/>
                <a:t>ms</a:t>
              </a:r>
              <a:endParaRPr lang="de-DE" sz="1800" b="1" dirty="0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86309" y="3370107"/>
              <a:ext cx="2929558" cy="172440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71499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itle Matter and Technology">
  <a:themeElements>
    <a:clrScheme name="Trennfolie FB Struktur der Materi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rennfolie FB Struktur der Materi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Trennfolie FB Struktur der Materi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ennfolie FB Struktur der Materi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ennfolie FB Struktur der Materi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Slide FB Matter and Technologies">
  <a:themeElements>
    <a:clrScheme name="1_Folie FB Schlüsseltechnologie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Folie FB Schlüsseltechnolog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12700" algn="l" defTabSz="914400" rtl="0" eaLnBrk="1" fontAlgn="base" latinLnBrk="0" hangingPunct="1">
          <a:lnSpc>
            <a:spcPts val="2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rgbClr val="51515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Folie FB Schlüsseltechnologie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Folie FB Schlüsseltechnologie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Folie FB Schlüsseltechnologie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Larissa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855</Words>
  <Application>Microsoft Office PowerPoint</Application>
  <PresentationFormat>On-screen Show (4:3)</PresentationFormat>
  <Paragraphs>205</Paragraphs>
  <Slides>17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19" baseType="lpstr">
      <vt:lpstr>Title Matter and Technology</vt:lpstr>
      <vt:lpstr>Slide FB Matter and Technologies</vt:lpstr>
      <vt:lpstr>Detector Technologies and Systems</vt:lpstr>
      <vt:lpstr>Science driven developments</vt:lpstr>
      <vt:lpstr>A systems approach</vt:lpstr>
      <vt:lpstr>A systems approach</vt:lpstr>
      <vt:lpstr>A systems approach: The Helmholtz-Cube</vt:lpstr>
      <vt:lpstr>Radiation hard sensors </vt:lpstr>
      <vt:lpstr>Radiation hard sensors </vt:lpstr>
      <vt:lpstr>Radiation hard sensors </vt:lpstr>
      <vt:lpstr>High-Z sensors</vt:lpstr>
      <vt:lpstr>ASICs</vt:lpstr>
      <vt:lpstr>3D Evolution of the AGIPD detector</vt:lpstr>
      <vt:lpstr>Common actions on ASICs </vt:lpstr>
      <vt:lpstr>Interconnect &amp; Assembly</vt:lpstr>
      <vt:lpstr>Innovative assembly structures</vt:lpstr>
      <vt:lpstr>A common goal: Edgeless Helmholtz-Cubes</vt:lpstr>
      <vt:lpstr>System integration of the Helmholtz-Cube</vt:lpstr>
      <vt:lpstr>There is much more than shown here:</vt:lpstr>
    </vt:vector>
  </TitlesOfParts>
  <Company>HGF BONN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christine bleibtreu</dc:creator>
  <cp:lastModifiedBy>Heinz </cp:lastModifiedBy>
  <cp:revision>2008</cp:revision>
  <dcterms:created xsi:type="dcterms:W3CDTF">2006-03-03T09:51:24Z</dcterms:created>
  <dcterms:modified xsi:type="dcterms:W3CDTF">2014-02-21T14:09:22Z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Sprache">
    <vt:bool>true</vt:bool>
  </property>
</Properties>
</file>