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60" r:id="rId2"/>
  </p:sldMasterIdLst>
  <p:notesMasterIdLst>
    <p:notesMasterId r:id="rId11"/>
  </p:notesMasterIdLst>
  <p:handoutMasterIdLst>
    <p:handoutMasterId r:id="rId12"/>
  </p:handoutMasterIdLst>
  <p:sldIdLst>
    <p:sldId id="376" r:id="rId3"/>
    <p:sldId id="388" r:id="rId4"/>
    <p:sldId id="381" r:id="rId5"/>
    <p:sldId id="382" r:id="rId6"/>
    <p:sldId id="389" r:id="rId7"/>
    <p:sldId id="384" r:id="rId8"/>
    <p:sldId id="379" r:id="rId9"/>
    <p:sldId id="391" r:id="rId10"/>
  </p:sldIdLst>
  <p:sldSz cx="9144000" cy="6858000" type="screen4x3"/>
  <p:notesSz cx="6797675" cy="9872663"/>
  <p:defaultTextStyle>
    <a:defPPr>
      <a:defRPr lang="de-DE"/>
    </a:defPPr>
    <a:lvl1pPr algn="l" rtl="0" fontAlgn="base">
      <a:spcBef>
        <a:spcPct val="0"/>
      </a:spcBef>
      <a:spcAft>
        <a:spcPct val="0"/>
      </a:spcAft>
      <a:defRPr sz="2400" kern="1200">
        <a:solidFill>
          <a:srgbClr val="515151"/>
        </a:solidFill>
        <a:latin typeface="Arial" charset="0"/>
        <a:ea typeface="+mn-ea"/>
        <a:cs typeface="+mn-cs"/>
      </a:defRPr>
    </a:lvl1pPr>
    <a:lvl2pPr marL="457200" algn="l" rtl="0" fontAlgn="base">
      <a:spcBef>
        <a:spcPct val="0"/>
      </a:spcBef>
      <a:spcAft>
        <a:spcPct val="0"/>
      </a:spcAft>
      <a:defRPr sz="2400" kern="1200">
        <a:solidFill>
          <a:srgbClr val="515151"/>
        </a:solidFill>
        <a:latin typeface="Arial" charset="0"/>
        <a:ea typeface="+mn-ea"/>
        <a:cs typeface="+mn-cs"/>
      </a:defRPr>
    </a:lvl2pPr>
    <a:lvl3pPr marL="914400" algn="l" rtl="0" fontAlgn="base">
      <a:spcBef>
        <a:spcPct val="0"/>
      </a:spcBef>
      <a:spcAft>
        <a:spcPct val="0"/>
      </a:spcAft>
      <a:defRPr sz="2400" kern="1200">
        <a:solidFill>
          <a:srgbClr val="515151"/>
        </a:solidFill>
        <a:latin typeface="Arial" charset="0"/>
        <a:ea typeface="+mn-ea"/>
        <a:cs typeface="+mn-cs"/>
      </a:defRPr>
    </a:lvl3pPr>
    <a:lvl4pPr marL="1371600" algn="l" rtl="0" fontAlgn="base">
      <a:spcBef>
        <a:spcPct val="0"/>
      </a:spcBef>
      <a:spcAft>
        <a:spcPct val="0"/>
      </a:spcAft>
      <a:defRPr sz="2400" kern="1200">
        <a:solidFill>
          <a:srgbClr val="515151"/>
        </a:solidFill>
        <a:latin typeface="Arial" charset="0"/>
        <a:ea typeface="+mn-ea"/>
        <a:cs typeface="+mn-cs"/>
      </a:defRPr>
    </a:lvl4pPr>
    <a:lvl5pPr marL="1828800" algn="l" rtl="0" fontAlgn="base">
      <a:spcBef>
        <a:spcPct val="0"/>
      </a:spcBef>
      <a:spcAft>
        <a:spcPct val="0"/>
      </a:spcAft>
      <a:defRPr sz="2400" kern="1200">
        <a:solidFill>
          <a:srgbClr val="515151"/>
        </a:solidFill>
        <a:latin typeface="Arial" charset="0"/>
        <a:ea typeface="+mn-ea"/>
        <a:cs typeface="+mn-cs"/>
      </a:defRPr>
    </a:lvl5pPr>
    <a:lvl6pPr marL="2286000" algn="l" defTabSz="914400" rtl="0" eaLnBrk="1" latinLnBrk="0" hangingPunct="1">
      <a:defRPr sz="2400" kern="1200">
        <a:solidFill>
          <a:srgbClr val="515151"/>
        </a:solidFill>
        <a:latin typeface="Arial" charset="0"/>
        <a:ea typeface="+mn-ea"/>
        <a:cs typeface="+mn-cs"/>
      </a:defRPr>
    </a:lvl6pPr>
    <a:lvl7pPr marL="2743200" algn="l" defTabSz="914400" rtl="0" eaLnBrk="1" latinLnBrk="0" hangingPunct="1">
      <a:defRPr sz="2400" kern="1200">
        <a:solidFill>
          <a:srgbClr val="515151"/>
        </a:solidFill>
        <a:latin typeface="Arial" charset="0"/>
        <a:ea typeface="+mn-ea"/>
        <a:cs typeface="+mn-cs"/>
      </a:defRPr>
    </a:lvl7pPr>
    <a:lvl8pPr marL="3200400" algn="l" defTabSz="914400" rtl="0" eaLnBrk="1" latinLnBrk="0" hangingPunct="1">
      <a:defRPr sz="2400" kern="1200">
        <a:solidFill>
          <a:srgbClr val="515151"/>
        </a:solidFill>
        <a:latin typeface="Arial" charset="0"/>
        <a:ea typeface="+mn-ea"/>
        <a:cs typeface="+mn-cs"/>
      </a:defRPr>
    </a:lvl8pPr>
    <a:lvl9pPr marL="3657600" algn="l" defTabSz="914400" rtl="0" eaLnBrk="1" latinLnBrk="0" hangingPunct="1">
      <a:defRPr sz="2400" kern="1200">
        <a:solidFill>
          <a:srgbClr val="51515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6E"/>
    <a:srgbClr val="CC6600"/>
    <a:srgbClr val="DA6D00"/>
    <a:srgbClr val="D20000"/>
    <a:srgbClr val="007AD6"/>
    <a:srgbClr val="EE0000"/>
    <a:srgbClr val="009A4D"/>
    <a:srgbClr val="5F34FE"/>
    <a:srgbClr val="EA7500"/>
    <a:srgbClr val="6F4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9" autoAdjust="0"/>
    <p:restoredTop sz="95352" autoAdjust="0"/>
  </p:normalViewPr>
  <p:slideViewPr>
    <p:cSldViewPr snapToGrid="0">
      <p:cViewPr varScale="1">
        <p:scale>
          <a:sx n="90" d="100"/>
          <a:sy n="90" d="100"/>
        </p:scale>
        <p:origin x="-318" y="-96"/>
      </p:cViewPr>
      <p:guideLst>
        <p:guide orient="horz" pos="409"/>
        <p:guide orient="horz" pos="761"/>
        <p:guide orient="horz" pos="1069"/>
        <p:guide orient="horz" pos="1287"/>
        <p:guide pos="5528"/>
        <p:guide pos="200"/>
        <p:guide pos="1810"/>
        <p:guide pos="1624"/>
        <p:guide pos="1462"/>
        <p:guide pos="2105"/>
        <p:guide pos="2868"/>
      </p:guideLst>
    </p:cSldViewPr>
  </p:slideViewPr>
  <p:outlineViewPr>
    <p:cViewPr>
      <p:scale>
        <a:sx n="33" d="100"/>
        <a:sy n="33" d="100"/>
      </p:scale>
      <p:origin x="0" y="0"/>
    </p:cViewPr>
  </p:outlineViewPr>
  <p:notesTextViewPr>
    <p:cViewPr>
      <p:scale>
        <a:sx n="100" d="100"/>
        <a:sy n="100" d="100"/>
      </p:scale>
      <p:origin x="0" y="36"/>
    </p:cViewPr>
  </p:notesTextViewPr>
  <p:sorterViewPr>
    <p:cViewPr>
      <p:scale>
        <a:sx n="66" d="100"/>
        <a:sy n="66" d="100"/>
      </p:scale>
      <p:origin x="0" y="0"/>
    </p:cViewPr>
  </p:sorterViewPr>
  <p:notesViewPr>
    <p:cSldViewPr snapToGrid="0">
      <p:cViewPr varScale="1">
        <p:scale>
          <a:sx n="60" d="100"/>
          <a:sy n="60" d="100"/>
        </p:scale>
        <p:origin x="-2796" y="-90"/>
      </p:cViewPr>
      <p:guideLst>
        <p:guide orient="horz" pos="3109"/>
        <p:guide pos="214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5D476-F603-4FD1-B036-CC96829CC4FA}" type="doc">
      <dgm:prSet loTypeId="urn:microsoft.com/office/officeart/2005/8/layout/radial5" loCatId="relationship" qsTypeId="urn:microsoft.com/office/officeart/2005/8/quickstyle/simple5" qsCatId="simple" csTypeId="urn:microsoft.com/office/officeart/2005/8/colors/accent2_2" csCatId="accent2" phldr="1"/>
      <dgm:spPr/>
      <dgm:t>
        <a:bodyPr/>
        <a:lstStyle/>
        <a:p>
          <a:endParaRPr lang="en-US"/>
        </a:p>
      </dgm:t>
    </dgm:pt>
    <dgm:pt modelId="{2FAA21C9-9FE0-42F1-B687-234CE94AE097}">
      <dgm:prSet phldrT="[Text]" custT="1"/>
      <dgm:spPr>
        <a:solidFill>
          <a:srgbClr val="00589C"/>
        </a:solidFill>
      </dgm:spPr>
      <dgm:t>
        <a:bodyPr/>
        <a:lstStyle/>
        <a:p>
          <a:endParaRPr lang="en-US" sz="1800" b="0" i="0" dirty="0">
            <a:effectLst>
              <a:outerShdw blurRad="38100" dist="38100" dir="2700000" algn="tl">
                <a:srgbClr val="000000">
                  <a:alpha val="43137"/>
                </a:srgbClr>
              </a:outerShdw>
            </a:effectLst>
          </a:endParaRPr>
        </a:p>
      </dgm:t>
    </dgm:pt>
    <dgm:pt modelId="{32ED1D69-9840-4BE5-B928-A91AC4557C24}" type="parTrans" cxnId="{A6F242DF-D6EA-4596-9A40-C1E90CF82F40}">
      <dgm:prSet/>
      <dgm:spPr>
        <a:solidFill>
          <a:srgbClr val="00589C"/>
        </a:solidFill>
      </dgm:spPr>
      <dgm:t>
        <a:bodyPr/>
        <a:lstStyle/>
        <a:p>
          <a:endParaRPr lang="en-US"/>
        </a:p>
      </dgm:t>
    </dgm:pt>
    <dgm:pt modelId="{F5EE524C-D5D1-4391-BA5D-B3306B2F07B6}" type="sibTrans" cxnId="{A6F242DF-D6EA-4596-9A40-C1E90CF82F40}">
      <dgm:prSet/>
      <dgm:spPr/>
      <dgm:t>
        <a:bodyPr/>
        <a:lstStyle/>
        <a:p>
          <a:endParaRPr lang="en-US"/>
        </a:p>
      </dgm:t>
    </dgm:pt>
    <dgm:pt modelId="{B0E9DB4D-1A2E-4332-B282-90A6C899FD68}">
      <dgm:prSet phldrT="[Text]" custT="1"/>
      <dgm:spPr>
        <a:solidFill>
          <a:srgbClr val="00589C"/>
        </a:solidFill>
      </dgm:spPr>
      <dgm:t>
        <a:bodyPr/>
        <a:lstStyle/>
        <a:p>
          <a:endParaRPr lang="en-US" sz="1800" dirty="0">
            <a:effectLst>
              <a:outerShdw blurRad="38100" dist="38100" dir="2700000" algn="tl">
                <a:srgbClr val="000000">
                  <a:alpha val="43137"/>
                </a:srgbClr>
              </a:outerShdw>
            </a:effectLst>
            <a:latin typeface="+mn-lt"/>
          </a:endParaRPr>
        </a:p>
      </dgm:t>
    </dgm:pt>
    <dgm:pt modelId="{9864F6CD-3C7E-4773-99CA-929D34D9F432}" type="parTrans" cxnId="{989CEFCF-4136-4016-99CB-69F7A7CAB3CE}">
      <dgm:prSet/>
      <dgm:spPr>
        <a:solidFill>
          <a:srgbClr val="00589C"/>
        </a:solidFill>
      </dgm:spPr>
      <dgm:t>
        <a:bodyPr/>
        <a:lstStyle/>
        <a:p>
          <a:endParaRPr lang="en-US"/>
        </a:p>
      </dgm:t>
    </dgm:pt>
    <dgm:pt modelId="{5C64BA65-05CE-447F-88E3-C0D13AAB8B0D}" type="sibTrans" cxnId="{989CEFCF-4136-4016-99CB-69F7A7CAB3CE}">
      <dgm:prSet/>
      <dgm:spPr/>
      <dgm:t>
        <a:bodyPr/>
        <a:lstStyle/>
        <a:p>
          <a:endParaRPr lang="en-US"/>
        </a:p>
      </dgm:t>
    </dgm:pt>
    <dgm:pt modelId="{68882A31-42DC-4741-9FF7-7C4B458A61B2}">
      <dgm:prSet phldrT="[Text]" custT="1"/>
      <dgm:spPr>
        <a:solidFill>
          <a:srgbClr val="00589C"/>
        </a:solidFill>
      </dgm:spPr>
      <dgm:t>
        <a:bodyPr/>
        <a:lstStyle/>
        <a:p>
          <a:endParaRPr lang="en-US" sz="1800" dirty="0">
            <a:effectLst>
              <a:outerShdw blurRad="38100" dist="38100" dir="2700000" algn="tl">
                <a:srgbClr val="000000">
                  <a:alpha val="43137"/>
                </a:srgbClr>
              </a:outerShdw>
            </a:effectLst>
          </a:endParaRPr>
        </a:p>
      </dgm:t>
    </dgm:pt>
    <dgm:pt modelId="{53424D63-5F31-4CB7-A4FE-0C0D3F2787B0}" type="parTrans" cxnId="{D3D8DD64-203A-42F8-8505-C634BBE726A2}">
      <dgm:prSet/>
      <dgm:spPr>
        <a:solidFill>
          <a:srgbClr val="00589C"/>
        </a:solidFill>
      </dgm:spPr>
      <dgm:t>
        <a:bodyPr/>
        <a:lstStyle/>
        <a:p>
          <a:endParaRPr lang="en-US"/>
        </a:p>
      </dgm:t>
    </dgm:pt>
    <dgm:pt modelId="{C361D5CE-824A-4715-B22A-31A134FB4AC3}" type="sibTrans" cxnId="{D3D8DD64-203A-42F8-8505-C634BBE726A2}">
      <dgm:prSet/>
      <dgm:spPr/>
      <dgm:t>
        <a:bodyPr/>
        <a:lstStyle/>
        <a:p>
          <a:endParaRPr lang="en-US"/>
        </a:p>
      </dgm:t>
    </dgm:pt>
    <dgm:pt modelId="{2F270393-1B4C-4833-BBA3-C489E8896C4E}">
      <dgm:prSet phldrT="[Text]" custT="1"/>
      <dgm:spPr>
        <a:solidFill>
          <a:srgbClr val="00589C"/>
        </a:solidFill>
      </dgm:spPr>
      <dgm:t>
        <a:bodyPr/>
        <a:lstStyle/>
        <a:p>
          <a:r>
            <a:rPr lang="en-US" sz="2000" dirty="0" smtClean="0">
              <a:effectLst>
                <a:outerShdw blurRad="38100" dist="38100" dir="2700000" algn="tl">
                  <a:srgbClr val="000000">
                    <a:alpha val="43137"/>
                  </a:srgbClr>
                </a:outerShdw>
              </a:effectLst>
            </a:rPr>
            <a:t>Detection</a:t>
          </a:r>
        </a:p>
        <a:p>
          <a:r>
            <a:rPr lang="en-US" sz="2000" dirty="0" smtClean="0">
              <a:effectLst>
                <a:outerShdw blurRad="38100" dist="38100" dir="2700000" algn="tl">
                  <a:srgbClr val="000000">
                    <a:alpha val="43137"/>
                  </a:srgbClr>
                </a:outerShdw>
              </a:effectLst>
            </a:rPr>
            <a:t>Multi-observables </a:t>
          </a:r>
        </a:p>
        <a:p>
          <a:r>
            <a:rPr lang="en-GB" sz="2000" dirty="0" err="1" smtClean="0">
              <a:effectLst>
                <a:outerShdw blurRad="38100" dist="38100" dir="2700000" algn="tl">
                  <a:srgbClr val="000000">
                    <a:alpha val="43137"/>
                  </a:srgbClr>
                </a:outerShdw>
              </a:effectLst>
              <a:latin typeface="+mn-lt"/>
              <a:cs typeface="+mn-cs"/>
            </a:rPr>
            <a:t>dE</a:t>
          </a:r>
          <a:r>
            <a:rPr lang="en-GB" sz="2000" dirty="0" smtClean="0">
              <a:effectLst>
                <a:outerShdw blurRad="38100" dist="38100" dir="2700000" algn="tl">
                  <a:srgbClr val="000000">
                    <a:alpha val="43137"/>
                  </a:srgbClr>
                </a:outerShdw>
              </a:effectLst>
              <a:latin typeface="+mn-lt"/>
              <a:cs typeface="+mn-cs"/>
            </a:rPr>
            <a:t>, (</a:t>
          </a:r>
          <a:r>
            <a:rPr lang="en-GB" sz="2000" dirty="0" err="1" smtClean="0">
              <a:effectLst>
                <a:outerShdw blurRad="38100" dist="38100" dir="2700000" algn="tl">
                  <a:srgbClr val="000000">
                    <a:alpha val="43137"/>
                  </a:srgbClr>
                </a:outerShdw>
              </a:effectLst>
              <a:latin typeface="+mn-lt"/>
              <a:cs typeface="+mn-cs"/>
            </a:rPr>
            <a:t>x,y,z</a:t>
          </a:r>
          <a:r>
            <a:rPr lang="en-GB" sz="2000" dirty="0" smtClean="0">
              <a:effectLst>
                <a:outerShdw blurRad="38100" dist="38100" dir="2700000" algn="tl">
                  <a:srgbClr val="000000">
                    <a:alpha val="43137"/>
                  </a:srgbClr>
                </a:outerShdw>
              </a:effectLst>
              <a:latin typeface="+mn-lt"/>
              <a:cs typeface="+mn-cs"/>
            </a:rPr>
            <a:t>), </a:t>
          </a:r>
          <a:r>
            <a:rPr lang="en-GB" sz="2000" dirty="0" smtClean="0">
              <a:effectLst>
                <a:outerShdw blurRad="38100" dist="38100" dir="2700000" algn="tl">
                  <a:srgbClr val="000000">
                    <a:alpha val="43137"/>
                  </a:srgbClr>
                </a:outerShdw>
              </a:effectLst>
              <a:latin typeface="+mn-lt"/>
              <a:cs typeface="+mn-cs"/>
            </a:rPr>
            <a:t>t, </a:t>
          </a:r>
          <a:r>
            <a:rPr lang="en-GB" sz="2000" dirty="0" smtClean="0">
              <a:effectLst>
                <a:outerShdw blurRad="38100" dist="38100" dir="2700000" algn="tl">
                  <a:srgbClr val="000000">
                    <a:alpha val="43137"/>
                  </a:srgbClr>
                </a:outerShdw>
              </a:effectLst>
              <a:latin typeface="+mn-lt"/>
              <a:cs typeface="+mn-cs"/>
            </a:rPr>
            <a:t>flux</a:t>
          </a:r>
          <a:r>
            <a:rPr lang="en-GB" sz="2000" dirty="0" smtClean="0">
              <a:effectLst>
                <a:outerShdw blurRad="38100" dist="38100" dir="2700000" algn="tl">
                  <a:srgbClr val="000000">
                    <a:alpha val="43137"/>
                  </a:srgbClr>
                </a:outerShdw>
              </a:effectLst>
              <a:latin typeface="+mn-lt"/>
              <a:cs typeface="+mn-cs"/>
            </a:rPr>
            <a:t>, v,..</a:t>
          </a:r>
          <a:endParaRPr lang="en-US" sz="2000" dirty="0" smtClean="0">
            <a:effectLst>
              <a:outerShdw blurRad="38100" dist="38100" dir="2700000" algn="tl">
                <a:srgbClr val="000000">
                  <a:alpha val="43137"/>
                </a:srgbClr>
              </a:outerShdw>
            </a:effectLst>
          </a:endParaRPr>
        </a:p>
      </dgm:t>
    </dgm:pt>
    <dgm:pt modelId="{C73FDF13-E5E6-42B6-A0A4-B7CE07D5D352}" type="parTrans" cxnId="{56B97D6C-475F-4FB8-B258-53E0DB01529A}">
      <dgm:prSet/>
      <dgm:spPr>
        <a:solidFill>
          <a:srgbClr val="00589C"/>
        </a:solidFill>
      </dgm:spPr>
      <dgm:t>
        <a:bodyPr/>
        <a:lstStyle/>
        <a:p>
          <a:endParaRPr lang="en-US"/>
        </a:p>
      </dgm:t>
    </dgm:pt>
    <dgm:pt modelId="{02E950EC-3D2D-413E-AA55-855322CBB77C}" type="sibTrans" cxnId="{56B97D6C-475F-4FB8-B258-53E0DB01529A}">
      <dgm:prSet/>
      <dgm:spPr/>
      <dgm:t>
        <a:bodyPr/>
        <a:lstStyle/>
        <a:p>
          <a:endParaRPr lang="en-US"/>
        </a:p>
      </dgm:t>
    </dgm:pt>
    <dgm:pt modelId="{8FAA5448-CDCC-42D9-821A-F503797EA6B6}">
      <dgm:prSet phldrT="[Text]"/>
      <dgm:spPr>
        <a:solidFill>
          <a:schemeClr val="bg1"/>
        </a:solidFill>
        <a:effectLst/>
        <a:scene3d>
          <a:camera prst="orthographicFront">
            <a:rot lat="0" lon="0" rev="0"/>
          </a:camera>
          <a:lightRig rig="threePt" dir="t">
            <a:rot lat="0" lon="0" rev="1200000"/>
          </a:lightRig>
        </a:scene3d>
        <a:sp3d/>
      </dgm:spPr>
      <dgm:t>
        <a:bodyPr/>
        <a:lstStyle/>
        <a:p>
          <a:r>
            <a:rPr lang="en-US" dirty="0" smtClean="0"/>
            <a:t>Detectors</a:t>
          </a:r>
          <a:endParaRPr lang="en-US" dirty="0"/>
        </a:p>
      </dgm:t>
    </dgm:pt>
    <dgm:pt modelId="{898210D3-A3DB-4E50-A164-A3484DEE1BE3}" type="sibTrans" cxnId="{9B7838BE-7641-4E8B-8CB2-1AA43641A4E7}">
      <dgm:prSet/>
      <dgm:spPr/>
      <dgm:t>
        <a:bodyPr/>
        <a:lstStyle/>
        <a:p>
          <a:endParaRPr lang="en-US"/>
        </a:p>
      </dgm:t>
    </dgm:pt>
    <dgm:pt modelId="{A7E87039-9F16-499B-8EB9-8331BAD5017A}" type="parTrans" cxnId="{9B7838BE-7641-4E8B-8CB2-1AA43641A4E7}">
      <dgm:prSet/>
      <dgm:spPr/>
      <dgm:t>
        <a:bodyPr/>
        <a:lstStyle/>
        <a:p>
          <a:endParaRPr lang="en-US"/>
        </a:p>
      </dgm:t>
    </dgm:pt>
    <dgm:pt modelId="{90A157E1-6AE3-49CC-B13F-8744E11332F4}" type="pres">
      <dgm:prSet presAssocID="{5155D476-F603-4FD1-B036-CC96829CC4FA}" presName="Name0" presStyleCnt="0">
        <dgm:presLayoutVars>
          <dgm:chMax val="1"/>
          <dgm:dir/>
          <dgm:animLvl val="ctr"/>
          <dgm:resizeHandles val="exact"/>
        </dgm:presLayoutVars>
      </dgm:prSet>
      <dgm:spPr/>
      <dgm:t>
        <a:bodyPr/>
        <a:lstStyle/>
        <a:p>
          <a:endParaRPr lang="en-US"/>
        </a:p>
      </dgm:t>
    </dgm:pt>
    <dgm:pt modelId="{F9598F8D-AC3C-4FE4-AC4C-392BF7AF6887}" type="pres">
      <dgm:prSet presAssocID="{8FAA5448-CDCC-42D9-821A-F503797EA6B6}" presName="centerShape" presStyleLbl="node0" presStyleIdx="0" presStyleCnt="1" custScaleX="224394" custScaleY="118524"/>
      <dgm:spPr/>
      <dgm:t>
        <a:bodyPr/>
        <a:lstStyle/>
        <a:p>
          <a:endParaRPr lang="en-US"/>
        </a:p>
      </dgm:t>
    </dgm:pt>
    <dgm:pt modelId="{FAE227D3-4664-406C-82FB-CD844062177D}" type="pres">
      <dgm:prSet presAssocID="{32ED1D69-9840-4BE5-B928-A91AC4557C24}" presName="parTrans" presStyleLbl="sibTrans2D1" presStyleIdx="0" presStyleCnt="4" custAng="663818" custLinFactNeighborX="20922" custLinFactNeighborY="-15881"/>
      <dgm:spPr/>
      <dgm:t>
        <a:bodyPr/>
        <a:lstStyle/>
        <a:p>
          <a:endParaRPr lang="en-US"/>
        </a:p>
      </dgm:t>
    </dgm:pt>
    <dgm:pt modelId="{89B8CEF5-2EC0-451B-A981-76C215BAA7F7}" type="pres">
      <dgm:prSet presAssocID="{32ED1D69-9840-4BE5-B928-A91AC4557C24}" presName="connectorText" presStyleLbl="sibTrans2D1" presStyleIdx="0" presStyleCnt="4"/>
      <dgm:spPr/>
      <dgm:t>
        <a:bodyPr/>
        <a:lstStyle/>
        <a:p>
          <a:endParaRPr lang="en-US"/>
        </a:p>
      </dgm:t>
    </dgm:pt>
    <dgm:pt modelId="{E0FF7A4B-8933-4148-B097-735D01297FC6}" type="pres">
      <dgm:prSet presAssocID="{2FAA21C9-9FE0-42F1-B687-234CE94AE097}" presName="node" presStyleLbl="node1" presStyleIdx="0" presStyleCnt="4" custScaleX="266566" custRadScaleRad="149948" custRadScaleInc="-115188">
        <dgm:presLayoutVars>
          <dgm:bulletEnabled val="1"/>
        </dgm:presLayoutVars>
      </dgm:prSet>
      <dgm:spPr/>
      <dgm:t>
        <a:bodyPr/>
        <a:lstStyle/>
        <a:p>
          <a:endParaRPr lang="en-US"/>
        </a:p>
      </dgm:t>
    </dgm:pt>
    <dgm:pt modelId="{333A50A9-7CC8-447A-9202-F1D8CFBE087D}" type="pres">
      <dgm:prSet presAssocID="{9864F6CD-3C7E-4773-99CA-929D34D9F432}" presName="parTrans" presStyleLbl="sibTrans2D1" presStyleIdx="1" presStyleCnt="4" custAng="21260633" custLinFactNeighborX="21519" custLinFactNeighborY="-14892"/>
      <dgm:spPr/>
      <dgm:t>
        <a:bodyPr/>
        <a:lstStyle/>
        <a:p>
          <a:endParaRPr lang="en-US"/>
        </a:p>
      </dgm:t>
    </dgm:pt>
    <dgm:pt modelId="{D5C6ECE1-15DA-472D-B814-B3E87E81E991}" type="pres">
      <dgm:prSet presAssocID="{9864F6CD-3C7E-4773-99CA-929D34D9F432}" presName="connectorText" presStyleLbl="sibTrans2D1" presStyleIdx="1" presStyleCnt="4"/>
      <dgm:spPr/>
      <dgm:t>
        <a:bodyPr/>
        <a:lstStyle/>
        <a:p>
          <a:endParaRPr lang="en-US"/>
        </a:p>
      </dgm:t>
    </dgm:pt>
    <dgm:pt modelId="{F3A4CF8A-8489-42AC-954B-764E1682C033}" type="pres">
      <dgm:prSet presAssocID="{B0E9DB4D-1A2E-4332-B282-90A6C899FD68}" presName="node" presStyleLbl="node1" presStyleIdx="1" presStyleCnt="4" custScaleX="259105" custRadScaleRad="155994" custRadScaleInc="-79673">
        <dgm:presLayoutVars>
          <dgm:bulletEnabled val="1"/>
        </dgm:presLayoutVars>
      </dgm:prSet>
      <dgm:spPr/>
      <dgm:t>
        <a:bodyPr/>
        <a:lstStyle/>
        <a:p>
          <a:endParaRPr lang="en-US"/>
        </a:p>
      </dgm:t>
    </dgm:pt>
    <dgm:pt modelId="{520F8C47-37ED-4C2F-B724-C8B32EAF18E8}" type="pres">
      <dgm:prSet presAssocID="{53424D63-5F31-4CB7-A4FE-0C0D3F2787B0}" presName="parTrans" presStyleLbl="sibTrans2D1" presStyleIdx="2" presStyleCnt="4" custAng="713147" custScaleX="130602" custLinFactNeighborX="3130" custLinFactNeighborY="6180"/>
      <dgm:spPr/>
      <dgm:t>
        <a:bodyPr/>
        <a:lstStyle/>
        <a:p>
          <a:endParaRPr lang="en-US"/>
        </a:p>
      </dgm:t>
    </dgm:pt>
    <dgm:pt modelId="{62F67923-F34B-4F68-BCD7-CD79C4799F21}" type="pres">
      <dgm:prSet presAssocID="{53424D63-5F31-4CB7-A4FE-0C0D3F2787B0}" presName="connectorText" presStyleLbl="sibTrans2D1" presStyleIdx="2" presStyleCnt="4"/>
      <dgm:spPr/>
      <dgm:t>
        <a:bodyPr/>
        <a:lstStyle/>
        <a:p>
          <a:endParaRPr lang="en-US"/>
        </a:p>
      </dgm:t>
    </dgm:pt>
    <dgm:pt modelId="{9521DA5D-DF10-4B4C-95E6-245067ADE5CB}" type="pres">
      <dgm:prSet presAssocID="{68882A31-42DC-4741-9FF7-7C4B458A61B2}" presName="node" presStyleLbl="node1" presStyleIdx="2" presStyleCnt="4" custScaleX="257677" custRadScaleRad="155113" custRadScaleInc="-127582">
        <dgm:presLayoutVars>
          <dgm:bulletEnabled val="1"/>
        </dgm:presLayoutVars>
      </dgm:prSet>
      <dgm:spPr/>
      <dgm:t>
        <a:bodyPr/>
        <a:lstStyle/>
        <a:p>
          <a:endParaRPr lang="en-US"/>
        </a:p>
      </dgm:t>
    </dgm:pt>
    <dgm:pt modelId="{FCE4132D-23F9-499D-871F-7F73E69D7BA3}" type="pres">
      <dgm:prSet presAssocID="{C73FDF13-E5E6-42B6-A0A4-B7CE07D5D352}" presName="parTrans" presStyleLbl="sibTrans2D1" presStyleIdx="3" presStyleCnt="4" custAng="20979629" custScaleX="127841" custLinFactNeighborX="47099" custLinFactNeighborY="11345"/>
      <dgm:spPr/>
      <dgm:t>
        <a:bodyPr/>
        <a:lstStyle/>
        <a:p>
          <a:endParaRPr lang="en-US"/>
        </a:p>
      </dgm:t>
    </dgm:pt>
    <dgm:pt modelId="{01EF8E12-87CD-4A8F-BDFA-DCDBC3CF2EC9}" type="pres">
      <dgm:prSet presAssocID="{C73FDF13-E5E6-42B6-A0A4-B7CE07D5D352}" presName="connectorText" presStyleLbl="sibTrans2D1" presStyleIdx="3" presStyleCnt="4"/>
      <dgm:spPr/>
      <dgm:t>
        <a:bodyPr/>
        <a:lstStyle/>
        <a:p>
          <a:endParaRPr lang="en-US"/>
        </a:p>
      </dgm:t>
    </dgm:pt>
    <dgm:pt modelId="{E993EB0E-42AA-4290-80CD-9BE15AA9E0ED}" type="pres">
      <dgm:prSet presAssocID="{2F270393-1B4C-4833-BBA3-C489E8896C4E}" presName="node" presStyleLbl="node1" presStyleIdx="3" presStyleCnt="4" custScaleX="252261" custRadScaleRad="149020" custRadScaleInc="-78668">
        <dgm:presLayoutVars>
          <dgm:bulletEnabled val="1"/>
        </dgm:presLayoutVars>
      </dgm:prSet>
      <dgm:spPr/>
      <dgm:t>
        <a:bodyPr/>
        <a:lstStyle/>
        <a:p>
          <a:endParaRPr lang="en-US"/>
        </a:p>
      </dgm:t>
    </dgm:pt>
  </dgm:ptLst>
  <dgm:cxnLst>
    <dgm:cxn modelId="{80BF448F-4E74-4F5C-908F-65AEBF92F44C}" type="presOf" srcId="{C73FDF13-E5E6-42B6-A0A4-B7CE07D5D352}" destId="{FCE4132D-23F9-499D-871F-7F73E69D7BA3}" srcOrd="0" destOrd="0" presId="urn:microsoft.com/office/officeart/2005/8/layout/radial5"/>
    <dgm:cxn modelId="{9B7838BE-7641-4E8B-8CB2-1AA43641A4E7}" srcId="{5155D476-F603-4FD1-B036-CC96829CC4FA}" destId="{8FAA5448-CDCC-42D9-821A-F503797EA6B6}" srcOrd="0" destOrd="0" parTransId="{A7E87039-9F16-499B-8EB9-8331BAD5017A}" sibTransId="{898210D3-A3DB-4E50-A164-A3484DEE1BE3}"/>
    <dgm:cxn modelId="{F627ED64-C520-4927-866D-255407884175}" type="presOf" srcId="{B0E9DB4D-1A2E-4332-B282-90A6C899FD68}" destId="{F3A4CF8A-8489-42AC-954B-764E1682C033}" srcOrd="0" destOrd="0" presId="urn:microsoft.com/office/officeart/2005/8/layout/radial5"/>
    <dgm:cxn modelId="{CF71774B-772A-4262-9111-E0E2AA3C015E}" type="presOf" srcId="{9864F6CD-3C7E-4773-99CA-929D34D9F432}" destId="{333A50A9-7CC8-447A-9202-F1D8CFBE087D}" srcOrd="0" destOrd="0" presId="urn:microsoft.com/office/officeart/2005/8/layout/radial5"/>
    <dgm:cxn modelId="{C9688C6D-9213-4158-A8AD-960422D2183F}" type="presOf" srcId="{53424D63-5F31-4CB7-A4FE-0C0D3F2787B0}" destId="{520F8C47-37ED-4C2F-B724-C8B32EAF18E8}" srcOrd="0" destOrd="0" presId="urn:microsoft.com/office/officeart/2005/8/layout/radial5"/>
    <dgm:cxn modelId="{4E2AF2BA-EF7B-454C-B20F-2966D63D924D}" type="presOf" srcId="{32ED1D69-9840-4BE5-B928-A91AC4557C24}" destId="{FAE227D3-4664-406C-82FB-CD844062177D}" srcOrd="0" destOrd="0" presId="urn:microsoft.com/office/officeart/2005/8/layout/radial5"/>
    <dgm:cxn modelId="{4C352FD4-001D-4540-AA38-A6FDD5731B58}" type="presOf" srcId="{2FAA21C9-9FE0-42F1-B687-234CE94AE097}" destId="{E0FF7A4B-8933-4148-B097-735D01297FC6}" srcOrd="0" destOrd="0" presId="urn:microsoft.com/office/officeart/2005/8/layout/radial5"/>
    <dgm:cxn modelId="{9EA9B473-CAAF-4B3C-A895-54AC1777335F}" type="presOf" srcId="{68882A31-42DC-4741-9FF7-7C4B458A61B2}" destId="{9521DA5D-DF10-4B4C-95E6-245067ADE5CB}" srcOrd="0" destOrd="0" presId="urn:microsoft.com/office/officeart/2005/8/layout/radial5"/>
    <dgm:cxn modelId="{9438799C-B811-46B3-BE9D-9A9F260C70B2}" type="presOf" srcId="{C73FDF13-E5E6-42B6-A0A4-B7CE07D5D352}" destId="{01EF8E12-87CD-4A8F-BDFA-DCDBC3CF2EC9}" srcOrd="1" destOrd="0" presId="urn:microsoft.com/office/officeart/2005/8/layout/radial5"/>
    <dgm:cxn modelId="{A07785C5-AB91-43C9-899C-8C104843FCD5}" type="presOf" srcId="{5155D476-F603-4FD1-B036-CC96829CC4FA}" destId="{90A157E1-6AE3-49CC-B13F-8744E11332F4}" srcOrd="0" destOrd="0" presId="urn:microsoft.com/office/officeart/2005/8/layout/radial5"/>
    <dgm:cxn modelId="{132063FD-75C1-4E91-BD63-F525705D2993}" type="presOf" srcId="{9864F6CD-3C7E-4773-99CA-929D34D9F432}" destId="{D5C6ECE1-15DA-472D-B814-B3E87E81E991}" srcOrd="1" destOrd="0" presId="urn:microsoft.com/office/officeart/2005/8/layout/radial5"/>
    <dgm:cxn modelId="{A6F242DF-D6EA-4596-9A40-C1E90CF82F40}" srcId="{8FAA5448-CDCC-42D9-821A-F503797EA6B6}" destId="{2FAA21C9-9FE0-42F1-B687-234CE94AE097}" srcOrd="0" destOrd="0" parTransId="{32ED1D69-9840-4BE5-B928-A91AC4557C24}" sibTransId="{F5EE524C-D5D1-4391-BA5D-B3306B2F07B6}"/>
    <dgm:cxn modelId="{8FD15BDD-E0CB-438D-B882-54A283859B6A}" type="presOf" srcId="{53424D63-5F31-4CB7-A4FE-0C0D3F2787B0}" destId="{62F67923-F34B-4F68-BCD7-CD79C4799F21}" srcOrd="1" destOrd="0" presId="urn:microsoft.com/office/officeart/2005/8/layout/radial5"/>
    <dgm:cxn modelId="{A12BE4E6-4411-4012-A4DB-BC3D4B756013}" type="presOf" srcId="{32ED1D69-9840-4BE5-B928-A91AC4557C24}" destId="{89B8CEF5-2EC0-451B-A981-76C215BAA7F7}" srcOrd="1" destOrd="0" presId="urn:microsoft.com/office/officeart/2005/8/layout/radial5"/>
    <dgm:cxn modelId="{D3D8DD64-203A-42F8-8505-C634BBE726A2}" srcId="{8FAA5448-CDCC-42D9-821A-F503797EA6B6}" destId="{68882A31-42DC-4741-9FF7-7C4B458A61B2}" srcOrd="2" destOrd="0" parTransId="{53424D63-5F31-4CB7-A4FE-0C0D3F2787B0}" sibTransId="{C361D5CE-824A-4715-B22A-31A134FB4AC3}"/>
    <dgm:cxn modelId="{56B97D6C-475F-4FB8-B258-53E0DB01529A}" srcId="{8FAA5448-CDCC-42D9-821A-F503797EA6B6}" destId="{2F270393-1B4C-4833-BBA3-C489E8896C4E}" srcOrd="3" destOrd="0" parTransId="{C73FDF13-E5E6-42B6-A0A4-B7CE07D5D352}" sibTransId="{02E950EC-3D2D-413E-AA55-855322CBB77C}"/>
    <dgm:cxn modelId="{989CEFCF-4136-4016-99CB-69F7A7CAB3CE}" srcId="{8FAA5448-CDCC-42D9-821A-F503797EA6B6}" destId="{B0E9DB4D-1A2E-4332-B282-90A6C899FD68}" srcOrd="1" destOrd="0" parTransId="{9864F6CD-3C7E-4773-99CA-929D34D9F432}" sibTransId="{5C64BA65-05CE-447F-88E3-C0D13AAB8B0D}"/>
    <dgm:cxn modelId="{ABA90B43-B0B7-41A9-8F55-834B11002358}" type="presOf" srcId="{8FAA5448-CDCC-42D9-821A-F503797EA6B6}" destId="{F9598F8D-AC3C-4FE4-AC4C-392BF7AF6887}" srcOrd="0" destOrd="0" presId="urn:microsoft.com/office/officeart/2005/8/layout/radial5"/>
    <dgm:cxn modelId="{6EB4DD29-0718-4FC3-9C76-A67E24C4E7FF}" type="presOf" srcId="{2F270393-1B4C-4833-BBA3-C489E8896C4E}" destId="{E993EB0E-42AA-4290-80CD-9BE15AA9E0ED}" srcOrd="0" destOrd="0" presId="urn:microsoft.com/office/officeart/2005/8/layout/radial5"/>
    <dgm:cxn modelId="{3438925F-7E6F-4AAF-8A58-EFCE089B1C69}" type="presParOf" srcId="{90A157E1-6AE3-49CC-B13F-8744E11332F4}" destId="{F9598F8D-AC3C-4FE4-AC4C-392BF7AF6887}" srcOrd="0" destOrd="0" presId="urn:microsoft.com/office/officeart/2005/8/layout/radial5"/>
    <dgm:cxn modelId="{287AFAA9-CFC5-45BD-9E9F-4F6C5DCAFDCE}" type="presParOf" srcId="{90A157E1-6AE3-49CC-B13F-8744E11332F4}" destId="{FAE227D3-4664-406C-82FB-CD844062177D}" srcOrd="1" destOrd="0" presId="urn:microsoft.com/office/officeart/2005/8/layout/radial5"/>
    <dgm:cxn modelId="{E0D551D0-D579-47F4-A909-291D95519270}" type="presParOf" srcId="{FAE227D3-4664-406C-82FB-CD844062177D}" destId="{89B8CEF5-2EC0-451B-A981-76C215BAA7F7}" srcOrd="0" destOrd="0" presId="urn:microsoft.com/office/officeart/2005/8/layout/radial5"/>
    <dgm:cxn modelId="{C79B6B4F-701F-4953-A216-3DA25375ECD3}" type="presParOf" srcId="{90A157E1-6AE3-49CC-B13F-8744E11332F4}" destId="{E0FF7A4B-8933-4148-B097-735D01297FC6}" srcOrd="2" destOrd="0" presId="urn:microsoft.com/office/officeart/2005/8/layout/radial5"/>
    <dgm:cxn modelId="{F39B8B32-E9EC-4869-8B74-5765CD1C1BA4}" type="presParOf" srcId="{90A157E1-6AE3-49CC-B13F-8744E11332F4}" destId="{333A50A9-7CC8-447A-9202-F1D8CFBE087D}" srcOrd="3" destOrd="0" presId="urn:microsoft.com/office/officeart/2005/8/layout/radial5"/>
    <dgm:cxn modelId="{9C8673A1-657C-4B5B-ABBB-93C9B73AC58D}" type="presParOf" srcId="{333A50A9-7CC8-447A-9202-F1D8CFBE087D}" destId="{D5C6ECE1-15DA-472D-B814-B3E87E81E991}" srcOrd="0" destOrd="0" presId="urn:microsoft.com/office/officeart/2005/8/layout/radial5"/>
    <dgm:cxn modelId="{FAE4C0A8-DEED-4F2F-A78B-6FE4046B3042}" type="presParOf" srcId="{90A157E1-6AE3-49CC-B13F-8744E11332F4}" destId="{F3A4CF8A-8489-42AC-954B-764E1682C033}" srcOrd="4" destOrd="0" presId="urn:microsoft.com/office/officeart/2005/8/layout/radial5"/>
    <dgm:cxn modelId="{39627D5C-9146-4DBF-9F35-D59FC3143CB7}" type="presParOf" srcId="{90A157E1-6AE3-49CC-B13F-8744E11332F4}" destId="{520F8C47-37ED-4C2F-B724-C8B32EAF18E8}" srcOrd="5" destOrd="0" presId="urn:microsoft.com/office/officeart/2005/8/layout/radial5"/>
    <dgm:cxn modelId="{57FE6C28-4456-43C3-8AB3-6C232925DCDC}" type="presParOf" srcId="{520F8C47-37ED-4C2F-B724-C8B32EAF18E8}" destId="{62F67923-F34B-4F68-BCD7-CD79C4799F21}" srcOrd="0" destOrd="0" presId="urn:microsoft.com/office/officeart/2005/8/layout/radial5"/>
    <dgm:cxn modelId="{225574FC-FC72-4F17-B0A2-6CB9571146FC}" type="presParOf" srcId="{90A157E1-6AE3-49CC-B13F-8744E11332F4}" destId="{9521DA5D-DF10-4B4C-95E6-245067ADE5CB}" srcOrd="6" destOrd="0" presId="urn:microsoft.com/office/officeart/2005/8/layout/radial5"/>
    <dgm:cxn modelId="{220B59D5-FECD-45C1-A4C4-DAFFFD1809B6}" type="presParOf" srcId="{90A157E1-6AE3-49CC-B13F-8744E11332F4}" destId="{FCE4132D-23F9-499D-871F-7F73E69D7BA3}" srcOrd="7" destOrd="0" presId="urn:microsoft.com/office/officeart/2005/8/layout/radial5"/>
    <dgm:cxn modelId="{3D6233D5-A183-440F-BE27-817FC59F32A1}" type="presParOf" srcId="{FCE4132D-23F9-499D-871F-7F73E69D7BA3}" destId="{01EF8E12-87CD-4A8F-BDFA-DCDBC3CF2EC9}" srcOrd="0" destOrd="0" presId="urn:microsoft.com/office/officeart/2005/8/layout/radial5"/>
    <dgm:cxn modelId="{14DB2814-1709-479D-94DF-BAA6812050DD}" type="presParOf" srcId="{90A157E1-6AE3-49CC-B13F-8744E11332F4}" destId="{E993EB0E-42AA-4290-80CD-9BE15AA9E0E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6DB3B41-F02A-4B35-AA7B-F2E08177B2D9}" type="doc">
      <dgm:prSet loTypeId="urn:microsoft.com/office/officeart/2005/8/layout/radial6" loCatId="relationship" qsTypeId="urn:microsoft.com/office/officeart/2005/8/quickstyle/3d1" qsCatId="3D" csTypeId="urn:microsoft.com/office/officeart/2005/8/colors/colorful1" csCatId="colorful" phldr="1"/>
      <dgm:spPr/>
      <dgm:t>
        <a:bodyPr/>
        <a:lstStyle/>
        <a:p>
          <a:endParaRPr lang="en-US"/>
        </a:p>
      </dgm:t>
    </dgm:pt>
    <dgm:pt modelId="{099DCF09-BDEA-4535-9409-34599DA1335E}">
      <dgm:prSet phldrT="[Text]" custT="1"/>
      <dgm:spPr>
        <a:noFill/>
        <a:effectLst/>
        <a:scene3d>
          <a:camera prst="orthographicFront"/>
          <a:lightRig rig="flat" dir="t"/>
        </a:scene3d>
        <a:sp3d prstMaterial="plastic">
          <a:bevelB w="88900" h="31750" prst="angle"/>
        </a:sp3d>
      </dgm:spPr>
      <dgm:t>
        <a:bodyPr/>
        <a:lstStyle/>
        <a:p>
          <a:r>
            <a:rPr lang="en-US" sz="2400" b="1" dirty="0" smtClean="0">
              <a:solidFill>
                <a:srgbClr val="EE0000"/>
              </a:solidFill>
              <a:effectLst>
                <a:innerShdw blurRad="63500" dist="50800" dir="2700000">
                  <a:schemeClr val="bg1">
                    <a:lumMod val="50000"/>
                    <a:alpha val="50000"/>
                  </a:schemeClr>
                </a:innerShdw>
              </a:effectLst>
            </a:rPr>
            <a:t>Gaseous</a:t>
          </a:r>
        </a:p>
        <a:p>
          <a:r>
            <a:rPr lang="en-US" sz="2400" b="1" dirty="0" smtClean="0">
              <a:solidFill>
                <a:srgbClr val="EE0000"/>
              </a:solidFill>
              <a:effectLst>
                <a:innerShdw blurRad="63500" dist="50800" dir="2700000">
                  <a:schemeClr val="bg1">
                    <a:lumMod val="50000"/>
                    <a:alpha val="50000"/>
                  </a:schemeClr>
                </a:innerShdw>
              </a:effectLst>
            </a:rPr>
            <a:t>ionization</a:t>
          </a:r>
        </a:p>
        <a:p>
          <a:r>
            <a:rPr lang="en-US" sz="2400" b="1" dirty="0" smtClean="0">
              <a:solidFill>
                <a:srgbClr val="EE0000"/>
              </a:solidFill>
              <a:effectLst>
                <a:innerShdw blurRad="63500" dist="50800" dir="2700000">
                  <a:schemeClr val="bg1">
                    <a:lumMod val="50000"/>
                    <a:alpha val="50000"/>
                  </a:schemeClr>
                </a:innerShdw>
              </a:effectLst>
            </a:rPr>
            <a:t>detectors</a:t>
          </a:r>
          <a:endParaRPr lang="en-US" sz="2400" b="1" dirty="0">
            <a:solidFill>
              <a:srgbClr val="EE0000"/>
            </a:solidFill>
            <a:effectLst>
              <a:innerShdw blurRad="63500" dist="50800" dir="2700000">
                <a:schemeClr val="bg1">
                  <a:lumMod val="50000"/>
                  <a:alpha val="50000"/>
                </a:schemeClr>
              </a:innerShdw>
            </a:effectLst>
          </a:endParaRPr>
        </a:p>
      </dgm:t>
    </dgm:pt>
    <dgm:pt modelId="{7C403FB2-3BF2-400F-9543-3867C4CFBD9C}" type="parTrans" cxnId="{0CE3E9CC-51FE-4694-AFDF-1BC5AF04F690}">
      <dgm:prSet/>
      <dgm:spPr/>
      <dgm:t>
        <a:bodyPr/>
        <a:lstStyle/>
        <a:p>
          <a:endParaRPr lang="en-US"/>
        </a:p>
      </dgm:t>
    </dgm:pt>
    <dgm:pt modelId="{28AFFCA7-4134-408E-BA86-7D93F93E154E}" type="sibTrans" cxnId="{0CE3E9CC-51FE-4694-AFDF-1BC5AF04F690}">
      <dgm:prSet/>
      <dgm:spPr/>
      <dgm:t>
        <a:bodyPr/>
        <a:lstStyle/>
        <a:p>
          <a:endParaRPr lang="en-US"/>
        </a:p>
      </dgm:t>
    </dgm:pt>
    <dgm:pt modelId="{22DDB709-6657-48B4-8802-CD31F2D4C5C8}">
      <dgm:prSet phldrT="[Text]" custT="1"/>
      <dgm:spPr>
        <a:solidFill>
          <a:srgbClr val="DA6D00"/>
        </a:solidFill>
      </dgm:spPr>
      <dgm:t>
        <a:bodyPr/>
        <a:lstStyle/>
        <a:p>
          <a:r>
            <a:rPr lang="en-US" sz="1400" b="1" dirty="0" smtClean="0">
              <a:effectLst>
                <a:outerShdw blurRad="38100" dist="38100" dir="2700000" algn="tl">
                  <a:srgbClr val="000000">
                    <a:alpha val="43137"/>
                  </a:srgbClr>
                </a:outerShdw>
              </a:effectLst>
            </a:rPr>
            <a:t>Physics</a:t>
          </a:r>
          <a:endParaRPr lang="en-US" sz="1500" b="1" dirty="0">
            <a:effectLst>
              <a:outerShdw blurRad="38100" dist="38100" dir="2700000" algn="tl">
                <a:srgbClr val="000000">
                  <a:alpha val="43137"/>
                </a:srgbClr>
              </a:outerShdw>
            </a:effectLst>
          </a:endParaRPr>
        </a:p>
      </dgm:t>
    </dgm:pt>
    <dgm:pt modelId="{E4643FBF-4F3D-4367-9AD8-21F6FB7BC6C9}" type="parTrans" cxnId="{1E110E3A-B161-4F62-BF5A-2BCFD1F8FF6F}">
      <dgm:prSet/>
      <dgm:spPr/>
      <dgm:t>
        <a:bodyPr/>
        <a:lstStyle/>
        <a:p>
          <a:endParaRPr lang="en-US"/>
        </a:p>
      </dgm:t>
    </dgm:pt>
    <dgm:pt modelId="{FFA0D7A1-C3F1-4523-9427-2FBF05E87EEB}" type="sibTrans" cxnId="{1E110E3A-B161-4F62-BF5A-2BCFD1F8FF6F}">
      <dgm:prSet/>
      <dgm:spPr>
        <a:gradFill flip="none" rotWithShape="1">
          <a:gsLst>
            <a:gs pos="0">
              <a:srgbClr val="EA7500"/>
            </a:gs>
            <a:gs pos="100000">
              <a:srgbClr val="5F34FE"/>
            </a:gs>
            <a:gs pos="100000">
              <a:srgbClr val="FF5050"/>
            </a:gs>
          </a:gsLst>
          <a:lin ang="2700000" scaled="1"/>
          <a:tileRect/>
        </a:gradFill>
      </dgm:spPr>
      <dgm:t>
        <a:bodyPr/>
        <a:lstStyle/>
        <a:p>
          <a:endParaRPr lang="en-US"/>
        </a:p>
      </dgm:t>
    </dgm:pt>
    <dgm:pt modelId="{66D79A76-CF11-48AA-AAB3-CA4A72629450}">
      <dgm:prSet phldrT="[Text]" custT="1"/>
      <dgm:spPr>
        <a:solidFill>
          <a:srgbClr val="5F34FE"/>
        </a:solidFill>
      </dgm:spPr>
      <dgm:t>
        <a:bodyPr/>
        <a:lstStyle/>
        <a:p>
          <a:endParaRPr lang="en-US" sz="1050" b="1" i="0" dirty="0">
            <a:solidFill>
              <a:schemeClr val="bg1"/>
            </a:solidFill>
            <a:effectLst>
              <a:outerShdw blurRad="38100" dist="38100" dir="2700000" algn="tl">
                <a:srgbClr val="000000">
                  <a:alpha val="43137"/>
                </a:srgbClr>
              </a:outerShdw>
            </a:effectLst>
          </a:endParaRPr>
        </a:p>
      </dgm:t>
    </dgm:pt>
    <dgm:pt modelId="{D483D3A2-2FAF-4F57-A2D0-05B0302E73E0}" type="parTrans" cxnId="{1F88AD3C-1603-40D6-B042-A0ECCE63A34C}">
      <dgm:prSet/>
      <dgm:spPr/>
      <dgm:t>
        <a:bodyPr/>
        <a:lstStyle/>
        <a:p>
          <a:endParaRPr lang="en-US"/>
        </a:p>
      </dgm:t>
    </dgm:pt>
    <dgm:pt modelId="{680C86EB-2526-4A3E-B417-58B4D994F3DA}" type="sibTrans" cxnId="{1F88AD3C-1603-40D6-B042-A0ECCE63A34C}">
      <dgm:prSet/>
      <dgm:spPr>
        <a:gradFill flip="none" rotWithShape="1">
          <a:gsLst>
            <a:gs pos="0">
              <a:srgbClr val="009A4D"/>
            </a:gs>
            <a:gs pos="100000">
              <a:srgbClr val="5F34FE"/>
            </a:gs>
          </a:gsLst>
          <a:lin ang="18900000" scaled="1"/>
          <a:tileRect/>
        </a:gradFill>
      </dgm:spPr>
      <dgm:t>
        <a:bodyPr/>
        <a:lstStyle/>
        <a:p>
          <a:endParaRPr lang="en-US"/>
        </a:p>
      </dgm:t>
    </dgm:pt>
    <dgm:pt modelId="{6C027455-9B3C-45A9-B10B-A1F9D02C3E00}">
      <dgm:prSet phldrT="[Text]" custT="1"/>
      <dgm:spPr>
        <a:solidFill>
          <a:srgbClr val="009A4D"/>
        </a:solidFill>
      </dgm:spPr>
      <dgm:t>
        <a:bodyPr/>
        <a:lstStyle/>
        <a:p>
          <a:endParaRPr lang="en-US" sz="1100" b="1" dirty="0">
            <a:effectLst>
              <a:outerShdw blurRad="38100" dist="38100" dir="2700000" algn="tl">
                <a:srgbClr val="000000">
                  <a:alpha val="43137"/>
                </a:srgbClr>
              </a:outerShdw>
            </a:effectLst>
          </a:endParaRPr>
        </a:p>
      </dgm:t>
    </dgm:pt>
    <dgm:pt modelId="{B50817A0-A47B-4348-9CC7-E7DE091B101C}" type="parTrans" cxnId="{90AD6AD3-E568-4B46-A691-E10889C883D1}">
      <dgm:prSet/>
      <dgm:spPr/>
      <dgm:t>
        <a:bodyPr/>
        <a:lstStyle/>
        <a:p>
          <a:endParaRPr lang="en-US"/>
        </a:p>
      </dgm:t>
    </dgm:pt>
    <dgm:pt modelId="{46E7F8CE-F66B-4FCF-8DC3-E5A5DE5E5086}" type="sibTrans" cxnId="{90AD6AD3-E568-4B46-A691-E10889C883D1}">
      <dgm:prSet/>
      <dgm:spPr>
        <a:gradFill flip="none" rotWithShape="1">
          <a:gsLst>
            <a:gs pos="0">
              <a:srgbClr val="009A4D"/>
            </a:gs>
            <a:gs pos="100000">
              <a:srgbClr val="003E6E"/>
            </a:gs>
          </a:gsLst>
          <a:lin ang="13500000" scaled="1"/>
          <a:tileRect/>
        </a:gradFill>
      </dgm:spPr>
      <dgm:t>
        <a:bodyPr/>
        <a:lstStyle/>
        <a:p>
          <a:endParaRPr lang="en-US"/>
        </a:p>
      </dgm:t>
    </dgm:pt>
    <dgm:pt modelId="{6BD42F9A-13EE-4810-A6A7-7E884927F8A1}">
      <dgm:prSet phldrT="[Text]" custT="1"/>
      <dgm:spPr>
        <a:solidFill>
          <a:srgbClr val="007AD6"/>
        </a:solidFill>
      </dgm:spPr>
      <dgm:t>
        <a:bodyPr/>
        <a:lstStyle/>
        <a:p>
          <a:r>
            <a:rPr lang="en-US" sz="1400" b="1" dirty="0" smtClean="0">
              <a:effectLst>
                <a:outerShdw blurRad="38100" dist="38100" dir="2700000" algn="tl">
                  <a:srgbClr val="000000">
                    <a:alpha val="43137"/>
                  </a:srgbClr>
                </a:outerShdw>
              </a:effectLst>
            </a:rPr>
            <a:t>Material science</a:t>
          </a:r>
          <a:endParaRPr lang="en-US" sz="1400" b="1" dirty="0">
            <a:effectLst>
              <a:outerShdw blurRad="38100" dist="38100" dir="2700000" algn="tl">
                <a:srgbClr val="000000">
                  <a:alpha val="43137"/>
                </a:srgbClr>
              </a:outerShdw>
            </a:effectLst>
          </a:endParaRPr>
        </a:p>
      </dgm:t>
    </dgm:pt>
    <dgm:pt modelId="{81D2A4CD-3FD6-4035-9C9C-9EEF4947279C}" type="parTrans" cxnId="{F0743588-145F-45CD-AECB-39D160E90D3F}">
      <dgm:prSet/>
      <dgm:spPr/>
      <dgm:t>
        <a:bodyPr/>
        <a:lstStyle/>
        <a:p>
          <a:endParaRPr lang="en-US"/>
        </a:p>
      </dgm:t>
    </dgm:pt>
    <dgm:pt modelId="{EC20D890-D27D-4BD4-ACEA-F671C4473C9C}" type="sibTrans" cxnId="{F0743588-145F-45CD-AECB-39D160E90D3F}">
      <dgm:prSet/>
      <dgm:spPr>
        <a:gradFill flip="none" rotWithShape="1">
          <a:gsLst>
            <a:gs pos="0">
              <a:srgbClr val="003E6E"/>
            </a:gs>
            <a:gs pos="100000">
              <a:srgbClr val="EA7500"/>
            </a:gs>
          </a:gsLst>
          <a:lin ang="18900000" scaled="1"/>
          <a:tileRect/>
        </a:gradFill>
      </dgm:spPr>
      <dgm:t>
        <a:bodyPr/>
        <a:lstStyle/>
        <a:p>
          <a:endParaRPr lang="en-US"/>
        </a:p>
      </dgm:t>
    </dgm:pt>
    <dgm:pt modelId="{53880BD0-A617-4BE5-8453-D6B68CF458DF}">
      <dgm:prSet phldrT="[Text]" custScaleX="154816" custScaleY="158820" custLinFactNeighborX="-167"/>
      <dgm:spPr>
        <a:solidFill>
          <a:srgbClr val="FF3300"/>
        </a:solidFill>
      </dgm:spPr>
      <dgm:t>
        <a:bodyPr/>
        <a:lstStyle/>
        <a:p>
          <a:endParaRPr lang="en-US"/>
        </a:p>
      </dgm:t>
    </dgm:pt>
    <dgm:pt modelId="{7F87F609-16D4-4EB0-A48E-3BEFE531B6A8}" type="parTrans" cxnId="{DB0F3921-1CA0-41DC-BF4B-6596ED6B5D55}">
      <dgm:prSet/>
      <dgm:spPr/>
      <dgm:t>
        <a:bodyPr/>
        <a:lstStyle/>
        <a:p>
          <a:endParaRPr lang="en-US"/>
        </a:p>
      </dgm:t>
    </dgm:pt>
    <dgm:pt modelId="{EBDEBF1A-28EE-491F-B901-3C1C098C122E}" type="sibTrans" cxnId="{DB0F3921-1CA0-41DC-BF4B-6596ED6B5D55}">
      <dgm:prSet/>
      <dgm:spPr/>
      <dgm:t>
        <a:bodyPr/>
        <a:lstStyle/>
        <a:p>
          <a:endParaRPr lang="en-US"/>
        </a:p>
      </dgm:t>
    </dgm:pt>
    <dgm:pt modelId="{B174EEB6-0CB3-44EE-BB5A-BF896CAFD78E}" type="pres">
      <dgm:prSet presAssocID="{E6DB3B41-F02A-4B35-AA7B-F2E08177B2D9}" presName="Name0" presStyleCnt="0">
        <dgm:presLayoutVars>
          <dgm:chMax val="1"/>
          <dgm:dir/>
          <dgm:animLvl val="ctr"/>
          <dgm:resizeHandles val="exact"/>
        </dgm:presLayoutVars>
      </dgm:prSet>
      <dgm:spPr/>
      <dgm:t>
        <a:bodyPr/>
        <a:lstStyle/>
        <a:p>
          <a:endParaRPr lang="en-US"/>
        </a:p>
      </dgm:t>
    </dgm:pt>
    <dgm:pt modelId="{560D4F2D-6918-4F6D-BF2A-94AAAF8DC23E}" type="pres">
      <dgm:prSet presAssocID="{099DCF09-BDEA-4535-9409-34599DA1335E}" presName="centerShape" presStyleLbl="node0" presStyleIdx="0" presStyleCnt="1" custScaleX="198813" custScaleY="197281" custLinFactNeighborX="-167" custLinFactNeighborY="439"/>
      <dgm:spPr/>
      <dgm:t>
        <a:bodyPr/>
        <a:lstStyle/>
        <a:p>
          <a:endParaRPr lang="en-US"/>
        </a:p>
      </dgm:t>
    </dgm:pt>
    <dgm:pt modelId="{B2A0B99A-BA83-4C99-9C04-F3932CD848CC}" type="pres">
      <dgm:prSet presAssocID="{22DDB709-6657-48B4-8802-CD31F2D4C5C8}" presName="node" presStyleLbl="node1" presStyleIdx="0" presStyleCnt="4" custScaleX="120807" custScaleY="120807">
        <dgm:presLayoutVars>
          <dgm:bulletEnabled val="1"/>
        </dgm:presLayoutVars>
      </dgm:prSet>
      <dgm:spPr/>
      <dgm:t>
        <a:bodyPr/>
        <a:lstStyle/>
        <a:p>
          <a:endParaRPr lang="en-US"/>
        </a:p>
      </dgm:t>
    </dgm:pt>
    <dgm:pt modelId="{FE3C468A-43B4-498A-979F-0435485992FC}" type="pres">
      <dgm:prSet presAssocID="{22DDB709-6657-48B4-8802-CD31F2D4C5C8}" presName="dummy" presStyleCnt="0"/>
      <dgm:spPr/>
    </dgm:pt>
    <dgm:pt modelId="{AAE4F083-7513-4EB5-B193-F94B048A9B1F}" type="pres">
      <dgm:prSet presAssocID="{FFA0D7A1-C3F1-4523-9427-2FBF05E87EEB}" presName="sibTrans" presStyleLbl="sibTrans2D1" presStyleIdx="0" presStyleCnt="4"/>
      <dgm:spPr/>
      <dgm:t>
        <a:bodyPr/>
        <a:lstStyle/>
        <a:p>
          <a:endParaRPr lang="en-US"/>
        </a:p>
      </dgm:t>
    </dgm:pt>
    <dgm:pt modelId="{CB33435A-ACC3-4A01-A1FF-FFE0FCA2EAD6}" type="pres">
      <dgm:prSet presAssocID="{66D79A76-CF11-48AA-AAB3-CA4A72629450}" presName="node" presStyleLbl="node1" presStyleIdx="1" presStyleCnt="4" custScaleX="120807" custScaleY="120807">
        <dgm:presLayoutVars>
          <dgm:bulletEnabled val="1"/>
        </dgm:presLayoutVars>
      </dgm:prSet>
      <dgm:spPr/>
      <dgm:t>
        <a:bodyPr/>
        <a:lstStyle/>
        <a:p>
          <a:endParaRPr lang="en-US"/>
        </a:p>
      </dgm:t>
    </dgm:pt>
    <dgm:pt modelId="{C7CC8C9B-5F8D-48B1-B7B4-3C8289AE5058}" type="pres">
      <dgm:prSet presAssocID="{66D79A76-CF11-48AA-AAB3-CA4A72629450}" presName="dummy" presStyleCnt="0"/>
      <dgm:spPr/>
    </dgm:pt>
    <dgm:pt modelId="{E38EEB35-95AC-4D2C-BBFB-B241B15614B3}" type="pres">
      <dgm:prSet presAssocID="{680C86EB-2526-4A3E-B417-58B4D994F3DA}" presName="sibTrans" presStyleLbl="sibTrans2D1" presStyleIdx="1" presStyleCnt="4"/>
      <dgm:spPr/>
      <dgm:t>
        <a:bodyPr/>
        <a:lstStyle/>
        <a:p>
          <a:endParaRPr lang="en-US"/>
        </a:p>
      </dgm:t>
    </dgm:pt>
    <dgm:pt modelId="{4BEE0010-E656-455F-BC63-53D97FFA3DBD}" type="pres">
      <dgm:prSet presAssocID="{6C027455-9B3C-45A9-B10B-A1F9D02C3E00}" presName="node" presStyleLbl="node1" presStyleIdx="2" presStyleCnt="4" custScaleX="120807" custScaleY="120807">
        <dgm:presLayoutVars>
          <dgm:bulletEnabled val="1"/>
        </dgm:presLayoutVars>
      </dgm:prSet>
      <dgm:spPr/>
      <dgm:t>
        <a:bodyPr/>
        <a:lstStyle/>
        <a:p>
          <a:endParaRPr lang="en-US"/>
        </a:p>
      </dgm:t>
    </dgm:pt>
    <dgm:pt modelId="{939F7349-4A2B-4B9C-B0BC-71CF16B47DCA}" type="pres">
      <dgm:prSet presAssocID="{6C027455-9B3C-45A9-B10B-A1F9D02C3E00}" presName="dummy" presStyleCnt="0"/>
      <dgm:spPr/>
    </dgm:pt>
    <dgm:pt modelId="{659E4FFF-141F-443E-B6F6-F648E4C51FEF}" type="pres">
      <dgm:prSet presAssocID="{46E7F8CE-F66B-4FCF-8DC3-E5A5DE5E5086}" presName="sibTrans" presStyleLbl="sibTrans2D1" presStyleIdx="2" presStyleCnt="4"/>
      <dgm:spPr/>
      <dgm:t>
        <a:bodyPr/>
        <a:lstStyle/>
        <a:p>
          <a:endParaRPr lang="en-US"/>
        </a:p>
      </dgm:t>
    </dgm:pt>
    <dgm:pt modelId="{9A735DB3-8D61-4509-B399-E33B98BD897F}" type="pres">
      <dgm:prSet presAssocID="{6BD42F9A-13EE-4810-A6A7-7E884927F8A1}" presName="node" presStyleLbl="node1" presStyleIdx="3" presStyleCnt="4" custScaleX="120807" custScaleY="120807">
        <dgm:presLayoutVars>
          <dgm:bulletEnabled val="1"/>
        </dgm:presLayoutVars>
      </dgm:prSet>
      <dgm:spPr/>
      <dgm:t>
        <a:bodyPr/>
        <a:lstStyle/>
        <a:p>
          <a:endParaRPr lang="en-US"/>
        </a:p>
      </dgm:t>
    </dgm:pt>
    <dgm:pt modelId="{0C5DD41A-8790-40C6-9420-A9890F39B053}" type="pres">
      <dgm:prSet presAssocID="{6BD42F9A-13EE-4810-A6A7-7E884927F8A1}" presName="dummy" presStyleCnt="0"/>
      <dgm:spPr/>
    </dgm:pt>
    <dgm:pt modelId="{0162917F-710B-4671-8221-0B6595A93673}" type="pres">
      <dgm:prSet presAssocID="{EC20D890-D27D-4BD4-ACEA-F671C4473C9C}" presName="sibTrans" presStyleLbl="sibTrans2D1" presStyleIdx="3" presStyleCnt="4"/>
      <dgm:spPr/>
      <dgm:t>
        <a:bodyPr/>
        <a:lstStyle/>
        <a:p>
          <a:endParaRPr lang="en-US"/>
        </a:p>
      </dgm:t>
    </dgm:pt>
  </dgm:ptLst>
  <dgm:cxnLst>
    <dgm:cxn modelId="{1F88AD3C-1603-40D6-B042-A0ECCE63A34C}" srcId="{099DCF09-BDEA-4535-9409-34599DA1335E}" destId="{66D79A76-CF11-48AA-AAB3-CA4A72629450}" srcOrd="1" destOrd="0" parTransId="{D483D3A2-2FAF-4F57-A2D0-05B0302E73E0}" sibTransId="{680C86EB-2526-4A3E-B417-58B4D994F3DA}"/>
    <dgm:cxn modelId="{90AD6AD3-E568-4B46-A691-E10889C883D1}" srcId="{099DCF09-BDEA-4535-9409-34599DA1335E}" destId="{6C027455-9B3C-45A9-B10B-A1F9D02C3E00}" srcOrd="2" destOrd="0" parTransId="{B50817A0-A47B-4348-9CC7-E7DE091B101C}" sibTransId="{46E7F8CE-F66B-4FCF-8DC3-E5A5DE5E5086}"/>
    <dgm:cxn modelId="{DB967DA8-FB2F-4CF3-A7F1-A177EE53AC8B}" type="presOf" srcId="{099DCF09-BDEA-4535-9409-34599DA1335E}" destId="{560D4F2D-6918-4F6D-BF2A-94AAAF8DC23E}" srcOrd="0" destOrd="0" presId="urn:microsoft.com/office/officeart/2005/8/layout/radial6"/>
    <dgm:cxn modelId="{A0271161-5213-4255-9619-79773E7C2C1E}" type="presOf" srcId="{6C027455-9B3C-45A9-B10B-A1F9D02C3E00}" destId="{4BEE0010-E656-455F-BC63-53D97FFA3DBD}" srcOrd="0" destOrd="0" presId="urn:microsoft.com/office/officeart/2005/8/layout/radial6"/>
    <dgm:cxn modelId="{48C219A7-6BAF-4AAB-8005-75E1FB0DC80C}" type="presOf" srcId="{46E7F8CE-F66B-4FCF-8DC3-E5A5DE5E5086}" destId="{659E4FFF-141F-443E-B6F6-F648E4C51FEF}" srcOrd="0" destOrd="0" presId="urn:microsoft.com/office/officeart/2005/8/layout/radial6"/>
    <dgm:cxn modelId="{C4BF68B0-46EA-434F-AC32-7A0BCBD06430}" type="presOf" srcId="{FFA0D7A1-C3F1-4523-9427-2FBF05E87EEB}" destId="{AAE4F083-7513-4EB5-B193-F94B048A9B1F}" srcOrd="0" destOrd="0" presId="urn:microsoft.com/office/officeart/2005/8/layout/radial6"/>
    <dgm:cxn modelId="{1034D4C5-CA8B-4063-A2AA-BFFBEA7EDD2B}" type="presOf" srcId="{22DDB709-6657-48B4-8802-CD31F2D4C5C8}" destId="{B2A0B99A-BA83-4C99-9C04-F3932CD848CC}" srcOrd="0" destOrd="0" presId="urn:microsoft.com/office/officeart/2005/8/layout/radial6"/>
    <dgm:cxn modelId="{E2C06BF8-C2B5-498E-97E3-19AD1E83A18E}" type="presOf" srcId="{EC20D890-D27D-4BD4-ACEA-F671C4473C9C}" destId="{0162917F-710B-4671-8221-0B6595A93673}" srcOrd="0" destOrd="0" presId="urn:microsoft.com/office/officeart/2005/8/layout/radial6"/>
    <dgm:cxn modelId="{7434D205-0EC7-4E2F-A80B-E3E9B9542706}" type="presOf" srcId="{680C86EB-2526-4A3E-B417-58B4D994F3DA}" destId="{E38EEB35-95AC-4D2C-BBFB-B241B15614B3}" srcOrd="0" destOrd="0" presId="urn:microsoft.com/office/officeart/2005/8/layout/radial6"/>
    <dgm:cxn modelId="{FDC9C9E6-BAD9-4CA1-A297-CF999C185A4C}" type="presOf" srcId="{66D79A76-CF11-48AA-AAB3-CA4A72629450}" destId="{CB33435A-ACC3-4A01-A1FF-FFE0FCA2EAD6}" srcOrd="0" destOrd="0" presId="urn:microsoft.com/office/officeart/2005/8/layout/radial6"/>
    <dgm:cxn modelId="{32629C03-DC01-4944-92D4-074AB6C0EEF0}" type="presOf" srcId="{E6DB3B41-F02A-4B35-AA7B-F2E08177B2D9}" destId="{B174EEB6-0CB3-44EE-BB5A-BF896CAFD78E}" srcOrd="0" destOrd="0" presId="urn:microsoft.com/office/officeart/2005/8/layout/radial6"/>
    <dgm:cxn modelId="{1DBB1AA8-C222-48FF-87D3-76B71E57AB62}" type="presOf" srcId="{6BD42F9A-13EE-4810-A6A7-7E884927F8A1}" destId="{9A735DB3-8D61-4509-B399-E33B98BD897F}" srcOrd="0" destOrd="0" presId="urn:microsoft.com/office/officeart/2005/8/layout/radial6"/>
    <dgm:cxn modelId="{1E110E3A-B161-4F62-BF5A-2BCFD1F8FF6F}" srcId="{099DCF09-BDEA-4535-9409-34599DA1335E}" destId="{22DDB709-6657-48B4-8802-CD31F2D4C5C8}" srcOrd="0" destOrd="0" parTransId="{E4643FBF-4F3D-4367-9AD8-21F6FB7BC6C9}" sibTransId="{FFA0D7A1-C3F1-4523-9427-2FBF05E87EEB}"/>
    <dgm:cxn modelId="{DB0F3921-1CA0-41DC-BF4B-6596ED6B5D55}" srcId="{E6DB3B41-F02A-4B35-AA7B-F2E08177B2D9}" destId="{53880BD0-A617-4BE5-8453-D6B68CF458DF}" srcOrd="1" destOrd="0" parTransId="{7F87F609-16D4-4EB0-A48E-3BEFE531B6A8}" sibTransId="{EBDEBF1A-28EE-491F-B901-3C1C098C122E}"/>
    <dgm:cxn modelId="{0CE3E9CC-51FE-4694-AFDF-1BC5AF04F690}" srcId="{E6DB3B41-F02A-4B35-AA7B-F2E08177B2D9}" destId="{099DCF09-BDEA-4535-9409-34599DA1335E}" srcOrd="0" destOrd="0" parTransId="{7C403FB2-3BF2-400F-9543-3867C4CFBD9C}" sibTransId="{28AFFCA7-4134-408E-BA86-7D93F93E154E}"/>
    <dgm:cxn modelId="{F0743588-145F-45CD-AECB-39D160E90D3F}" srcId="{099DCF09-BDEA-4535-9409-34599DA1335E}" destId="{6BD42F9A-13EE-4810-A6A7-7E884927F8A1}" srcOrd="3" destOrd="0" parTransId="{81D2A4CD-3FD6-4035-9C9C-9EEF4947279C}" sibTransId="{EC20D890-D27D-4BD4-ACEA-F671C4473C9C}"/>
    <dgm:cxn modelId="{EBE6E69D-39AF-453A-948F-5D3E6AB238A7}" type="presParOf" srcId="{B174EEB6-0CB3-44EE-BB5A-BF896CAFD78E}" destId="{560D4F2D-6918-4F6D-BF2A-94AAAF8DC23E}" srcOrd="0" destOrd="0" presId="urn:microsoft.com/office/officeart/2005/8/layout/radial6"/>
    <dgm:cxn modelId="{4601C085-DF6B-4E65-B732-C48B500FC909}" type="presParOf" srcId="{B174EEB6-0CB3-44EE-BB5A-BF896CAFD78E}" destId="{B2A0B99A-BA83-4C99-9C04-F3932CD848CC}" srcOrd="1" destOrd="0" presId="urn:microsoft.com/office/officeart/2005/8/layout/radial6"/>
    <dgm:cxn modelId="{03DB0CB2-1CEA-4E97-9DE6-6CBF7898EBEC}" type="presParOf" srcId="{B174EEB6-0CB3-44EE-BB5A-BF896CAFD78E}" destId="{FE3C468A-43B4-498A-979F-0435485992FC}" srcOrd="2" destOrd="0" presId="urn:microsoft.com/office/officeart/2005/8/layout/radial6"/>
    <dgm:cxn modelId="{936D72B6-F5A3-4CD5-AC01-E594ED28EFB2}" type="presParOf" srcId="{B174EEB6-0CB3-44EE-BB5A-BF896CAFD78E}" destId="{AAE4F083-7513-4EB5-B193-F94B048A9B1F}" srcOrd="3" destOrd="0" presId="urn:microsoft.com/office/officeart/2005/8/layout/radial6"/>
    <dgm:cxn modelId="{B34CE53F-F3C0-418D-BE75-A4FE93C5430D}" type="presParOf" srcId="{B174EEB6-0CB3-44EE-BB5A-BF896CAFD78E}" destId="{CB33435A-ACC3-4A01-A1FF-FFE0FCA2EAD6}" srcOrd="4" destOrd="0" presId="urn:microsoft.com/office/officeart/2005/8/layout/radial6"/>
    <dgm:cxn modelId="{C0955EB6-8E32-4A92-AECE-F6F7A8F8EA79}" type="presParOf" srcId="{B174EEB6-0CB3-44EE-BB5A-BF896CAFD78E}" destId="{C7CC8C9B-5F8D-48B1-B7B4-3C8289AE5058}" srcOrd="5" destOrd="0" presId="urn:microsoft.com/office/officeart/2005/8/layout/radial6"/>
    <dgm:cxn modelId="{D93686E9-0E2C-46A7-9AEA-7B1522981C0D}" type="presParOf" srcId="{B174EEB6-0CB3-44EE-BB5A-BF896CAFD78E}" destId="{E38EEB35-95AC-4D2C-BBFB-B241B15614B3}" srcOrd="6" destOrd="0" presId="urn:microsoft.com/office/officeart/2005/8/layout/radial6"/>
    <dgm:cxn modelId="{C5963267-BD17-495A-9C9D-1D128CA68A7A}" type="presParOf" srcId="{B174EEB6-0CB3-44EE-BB5A-BF896CAFD78E}" destId="{4BEE0010-E656-455F-BC63-53D97FFA3DBD}" srcOrd="7" destOrd="0" presId="urn:microsoft.com/office/officeart/2005/8/layout/radial6"/>
    <dgm:cxn modelId="{C8FDFE6D-81C9-4FD2-B8BF-91BC64A3AE9F}" type="presParOf" srcId="{B174EEB6-0CB3-44EE-BB5A-BF896CAFD78E}" destId="{939F7349-4A2B-4B9C-B0BC-71CF16B47DCA}" srcOrd="8" destOrd="0" presId="urn:microsoft.com/office/officeart/2005/8/layout/radial6"/>
    <dgm:cxn modelId="{2F45EC93-FE7F-473B-8474-54FB3D072749}" type="presParOf" srcId="{B174EEB6-0CB3-44EE-BB5A-BF896CAFD78E}" destId="{659E4FFF-141F-443E-B6F6-F648E4C51FEF}" srcOrd="9" destOrd="0" presId="urn:microsoft.com/office/officeart/2005/8/layout/radial6"/>
    <dgm:cxn modelId="{A6B2F02A-09F0-4DE2-B8F9-D059F3F16AF1}" type="presParOf" srcId="{B174EEB6-0CB3-44EE-BB5A-BF896CAFD78E}" destId="{9A735DB3-8D61-4509-B399-E33B98BD897F}" srcOrd="10" destOrd="0" presId="urn:microsoft.com/office/officeart/2005/8/layout/radial6"/>
    <dgm:cxn modelId="{5B4AFBDD-A3C9-4814-9470-83B0CCA1FB25}" type="presParOf" srcId="{B174EEB6-0CB3-44EE-BB5A-BF896CAFD78E}" destId="{0C5DD41A-8790-40C6-9420-A9890F39B053}" srcOrd="11" destOrd="0" presId="urn:microsoft.com/office/officeart/2005/8/layout/radial6"/>
    <dgm:cxn modelId="{3779E300-7CEB-4F16-BCA3-242167371C22}" type="presParOf" srcId="{B174EEB6-0CB3-44EE-BB5A-BF896CAFD78E}" destId="{0162917F-710B-4671-8221-0B6595A93673}"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28E3AB-FFA9-4F5B-94D0-470FEB876B81}"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5E9F8270-D096-4138-BAD7-0933B8B35BE5}">
      <dgm:prSet phldrT="[Text]"/>
      <dgm:spPr>
        <a:solidFill>
          <a:srgbClr val="0070C0"/>
        </a:solidFill>
      </dgm:spPr>
      <dgm:t>
        <a:bodyPr/>
        <a:lstStyle/>
        <a:p>
          <a:r>
            <a:rPr lang="en-US" dirty="0" smtClean="0"/>
            <a:t>Complexity</a:t>
          </a:r>
          <a:endParaRPr lang="en-US" dirty="0"/>
        </a:p>
      </dgm:t>
    </dgm:pt>
    <dgm:pt modelId="{A3EC9532-C727-4D7B-8604-2D8D2637FC97}" type="parTrans" cxnId="{014522A9-809F-4532-815B-57AFAF8EBFC4}">
      <dgm:prSet/>
      <dgm:spPr/>
      <dgm:t>
        <a:bodyPr/>
        <a:lstStyle/>
        <a:p>
          <a:endParaRPr lang="en-US"/>
        </a:p>
      </dgm:t>
    </dgm:pt>
    <dgm:pt modelId="{EEDE7E21-A843-429F-A74B-E480F74071AC}" type="sibTrans" cxnId="{014522A9-809F-4532-815B-57AFAF8EBFC4}">
      <dgm:prSet/>
      <dgm:spPr>
        <a:solidFill>
          <a:srgbClr val="003E6E"/>
        </a:solidFill>
        <a:ln w="31750">
          <a:solidFill>
            <a:srgbClr val="003E6E"/>
          </a:solidFill>
        </a:ln>
      </dgm:spPr>
      <dgm:t>
        <a:bodyPr/>
        <a:lstStyle/>
        <a:p>
          <a:endParaRPr lang="en-US"/>
        </a:p>
      </dgm:t>
    </dgm:pt>
    <dgm:pt modelId="{D4EF70ED-9E48-4455-9000-6B896377F8FB}">
      <dgm:prSet phldrT="[Text]"/>
      <dgm:spPr>
        <a:solidFill>
          <a:srgbClr val="0070C0"/>
        </a:solidFill>
      </dgm:spPr>
      <dgm:t>
        <a:bodyPr/>
        <a:lstStyle/>
        <a:p>
          <a:r>
            <a:rPr lang="en-US" dirty="0" smtClean="0"/>
            <a:t>Refinement</a:t>
          </a:r>
          <a:endParaRPr lang="en-US" dirty="0"/>
        </a:p>
      </dgm:t>
    </dgm:pt>
    <dgm:pt modelId="{A976EF23-B098-4E96-B8A1-35BE4BE7CFDD}" type="parTrans" cxnId="{BB0F5BE4-BB86-40FB-AC65-364AAB64103B}">
      <dgm:prSet/>
      <dgm:spPr/>
      <dgm:t>
        <a:bodyPr/>
        <a:lstStyle/>
        <a:p>
          <a:endParaRPr lang="en-US"/>
        </a:p>
      </dgm:t>
    </dgm:pt>
    <dgm:pt modelId="{84F23E42-2C24-4DBC-A054-1BAF5731228C}" type="sibTrans" cxnId="{BB0F5BE4-BB86-40FB-AC65-364AAB64103B}">
      <dgm:prSet/>
      <dgm:spPr>
        <a:solidFill>
          <a:srgbClr val="003E6E"/>
        </a:solidFill>
        <a:ln w="31750">
          <a:solidFill>
            <a:srgbClr val="003E6E"/>
          </a:solidFill>
        </a:ln>
      </dgm:spPr>
      <dgm:t>
        <a:bodyPr/>
        <a:lstStyle/>
        <a:p>
          <a:endParaRPr lang="en-US"/>
        </a:p>
      </dgm:t>
    </dgm:pt>
    <dgm:pt modelId="{C18178A2-B32F-4CF7-92CA-F0F9E073B802}">
      <dgm:prSet phldrT="[Text]"/>
      <dgm:spPr>
        <a:solidFill>
          <a:srgbClr val="0070C0"/>
        </a:solidFill>
      </dgm:spPr>
      <dgm:t>
        <a:bodyPr/>
        <a:lstStyle/>
        <a:p>
          <a:r>
            <a:rPr lang="en-US" dirty="0" smtClean="0"/>
            <a:t>Miniaturization</a:t>
          </a:r>
          <a:endParaRPr lang="en-US" dirty="0"/>
        </a:p>
      </dgm:t>
    </dgm:pt>
    <dgm:pt modelId="{96994877-D89E-40D5-96A6-690F51649CF1}" type="parTrans" cxnId="{ABAB7010-BFA4-4796-A741-2D479833AB0C}">
      <dgm:prSet/>
      <dgm:spPr/>
      <dgm:t>
        <a:bodyPr/>
        <a:lstStyle/>
        <a:p>
          <a:endParaRPr lang="en-US"/>
        </a:p>
      </dgm:t>
    </dgm:pt>
    <dgm:pt modelId="{649B071E-EC8B-4C4F-9C6D-36B427D69A7E}" type="sibTrans" cxnId="{ABAB7010-BFA4-4796-A741-2D479833AB0C}">
      <dgm:prSet/>
      <dgm:spPr>
        <a:ln w="31750">
          <a:solidFill>
            <a:srgbClr val="003E6E"/>
          </a:solidFill>
        </a:ln>
      </dgm:spPr>
      <dgm:t>
        <a:bodyPr/>
        <a:lstStyle/>
        <a:p>
          <a:endParaRPr lang="en-US"/>
        </a:p>
      </dgm:t>
    </dgm:pt>
    <dgm:pt modelId="{D4CD6397-97DB-4F41-87E1-5DE81F24B3B2}">
      <dgm:prSet phldrT="[Text]"/>
      <dgm:spPr>
        <a:solidFill>
          <a:srgbClr val="0070C0"/>
        </a:solidFill>
      </dgm:spPr>
      <dgm:t>
        <a:bodyPr/>
        <a:lstStyle/>
        <a:p>
          <a:r>
            <a:rPr lang="en-US" dirty="0" smtClean="0"/>
            <a:t>Split &amp; superimpose</a:t>
          </a:r>
          <a:endParaRPr lang="en-US" dirty="0"/>
        </a:p>
      </dgm:t>
    </dgm:pt>
    <dgm:pt modelId="{BAF3E603-9EC2-4271-90E9-B9699F64DE99}" type="parTrans" cxnId="{87F8945C-A344-4B0B-AA4C-8B2D628AE06A}">
      <dgm:prSet/>
      <dgm:spPr/>
      <dgm:t>
        <a:bodyPr/>
        <a:lstStyle/>
        <a:p>
          <a:endParaRPr lang="en-US"/>
        </a:p>
      </dgm:t>
    </dgm:pt>
    <dgm:pt modelId="{080CA194-85CD-44BE-96AC-326E6EF85F45}" type="sibTrans" cxnId="{87F8945C-A344-4B0B-AA4C-8B2D628AE06A}">
      <dgm:prSet/>
      <dgm:spPr>
        <a:ln w="31750">
          <a:solidFill>
            <a:srgbClr val="003E6E"/>
          </a:solidFill>
        </a:ln>
      </dgm:spPr>
      <dgm:t>
        <a:bodyPr/>
        <a:lstStyle/>
        <a:p>
          <a:endParaRPr lang="en-US"/>
        </a:p>
      </dgm:t>
    </dgm:pt>
    <dgm:pt modelId="{1007CD09-39AA-432E-98C4-30DB8707D9AE}">
      <dgm:prSet phldrT="[Text]"/>
      <dgm:spPr>
        <a:solidFill>
          <a:srgbClr val="0070C0"/>
        </a:solidFill>
      </dgm:spPr>
      <dgm:t>
        <a:bodyPr/>
        <a:lstStyle/>
        <a:p>
          <a:r>
            <a:rPr lang="en-US" dirty="0" smtClean="0"/>
            <a:t>Integration</a:t>
          </a:r>
          <a:endParaRPr lang="en-US" dirty="0"/>
        </a:p>
      </dgm:t>
    </dgm:pt>
    <dgm:pt modelId="{8972C532-6566-4F9A-8AC0-73D2ED30089B}" type="parTrans" cxnId="{AB126981-D716-4459-8FE4-E1993C860BBE}">
      <dgm:prSet/>
      <dgm:spPr/>
      <dgm:t>
        <a:bodyPr/>
        <a:lstStyle/>
        <a:p>
          <a:endParaRPr lang="en-US"/>
        </a:p>
      </dgm:t>
    </dgm:pt>
    <dgm:pt modelId="{B12178A7-5710-4A2D-81F4-7BCDD99B373B}" type="sibTrans" cxnId="{AB126981-D716-4459-8FE4-E1993C860BBE}">
      <dgm:prSet/>
      <dgm:spPr>
        <a:ln w="31750">
          <a:solidFill>
            <a:srgbClr val="003E6E"/>
          </a:solidFill>
        </a:ln>
      </dgm:spPr>
      <dgm:t>
        <a:bodyPr/>
        <a:lstStyle/>
        <a:p>
          <a:endParaRPr lang="en-US"/>
        </a:p>
      </dgm:t>
    </dgm:pt>
    <dgm:pt modelId="{53CCF0F7-41F6-40F5-8748-DD6B0CDAAB54}">
      <dgm:prSet phldrT="[Text]"/>
      <dgm:spPr>
        <a:solidFill>
          <a:srgbClr val="0070C0"/>
        </a:solidFill>
      </dgm:spPr>
      <dgm:t>
        <a:bodyPr/>
        <a:lstStyle/>
        <a:p>
          <a:r>
            <a:rPr lang="en-US" dirty="0" smtClean="0"/>
            <a:t>Optimization</a:t>
          </a:r>
          <a:endParaRPr lang="en-US" dirty="0"/>
        </a:p>
      </dgm:t>
    </dgm:pt>
    <dgm:pt modelId="{077C0584-8A73-4B5F-828D-CC0E088EF98B}" type="parTrans" cxnId="{0E6D43EC-0853-4CA2-8289-71DB59ED489A}">
      <dgm:prSet/>
      <dgm:spPr/>
      <dgm:t>
        <a:bodyPr/>
        <a:lstStyle/>
        <a:p>
          <a:endParaRPr lang="en-US"/>
        </a:p>
      </dgm:t>
    </dgm:pt>
    <dgm:pt modelId="{DDAFFF91-D306-4560-BB69-FEA8E78EE12B}" type="sibTrans" cxnId="{0E6D43EC-0853-4CA2-8289-71DB59ED489A}">
      <dgm:prSet/>
      <dgm:spPr>
        <a:ln w="31750">
          <a:solidFill>
            <a:srgbClr val="003E6E"/>
          </a:solidFill>
        </a:ln>
      </dgm:spPr>
      <dgm:t>
        <a:bodyPr/>
        <a:lstStyle/>
        <a:p>
          <a:endParaRPr lang="en-US"/>
        </a:p>
      </dgm:t>
    </dgm:pt>
    <dgm:pt modelId="{A53EB19F-4E5D-43A5-91CD-1C1B35668AB0}" type="pres">
      <dgm:prSet presAssocID="{1228E3AB-FFA9-4F5B-94D0-470FEB876B81}" presName="cycle" presStyleCnt="0">
        <dgm:presLayoutVars>
          <dgm:dir/>
          <dgm:resizeHandles val="exact"/>
        </dgm:presLayoutVars>
      </dgm:prSet>
      <dgm:spPr/>
    </dgm:pt>
    <dgm:pt modelId="{9F64A610-4927-45AC-929D-10C1F27C7AA4}" type="pres">
      <dgm:prSet presAssocID="{5E9F8270-D096-4138-BAD7-0933B8B35BE5}" presName="node" presStyleLbl="node1" presStyleIdx="0" presStyleCnt="6" custRadScaleRad="78623" custRadScaleInc="-4164">
        <dgm:presLayoutVars>
          <dgm:bulletEnabled val="1"/>
        </dgm:presLayoutVars>
      </dgm:prSet>
      <dgm:spPr/>
      <dgm:t>
        <a:bodyPr/>
        <a:lstStyle/>
        <a:p>
          <a:endParaRPr lang="en-US"/>
        </a:p>
      </dgm:t>
    </dgm:pt>
    <dgm:pt modelId="{27348422-B69A-4938-A533-8A95B42B4690}" type="pres">
      <dgm:prSet presAssocID="{5E9F8270-D096-4138-BAD7-0933B8B35BE5}" presName="spNode" presStyleCnt="0"/>
      <dgm:spPr/>
    </dgm:pt>
    <dgm:pt modelId="{DC110B24-9049-47FA-8324-6DF25F806FD5}" type="pres">
      <dgm:prSet presAssocID="{EEDE7E21-A843-429F-A74B-E480F74071AC}" presName="sibTrans" presStyleLbl="sibTrans1D1" presStyleIdx="0" presStyleCnt="6"/>
      <dgm:spPr/>
    </dgm:pt>
    <dgm:pt modelId="{134DAB72-DE0D-4F6A-A67B-2E8DE02FD752}" type="pres">
      <dgm:prSet presAssocID="{D4EF70ED-9E48-4455-9000-6B896377F8FB}" presName="node" presStyleLbl="node1" presStyleIdx="1" presStyleCnt="6" custRadScaleRad="93488" custRadScaleInc="61247">
        <dgm:presLayoutVars>
          <dgm:bulletEnabled val="1"/>
        </dgm:presLayoutVars>
      </dgm:prSet>
      <dgm:spPr/>
      <dgm:t>
        <a:bodyPr/>
        <a:lstStyle/>
        <a:p>
          <a:endParaRPr lang="en-US"/>
        </a:p>
      </dgm:t>
    </dgm:pt>
    <dgm:pt modelId="{12A929F7-7031-46EE-90A5-69CB4568EA6A}" type="pres">
      <dgm:prSet presAssocID="{D4EF70ED-9E48-4455-9000-6B896377F8FB}" presName="spNode" presStyleCnt="0"/>
      <dgm:spPr/>
    </dgm:pt>
    <dgm:pt modelId="{C7A333E5-009E-43D9-9D9D-79EE2F8B7417}" type="pres">
      <dgm:prSet presAssocID="{84F23E42-2C24-4DBC-A054-1BAF5731228C}" presName="sibTrans" presStyleLbl="sibTrans1D1" presStyleIdx="1" presStyleCnt="6"/>
      <dgm:spPr/>
    </dgm:pt>
    <dgm:pt modelId="{AF8B291B-2C6F-4697-A95E-86B7D01401B5}" type="pres">
      <dgm:prSet presAssocID="{C18178A2-B32F-4CF7-92CA-F0F9E073B802}" presName="node" presStyleLbl="node1" presStyleIdx="2" presStyleCnt="6" custRadScaleRad="102184" custRadScaleInc="394">
        <dgm:presLayoutVars>
          <dgm:bulletEnabled val="1"/>
        </dgm:presLayoutVars>
      </dgm:prSet>
      <dgm:spPr/>
      <dgm:t>
        <a:bodyPr/>
        <a:lstStyle/>
        <a:p>
          <a:endParaRPr lang="en-US"/>
        </a:p>
      </dgm:t>
    </dgm:pt>
    <dgm:pt modelId="{52D49643-BF40-4CDC-97EA-83DD5804520D}" type="pres">
      <dgm:prSet presAssocID="{C18178A2-B32F-4CF7-92CA-F0F9E073B802}" presName="spNode" presStyleCnt="0"/>
      <dgm:spPr/>
    </dgm:pt>
    <dgm:pt modelId="{F7C49092-93AB-4EA5-BC25-DC04E45DC817}" type="pres">
      <dgm:prSet presAssocID="{649B071E-EC8B-4C4F-9C6D-36B427D69A7E}" presName="sibTrans" presStyleLbl="sibTrans1D1" presStyleIdx="2" presStyleCnt="6"/>
      <dgm:spPr/>
      <dgm:t>
        <a:bodyPr/>
        <a:lstStyle/>
        <a:p>
          <a:endParaRPr lang="en-US"/>
        </a:p>
      </dgm:t>
    </dgm:pt>
    <dgm:pt modelId="{00EC87C5-FA7A-485C-B555-58CACA7AA217}" type="pres">
      <dgm:prSet presAssocID="{D4CD6397-97DB-4F41-87E1-5DE81F24B3B2}" presName="node" presStyleLbl="node1" presStyleIdx="3" presStyleCnt="6" custRadScaleRad="100047" custRadScaleInc="8694">
        <dgm:presLayoutVars>
          <dgm:bulletEnabled val="1"/>
        </dgm:presLayoutVars>
      </dgm:prSet>
      <dgm:spPr/>
    </dgm:pt>
    <dgm:pt modelId="{D2B03EF7-DD44-43B6-B75A-B7749D49EC2E}" type="pres">
      <dgm:prSet presAssocID="{D4CD6397-97DB-4F41-87E1-5DE81F24B3B2}" presName="spNode" presStyleCnt="0"/>
      <dgm:spPr/>
    </dgm:pt>
    <dgm:pt modelId="{BA85797F-B4BE-43EE-9E87-3703CCE4F338}" type="pres">
      <dgm:prSet presAssocID="{080CA194-85CD-44BE-96AC-326E6EF85F45}" presName="sibTrans" presStyleLbl="sibTrans1D1" presStyleIdx="3" presStyleCnt="6"/>
      <dgm:spPr/>
      <dgm:t>
        <a:bodyPr/>
        <a:lstStyle/>
        <a:p>
          <a:endParaRPr lang="en-US"/>
        </a:p>
      </dgm:t>
    </dgm:pt>
    <dgm:pt modelId="{46FF1ECA-61C1-40CB-87EB-A349DD2898EB}" type="pres">
      <dgm:prSet presAssocID="{53CCF0F7-41F6-40F5-8748-DD6B0CDAAB54}" presName="node" presStyleLbl="node1" presStyleIdx="4" presStyleCnt="6">
        <dgm:presLayoutVars>
          <dgm:bulletEnabled val="1"/>
        </dgm:presLayoutVars>
      </dgm:prSet>
      <dgm:spPr/>
      <dgm:t>
        <a:bodyPr/>
        <a:lstStyle/>
        <a:p>
          <a:endParaRPr lang="en-US"/>
        </a:p>
      </dgm:t>
    </dgm:pt>
    <dgm:pt modelId="{4B74D21A-8316-4850-B5E2-7B05DC86930D}" type="pres">
      <dgm:prSet presAssocID="{53CCF0F7-41F6-40F5-8748-DD6B0CDAAB54}" presName="spNode" presStyleCnt="0"/>
      <dgm:spPr/>
    </dgm:pt>
    <dgm:pt modelId="{E7AEAA71-C347-4471-982C-C1686B3BEA51}" type="pres">
      <dgm:prSet presAssocID="{DDAFFF91-D306-4560-BB69-FEA8E78EE12B}" presName="sibTrans" presStyleLbl="sibTrans1D1" presStyleIdx="4" presStyleCnt="6"/>
      <dgm:spPr/>
    </dgm:pt>
    <dgm:pt modelId="{9C1123A1-C4F5-47FD-974D-1F9D1D016399}" type="pres">
      <dgm:prSet presAssocID="{1007CD09-39AA-432E-98C4-30DB8707D9AE}" presName="node" presStyleLbl="node1" presStyleIdx="5" presStyleCnt="6" custRadScaleRad="89643" custRadScaleInc="-48096">
        <dgm:presLayoutVars>
          <dgm:bulletEnabled val="1"/>
        </dgm:presLayoutVars>
      </dgm:prSet>
      <dgm:spPr/>
      <dgm:t>
        <a:bodyPr/>
        <a:lstStyle/>
        <a:p>
          <a:endParaRPr lang="en-US"/>
        </a:p>
      </dgm:t>
    </dgm:pt>
    <dgm:pt modelId="{022ADF5B-23AD-4206-A4FE-9B95DC417BCF}" type="pres">
      <dgm:prSet presAssocID="{1007CD09-39AA-432E-98C4-30DB8707D9AE}" presName="spNode" presStyleCnt="0"/>
      <dgm:spPr/>
    </dgm:pt>
    <dgm:pt modelId="{3422B626-FF6E-4A6D-B4CE-52095CD7E6B0}" type="pres">
      <dgm:prSet presAssocID="{B12178A7-5710-4A2D-81F4-7BCDD99B373B}" presName="sibTrans" presStyleLbl="sibTrans1D1" presStyleIdx="5" presStyleCnt="6"/>
      <dgm:spPr/>
    </dgm:pt>
  </dgm:ptLst>
  <dgm:cxnLst>
    <dgm:cxn modelId="{A6369E09-937F-4870-AF82-7849D3B84D20}" type="presOf" srcId="{D4EF70ED-9E48-4455-9000-6B896377F8FB}" destId="{134DAB72-DE0D-4F6A-A67B-2E8DE02FD752}" srcOrd="0" destOrd="0" presId="urn:microsoft.com/office/officeart/2005/8/layout/cycle5"/>
    <dgm:cxn modelId="{C3A146F2-681A-444A-B393-7D104D838472}" type="presOf" srcId="{C18178A2-B32F-4CF7-92CA-F0F9E073B802}" destId="{AF8B291B-2C6F-4697-A95E-86B7D01401B5}" srcOrd="0" destOrd="0" presId="urn:microsoft.com/office/officeart/2005/8/layout/cycle5"/>
    <dgm:cxn modelId="{971051EE-1E0D-401C-8173-16F0C4BC9E7B}" type="presOf" srcId="{DDAFFF91-D306-4560-BB69-FEA8E78EE12B}" destId="{E7AEAA71-C347-4471-982C-C1686B3BEA51}" srcOrd="0" destOrd="0" presId="urn:microsoft.com/office/officeart/2005/8/layout/cycle5"/>
    <dgm:cxn modelId="{87F8945C-A344-4B0B-AA4C-8B2D628AE06A}" srcId="{1228E3AB-FFA9-4F5B-94D0-470FEB876B81}" destId="{D4CD6397-97DB-4F41-87E1-5DE81F24B3B2}" srcOrd="3" destOrd="0" parTransId="{BAF3E603-9EC2-4271-90E9-B9699F64DE99}" sibTransId="{080CA194-85CD-44BE-96AC-326E6EF85F45}"/>
    <dgm:cxn modelId="{ABAB7010-BFA4-4796-A741-2D479833AB0C}" srcId="{1228E3AB-FFA9-4F5B-94D0-470FEB876B81}" destId="{C18178A2-B32F-4CF7-92CA-F0F9E073B802}" srcOrd="2" destOrd="0" parTransId="{96994877-D89E-40D5-96A6-690F51649CF1}" sibTransId="{649B071E-EC8B-4C4F-9C6D-36B427D69A7E}"/>
    <dgm:cxn modelId="{1C601FD8-7AEC-49F2-8CF3-1E8D81B6010A}" type="presOf" srcId="{1228E3AB-FFA9-4F5B-94D0-470FEB876B81}" destId="{A53EB19F-4E5D-43A5-91CD-1C1B35668AB0}" srcOrd="0" destOrd="0" presId="urn:microsoft.com/office/officeart/2005/8/layout/cycle5"/>
    <dgm:cxn modelId="{5679848C-DF07-4239-8AAC-7E6EEE43E3DF}" type="presOf" srcId="{1007CD09-39AA-432E-98C4-30DB8707D9AE}" destId="{9C1123A1-C4F5-47FD-974D-1F9D1D016399}" srcOrd="0" destOrd="0" presId="urn:microsoft.com/office/officeart/2005/8/layout/cycle5"/>
    <dgm:cxn modelId="{0C8E20D9-385B-4E0C-982A-1271C7589EE2}" type="presOf" srcId="{B12178A7-5710-4A2D-81F4-7BCDD99B373B}" destId="{3422B626-FF6E-4A6D-B4CE-52095CD7E6B0}" srcOrd="0" destOrd="0" presId="urn:microsoft.com/office/officeart/2005/8/layout/cycle5"/>
    <dgm:cxn modelId="{014522A9-809F-4532-815B-57AFAF8EBFC4}" srcId="{1228E3AB-FFA9-4F5B-94D0-470FEB876B81}" destId="{5E9F8270-D096-4138-BAD7-0933B8B35BE5}" srcOrd="0" destOrd="0" parTransId="{A3EC9532-C727-4D7B-8604-2D8D2637FC97}" sibTransId="{EEDE7E21-A843-429F-A74B-E480F74071AC}"/>
    <dgm:cxn modelId="{3BCB979F-632A-4B42-861B-ED24CD3CE6F8}" type="presOf" srcId="{84F23E42-2C24-4DBC-A054-1BAF5731228C}" destId="{C7A333E5-009E-43D9-9D9D-79EE2F8B7417}" srcOrd="0" destOrd="0" presId="urn:microsoft.com/office/officeart/2005/8/layout/cycle5"/>
    <dgm:cxn modelId="{C378E8EF-BFEA-49E4-B5F8-C672A20E5A92}" type="presOf" srcId="{649B071E-EC8B-4C4F-9C6D-36B427D69A7E}" destId="{F7C49092-93AB-4EA5-BC25-DC04E45DC817}" srcOrd="0" destOrd="0" presId="urn:microsoft.com/office/officeart/2005/8/layout/cycle5"/>
    <dgm:cxn modelId="{0278E0B8-226A-48DD-ACA8-8EC29079D465}" type="presOf" srcId="{D4CD6397-97DB-4F41-87E1-5DE81F24B3B2}" destId="{00EC87C5-FA7A-485C-B555-58CACA7AA217}" srcOrd="0" destOrd="0" presId="urn:microsoft.com/office/officeart/2005/8/layout/cycle5"/>
    <dgm:cxn modelId="{BB0F5BE4-BB86-40FB-AC65-364AAB64103B}" srcId="{1228E3AB-FFA9-4F5B-94D0-470FEB876B81}" destId="{D4EF70ED-9E48-4455-9000-6B896377F8FB}" srcOrd="1" destOrd="0" parTransId="{A976EF23-B098-4E96-B8A1-35BE4BE7CFDD}" sibTransId="{84F23E42-2C24-4DBC-A054-1BAF5731228C}"/>
    <dgm:cxn modelId="{F44D5B5D-EC4A-4C05-BD56-DAC5F1575AEF}" type="presOf" srcId="{53CCF0F7-41F6-40F5-8748-DD6B0CDAAB54}" destId="{46FF1ECA-61C1-40CB-87EB-A349DD2898EB}" srcOrd="0" destOrd="0" presId="urn:microsoft.com/office/officeart/2005/8/layout/cycle5"/>
    <dgm:cxn modelId="{1C970838-242A-40C1-AF59-C1A3C9CD5FC4}" type="presOf" srcId="{EEDE7E21-A843-429F-A74B-E480F74071AC}" destId="{DC110B24-9049-47FA-8324-6DF25F806FD5}" srcOrd="0" destOrd="0" presId="urn:microsoft.com/office/officeart/2005/8/layout/cycle5"/>
    <dgm:cxn modelId="{FC3AFEB0-CCB2-4A22-84E2-2236FC741848}" type="presOf" srcId="{080CA194-85CD-44BE-96AC-326E6EF85F45}" destId="{BA85797F-B4BE-43EE-9E87-3703CCE4F338}" srcOrd="0" destOrd="0" presId="urn:microsoft.com/office/officeart/2005/8/layout/cycle5"/>
    <dgm:cxn modelId="{BA0557AE-0FE3-4CB1-8263-F94AA08722BB}" type="presOf" srcId="{5E9F8270-D096-4138-BAD7-0933B8B35BE5}" destId="{9F64A610-4927-45AC-929D-10C1F27C7AA4}" srcOrd="0" destOrd="0" presId="urn:microsoft.com/office/officeart/2005/8/layout/cycle5"/>
    <dgm:cxn modelId="{0E6D43EC-0853-4CA2-8289-71DB59ED489A}" srcId="{1228E3AB-FFA9-4F5B-94D0-470FEB876B81}" destId="{53CCF0F7-41F6-40F5-8748-DD6B0CDAAB54}" srcOrd="4" destOrd="0" parTransId="{077C0584-8A73-4B5F-828D-CC0E088EF98B}" sibTransId="{DDAFFF91-D306-4560-BB69-FEA8E78EE12B}"/>
    <dgm:cxn modelId="{AB126981-D716-4459-8FE4-E1993C860BBE}" srcId="{1228E3AB-FFA9-4F5B-94D0-470FEB876B81}" destId="{1007CD09-39AA-432E-98C4-30DB8707D9AE}" srcOrd="5" destOrd="0" parTransId="{8972C532-6566-4F9A-8AC0-73D2ED30089B}" sibTransId="{B12178A7-5710-4A2D-81F4-7BCDD99B373B}"/>
    <dgm:cxn modelId="{3A3BDB50-C388-4048-ABC0-743CC5981554}" type="presParOf" srcId="{A53EB19F-4E5D-43A5-91CD-1C1B35668AB0}" destId="{9F64A610-4927-45AC-929D-10C1F27C7AA4}" srcOrd="0" destOrd="0" presId="urn:microsoft.com/office/officeart/2005/8/layout/cycle5"/>
    <dgm:cxn modelId="{B04E217F-AB62-4880-BC03-0D9F667CEF6B}" type="presParOf" srcId="{A53EB19F-4E5D-43A5-91CD-1C1B35668AB0}" destId="{27348422-B69A-4938-A533-8A95B42B4690}" srcOrd="1" destOrd="0" presId="urn:microsoft.com/office/officeart/2005/8/layout/cycle5"/>
    <dgm:cxn modelId="{BF5DF6E5-A174-4C03-96A4-2FE18DEC6B9A}" type="presParOf" srcId="{A53EB19F-4E5D-43A5-91CD-1C1B35668AB0}" destId="{DC110B24-9049-47FA-8324-6DF25F806FD5}" srcOrd="2" destOrd="0" presId="urn:microsoft.com/office/officeart/2005/8/layout/cycle5"/>
    <dgm:cxn modelId="{0096D8BD-7419-4907-9556-91BD9AF9B2E3}" type="presParOf" srcId="{A53EB19F-4E5D-43A5-91CD-1C1B35668AB0}" destId="{134DAB72-DE0D-4F6A-A67B-2E8DE02FD752}" srcOrd="3" destOrd="0" presId="urn:microsoft.com/office/officeart/2005/8/layout/cycle5"/>
    <dgm:cxn modelId="{7E19CFC2-CFE1-418F-AB70-5861816863E9}" type="presParOf" srcId="{A53EB19F-4E5D-43A5-91CD-1C1B35668AB0}" destId="{12A929F7-7031-46EE-90A5-69CB4568EA6A}" srcOrd="4" destOrd="0" presId="urn:microsoft.com/office/officeart/2005/8/layout/cycle5"/>
    <dgm:cxn modelId="{0E4E6CB8-EC37-48F4-A0CA-2D1A1038F0A0}" type="presParOf" srcId="{A53EB19F-4E5D-43A5-91CD-1C1B35668AB0}" destId="{C7A333E5-009E-43D9-9D9D-79EE2F8B7417}" srcOrd="5" destOrd="0" presId="urn:microsoft.com/office/officeart/2005/8/layout/cycle5"/>
    <dgm:cxn modelId="{14450B9E-B106-4B0B-9666-AD14313579AB}" type="presParOf" srcId="{A53EB19F-4E5D-43A5-91CD-1C1B35668AB0}" destId="{AF8B291B-2C6F-4697-A95E-86B7D01401B5}" srcOrd="6" destOrd="0" presId="urn:microsoft.com/office/officeart/2005/8/layout/cycle5"/>
    <dgm:cxn modelId="{75096526-BC8C-4BDC-AF62-3F0694237E5D}" type="presParOf" srcId="{A53EB19F-4E5D-43A5-91CD-1C1B35668AB0}" destId="{52D49643-BF40-4CDC-97EA-83DD5804520D}" srcOrd="7" destOrd="0" presId="urn:microsoft.com/office/officeart/2005/8/layout/cycle5"/>
    <dgm:cxn modelId="{6F585F5C-9F2E-4645-84E6-3D43355F9DF9}" type="presParOf" srcId="{A53EB19F-4E5D-43A5-91CD-1C1B35668AB0}" destId="{F7C49092-93AB-4EA5-BC25-DC04E45DC817}" srcOrd="8" destOrd="0" presId="urn:microsoft.com/office/officeart/2005/8/layout/cycle5"/>
    <dgm:cxn modelId="{BA1E868D-FB68-4926-BCFE-D1A0E04906DE}" type="presParOf" srcId="{A53EB19F-4E5D-43A5-91CD-1C1B35668AB0}" destId="{00EC87C5-FA7A-485C-B555-58CACA7AA217}" srcOrd="9" destOrd="0" presId="urn:microsoft.com/office/officeart/2005/8/layout/cycle5"/>
    <dgm:cxn modelId="{D177C75E-9E95-4C6B-BCE4-5723F797E79A}" type="presParOf" srcId="{A53EB19F-4E5D-43A5-91CD-1C1B35668AB0}" destId="{D2B03EF7-DD44-43B6-B75A-B7749D49EC2E}" srcOrd="10" destOrd="0" presId="urn:microsoft.com/office/officeart/2005/8/layout/cycle5"/>
    <dgm:cxn modelId="{8F5E9113-6510-469D-A201-7C7ED98CD6E6}" type="presParOf" srcId="{A53EB19F-4E5D-43A5-91CD-1C1B35668AB0}" destId="{BA85797F-B4BE-43EE-9E87-3703CCE4F338}" srcOrd="11" destOrd="0" presId="urn:microsoft.com/office/officeart/2005/8/layout/cycle5"/>
    <dgm:cxn modelId="{F99F4D26-D4A5-447A-9FEA-EFEAFFD7D70B}" type="presParOf" srcId="{A53EB19F-4E5D-43A5-91CD-1C1B35668AB0}" destId="{46FF1ECA-61C1-40CB-87EB-A349DD2898EB}" srcOrd="12" destOrd="0" presId="urn:microsoft.com/office/officeart/2005/8/layout/cycle5"/>
    <dgm:cxn modelId="{BDA842CB-AD80-4AE1-B46F-E85F81103759}" type="presParOf" srcId="{A53EB19F-4E5D-43A5-91CD-1C1B35668AB0}" destId="{4B74D21A-8316-4850-B5E2-7B05DC86930D}" srcOrd="13" destOrd="0" presId="urn:microsoft.com/office/officeart/2005/8/layout/cycle5"/>
    <dgm:cxn modelId="{8EAA483F-61BD-4D2F-8FCF-A5352CA5EEB7}" type="presParOf" srcId="{A53EB19F-4E5D-43A5-91CD-1C1B35668AB0}" destId="{E7AEAA71-C347-4471-982C-C1686B3BEA51}" srcOrd="14" destOrd="0" presId="urn:microsoft.com/office/officeart/2005/8/layout/cycle5"/>
    <dgm:cxn modelId="{56A758E9-A5D4-4E26-A861-732891B557E6}" type="presParOf" srcId="{A53EB19F-4E5D-43A5-91CD-1C1B35668AB0}" destId="{9C1123A1-C4F5-47FD-974D-1F9D1D016399}" srcOrd="15" destOrd="0" presId="urn:microsoft.com/office/officeart/2005/8/layout/cycle5"/>
    <dgm:cxn modelId="{3722DBBF-1E22-406D-92F4-672C9CE41D23}" type="presParOf" srcId="{A53EB19F-4E5D-43A5-91CD-1C1B35668AB0}" destId="{022ADF5B-23AD-4206-A4FE-9B95DC417BCF}" srcOrd="16" destOrd="0" presId="urn:microsoft.com/office/officeart/2005/8/layout/cycle5"/>
    <dgm:cxn modelId="{113CD29A-051C-4563-A48C-42FE7C8608D8}" type="presParOf" srcId="{A53EB19F-4E5D-43A5-91CD-1C1B35668AB0}" destId="{3422B626-FF6E-4A6D-B4CE-52095CD7E6B0}" srcOrd="17" destOrd="0" presId="urn:microsoft.com/office/officeart/2005/8/layout/cycle5"/>
  </dgm:cxnLst>
  <dgm:bg/>
  <dgm:whole>
    <a:ln w="635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98F8D-AC3C-4FE4-AC4C-392BF7AF6887}">
      <dsp:nvSpPr>
        <dsp:cNvPr id="0" name=""/>
        <dsp:cNvSpPr/>
      </dsp:nvSpPr>
      <dsp:spPr>
        <a:xfrm>
          <a:off x="2829335" y="1868761"/>
          <a:ext cx="3201850" cy="1691204"/>
        </a:xfrm>
        <a:prstGeom prst="ellipse">
          <a:avLst/>
        </a:prstGeom>
        <a:solidFill>
          <a:schemeClr val="bg1"/>
        </a:solidFill>
        <a:ln>
          <a:noFill/>
        </a:ln>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t>Detectors</a:t>
          </a:r>
          <a:endParaRPr lang="en-US" sz="3800" kern="1200" dirty="0"/>
        </a:p>
      </dsp:txBody>
      <dsp:txXfrm>
        <a:off x="3298235" y="2116432"/>
        <a:ext cx="2264050" cy="1195862"/>
      </dsp:txXfrm>
    </dsp:sp>
    <dsp:sp modelId="{FAE227D3-4664-406C-82FB-CD844062177D}">
      <dsp:nvSpPr>
        <dsp:cNvPr id="0" name=""/>
        <dsp:cNvSpPr/>
      </dsp:nvSpPr>
      <dsp:spPr>
        <a:xfrm rot="13753742">
          <a:off x="3098714" y="1447435"/>
          <a:ext cx="434113" cy="485141"/>
        </a:xfrm>
        <a:prstGeom prst="rightArrow">
          <a:avLst>
            <a:gd name="adj1" fmla="val 60000"/>
            <a:gd name="adj2" fmla="val 50000"/>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206355" y="1593778"/>
        <a:ext cx="303879" cy="291085"/>
      </dsp:txXfrm>
    </dsp:sp>
    <dsp:sp modelId="{E0FF7A4B-8933-4148-B097-735D01297FC6}">
      <dsp:nvSpPr>
        <dsp:cNvPr id="0" name=""/>
        <dsp:cNvSpPr/>
      </dsp:nvSpPr>
      <dsp:spPr>
        <a:xfrm>
          <a:off x="172276" y="149087"/>
          <a:ext cx="3803598" cy="1426887"/>
        </a:xfrm>
        <a:prstGeom prst="ellipse">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b="0" i="0" kern="1200" dirty="0">
            <a:effectLst>
              <a:outerShdw blurRad="38100" dist="38100" dir="2700000" algn="tl">
                <a:srgbClr val="000000">
                  <a:alpha val="43137"/>
                </a:srgbClr>
              </a:outerShdw>
            </a:effectLst>
          </a:endParaRPr>
        </a:p>
      </dsp:txBody>
      <dsp:txXfrm>
        <a:off x="729300" y="358050"/>
        <a:ext cx="2689550" cy="1008961"/>
      </dsp:txXfrm>
    </dsp:sp>
    <dsp:sp modelId="{333A50A9-7CC8-447A-9202-F1D8CFBE087D}">
      <dsp:nvSpPr>
        <dsp:cNvPr id="0" name=""/>
        <dsp:cNvSpPr/>
      </dsp:nvSpPr>
      <dsp:spPr>
        <a:xfrm rot="19109462">
          <a:off x="5587499" y="1467562"/>
          <a:ext cx="465144" cy="485141"/>
        </a:xfrm>
        <a:prstGeom prst="rightArrow">
          <a:avLst>
            <a:gd name="adj1" fmla="val 60000"/>
            <a:gd name="adj2" fmla="val 50000"/>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605022" y="1610830"/>
        <a:ext cx="325601" cy="291085"/>
      </dsp:txXfrm>
    </dsp:sp>
    <dsp:sp modelId="{F3A4CF8A-8489-42AC-954B-764E1682C033}">
      <dsp:nvSpPr>
        <dsp:cNvPr id="0" name=""/>
        <dsp:cNvSpPr/>
      </dsp:nvSpPr>
      <dsp:spPr>
        <a:xfrm>
          <a:off x="5108618" y="174896"/>
          <a:ext cx="3697137" cy="1426887"/>
        </a:xfrm>
        <a:prstGeom prst="ellipse">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effectLst>
              <a:outerShdw blurRad="38100" dist="38100" dir="2700000" algn="tl">
                <a:srgbClr val="000000">
                  <a:alpha val="43137"/>
                </a:srgbClr>
              </a:outerShdw>
            </a:effectLst>
            <a:latin typeface="+mn-lt"/>
          </a:endParaRPr>
        </a:p>
      </dsp:txBody>
      <dsp:txXfrm>
        <a:off x="5650051" y="383859"/>
        <a:ext cx="2614271" cy="1008961"/>
      </dsp:txXfrm>
    </dsp:sp>
    <dsp:sp modelId="{520F8C47-37ED-4C2F-B724-C8B32EAF18E8}">
      <dsp:nvSpPr>
        <dsp:cNvPr id="0" name=""/>
        <dsp:cNvSpPr/>
      </dsp:nvSpPr>
      <dsp:spPr>
        <a:xfrm rot="2668433">
          <a:off x="5509954" y="3351492"/>
          <a:ext cx="524293" cy="485141"/>
        </a:xfrm>
        <a:prstGeom prst="rightArrow">
          <a:avLst>
            <a:gd name="adj1" fmla="val 60000"/>
            <a:gd name="adj2" fmla="val 50000"/>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530798" y="3397538"/>
        <a:ext cx="378751" cy="291085"/>
      </dsp:txXfrm>
    </dsp:sp>
    <dsp:sp modelId="{9521DA5D-DF10-4B4C-95E6-245067ADE5CB}">
      <dsp:nvSpPr>
        <dsp:cNvPr id="0" name=""/>
        <dsp:cNvSpPr/>
      </dsp:nvSpPr>
      <dsp:spPr>
        <a:xfrm>
          <a:off x="5203861" y="3670587"/>
          <a:ext cx="3676762" cy="1426887"/>
        </a:xfrm>
        <a:prstGeom prst="ellipse">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a:effectLst>
              <a:outerShdw blurRad="38100" dist="38100" dir="2700000" algn="tl">
                <a:srgbClr val="000000">
                  <a:alpha val="43137"/>
                </a:srgbClr>
              </a:outerShdw>
            </a:effectLst>
          </a:endParaRPr>
        </a:p>
      </dsp:txBody>
      <dsp:txXfrm>
        <a:off x="5742310" y="3879550"/>
        <a:ext cx="2599864" cy="1008961"/>
      </dsp:txXfrm>
    </dsp:sp>
    <dsp:sp modelId="{FCE4132D-23F9-499D-871F-7F73E69D7BA3}">
      <dsp:nvSpPr>
        <dsp:cNvPr id="0" name=""/>
        <dsp:cNvSpPr/>
      </dsp:nvSpPr>
      <dsp:spPr>
        <a:xfrm rot="8055593">
          <a:off x="3121065" y="3410925"/>
          <a:ext cx="495374" cy="485141"/>
        </a:xfrm>
        <a:prstGeom prst="rightArrow">
          <a:avLst>
            <a:gd name="adj1" fmla="val 60000"/>
            <a:gd name="adj2" fmla="val 50000"/>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244624" y="3455836"/>
        <a:ext cx="349832" cy="291085"/>
      </dsp:txXfrm>
    </dsp:sp>
    <dsp:sp modelId="{E993EB0E-42AA-4290-80CD-9BE15AA9E0ED}">
      <dsp:nvSpPr>
        <dsp:cNvPr id="0" name=""/>
        <dsp:cNvSpPr/>
      </dsp:nvSpPr>
      <dsp:spPr>
        <a:xfrm>
          <a:off x="202869" y="3726198"/>
          <a:ext cx="3599481" cy="1426887"/>
        </a:xfrm>
        <a:prstGeom prst="ellipse">
          <a:avLst/>
        </a:prstGeom>
        <a:solidFill>
          <a:srgbClr val="00589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Detection</a:t>
          </a:r>
        </a:p>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Multi-observables </a:t>
          </a:r>
        </a:p>
        <a:p>
          <a:pPr lvl="0" algn="ctr" defTabSz="889000">
            <a:lnSpc>
              <a:spcPct val="90000"/>
            </a:lnSpc>
            <a:spcBef>
              <a:spcPct val="0"/>
            </a:spcBef>
            <a:spcAft>
              <a:spcPct val="35000"/>
            </a:spcAft>
          </a:pPr>
          <a:r>
            <a:rPr lang="en-GB" sz="2000" kern="1200" dirty="0" err="1" smtClean="0">
              <a:effectLst>
                <a:outerShdw blurRad="38100" dist="38100" dir="2700000" algn="tl">
                  <a:srgbClr val="000000">
                    <a:alpha val="43137"/>
                  </a:srgbClr>
                </a:outerShdw>
              </a:effectLst>
              <a:latin typeface="+mn-lt"/>
              <a:cs typeface="+mn-cs"/>
            </a:rPr>
            <a:t>dE</a:t>
          </a:r>
          <a:r>
            <a:rPr lang="en-GB" sz="2000" kern="1200" dirty="0" smtClean="0">
              <a:effectLst>
                <a:outerShdw blurRad="38100" dist="38100" dir="2700000" algn="tl">
                  <a:srgbClr val="000000">
                    <a:alpha val="43137"/>
                  </a:srgbClr>
                </a:outerShdw>
              </a:effectLst>
              <a:latin typeface="+mn-lt"/>
              <a:cs typeface="+mn-cs"/>
            </a:rPr>
            <a:t>, (</a:t>
          </a:r>
          <a:r>
            <a:rPr lang="en-GB" sz="2000" kern="1200" dirty="0" err="1" smtClean="0">
              <a:effectLst>
                <a:outerShdw blurRad="38100" dist="38100" dir="2700000" algn="tl">
                  <a:srgbClr val="000000">
                    <a:alpha val="43137"/>
                  </a:srgbClr>
                </a:outerShdw>
              </a:effectLst>
              <a:latin typeface="+mn-lt"/>
              <a:cs typeface="+mn-cs"/>
            </a:rPr>
            <a:t>x,y,z</a:t>
          </a:r>
          <a:r>
            <a:rPr lang="en-GB" sz="2000" kern="1200" dirty="0" smtClean="0">
              <a:effectLst>
                <a:outerShdw blurRad="38100" dist="38100" dir="2700000" algn="tl">
                  <a:srgbClr val="000000">
                    <a:alpha val="43137"/>
                  </a:srgbClr>
                </a:outerShdw>
              </a:effectLst>
              <a:latin typeface="+mn-lt"/>
              <a:cs typeface="+mn-cs"/>
            </a:rPr>
            <a:t>), </a:t>
          </a:r>
          <a:r>
            <a:rPr lang="en-GB" sz="2000" kern="1200" dirty="0" smtClean="0">
              <a:effectLst>
                <a:outerShdw blurRad="38100" dist="38100" dir="2700000" algn="tl">
                  <a:srgbClr val="000000">
                    <a:alpha val="43137"/>
                  </a:srgbClr>
                </a:outerShdw>
              </a:effectLst>
              <a:latin typeface="+mn-lt"/>
              <a:cs typeface="+mn-cs"/>
            </a:rPr>
            <a:t>t, </a:t>
          </a:r>
          <a:r>
            <a:rPr lang="en-GB" sz="2000" kern="1200" dirty="0" smtClean="0">
              <a:effectLst>
                <a:outerShdw blurRad="38100" dist="38100" dir="2700000" algn="tl">
                  <a:srgbClr val="000000">
                    <a:alpha val="43137"/>
                  </a:srgbClr>
                </a:outerShdw>
              </a:effectLst>
              <a:latin typeface="+mn-lt"/>
              <a:cs typeface="+mn-cs"/>
            </a:rPr>
            <a:t>flux</a:t>
          </a:r>
          <a:r>
            <a:rPr lang="en-GB" sz="2000" kern="1200" dirty="0" smtClean="0">
              <a:effectLst>
                <a:outerShdw blurRad="38100" dist="38100" dir="2700000" algn="tl">
                  <a:srgbClr val="000000">
                    <a:alpha val="43137"/>
                  </a:srgbClr>
                </a:outerShdw>
              </a:effectLst>
              <a:latin typeface="+mn-lt"/>
              <a:cs typeface="+mn-cs"/>
            </a:rPr>
            <a:t>, v,..</a:t>
          </a:r>
          <a:endParaRPr lang="en-US" sz="2000" kern="1200" dirty="0" smtClean="0">
            <a:effectLst>
              <a:outerShdw blurRad="38100" dist="38100" dir="2700000" algn="tl">
                <a:srgbClr val="000000">
                  <a:alpha val="43137"/>
                </a:srgbClr>
              </a:outerShdw>
            </a:effectLst>
          </a:endParaRPr>
        </a:p>
      </dsp:txBody>
      <dsp:txXfrm>
        <a:off x="730001" y="3935161"/>
        <a:ext cx="2545217" cy="1008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2917F-710B-4671-8221-0B6595A93673}">
      <dsp:nvSpPr>
        <dsp:cNvPr id="0" name=""/>
        <dsp:cNvSpPr/>
      </dsp:nvSpPr>
      <dsp:spPr>
        <a:xfrm>
          <a:off x="1475608" y="415485"/>
          <a:ext cx="2772104" cy="2772104"/>
        </a:xfrm>
        <a:prstGeom prst="blockArc">
          <a:avLst>
            <a:gd name="adj1" fmla="val 10800000"/>
            <a:gd name="adj2" fmla="val 16200000"/>
            <a:gd name="adj3" fmla="val 4644"/>
          </a:avLst>
        </a:prstGeom>
        <a:gradFill flip="none" rotWithShape="1">
          <a:gsLst>
            <a:gs pos="0">
              <a:srgbClr val="003E6E"/>
            </a:gs>
            <a:gs pos="100000">
              <a:srgbClr val="EA7500"/>
            </a:gs>
          </a:gsLst>
          <a:lin ang="18900000" scaled="1"/>
          <a:tileRect/>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59E4FFF-141F-443E-B6F6-F648E4C51FEF}">
      <dsp:nvSpPr>
        <dsp:cNvPr id="0" name=""/>
        <dsp:cNvSpPr/>
      </dsp:nvSpPr>
      <dsp:spPr>
        <a:xfrm>
          <a:off x="1475608" y="415485"/>
          <a:ext cx="2772104" cy="2772104"/>
        </a:xfrm>
        <a:prstGeom prst="blockArc">
          <a:avLst>
            <a:gd name="adj1" fmla="val 5400000"/>
            <a:gd name="adj2" fmla="val 10800000"/>
            <a:gd name="adj3" fmla="val 4644"/>
          </a:avLst>
        </a:prstGeom>
        <a:gradFill flip="none" rotWithShape="1">
          <a:gsLst>
            <a:gs pos="0">
              <a:srgbClr val="009A4D"/>
            </a:gs>
            <a:gs pos="100000">
              <a:srgbClr val="003E6E"/>
            </a:gs>
          </a:gsLst>
          <a:lin ang="13500000" scaled="1"/>
          <a:tileRect/>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38EEB35-95AC-4D2C-BBFB-B241B15614B3}">
      <dsp:nvSpPr>
        <dsp:cNvPr id="0" name=""/>
        <dsp:cNvSpPr/>
      </dsp:nvSpPr>
      <dsp:spPr>
        <a:xfrm>
          <a:off x="1475608" y="415485"/>
          <a:ext cx="2772104" cy="2772104"/>
        </a:xfrm>
        <a:prstGeom prst="blockArc">
          <a:avLst>
            <a:gd name="adj1" fmla="val 0"/>
            <a:gd name="adj2" fmla="val 5400000"/>
            <a:gd name="adj3" fmla="val 4644"/>
          </a:avLst>
        </a:prstGeom>
        <a:gradFill flip="none" rotWithShape="1">
          <a:gsLst>
            <a:gs pos="0">
              <a:srgbClr val="009A4D"/>
            </a:gs>
            <a:gs pos="100000">
              <a:srgbClr val="5F34FE"/>
            </a:gs>
          </a:gsLst>
          <a:lin ang="18900000" scaled="1"/>
          <a:tileRect/>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AE4F083-7513-4EB5-B193-F94B048A9B1F}">
      <dsp:nvSpPr>
        <dsp:cNvPr id="0" name=""/>
        <dsp:cNvSpPr/>
      </dsp:nvSpPr>
      <dsp:spPr>
        <a:xfrm>
          <a:off x="1475608" y="415485"/>
          <a:ext cx="2772104" cy="2772104"/>
        </a:xfrm>
        <a:prstGeom prst="blockArc">
          <a:avLst>
            <a:gd name="adj1" fmla="val 16200000"/>
            <a:gd name="adj2" fmla="val 0"/>
            <a:gd name="adj3" fmla="val 4644"/>
          </a:avLst>
        </a:prstGeom>
        <a:gradFill flip="none" rotWithShape="1">
          <a:gsLst>
            <a:gs pos="0">
              <a:srgbClr val="EA7500"/>
            </a:gs>
            <a:gs pos="100000">
              <a:srgbClr val="5F34FE"/>
            </a:gs>
            <a:gs pos="100000">
              <a:srgbClr val="FF5050"/>
            </a:gs>
          </a:gsLst>
          <a:lin ang="2700000" scaled="1"/>
          <a:tileRect/>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0D4F2D-6918-4F6D-BF2A-94AAAF8DC23E}">
      <dsp:nvSpPr>
        <dsp:cNvPr id="0" name=""/>
        <dsp:cNvSpPr/>
      </dsp:nvSpPr>
      <dsp:spPr>
        <a:xfrm>
          <a:off x="1587590" y="553659"/>
          <a:ext cx="2539096" cy="2519530"/>
        </a:xfrm>
        <a:prstGeom prst="ellipse">
          <a:avLst/>
        </a:prstGeom>
        <a:no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EE0000"/>
              </a:solidFill>
              <a:effectLst>
                <a:innerShdw blurRad="63500" dist="50800" dir="2700000">
                  <a:schemeClr val="bg1">
                    <a:lumMod val="50000"/>
                    <a:alpha val="50000"/>
                  </a:schemeClr>
                </a:innerShdw>
              </a:effectLst>
            </a:rPr>
            <a:t>Gaseous</a:t>
          </a:r>
        </a:p>
        <a:p>
          <a:pPr lvl="0" algn="ctr" defTabSz="1066800">
            <a:lnSpc>
              <a:spcPct val="90000"/>
            </a:lnSpc>
            <a:spcBef>
              <a:spcPct val="0"/>
            </a:spcBef>
            <a:spcAft>
              <a:spcPct val="35000"/>
            </a:spcAft>
          </a:pPr>
          <a:r>
            <a:rPr lang="en-US" sz="2400" b="1" kern="1200" dirty="0" smtClean="0">
              <a:solidFill>
                <a:srgbClr val="EE0000"/>
              </a:solidFill>
              <a:effectLst>
                <a:innerShdw blurRad="63500" dist="50800" dir="2700000">
                  <a:schemeClr val="bg1">
                    <a:lumMod val="50000"/>
                    <a:alpha val="50000"/>
                  </a:schemeClr>
                </a:innerShdw>
              </a:effectLst>
            </a:rPr>
            <a:t>ionization</a:t>
          </a:r>
        </a:p>
        <a:p>
          <a:pPr lvl="0" algn="ctr" defTabSz="1066800">
            <a:lnSpc>
              <a:spcPct val="90000"/>
            </a:lnSpc>
            <a:spcBef>
              <a:spcPct val="0"/>
            </a:spcBef>
            <a:spcAft>
              <a:spcPct val="35000"/>
            </a:spcAft>
          </a:pPr>
          <a:r>
            <a:rPr lang="en-US" sz="2400" b="1" kern="1200" dirty="0" smtClean="0">
              <a:solidFill>
                <a:srgbClr val="EE0000"/>
              </a:solidFill>
              <a:effectLst>
                <a:innerShdw blurRad="63500" dist="50800" dir="2700000">
                  <a:schemeClr val="bg1">
                    <a:lumMod val="50000"/>
                    <a:alpha val="50000"/>
                  </a:schemeClr>
                </a:innerShdw>
              </a:effectLst>
            </a:rPr>
            <a:t>detectors</a:t>
          </a:r>
          <a:endParaRPr lang="en-US" sz="2400" b="1" kern="1200" dirty="0">
            <a:solidFill>
              <a:srgbClr val="EE0000"/>
            </a:solidFill>
            <a:effectLst>
              <a:innerShdw blurRad="63500" dist="50800" dir="2700000">
                <a:schemeClr val="bg1">
                  <a:lumMod val="50000"/>
                  <a:alpha val="50000"/>
                </a:schemeClr>
              </a:innerShdw>
            </a:effectLst>
          </a:endParaRPr>
        </a:p>
      </dsp:txBody>
      <dsp:txXfrm>
        <a:off x="1959432" y="922636"/>
        <a:ext cx="1795412" cy="1781576"/>
      </dsp:txXfrm>
    </dsp:sp>
    <dsp:sp modelId="{B2A0B99A-BA83-4C99-9C04-F3932CD848CC}">
      <dsp:nvSpPr>
        <dsp:cNvPr id="0" name=""/>
        <dsp:cNvSpPr/>
      </dsp:nvSpPr>
      <dsp:spPr>
        <a:xfrm>
          <a:off x="2321659" y="-92331"/>
          <a:ext cx="1080002" cy="1080002"/>
        </a:xfrm>
        <a:prstGeom prst="ellipse">
          <a:avLst/>
        </a:prstGeom>
        <a:solidFill>
          <a:srgbClr val="DA6D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Physics</a:t>
          </a:r>
          <a:endParaRPr lang="en-US" sz="1500" b="1" kern="1200" dirty="0">
            <a:effectLst>
              <a:outerShdw blurRad="38100" dist="38100" dir="2700000" algn="tl">
                <a:srgbClr val="000000">
                  <a:alpha val="43137"/>
                </a:srgbClr>
              </a:outerShdw>
            </a:effectLst>
          </a:endParaRPr>
        </a:p>
      </dsp:txBody>
      <dsp:txXfrm>
        <a:off x="2479822" y="65832"/>
        <a:ext cx="763676" cy="763676"/>
      </dsp:txXfrm>
    </dsp:sp>
    <dsp:sp modelId="{CB33435A-ACC3-4A01-A1FF-FFE0FCA2EAD6}">
      <dsp:nvSpPr>
        <dsp:cNvPr id="0" name=""/>
        <dsp:cNvSpPr/>
      </dsp:nvSpPr>
      <dsp:spPr>
        <a:xfrm>
          <a:off x="3675528" y="1261536"/>
          <a:ext cx="1080002" cy="1080002"/>
        </a:xfrm>
        <a:prstGeom prst="ellipse">
          <a:avLst/>
        </a:prstGeom>
        <a:solidFill>
          <a:srgbClr val="5F34F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endParaRPr lang="en-US" sz="1050" b="1" i="0" kern="1200" dirty="0">
            <a:solidFill>
              <a:schemeClr val="bg1"/>
            </a:solidFill>
            <a:effectLst>
              <a:outerShdw blurRad="38100" dist="38100" dir="2700000" algn="tl">
                <a:srgbClr val="000000">
                  <a:alpha val="43137"/>
                </a:srgbClr>
              </a:outerShdw>
            </a:effectLst>
          </a:endParaRPr>
        </a:p>
      </dsp:txBody>
      <dsp:txXfrm>
        <a:off x="3833691" y="1419699"/>
        <a:ext cx="763676" cy="763676"/>
      </dsp:txXfrm>
    </dsp:sp>
    <dsp:sp modelId="{4BEE0010-E656-455F-BC63-53D97FFA3DBD}">
      <dsp:nvSpPr>
        <dsp:cNvPr id="0" name=""/>
        <dsp:cNvSpPr/>
      </dsp:nvSpPr>
      <dsp:spPr>
        <a:xfrm>
          <a:off x="2321659" y="2615405"/>
          <a:ext cx="1080002" cy="1080002"/>
        </a:xfrm>
        <a:prstGeom prst="ellipse">
          <a:avLst/>
        </a:prstGeom>
        <a:solidFill>
          <a:srgbClr val="009A4D"/>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b="1" kern="1200" dirty="0">
            <a:effectLst>
              <a:outerShdw blurRad="38100" dist="38100" dir="2700000" algn="tl">
                <a:srgbClr val="000000">
                  <a:alpha val="43137"/>
                </a:srgbClr>
              </a:outerShdw>
            </a:effectLst>
          </a:endParaRPr>
        </a:p>
      </dsp:txBody>
      <dsp:txXfrm>
        <a:off x="2479822" y="2773568"/>
        <a:ext cx="763676" cy="763676"/>
      </dsp:txXfrm>
    </dsp:sp>
    <dsp:sp modelId="{9A735DB3-8D61-4509-B399-E33B98BD897F}">
      <dsp:nvSpPr>
        <dsp:cNvPr id="0" name=""/>
        <dsp:cNvSpPr/>
      </dsp:nvSpPr>
      <dsp:spPr>
        <a:xfrm>
          <a:off x="967791" y="1261536"/>
          <a:ext cx="1080002" cy="1080002"/>
        </a:xfrm>
        <a:prstGeom prst="ellipse">
          <a:avLst/>
        </a:prstGeom>
        <a:solidFill>
          <a:srgbClr val="007AD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Material science</a:t>
          </a:r>
          <a:endParaRPr lang="en-US" sz="1400" b="1" kern="1200" dirty="0">
            <a:effectLst>
              <a:outerShdw blurRad="38100" dist="38100" dir="2700000" algn="tl">
                <a:srgbClr val="000000">
                  <a:alpha val="43137"/>
                </a:srgbClr>
              </a:outerShdw>
            </a:effectLst>
          </a:endParaRPr>
        </a:p>
      </dsp:txBody>
      <dsp:txXfrm>
        <a:off x="1125954" y="1419699"/>
        <a:ext cx="763676" cy="763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4A610-4927-45AC-929D-10C1F27C7AA4}">
      <dsp:nvSpPr>
        <dsp:cNvPr id="0" name=""/>
        <dsp:cNvSpPr/>
      </dsp:nvSpPr>
      <dsp:spPr>
        <a:xfrm>
          <a:off x="2772029" y="430932"/>
          <a:ext cx="1310723" cy="8519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Complexity</a:t>
          </a:r>
          <a:endParaRPr lang="en-US" sz="1300" kern="1200" dirty="0"/>
        </a:p>
      </dsp:txBody>
      <dsp:txXfrm>
        <a:off x="2813619" y="472522"/>
        <a:ext cx="1227543" cy="768790"/>
      </dsp:txXfrm>
    </dsp:sp>
    <dsp:sp modelId="{DC110B24-9049-47FA-8324-6DF25F806FD5}">
      <dsp:nvSpPr>
        <dsp:cNvPr id="0" name=""/>
        <dsp:cNvSpPr/>
      </dsp:nvSpPr>
      <dsp:spPr>
        <a:xfrm>
          <a:off x="1732143" y="959495"/>
          <a:ext cx="4015774" cy="4015774"/>
        </a:xfrm>
        <a:custGeom>
          <a:avLst/>
          <a:gdLst/>
          <a:ahLst/>
          <a:cxnLst/>
          <a:rect l="0" t="0" r="0" b="0"/>
          <a:pathLst>
            <a:path>
              <a:moveTo>
                <a:pt x="2556621" y="76436"/>
              </a:moveTo>
              <a:arcTo wR="2007887" hR="2007887" stAng="17151606" swAng="1107385"/>
            </a:path>
          </a:pathLst>
        </a:custGeom>
        <a:noFill/>
        <a:ln w="31750" cap="flat" cmpd="sng" algn="ctr">
          <a:solidFill>
            <a:srgbClr val="003E6E"/>
          </a:solidFill>
          <a:prstDash val="solid"/>
          <a:tailEnd type="arrow"/>
        </a:ln>
        <a:effectLst/>
      </dsp:spPr>
      <dsp:style>
        <a:lnRef idx="1">
          <a:scrgbClr r="0" g="0" b="0"/>
        </a:lnRef>
        <a:fillRef idx="0">
          <a:scrgbClr r="0" g="0" b="0"/>
        </a:fillRef>
        <a:effectRef idx="0">
          <a:scrgbClr r="0" g="0" b="0"/>
        </a:effectRef>
        <a:fontRef idx="minor"/>
      </dsp:style>
    </dsp:sp>
    <dsp:sp modelId="{134DAB72-DE0D-4F6A-A67B-2E8DE02FD752}">
      <dsp:nvSpPr>
        <dsp:cNvPr id="0" name=""/>
        <dsp:cNvSpPr/>
      </dsp:nvSpPr>
      <dsp:spPr>
        <a:xfrm>
          <a:off x="4582742" y="1437137"/>
          <a:ext cx="1310723" cy="8519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Refinement</a:t>
          </a:r>
          <a:endParaRPr lang="en-US" sz="1300" kern="1200" dirty="0"/>
        </a:p>
      </dsp:txBody>
      <dsp:txXfrm>
        <a:off x="4624332" y="1478727"/>
        <a:ext cx="1227543" cy="768790"/>
      </dsp:txXfrm>
    </dsp:sp>
    <dsp:sp modelId="{C7A333E5-009E-43D9-9D9D-79EE2F8B7417}">
      <dsp:nvSpPr>
        <dsp:cNvPr id="0" name=""/>
        <dsp:cNvSpPr/>
      </dsp:nvSpPr>
      <dsp:spPr>
        <a:xfrm>
          <a:off x="1400724" y="890708"/>
          <a:ext cx="4015774" cy="4015774"/>
        </a:xfrm>
        <a:custGeom>
          <a:avLst/>
          <a:gdLst/>
          <a:ahLst/>
          <a:cxnLst/>
          <a:rect l="0" t="0" r="0" b="0"/>
          <a:pathLst>
            <a:path>
              <a:moveTo>
                <a:pt x="3961374" y="1543669"/>
              </a:moveTo>
              <a:arcTo wR="2007887" hR="2007887" stAng="20797947" swAng="782284"/>
            </a:path>
          </a:pathLst>
        </a:custGeom>
        <a:noFill/>
        <a:ln w="31750" cap="flat" cmpd="sng" algn="ctr">
          <a:solidFill>
            <a:srgbClr val="003E6E"/>
          </a:solidFill>
          <a:prstDash val="solid"/>
          <a:tailEnd type="arrow"/>
        </a:ln>
        <a:effectLst/>
      </dsp:spPr>
      <dsp:style>
        <a:lnRef idx="1">
          <a:scrgbClr r="0" g="0" b="0"/>
        </a:lnRef>
        <a:fillRef idx="0">
          <a:scrgbClr r="0" g="0" b="0"/>
        </a:fillRef>
        <a:effectRef idx="0">
          <a:scrgbClr r="0" g="0" b="0"/>
        </a:effectRef>
        <a:fontRef idx="minor"/>
      </dsp:style>
    </dsp:sp>
    <dsp:sp modelId="{AF8B291B-2C6F-4697-A95E-86B7D01401B5}">
      <dsp:nvSpPr>
        <dsp:cNvPr id="0" name=""/>
        <dsp:cNvSpPr/>
      </dsp:nvSpPr>
      <dsp:spPr>
        <a:xfrm>
          <a:off x="4570420" y="3037739"/>
          <a:ext cx="1310723" cy="8519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Miniaturization</a:t>
          </a:r>
          <a:endParaRPr lang="en-US" sz="1300" kern="1200" dirty="0"/>
        </a:p>
      </dsp:txBody>
      <dsp:txXfrm>
        <a:off x="4612010" y="3079329"/>
        <a:ext cx="1227543" cy="768790"/>
      </dsp:txXfrm>
    </dsp:sp>
    <dsp:sp modelId="{F7C49092-93AB-4EA5-BC25-DC04E45DC817}">
      <dsp:nvSpPr>
        <dsp:cNvPr id="0" name=""/>
        <dsp:cNvSpPr/>
      </dsp:nvSpPr>
      <dsp:spPr>
        <a:xfrm>
          <a:off x="1531337" y="403190"/>
          <a:ext cx="4015774" cy="4015774"/>
        </a:xfrm>
        <a:custGeom>
          <a:avLst/>
          <a:gdLst/>
          <a:ahLst/>
          <a:cxnLst/>
          <a:rect l="0" t="0" r="0" b="0"/>
          <a:pathLst>
            <a:path>
              <a:moveTo>
                <a:pt x="3217120" y="3610811"/>
              </a:moveTo>
              <a:arcTo wR="2007887" hR="2007887" stAng="3178163" swAng="1014347"/>
            </a:path>
          </a:pathLst>
        </a:custGeom>
        <a:noFill/>
        <a:ln w="31750" cap="flat" cmpd="sng" algn="ctr">
          <a:solidFill>
            <a:srgbClr val="003E6E"/>
          </a:solidFill>
          <a:prstDash val="solid"/>
          <a:tailEnd type="arrow"/>
        </a:ln>
        <a:effectLst/>
      </dsp:spPr>
      <dsp:style>
        <a:lnRef idx="1">
          <a:scrgbClr r="0" g="0" b="0"/>
        </a:lnRef>
        <a:fillRef idx="0">
          <a:scrgbClr r="0" g="0" b="0"/>
        </a:fillRef>
        <a:effectRef idx="0">
          <a:scrgbClr r="0" g="0" b="0"/>
        </a:effectRef>
        <a:fontRef idx="minor"/>
      </dsp:style>
    </dsp:sp>
    <dsp:sp modelId="{00EC87C5-FA7A-485C-B555-58CACA7AA217}">
      <dsp:nvSpPr>
        <dsp:cNvPr id="0" name=""/>
        <dsp:cNvSpPr/>
      </dsp:nvSpPr>
      <dsp:spPr>
        <a:xfrm>
          <a:off x="2734020" y="4017332"/>
          <a:ext cx="1310723" cy="8519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Split &amp; superimpose</a:t>
          </a:r>
          <a:endParaRPr lang="en-US" sz="1300" kern="1200" dirty="0"/>
        </a:p>
      </dsp:txBody>
      <dsp:txXfrm>
        <a:off x="2775610" y="4058922"/>
        <a:ext cx="1227543" cy="768790"/>
      </dsp:txXfrm>
    </dsp:sp>
    <dsp:sp modelId="{BA85797F-B4BE-43EE-9E87-3703CCE4F338}">
      <dsp:nvSpPr>
        <dsp:cNvPr id="0" name=""/>
        <dsp:cNvSpPr/>
      </dsp:nvSpPr>
      <dsp:spPr>
        <a:xfrm>
          <a:off x="1444119" y="429174"/>
          <a:ext cx="4015774" cy="4015774"/>
        </a:xfrm>
        <a:custGeom>
          <a:avLst/>
          <a:gdLst/>
          <a:ahLst/>
          <a:cxnLst/>
          <a:rect l="0" t="0" r="0" b="0"/>
          <a:pathLst>
            <a:path>
              <a:moveTo>
                <a:pt x="1138442" y="3817770"/>
              </a:moveTo>
              <a:arcTo wR="2007887" hR="2007887" stAng="6939541" swAng="857412"/>
            </a:path>
          </a:pathLst>
        </a:custGeom>
        <a:noFill/>
        <a:ln w="31750" cap="flat" cmpd="sng" algn="ctr">
          <a:solidFill>
            <a:srgbClr val="003E6E"/>
          </a:solidFill>
          <a:prstDash val="solid"/>
          <a:tailEnd type="arrow"/>
        </a:ln>
        <a:effectLst/>
      </dsp:spPr>
      <dsp:style>
        <a:lnRef idx="1">
          <a:scrgbClr r="0" g="0" b="0"/>
        </a:lnRef>
        <a:fillRef idx="0">
          <a:scrgbClr r="0" g="0" b="0"/>
        </a:fillRef>
        <a:effectRef idx="0">
          <a:scrgbClr r="0" g="0" b="0"/>
        </a:effectRef>
        <a:fontRef idx="minor"/>
      </dsp:style>
    </dsp:sp>
    <dsp:sp modelId="{46FF1ECA-61C1-40CB-87EB-A349DD2898EB}">
      <dsp:nvSpPr>
        <dsp:cNvPr id="0" name=""/>
        <dsp:cNvSpPr/>
      </dsp:nvSpPr>
      <dsp:spPr>
        <a:xfrm>
          <a:off x="1056093" y="3013370"/>
          <a:ext cx="1310723" cy="8519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Optimization</a:t>
          </a:r>
          <a:endParaRPr lang="en-US" sz="1300" kern="1200" dirty="0"/>
        </a:p>
      </dsp:txBody>
      <dsp:txXfrm>
        <a:off x="1097683" y="3054960"/>
        <a:ext cx="1227543" cy="768790"/>
      </dsp:txXfrm>
    </dsp:sp>
    <dsp:sp modelId="{E7AEAA71-C347-4471-982C-C1686B3BEA51}">
      <dsp:nvSpPr>
        <dsp:cNvPr id="0" name=""/>
        <dsp:cNvSpPr/>
      </dsp:nvSpPr>
      <dsp:spPr>
        <a:xfrm>
          <a:off x="1526672" y="950417"/>
          <a:ext cx="4015774" cy="4015774"/>
        </a:xfrm>
        <a:custGeom>
          <a:avLst/>
          <a:gdLst/>
          <a:ahLst/>
          <a:cxnLst/>
          <a:rect l="0" t="0" r="0" b="0"/>
          <a:pathLst>
            <a:path>
              <a:moveTo>
                <a:pt x="2640" y="1904946"/>
              </a:moveTo>
              <a:arcTo wR="2007887" hR="2007887" stAng="10976324" swAng="820738"/>
            </a:path>
          </a:pathLst>
        </a:custGeom>
        <a:noFill/>
        <a:ln w="31750" cap="flat" cmpd="sng" algn="ctr">
          <a:solidFill>
            <a:srgbClr val="003E6E"/>
          </a:solidFill>
          <a:prstDash val="solid"/>
          <a:tailEnd type="arrow"/>
        </a:ln>
        <a:effectLst/>
      </dsp:spPr>
      <dsp:style>
        <a:lnRef idx="1">
          <a:scrgbClr r="0" g="0" b="0"/>
        </a:lnRef>
        <a:fillRef idx="0">
          <a:scrgbClr r="0" g="0" b="0"/>
        </a:fillRef>
        <a:effectRef idx="0">
          <a:scrgbClr r="0" g="0" b="0"/>
        </a:effectRef>
        <a:fontRef idx="minor"/>
      </dsp:style>
    </dsp:sp>
    <dsp:sp modelId="{9C1123A1-C4F5-47FD-974D-1F9D1D016399}">
      <dsp:nvSpPr>
        <dsp:cNvPr id="0" name=""/>
        <dsp:cNvSpPr/>
      </dsp:nvSpPr>
      <dsp:spPr>
        <a:xfrm>
          <a:off x="1107722" y="1382586"/>
          <a:ext cx="1310723" cy="8519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Integration</a:t>
          </a:r>
          <a:endParaRPr lang="en-US" sz="1300" kern="1200" dirty="0"/>
        </a:p>
      </dsp:txBody>
      <dsp:txXfrm>
        <a:off x="1149312" y="1424176"/>
        <a:ext cx="1227543" cy="768790"/>
      </dsp:txXfrm>
    </dsp:sp>
    <dsp:sp modelId="{3422B626-FF6E-4A6D-B4CE-52095CD7E6B0}">
      <dsp:nvSpPr>
        <dsp:cNvPr id="0" name=""/>
        <dsp:cNvSpPr/>
      </dsp:nvSpPr>
      <dsp:spPr>
        <a:xfrm>
          <a:off x="1217209" y="958121"/>
          <a:ext cx="4015774" cy="4015774"/>
        </a:xfrm>
        <a:custGeom>
          <a:avLst/>
          <a:gdLst/>
          <a:ahLst/>
          <a:cxnLst/>
          <a:rect l="0" t="0" r="0" b="0"/>
          <a:pathLst>
            <a:path>
              <a:moveTo>
                <a:pt x="914215" y="323994"/>
              </a:moveTo>
              <a:arcTo wR="2007887" hR="2007887" stAng="14219801" swAng="901249"/>
            </a:path>
          </a:pathLst>
        </a:custGeom>
        <a:noFill/>
        <a:ln w="31750" cap="flat" cmpd="sng" algn="ctr">
          <a:solidFill>
            <a:srgbClr val="003E6E"/>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0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nSpc>
                <a:spcPct val="100000"/>
              </a:lnSpc>
              <a:spcBef>
                <a:spcPct val="0"/>
              </a:spcBef>
              <a:defRPr sz="1200">
                <a:solidFill>
                  <a:schemeClr val="tx1"/>
                </a:solidFill>
                <a:latin typeface="Arial" pitchFamily="34" charset="0"/>
              </a:defRPr>
            </a:lvl1pPr>
          </a:lstStyle>
          <a:p>
            <a:pPr>
              <a:defRPr/>
            </a:pPr>
            <a:endParaRPr lang="de-DE"/>
          </a:p>
        </p:txBody>
      </p:sp>
      <p:sp>
        <p:nvSpPr>
          <p:cNvPr id="716803"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r">
              <a:lnSpc>
                <a:spcPct val="100000"/>
              </a:lnSpc>
              <a:spcBef>
                <a:spcPct val="0"/>
              </a:spcBef>
              <a:defRPr sz="1200">
                <a:solidFill>
                  <a:schemeClr val="tx1"/>
                </a:solidFill>
                <a:latin typeface="Arial" pitchFamily="34" charset="0"/>
              </a:defRPr>
            </a:lvl1pPr>
          </a:lstStyle>
          <a:p>
            <a:pPr>
              <a:defRPr/>
            </a:pPr>
            <a:endParaRPr lang="de-DE"/>
          </a:p>
        </p:txBody>
      </p:sp>
      <p:sp>
        <p:nvSpPr>
          <p:cNvPr id="716804" name="Rectangle 4"/>
          <p:cNvSpPr>
            <a:spLocks noGrp="1" noChangeArrowheads="1"/>
          </p:cNvSpPr>
          <p:nvPr>
            <p:ph type="ftr" sz="quarter" idx="2"/>
          </p:nvPr>
        </p:nvSpPr>
        <p:spPr bwMode="auto">
          <a:xfrm>
            <a:off x="0" y="9377363"/>
            <a:ext cx="2946400" cy="493712"/>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nSpc>
                <a:spcPct val="100000"/>
              </a:lnSpc>
              <a:spcBef>
                <a:spcPct val="0"/>
              </a:spcBef>
              <a:defRPr sz="1200">
                <a:solidFill>
                  <a:schemeClr val="tx1"/>
                </a:solidFill>
                <a:latin typeface="Arial" pitchFamily="34" charset="0"/>
              </a:defRPr>
            </a:lvl1pPr>
          </a:lstStyle>
          <a:p>
            <a:pPr>
              <a:defRPr/>
            </a:pPr>
            <a:endParaRPr lang="de-DE"/>
          </a:p>
        </p:txBody>
      </p:sp>
      <p:sp>
        <p:nvSpPr>
          <p:cNvPr id="716805" name="Rectangle 5"/>
          <p:cNvSpPr>
            <a:spLocks noGrp="1" noChangeArrowheads="1"/>
          </p:cNvSpPr>
          <p:nvPr>
            <p:ph type="sldNum" sz="quarter" idx="3"/>
          </p:nvPr>
        </p:nvSpPr>
        <p:spPr bwMode="auto">
          <a:xfrm>
            <a:off x="3849688" y="9377363"/>
            <a:ext cx="2946400" cy="493712"/>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lnSpc>
                <a:spcPct val="100000"/>
              </a:lnSpc>
              <a:spcBef>
                <a:spcPct val="0"/>
              </a:spcBef>
              <a:defRPr sz="1200">
                <a:solidFill>
                  <a:schemeClr val="tx1"/>
                </a:solidFill>
                <a:latin typeface="Arial" pitchFamily="34" charset="0"/>
              </a:defRPr>
            </a:lvl1pPr>
          </a:lstStyle>
          <a:p>
            <a:pPr>
              <a:defRPr/>
            </a:pPr>
            <a:fld id="{768550C1-3217-464E-B3ED-57DA62D9551A}" type="slidenum">
              <a:rPr lang="de-DE"/>
              <a:pPr>
                <a:defRPr/>
              </a:pPr>
              <a:t>‹#›</a:t>
            </a:fld>
            <a:endParaRPr lang="de-DE"/>
          </a:p>
        </p:txBody>
      </p:sp>
    </p:spTree>
    <p:extLst>
      <p:ext uri="{BB962C8B-B14F-4D97-AF65-F5344CB8AC3E}">
        <p14:creationId xmlns:p14="http://schemas.microsoft.com/office/powerpoint/2010/main" val="1497227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16" tIns="45706" rIns="91416" bIns="45706" numCol="1" anchor="t" anchorCtr="0" compatLnSpc="1">
            <a:prstTxWarp prst="textNoShape">
              <a:avLst/>
            </a:prstTxWarp>
          </a:bodyPr>
          <a:lstStyle>
            <a:lvl1pPr>
              <a:lnSpc>
                <a:spcPct val="100000"/>
              </a:lnSpc>
              <a:spcBef>
                <a:spcPct val="0"/>
              </a:spcBef>
              <a:defRPr sz="1200">
                <a:solidFill>
                  <a:schemeClr val="tx1"/>
                </a:solidFill>
                <a:latin typeface="Arial" pitchFamily="34" charset="0"/>
              </a:defRPr>
            </a:lvl1pPr>
          </a:lstStyle>
          <a:p>
            <a:pPr>
              <a:defRPr/>
            </a:pPr>
            <a:endParaRPr lang="de-DE"/>
          </a:p>
        </p:txBody>
      </p:sp>
      <p:sp>
        <p:nvSpPr>
          <p:cNvPr id="211971"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16" tIns="45706" rIns="91416" bIns="45706" numCol="1" anchor="t" anchorCtr="0" compatLnSpc="1">
            <a:prstTxWarp prst="textNoShape">
              <a:avLst/>
            </a:prstTxWarp>
          </a:bodyPr>
          <a:lstStyle>
            <a:lvl1pPr algn="r">
              <a:lnSpc>
                <a:spcPct val="100000"/>
              </a:lnSpc>
              <a:spcBef>
                <a:spcPct val="0"/>
              </a:spcBef>
              <a:defRPr sz="1200">
                <a:solidFill>
                  <a:schemeClr val="tx1"/>
                </a:solidFill>
                <a:latin typeface="Arial" pitchFamily="34"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3" name="Rectangle 5"/>
          <p:cNvSpPr>
            <a:spLocks noGrp="1" noChangeArrowheads="1"/>
          </p:cNvSpPr>
          <p:nvPr>
            <p:ph type="body" sz="quarter" idx="3"/>
          </p:nvPr>
        </p:nvSpPr>
        <p:spPr bwMode="auto">
          <a:xfrm>
            <a:off x="679450" y="4687888"/>
            <a:ext cx="5438775" cy="4443412"/>
          </a:xfrm>
          <a:prstGeom prst="rect">
            <a:avLst/>
          </a:prstGeom>
          <a:noFill/>
          <a:ln w="9525">
            <a:noFill/>
            <a:miter lim="800000"/>
            <a:headEnd/>
            <a:tailEnd/>
          </a:ln>
          <a:effectLst/>
        </p:spPr>
        <p:txBody>
          <a:bodyPr vert="horz" wrap="square" lIns="91416" tIns="45706" rIns="91416" bIns="45706"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11974" name="Rectangle 6"/>
          <p:cNvSpPr>
            <a:spLocks noGrp="1" noChangeArrowheads="1"/>
          </p:cNvSpPr>
          <p:nvPr>
            <p:ph type="ftr" sz="quarter" idx="4"/>
          </p:nvPr>
        </p:nvSpPr>
        <p:spPr bwMode="auto">
          <a:xfrm>
            <a:off x="0" y="9377363"/>
            <a:ext cx="2946400" cy="493712"/>
          </a:xfrm>
          <a:prstGeom prst="rect">
            <a:avLst/>
          </a:prstGeom>
          <a:noFill/>
          <a:ln w="9525">
            <a:noFill/>
            <a:miter lim="800000"/>
            <a:headEnd/>
            <a:tailEnd/>
          </a:ln>
          <a:effectLst/>
        </p:spPr>
        <p:txBody>
          <a:bodyPr vert="horz" wrap="square" lIns="91416" tIns="45706" rIns="91416" bIns="45706" numCol="1" anchor="b" anchorCtr="0" compatLnSpc="1">
            <a:prstTxWarp prst="textNoShape">
              <a:avLst/>
            </a:prstTxWarp>
          </a:bodyPr>
          <a:lstStyle>
            <a:lvl1pPr>
              <a:lnSpc>
                <a:spcPct val="100000"/>
              </a:lnSpc>
              <a:spcBef>
                <a:spcPct val="0"/>
              </a:spcBef>
              <a:defRPr sz="1200">
                <a:solidFill>
                  <a:schemeClr val="tx1"/>
                </a:solidFill>
                <a:latin typeface="Arial" pitchFamily="34" charset="0"/>
              </a:defRPr>
            </a:lvl1pPr>
          </a:lstStyle>
          <a:p>
            <a:pPr>
              <a:defRPr/>
            </a:pPr>
            <a:endParaRPr lang="de-DE"/>
          </a:p>
        </p:txBody>
      </p:sp>
      <p:sp>
        <p:nvSpPr>
          <p:cNvPr id="211975" name="Rectangle 7"/>
          <p:cNvSpPr>
            <a:spLocks noGrp="1" noChangeArrowheads="1"/>
          </p:cNvSpPr>
          <p:nvPr>
            <p:ph type="sldNum" sz="quarter" idx="5"/>
          </p:nvPr>
        </p:nvSpPr>
        <p:spPr bwMode="auto">
          <a:xfrm>
            <a:off x="3849688" y="9377363"/>
            <a:ext cx="2946400" cy="493712"/>
          </a:xfrm>
          <a:prstGeom prst="rect">
            <a:avLst/>
          </a:prstGeom>
          <a:noFill/>
          <a:ln w="9525">
            <a:noFill/>
            <a:miter lim="800000"/>
            <a:headEnd/>
            <a:tailEnd/>
          </a:ln>
          <a:effectLst/>
        </p:spPr>
        <p:txBody>
          <a:bodyPr vert="horz" wrap="square" lIns="91416" tIns="45706" rIns="91416" bIns="45706" numCol="1" anchor="b" anchorCtr="0" compatLnSpc="1">
            <a:prstTxWarp prst="textNoShape">
              <a:avLst/>
            </a:prstTxWarp>
          </a:bodyPr>
          <a:lstStyle>
            <a:lvl1pPr algn="r">
              <a:lnSpc>
                <a:spcPct val="100000"/>
              </a:lnSpc>
              <a:spcBef>
                <a:spcPct val="0"/>
              </a:spcBef>
              <a:defRPr sz="1200">
                <a:solidFill>
                  <a:schemeClr val="tx1"/>
                </a:solidFill>
                <a:latin typeface="Arial" pitchFamily="34" charset="0"/>
              </a:defRPr>
            </a:lvl1pPr>
          </a:lstStyle>
          <a:p>
            <a:pPr>
              <a:defRPr/>
            </a:pPr>
            <a:fld id="{FDC3E366-776E-43E1-8377-94C04314E41C}" type="slidenum">
              <a:rPr lang="de-DE"/>
              <a:pPr>
                <a:defRPr/>
              </a:pPr>
              <a:t>‹#›</a:t>
            </a:fld>
            <a:endParaRPr lang="de-DE"/>
          </a:p>
        </p:txBody>
      </p:sp>
    </p:spTree>
    <p:extLst>
      <p:ext uri="{BB962C8B-B14F-4D97-AF65-F5344CB8AC3E}">
        <p14:creationId xmlns:p14="http://schemas.microsoft.com/office/powerpoint/2010/main" val="3273765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women issue.. )</a:t>
            </a:r>
          </a:p>
          <a:p>
            <a:r>
              <a:rPr lang="en-US" dirty="0" smtClean="0"/>
              <a:t>I am working in a group in the detector lab in GSI developing gaseous detectors. and </a:t>
            </a:r>
            <a:r>
              <a:rPr lang="en-US" dirty="0" err="1" smtClean="0"/>
              <a:t>acturely</a:t>
            </a:r>
            <a:r>
              <a:rPr lang="en-US" dirty="0" smtClean="0"/>
              <a:t> 40 % are women in the group. </a:t>
            </a:r>
          </a:p>
        </p:txBody>
      </p:sp>
      <p:sp>
        <p:nvSpPr>
          <p:cNvPr id="4" name="Slide Number Placeholder 3"/>
          <p:cNvSpPr>
            <a:spLocks noGrp="1"/>
          </p:cNvSpPr>
          <p:nvPr>
            <p:ph type="sldNum" sz="quarter" idx="10"/>
          </p:nvPr>
        </p:nvSpPr>
        <p:spPr/>
        <p:txBody>
          <a:bodyPr/>
          <a:lstStyle/>
          <a:p>
            <a:pPr>
              <a:defRPr/>
            </a:pPr>
            <a:fld id="{FDC3E366-776E-43E1-8377-94C04314E41C}" type="slidenum">
              <a:rPr lang="de-DE" smtClean="0"/>
              <a:pPr>
                <a:defRPr/>
              </a:pPr>
              <a:t>1</a:t>
            </a:fld>
            <a:endParaRPr lang="de-DE"/>
          </a:p>
        </p:txBody>
      </p:sp>
    </p:spTree>
    <p:extLst>
      <p:ext uri="{BB962C8B-B14F-4D97-AF65-F5344CB8AC3E}">
        <p14:creationId xmlns:p14="http://schemas.microsoft.com/office/powerpoint/2010/main" val="70666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“Gaseous ionization detectors utilize state of the art technologies from many scientific fields, </a:t>
            </a:r>
          </a:p>
          <a:p>
            <a:r>
              <a:rPr lang="en-US" baseline="0" dirty="0" smtClean="0"/>
              <a:t>Material science and electronics researches we do collaborate  </a:t>
            </a:r>
          </a:p>
          <a:p>
            <a:r>
              <a:rPr lang="en-US" baseline="0" dirty="0" smtClean="0"/>
              <a:t>and we have collaborations among institutions and we are interacting each other for research and developments.</a:t>
            </a:r>
          </a:p>
          <a:p>
            <a:endParaRPr lang="en-US" baseline="0" dirty="0" smtClean="0"/>
          </a:p>
          <a:p>
            <a:r>
              <a:rPr lang="en-US" baseline="0" dirty="0" smtClean="0"/>
              <a:t>For R&amp;D, we consider things in a broad range. For example, for development process is starting from idea and we do design,.. application and spin-off like medical </a:t>
            </a:r>
            <a:r>
              <a:rPr lang="en-US" b="0" baseline="0" dirty="0" smtClean="0"/>
              <a:t>application, </a:t>
            </a:r>
            <a:r>
              <a:rPr lang="en-US" b="0" dirty="0" smtClean="0">
                <a:solidFill>
                  <a:srgbClr val="FF0000"/>
                </a:solidFill>
              </a:rPr>
              <a:t>We have also strong cross-links to the accelerators </a:t>
            </a:r>
          </a:p>
          <a:p>
            <a:endParaRPr lang="en-US" b="0" baseline="0" dirty="0" smtClean="0"/>
          </a:p>
          <a:p>
            <a:r>
              <a:rPr lang="en-US" b="0" baseline="0" dirty="0" smtClean="0">
                <a:solidFill>
                  <a:srgbClr val="FF0000"/>
                </a:solidFill>
              </a:rPr>
              <a:t>..from single channel to pixelated in High-complex, </a:t>
            </a:r>
            <a:r>
              <a:rPr lang="en-US" b="0" baseline="0" dirty="0" err="1" smtClean="0">
                <a:solidFill>
                  <a:srgbClr val="FF0000"/>
                </a:solidFill>
              </a:rPr>
              <a:t>kubic</a:t>
            </a:r>
            <a:r>
              <a:rPr lang="en-US" b="0" baseline="0" dirty="0" smtClean="0">
                <a:solidFill>
                  <a:srgbClr val="FF0000"/>
                </a:solidFill>
              </a:rPr>
              <a:t> meter scale that would be difficult for semi-conductor detectors </a:t>
            </a:r>
            <a:r>
              <a:rPr lang="en-US" b="0" dirty="0" smtClean="0">
                <a:solidFill>
                  <a:srgbClr val="FF0000"/>
                </a:solidFill>
              </a:rPr>
              <a:t> as active media</a:t>
            </a:r>
            <a:r>
              <a:rPr lang="en-US" b="0" baseline="0" dirty="0" smtClean="0">
                <a:solidFill>
                  <a:srgbClr val="FF0000"/>
                </a:solidFill>
              </a:rPr>
              <a:t>” complementary link to solid state detectors.</a:t>
            </a:r>
          </a:p>
          <a:p>
            <a:endParaRPr lang="en-US" b="0" baseline="0" dirty="0" smtClean="0">
              <a:solidFill>
                <a:srgbClr val="FF0000"/>
              </a:solidFill>
            </a:endParaRPr>
          </a:p>
          <a:p>
            <a:r>
              <a:rPr lang="en-US" b="0" dirty="0" smtClean="0">
                <a:solidFill>
                  <a:srgbClr val="FF0000"/>
                </a:solidFill>
              </a:rPr>
              <a:t>We take decisions on the technologies to develop according to the needs of the experiments to build (looking for ‘new physics’) and the facilities (e.g. accelerators) to operate. And we aim to maximize synergies between program fields and look for applications with an added value for the society (cancer treatment, medical imaging etc.). </a:t>
            </a:r>
            <a:endParaRPr lang="en-US" b="0"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DC3E366-776E-43E1-8377-94C04314E41C}" type="slidenum">
              <a:rPr lang="de-DE" smtClean="0"/>
              <a:pPr>
                <a:defRPr/>
              </a:pPr>
              <a:t>2</a:t>
            </a:fld>
            <a:endParaRPr lang="de-DE"/>
          </a:p>
        </p:txBody>
      </p:sp>
    </p:spTree>
    <p:extLst>
      <p:ext uri="{BB962C8B-B14F-4D97-AF65-F5344CB8AC3E}">
        <p14:creationId xmlns:p14="http://schemas.microsoft.com/office/powerpoint/2010/main" val="100410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7900">
              <a:lnSpc>
                <a:spcPct val="90000"/>
              </a:lnSpc>
              <a:spcAft>
                <a:spcPct val="35000"/>
              </a:spcAft>
            </a:pPr>
            <a:r>
              <a:rPr lang="en-US" sz="1400" dirty="0" smtClean="0"/>
              <a:t>This is just an </a:t>
            </a:r>
            <a:r>
              <a:rPr lang="en-US" sz="1400" dirty="0" smtClean="0">
                <a:solidFill>
                  <a:srgbClr val="00589C"/>
                </a:solidFill>
              </a:rPr>
              <a:t>example…: Needs are: </a:t>
            </a:r>
            <a:r>
              <a:rPr lang="en-US" sz="1400" dirty="0" smtClean="0">
                <a:solidFill>
                  <a:srgbClr val="FF0000"/>
                </a:solidFill>
              </a:rPr>
              <a:t>larger, finer, thinner</a:t>
            </a:r>
            <a:r>
              <a:rPr lang="en-US" sz="1400" dirty="0" smtClean="0">
                <a:solidFill>
                  <a:srgbClr val="00589C"/>
                </a:solidFill>
              </a:rPr>
              <a:t>,</a:t>
            </a:r>
          </a:p>
          <a:p>
            <a:pPr defTabSz="977900">
              <a:lnSpc>
                <a:spcPct val="90000"/>
              </a:lnSpc>
              <a:spcAft>
                <a:spcPct val="35000"/>
              </a:spcAft>
            </a:pPr>
            <a:r>
              <a:rPr lang="en-US" sz="1400" dirty="0" smtClean="0"/>
              <a:t>Its applied in Matter (</a:t>
            </a:r>
            <a:r>
              <a:rPr lang="en-US" sz="1400" dirty="0" err="1" smtClean="0"/>
              <a:t>MaT</a:t>
            </a:r>
            <a:r>
              <a:rPr lang="en-US" sz="1400" dirty="0" smtClean="0"/>
              <a:t>) but also in other fields BUT</a:t>
            </a:r>
          </a:p>
          <a:p>
            <a:pPr defTabSz="977900">
              <a:lnSpc>
                <a:spcPct val="90000"/>
              </a:lnSpc>
              <a:spcAft>
                <a:spcPct val="35000"/>
              </a:spcAft>
            </a:pPr>
            <a:r>
              <a:rPr lang="en-US" sz="1400" dirty="0" smtClean="0"/>
              <a:t>Make such cutting edge detectors reality and affordable &amp; exploit synergies </a:t>
            </a:r>
            <a:r>
              <a:rPr lang="en-US" sz="1400" dirty="0" smtClean="0">
                <a:solidFill>
                  <a:srgbClr val="00589C"/>
                </a:solidFill>
              </a:rPr>
              <a:t>Networking activities within and across the HGF program (Material, Life) but also with national and international universities (TUM,HIM,UAN) and industrial partners (CERN, TECHTRA) </a:t>
            </a:r>
            <a:r>
              <a:rPr lang="en-US" sz="1400" dirty="0" smtClean="0"/>
              <a:t>are essential to get the job done</a:t>
            </a:r>
          </a:p>
          <a:p>
            <a:pPr defTabSz="977900">
              <a:lnSpc>
                <a:spcPct val="90000"/>
              </a:lnSpc>
              <a:spcAft>
                <a:spcPct val="35000"/>
              </a:spcAft>
            </a:pPr>
            <a:r>
              <a:rPr lang="en-US" sz="1400" dirty="0" smtClean="0"/>
              <a:t>relevant for industry </a:t>
            </a:r>
            <a:r>
              <a:rPr lang="en-US" sz="1400" dirty="0" smtClean="0">
                <a:sym typeface="Wingdings"/>
              </a:rPr>
              <a:t></a:t>
            </a:r>
            <a:r>
              <a:rPr lang="en-US" sz="1400" dirty="0" smtClean="0"/>
              <a:t> talk &amp; teach industry,  BUT of course we do not realize CMS</a:t>
            </a:r>
            <a:endParaRPr lang="de-DE" sz="1400" dirty="0" smtClean="0"/>
          </a:p>
          <a:p>
            <a:pPr marL="0" indent="0" defTabSz="977900">
              <a:lnSpc>
                <a:spcPct val="90000"/>
              </a:lnSpc>
              <a:spcAft>
                <a:spcPct val="35000"/>
              </a:spcAft>
              <a:buFont typeface="Arial" panose="020B0604020202020204" pitchFamily="34" charset="0"/>
              <a:buNone/>
            </a:pPr>
            <a:endParaRPr lang="en-US" sz="1400" dirty="0" smtClean="0">
              <a:solidFill>
                <a:srgbClr val="00589C"/>
              </a:solidFill>
            </a:endParaRPr>
          </a:p>
          <a:p>
            <a:pPr marL="285750" indent="-285750" defTabSz="977900">
              <a:lnSpc>
                <a:spcPct val="90000"/>
              </a:lnSpc>
              <a:spcAft>
                <a:spcPct val="35000"/>
              </a:spcAft>
              <a:buFont typeface="Arial" panose="020B0604020202020204" pitchFamily="34" charset="0"/>
              <a:buChar char="•"/>
            </a:pPr>
            <a:r>
              <a:rPr lang="en-US" sz="1400" dirty="0" smtClean="0">
                <a:solidFill>
                  <a:srgbClr val="00589C"/>
                </a:solidFill>
              </a:rPr>
              <a:t>RPC </a:t>
            </a:r>
            <a:r>
              <a:rPr lang="en-US" sz="1200" dirty="0" smtClean="0">
                <a:solidFill>
                  <a:srgbClr val="00589C"/>
                </a:solidFill>
              </a:rPr>
              <a:t>(Resistive Plate. Chamber):</a:t>
            </a:r>
          </a:p>
          <a:p>
            <a:pPr marL="285750" indent="-285750" defTabSz="977900">
              <a:lnSpc>
                <a:spcPct val="90000"/>
              </a:lnSpc>
              <a:spcAft>
                <a:spcPct val="35000"/>
              </a:spcAft>
              <a:buFont typeface="Arial" panose="020B0604020202020204" pitchFamily="34" charset="0"/>
              <a:buChar char="•"/>
            </a:pPr>
            <a:r>
              <a:rPr lang="en-US" sz="1400" dirty="0" smtClean="0">
                <a:solidFill>
                  <a:srgbClr val="00589C"/>
                </a:solidFill>
              </a:rPr>
              <a:t>GEM </a:t>
            </a:r>
            <a:r>
              <a:rPr lang="en-US" sz="1200" dirty="0" smtClean="0">
                <a:solidFill>
                  <a:srgbClr val="00589C"/>
                </a:solidFill>
              </a:rPr>
              <a:t>(Gas Electron Multiplier): </a:t>
            </a:r>
            <a:r>
              <a:rPr lang="en-US" sz="1400" dirty="0" smtClean="0">
                <a:solidFill>
                  <a:srgbClr val="00589C"/>
                </a:solidFill>
              </a:rPr>
              <a:t>micro scale holes</a:t>
            </a:r>
          </a:p>
          <a:p>
            <a:pPr marL="285750" indent="-285750" defTabSz="977900">
              <a:lnSpc>
                <a:spcPct val="90000"/>
              </a:lnSpc>
              <a:spcAft>
                <a:spcPct val="35000"/>
              </a:spcAft>
              <a:buFont typeface="Arial" panose="020B0604020202020204" pitchFamily="34" charset="0"/>
              <a:buChar char="•"/>
            </a:pPr>
            <a:r>
              <a:rPr lang="en-US" sz="1400" dirty="0" err="1" smtClean="0">
                <a:solidFill>
                  <a:srgbClr val="00589C"/>
                </a:solidFill>
              </a:rPr>
              <a:t>MicroMegas</a:t>
            </a:r>
            <a:r>
              <a:rPr lang="en-US" sz="1400" dirty="0" smtClean="0">
                <a:solidFill>
                  <a:srgbClr val="00589C"/>
                </a:solidFill>
              </a:rPr>
              <a:t> </a:t>
            </a:r>
            <a:r>
              <a:rPr lang="en-US" sz="1200" dirty="0" smtClean="0">
                <a:solidFill>
                  <a:srgbClr val="00589C"/>
                </a:solidFill>
              </a:rPr>
              <a:t>(Micro-Mesh Gaseous Structure): </a:t>
            </a:r>
            <a:r>
              <a:rPr lang="en-US" sz="1400" dirty="0" smtClean="0">
                <a:solidFill>
                  <a:srgbClr val="00589C"/>
                </a:solidFill>
              </a:rPr>
              <a:t>micro-mesh</a:t>
            </a:r>
          </a:p>
          <a:p>
            <a:pPr marL="285750" indent="-285750" defTabSz="977900">
              <a:lnSpc>
                <a:spcPct val="90000"/>
              </a:lnSpc>
              <a:spcAft>
                <a:spcPct val="35000"/>
              </a:spcAft>
              <a:buFont typeface="Arial" panose="020B0604020202020204" pitchFamily="34" charset="0"/>
              <a:buChar char="•"/>
            </a:pPr>
            <a:r>
              <a:rPr lang="en-US" sz="1400" dirty="0" smtClean="0">
                <a:solidFill>
                  <a:srgbClr val="00589C"/>
                </a:solidFill>
              </a:rPr>
              <a:t>Ingrid </a:t>
            </a:r>
            <a:r>
              <a:rPr lang="en-US" sz="1200" dirty="0" smtClean="0">
                <a:solidFill>
                  <a:srgbClr val="00589C"/>
                </a:solidFill>
              </a:rPr>
              <a:t>(Integrated Grid on Si): </a:t>
            </a:r>
            <a:r>
              <a:rPr lang="en-US" sz="1400" dirty="0" smtClean="0">
                <a:solidFill>
                  <a:srgbClr val="00589C"/>
                </a:solidFill>
              </a:rPr>
              <a:t>thin metal grid on Si chip  </a:t>
            </a:r>
          </a:p>
          <a:p>
            <a:pPr marL="285750" indent="-285750" defTabSz="977900">
              <a:lnSpc>
                <a:spcPct val="90000"/>
              </a:lnSpc>
              <a:spcAft>
                <a:spcPct val="35000"/>
              </a:spcAft>
              <a:buFont typeface="Arial" panose="020B0604020202020204" pitchFamily="34" charset="0"/>
              <a:buChar char="•"/>
            </a:pPr>
            <a:r>
              <a:rPr lang="en-US" sz="1400" dirty="0" smtClean="0">
                <a:solidFill>
                  <a:srgbClr val="00589C"/>
                </a:solidFill>
              </a:rPr>
              <a:t>µ-PIC </a:t>
            </a:r>
            <a:r>
              <a:rPr lang="en-US" sz="1200" dirty="0" smtClean="0">
                <a:solidFill>
                  <a:srgbClr val="00589C"/>
                </a:solidFill>
              </a:rPr>
              <a:t>(Micro Pixel Chamber): </a:t>
            </a:r>
            <a:r>
              <a:rPr lang="en-US" sz="1400" dirty="0" smtClean="0">
                <a:solidFill>
                  <a:srgbClr val="00589C"/>
                </a:solidFill>
              </a:rPr>
              <a:t>avalanche at readout pixel</a:t>
            </a:r>
          </a:p>
          <a:p>
            <a:endParaRPr lang="en-US" baseline="0" dirty="0" smtClean="0"/>
          </a:p>
        </p:txBody>
      </p:sp>
      <p:sp>
        <p:nvSpPr>
          <p:cNvPr id="4" name="Slide Number Placeholder 3"/>
          <p:cNvSpPr>
            <a:spLocks noGrp="1"/>
          </p:cNvSpPr>
          <p:nvPr>
            <p:ph type="sldNum" sz="quarter" idx="10"/>
          </p:nvPr>
        </p:nvSpPr>
        <p:spPr/>
        <p:txBody>
          <a:bodyPr/>
          <a:lstStyle/>
          <a:p>
            <a:pPr>
              <a:defRPr/>
            </a:pPr>
            <a:fld id="{FDC3E366-776E-43E1-8377-94C04314E41C}" type="slidenum">
              <a:rPr lang="de-DE" smtClean="0"/>
              <a:pPr>
                <a:defRPr/>
              </a:pPr>
              <a:t>3</a:t>
            </a:fld>
            <a:endParaRPr lang="de-DE"/>
          </a:p>
        </p:txBody>
      </p:sp>
    </p:spTree>
    <p:extLst>
      <p:ext uri="{BB962C8B-B14F-4D97-AF65-F5344CB8AC3E}">
        <p14:creationId xmlns:p14="http://schemas.microsoft.com/office/powerpoint/2010/main" val="225571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rPr>
              <a:t>This is just an example….for a high energy physics application aiming for new physics, driving developments applied in accelerator applications and medical imaging for cancer treatment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prstClr val="black"/>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rPr>
              <a:t>lossless, high aperture, high det. eff., large acceptance 100% 5-25°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prstClr val="black"/>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prstClr val="black"/>
                </a:solidFill>
              </a:rPr>
              <a:t>Opens new horizons</a:t>
            </a:r>
          </a:p>
        </p:txBody>
      </p:sp>
      <p:sp>
        <p:nvSpPr>
          <p:cNvPr id="4" name="Slide Number Placeholder 3"/>
          <p:cNvSpPr>
            <a:spLocks noGrp="1"/>
          </p:cNvSpPr>
          <p:nvPr>
            <p:ph type="sldNum" sz="quarter" idx="10"/>
          </p:nvPr>
        </p:nvSpPr>
        <p:spPr/>
        <p:txBody>
          <a:bodyPr/>
          <a:lstStyle/>
          <a:p>
            <a:pPr>
              <a:defRPr/>
            </a:pPr>
            <a:fld id="{FDC3E366-776E-43E1-8377-94C04314E41C}" type="slidenum">
              <a:rPr lang="de-DE" smtClean="0"/>
              <a:pPr>
                <a:defRPr/>
              </a:pPr>
              <a:t>4</a:t>
            </a:fld>
            <a:endParaRPr lang="de-DE"/>
          </a:p>
        </p:txBody>
      </p:sp>
    </p:spTree>
    <p:extLst>
      <p:ext uri="{BB962C8B-B14F-4D97-AF65-F5344CB8AC3E}">
        <p14:creationId xmlns:p14="http://schemas.microsoft.com/office/powerpoint/2010/main" val="3336956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We offer service to the community within HGF and collaborators to be effective and gain synergies.  </a:t>
            </a:r>
          </a:p>
          <a:p>
            <a:r>
              <a:rPr lang="en-US" b="0" baseline="0" dirty="0" smtClean="0"/>
              <a:t>We have a center where gas chromatography,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have strategic collaborations with universities and other institutes, </a:t>
            </a:r>
            <a:r>
              <a:rPr lang="en-US" dirty="0" err="1" smtClean="0"/>
              <a:t>eg</a:t>
            </a:r>
            <a:r>
              <a:rPr lang="en-US" dirty="0" smtClean="0"/>
              <a:t>. in PANDA with UAN, HIP, TUM, LMU also within the EU-funded topics and even some projects which profit </a:t>
            </a:r>
            <a:r>
              <a:rPr lang="en-US" dirty="0" err="1" smtClean="0"/>
              <a:t>synergeticall</a:t>
            </a:r>
            <a:r>
              <a:rPr lang="en-US" dirty="0" smtClean="0"/>
              <a:t> from DFG funds. )</a:t>
            </a:r>
            <a:endParaRPr lang="en-US" b="0" baseline="0" dirty="0" smtClean="0"/>
          </a:p>
          <a:p>
            <a:r>
              <a:rPr lang="en-US" b="0" baseline="0" dirty="0" smtClean="0"/>
              <a:t>(</a:t>
            </a:r>
            <a:r>
              <a:rPr lang="en-US" b="0" baseline="0" dirty="0" err="1" smtClean="0"/>
              <a:t>iso</a:t>
            </a:r>
            <a:r>
              <a:rPr lang="en-US" b="0" baseline="0" dirty="0" smtClean="0"/>
              <a:t>-class 3: 0.29p/m3 for &gt;5micron)</a:t>
            </a:r>
          </a:p>
          <a:p>
            <a:endParaRPr lang="en-US" b="1" dirty="0"/>
          </a:p>
        </p:txBody>
      </p:sp>
      <p:sp>
        <p:nvSpPr>
          <p:cNvPr id="4" name="Slide Number Placeholder 3"/>
          <p:cNvSpPr>
            <a:spLocks noGrp="1"/>
          </p:cNvSpPr>
          <p:nvPr>
            <p:ph type="sldNum" sz="quarter" idx="10"/>
          </p:nvPr>
        </p:nvSpPr>
        <p:spPr/>
        <p:txBody>
          <a:bodyPr/>
          <a:lstStyle/>
          <a:p>
            <a:pPr>
              <a:defRPr/>
            </a:pPr>
            <a:fld id="{FDC3E366-776E-43E1-8377-94C04314E41C}" type="slidenum">
              <a:rPr lang="de-DE" smtClean="0"/>
              <a:pPr>
                <a:defRPr/>
              </a:pPr>
              <a:t>5</a:t>
            </a:fld>
            <a:endParaRPr lang="de-DE"/>
          </a:p>
        </p:txBody>
      </p:sp>
    </p:spTree>
    <p:extLst>
      <p:ext uri="{BB962C8B-B14F-4D97-AF65-F5344CB8AC3E}">
        <p14:creationId xmlns:p14="http://schemas.microsoft.com/office/powerpoint/2010/main" val="372632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sz="1200" dirty="0" smtClean="0"/>
          </a:p>
          <a:p>
            <a:pPr>
              <a:buFont typeface="Arial" panose="020B0604020202020204" pitchFamily="34" charset="0"/>
              <a:buNone/>
            </a:pPr>
            <a:endParaRPr lang="en-US" sz="1200" dirty="0" smtClean="0"/>
          </a:p>
          <a:p>
            <a:pPr>
              <a:buFont typeface="Arial" panose="020B0604020202020204" pitchFamily="34" charset="0"/>
              <a:buNone/>
            </a:pPr>
            <a:endParaRPr lang="en-US" sz="1200" dirty="0" smtClean="0"/>
          </a:p>
          <a:p>
            <a:pPr>
              <a:buFont typeface="Arial" panose="020B0604020202020204" pitchFamily="34" charset="0"/>
              <a:buNone/>
            </a:pPr>
            <a:endParaRPr lang="en-US" sz="1200" dirty="0" smtClean="0"/>
          </a:p>
          <a:p>
            <a:pPr>
              <a:buFont typeface="Arial" panose="020B0604020202020204" pitchFamily="34" charset="0"/>
              <a:buNone/>
            </a:pPr>
            <a:endParaRPr lang="en-US" sz="1200" dirty="0" smtClean="0"/>
          </a:p>
          <a:p>
            <a:pPr>
              <a:buFont typeface="Arial" panose="020B0604020202020204" pitchFamily="34" charset="0"/>
              <a:buChar char="•"/>
            </a:pPr>
            <a:r>
              <a:rPr lang="en-US" dirty="0" smtClean="0"/>
              <a:t>Gas are unbeaten when it comes to size (m2) and cost effectively to extract information from huge detection/interaction volumes (of 100m3) in one single installation</a:t>
            </a:r>
          </a:p>
          <a:p>
            <a:pPr>
              <a:buFont typeface="Arial" panose="020B0604020202020204" pitchFamily="34" charset="0"/>
              <a:buChar char="•"/>
            </a:pPr>
            <a:r>
              <a:rPr lang="en-US" dirty="0" smtClean="0"/>
              <a:t>Challenges are within increasingly large information (TB/s) to be distilled within a short and eventually continuous in time (e.g. in PANDA) , requiring high channel numbers (reaching Mio) and novel read-out systems </a:t>
            </a:r>
            <a:endParaRPr lang="de-DE" dirty="0" smtClean="0"/>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smtClean="0"/>
          </a:p>
        </p:txBody>
      </p:sp>
      <p:sp>
        <p:nvSpPr>
          <p:cNvPr id="4" name="Slide Number Placeholder 3"/>
          <p:cNvSpPr>
            <a:spLocks noGrp="1"/>
          </p:cNvSpPr>
          <p:nvPr>
            <p:ph type="sldNum" sz="quarter" idx="10"/>
          </p:nvPr>
        </p:nvSpPr>
        <p:spPr/>
        <p:txBody>
          <a:bodyPr/>
          <a:lstStyle/>
          <a:p>
            <a:pPr>
              <a:defRPr/>
            </a:pPr>
            <a:fld id="{FDC3E366-776E-43E1-8377-94C04314E41C}" type="slidenum">
              <a:rPr lang="de-DE" smtClean="0"/>
              <a:pPr>
                <a:defRPr/>
              </a:pPr>
              <a:t>6</a:t>
            </a:fld>
            <a:endParaRPr lang="de-DE"/>
          </a:p>
        </p:txBody>
      </p:sp>
    </p:spTree>
    <p:extLst>
      <p:ext uri="{BB962C8B-B14F-4D97-AF65-F5344CB8AC3E}">
        <p14:creationId xmlns:p14="http://schemas.microsoft.com/office/powerpoint/2010/main" val="344466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smtClean="0"/>
          </a:p>
          <a:p>
            <a:pPr>
              <a:buFont typeface="Arial" panose="020B0604020202020204" pitchFamily="34" charset="0"/>
              <a:buChar char="•"/>
            </a:pPr>
            <a:endParaRPr lang="en-US" sz="1200" dirty="0" smtClean="0"/>
          </a:p>
          <a:p>
            <a:pPr>
              <a:buFont typeface="Arial" panose="020B0604020202020204" pitchFamily="34" charset="0"/>
              <a:buChar char="•"/>
            </a:pPr>
            <a:r>
              <a:rPr lang="en-US" sz="1200" dirty="0" smtClean="0"/>
              <a:t>Gaseous detectors are cross links among scientific fields and R&amp;D make gain of many applications </a:t>
            </a:r>
            <a:r>
              <a:rPr lang="en-US" dirty="0" smtClean="0"/>
              <a:t>(accelerator control, low-to-high-energy physics experiments, medical imaging system)</a:t>
            </a:r>
          </a:p>
          <a:p>
            <a:pPr lvl="0">
              <a:buFont typeface="Arial" panose="020B0604020202020204" pitchFamily="34" charset="0"/>
              <a:buChar char="•"/>
            </a:pPr>
            <a:r>
              <a:rPr lang="en-US" sz="1200" dirty="0" smtClean="0"/>
              <a:t>Advanced gaseous detectors have sophisticated micro structures. Challenges are within large scale and large information handling though readout system.</a:t>
            </a:r>
          </a:p>
          <a:p>
            <a:pPr lvl="0">
              <a:buFont typeface="Arial" panose="020B0604020202020204" pitchFamily="34" charset="0"/>
              <a:buChar char="•"/>
            </a:pPr>
            <a:r>
              <a:rPr lang="en-US" sz="1200" dirty="0" smtClean="0"/>
              <a:t>State of the art technologies need to be pushed to enlarge application fields </a:t>
            </a:r>
            <a:r>
              <a:rPr lang="en-US" dirty="0" smtClean="0"/>
              <a:t>(boundaries – larger readout plane at higher density, slim down, lighter and stronger structural materials)</a:t>
            </a:r>
            <a:r>
              <a:rPr lang="en-US" sz="1200" dirty="0" smtClean="0"/>
              <a:t>.</a:t>
            </a:r>
          </a:p>
          <a:p>
            <a:endParaRPr lang="en-US" dirty="0"/>
          </a:p>
        </p:txBody>
      </p:sp>
      <p:sp>
        <p:nvSpPr>
          <p:cNvPr id="4" name="Slide Number Placeholder 3"/>
          <p:cNvSpPr>
            <a:spLocks noGrp="1"/>
          </p:cNvSpPr>
          <p:nvPr>
            <p:ph type="sldNum" sz="quarter" idx="10"/>
          </p:nvPr>
        </p:nvSpPr>
        <p:spPr/>
        <p:txBody>
          <a:bodyPr/>
          <a:lstStyle/>
          <a:p>
            <a:pPr>
              <a:defRPr/>
            </a:pPr>
            <a:fld id="{FDC3E366-776E-43E1-8377-94C04314E41C}" type="slidenum">
              <a:rPr lang="de-DE" smtClean="0"/>
              <a:pPr>
                <a:defRPr/>
              </a:pPr>
              <a:t>8</a:t>
            </a:fld>
            <a:endParaRPr lang="de-DE"/>
          </a:p>
        </p:txBody>
      </p:sp>
    </p:spTree>
    <p:extLst>
      <p:ext uri="{BB962C8B-B14F-4D97-AF65-F5344CB8AC3E}">
        <p14:creationId xmlns:p14="http://schemas.microsoft.com/office/powerpoint/2010/main" val="34446675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w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83D73647-6890-45FD-B277-3CBE0F5C4137}" type="slidenum">
              <a:rPr lang="de-DE"/>
              <a:pPr>
                <a:defRPr/>
              </a:pPr>
              <a:t>‹#›</a:t>
            </a:fld>
            <a:endParaRPr lang="de-DE"/>
          </a:p>
        </p:txBody>
      </p:sp>
      <p:sp>
        <p:nvSpPr>
          <p:cNvPr id="6" name="Rectangle 5"/>
          <p:cNvSpPr>
            <a:spLocks noChangeAspect="1"/>
          </p:cNvSpPr>
          <p:nvPr userDrawn="1"/>
        </p:nvSpPr>
        <p:spPr bwMode="auto">
          <a:xfrm>
            <a:off x="0" y="-10160"/>
            <a:ext cx="9144000" cy="8839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1800" b="0" i="0" u="none" strike="noStrike" cap="none" normalizeH="0" baseline="0" dirty="0" smtClean="0">
              <a:ln>
                <a:noFill/>
              </a:ln>
              <a:solidFill>
                <a:schemeClr val="accent2">
                  <a:lumMod val="60000"/>
                  <a:lumOff val="40000"/>
                </a:schemeClr>
              </a:solidFill>
              <a:effectLst/>
              <a:latin typeface="Arial" pitchFamily="34" charset="0"/>
            </a:endParaRPr>
          </a:p>
        </p:txBody>
      </p:sp>
      <p:grpSp>
        <p:nvGrpSpPr>
          <p:cNvPr id="19" name="Group 18"/>
          <p:cNvGrpSpPr>
            <a:grpSpLocks noChangeAspect="1"/>
          </p:cNvGrpSpPr>
          <p:nvPr userDrawn="1"/>
        </p:nvGrpSpPr>
        <p:grpSpPr>
          <a:xfrm>
            <a:off x="6348241" y="109968"/>
            <a:ext cx="2733062" cy="641872"/>
            <a:chOff x="22456028" y="973136"/>
            <a:chExt cx="7533927" cy="1871664"/>
          </a:xfrm>
        </p:grpSpPr>
        <p:pic>
          <p:nvPicPr>
            <p:cNvPr id="20" name="Picture 1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456028" y="973136"/>
              <a:ext cx="2498569"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018343" y="973137"/>
              <a:ext cx="23780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7"/>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459480" y="973137"/>
              <a:ext cx="25304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userDrawn="1"/>
        </p:nvSpPr>
        <p:spPr>
          <a:xfrm>
            <a:off x="130594" y="158448"/>
            <a:ext cx="1322285" cy="523220"/>
          </a:xfrm>
          <a:prstGeom prst="rect">
            <a:avLst/>
          </a:prstGeom>
          <a:noFill/>
        </p:spPr>
        <p:txBody>
          <a:bodyPr wrap="none" rtlCol="0">
            <a:spAutoFit/>
          </a:bodyPr>
          <a:lstStyle/>
          <a:p>
            <a:r>
              <a:rPr lang="en-US" sz="1400" b="1" baseline="0" dirty="0" smtClean="0">
                <a:solidFill>
                  <a:srgbClr val="0069D1"/>
                </a:solidFill>
              </a:rPr>
              <a:t>Matter and </a:t>
            </a:r>
            <a:br>
              <a:rPr lang="en-US" sz="1400" b="1" baseline="0" dirty="0" smtClean="0">
                <a:solidFill>
                  <a:srgbClr val="0069D1"/>
                </a:solidFill>
              </a:rPr>
            </a:br>
            <a:r>
              <a:rPr lang="en-US" sz="1400" b="1" baseline="0" dirty="0" smtClean="0">
                <a:solidFill>
                  <a:srgbClr val="0069D1"/>
                </a:solidFill>
              </a:rPr>
              <a:t>Technologies</a:t>
            </a:r>
            <a:endParaRPr lang="en-US" sz="1400" b="1" baseline="0" dirty="0">
              <a:solidFill>
                <a:srgbClr val="0069D1"/>
              </a:solidFill>
            </a:endParaRPr>
          </a:p>
        </p:txBody>
      </p:sp>
      <p:sp>
        <p:nvSpPr>
          <p:cNvPr id="29" name="Text Placeholder 28"/>
          <p:cNvSpPr>
            <a:spLocks noGrp="1"/>
          </p:cNvSpPr>
          <p:nvPr>
            <p:ph type="body" sz="quarter" idx="11" hasCustomPrompt="1"/>
          </p:nvPr>
        </p:nvSpPr>
        <p:spPr>
          <a:xfrm>
            <a:off x="4155599" y="6512243"/>
            <a:ext cx="1909762" cy="274637"/>
          </a:xfrm>
        </p:spPr>
        <p:txBody>
          <a:bodyPr/>
          <a:lstStyle>
            <a:lvl1pPr algn="r">
              <a:defRPr sz="11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smtClean="0"/>
              <a:t>Click to enter Title</a:t>
            </a:r>
            <a:endParaRPr lang="en-US" dirty="0"/>
          </a:p>
        </p:txBody>
      </p:sp>
      <p:grpSp>
        <p:nvGrpSpPr>
          <p:cNvPr id="24" name="Group 23"/>
          <p:cNvGrpSpPr/>
          <p:nvPr userDrawn="1"/>
        </p:nvGrpSpPr>
        <p:grpSpPr>
          <a:xfrm>
            <a:off x="1595120" y="213360"/>
            <a:ext cx="4539453" cy="457200"/>
            <a:chOff x="1013231" y="3338791"/>
            <a:chExt cx="4886347" cy="51424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3252" y="3395880"/>
              <a:ext cx="854743" cy="434102"/>
            </a:xfrm>
            <a:prstGeom prst="rect">
              <a:avLst/>
            </a:prstGeom>
          </p:spPr>
        </p:pic>
        <p:pic>
          <p:nvPicPr>
            <p:cNvPr id="26" name="Picture 2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620409" y="3499780"/>
              <a:ext cx="628487" cy="146157"/>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2148" y="3395837"/>
              <a:ext cx="1404131" cy="457200"/>
            </a:xfrm>
            <a:prstGeom prst="rect">
              <a:avLst/>
            </a:prstGeom>
          </p:spPr>
        </p:pic>
        <p:pic>
          <p:nvPicPr>
            <p:cNvPr id="2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63079" y="3499780"/>
              <a:ext cx="536499" cy="20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7452" y="3473858"/>
              <a:ext cx="704350" cy="235313"/>
            </a:xfrm>
            <a:prstGeom prst="rect">
              <a:avLst/>
            </a:prstGeom>
          </p:spPr>
        </p:pic>
        <p:pic>
          <p:nvPicPr>
            <p:cNvPr id="3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3231" y="3338791"/>
              <a:ext cx="464976" cy="46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8496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p:nvPr>
        </p:nvSpPr>
        <p:spPr>
          <a:xfrm>
            <a:off x="250825" y="200025"/>
            <a:ext cx="8557895" cy="968375"/>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r>
              <a:rPr lang="de-DE" dirty="0"/>
              <a:t>PAGE </a:t>
            </a:r>
            <a:fld id="{F35164B6-5B5C-4D57-91C6-379885D5A5FE}" type="slidenum">
              <a:rPr lang="de-DE"/>
              <a:pPr>
                <a:defRPr/>
              </a:pPr>
              <a:t>‹#›</a:t>
            </a:fld>
            <a:endParaRPr lang="de-DE" dirty="0"/>
          </a:p>
        </p:txBody>
      </p:sp>
      <p:sp>
        <p:nvSpPr>
          <p:cNvPr id="6" name="Text Placeholder 5"/>
          <p:cNvSpPr>
            <a:spLocks noGrp="1"/>
          </p:cNvSpPr>
          <p:nvPr>
            <p:ph type="body" sz="quarter" idx="11" hasCustomPrompt="1"/>
          </p:nvPr>
        </p:nvSpPr>
        <p:spPr>
          <a:xfrm>
            <a:off x="3606800" y="6502718"/>
            <a:ext cx="2479040" cy="284162"/>
          </a:xfrm>
        </p:spPr>
        <p:txBody>
          <a:bodyPr/>
          <a:lstStyle>
            <a:lvl1pPr algn="r">
              <a:defRPr sz="800" baseline="0">
                <a:solidFill>
                  <a:schemeClr val="bg1"/>
                </a:solidFill>
              </a:defRPr>
            </a:lvl1pPr>
          </a:lstStyle>
          <a:p>
            <a:pPr lvl="0"/>
            <a:r>
              <a:rPr lang="en-US" sz="800" dirty="0" smtClean="0"/>
              <a:t>Click to enter title</a:t>
            </a:r>
            <a:endParaRPr lang="en-US" dirty="0"/>
          </a:p>
        </p:txBody>
      </p:sp>
      <p:sp>
        <p:nvSpPr>
          <p:cNvPr id="7" name="Text Placeholder 5"/>
          <p:cNvSpPr>
            <a:spLocks noGrp="1"/>
          </p:cNvSpPr>
          <p:nvPr>
            <p:ph type="body" sz="quarter" idx="12" hasCustomPrompt="1"/>
          </p:nvPr>
        </p:nvSpPr>
        <p:spPr>
          <a:xfrm>
            <a:off x="537698" y="6502718"/>
            <a:ext cx="2479040" cy="284162"/>
          </a:xfrm>
        </p:spPr>
        <p:txBody>
          <a:bodyPr/>
          <a:lstStyle>
            <a:lvl1pPr algn="r">
              <a:defRPr sz="800" baseline="0">
                <a:solidFill>
                  <a:schemeClr val="bg1"/>
                </a:solidFill>
              </a:defRPr>
            </a:lvl1pPr>
          </a:lstStyle>
          <a:p>
            <a:pPr lvl="0"/>
            <a:r>
              <a:rPr lang="en-US" sz="800" dirty="0" smtClean="0"/>
              <a:t>Click to enter author</a:t>
            </a:r>
            <a:endParaRPr lang="en-US" dirty="0"/>
          </a:p>
        </p:txBody>
      </p:sp>
    </p:spTree>
    <p:extLst>
      <p:ext uri="{BB962C8B-B14F-4D97-AF65-F5344CB8AC3E}">
        <p14:creationId xmlns:p14="http://schemas.microsoft.com/office/powerpoint/2010/main" val="360615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250825" y="200025"/>
            <a:ext cx="8557895" cy="968375"/>
          </a:xfrm>
        </p:spPr>
        <p:txBody>
          <a:bodyPr/>
          <a:lstStyle/>
          <a:p>
            <a:r>
              <a:rPr lang="de-DE" dirty="0" smtClean="0"/>
              <a:t>Titelmasterformat durch Klicken bearbeiten</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r>
              <a:rPr lang="de-DE" dirty="0"/>
              <a:t>PAGE </a:t>
            </a:r>
            <a:fld id="{F35164B6-5B5C-4D57-91C6-379885D5A5FE}" type="slidenum">
              <a:rPr lang="de-DE"/>
              <a:pPr>
                <a:defRPr/>
              </a:pPr>
              <a:t>‹#›</a:t>
            </a:fld>
            <a:endParaRPr lang="de-DE" dirty="0"/>
          </a:p>
        </p:txBody>
      </p:sp>
      <p:sp>
        <p:nvSpPr>
          <p:cNvPr id="6" name="Text Placeholder 5"/>
          <p:cNvSpPr>
            <a:spLocks noGrp="1"/>
          </p:cNvSpPr>
          <p:nvPr>
            <p:ph type="body" sz="quarter" idx="11" hasCustomPrompt="1"/>
          </p:nvPr>
        </p:nvSpPr>
        <p:spPr>
          <a:xfrm>
            <a:off x="3606800" y="6502718"/>
            <a:ext cx="2479040" cy="284162"/>
          </a:xfrm>
        </p:spPr>
        <p:txBody>
          <a:bodyPr/>
          <a:lstStyle>
            <a:lvl1pPr algn="r">
              <a:defRPr sz="800" baseline="0">
                <a:solidFill>
                  <a:schemeClr val="bg1"/>
                </a:solidFill>
              </a:defRPr>
            </a:lvl1pPr>
          </a:lstStyle>
          <a:p>
            <a:pPr lvl="0"/>
            <a:r>
              <a:rPr lang="en-US" sz="800" dirty="0" smtClean="0"/>
              <a:t>Click to enter title</a:t>
            </a:r>
            <a:endParaRPr lang="en-US" dirty="0"/>
          </a:p>
        </p:txBody>
      </p:sp>
      <p:sp>
        <p:nvSpPr>
          <p:cNvPr id="7" name="Text Placeholder 5"/>
          <p:cNvSpPr>
            <a:spLocks noGrp="1"/>
          </p:cNvSpPr>
          <p:nvPr>
            <p:ph type="body" sz="quarter" idx="12" hasCustomPrompt="1"/>
          </p:nvPr>
        </p:nvSpPr>
        <p:spPr>
          <a:xfrm>
            <a:off x="537698" y="6502718"/>
            <a:ext cx="2479040" cy="284162"/>
          </a:xfrm>
        </p:spPr>
        <p:txBody>
          <a:bodyPr/>
          <a:lstStyle>
            <a:lvl1pPr algn="r">
              <a:defRPr sz="800" baseline="0">
                <a:solidFill>
                  <a:schemeClr val="bg1"/>
                </a:solidFill>
              </a:defRPr>
            </a:lvl1pPr>
          </a:lstStyle>
          <a:p>
            <a:pPr lvl="0"/>
            <a:r>
              <a:rPr lang="en-US" sz="800" dirty="0" smtClean="0"/>
              <a:t>Click to enter author</a:t>
            </a:r>
            <a:endParaRPr lang="en-US" dirty="0"/>
          </a:p>
        </p:txBody>
      </p:sp>
    </p:spTree>
    <p:extLst>
      <p:ext uri="{BB962C8B-B14F-4D97-AF65-F5344CB8AC3E}">
        <p14:creationId xmlns:p14="http://schemas.microsoft.com/office/powerpoint/2010/main" val="24909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00025"/>
            <a:ext cx="5560695" cy="1143000"/>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6"/>
          <p:cNvSpPr>
            <a:spLocks noGrp="1" noChangeArrowheads="1"/>
          </p:cNvSpPr>
          <p:nvPr>
            <p:ph type="sldNum" sz="quarter" idx="10"/>
          </p:nvPr>
        </p:nvSpPr>
        <p:spPr>
          <a:ln/>
        </p:spPr>
        <p:txBody>
          <a:bodyPr/>
          <a:lstStyle>
            <a:lvl1pPr>
              <a:defRPr/>
            </a:lvl1pPr>
          </a:lstStyle>
          <a:p>
            <a:pPr>
              <a:defRPr/>
            </a:pPr>
            <a:r>
              <a:rPr lang="de-DE" dirty="0"/>
              <a:t>PAGE </a:t>
            </a:r>
            <a:fld id="{F35164B6-5B5C-4D57-91C6-379885D5A5FE}" type="slidenum">
              <a:rPr lang="de-DE"/>
              <a:pPr>
                <a:defRPr/>
              </a:pPr>
              <a:t>‹#›</a:t>
            </a:fld>
            <a:endParaRPr lang="de-DE" dirty="0"/>
          </a:p>
        </p:txBody>
      </p:sp>
      <p:sp>
        <p:nvSpPr>
          <p:cNvPr id="6" name="Text Placeholder 5"/>
          <p:cNvSpPr>
            <a:spLocks noGrp="1"/>
          </p:cNvSpPr>
          <p:nvPr>
            <p:ph type="body" sz="quarter" idx="11" hasCustomPrompt="1"/>
          </p:nvPr>
        </p:nvSpPr>
        <p:spPr>
          <a:xfrm>
            <a:off x="3606800" y="6502718"/>
            <a:ext cx="2479040" cy="284162"/>
          </a:xfrm>
        </p:spPr>
        <p:txBody>
          <a:bodyPr/>
          <a:lstStyle>
            <a:lvl1pPr algn="r">
              <a:defRPr sz="800" baseline="0">
                <a:solidFill>
                  <a:schemeClr val="bg1"/>
                </a:solidFill>
              </a:defRPr>
            </a:lvl1pPr>
          </a:lstStyle>
          <a:p>
            <a:pPr lvl="0"/>
            <a:r>
              <a:rPr lang="en-US" sz="800" dirty="0" smtClean="0"/>
              <a:t>Click to enter title</a:t>
            </a:r>
            <a:endParaRPr lang="en-US" dirty="0"/>
          </a:p>
        </p:txBody>
      </p:sp>
    </p:spTree>
    <p:extLst>
      <p:ext uri="{BB962C8B-B14F-4D97-AF65-F5344CB8AC3E}">
        <p14:creationId xmlns:p14="http://schemas.microsoft.com/office/powerpoint/2010/main" val="7702060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4763"/>
            <a:ext cx="9144000" cy="6858001"/>
          </a:xfrm>
          <a:prstGeom prst="rect">
            <a:avLst/>
          </a:prstGeom>
          <a:solidFill>
            <a:srgbClr val="00589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ts val="2000"/>
              </a:lnSpc>
              <a:spcBef>
                <a:spcPct val="20000"/>
              </a:spcBef>
            </a:pPr>
            <a:endParaRPr lang="en-US"/>
          </a:p>
        </p:txBody>
      </p:sp>
      <p:sp>
        <p:nvSpPr>
          <p:cNvPr id="1027" name="Rectangle 4"/>
          <p:cNvSpPr>
            <a:spLocks noGrp="1" noChangeArrowheads="1"/>
          </p:cNvSpPr>
          <p:nvPr>
            <p:ph type="title"/>
          </p:nvPr>
        </p:nvSpPr>
        <p:spPr bwMode="auto">
          <a:xfrm>
            <a:off x="250825" y="10715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1028" name="Rectangle 5"/>
          <p:cNvSpPr>
            <a:spLocks noGrp="1" noChangeArrowheads="1"/>
          </p:cNvSpPr>
          <p:nvPr>
            <p:ph type="body" idx="1"/>
          </p:nvPr>
        </p:nvSpPr>
        <p:spPr bwMode="auto">
          <a:xfrm>
            <a:off x="436880" y="2921953"/>
            <a:ext cx="650081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029" name="Picture 8" descr="trenner_footer_struk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26225"/>
            <a:ext cx="9144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19" name="Rectangle 7"/>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latin typeface="Arial" pitchFamily="34" charset="0"/>
              </a:defRPr>
            </a:lvl1pPr>
          </a:lstStyle>
          <a:p>
            <a:pPr>
              <a:defRPr/>
            </a:pPr>
            <a:r>
              <a:rPr lang="de-DE"/>
              <a:t>PAGE </a:t>
            </a:r>
            <a:fld id="{C8522427-68E0-4C72-B277-570431039A9D}" type="slidenum">
              <a:rPr lang="de-DE"/>
              <a:pPr>
                <a:defRPr/>
              </a:pPr>
              <a:t>‹#›</a:t>
            </a:fld>
            <a:endParaRPr lang="de-DE"/>
          </a:p>
        </p:txBody>
      </p:sp>
      <p:pic>
        <p:nvPicPr>
          <p:cNvPr id="1031" name="Picture 11" descr="HG_LOGO_ENG_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8225" y="5930900"/>
            <a:ext cx="1414463"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876" r:id="rId1"/>
  </p:sldLayoutIdLst>
  <p:hf sldNum="0" hd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bg1"/>
          </a:solidFill>
          <a:latin typeface="+mn-lt"/>
          <a:ea typeface="+mn-ea"/>
          <a:cs typeface="+mn-cs"/>
        </a:defRPr>
      </a:lvl1pPr>
      <a:lvl2pPr marL="742950" indent="-28575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2pPr>
      <a:lvl3pPr marL="11430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3pPr>
      <a:lvl4pPr marL="16002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4pPr>
      <a:lvl5pPr marL="20574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5pPr>
      <a:lvl6pPr marL="25146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6pPr>
      <a:lvl7pPr marL="29718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7pPr>
      <a:lvl8pPr marL="34290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8pPr>
      <a:lvl9pPr marL="38862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olien_footer_strukm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6225"/>
            <a:ext cx="9144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4"/>
          <p:cNvSpPr>
            <a:spLocks noGrp="1" noChangeArrowheads="1"/>
          </p:cNvSpPr>
          <p:nvPr>
            <p:ph type="title"/>
          </p:nvPr>
        </p:nvSpPr>
        <p:spPr bwMode="auto">
          <a:xfrm>
            <a:off x="250825" y="2000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TITELMASTERFORMAT</a:t>
            </a:r>
            <a:br>
              <a:rPr lang="de-DE" smtClean="0"/>
            </a:br>
            <a:r>
              <a:rPr lang="de-DE" smtClean="0"/>
              <a:t>Unterzeile manuell einfärben</a:t>
            </a:r>
          </a:p>
        </p:txBody>
      </p:sp>
      <p:sp>
        <p:nvSpPr>
          <p:cNvPr id="2052" name="Rectangle 5"/>
          <p:cNvSpPr>
            <a:spLocks noGrp="1" noChangeArrowheads="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smtClean="0"/>
              <a:t>Die farbigen Sekundärfarben fungieren sowohl als Codierung (Navigation) innerhalb der Kommunikation als auch zur Auflockerung des gesamten visuellen Auftritts. </a:t>
            </a:r>
          </a:p>
          <a:p>
            <a:pPr lvl="1"/>
            <a:r>
              <a:rPr lang="de-DE" dirty="0" smtClean="0"/>
              <a:t>Mastertextformat bearbeiten</a:t>
            </a:r>
          </a:p>
          <a:p>
            <a:pPr lvl="1"/>
            <a:r>
              <a:rPr lang="de-DE" dirty="0" smtClean="0"/>
              <a:t>Als weitere Sekundärfarben ergänzen drei Grautöne Seriosität und Neutralität.</a:t>
            </a:r>
          </a:p>
          <a:p>
            <a:pPr lvl="1"/>
            <a:r>
              <a:rPr lang="de-DE" dirty="0" smtClean="0"/>
              <a:t>Die farbigen Sekundärfarben fungieren sowohl als Codierung (Navigation) innerhalb der Kommunikation als auch zur Auflockerung des gesamten visuellen Auftritts.</a:t>
            </a:r>
          </a:p>
          <a:p>
            <a:pPr lvl="2"/>
            <a:r>
              <a:rPr lang="de-DE" dirty="0" smtClean="0"/>
              <a:t>Punkt x</a:t>
            </a:r>
          </a:p>
          <a:p>
            <a:pPr lvl="2"/>
            <a:r>
              <a:rPr lang="de-DE" dirty="0" smtClean="0"/>
              <a:t>Punkt y</a:t>
            </a:r>
          </a:p>
          <a:p>
            <a:pPr lvl="0"/>
            <a:endParaRPr lang="de-DE" dirty="0" smtClean="0"/>
          </a:p>
        </p:txBody>
      </p:sp>
      <p:sp>
        <p:nvSpPr>
          <p:cNvPr id="481286"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latin typeface="Arial" pitchFamily="34" charset="0"/>
              </a:defRPr>
            </a:lvl1pPr>
          </a:lstStyle>
          <a:p>
            <a:pPr>
              <a:defRPr/>
            </a:pPr>
            <a:r>
              <a:rPr lang="de-DE"/>
              <a:t>PAGE </a:t>
            </a:r>
            <a:fld id="{0F503262-1E4F-464B-B8B6-0E5D639F4FB0}" type="slidenum">
              <a:rPr lang="de-DE"/>
              <a:pPr>
                <a:defRPr/>
              </a:pPr>
              <a:t>‹#›</a:t>
            </a:fld>
            <a:endParaRPr lang="de-DE"/>
          </a:p>
        </p:txBody>
      </p:sp>
      <p:pic>
        <p:nvPicPr>
          <p:cNvPr id="2054" name="Picture 10" descr="HG_LOGO_S_ENG_RG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5525" y="6000750"/>
            <a:ext cx="14335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877" r:id="rId1"/>
    <p:sldLayoutId id="2147493878" r:id="rId2"/>
    <p:sldLayoutId id="2147493879" r:id="rId3"/>
  </p:sldLayoutIdLst>
  <p:hf sldNum="0" hd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0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0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0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microsoft.com/office/2007/relationships/hdphoto" Target="../media/hdphoto3.wdp"/><Relationship Id="rId11" Type="http://schemas.openxmlformats.org/officeDocument/2006/relationships/image" Target="../media/image25.jpe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jpe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Gaseous </a:t>
            </a:r>
            <a:r>
              <a:rPr lang="en-US" dirty="0" smtClean="0">
                <a:effectLst>
                  <a:outerShdw blurRad="38100" dist="38100" dir="2700000" algn="tl">
                    <a:srgbClr val="000000">
                      <a:alpha val="43137"/>
                    </a:srgbClr>
                  </a:outerShdw>
                </a:effectLst>
              </a:rPr>
              <a:t>Detectors</a:t>
            </a:r>
            <a:endParaRPr lang="en-US" dirty="0"/>
          </a:p>
        </p:txBody>
      </p:sp>
      <p:sp>
        <p:nvSpPr>
          <p:cNvPr id="3" name="Content Placeholder 2"/>
          <p:cNvSpPr>
            <a:spLocks noGrp="1"/>
          </p:cNvSpPr>
          <p:nvPr>
            <p:ph idx="1"/>
          </p:nvPr>
        </p:nvSpPr>
        <p:spPr>
          <a:xfrm>
            <a:off x="409171" y="1993699"/>
            <a:ext cx="6500813" cy="2787650"/>
          </a:xfrm>
        </p:spPr>
        <p:txBody>
          <a:bodyPr/>
          <a:lstStyle/>
          <a:p>
            <a:r>
              <a:rPr lang="en-US" dirty="0">
                <a:effectLst>
                  <a:outerShdw blurRad="38100" dist="38100" dir="2700000" algn="tl">
                    <a:srgbClr val="000000">
                      <a:alpha val="43137"/>
                    </a:srgbClr>
                  </a:outerShdw>
                </a:effectLst>
              </a:rPr>
              <a:t>Nami Saito </a:t>
            </a:r>
            <a:r>
              <a:rPr lang="en-US" dirty="0" smtClean="0">
                <a:effectLst>
                  <a:outerShdw blurRad="38100" dist="38100" dir="2700000" algn="tl">
                    <a:srgbClr val="000000">
                      <a:alpha val="43137"/>
                    </a:srgbClr>
                  </a:outerShdw>
                </a:effectLst>
              </a:rPr>
              <a:t>(GSI/HIM)</a:t>
            </a:r>
            <a:endParaRPr lang="en-US" dirty="0">
              <a:effectLst>
                <a:outerShdw blurRad="38100" dist="38100" dir="2700000" algn="tl">
                  <a:srgbClr val="000000">
                    <a:alpha val="43137"/>
                  </a:srgbClr>
                </a:outerShdw>
              </a:effectLst>
            </a:endParaRPr>
          </a:p>
          <a:p>
            <a:endParaRPr lang="en-US" dirty="0"/>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artisticGlowEdges/>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94832" y="2671087"/>
            <a:ext cx="2610523" cy="26522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500" y="3209958"/>
            <a:ext cx="3033656" cy="22752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artisticPaintStrokes/>
                    </a14:imgEffect>
                  </a14:imgLayer>
                </a14:imgProps>
              </a:ext>
              <a:ext uri="{28A0092B-C50C-407E-A947-70E740481C1C}">
                <a14:useLocalDpi xmlns:a14="http://schemas.microsoft.com/office/drawing/2010/main" val="0"/>
              </a:ext>
            </a:extLst>
          </a:blip>
          <a:stretch>
            <a:fillRect/>
          </a:stretch>
        </p:blipFill>
        <p:spPr>
          <a:xfrm>
            <a:off x="3943595" y="3540439"/>
            <a:ext cx="2825859" cy="21193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59456" y="3962487"/>
            <a:ext cx="2484685" cy="18635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53519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7422079" y="5913912"/>
            <a:ext cx="1561902" cy="7383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2" name="Title 1"/>
          <p:cNvSpPr>
            <a:spLocks noGrp="1"/>
          </p:cNvSpPr>
          <p:nvPr>
            <p:ph type="title"/>
          </p:nvPr>
        </p:nvSpPr>
        <p:spPr>
          <a:xfrm>
            <a:off x="250825" y="130750"/>
            <a:ext cx="6311340" cy="1143000"/>
          </a:xfrm>
        </p:spPr>
        <p:txBody>
          <a:bodyPr/>
          <a:lstStyle/>
          <a:p>
            <a:r>
              <a:rPr lang="en-US" sz="3600" i="1" dirty="0" smtClean="0">
                <a:latin typeface="Britannic Bold" pitchFamily="34" charset="0"/>
              </a:rPr>
              <a:t>R&amp;D in Broad Range</a:t>
            </a:r>
            <a:endParaRPr lang="en-US" sz="3600" i="1" dirty="0"/>
          </a:p>
        </p:txBody>
      </p:sp>
      <p:sp>
        <p:nvSpPr>
          <p:cNvPr id="5" name="Text Placeholder 4"/>
          <p:cNvSpPr>
            <a:spLocks noGrp="1"/>
          </p:cNvSpPr>
          <p:nvPr>
            <p:ph type="body" sz="quarter" idx="11"/>
          </p:nvPr>
        </p:nvSpPr>
        <p:spPr/>
        <p:txBody>
          <a:bodyPr/>
          <a:lstStyle/>
          <a:p>
            <a:endParaRPr lang="en-US"/>
          </a:p>
        </p:txBody>
      </p:sp>
      <p:graphicFrame>
        <p:nvGraphicFramePr>
          <p:cNvPr id="11" name="Diagram 10"/>
          <p:cNvGraphicFramePr/>
          <p:nvPr>
            <p:extLst>
              <p:ext uri="{D42A27DB-BD31-4B8C-83A1-F6EECF244321}">
                <p14:modId xmlns:p14="http://schemas.microsoft.com/office/powerpoint/2010/main" val="2690240090"/>
              </p:ext>
            </p:extLst>
          </p:nvPr>
        </p:nvGraphicFramePr>
        <p:xfrm>
          <a:off x="40341" y="978946"/>
          <a:ext cx="8909349" cy="5428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501868571"/>
              </p:ext>
            </p:extLst>
          </p:nvPr>
        </p:nvGraphicFramePr>
        <p:xfrm>
          <a:off x="1703839" y="1832812"/>
          <a:ext cx="5723322" cy="36030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6"/>
          <p:cNvSpPr/>
          <p:nvPr/>
        </p:nvSpPr>
        <p:spPr bwMode="auto">
          <a:xfrm>
            <a:off x="8983980" y="5737860"/>
            <a:ext cx="914400" cy="914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6" name="TextBox 5"/>
          <p:cNvSpPr txBox="1"/>
          <p:nvPr/>
        </p:nvSpPr>
        <p:spPr>
          <a:xfrm>
            <a:off x="5379522" y="3480948"/>
            <a:ext cx="1149674" cy="307777"/>
          </a:xfrm>
          <a:prstGeom prst="rect">
            <a:avLst/>
          </a:prstGeom>
          <a:noFill/>
        </p:spPr>
        <p:txBody>
          <a:bodyPr wrap="none" rtlCol="0">
            <a:spAutoFit/>
          </a:bodyPr>
          <a:lstStyle/>
          <a:p>
            <a:r>
              <a:rPr lang="en-US" sz="1400" b="1" dirty="0" smtClean="0">
                <a:solidFill>
                  <a:schemeClr val="bg1"/>
                </a:solidFill>
                <a:effectLst>
                  <a:outerShdw blurRad="38100" dist="38100" dir="2700000" algn="tl">
                    <a:srgbClr val="000000">
                      <a:alpha val="43137"/>
                    </a:srgbClr>
                  </a:outerShdw>
                </a:effectLst>
              </a:rPr>
              <a:t>Electronics</a:t>
            </a:r>
            <a:endParaRPr lang="en-US" sz="14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4032781" y="4859578"/>
            <a:ext cx="1061508" cy="307777"/>
          </a:xfrm>
          <a:prstGeom prst="rect">
            <a:avLst/>
          </a:prstGeom>
          <a:noFill/>
        </p:spPr>
        <p:txBody>
          <a:bodyPr wrap="none" rtlCol="0">
            <a:spAutoFit/>
          </a:bodyPr>
          <a:lstStyle/>
          <a:p>
            <a:pPr algn="ctr"/>
            <a:r>
              <a:rPr lang="en-US" sz="1400" b="1" dirty="0" smtClean="0">
                <a:solidFill>
                  <a:schemeClr val="bg1"/>
                </a:solidFill>
                <a:effectLst>
                  <a:outerShdw blurRad="38100" dist="38100" dir="2700000" algn="tl">
                    <a:srgbClr val="000000">
                      <a:alpha val="43137"/>
                    </a:srgbClr>
                  </a:outerShdw>
                </a:effectLst>
              </a:rPr>
              <a:t>Chemistry</a:t>
            </a:r>
            <a:endParaRPr lang="en-US" sz="1400" b="1" dirty="0">
              <a:solidFill>
                <a:schemeClr val="bg1"/>
              </a:solidFill>
              <a:effectLst>
                <a:outerShdw blurRad="38100" dist="38100" dir="2700000" algn="tl">
                  <a:srgbClr val="000000">
                    <a:alpha val="43137"/>
                  </a:srgbClr>
                </a:outerShdw>
              </a:effectLst>
            </a:endParaRPr>
          </a:p>
        </p:txBody>
      </p:sp>
      <p:sp>
        <p:nvSpPr>
          <p:cNvPr id="17" name="Rectangle 16"/>
          <p:cNvSpPr/>
          <p:nvPr/>
        </p:nvSpPr>
        <p:spPr>
          <a:xfrm>
            <a:off x="4738558" y="4859578"/>
            <a:ext cx="4572000" cy="1000274"/>
          </a:xfrm>
          <a:prstGeom prst="rect">
            <a:avLst/>
          </a:prstGeom>
        </p:spPr>
        <p:txBody>
          <a:bodyPr>
            <a:spAutoFit/>
          </a:bodyPr>
          <a:lstStyle/>
          <a:p>
            <a:pPr lvl="0" algn="ctr"/>
            <a:r>
              <a:rPr lang="en-GB" sz="2000" dirty="0" smtClean="0">
                <a:solidFill>
                  <a:schemeClr val="bg1"/>
                </a:solidFill>
                <a:effectLst>
                  <a:outerShdw blurRad="38100" dist="38100" dir="2700000" algn="tl">
                    <a:srgbClr val="000000">
                      <a:alpha val="43137"/>
                    </a:srgbClr>
                  </a:outerShdw>
                </a:effectLst>
                <a:latin typeface="+mn-lt"/>
              </a:rPr>
              <a:t>Scale   </a:t>
            </a:r>
          </a:p>
          <a:p>
            <a:pPr lvl="0" algn="ctr"/>
            <a:r>
              <a:rPr lang="en-GB" sz="300" dirty="0">
                <a:solidFill>
                  <a:schemeClr val="bg1"/>
                </a:solidFill>
                <a:effectLst>
                  <a:outerShdw blurRad="38100" dist="38100" dir="2700000" algn="tl">
                    <a:srgbClr val="000000">
                      <a:alpha val="43137"/>
                    </a:srgbClr>
                  </a:outerShdw>
                </a:effectLst>
                <a:latin typeface="+mn-lt"/>
              </a:rPr>
              <a:t> </a:t>
            </a:r>
            <a:r>
              <a:rPr lang="en-GB" sz="300" dirty="0" smtClean="0">
                <a:solidFill>
                  <a:schemeClr val="bg1"/>
                </a:solidFill>
                <a:effectLst>
                  <a:outerShdw blurRad="38100" dist="38100" dir="2700000" algn="tl">
                    <a:srgbClr val="000000">
                      <a:alpha val="43137"/>
                    </a:srgbClr>
                  </a:outerShdw>
                </a:effectLst>
                <a:latin typeface="+mn-lt"/>
              </a:rPr>
              <a:t>  </a:t>
            </a:r>
          </a:p>
          <a:p>
            <a:pPr lvl="0" algn="ctr"/>
            <a:r>
              <a:rPr lang="en-GB" sz="1800" dirty="0" smtClean="0">
                <a:solidFill>
                  <a:schemeClr val="bg1"/>
                </a:solidFill>
                <a:effectLst>
                  <a:outerShdw blurRad="38100" dist="38100" dir="2700000" algn="tl">
                    <a:srgbClr val="000000">
                      <a:alpha val="43137"/>
                    </a:srgbClr>
                  </a:outerShdw>
                </a:effectLst>
                <a:latin typeface="+mn-lt"/>
              </a:rPr>
              <a:t>Single channel </a:t>
            </a:r>
            <a:r>
              <a:rPr lang="en-GB" sz="1800" dirty="0">
                <a:solidFill>
                  <a:schemeClr val="bg1"/>
                </a:solidFill>
                <a:effectLst>
                  <a:outerShdw blurRad="38100" dist="38100" dir="2700000" algn="tl">
                    <a:srgbClr val="000000">
                      <a:alpha val="43137"/>
                    </a:srgbClr>
                  </a:outerShdw>
                </a:effectLst>
                <a:latin typeface="+mn-lt"/>
                <a:sym typeface="Symbol"/>
              </a:rPr>
              <a:t></a:t>
            </a:r>
            <a:r>
              <a:rPr lang="en-GB" sz="1800" dirty="0">
                <a:solidFill>
                  <a:schemeClr val="bg1"/>
                </a:solidFill>
                <a:effectLst>
                  <a:outerShdw blurRad="38100" dist="38100" dir="2700000" algn="tl">
                    <a:srgbClr val="000000">
                      <a:alpha val="43137"/>
                    </a:srgbClr>
                  </a:outerShdw>
                </a:effectLst>
                <a:latin typeface="+mn-lt"/>
              </a:rPr>
              <a:t> High-complex</a:t>
            </a:r>
          </a:p>
          <a:p>
            <a:pPr lvl="0" algn="ctr"/>
            <a:r>
              <a:rPr lang="en-US" sz="1800" dirty="0" smtClean="0">
                <a:solidFill>
                  <a:schemeClr val="bg1"/>
                </a:solidFill>
                <a:effectLst>
                  <a:outerShdw blurRad="38100" dist="38100" dir="2700000" algn="tl">
                    <a:srgbClr val="000000">
                      <a:alpha val="43137"/>
                    </a:srgbClr>
                  </a:outerShdw>
                </a:effectLst>
              </a:rPr>
              <a:t>millimeter </a:t>
            </a:r>
            <a:r>
              <a:rPr lang="en-GB" sz="1800" dirty="0">
                <a:solidFill>
                  <a:schemeClr val="bg1"/>
                </a:solidFill>
                <a:effectLst>
                  <a:outerShdw blurRad="38100" dist="38100" dir="2700000" algn="tl">
                    <a:srgbClr val="000000">
                      <a:alpha val="43137"/>
                    </a:srgbClr>
                  </a:outerShdw>
                </a:effectLst>
                <a:latin typeface="+mn-lt"/>
                <a:sym typeface="Symbol"/>
              </a:rPr>
              <a:t></a:t>
            </a:r>
            <a:r>
              <a:rPr lang="en-GB" sz="1800" dirty="0">
                <a:solidFill>
                  <a:schemeClr val="bg1"/>
                </a:solidFill>
                <a:effectLst>
                  <a:outerShdw blurRad="38100" dist="38100" dir="2700000" algn="tl">
                    <a:srgbClr val="000000">
                      <a:alpha val="43137"/>
                    </a:srgbClr>
                  </a:outerShdw>
                </a:effectLst>
                <a:latin typeface="+mn-lt"/>
              </a:rPr>
              <a:t> </a:t>
            </a:r>
            <a:r>
              <a:rPr lang="en-GB" sz="1800" dirty="0" smtClean="0">
                <a:solidFill>
                  <a:schemeClr val="bg1"/>
                </a:solidFill>
                <a:effectLst>
                  <a:outerShdw blurRad="38100" dist="38100" dir="2700000" algn="tl">
                    <a:srgbClr val="000000">
                      <a:alpha val="43137"/>
                    </a:srgbClr>
                  </a:outerShdw>
                </a:effectLst>
                <a:latin typeface="+mn-lt"/>
              </a:rPr>
              <a:t>meter</a:t>
            </a:r>
            <a:endParaRPr lang="en-US" sz="1800" dirty="0">
              <a:solidFill>
                <a:schemeClr val="bg1"/>
              </a:solidFill>
              <a:effectLst>
                <a:outerShdw blurRad="38100" dist="38100" dir="2700000" algn="tl">
                  <a:srgbClr val="000000">
                    <a:alpha val="43137"/>
                  </a:srgbClr>
                </a:outerShdw>
              </a:effectLst>
            </a:endParaRPr>
          </a:p>
        </p:txBody>
      </p:sp>
      <p:sp>
        <p:nvSpPr>
          <p:cNvPr id="18" name="Rectangle 17"/>
          <p:cNvSpPr/>
          <p:nvPr/>
        </p:nvSpPr>
        <p:spPr>
          <a:xfrm>
            <a:off x="4868886" y="1368816"/>
            <a:ext cx="4156364" cy="846386"/>
          </a:xfrm>
          <a:prstGeom prst="rect">
            <a:avLst/>
          </a:prstGeom>
        </p:spPr>
        <p:txBody>
          <a:bodyPr wrap="square">
            <a:spAutoFit/>
          </a:bodyPr>
          <a:lstStyle/>
          <a:p>
            <a:pPr lvl="0" algn="ctr"/>
            <a:r>
              <a:rPr lang="en-US" sz="2000" dirty="0" smtClean="0">
                <a:solidFill>
                  <a:schemeClr val="bg1"/>
                </a:solidFill>
                <a:effectLst>
                  <a:outerShdw blurRad="38100" dist="38100" dir="2700000" algn="tl">
                    <a:srgbClr val="000000">
                      <a:alpha val="43137"/>
                    </a:srgbClr>
                  </a:outerShdw>
                </a:effectLst>
                <a:latin typeface="+mn-lt"/>
              </a:rPr>
              <a:t>Scope</a:t>
            </a:r>
          </a:p>
          <a:p>
            <a:pPr lvl="0" algn="ctr"/>
            <a:r>
              <a:rPr lang="en-US" sz="1100" dirty="0">
                <a:solidFill>
                  <a:schemeClr val="bg1"/>
                </a:solidFill>
                <a:effectLst>
                  <a:outerShdw blurRad="38100" dist="38100" dir="2700000" algn="tl">
                    <a:srgbClr val="000000">
                      <a:alpha val="43137"/>
                    </a:srgbClr>
                  </a:outerShdw>
                </a:effectLst>
                <a:latin typeface="+mn-lt"/>
              </a:rPr>
              <a:t> </a:t>
            </a:r>
            <a:r>
              <a:rPr lang="en-US" sz="1100" dirty="0" smtClean="0">
                <a:solidFill>
                  <a:schemeClr val="bg1"/>
                </a:solidFill>
                <a:effectLst>
                  <a:outerShdw blurRad="38100" dist="38100" dir="2700000" algn="tl">
                    <a:srgbClr val="000000">
                      <a:alpha val="43137"/>
                    </a:srgbClr>
                  </a:outerShdw>
                </a:effectLst>
                <a:latin typeface="+mn-lt"/>
              </a:rPr>
              <a:t> </a:t>
            </a:r>
          </a:p>
          <a:p>
            <a:pPr lvl="0" algn="ctr"/>
            <a:r>
              <a:rPr lang="en-US" sz="1800" dirty="0" smtClean="0">
                <a:solidFill>
                  <a:schemeClr val="bg1"/>
                </a:solidFill>
                <a:effectLst>
                  <a:outerShdw blurRad="38100" dist="38100" dir="2700000" algn="tl">
                    <a:srgbClr val="000000">
                      <a:alpha val="43137"/>
                    </a:srgbClr>
                  </a:outerShdw>
                </a:effectLst>
                <a:latin typeface="+mn-lt"/>
                <a:sym typeface="Symbol"/>
              </a:rPr>
              <a:t>Photon,</a:t>
            </a:r>
            <a:r>
              <a:rPr lang="en-US" sz="1800" dirty="0" smtClean="0">
                <a:solidFill>
                  <a:schemeClr val="bg1"/>
                </a:solidFill>
                <a:effectLst>
                  <a:outerShdw blurRad="38100" dist="38100" dir="2700000" algn="tl">
                    <a:srgbClr val="000000">
                      <a:alpha val="43137"/>
                    </a:srgbClr>
                  </a:outerShdw>
                </a:effectLst>
                <a:latin typeface="+mn-lt"/>
              </a:rPr>
              <a:t> MIP, Heavy ions</a:t>
            </a:r>
            <a:endParaRPr lang="en-US" sz="1800" dirty="0">
              <a:solidFill>
                <a:schemeClr val="bg1"/>
              </a:solidFill>
              <a:effectLst>
                <a:outerShdw blurRad="38100" dist="38100" dir="2700000" algn="tl">
                  <a:srgbClr val="000000">
                    <a:alpha val="43137"/>
                  </a:srgbClr>
                </a:outerShdw>
              </a:effectLst>
              <a:latin typeface="+mn-lt"/>
            </a:endParaRPr>
          </a:p>
        </p:txBody>
      </p:sp>
      <p:sp>
        <p:nvSpPr>
          <p:cNvPr id="16" name="Rectangle 15"/>
          <p:cNvSpPr/>
          <p:nvPr/>
        </p:nvSpPr>
        <p:spPr>
          <a:xfrm>
            <a:off x="11875" y="1285854"/>
            <a:ext cx="4156364" cy="1031051"/>
          </a:xfrm>
          <a:prstGeom prst="rect">
            <a:avLst/>
          </a:prstGeom>
        </p:spPr>
        <p:txBody>
          <a:bodyPr wrap="square">
            <a:spAutoFit/>
          </a:bodyPr>
          <a:lstStyle/>
          <a:p>
            <a:pPr lvl="0" algn="ctr"/>
            <a:r>
              <a:rPr lang="en-US" sz="2000" dirty="0" smtClean="0">
                <a:solidFill>
                  <a:schemeClr val="bg1"/>
                </a:solidFill>
                <a:effectLst>
                  <a:outerShdw blurRad="38100" dist="38100" dir="2700000" algn="tl">
                    <a:srgbClr val="000000">
                      <a:alpha val="43137"/>
                    </a:srgbClr>
                  </a:outerShdw>
                </a:effectLst>
                <a:latin typeface="+mn-lt"/>
              </a:rPr>
              <a:t>Developments</a:t>
            </a:r>
          </a:p>
          <a:p>
            <a:pPr lvl="0" algn="ctr"/>
            <a:r>
              <a:rPr lang="en-US" sz="500" dirty="0">
                <a:solidFill>
                  <a:schemeClr val="bg1"/>
                </a:solidFill>
                <a:effectLst>
                  <a:outerShdw blurRad="38100" dist="38100" dir="2700000" algn="tl">
                    <a:srgbClr val="000000">
                      <a:alpha val="43137"/>
                    </a:srgbClr>
                  </a:outerShdw>
                </a:effectLst>
                <a:latin typeface="+mn-lt"/>
              </a:rPr>
              <a:t> </a:t>
            </a:r>
            <a:r>
              <a:rPr lang="en-US" sz="500" dirty="0" smtClean="0">
                <a:solidFill>
                  <a:schemeClr val="bg1"/>
                </a:solidFill>
                <a:effectLst>
                  <a:outerShdw blurRad="38100" dist="38100" dir="2700000" algn="tl">
                    <a:srgbClr val="000000">
                      <a:alpha val="43137"/>
                    </a:srgbClr>
                  </a:outerShdw>
                </a:effectLst>
                <a:latin typeface="+mn-lt"/>
              </a:rPr>
              <a:t> </a:t>
            </a:r>
          </a:p>
          <a:p>
            <a:pPr lvl="0" algn="ctr"/>
            <a:r>
              <a:rPr lang="en-US" sz="1800" dirty="0">
                <a:solidFill>
                  <a:schemeClr val="bg1"/>
                </a:solidFill>
                <a:effectLst>
                  <a:outerShdw blurRad="38100" dist="38100" dir="2700000" algn="tl">
                    <a:srgbClr val="000000">
                      <a:alpha val="43137"/>
                    </a:srgbClr>
                  </a:outerShdw>
                </a:effectLst>
                <a:latin typeface="+mn-lt"/>
              </a:rPr>
              <a:t>Idea </a:t>
            </a:r>
            <a:r>
              <a:rPr lang="en-US" sz="1800" dirty="0" smtClean="0">
                <a:solidFill>
                  <a:schemeClr val="bg1"/>
                </a:solidFill>
                <a:effectLst>
                  <a:outerShdw blurRad="38100" dist="38100" dir="2700000" algn="tl">
                    <a:srgbClr val="000000">
                      <a:alpha val="43137"/>
                    </a:srgbClr>
                  </a:outerShdw>
                </a:effectLst>
                <a:latin typeface="+mn-lt"/>
                <a:sym typeface="Wingdings"/>
              </a:rPr>
              <a:t></a:t>
            </a:r>
            <a:r>
              <a:rPr lang="en-US" sz="1800" dirty="0" smtClean="0">
                <a:solidFill>
                  <a:schemeClr val="bg1"/>
                </a:solidFill>
                <a:effectLst>
                  <a:outerShdw blurRad="38100" dist="38100" dir="2700000" algn="tl">
                    <a:srgbClr val="000000">
                      <a:alpha val="43137"/>
                    </a:srgbClr>
                  </a:outerShdw>
                </a:effectLst>
                <a:latin typeface="+mn-lt"/>
              </a:rPr>
              <a:t> Design </a:t>
            </a:r>
            <a:r>
              <a:rPr lang="en-US" sz="1800" dirty="0" smtClean="0">
                <a:solidFill>
                  <a:schemeClr val="bg1"/>
                </a:solidFill>
                <a:effectLst>
                  <a:outerShdw blurRad="38100" dist="38100" dir="2700000" algn="tl">
                    <a:srgbClr val="000000">
                      <a:alpha val="43137"/>
                    </a:srgbClr>
                  </a:outerShdw>
                </a:effectLst>
                <a:latin typeface="+mn-lt"/>
                <a:sym typeface="Wingdings"/>
              </a:rPr>
              <a:t></a:t>
            </a:r>
            <a:r>
              <a:rPr lang="en-US" sz="1800" dirty="0" smtClean="0">
                <a:solidFill>
                  <a:schemeClr val="bg1"/>
                </a:solidFill>
                <a:effectLst>
                  <a:outerShdw blurRad="38100" dist="38100" dir="2700000" algn="tl">
                    <a:srgbClr val="000000">
                      <a:alpha val="43137"/>
                    </a:srgbClr>
                  </a:outerShdw>
                </a:effectLst>
                <a:latin typeface="+mn-lt"/>
              </a:rPr>
              <a:t> Fabrication  </a:t>
            </a:r>
          </a:p>
          <a:p>
            <a:pPr lvl="0" algn="ctr"/>
            <a:r>
              <a:rPr lang="en-US" sz="1800" dirty="0" smtClean="0">
                <a:solidFill>
                  <a:schemeClr val="bg1"/>
                </a:solidFill>
                <a:effectLst>
                  <a:outerShdw blurRad="38100" dist="38100" dir="2700000" algn="tl">
                    <a:srgbClr val="000000">
                      <a:alpha val="43137"/>
                    </a:srgbClr>
                  </a:outerShdw>
                </a:effectLst>
                <a:latin typeface="+mn-lt"/>
                <a:sym typeface="Wingdings"/>
              </a:rPr>
              <a:t> </a:t>
            </a:r>
            <a:r>
              <a:rPr lang="en-US" sz="1800" dirty="0" smtClean="0">
                <a:solidFill>
                  <a:schemeClr val="bg1"/>
                </a:solidFill>
                <a:effectLst>
                  <a:outerShdw blurRad="38100" dist="38100" dir="2700000" algn="tl">
                    <a:srgbClr val="000000">
                      <a:alpha val="43137"/>
                    </a:srgbClr>
                  </a:outerShdw>
                </a:effectLst>
                <a:latin typeface="+mn-lt"/>
              </a:rPr>
              <a:t>Application </a:t>
            </a:r>
            <a:r>
              <a:rPr lang="en-US" sz="1800" dirty="0" smtClean="0">
                <a:solidFill>
                  <a:schemeClr val="bg1"/>
                </a:solidFill>
                <a:effectLst>
                  <a:outerShdw blurRad="38100" dist="38100" dir="2700000" algn="tl">
                    <a:srgbClr val="000000">
                      <a:alpha val="43137"/>
                    </a:srgbClr>
                  </a:outerShdw>
                </a:effectLst>
                <a:latin typeface="+mn-lt"/>
                <a:sym typeface="Wingdings"/>
              </a:rPr>
              <a:t></a:t>
            </a:r>
            <a:r>
              <a:rPr lang="en-US" sz="1800" dirty="0" smtClean="0">
                <a:solidFill>
                  <a:schemeClr val="bg1"/>
                </a:solidFill>
                <a:effectLst>
                  <a:outerShdw blurRad="38100" dist="38100" dir="2700000" algn="tl">
                    <a:srgbClr val="000000">
                      <a:alpha val="43137"/>
                    </a:srgbClr>
                  </a:outerShdw>
                </a:effectLst>
                <a:latin typeface="+mn-lt"/>
              </a:rPr>
              <a:t> </a:t>
            </a:r>
            <a:r>
              <a:rPr lang="en-US" sz="1800" dirty="0">
                <a:solidFill>
                  <a:schemeClr val="bg1"/>
                </a:solidFill>
                <a:effectLst>
                  <a:outerShdw blurRad="38100" dist="38100" dir="2700000" algn="tl">
                    <a:srgbClr val="000000">
                      <a:alpha val="43137"/>
                    </a:srgbClr>
                  </a:outerShdw>
                </a:effectLst>
                <a:latin typeface="+mn-lt"/>
              </a:rPr>
              <a:t>Spin-off </a:t>
            </a:r>
          </a:p>
        </p:txBody>
      </p:sp>
    </p:spTree>
    <p:extLst>
      <p:ext uri="{BB962C8B-B14F-4D97-AF65-F5344CB8AC3E}">
        <p14:creationId xmlns:p14="http://schemas.microsoft.com/office/powerpoint/2010/main" val="116882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bwMode="auto">
          <a:xfrm>
            <a:off x="7422079" y="5913912"/>
            <a:ext cx="1561902" cy="7383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2" name="Title 1"/>
          <p:cNvSpPr>
            <a:spLocks noGrp="1"/>
          </p:cNvSpPr>
          <p:nvPr>
            <p:ph type="title"/>
          </p:nvPr>
        </p:nvSpPr>
        <p:spPr>
          <a:xfrm>
            <a:off x="250825" y="280035"/>
            <a:ext cx="8648521" cy="1143000"/>
          </a:xfrm>
        </p:spPr>
        <p:txBody>
          <a:bodyPr/>
          <a:lstStyle/>
          <a:p>
            <a:r>
              <a:rPr lang="en-US" sz="3600" i="1" dirty="0" smtClean="0">
                <a:latin typeface="Britannic Bold" panose="020B0903060703020204" pitchFamily="34" charset="0"/>
              </a:rPr>
              <a:t>Applications </a:t>
            </a:r>
            <a:br>
              <a:rPr lang="en-US" sz="3600" i="1" dirty="0" smtClean="0">
                <a:latin typeface="Britannic Bold" panose="020B0903060703020204" pitchFamily="34" charset="0"/>
              </a:rPr>
            </a:br>
            <a:r>
              <a:rPr lang="en-US" sz="3200" i="1" dirty="0" smtClean="0">
                <a:latin typeface="Britannic Bold" panose="020B0903060703020204" pitchFamily="34" charset="0"/>
              </a:rPr>
              <a:t>from </a:t>
            </a:r>
            <a:r>
              <a:rPr lang="en-US" sz="3200" i="1" dirty="0">
                <a:latin typeface="Britannic Bold" panose="020B0903060703020204" pitchFamily="34" charset="0"/>
              </a:rPr>
              <a:t>basic physics </a:t>
            </a:r>
            <a:r>
              <a:rPr lang="en-US" sz="3200" i="1" dirty="0" smtClean="0">
                <a:latin typeface="Britannic Bold" panose="020B0903060703020204" pitchFamily="34" charset="0"/>
              </a:rPr>
              <a:t>to </a:t>
            </a:r>
            <a:r>
              <a:rPr lang="en-US" sz="3200" i="1" dirty="0">
                <a:latin typeface="Britannic Bold" panose="020B0903060703020204" pitchFamily="34" charset="0"/>
              </a:rPr>
              <a:t>applied </a:t>
            </a:r>
            <a:r>
              <a:rPr lang="en-US" sz="3200" i="1" dirty="0" smtClean="0">
                <a:latin typeface="Britannic Bold" panose="020B0903060703020204" pitchFamily="34" charset="0"/>
              </a:rPr>
              <a:t>research</a:t>
            </a:r>
            <a:endParaRPr lang="en-US" sz="3200" i="1" dirty="0">
              <a:latin typeface="Britannic Bold" panose="020B0903060703020204" pitchFamily="34" charset="0"/>
            </a:endParaRPr>
          </a:p>
        </p:txBody>
      </p:sp>
      <p:sp>
        <p:nvSpPr>
          <p:cNvPr id="5" name="Text Placeholder 4"/>
          <p:cNvSpPr>
            <a:spLocks noGrp="1"/>
          </p:cNvSpPr>
          <p:nvPr>
            <p:ph type="body" sz="quarter" idx="11"/>
          </p:nvPr>
        </p:nvSpPr>
        <p:spPr/>
        <p:txBody>
          <a:bodyPr/>
          <a:lstStyle/>
          <a:p>
            <a:endParaRPr lang="en-US"/>
          </a:p>
        </p:txBody>
      </p:sp>
      <p:sp>
        <p:nvSpPr>
          <p:cNvPr id="14" name="Rectangle 13"/>
          <p:cNvSpPr/>
          <p:nvPr/>
        </p:nvSpPr>
        <p:spPr>
          <a:xfrm>
            <a:off x="157358" y="1426569"/>
            <a:ext cx="3492488" cy="3417525"/>
          </a:xfrm>
          <a:prstGeom prst="rect">
            <a:avLst/>
          </a:prstGeom>
        </p:spPr>
        <p:txBody>
          <a:bodyPr wrap="square">
            <a:noAutofit/>
          </a:bodyPr>
          <a:lstStyle/>
          <a:p>
            <a:pPr lvl="0" defTabSz="977900">
              <a:lnSpc>
                <a:spcPct val="90000"/>
              </a:lnSpc>
              <a:spcAft>
                <a:spcPct val="35000"/>
              </a:spcAft>
            </a:pPr>
            <a:r>
              <a:rPr lang="en-US" sz="2000" b="1" dirty="0" smtClean="0">
                <a:solidFill>
                  <a:schemeClr val="accent6">
                    <a:lumMod val="75000"/>
                  </a:schemeClr>
                </a:solidFill>
              </a:rPr>
              <a:t>Figures of merit</a:t>
            </a:r>
          </a:p>
          <a:p>
            <a:pPr marL="28575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Size               	</a:t>
            </a:r>
            <a:r>
              <a:rPr lang="en-US" sz="1400" dirty="0" smtClean="0">
                <a:solidFill>
                  <a:schemeClr val="accent6">
                    <a:lumMod val="75000"/>
                  </a:schemeClr>
                </a:solidFill>
              </a:rPr>
              <a:t>100 m</a:t>
            </a:r>
            <a:r>
              <a:rPr lang="en-US" sz="1400" baseline="30000" dirty="0" smtClean="0">
                <a:solidFill>
                  <a:schemeClr val="accent6">
                    <a:lumMod val="75000"/>
                  </a:schemeClr>
                </a:solidFill>
              </a:rPr>
              <a:t>3</a:t>
            </a:r>
            <a:r>
              <a:rPr lang="en-US" sz="1800" dirty="0" smtClean="0">
                <a:solidFill>
                  <a:schemeClr val="accent6">
                    <a:lumMod val="75000"/>
                  </a:schemeClr>
                </a:solidFill>
              </a:rPr>
              <a:t>, </a:t>
            </a:r>
            <a:r>
              <a:rPr lang="en-US" sz="1400" dirty="0" smtClean="0">
                <a:solidFill>
                  <a:schemeClr val="accent6">
                    <a:lumMod val="75000"/>
                  </a:schemeClr>
                </a:solidFill>
              </a:rPr>
              <a:t>10m</a:t>
            </a:r>
            <a:r>
              <a:rPr lang="en-US" sz="1400" baseline="30000" dirty="0" smtClean="0">
                <a:solidFill>
                  <a:schemeClr val="accent6">
                    <a:lumMod val="75000"/>
                  </a:schemeClr>
                </a:solidFill>
              </a:rPr>
              <a:t>2</a:t>
            </a:r>
            <a:endParaRPr lang="en-US" sz="1400" dirty="0" smtClean="0">
              <a:solidFill>
                <a:schemeClr val="accent6">
                  <a:lumMod val="75000"/>
                </a:schemeClr>
              </a:solidFill>
            </a:endParaRPr>
          </a:p>
          <a:p>
            <a:pPr marL="28575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Materials       	</a:t>
            </a:r>
            <a:r>
              <a:rPr lang="en-US" sz="1400" dirty="0" smtClean="0">
                <a:solidFill>
                  <a:schemeClr val="accent6">
                    <a:lumMod val="75000"/>
                  </a:schemeClr>
                </a:solidFill>
              </a:rPr>
              <a:t>0.1 % of X</a:t>
            </a:r>
            <a:r>
              <a:rPr lang="en-US" sz="1400" baseline="-25000" dirty="0" smtClean="0">
                <a:solidFill>
                  <a:schemeClr val="accent6">
                    <a:lumMod val="75000"/>
                  </a:schemeClr>
                </a:solidFill>
              </a:rPr>
              <a:t>0</a:t>
            </a:r>
            <a:endParaRPr lang="en-US" sz="1400" dirty="0" smtClean="0">
              <a:solidFill>
                <a:schemeClr val="accent6">
                  <a:lumMod val="75000"/>
                </a:schemeClr>
              </a:solidFill>
            </a:endParaRPr>
          </a:p>
          <a:p>
            <a:pPr marL="285750" lvl="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Rate                	</a:t>
            </a:r>
            <a:r>
              <a:rPr lang="en-US" sz="1400" dirty="0" smtClean="0">
                <a:solidFill>
                  <a:schemeClr val="accent6">
                    <a:lumMod val="75000"/>
                  </a:schemeClr>
                </a:solidFill>
              </a:rPr>
              <a:t>10 MHz</a:t>
            </a:r>
          </a:p>
          <a:p>
            <a:pPr marL="28575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Dynamic range	 </a:t>
            </a:r>
            <a:r>
              <a:rPr lang="en-US" sz="1400" dirty="0" err="1" smtClean="0">
                <a:solidFill>
                  <a:schemeClr val="accent6">
                    <a:lumMod val="75000"/>
                  </a:schemeClr>
                </a:solidFill>
              </a:rPr>
              <a:t>fA</a:t>
            </a:r>
            <a:r>
              <a:rPr lang="en-US" sz="1400" dirty="0" smtClean="0">
                <a:solidFill>
                  <a:schemeClr val="accent6">
                    <a:lumMod val="75000"/>
                  </a:schemeClr>
                </a:solidFill>
              </a:rPr>
              <a:t> ÷ mA</a:t>
            </a:r>
            <a:endParaRPr lang="en-US" sz="1400" dirty="0">
              <a:solidFill>
                <a:schemeClr val="accent6">
                  <a:lumMod val="75000"/>
                </a:schemeClr>
              </a:solidFill>
            </a:endParaRPr>
          </a:p>
          <a:p>
            <a:pPr marL="28575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R</a:t>
            </a:r>
            <a:r>
              <a:rPr lang="en-US" sz="1600" dirty="0">
                <a:solidFill>
                  <a:schemeClr val="accent6">
                    <a:lumMod val="75000"/>
                  </a:schemeClr>
                </a:solidFill>
              </a:rPr>
              <a:t>esolution </a:t>
            </a:r>
            <a:r>
              <a:rPr lang="en-US" sz="1600" dirty="0" smtClean="0">
                <a:solidFill>
                  <a:schemeClr val="accent6">
                    <a:lumMod val="75000"/>
                  </a:schemeClr>
                </a:solidFill>
              </a:rPr>
              <a:t> 	</a:t>
            </a:r>
            <a:r>
              <a:rPr lang="en-US" sz="1400" dirty="0" smtClean="0">
                <a:solidFill>
                  <a:schemeClr val="accent6">
                    <a:lumMod val="75000"/>
                  </a:schemeClr>
                </a:solidFill>
              </a:rPr>
              <a:t>1 %(E), 30µm(x) </a:t>
            </a:r>
          </a:p>
          <a:p>
            <a:pPr defTabSz="977900">
              <a:lnSpc>
                <a:spcPct val="90000"/>
              </a:lnSpc>
              <a:spcAft>
                <a:spcPct val="35000"/>
              </a:spcAft>
            </a:pPr>
            <a:r>
              <a:rPr lang="en-US" sz="1400" dirty="0">
                <a:solidFill>
                  <a:schemeClr val="accent6">
                    <a:lumMod val="75000"/>
                  </a:schemeClr>
                </a:solidFill>
              </a:rPr>
              <a:t>	</a:t>
            </a:r>
            <a:r>
              <a:rPr lang="en-US" sz="1400" dirty="0" smtClean="0">
                <a:solidFill>
                  <a:schemeClr val="accent6">
                    <a:lumMod val="75000"/>
                  </a:schemeClr>
                </a:solidFill>
              </a:rPr>
              <a:t>	100 </a:t>
            </a:r>
            <a:r>
              <a:rPr lang="en-US" sz="1400" dirty="0" err="1" smtClean="0">
                <a:solidFill>
                  <a:schemeClr val="accent6">
                    <a:lumMod val="75000"/>
                  </a:schemeClr>
                </a:solidFill>
              </a:rPr>
              <a:t>ps</a:t>
            </a:r>
            <a:r>
              <a:rPr lang="en-US" sz="1400" dirty="0" smtClean="0">
                <a:solidFill>
                  <a:schemeClr val="accent6">
                    <a:lumMod val="75000"/>
                  </a:schemeClr>
                </a:solidFill>
              </a:rPr>
              <a:t>(t)</a:t>
            </a:r>
            <a:endParaRPr lang="en-US" sz="1400" dirty="0">
              <a:solidFill>
                <a:schemeClr val="accent6">
                  <a:lumMod val="75000"/>
                </a:schemeClr>
              </a:solidFill>
            </a:endParaRPr>
          </a:p>
          <a:p>
            <a:pPr marL="28575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Efficiency 	</a:t>
            </a:r>
            <a:r>
              <a:rPr lang="en-US" sz="1400" dirty="0" smtClean="0">
                <a:solidFill>
                  <a:schemeClr val="accent6">
                    <a:lumMod val="75000"/>
                  </a:schemeClr>
                </a:solidFill>
              </a:rPr>
              <a:t>100 %</a:t>
            </a:r>
            <a:endParaRPr lang="en-US" sz="1800" dirty="0" smtClean="0">
              <a:solidFill>
                <a:schemeClr val="accent6">
                  <a:lumMod val="75000"/>
                </a:schemeClr>
              </a:solidFill>
            </a:endParaRPr>
          </a:p>
          <a:p>
            <a:pPr marL="28575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Stability                	</a:t>
            </a:r>
            <a:r>
              <a:rPr lang="en-US" sz="1400" dirty="0" smtClean="0">
                <a:solidFill>
                  <a:schemeClr val="accent6">
                    <a:lumMod val="75000"/>
                  </a:schemeClr>
                </a:solidFill>
              </a:rPr>
              <a:t>decade</a:t>
            </a:r>
          </a:p>
          <a:p>
            <a:pPr marL="28575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Durability 	</a:t>
            </a:r>
            <a:r>
              <a:rPr lang="en-US" sz="1400" dirty="0" smtClean="0">
                <a:solidFill>
                  <a:schemeClr val="accent6">
                    <a:lumMod val="75000"/>
                  </a:schemeClr>
                </a:solidFill>
              </a:rPr>
              <a:t>against radiation</a:t>
            </a:r>
            <a:endParaRPr lang="en-US" sz="1600" dirty="0">
              <a:solidFill>
                <a:schemeClr val="accent6">
                  <a:lumMod val="75000"/>
                </a:schemeClr>
              </a:solidFill>
            </a:endParaRPr>
          </a:p>
        </p:txBody>
      </p:sp>
      <p:grpSp>
        <p:nvGrpSpPr>
          <p:cNvPr id="17" name="Group 16"/>
          <p:cNvGrpSpPr/>
          <p:nvPr/>
        </p:nvGrpSpPr>
        <p:grpSpPr>
          <a:xfrm>
            <a:off x="5116956" y="5003685"/>
            <a:ext cx="1660884" cy="1423370"/>
            <a:chOff x="7462802" y="2842300"/>
            <a:chExt cx="1241076" cy="1264251"/>
          </a:xfrm>
        </p:grpSpPr>
        <p:pic>
          <p:nvPicPr>
            <p:cNvPr id="3078" name="Picture 6" descr="http://rd51-public.web.cern.ch/RD51-Public/Images/Ingr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802" y="2842300"/>
              <a:ext cx="1241076" cy="103423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867172" y="3860518"/>
              <a:ext cx="424270" cy="246033"/>
            </a:xfrm>
            <a:prstGeom prst="rect">
              <a:avLst/>
            </a:prstGeom>
          </p:spPr>
          <p:txBody>
            <a:bodyPr wrap="none">
              <a:spAutoFit/>
            </a:bodyPr>
            <a:lstStyle/>
            <a:p>
              <a:pPr algn="ctr"/>
              <a:r>
                <a:rPr lang="de-DE" sz="1200" dirty="0" smtClean="0"/>
                <a:t>Ingrid</a:t>
              </a:r>
            </a:p>
          </p:txBody>
        </p:sp>
      </p:grpSp>
      <p:sp>
        <p:nvSpPr>
          <p:cNvPr id="33" name="Rectangle 32"/>
          <p:cNvSpPr/>
          <p:nvPr/>
        </p:nvSpPr>
        <p:spPr>
          <a:xfrm>
            <a:off x="3582760" y="1433060"/>
            <a:ext cx="3060375" cy="1314206"/>
          </a:xfrm>
          <a:prstGeom prst="rect">
            <a:avLst/>
          </a:prstGeom>
        </p:spPr>
        <p:txBody>
          <a:bodyPr wrap="square">
            <a:spAutoFit/>
          </a:bodyPr>
          <a:lstStyle/>
          <a:p>
            <a:pPr lvl="0" defTabSz="977900">
              <a:lnSpc>
                <a:spcPct val="90000"/>
              </a:lnSpc>
              <a:spcAft>
                <a:spcPct val="35000"/>
              </a:spcAft>
            </a:pPr>
            <a:r>
              <a:rPr lang="en-US" sz="2000" b="1" dirty="0" smtClean="0">
                <a:solidFill>
                  <a:schemeClr val="accent6">
                    <a:lumMod val="75000"/>
                  </a:schemeClr>
                </a:solidFill>
              </a:rPr>
              <a:t>R&amp;D key components</a:t>
            </a:r>
          </a:p>
          <a:p>
            <a:pPr marL="285750" lvl="0" indent="-285750" defTabSz="977900">
              <a:lnSpc>
                <a:spcPct val="90000"/>
              </a:lnSpc>
              <a:spcAft>
                <a:spcPct val="35000"/>
              </a:spcAft>
              <a:buFont typeface="Arial" panose="020B0604020202020204" pitchFamily="34" charset="0"/>
              <a:buChar char="•"/>
            </a:pPr>
            <a:r>
              <a:rPr lang="en-US" sz="1600" dirty="0" smtClean="0">
                <a:solidFill>
                  <a:schemeClr val="accent6">
                    <a:lumMod val="75000"/>
                  </a:schemeClr>
                </a:solidFill>
              </a:rPr>
              <a:t>Interaction in gas</a:t>
            </a:r>
            <a:endParaRPr lang="en-US" sz="1600" dirty="0" smtClean="0">
              <a:solidFill>
                <a:schemeClr val="accent6">
                  <a:lumMod val="75000"/>
                </a:schemeClr>
              </a:solidFill>
            </a:endParaRPr>
          </a:p>
          <a:p>
            <a:pPr marL="285750" lvl="0" indent="-285750" defTabSz="977900">
              <a:lnSpc>
                <a:spcPct val="90000"/>
              </a:lnSpc>
              <a:spcAft>
                <a:spcPct val="35000"/>
              </a:spcAft>
              <a:buFont typeface="Arial" panose="020B0604020202020204" pitchFamily="34" charset="0"/>
              <a:buChar char="•"/>
            </a:pPr>
            <a:r>
              <a:rPr lang="en-US" sz="1600" dirty="0">
                <a:solidFill>
                  <a:schemeClr val="accent6">
                    <a:lumMod val="75000"/>
                  </a:schemeClr>
                </a:solidFill>
              </a:rPr>
              <a:t>A</a:t>
            </a:r>
            <a:r>
              <a:rPr lang="en-US" sz="1600" dirty="0" smtClean="0">
                <a:solidFill>
                  <a:schemeClr val="accent6">
                    <a:lumMod val="75000"/>
                  </a:schemeClr>
                </a:solidFill>
              </a:rPr>
              <a:t>mplification (e</a:t>
            </a:r>
            <a:r>
              <a:rPr lang="en-US" sz="1600" baseline="30000" dirty="0" smtClean="0">
                <a:solidFill>
                  <a:schemeClr val="accent6">
                    <a:lumMod val="75000"/>
                  </a:schemeClr>
                </a:solidFill>
              </a:rPr>
              <a:t>-</a:t>
            </a:r>
            <a:r>
              <a:rPr lang="en-US" sz="1600" dirty="0" smtClean="0">
                <a:solidFill>
                  <a:schemeClr val="accent6">
                    <a:lumMod val="75000"/>
                  </a:schemeClr>
                </a:solidFill>
              </a:rPr>
              <a:t> avalanche)</a:t>
            </a:r>
          </a:p>
          <a:p>
            <a:pPr marL="285750" lvl="0" indent="-285750" defTabSz="977900">
              <a:lnSpc>
                <a:spcPct val="90000"/>
              </a:lnSpc>
              <a:spcAft>
                <a:spcPct val="35000"/>
              </a:spcAft>
              <a:buFont typeface="Arial" panose="020B0604020202020204" pitchFamily="34" charset="0"/>
              <a:buChar char="•"/>
            </a:pPr>
            <a:r>
              <a:rPr lang="en-US" sz="1600" dirty="0">
                <a:solidFill>
                  <a:schemeClr val="accent6">
                    <a:lumMod val="75000"/>
                  </a:schemeClr>
                </a:solidFill>
              </a:rPr>
              <a:t>R</a:t>
            </a:r>
            <a:r>
              <a:rPr lang="en-US" sz="1600" dirty="0" smtClean="0">
                <a:solidFill>
                  <a:schemeClr val="accent6">
                    <a:lumMod val="75000"/>
                  </a:schemeClr>
                </a:solidFill>
              </a:rPr>
              <a:t>eadout electronics</a:t>
            </a:r>
          </a:p>
        </p:txBody>
      </p:sp>
      <p:grpSp>
        <p:nvGrpSpPr>
          <p:cNvPr id="10" name="Group 9"/>
          <p:cNvGrpSpPr/>
          <p:nvPr/>
        </p:nvGrpSpPr>
        <p:grpSpPr>
          <a:xfrm>
            <a:off x="6857850" y="1531484"/>
            <a:ext cx="2035071" cy="1609836"/>
            <a:chOff x="6846420" y="1531484"/>
            <a:chExt cx="2035071" cy="1609836"/>
          </a:xfrm>
        </p:grpSpPr>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b="14149"/>
            <a:stretch/>
          </p:blipFill>
          <p:spPr>
            <a:xfrm>
              <a:off x="6865843" y="1531484"/>
              <a:ext cx="1840415" cy="1185008"/>
            </a:xfrm>
            <a:prstGeom prst="rect">
              <a:avLst/>
            </a:prstGeom>
            <a:ln>
              <a:noFill/>
            </a:ln>
            <a:effectLst>
              <a:outerShdw blurRad="50800" dist="38100" dir="2700000" algn="tl" rotWithShape="0">
                <a:prstClr val="black">
                  <a:alpha val="40000"/>
                </a:prstClr>
              </a:outerShdw>
            </a:effectLst>
          </p:spPr>
        </p:pic>
        <p:pic>
          <p:nvPicPr>
            <p:cNvPr id="21" name="Picture 2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134" b="77080" l="24999" r="75018">
                          <a14:foregroundMark x1="41826" y1="45851" x2="60899" y2="62326"/>
                          <a14:foregroundMark x1="64714" y1="45851" x2="64714" y2="45851"/>
                          <a14:foregroundMark x1="56131" y1="33131" x2="51362" y2="33131"/>
                          <a14:foregroundMark x1="41826" y1="35675" x2="41826" y2="35675"/>
                          <a14:foregroundMark x1="38965" y1="50939" x2="38965" y2="50939"/>
                          <a14:backgroundMark x1="8492" y1="33131" x2="12307" y2="85221"/>
                          <a14:backgroundMark x1="88556" y1="85221" x2="92325" y2="33131"/>
                        </a14:backgroundRemoval>
                      </a14:imgEffect>
                    </a14:imgLayer>
                  </a14:imgProps>
                </a:ext>
                <a:ext uri="{28A0092B-C50C-407E-A947-70E740481C1C}">
                  <a14:useLocalDpi xmlns:a14="http://schemas.microsoft.com/office/drawing/2010/main" val="0"/>
                </a:ext>
              </a:extLst>
            </a:blip>
            <a:srcRect l="18747" t="11891" r="18729" b="15676"/>
            <a:stretch/>
          </p:blipFill>
          <p:spPr>
            <a:xfrm rot="20460872">
              <a:off x="8131639" y="2489862"/>
              <a:ext cx="749852" cy="651458"/>
            </a:xfrm>
            <a:prstGeom prst="rect">
              <a:avLst/>
            </a:prstGeom>
          </p:spPr>
        </p:pic>
        <p:sp>
          <p:nvSpPr>
            <p:cNvPr id="26" name="Oval 25"/>
            <p:cNvSpPr/>
            <p:nvPr/>
          </p:nvSpPr>
          <p:spPr bwMode="auto">
            <a:xfrm>
              <a:off x="7688679" y="2385021"/>
              <a:ext cx="108000" cy="108000"/>
            </a:xfrm>
            <a:prstGeom prst="ellipse">
              <a:avLst/>
            </a:prstGeom>
            <a:no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cxnSp>
          <p:nvCxnSpPr>
            <p:cNvPr id="36" name="Curved Connector 35"/>
            <p:cNvCxnSpPr/>
            <p:nvPr/>
          </p:nvCxnSpPr>
          <p:spPr bwMode="auto">
            <a:xfrm rot="16200000" flipH="1">
              <a:off x="8000452" y="2128550"/>
              <a:ext cx="175324" cy="699743"/>
            </a:xfrm>
            <a:prstGeom prst="curvedConnector3">
              <a:avLst>
                <a:gd name="adj1" fmla="val -139408"/>
              </a:avLst>
            </a:prstGeom>
            <a:noFill/>
            <a:ln w="25400" cap="flat" cmpd="sng" algn="ctr">
              <a:solidFill>
                <a:schemeClr val="bg1">
                  <a:lumMod val="85000"/>
                </a:schemeClr>
              </a:solidFill>
              <a:prstDash val="solid"/>
              <a:round/>
              <a:headEnd type="none" w="med" len="med"/>
              <a:tailEnd type="triangle" w="lg" len="lg"/>
            </a:ln>
            <a:effectLst/>
          </p:spPr>
        </p:cxnSp>
        <p:sp>
          <p:nvSpPr>
            <p:cNvPr id="56" name="Rectangle 55"/>
            <p:cNvSpPr/>
            <p:nvPr/>
          </p:nvSpPr>
          <p:spPr>
            <a:xfrm>
              <a:off x="6846420" y="2716492"/>
              <a:ext cx="1478290" cy="276999"/>
            </a:xfrm>
            <a:prstGeom prst="rect">
              <a:avLst/>
            </a:prstGeom>
          </p:spPr>
          <p:txBody>
            <a:bodyPr wrap="none">
              <a:spAutoFit/>
            </a:bodyPr>
            <a:lstStyle/>
            <a:p>
              <a:r>
                <a:rPr lang="de-DE" sz="1200" dirty="0" err="1" smtClean="0"/>
                <a:t>Readout</a:t>
              </a:r>
              <a:r>
                <a:rPr lang="de-DE" sz="1200" dirty="0" smtClean="0"/>
                <a:t> pad plane</a:t>
              </a:r>
            </a:p>
          </p:txBody>
        </p:sp>
      </p:grpSp>
      <p:grpSp>
        <p:nvGrpSpPr>
          <p:cNvPr id="16" name="Group 15"/>
          <p:cNvGrpSpPr/>
          <p:nvPr/>
        </p:nvGrpSpPr>
        <p:grpSpPr>
          <a:xfrm>
            <a:off x="6926430" y="5195075"/>
            <a:ext cx="1783476" cy="1255231"/>
            <a:chOff x="7164986" y="4359564"/>
            <a:chExt cx="1783476" cy="1255231"/>
          </a:xfrm>
        </p:grpSpPr>
        <p:pic>
          <p:nvPicPr>
            <p:cNvPr id="307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33897"/>
            <a:stretch/>
          </p:blipFill>
          <p:spPr bwMode="auto">
            <a:xfrm>
              <a:off x="7164986" y="4359564"/>
              <a:ext cx="1783476" cy="101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7690909" y="5337796"/>
              <a:ext cx="580608" cy="276999"/>
            </a:xfrm>
            <a:prstGeom prst="rect">
              <a:avLst/>
            </a:prstGeom>
          </p:spPr>
          <p:txBody>
            <a:bodyPr wrap="none">
              <a:spAutoFit/>
            </a:bodyPr>
            <a:lstStyle/>
            <a:p>
              <a:r>
                <a:rPr lang="de-DE" sz="1200" dirty="0" smtClean="0"/>
                <a:t>µ-PIC</a:t>
              </a:r>
            </a:p>
          </p:txBody>
        </p:sp>
      </p:grpSp>
      <p:grpSp>
        <p:nvGrpSpPr>
          <p:cNvPr id="9" name="Group 8"/>
          <p:cNvGrpSpPr/>
          <p:nvPr/>
        </p:nvGrpSpPr>
        <p:grpSpPr>
          <a:xfrm>
            <a:off x="6989720" y="3593201"/>
            <a:ext cx="1778808" cy="998892"/>
            <a:chOff x="133914" y="5412567"/>
            <a:chExt cx="1778808" cy="998892"/>
          </a:xfrm>
        </p:grpSpPr>
        <p:sp>
          <p:nvSpPr>
            <p:cNvPr id="28" name="Rectangle 27"/>
            <p:cNvSpPr/>
            <p:nvPr/>
          </p:nvSpPr>
          <p:spPr>
            <a:xfrm>
              <a:off x="769082" y="6134460"/>
              <a:ext cx="508473" cy="276999"/>
            </a:xfrm>
            <a:prstGeom prst="rect">
              <a:avLst/>
            </a:prstGeom>
          </p:spPr>
          <p:txBody>
            <a:bodyPr wrap="none">
              <a:spAutoFit/>
            </a:bodyPr>
            <a:lstStyle/>
            <a:p>
              <a:r>
                <a:rPr lang="de-DE" sz="1200" dirty="0" smtClean="0"/>
                <a:t>RPC</a:t>
              </a:r>
              <a:endParaRPr lang="en-US" sz="1200"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914" y="5412567"/>
              <a:ext cx="1778808" cy="721893"/>
            </a:xfrm>
            <a:prstGeom prst="rect">
              <a:avLst/>
            </a:prstGeom>
          </p:spPr>
        </p:pic>
      </p:grpSp>
      <p:grpSp>
        <p:nvGrpSpPr>
          <p:cNvPr id="18" name="Group 17"/>
          <p:cNvGrpSpPr/>
          <p:nvPr/>
        </p:nvGrpSpPr>
        <p:grpSpPr>
          <a:xfrm>
            <a:off x="302271" y="4997904"/>
            <a:ext cx="3022406" cy="1605631"/>
            <a:chOff x="256006" y="3076289"/>
            <a:chExt cx="3257455" cy="1746366"/>
          </a:xfrm>
        </p:grpSpPr>
        <p:sp>
          <p:nvSpPr>
            <p:cNvPr id="6" name="Rectangle 5"/>
            <p:cNvSpPr/>
            <p:nvPr/>
          </p:nvSpPr>
          <p:spPr bwMode="auto">
            <a:xfrm>
              <a:off x="353528" y="3209008"/>
              <a:ext cx="1893346" cy="1613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grpSp>
          <p:nvGrpSpPr>
            <p:cNvPr id="12" name="Group 11"/>
            <p:cNvGrpSpPr/>
            <p:nvPr/>
          </p:nvGrpSpPr>
          <p:grpSpPr>
            <a:xfrm>
              <a:off x="256006" y="3076289"/>
              <a:ext cx="1699843" cy="1554730"/>
              <a:chOff x="3432400" y="5186010"/>
              <a:chExt cx="1274181" cy="1270811"/>
            </a:xfrm>
          </p:grpSpPr>
          <p:sp>
            <p:nvSpPr>
              <p:cNvPr id="27" name="Rectangle 26"/>
              <p:cNvSpPr/>
              <p:nvPr/>
            </p:nvSpPr>
            <p:spPr>
              <a:xfrm>
                <a:off x="3851322" y="6210561"/>
                <a:ext cx="432801" cy="246260"/>
              </a:xfrm>
              <a:prstGeom prst="rect">
                <a:avLst/>
              </a:prstGeom>
            </p:spPr>
            <p:txBody>
              <a:bodyPr wrap="none">
                <a:spAutoFit/>
              </a:bodyPr>
              <a:lstStyle/>
              <a:p>
                <a:pPr algn="ctr"/>
                <a:r>
                  <a:rPr lang="de-DE" sz="1200" dirty="0" smtClean="0"/>
                  <a:t>GEM</a:t>
                </a:r>
              </a:p>
            </p:txBody>
          </p:sp>
          <p:pic>
            <p:nvPicPr>
              <p:cNvPr id="6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2400" y="5186010"/>
                <a:ext cx="1274181" cy="102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1923377" y="3080002"/>
              <a:ext cx="1590084" cy="1741591"/>
              <a:chOff x="1872719" y="3159514"/>
              <a:chExt cx="1590084" cy="1741591"/>
            </a:xfrm>
          </p:grpSpPr>
          <p:pic>
            <p:nvPicPr>
              <p:cNvPr id="3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97041" y="3159514"/>
                <a:ext cx="1565762" cy="124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872719" y="4398975"/>
                <a:ext cx="1565762" cy="502130"/>
              </a:xfrm>
              <a:prstGeom prst="rect">
                <a:avLst/>
              </a:prstGeom>
              <a:noFill/>
            </p:spPr>
            <p:txBody>
              <a:bodyPr wrap="square" rtlCol="0">
                <a:spAutoFit/>
              </a:bodyPr>
              <a:lstStyle/>
              <a:p>
                <a:pPr algn="ctr"/>
                <a:r>
                  <a:rPr lang="en-US" sz="1200" dirty="0"/>
                  <a:t>E</a:t>
                </a:r>
                <a:r>
                  <a:rPr lang="en-US" sz="1200" dirty="0" smtClean="0"/>
                  <a:t>lectric fields of GEM foil</a:t>
                </a:r>
              </a:p>
            </p:txBody>
          </p:sp>
        </p:grpSp>
      </p:grpSp>
      <p:sp>
        <p:nvSpPr>
          <p:cNvPr id="37" name="Rectangle 36"/>
          <p:cNvSpPr/>
          <p:nvPr/>
        </p:nvSpPr>
        <p:spPr>
          <a:xfrm>
            <a:off x="3570372" y="2902905"/>
            <a:ext cx="3344628" cy="1929759"/>
          </a:xfrm>
          <a:prstGeom prst="rect">
            <a:avLst/>
          </a:prstGeom>
        </p:spPr>
        <p:txBody>
          <a:bodyPr wrap="square">
            <a:spAutoFit/>
          </a:bodyPr>
          <a:lstStyle/>
          <a:p>
            <a:pPr lvl="0" defTabSz="977900">
              <a:lnSpc>
                <a:spcPct val="90000"/>
              </a:lnSpc>
              <a:spcAft>
                <a:spcPct val="35000"/>
              </a:spcAft>
            </a:pPr>
            <a:r>
              <a:rPr lang="en-US" sz="2000" b="1" dirty="0" smtClean="0">
                <a:solidFill>
                  <a:schemeClr val="accent6">
                    <a:lumMod val="75000"/>
                  </a:schemeClr>
                </a:solidFill>
              </a:rPr>
              <a:t>Key technologies </a:t>
            </a:r>
          </a:p>
          <a:p>
            <a:pPr marL="285750" indent="-285750" defTabSz="977900">
              <a:lnSpc>
                <a:spcPct val="90000"/>
              </a:lnSpc>
              <a:spcAft>
                <a:spcPct val="35000"/>
              </a:spcAft>
              <a:buFont typeface="Arial" panose="020B0604020202020204" pitchFamily="34" charset="0"/>
              <a:buChar char="•"/>
            </a:pPr>
            <a:r>
              <a:rPr lang="en-US" sz="1600" b="1" dirty="0" smtClean="0">
                <a:solidFill>
                  <a:schemeClr val="accent6">
                    <a:lumMod val="75000"/>
                  </a:schemeClr>
                </a:solidFill>
              </a:rPr>
              <a:t>R</a:t>
            </a:r>
            <a:r>
              <a:rPr lang="en-US" sz="1600" dirty="0" smtClean="0">
                <a:solidFill>
                  <a:schemeClr val="accent6">
                    <a:lumMod val="75000"/>
                  </a:schemeClr>
                </a:solidFill>
              </a:rPr>
              <a:t>esistive </a:t>
            </a:r>
            <a:r>
              <a:rPr lang="en-US" sz="1600" b="1" dirty="0" smtClean="0">
                <a:solidFill>
                  <a:schemeClr val="accent6">
                    <a:lumMod val="75000"/>
                  </a:schemeClr>
                </a:solidFill>
              </a:rPr>
              <a:t>P</a:t>
            </a:r>
            <a:r>
              <a:rPr lang="en-US" sz="1600" dirty="0" smtClean="0">
                <a:solidFill>
                  <a:schemeClr val="accent6">
                    <a:lumMod val="75000"/>
                  </a:schemeClr>
                </a:solidFill>
              </a:rPr>
              <a:t>late </a:t>
            </a:r>
            <a:r>
              <a:rPr lang="en-US" sz="1600" b="1" dirty="0">
                <a:solidFill>
                  <a:schemeClr val="accent6">
                    <a:lumMod val="75000"/>
                  </a:schemeClr>
                </a:solidFill>
              </a:rPr>
              <a:t>C</a:t>
            </a:r>
            <a:r>
              <a:rPr lang="en-US" sz="1600" dirty="0">
                <a:solidFill>
                  <a:schemeClr val="accent6">
                    <a:lumMod val="75000"/>
                  </a:schemeClr>
                </a:solidFill>
              </a:rPr>
              <a:t>hamber </a:t>
            </a:r>
            <a:endParaRPr lang="en-US" sz="1600" dirty="0" smtClean="0">
              <a:solidFill>
                <a:schemeClr val="accent6">
                  <a:lumMod val="75000"/>
                </a:schemeClr>
              </a:solidFill>
            </a:endParaRPr>
          </a:p>
          <a:p>
            <a:pPr marL="285750" lvl="0" indent="-285750" defTabSz="977900">
              <a:lnSpc>
                <a:spcPct val="90000"/>
              </a:lnSpc>
              <a:spcAft>
                <a:spcPct val="35000"/>
              </a:spcAft>
              <a:buFont typeface="Arial" panose="020B0604020202020204" pitchFamily="34" charset="0"/>
              <a:buChar char="•"/>
            </a:pPr>
            <a:r>
              <a:rPr lang="en-US" sz="1600" b="1" dirty="0" smtClean="0">
                <a:solidFill>
                  <a:schemeClr val="accent6">
                    <a:lumMod val="75000"/>
                  </a:schemeClr>
                </a:solidFill>
              </a:rPr>
              <a:t>G</a:t>
            </a:r>
            <a:r>
              <a:rPr lang="en-US" sz="1600" dirty="0" smtClean="0">
                <a:solidFill>
                  <a:schemeClr val="accent6">
                    <a:lumMod val="75000"/>
                  </a:schemeClr>
                </a:solidFill>
              </a:rPr>
              <a:t>as </a:t>
            </a:r>
            <a:r>
              <a:rPr lang="en-US" sz="1600" b="1" dirty="0" smtClean="0">
                <a:solidFill>
                  <a:schemeClr val="accent6">
                    <a:lumMod val="75000"/>
                  </a:schemeClr>
                </a:solidFill>
              </a:rPr>
              <a:t>E</a:t>
            </a:r>
            <a:r>
              <a:rPr lang="en-US" sz="1600" dirty="0" smtClean="0">
                <a:solidFill>
                  <a:schemeClr val="accent6">
                    <a:lumMod val="75000"/>
                  </a:schemeClr>
                </a:solidFill>
              </a:rPr>
              <a:t>lectron </a:t>
            </a:r>
            <a:r>
              <a:rPr lang="en-US" sz="1600" b="1" dirty="0" smtClean="0">
                <a:solidFill>
                  <a:schemeClr val="accent6">
                    <a:lumMod val="75000"/>
                  </a:schemeClr>
                </a:solidFill>
              </a:rPr>
              <a:t>M</a:t>
            </a:r>
            <a:r>
              <a:rPr lang="en-US" sz="1600" dirty="0" smtClean="0">
                <a:solidFill>
                  <a:schemeClr val="accent6">
                    <a:lumMod val="75000"/>
                  </a:schemeClr>
                </a:solidFill>
              </a:rPr>
              <a:t>ultiplier </a:t>
            </a:r>
            <a:endParaRPr lang="en-US" sz="1400" dirty="0" smtClean="0">
              <a:solidFill>
                <a:schemeClr val="accent6">
                  <a:lumMod val="75000"/>
                </a:schemeClr>
              </a:solidFill>
            </a:endParaRPr>
          </a:p>
          <a:p>
            <a:pPr marL="285750" lvl="0" indent="-285750" defTabSz="977900">
              <a:lnSpc>
                <a:spcPct val="90000"/>
              </a:lnSpc>
              <a:spcAft>
                <a:spcPct val="35000"/>
              </a:spcAft>
              <a:buFont typeface="Arial" panose="020B0604020202020204" pitchFamily="34" charset="0"/>
              <a:buChar char="•"/>
            </a:pPr>
            <a:r>
              <a:rPr lang="en-US" sz="1600" b="1" dirty="0" smtClean="0">
                <a:solidFill>
                  <a:schemeClr val="accent6">
                    <a:lumMod val="75000"/>
                  </a:schemeClr>
                </a:solidFill>
              </a:rPr>
              <a:t>Micro</a:t>
            </a:r>
            <a:r>
              <a:rPr lang="en-US" sz="1600" dirty="0" smtClean="0">
                <a:solidFill>
                  <a:schemeClr val="accent6">
                    <a:lumMod val="75000"/>
                  </a:schemeClr>
                </a:solidFill>
              </a:rPr>
              <a:t>-</a:t>
            </a:r>
            <a:r>
              <a:rPr lang="en-US" sz="1600" b="1" dirty="0" smtClean="0">
                <a:solidFill>
                  <a:schemeClr val="accent6">
                    <a:lumMod val="75000"/>
                  </a:schemeClr>
                </a:solidFill>
              </a:rPr>
              <a:t>Me</a:t>
            </a:r>
            <a:r>
              <a:rPr lang="en-US" sz="1600" dirty="0" smtClean="0">
                <a:solidFill>
                  <a:schemeClr val="accent6">
                    <a:lumMod val="75000"/>
                  </a:schemeClr>
                </a:solidFill>
              </a:rPr>
              <a:t>sh </a:t>
            </a:r>
            <a:r>
              <a:rPr lang="en-US" sz="1600" b="1" dirty="0">
                <a:solidFill>
                  <a:schemeClr val="accent6">
                    <a:lumMod val="75000"/>
                  </a:schemeClr>
                </a:solidFill>
              </a:rPr>
              <a:t>Ga</a:t>
            </a:r>
            <a:r>
              <a:rPr lang="en-US" sz="1600" dirty="0">
                <a:solidFill>
                  <a:schemeClr val="accent6">
                    <a:lumMod val="75000"/>
                  </a:schemeClr>
                </a:solidFill>
              </a:rPr>
              <a:t>seous </a:t>
            </a:r>
            <a:r>
              <a:rPr lang="en-US" sz="1600" b="1" dirty="0">
                <a:solidFill>
                  <a:schemeClr val="accent6">
                    <a:lumMod val="75000"/>
                  </a:schemeClr>
                </a:solidFill>
              </a:rPr>
              <a:t>S</a:t>
            </a:r>
            <a:r>
              <a:rPr lang="en-US" sz="1600" dirty="0">
                <a:solidFill>
                  <a:schemeClr val="accent6">
                    <a:lumMod val="75000"/>
                  </a:schemeClr>
                </a:solidFill>
              </a:rPr>
              <a:t>tructure </a:t>
            </a:r>
            <a:endParaRPr lang="en-US" sz="1600" dirty="0" smtClean="0">
              <a:solidFill>
                <a:schemeClr val="accent6">
                  <a:lumMod val="75000"/>
                </a:schemeClr>
              </a:solidFill>
            </a:endParaRPr>
          </a:p>
          <a:p>
            <a:pPr marL="285750" indent="-285750" defTabSz="977900">
              <a:lnSpc>
                <a:spcPct val="90000"/>
              </a:lnSpc>
              <a:spcAft>
                <a:spcPct val="35000"/>
              </a:spcAft>
              <a:buFont typeface="Arial" panose="020B0604020202020204" pitchFamily="34" charset="0"/>
              <a:buChar char="•"/>
            </a:pPr>
            <a:r>
              <a:rPr lang="en-US" sz="1600" b="1" dirty="0" smtClean="0">
                <a:solidFill>
                  <a:schemeClr val="accent6">
                    <a:lumMod val="75000"/>
                  </a:schemeClr>
                </a:solidFill>
              </a:rPr>
              <a:t>In</a:t>
            </a:r>
            <a:r>
              <a:rPr lang="en-US" sz="1600" dirty="0" smtClean="0">
                <a:solidFill>
                  <a:schemeClr val="accent6">
                    <a:lumMod val="75000"/>
                  </a:schemeClr>
                </a:solidFill>
              </a:rPr>
              <a:t>tegrated </a:t>
            </a:r>
            <a:r>
              <a:rPr lang="en-US" sz="1600" b="1" dirty="0">
                <a:solidFill>
                  <a:schemeClr val="accent6">
                    <a:lumMod val="75000"/>
                  </a:schemeClr>
                </a:solidFill>
              </a:rPr>
              <a:t>Grid</a:t>
            </a:r>
            <a:r>
              <a:rPr lang="en-US" sz="1600" dirty="0">
                <a:solidFill>
                  <a:schemeClr val="accent6">
                    <a:lumMod val="75000"/>
                  </a:schemeClr>
                </a:solidFill>
              </a:rPr>
              <a:t> on Si</a:t>
            </a:r>
            <a:endParaRPr lang="en-US" sz="1600" dirty="0" smtClean="0">
              <a:solidFill>
                <a:schemeClr val="accent6">
                  <a:lumMod val="75000"/>
                </a:schemeClr>
              </a:solidFill>
            </a:endParaRPr>
          </a:p>
          <a:p>
            <a:pPr marL="285750" indent="-285750" defTabSz="977900">
              <a:lnSpc>
                <a:spcPct val="90000"/>
              </a:lnSpc>
              <a:spcAft>
                <a:spcPct val="35000"/>
              </a:spcAft>
              <a:buFont typeface="Arial" panose="020B0604020202020204" pitchFamily="34" charset="0"/>
              <a:buChar char="•"/>
            </a:pPr>
            <a:r>
              <a:rPr lang="en-US" sz="1600" b="1" dirty="0" smtClean="0">
                <a:solidFill>
                  <a:schemeClr val="accent6">
                    <a:lumMod val="75000"/>
                  </a:schemeClr>
                </a:solidFill>
              </a:rPr>
              <a:t>Micro</a:t>
            </a:r>
            <a:r>
              <a:rPr lang="en-US" sz="1600" dirty="0" smtClean="0">
                <a:solidFill>
                  <a:schemeClr val="accent6">
                    <a:lumMod val="75000"/>
                  </a:schemeClr>
                </a:solidFill>
              </a:rPr>
              <a:t> </a:t>
            </a:r>
            <a:r>
              <a:rPr lang="en-US" sz="1600" b="1" dirty="0">
                <a:solidFill>
                  <a:schemeClr val="accent6">
                    <a:lumMod val="75000"/>
                  </a:schemeClr>
                </a:solidFill>
              </a:rPr>
              <a:t>Pi</a:t>
            </a:r>
            <a:r>
              <a:rPr lang="en-US" sz="1600" dirty="0">
                <a:solidFill>
                  <a:schemeClr val="accent6">
                    <a:lumMod val="75000"/>
                  </a:schemeClr>
                </a:solidFill>
              </a:rPr>
              <a:t>xel </a:t>
            </a:r>
            <a:r>
              <a:rPr lang="en-US" sz="1600" b="1" dirty="0">
                <a:solidFill>
                  <a:schemeClr val="accent6">
                    <a:lumMod val="75000"/>
                  </a:schemeClr>
                </a:solidFill>
              </a:rPr>
              <a:t>C</a:t>
            </a:r>
            <a:r>
              <a:rPr lang="en-US" sz="1600" dirty="0">
                <a:solidFill>
                  <a:schemeClr val="accent6">
                    <a:lumMod val="75000"/>
                  </a:schemeClr>
                </a:solidFill>
              </a:rPr>
              <a:t>hamber</a:t>
            </a:r>
          </a:p>
        </p:txBody>
      </p:sp>
      <p:grpSp>
        <p:nvGrpSpPr>
          <p:cNvPr id="19" name="Group 18"/>
          <p:cNvGrpSpPr/>
          <p:nvPr/>
        </p:nvGrpSpPr>
        <p:grpSpPr>
          <a:xfrm>
            <a:off x="3453048" y="5001318"/>
            <a:ext cx="1545599" cy="1438326"/>
            <a:chOff x="2107666" y="5132183"/>
            <a:chExt cx="1389467" cy="1257238"/>
          </a:xfrm>
        </p:grpSpPr>
        <p:pic>
          <p:nvPicPr>
            <p:cNvPr id="39" name="Picture 1" descr="http://rd51-public.web.cern.ch/RD51-Public/Images/Micromega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7666" y="5132183"/>
              <a:ext cx="1389467" cy="102923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2343994" y="6147297"/>
              <a:ext cx="916810" cy="242124"/>
            </a:xfrm>
            <a:prstGeom prst="rect">
              <a:avLst/>
            </a:prstGeom>
          </p:spPr>
          <p:txBody>
            <a:bodyPr wrap="none">
              <a:spAutoFit/>
            </a:bodyPr>
            <a:lstStyle/>
            <a:p>
              <a:pPr algn="ctr"/>
              <a:r>
                <a:rPr lang="de-DE" sz="1200" dirty="0" err="1" smtClean="0"/>
                <a:t>MicroMegas</a:t>
              </a:r>
              <a:endParaRPr lang="en-US" sz="1200" dirty="0"/>
            </a:p>
          </p:txBody>
        </p:sp>
      </p:grpSp>
    </p:spTree>
    <p:extLst>
      <p:ext uri="{BB962C8B-B14F-4D97-AF65-F5344CB8AC3E}">
        <p14:creationId xmlns:p14="http://schemas.microsoft.com/office/powerpoint/2010/main" val="231089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7422079" y="5913912"/>
            <a:ext cx="1561902" cy="7383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17" name="Inhaltsplatzhalter 2"/>
          <p:cNvSpPr txBox="1">
            <a:spLocks/>
          </p:cNvSpPr>
          <p:nvPr/>
        </p:nvSpPr>
        <p:spPr bwMode="auto">
          <a:xfrm>
            <a:off x="205740" y="1007448"/>
            <a:ext cx="9063990" cy="64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000"/>
              </a:lnSpc>
              <a:spcBef>
                <a:spcPct val="20000"/>
              </a:spcBef>
              <a:spcAft>
                <a:spcPct val="20000"/>
              </a:spcAft>
              <a:buClr>
                <a:srgbClr val="00589C"/>
              </a:buClr>
              <a:buFont typeface="Wingdings" pitchFamily="2" charset="2"/>
              <a:defRPr sz="20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0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0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00000"/>
              </a:lnSpc>
            </a:pPr>
            <a:r>
              <a:rPr lang="en-US" i="1" kern="0" dirty="0" smtClean="0"/>
              <a:t>A charged-particle track detection-system in the  PANDA target spectrometer </a:t>
            </a:r>
          </a:p>
          <a:p>
            <a:pPr marL="0" indent="0"/>
            <a:r>
              <a:rPr lang="en-US" b="1" i="1" kern="0" dirty="0" smtClean="0">
                <a:solidFill>
                  <a:srgbClr val="0070C0"/>
                </a:solidFill>
              </a:rPr>
              <a:t>                                                </a:t>
            </a:r>
          </a:p>
        </p:txBody>
      </p:sp>
      <p:pic>
        <p:nvPicPr>
          <p:cNvPr id="8"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13" y="1483152"/>
            <a:ext cx="2614557" cy="2243950"/>
          </a:xfrm>
          <a:prstGeom prst="rect">
            <a:avLst/>
          </a:prstGeom>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15" t="21776" r="4272" b="17347"/>
          <a:stretch/>
        </p:blipFill>
        <p:spPr bwMode="auto">
          <a:xfrm>
            <a:off x="5256000" y="1494582"/>
            <a:ext cx="3816000" cy="218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bwMode="auto">
          <a:xfrm>
            <a:off x="6740313" y="1990979"/>
            <a:ext cx="634262" cy="87651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2" name="Title 1"/>
          <p:cNvSpPr>
            <a:spLocks noGrp="1"/>
          </p:cNvSpPr>
          <p:nvPr>
            <p:ph type="title"/>
          </p:nvPr>
        </p:nvSpPr>
        <p:spPr>
          <a:xfrm>
            <a:off x="250825" y="138720"/>
            <a:ext cx="8418159" cy="1143000"/>
          </a:xfrm>
        </p:spPr>
        <p:txBody>
          <a:bodyPr/>
          <a:lstStyle/>
          <a:p>
            <a:r>
              <a:rPr lang="en-US" sz="3600" i="1" dirty="0" smtClean="0">
                <a:latin typeface="Britannic Bold" panose="020B0903060703020204" pitchFamily="34" charset="0"/>
              </a:rPr>
              <a:t>GEM-Tracker</a:t>
            </a:r>
            <a:endParaRPr lang="en-US" sz="3600" i="1" dirty="0">
              <a:latin typeface="Britannic Bold" panose="020B0903060703020204" pitchFamily="34" charset="0"/>
            </a:endParaRPr>
          </a:p>
        </p:txBody>
      </p:sp>
      <p:sp>
        <p:nvSpPr>
          <p:cNvPr id="5" name="Text Placeholder 4"/>
          <p:cNvSpPr>
            <a:spLocks noGrp="1"/>
          </p:cNvSpPr>
          <p:nvPr>
            <p:ph type="body" sz="quarter" idx="11"/>
          </p:nvPr>
        </p:nvSpPr>
        <p:spPr/>
        <p:txBody>
          <a:bodyPr/>
          <a:lstStyle/>
          <a:p>
            <a:endParaRPr lang="en-US" dirty="0"/>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5101" y="3954343"/>
            <a:ext cx="4458879" cy="245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Inhaltsplatzhalter 2"/>
          <p:cNvSpPr>
            <a:spLocks noGrp="1"/>
          </p:cNvSpPr>
          <p:nvPr>
            <p:ph idx="1"/>
          </p:nvPr>
        </p:nvSpPr>
        <p:spPr>
          <a:xfrm>
            <a:off x="73117" y="3965619"/>
            <a:ext cx="4849875" cy="2728329"/>
          </a:xfrm>
        </p:spPr>
        <p:txBody>
          <a:bodyPr/>
          <a:lstStyle/>
          <a:p>
            <a:pPr marL="108000" indent="-285750">
              <a:lnSpc>
                <a:spcPct val="70000"/>
              </a:lnSpc>
              <a:buFont typeface="Arial" panose="020B0604020202020204" pitchFamily="34" charset="0"/>
              <a:buChar char="•"/>
            </a:pPr>
            <a:r>
              <a:rPr lang="en-US" sz="1800" dirty="0" smtClean="0"/>
              <a:t>Large </a:t>
            </a:r>
            <a:r>
              <a:rPr lang="en-US" sz="1800" dirty="0"/>
              <a:t>scale 	</a:t>
            </a:r>
            <a:r>
              <a:rPr lang="en-US" sz="1800" dirty="0" smtClean="0"/>
              <a:t>        	    </a:t>
            </a:r>
            <a:r>
              <a:rPr lang="en-US" sz="1800" dirty="0" smtClean="0"/>
              <a:t> </a:t>
            </a:r>
            <a:r>
              <a:rPr lang="en-US" sz="1800" dirty="0" smtClean="0">
                <a:sym typeface="Symbol"/>
              </a:rPr>
              <a:t></a:t>
            </a:r>
            <a:r>
              <a:rPr lang="en-US" sz="1800" dirty="0" smtClean="0"/>
              <a:t>1.5 m</a:t>
            </a:r>
            <a:endParaRPr lang="en-US" sz="1800" dirty="0"/>
          </a:p>
          <a:p>
            <a:pPr marL="285750" indent="-285750">
              <a:lnSpc>
                <a:spcPct val="70000"/>
              </a:lnSpc>
              <a:buFont typeface="Arial" panose="020B0604020202020204" pitchFamily="34" charset="0"/>
              <a:buChar char="•"/>
            </a:pPr>
            <a:r>
              <a:rPr lang="en-US" sz="1800" dirty="0"/>
              <a:t>Thin </a:t>
            </a:r>
            <a:r>
              <a:rPr lang="en-US" sz="1800" dirty="0">
                <a:solidFill>
                  <a:prstClr val="black"/>
                </a:solidFill>
              </a:rPr>
              <a:t>materials         </a:t>
            </a:r>
            <a:r>
              <a:rPr lang="en-US" sz="1800" dirty="0" smtClean="0">
                <a:solidFill>
                  <a:prstClr val="black"/>
                </a:solidFill>
              </a:rPr>
              <a:t>	    </a:t>
            </a:r>
            <a:r>
              <a:rPr lang="en-US" sz="1800" dirty="0" smtClean="0">
                <a:solidFill>
                  <a:prstClr val="black"/>
                </a:solidFill>
              </a:rPr>
              <a:t> </a:t>
            </a:r>
            <a:r>
              <a:rPr lang="en-GB" sz="1800" dirty="0" smtClean="0">
                <a:solidFill>
                  <a:prstClr val="black"/>
                </a:solidFill>
              </a:rPr>
              <a:t>~</a:t>
            </a:r>
            <a:r>
              <a:rPr lang="en-GB" sz="1800" dirty="0" smtClean="0">
                <a:solidFill>
                  <a:prstClr val="black"/>
                </a:solidFill>
              </a:rPr>
              <a:t>0.5 % </a:t>
            </a:r>
            <a:r>
              <a:rPr lang="en-GB" sz="1800" dirty="0">
                <a:solidFill>
                  <a:prstClr val="black"/>
                </a:solidFill>
              </a:rPr>
              <a:t>of </a:t>
            </a:r>
            <a:r>
              <a:rPr lang="en-GB" sz="1800" i="1" dirty="0">
                <a:solidFill>
                  <a:prstClr val="black"/>
                </a:solidFill>
              </a:rPr>
              <a:t>X</a:t>
            </a:r>
            <a:r>
              <a:rPr lang="en-GB" sz="1800" i="1" baseline="-25000" dirty="0">
                <a:solidFill>
                  <a:prstClr val="black"/>
                </a:solidFill>
              </a:rPr>
              <a:t>0 </a:t>
            </a:r>
            <a:endParaRPr lang="en-GB" sz="1800" i="1" baseline="-25000" dirty="0" smtClean="0">
              <a:solidFill>
                <a:prstClr val="black"/>
              </a:solidFill>
            </a:endParaRPr>
          </a:p>
          <a:p>
            <a:pPr marL="285750" indent="-285750">
              <a:lnSpc>
                <a:spcPct val="70000"/>
              </a:lnSpc>
              <a:buFont typeface="Arial" panose="020B0604020202020204" pitchFamily="34" charset="0"/>
              <a:buChar char="•"/>
            </a:pPr>
            <a:r>
              <a:rPr lang="en-US" sz="1800" dirty="0" smtClean="0">
                <a:solidFill>
                  <a:srgbClr val="000000"/>
                </a:solidFill>
              </a:rPr>
              <a:t>High rates 	       	    </a:t>
            </a:r>
            <a:r>
              <a:rPr lang="en-US" sz="1800" dirty="0" smtClean="0">
                <a:solidFill>
                  <a:srgbClr val="000000"/>
                </a:solidFill>
              </a:rPr>
              <a:t> </a:t>
            </a:r>
            <a:r>
              <a:rPr lang="de-DE" sz="1800" dirty="0" smtClean="0">
                <a:solidFill>
                  <a:srgbClr val="000000"/>
                </a:solidFill>
              </a:rPr>
              <a:t>~</a:t>
            </a:r>
            <a:r>
              <a:rPr lang="de-DE" sz="1800" dirty="0" smtClean="0">
                <a:solidFill>
                  <a:srgbClr val="000000"/>
                </a:solidFill>
              </a:rPr>
              <a:t>100 kHz/cm</a:t>
            </a:r>
            <a:r>
              <a:rPr lang="de-DE" sz="1800" baseline="30000" dirty="0" smtClean="0">
                <a:solidFill>
                  <a:srgbClr val="000000"/>
                </a:solidFill>
              </a:rPr>
              <a:t>2</a:t>
            </a:r>
            <a:endParaRPr lang="en-US" sz="1800" baseline="30000" dirty="0" smtClean="0">
              <a:solidFill>
                <a:srgbClr val="000000"/>
              </a:solidFill>
            </a:endParaRPr>
          </a:p>
          <a:p>
            <a:pPr marL="285750" lvl="0" indent="-285750">
              <a:lnSpc>
                <a:spcPct val="70000"/>
              </a:lnSpc>
              <a:buFont typeface="Arial" panose="020B0604020202020204" pitchFamily="34" charset="0"/>
              <a:buChar char="•"/>
            </a:pPr>
            <a:r>
              <a:rPr lang="en-US" sz="1800" dirty="0" smtClean="0">
                <a:solidFill>
                  <a:srgbClr val="000000"/>
                </a:solidFill>
              </a:rPr>
              <a:t>Track resolution      	    </a:t>
            </a:r>
            <a:r>
              <a:rPr lang="en-US" sz="1800" dirty="0" smtClean="0">
                <a:solidFill>
                  <a:srgbClr val="000000"/>
                </a:solidFill>
              </a:rPr>
              <a:t> </a:t>
            </a:r>
            <a:r>
              <a:rPr lang="en-US" sz="1800" dirty="0" smtClean="0"/>
              <a:t>~</a:t>
            </a:r>
            <a:r>
              <a:rPr lang="en-US" sz="1800" dirty="0" smtClean="0"/>
              <a:t>100 µm</a:t>
            </a:r>
          </a:p>
          <a:p>
            <a:pPr marL="285750" indent="-285750">
              <a:lnSpc>
                <a:spcPct val="70000"/>
              </a:lnSpc>
              <a:buFont typeface="Arial" panose="020B0604020202020204" pitchFamily="34" charset="0"/>
              <a:buChar char="•"/>
            </a:pPr>
            <a:r>
              <a:rPr lang="en-US" sz="1800" dirty="0"/>
              <a:t>Double drift volumes 	</a:t>
            </a:r>
            <a:r>
              <a:rPr lang="en-US" sz="1800" dirty="0" smtClean="0"/>
              <a:t>    </a:t>
            </a:r>
            <a:r>
              <a:rPr lang="en-US" sz="1800" dirty="0" smtClean="0"/>
              <a:t> 1 </a:t>
            </a:r>
            <a:r>
              <a:rPr lang="en-US" sz="1800" dirty="0" smtClean="0"/>
              <a:t>cm </a:t>
            </a:r>
            <a:r>
              <a:rPr lang="en-US" sz="1800" dirty="0"/>
              <a:t>gap</a:t>
            </a:r>
          </a:p>
          <a:p>
            <a:pPr marL="285750" indent="-285750">
              <a:lnSpc>
                <a:spcPct val="70000"/>
              </a:lnSpc>
              <a:buFont typeface="Arial" panose="020B0604020202020204" pitchFamily="34" charset="0"/>
              <a:buChar char="•"/>
            </a:pPr>
            <a:r>
              <a:rPr lang="en-US" sz="1800" dirty="0"/>
              <a:t>S</a:t>
            </a:r>
            <a:r>
              <a:rPr lang="en-US" sz="1800" dirty="0" smtClean="0"/>
              <a:t>ectored </a:t>
            </a:r>
            <a:r>
              <a:rPr lang="en-US" sz="1800" dirty="0"/>
              <a:t>GEM </a:t>
            </a:r>
            <a:r>
              <a:rPr lang="en-US" sz="1800" dirty="0" smtClean="0"/>
              <a:t>foils           </a:t>
            </a:r>
            <a:r>
              <a:rPr lang="en-US" sz="1800" dirty="0" smtClean="0"/>
              <a:t>  1000 </a:t>
            </a:r>
            <a:r>
              <a:rPr lang="en-US" sz="1800" dirty="0"/>
              <a:t>sect./disc</a:t>
            </a:r>
          </a:p>
          <a:p>
            <a:pPr marL="285750" indent="-285750">
              <a:lnSpc>
                <a:spcPct val="70000"/>
              </a:lnSpc>
              <a:buFont typeface="Arial" panose="020B0604020202020204" pitchFamily="34" charset="0"/>
              <a:buChar char="•"/>
            </a:pPr>
            <a:r>
              <a:rPr lang="en-US" sz="1800" dirty="0"/>
              <a:t>Continuous </a:t>
            </a:r>
            <a:r>
              <a:rPr lang="en-US" sz="1800" dirty="0" smtClean="0"/>
              <a:t>readout</a:t>
            </a:r>
            <a:r>
              <a:rPr lang="en-US" sz="1800" dirty="0"/>
              <a:t>	  </a:t>
            </a:r>
            <a:r>
              <a:rPr lang="en-US" sz="1800" dirty="0" smtClean="0"/>
              <a:t>   </a:t>
            </a:r>
            <a:r>
              <a:rPr lang="en-US" sz="1800" dirty="0" smtClean="0"/>
              <a:t> 32 </a:t>
            </a:r>
            <a:r>
              <a:rPr lang="en-US" sz="1800" dirty="0" smtClean="0"/>
              <a:t>MHz</a:t>
            </a:r>
            <a:endParaRPr lang="en-US" sz="1800" dirty="0"/>
          </a:p>
          <a:p>
            <a:pPr marL="285750" indent="-285750">
              <a:lnSpc>
                <a:spcPct val="70000"/>
              </a:lnSpc>
              <a:buFont typeface="Arial" panose="020B0604020202020204" pitchFamily="34" charset="0"/>
              <a:buChar char="•"/>
            </a:pPr>
            <a:r>
              <a:rPr lang="en-US" sz="1800" dirty="0" smtClean="0"/>
              <a:t>Micro-patterned </a:t>
            </a:r>
            <a:r>
              <a:rPr lang="en-US" sz="1800" dirty="0" smtClean="0"/>
              <a:t>pad-plane  </a:t>
            </a:r>
            <a:r>
              <a:rPr lang="en-US" sz="1800" dirty="0" smtClean="0"/>
              <a:t>~40 </a:t>
            </a:r>
            <a:r>
              <a:rPr lang="en-US" sz="1800" dirty="0" err="1" smtClean="0"/>
              <a:t>kch</a:t>
            </a:r>
            <a:endParaRPr lang="en-US" sz="1800" dirty="0"/>
          </a:p>
        </p:txBody>
      </p:sp>
      <p:sp>
        <p:nvSpPr>
          <p:cNvPr id="19" name="Inhaltsplatzhalter 2"/>
          <p:cNvSpPr txBox="1">
            <a:spLocks/>
          </p:cNvSpPr>
          <p:nvPr/>
        </p:nvSpPr>
        <p:spPr bwMode="auto">
          <a:xfrm>
            <a:off x="2503170" y="1458684"/>
            <a:ext cx="2846070" cy="232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3000"/>
              </a:lnSpc>
              <a:spcBef>
                <a:spcPct val="20000"/>
              </a:spcBef>
              <a:spcAft>
                <a:spcPct val="20000"/>
              </a:spcAft>
              <a:buClr>
                <a:srgbClr val="00589C"/>
              </a:buClr>
              <a:buFont typeface="Wingdings" pitchFamily="2" charset="2"/>
              <a:defRPr sz="20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0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0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00000"/>
              </a:lnSpc>
            </a:pPr>
            <a:r>
              <a:rPr lang="en-US" b="1" i="1" kern="0" dirty="0" smtClean="0">
                <a:solidFill>
                  <a:srgbClr val="0070C0"/>
                </a:solidFill>
              </a:rPr>
              <a:t>	       Compact</a:t>
            </a:r>
          </a:p>
          <a:p>
            <a:pPr>
              <a:lnSpc>
                <a:spcPct val="100000"/>
              </a:lnSpc>
            </a:pPr>
            <a:r>
              <a:rPr lang="en-US" b="1" i="1" kern="0" dirty="0" smtClean="0">
                <a:solidFill>
                  <a:srgbClr val="0070C0"/>
                </a:solidFill>
              </a:rPr>
              <a:t>	        Modular</a:t>
            </a:r>
          </a:p>
          <a:p>
            <a:pPr>
              <a:lnSpc>
                <a:spcPct val="100000"/>
              </a:lnSpc>
            </a:pPr>
            <a:r>
              <a:rPr lang="en-US" b="1" i="1" kern="0" dirty="0">
                <a:solidFill>
                  <a:srgbClr val="0070C0"/>
                </a:solidFill>
              </a:rPr>
              <a:t> </a:t>
            </a:r>
            <a:r>
              <a:rPr lang="en-US" b="1" i="1" kern="0" dirty="0" smtClean="0">
                <a:solidFill>
                  <a:srgbClr val="0070C0"/>
                </a:solidFill>
              </a:rPr>
              <a:t>    Minimized material</a:t>
            </a:r>
            <a:endParaRPr lang="en-US" b="1" i="1" kern="0" dirty="0">
              <a:solidFill>
                <a:srgbClr val="0070C0"/>
              </a:solidFill>
            </a:endParaRPr>
          </a:p>
          <a:p>
            <a:pPr>
              <a:lnSpc>
                <a:spcPct val="100000"/>
              </a:lnSpc>
            </a:pPr>
            <a:r>
              <a:rPr lang="en-US" b="1" i="1" kern="0" dirty="0" smtClean="0">
                <a:solidFill>
                  <a:srgbClr val="0070C0"/>
                </a:solidFill>
              </a:rPr>
              <a:t>           Innovative</a:t>
            </a:r>
          </a:p>
          <a:p>
            <a:pPr>
              <a:lnSpc>
                <a:spcPct val="100000"/>
              </a:lnSpc>
            </a:pPr>
            <a:r>
              <a:rPr lang="en-US" b="1" i="1" kern="0" dirty="0">
                <a:solidFill>
                  <a:srgbClr val="0070C0"/>
                </a:solidFill>
              </a:rPr>
              <a:t>	</a:t>
            </a:r>
            <a:r>
              <a:rPr lang="en-US" b="1" i="1" kern="0" dirty="0" smtClean="0">
                <a:solidFill>
                  <a:srgbClr val="0070C0"/>
                </a:solidFill>
              </a:rPr>
              <a:t>    cutting-edge</a:t>
            </a:r>
          </a:p>
        </p:txBody>
      </p:sp>
    </p:spTree>
    <p:extLst>
      <p:ext uri="{BB962C8B-B14F-4D97-AF65-F5344CB8AC3E}">
        <p14:creationId xmlns:p14="http://schemas.microsoft.com/office/powerpoint/2010/main" val="4243643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auto">
          <a:xfrm>
            <a:off x="7422079" y="5913912"/>
            <a:ext cx="1561902" cy="7383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2" name="Title 1"/>
          <p:cNvSpPr>
            <a:spLocks noGrp="1"/>
          </p:cNvSpPr>
          <p:nvPr>
            <p:ph type="title"/>
          </p:nvPr>
        </p:nvSpPr>
        <p:spPr>
          <a:xfrm>
            <a:off x="250825" y="131445"/>
            <a:ext cx="5560695" cy="1143000"/>
          </a:xfrm>
        </p:spPr>
        <p:txBody>
          <a:bodyPr/>
          <a:lstStyle/>
          <a:p>
            <a:r>
              <a:rPr lang="en-US" sz="3600" i="1" dirty="0" smtClean="0">
                <a:latin typeface="Britannic Bold" panose="020B0903060703020204" pitchFamily="34" charset="0"/>
              </a:rPr>
              <a:t>Common infrastructure</a:t>
            </a:r>
            <a:br>
              <a:rPr lang="en-US" sz="3600" i="1" dirty="0" smtClean="0">
                <a:latin typeface="Britannic Bold" panose="020B0903060703020204" pitchFamily="34" charset="0"/>
              </a:rPr>
            </a:br>
            <a:r>
              <a:rPr lang="en-US" sz="3600" i="1" dirty="0" smtClean="0">
                <a:latin typeface="Britannic Bold" panose="020B0903060703020204" pitchFamily="34" charset="0"/>
              </a:rPr>
              <a:t>Joint </a:t>
            </a:r>
            <a:r>
              <a:rPr lang="en-US" sz="3600" i="1" dirty="0" smtClean="0">
                <a:latin typeface="Britannic Bold" panose="020B0903060703020204" pitchFamily="34" charset="0"/>
              </a:rPr>
              <a:t>ventures  </a:t>
            </a:r>
            <a:endParaRPr lang="en-US" dirty="0"/>
          </a:p>
        </p:txBody>
      </p:sp>
      <p:sp>
        <p:nvSpPr>
          <p:cNvPr id="4" name="Text Placeholder 3"/>
          <p:cNvSpPr>
            <a:spLocks noGrp="1"/>
          </p:cNvSpPr>
          <p:nvPr>
            <p:ph type="body" sz="quarter" idx="11"/>
          </p:nvPr>
        </p:nvSpPr>
        <p:spPr/>
        <p:txBody>
          <a:bodyPr/>
          <a:lstStyle/>
          <a:p>
            <a:endParaRPr lang="en-US"/>
          </a:p>
        </p:txBody>
      </p:sp>
      <p:grpSp>
        <p:nvGrpSpPr>
          <p:cNvPr id="18" name="Group 17"/>
          <p:cNvGrpSpPr/>
          <p:nvPr/>
        </p:nvGrpSpPr>
        <p:grpSpPr>
          <a:xfrm>
            <a:off x="816644" y="3838920"/>
            <a:ext cx="3230880" cy="2522911"/>
            <a:chOff x="864870" y="1273302"/>
            <a:chExt cx="3230880" cy="2522911"/>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70" y="1273302"/>
              <a:ext cx="3230880" cy="2212848"/>
            </a:xfrm>
            <a:prstGeom prst="rect">
              <a:avLst/>
            </a:prstGeom>
          </p:spPr>
        </p:pic>
        <p:sp>
          <p:nvSpPr>
            <p:cNvPr id="17" name="TextBox 16"/>
            <p:cNvSpPr txBox="1"/>
            <p:nvPr/>
          </p:nvSpPr>
          <p:spPr>
            <a:xfrm>
              <a:off x="1149589" y="3488436"/>
              <a:ext cx="2613216" cy="307777"/>
            </a:xfrm>
            <a:prstGeom prst="rect">
              <a:avLst/>
            </a:prstGeom>
            <a:noFill/>
          </p:spPr>
          <p:txBody>
            <a:bodyPr wrap="none" rtlCol="0">
              <a:spAutoFit/>
            </a:bodyPr>
            <a:lstStyle/>
            <a:p>
              <a:pPr algn="ctr"/>
              <a:r>
                <a:rPr lang="en-US" sz="1400" dirty="0"/>
                <a:t>A</a:t>
              </a:r>
              <a:r>
                <a:rPr lang="en-US" sz="1400" dirty="0" smtClean="0"/>
                <a:t>ging test with a X-ray </a:t>
              </a:r>
              <a:r>
                <a:rPr lang="en-US" sz="1400" dirty="0" smtClean="0"/>
                <a:t>source</a:t>
              </a:r>
              <a:endParaRPr lang="en-US" sz="1400" dirty="0"/>
            </a:p>
          </p:txBody>
        </p:sp>
      </p:grpSp>
      <p:grpSp>
        <p:nvGrpSpPr>
          <p:cNvPr id="21" name="Group 20"/>
          <p:cNvGrpSpPr/>
          <p:nvPr/>
        </p:nvGrpSpPr>
        <p:grpSpPr>
          <a:xfrm>
            <a:off x="984602" y="1252886"/>
            <a:ext cx="3212592" cy="2493732"/>
            <a:chOff x="842010" y="3872514"/>
            <a:chExt cx="3212592" cy="2626576"/>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010" y="3872514"/>
              <a:ext cx="3212592" cy="2304288"/>
            </a:xfrm>
            <a:prstGeom prst="rect">
              <a:avLst/>
            </a:prstGeom>
          </p:spPr>
        </p:pic>
        <p:sp>
          <p:nvSpPr>
            <p:cNvPr id="20" name="TextBox 19"/>
            <p:cNvSpPr txBox="1"/>
            <p:nvPr/>
          </p:nvSpPr>
          <p:spPr>
            <a:xfrm>
              <a:off x="1503853" y="6174917"/>
              <a:ext cx="1904688" cy="324173"/>
            </a:xfrm>
            <a:prstGeom prst="rect">
              <a:avLst/>
            </a:prstGeom>
            <a:noFill/>
          </p:spPr>
          <p:txBody>
            <a:bodyPr wrap="none" rtlCol="0">
              <a:spAutoFit/>
            </a:bodyPr>
            <a:lstStyle/>
            <a:p>
              <a:pPr algn="ctr"/>
              <a:r>
                <a:rPr lang="en-US" sz="1400" dirty="0" smtClean="0"/>
                <a:t>Gas </a:t>
              </a:r>
              <a:r>
                <a:rPr lang="en-US" sz="1400" dirty="0" smtClean="0"/>
                <a:t>chromatography</a:t>
              </a:r>
              <a:endParaRPr lang="en-US" sz="1400" dirty="0"/>
            </a:p>
          </p:txBody>
        </p:sp>
      </p:grpSp>
      <p:grpSp>
        <p:nvGrpSpPr>
          <p:cNvPr id="3" name="Group 2"/>
          <p:cNvGrpSpPr/>
          <p:nvPr/>
        </p:nvGrpSpPr>
        <p:grpSpPr>
          <a:xfrm>
            <a:off x="4050890" y="3670091"/>
            <a:ext cx="4786787" cy="2732314"/>
            <a:chOff x="4197194" y="3694475"/>
            <a:chExt cx="4786787" cy="2732314"/>
          </a:xfrm>
        </p:grpSpPr>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4999" t="7462" r="24251" b="10905"/>
            <a:stretch/>
          </p:blipFill>
          <p:spPr>
            <a:xfrm>
              <a:off x="4999661" y="3694475"/>
              <a:ext cx="3108019" cy="2577225"/>
            </a:xfrm>
            <a:prstGeom prst="rect">
              <a:avLst/>
            </a:prstGeom>
          </p:spPr>
        </p:pic>
        <p:sp>
          <p:nvSpPr>
            <p:cNvPr id="22" name="TextBox 21"/>
            <p:cNvSpPr txBox="1"/>
            <p:nvPr/>
          </p:nvSpPr>
          <p:spPr>
            <a:xfrm>
              <a:off x="4197194" y="6119012"/>
              <a:ext cx="4786787" cy="307777"/>
            </a:xfrm>
            <a:prstGeom prst="rect">
              <a:avLst/>
            </a:prstGeom>
            <a:noFill/>
          </p:spPr>
          <p:txBody>
            <a:bodyPr wrap="square" rtlCol="0">
              <a:spAutoFit/>
            </a:bodyPr>
            <a:lstStyle/>
            <a:p>
              <a:pPr algn="ctr"/>
              <a:r>
                <a:rPr lang="en-US" sz="1400" dirty="0" smtClean="0"/>
                <a:t>2D-scan system </a:t>
              </a:r>
              <a:r>
                <a:rPr lang="en-US" sz="1400" dirty="0"/>
                <a:t>(</a:t>
              </a:r>
              <a:r>
                <a:rPr lang="en-US" sz="1400" dirty="0" smtClean="0"/>
                <a:t>microscope, </a:t>
              </a:r>
              <a:r>
                <a:rPr lang="en-US" sz="1400" dirty="0" smtClean="0"/>
                <a:t>X-ray</a:t>
              </a:r>
              <a:r>
                <a:rPr lang="en-US" sz="1400" dirty="0" smtClean="0"/>
                <a:t>, laser, scintillator</a:t>
              </a:r>
              <a:r>
                <a:rPr lang="en-US" sz="1400" dirty="0" smtClean="0"/>
                <a:t>)</a:t>
              </a:r>
              <a:endParaRPr lang="en-US" sz="1400" dirty="0"/>
            </a:p>
          </p:txBody>
        </p:sp>
      </p:grpSp>
      <p:sp>
        <p:nvSpPr>
          <p:cNvPr id="7" name="TextBox 6"/>
          <p:cNvSpPr txBox="1"/>
          <p:nvPr/>
        </p:nvSpPr>
        <p:spPr>
          <a:xfrm>
            <a:off x="4865549" y="3506521"/>
            <a:ext cx="3391000" cy="307777"/>
          </a:xfrm>
          <a:prstGeom prst="rect">
            <a:avLst/>
          </a:prstGeom>
          <a:noFill/>
        </p:spPr>
        <p:txBody>
          <a:bodyPr wrap="square" rtlCol="0">
            <a:spAutoFit/>
          </a:bodyPr>
          <a:lstStyle/>
          <a:p>
            <a:pPr algn="ctr"/>
            <a:r>
              <a:rPr lang="en-US" sz="1400" dirty="0" smtClean="0"/>
              <a:t>Test bench with </a:t>
            </a:r>
            <a:r>
              <a:rPr lang="en-US" sz="1400" dirty="0" smtClean="0"/>
              <a:t>laser</a:t>
            </a:r>
            <a:endParaRPr lang="en-US" sz="1400" dirty="0"/>
          </a:p>
        </p:txBody>
      </p:sp>
      <p:pic>
        <p:nvPicPr>
          <p:cNvPr id="6" name="Picture 5"/>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5390" t="6219" r="5561" b="5803"/>
          <a:stretch/>
        </p:blipFill>
        <p:spPr bwMode="auto">
          <a:xfrm>
            <a:off x="4999661" y="1252887"/>
            <a:ext cx="3256887" cy="218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74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34" y="298525"/>
            <a:ext cx="8408266" cy="1143000"/>
          </a:xfrm>
        </p:spPr>
        <p:txBody>
          <a:bodyPr/>
          <a:lstStyle/>
          <a:p>
            <a:r>
              <a:rPr lang="en-US" sz="3600" i="1" dirty="0" smtClean="0">
                <a:latin typeface="Britannic Bold" panose="020B0903060703020204" pitchFamily="34" charset="0"/>
              </a:rPr>
              <a:t>Perspective &amp; Vision</a:t>
            </a:r>
            <a:endParaRPr lang="en-US" sz="3600" i="1" dirty="0">
              <a:latin typeface="Britannic Bold" panose="020B0903060703020204" pitchFamily="34" charset="0"/>
            </a:endParaRPr>
          </a:p>
        </p:txBody>
      </p:sp>
      <p:sp>
        <p:nvSpPr>
          <p:cNvPr id="5" name="Text Placeholder 4"/>
          <p:cNvSpPr>
            <a:spLocks noGrp="1"/>
          </p:cNvSpPr>
          <p:nvPr>
            <p:ph type="body" sz="quarter" idx="11"/>
          </p:nvPr>
        </p:nvSpPr>
        <p:spPr/>
        <p:txBody>
          <a:bodyPr/>
          <a:lstStyle/>
          <a:p>
            <a:endParaRPr lang="en-US"/>
          </a:p>
        </p:txBody>
      </p:sp>
      <p:sp>
        <p:nvSpPr>
          <p:cNvPr id="6" name="Rectangle 5"/>
          <p:cNvSpPr/>
          <p:nvPr/>
        </p:nvSpPr>
        <p:spPr bwMode="auto">
          <a:xfrm>
            <a:off x="398033" y="1441525"/>
            <a:ext cx="1893346" cy="1613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7" name="Inhaltsplatzhalter 2"/>
          <p:cNvSpPr>
            <a:spLocks noGrp="1"/>
          </p:cNvSpPr>
          <p:nvPr>
            <p:ph idx="1"/>
          </p:nvPr>
        </p:nvSpPr>
        <p:spPr>
          <a:xfrm>
            <a:off x="250825" y="1441525"/>
            <a:ext cx="8207375" cy="4434523"/>
          </a:xfrm>
        </p:spPr>
        <p:txBody>
          <a:bodyPr/>
          <a:lstStyle/>
          <a:p>
            <a:pPr lvl="0">
              <a:lnSpc>
                <a:spcPct val="100000"/>
              </a:lnSpc>
              <a:buFont typeface="Arial" panose="020B0604020202020204" pitchFamily="34" charset="0"/>
              <a:buChar char="•"/>
            </a:pPr>
            <a:endParaRPr lang="en-US" dirty="0" smtClean="0"/>
          </a:p>
          <a:p>
            <a:pPr lvl="0">
              <a:lnSpc>
                <a:spcPct val="100000"/>
              </a:lnSpc>
              <a:buFont typeface="Arial" panose="020B0604020202020204" pitchFamily="34" charset="0"/>
              <a:buChar char="•"/>
            </a:pPr>
            <a:endParaRPr lang="en-US" dirty="0" smtClean="0"/>
          </a:p>
        </p:txBody>
      </p:sp>
      <p:graphicFrame>
        <p:nvGraphicFramePr>
          <p:cNvPr id="3" name="Diagram 2"/>
          <p:cNvGraphicFramePr/>
          <p:nvPr>
            <p:extLst>
              <p:ext uri="{D42A27DB-BD31-4B8C-83A1-F6EECF244321}">
                <p14:modId xmlns:p14="http://schemas.microsoft.com/office/powerpoint/2010/main" val="2541210288"/>
              </p:ext>
            </p:extLst>
          </p:nvPr>
        </p:nvGraphicFramePr>
        <p:xfrm>
          <a:off x="1344706" y="1042670"/>
          <a:ext cx="6900672" cy="4870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4103268" y="3289418"/>
            <a:ext cx="1334988" cy="867742"/>
            <a:chOff x="2380505" y="2370"/>
            <a:chExt cx="1334988" cy="867742"/>
          </a:xfrm>
        </p:grpSpPr>
        <p:sp>
          <p:nvSpPr>
            <p:cNvPr id="9" name="Rounded Rectangle 8"/>
            <p:cNvSpPr/>
            <p:nvPr/>
          </p:nvSpPr>
          <p:spPr>
            <a:xfrm>
              <a:off x="2380505" y="2370"/>
              <a:ext cx="1334988" cy="867742"/>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0" name="Rounded Rectangle 4"/>
            <p:cNvSpPr/>
            <p:nvPr/>
          </p:nvSpPr>
          <p:spPr>
            <a:xfrm>
              <a:off x="2422865" y="44730"/>
              <a:ext cx="1250268" cy="7830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dirty="0" smtClean="0"/>
                <a:t>Simple</a:t>
              </a:r>
              <a:endParaRPr lang="en-US" sz="1700" kern="1200" dirty="0"/>
            </a:p>
          </p:txBody>
        </p:sp>
      </p:grpSp>
      <p:cxnSp>
        <p:nvCxnSpPr>
          <p:cNvPr id="11" name="Straight Arrow Connector 10"/>
          <p:cNvCxnSpPr/>
          <p:nvPr/>
        </p:nvCxnSpPr>
        <p:spPr bwMode="auto">
          <a:xfrm>
            <a:off x="4746378" y="2548655"/>
            <a:ext cx="0" cy="536678"/>
          </a:xfrm>
          <a:prstGeom prst="straightConnector1">
            <a:avLst/>
          </a:prstGeom>
          <a:noFill/>
          <a:ln w="31750" cap="flat" cmpd="sng" algn="ctr">
            <a:solidFill>
              <a:srgbClr val="003E6E"/>
            </a:solidFill>
            <a:prstDash val="solid"/>
            <a:round/>
            <a:headEnd type="none" w="med" len="med"/>
            <a:tailEnd type="arrow"/>
          </a:ln>
          <a:effectLst/>
        </p:spPr>
      </p:cxnSp>
      <p:sp>
        <p:nvSpPr>
          <p:cNvPr id="12" name="Curved Down Arrow 11"/>
          <p:cNvSpPr/>
          <p:nvPr/>
        </p:nvSpPr>
        <p:spPr bwMode="auto">
          <a:xfrm>
            <a:off x="999743" y="1962912"/>
            <a:ext cx="3738323" cy="1231017"/>
          </a:xfrm>
          <a:prstGeom prst="curvedDownArrow">
            <a:avLst>
              <a:gd name="adj1" fmla="val 25000"/>
              <a:gd name="adj2" fmla="val 53580"/>
              <a:gd name="adj3" fmla="val 37882"/>
            </a:avLst>
          </a:prstGeom>
          <a:solidFill>
            <a:srgbClr val="DA6D00"/>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grpSp>
        <p:nvGrpSpPr>
          <p:cNvPr id="13" name="Group 12"/>
          <p:cNvGrpSpPr/>
          <p:nvPr/>
        </p:nvGrpSpPr>
        <p:grpSpPr>
          <a:xfrm>
            <a:off x="527131" y="3025863"/>
            <a:ext cx="1310723" cy="923980"/>
            <a:chOff x="4619313" y="1400563"/>
            <a:chExt cx="1310723" cy="851970"/>
          </a:xfrm>
          <a:solidFill>
            <a:srgbClr val="CC6600"/>
          </a:solidFill>
        </p:grpSpPr>
        <p:sp>
          <p:nvSpPr>
            <p:cNvPr id="14" name="Rounded Rectangle 13"/>
            <p:cNvSpPr/>
            <p:nvPr/>
          </p:nvSpPr>
          <p:spPr>
            <a:xfrm>
              <a:off x="4619313" y="1400563"/>
              <a:ext cx="1310723" cy="851970"/>
            </a:xfrm>
            <a:prstGeom prst="roundRect">
              <a:avLst/>
            </a:prstGeom>
            <a:grp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5" name="Rounded Rectangle 4"/>
            <p:cNvSpPr/>
            <p:nvPr/>
          </p:nvSpPr>
          <p:spPr>
            <a:xfrm>
              <a:off x="4648711" y="1442153"/>
              <a:ext cx="1227543" cy="7687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Solid state        </a:t>
              </a:r>
              <a:r>
                <a:rPr lang="en-US" sz="1300" dirty="0" smtClean="0"/>
                <a:t>+               Optical</a:t>
              </a:r>
              <a:endParaRPr lang="en-US" sz="1300" kern="1200" dirty="0"/>
            </a:p>
          </p:txBody>
        </p:sp>
      </p:grpSp>
      <p:cxnSp>
        <p:nvCxnSpPr>
          <p:cNvPr id="16" name="Straight Arrow Connector 15"/>
          <p:cNvCxnSpPr/>
          <p:nvPr/>
        </p:nvCxnSpPr>
        <p:spPr bwMode="auto">
          <a:xfrm>
            <a:off x="4740282" y="2529840"/>
            <a:ext cx="0" cy="494852"/>
          </a:xfrm>
          <a:prstGeom prst="straightConnector1">
            <a:avLst/>
          </a:prstGeom>
          <a:noFill/>
          <a:ln w="31750" cap="flat" cmpd="sng" algn="ctr">
            <a:solidFill>
              <a:srgbClr val="003E6E"/>
            </a:solidFill>
            <a:prstDash val="solid"/>
            <a:round/>
            <a:headEnd type="arrow" w="med" len="med"/>
            <a:tailEnd type="none"/>
          </a:ln>
          <a:effectLst/>
        </p:spPr>
      </p:cxnSp>
    </p:spTree>
    <p:extLst>
      <p:ext uri="{BB962C8B-B14F-4D97-AF65-F5344CB8AC3E}">
        <p14:creationId xmlns:p14="http://schemas.microsoft.com/office/powerpoint/2010/main" val="3196596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endParaRPr lang="en-US"/>
          </a:p>
        </p:txBody>
      </p:sp>
      <p:sp>
        <p:nvSpPr>
          <p:cNvPr id="8" name="TextBox 7"/>
          <p:cNvSpPr txBox="1"/>
          <p:nvPr/>
        </p:nvSpPr>
        <p:spPr>
          <a:xfrm>
            <a:off x="4303776" y="3169920"/>
            <a:ext cx="732893" cy="461665"/>
          </a:xfrm>
          <a:prstGeom prst="rect">
            <a:avLst/>
          </a:prstGeom>
          <a:noFill/>
        </p:spPr>
        <p:txBody>
          <a:bodyPr wrap="none" rtlCol="0">
            <a:spAutoFit/>
          </a:bodyPr>
          <a:lstStyle/>
          <a:p>
            <a:r>
              <a:rPr lang="en-US" dirty="0" smtClean="0"/>
              <a:t>End</a:t>
            </a:r>
            <a:endParaRPr lang="en-US" dirty="0"/>
          </a:p>
        </p:txBody>
      </p:sp>
    </p:spTree>
    <p:extLst>
      <p:ext uri="{BB962C8B-B14F-4D97-AF65-F5344CB8AC3E}">
        <p14:creationId xmlns:p14="http://schemas.microsoft.com/office/powerpoint/2010/main" val="889235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34" y="298525"/>
            <a:ext cx="8408266" cy="1143000"/>
          </a:xfrm>
        </p:spPr>
        <p:txBody>
          <a:bodyPr/>
          <a:lstStyle/>
          <a:p>
            <a:r>
              <a:rPr lang="en-US" sz="3600" i="1" dirty="0" smtClean="0">
                <a:latin typeface="Britannic Bold" panose="020B0903060703020204" pitchFamily="34" charset="0"/>
              </a:rPr>
              <a:t>Gaseous Detectors</a:t>
            </a:r>
            <a:r>
              <a:rPr lang="en-US" sz="3600" i="1" dirty="0">
                <a:latin typeface="Britannic Bold" panose="020B0903060703020204" pitchFamily="34" charset="0"/>
              </a:rPr>
              <a:t> </a:t>
            </a:r>
            <a:r>
              <a:rPr lang="en-US" sz="3600" i="1" dirty="0" smtClean="0">
                <a:latin typeface="Britannic Bold" panose="020B0903060703020204" pitchFamily="34" charset="0"/>
              </a:rPr>
              <a:t>- </a:t>
            </a:r>
            <a:r>
              <a:rPr lang="en-US" sz="3600" i="1" dirty="0" smtClean="0">
                <a:latin typeface="Britannic Bold" panose="020B0903060703020204" pitchFamily="34" charset="0"/>
              </a:rPr>
              <a:t>Summery</a:t>
            </a:r>
            <a:endParaRPr lang="en-US" sz="3600" i="1" dirty="0">
              <a:latin typeface="Britannic Bold" panose="020B0903060703020204" pitchFamily="34" charset="0"/>
            </a:endParaRPr>
          </a:p>
        </p:txBody>
      </p:sp>
      <p:sp>
        <p:nvSpPr>
          <p:cNvPr id="5" name="Text Placeholder 4"/>
          <p:cNvSpPr>
            <a:spLocks noGrp="1"/>
          </p:cNvSpPr>
          <p:nvPr>
            <p:ph type="body" sz="quarter" idx="11"/>
          </p:nvPr>
        </p:nvSpPr>
        <p:spPr/>
        <p:txBody>
          <a:bodyPr/>
          <a:lstStyle/>
          <a:p>
            <a:endParaRPr lang="en-US"/>
          </a:p>
        </p:txBody>
      </p:sp>
      <p:sp>
        <p:nvSpPr>
          <p:cNvPr id="6" name="Rectangle 5"/>
          <p:cNvSpPr/>
          <p:nvPr/>
        </p:nvSpPr>
        <p:spPr bwMode="auto">
          <a:xfrm>
            <a:off x="398033" y="1441525"/>
            <a:ext cx="1893346" cy="161364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12700" algn="l" defTabSz="914400" rtl="0" eaLnBrk="1" fontAlgn="base" latinLnBrk="0" hangingPunct="1">
              <a:lnSpc>
                <a:spcPts val="2000"/>
              </a:lnSpc>
              <a:spcBef>
                <a:spcPct val="20000"/>
              </a:spcBef>
              <a:spcAft>
                <a:spcPct val="0"/>
              </a:spcAft>
              <a:buClrTx/>
              <a:buSzTx/>
              <a:buFontTx/>
              <a:buNone/>
              <a:tabLst/>
            </a:pPr>
            <a:endParaRPr kumimoji="0" lang="en-US" sz="2400" b="0" i="0" u="none" strike="noStrike" cap="none" normalizeH="0" baseline="0" smtClean="0">
              <a:ln>
                <a:noFill/>
              </a:ln>
              <a:solidFill>
                <a:srgbClr val="515151"/>
              </a:solidFill>
              <a:effectLst/>
              <a:latin typeface="Arial" pitchFamily="34" charset="0"/>
            </a:endParaRPr>
          </a:p>
        </p:txBody>
      </p:sp>
      <p:sp>
        <p:nvSpPr>
          <p:cNvPr id="7" name="Inhaltsplatzhalter 2"/>
          <p:cNvSpPr>
            <a:spLocks noGrp="1"/>
          </p:cNvSpPr>
          <p:nvPr>
            <p:ph idx="1"/>
          </p:nvPr>
        </p:nvSpPr>
        <p:spPr>
          <a:xfrm>
            <a:off x="250825" y="1441525"/>
            <a:ext cx="8207375" cy="4434523"/>
          </a:xfrm>
        </p:spPr>
        <p:txBody>
          <a:bodyPr/>
          <a:lstStyle/>
          <a:p>
            <a:pPr>
              <a:lnSpc>
                <a:spcPct val="100000"/>
              </a:lnSpc>
              <a:buFont typeface="Arial" panose="020B0604020202020204" pitchFamily="34" charset="0"/>
              <a:buChar char="•"/>
            </a:pPr>
            <a:r>
              <a:rPr lang="en-US" dirty="0" smtClean="0"/>
              <a:t>Gaseous detectors have extensive use in scientific researches offering a large area coverage with low material budget</a:t>
            </a:r>
          </a:p>
          <a:p>
            <a:pPr>
              <a:lnSpc>
                <a:spcPct val="100000"/>
              </a:lnSpc>
              <a:buFont typeface="Arial" panose="020B0604020202020204" pitchFamily="34" charset="0"/>
              <a:buChar char="•"/>
            </a:pPr>
            <a:r>
              <a:rPr lang="en-US" dirty="0" smtClean="0"/>
              <a:t>Un</a:t>
            </a:r>
            <a:r>
              <a:rPr lang="en-US" dirty="0" smtClean="0"/>
              <a:t>precedented granularity of readout compete with Si-based device</a:t>
            </a:r>
            <a:r>
              <a:rPr lang="en-US" dirty="0" smtClean="0"/>
              <a:t>.</a:t>
            </a:r>
            <a:endParaRPr lang="en-US" dirty="0" smtClean="0"/>
          </a:p>
          <a:p>
            <a:pPr lvl="0">
              <a:lnSpc>
                <a:spcPct val="100000"/>
              </a:lnSpc>
              <a:buFont typeface="Arial" panose="020B0604020202020204" pitchFamily="34" charset="0"/>
              <a:buChar char="•"/>
            </a:pPr>
            <a:r>
              <a:rPr lang="en-US" dirty="0" smtClean="0"/>
              <a:t>Cutting </a:t>
            </a:r>
            <a:r>
              <a:rPr lang="en-US" dirty="0"/>
              <a:t>edge RPC system </a:t>
            </a:r>
            <a:r>
              <a:rPr lang="en-US" dirty="0" smtClean="0"/>
              <a:t>and robust and scalable micro-patterned gaseous detectors drive state-of-the-art technologies forward exploiting excellent timing, trigger and tracking applications.   </a:t>
            </a:r>
          </a:p>
          <a:p>
            <a:pPr lvl="0">
              <a:lnSpc>
                <a:spcPct val="100000"/>
              </a:lnSpc>
              <a:buFont typeface="Arial" panose="020B0604020202020204" pitchFamily="34" charset="0"/>
              <a:buChar char="•"/>
            </a:pPr>
            <a:r>
              <a:rPr lang="en-US" dirty="0" smtClean="0"/>
              <a:t>Common infrastructure and joint </a:t>
            </a:r>
            <a:r>
              <a:rPr lang="en-US" dirty="0" smtClean="0"/>
              <a:t>venture accelerate R&amp;D processes and enhance know-how on system engineering, quality assurance, and aging control.</a:t>
            </a:r>
          </a:p>
          <a:p>
            <a:pPr lvl="0">
              <a:lnSpc>
                <a:spcPct val="100000"/>
              </a:lnSpc>
              <a:buFont typeface="Arial" panose="020B0604020202020204" pitchFamily="34" charset="0"/>
              <a:buChar char="•"/>
            </a:pPr>
            <a:r>
              <a:rPr lang="en-US" dirty="0" smtClean="0"/>
              <a:t>Gaseous detectors </a:t>
            </a:r>
            <a:r>
              <a:rPr lang="en-US" dirty="0" smtClean="0"/>
              <a:t>are currently at optimization and integration phases, and possible scenario is to have a simple structure as micro-PIC has with technology from solid-state and optics</a:t>
            </a:r>
            <a:endParaRPr lang="en-US" dirty="0" smtClean="0"/>
          </a:p>
          <a:p>
            <a:pPr lvl="0">
              <a:lnSpc>
                <a:spcPct val="100000"/>
              </a:lnSpc>
              <a:buFont typeface="Arial" panose="020B0604020202020204" pitchFamily="34" charset="0"/>
              <a:buChar char="•"/>
            </a:pPr>
            <a:endParaRPr lang="en-US" dirty="0" smtClean="0"/>
          </a:p>
          <a:p>
            <a:pPr lvl="0">
              <a:lnSpc>
                <a:spcPct val="100000"/>
              </a:lnSpc>
              <a:buFont typeface="Arial" panose="020B0604020202020204" pitchFamily="34" charset="0"/>
              <a:buChar char="•"/>
            </a:pPr>
            <a:endParaRPr lang="en-US" dirty="0" smtClean="0"/>
          </a:p>
        </p:txBody>
      </p:sp>
    </p:spTree>
    <p:extLst>
      <p:ext uri="{BB962C8B-B14F-4D97-AF65-F5344CB8AC3E}">
        <p14:creationId xmlns:p14="http://schemas.microsoft.com/office/powerpoint/2010/main" val="2659826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Matter and Technology">
  <a:themeElements>
    <a:clrScheme name="Trennfolie FB Struktur der Mater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nnfolie FB Struktur der Mater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Trennfolie FB Struktur der Mater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nnfolie FB Struktur der Mater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nnfolie FB Struktur der Mater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nnfolie FB Struktur der Mater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nnfolie FB Struktur der Mater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nnfolie FB Struktur der Mater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nnfolie FB Struktur der Mater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nnfolie FB Struktur der Mater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nnfolie FB Struktur der Mater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nnfolie FB Struktur der Mater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nnfolie FB Struktur der Mater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nnfolie FB Struktur der Mater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FB Matter and Technologies">
  <a:themeElements>
    <a:clrScheme name="1_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olie FB Schlüsseltechnolog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1_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olie FB Schlüsseltechnologi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olie FB Schlüsseltechnologi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olie FB Schlüsseltechnologi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olie FB Schlüsseltechnologi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olie FB Schlüsseltechnologi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olie FB Schlüsseltechnologi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olie FB Schlüsseltechnologi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olie FB Schlüsseltechnologi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olie FB Schlüsseltechnologi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olie FB Schlüsseltechnologi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olie FB Schlüsseltechnologi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892</Words>
  <Application>Microsoft Office PowerPoint</Application>
  <PresentationFormat>On-screen Show (4:3)</PresentationFormat>
  <Paragraphs>144</Paragraphs>
  <Slides>8</Slides>
  <Notes>7</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Title Matter and Technology</vt:lpstr>
      <vt:lpstr>Slide FB Matter and Technologies</vt:lpstr>
      <vt:lpstr>Gaseous Detectors</vt:lpstr>
      <vt:lpstr>R&amp;D in Broad Range</vt:lpstr>
      <vt:lpstr>Applications  from basic physics to applied research</vt:lpstr>
      <vt:lpstr>GEM-Tracker</vt:lpstr>
      <vt:lpstr>Common infrastructure Joint ventures  </vt:lpstr>
      <vt:lpstr>Perspective &amp; Vision</vt:lpstr>
      <vt:lpstr>PowerPoint Presentation</vt:lpstr>
      <vt:lpstr>Gaseous Detectors - Summery</vt:lpstr>
    </vt:vector>
  </TitlesOfParts>
  <Company>HGF BONN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christine bleibtreu</dc:creator>
  <cp:lastModifiedBy>Saito, Nami Dr.</cp:lastModifiedBy>
  <cp:revision>2011</cp:revision>
  <dcterms:created xsi:type="dcterms:W3CDTF">2006-03-03T09:51:24Z</dcterms:created>
  <dcterms:modified xsi:type="dcterms:W3CDTF">2014-02-21T19:59:23Z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ache">
    <vt:bool>true</vt:bool>
  </property>
</Properties>
</file>