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tmp" ContentType="image/p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tags/tag20.xml" ContentType="application/vnd.openxmlformats-officedocument.presentationml.tags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80" r:id="rId2"/>
  </p:sldMasterIdLst>
  <p:notesMasterIdLst>
    <p:notesMasterId r:id="rId34"/>
  </p:notesMasterIdLst>
  <p:handoutMasterIdLst>
    <p:handoutMasterId r:id="rId35"/>
  </p:handoutMasterIdLst>
  <p:sldIdLst>
    <p:sldId id="298" r:id="rId3"/>
    <p:sldId id="338" r:id="rId4"/>
    <p:sldId id="259" r:id="rId5"/>
    <p:sldId id="339" r:id="rId6"/>
    <p:sldId id="348" r:id="rId7"/>
    <p:sldId id="261" r:id="rId8"/>
    <p:sldId id="305" r:id="rId9"/>
    <p:sldId id="267" r:id="rId10"/>
    <p:sldId id="263" r:id="rId11"/>
    <p:sldId id="258" r:id="rId12"/>
    <p:sldId id="330" r:id="rId13"/>
    <p:sldId id="361" r:id="rId14"/>
    <p:sldId id="350" r:id="rId15"/>
    <p:sldId id="279" r:id="rId16"/>
    <p:sldId id="344" r:id="rId17"/>
    <p:sldId id="345" r:id="rId18"/>
    <p:sldId id="342" r:id="rId19"/>
    <p:sldId id="351" r:id="rId20"/>
    <p:sldId id="347" r:id="rId21"/>
    <p:sldId id="355" r:id="rId22"/>
    <p:sldId id="356" r:id="rId23"/>
    <p:sldId id="269" r:id="rId24"/>
    <p:sldId id="352" r:id="rId25"/>
    <p:sldId id="353" r:id="rId26"/>
    <p:sldId id="354" r:id="rId27"/>
    <p:sldId id="362" r:id="rId28"/>
    <p:sldId id="300" r:id="rId29"/>
    <p:sldId id="357" r:id="rId30"/>
    <p:sldId id="358" r:id="rId31"/>
    <p:sldId id="359" r:id="rId32"/>
    <p:sldId id="360" r:id="rId3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24D4B"/>
    <a:srgbClr val="C74947"/>
    <a:srgbClr val="87A945"/>
    <a:srgbClr val="FF0000"/>
    <a:srgbClr val="292929"/>
    <a:srgbClr val="CC3300"/>
    <a:srgbClr val="CCFFFF"/>
    <a:srgbClr val="009900"/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73" autoAdjust="0"/>
    <p:restoredTop sz="88146" autoAdjust="0"/>
  </p:normalViewPr>
  <p:slideViewPr>
    <p:cSldViewPr>
      <p:cViewPr>
        <p:scale>
          <a:sx n="95" d="100"/>
          <a:sy n="95" d="100"/>
        </p:scale>
        <p:origin x="-1592" y="-80"/>
      </p:cViewPr>
      <p:guideLst>
        <p:guide orient="horz" pos="3838"/>
        <p:guide pos="31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165" d="100"/>
          <a:sy n="165" d="100"/>
        </p:scale>
        <p:origin x="-6496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5D9F18-EF24-BA48-953C-B3876EC5C36A}" type="doc">
      <dgm:prSet loTypeId="urn:microsoft.com/office/officeart/2005/8/layout/arrow5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368F991-CABC-8E48-915C-CE5D65369B95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smtClean="0"/>
            <a:t>ST1</a:t>
          </a:r>
          <a:endParaRPr lang="en-US" dirty="0"/>
        </a:p>
      </dgm:t>
    </dgm:pt>
    <dgm:pt modelId="{9A92C320-D8D3-4C42-B377-65D68218D602}" type="parTrans" cxnId="{661AC577-7AE5-5F40-A42B-98EB909DF333}">
      <dgm:prSet/>
      <dgm:spPr/>
      <dgm:t>
        <a:bodyPr/>
        <a:lstStyle/>
        <a:p>
          <a:endParaRPr lang="en-US"/>
        </a:p>
      </dgm:t>
    </dgm:pt>
    <dgm:pt modelId="{253B3B17-C2F0-2F42-87A3-881CE1BBED3E}" type="sibTrans" cxnId="{661AC577-7AE5-5F40-A42B-98EB909DF333}">
      <dgm:prSet/>
      <dgm:spPr/>
      <dgm:t>
        <a:bodyPr/>
        <a:lstStyle/>
        <a:p>
          <a:endParaRPr lang="en-US"/>
        </a:p>
      </dgm:t>
    </dgm:pt>
    <dgm:pt modelId="{6AFDEF25-543F-B544-AE81-FA26143B32EF}">
      <dgm:prSet phldrT="[Text]"/>
      <dgm:spPr>
        <a:solidFill>
          <a:srgbClr val="E46C0A"/>
        </a:solidFill>
      </dgm:spPr>
      <dgm:t>
        <a:bodyPr/>
        <a:lstStyle/>
        <a:p>
          <a:r>
            <a:rPr lang="en-US" dirty="0" smtClean="0"/>
            <a:t>ST2</a:t>
          </a:r>
          <a:endParaRPr lang="en-US" dirty="0"/>
        </a:p>
      </dgm:t>
    </dgm:pt>
    <dgm:pt modelId="{046056EF-97BB-394E-944A-1DADD5074CC0}" type="parTrans" cxnId="{69638545-63F8-DC40-8BF3-7640D7AAC72E}">
      <dgm:prSet/>
      <dgm:spPr/>
      <dgm:t>
        <a:bodyPr/>
        <a:lstStyle/>
        <a:p>
          <a:endParaRPr lang="en-US"/>
        </a:p>
      </dgm:t>
    </dgm:pt>
    <dgm:pt modelId="{E0F9D22F-30D9-724A-867B-3610DAB2FBCD}" type="sibTrans" cxnId="{69638545-63F8-DC40-8BF3-7640D7AAC72E}">
      <dgm:prSet/>
      <dgm:spPr/>
      <dgm:t>
        <a:bodyPr/>
        <a:lstStyle/>
        <a:p>
          <a:endParaRPr lang="en-US"/>
        </a:p>
      </dgm:t>
    </dgm:pt>
    <dgm:pt modelId="{B659345C-625F-4A43-A72E-08213F077589}" type="pres">
      <dgm:prSet presAssocID="{C25D9F18-EF24-BA48-953C-B3876EC5C3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753118-55C9-1D49-AD23-30983878476A}" type="pres">
      <dgm:prSet presAssocID="{E368F991-CABC-8E48-915C-CE5D65369B95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39695D-FE3B-B34C-A5B3-9324846421F9}" type="pres">
      <dgm:prSet presAssocID="{6AFDEF25-543F-B544-AE81-FA26143B32EF}" presName="arrow" presStyleLbl="node1" presStyleIdx="1" presStyleCnt="2" custRadScaleRad="105859" custRadScaleInc="-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638545-63F8-DC40-8BF3-7640D7AAC72E}" srcId="{C25D9F18-EF24-BA48-953C-B3876EC5C36A}" destId="{6AFDEF25-543F-B544-AE81-FA26143B32EF}" srcOrd="1" destOrd="0" parTransId="{046056EF-97BB-394E-944A-1DADD5074CC0}" sibTransId="{E0F9D22F-30D9-724A-867B-3610DAB2FBCD}"/>
    <dgm:cxn modelId="{9038B43E-AECD-794A-ABBC-8934EB72704B}" type="presOf" srcId="{E368F991-CABC-8E48-915C-CE5D65369B95}" destId="{B9753118-55C9-1D49-AD23-30983878476A}" srcOrd="0" destOrd="0" presId="urn:microsoft.com/office/officeart/2005/8/layout/arrow5"/>
    <dgm:cxn modelId="{AF4A9A72-38A0-6C45-A142-5C78A79AA2DA}" type="presOf" srcId="{C25D9F18-EF24-BA48-953C-B3876EC5C36A}" destId="{B659345C-625F-4A43-A72E-08213F077589}" srcOrd="0" destOrd="0" presId="urn:microsoft.com/office/officeart/2005/8/layout/arrow5"/>
    <dgm:cxn modelId="{661AC577-7AE5-5F40-A42B-98EB909DF333}" srcId="{C25D9F18-EF24-BA48-953C-B3876EC5C36A}" destId="{E368F991-CABC-8E48-915C-CE5D65369B95}" srcOrd="0" destOrd="0" parTransId="{9A92C320-D8D3-4C42-B377-65D68218D602}" sibTransId="{253B3B17-C2F0-2F42-87A3-881CE1BBED3E}"/>
    <dgm:cxn modelId="{5D4502F8-8536-3B49-B87C-BAA603FA9AAE}" type="presOf" srcId="{6AFDEF25-543F-B544-AE81-FA26143B32EF}" destId="{7339695D-FE3B-B34C-A5B3-9324846421F9}" srcOrd="0" destOrd="0" presId="urn:microsoft.com/office/officeart/2005/8/layout/arrow5"/>
    <dgm:cxn modelId="{B9F5E585-E535-A040-9EB9-71C0E805A74F}" type="presParOf" srcId="{B659345C-625F-4A43-A72E-08213F077589}" destId="{B9753118-55C9-1D49-AD23-30983878476A}" srcOrd="0" destOrd="0" presId="urn:microsoft.com/office/officeart/2005/8/layout/arrow5"/>
    <dgm:cxn modelId="{C03B9EC8-A167-4D4B-853F-D7E9A1207EA6}" type="presParOf" srcId="{B659345C-625F-4A43-A72E-08213F077589}" destId="{7339695D-FE3B-B34C-A5B3-9324846421F9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6A68DE-ED84-1649-AE7F-3AE685993D9A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D02384-C159-1347-B4B1-46641DA28CE0}">
      <dgm:prSet phldrT="[Text]" custT="1"/>
      <dgm:spPr/>
      <dgm:t>
        <a:bodyPr/>
        <a:lstStyle/>
        <a:p>
          <a:r>
            <a:rPr lang="en-US" sz="1600" dirty="0" smtClean="0"/>
            <a:t>ELBE</a:t>
          </a:r>
        </a:p>
        <a:p>
          <a:r>
            <a:rPr lang="en-US" sz="1600" dirty="0" smtClean="0"/>
            <a:t>CW FLASH/XFEL</a:t>
          </a:r>
        </a:p>
        <a:p>
          <a:r>
            <a:rPr lang="en-US" sz="1600" dirty="0" smtClean="0"/>
            <a:t>B</a:t>
          </a:r>
          <a:r>
            <a:rPr lang="en-US" sz="1600" i="1" dirty="0" smtClean="0"/>
            <a:t>ERL</a:t>
          </a:r>
          <a:r>
            <a:rPr lang="en-US" sz="1600" dirty="0" smtClean="0"/>
            <a:t>inPro</a:t>
          </a:r>
          <a:endParaRPr lang="en-US" sz="1600" dirty="0" smtClean="0">
            <a:solidFill>
              <a:srgbClr val="FFFF00"/>
            </a:solidFill>
          </a:endParaRPr>
        </a:p>
        <a:p>
          <a:r>
            <a:rPr lang="en-US" sz="1600" dirty="0" smtClean="0"/>
            <a:t>BESSY</a:t>
          </a:r>
          <a:r>
            <a:rPr lang="en-US" sz="1600" baseline="30000" dirty="0" smtClean="0"/>
            <a:t>VSR</a:t>
          </a:r>
          <a:r>
            <a:rPr lang="en-US" sz="1600" dirty="0" smtClean="0"/>
            <a:t> </a:t>
          </a:r>
        </a:p>
        <a:p>
          <a:r>
            <a:rPr lang="en-US" sz="1600" dirty="0" smtClean="0"/>
            <a:t>CW Ion LINAC</a:t>
          </a:r>
        </a:p>
        <a:p>
          <a:endParaRPr lang="en-US" sz="1600" dirty="0" smtClean="0"/>
        </a:p>
        <a:p>
          <a:endParaRPr lang="en-US" sz="1600" dirty="0" smtClean="0"/>
        </a:p>
      </dgm:t>
    </dgm:pt>
    <dgm:pt modelId="{693ADB5D-0F44-DD44-A9B8-C51FDE321775}" type="parTrans" cxnId="{1BB920FB-A16E-5742-847A-6137F6687C11}">
      <dgm:prSet/>
      <dgm:spPr/>
      <dgm:t>
        <a:bodyPr/>
        <a:lstStyle/>
        <a:p>
          <a:endParaRPr lang="en-US" sz="700"/>
        </a:p>
      </dgm:t>
    </dgm:pt>
    <dgm:pt modelId="{0D7A8F7F-1456-CE4C-8601-192B3FF0D490}" type="sibTrans" cxnId="{1BB920FB-A16E-5742-847A-6137F6687C11}">
      <dgm:prSet/>
      <dgm:spPr/>
      <dgm:t>
        <a:bodyPr/>
        <a:lstStyle/>
        <a:p>
          <a:endParaRPr lang="en-US" sz="700"/>
        </a:p>
      </dgm:t>
    </dgm:pt>
    <dgm:pt modelId="{0A88CD46-233A-F944-A13F-704ED02F9183}">
      <dgm:prSet phldrT="[Text]" custT="1"/>
      <dgm:spPr/>
      <dgm:t>
        <a:bodyPr/>
        <a:lstStyle/>
        <a:p>
          <a:r>
            <a:rPr lang="en-US" sz="2000" dirty="0" smtClean="0"/>
            <a:t>2. CW-SRF High brilliance electron sources</a:t>
          </a:r>
          <a:endParaRPr lang="en-US" sz="2000" dirty="0"/>
        </a:p>
      </dgm:t>
    </dgm:pt>
    <dgm:pt modelId="{D60991A3-3211-844D-B442-C78406B94C50}" type="parTrans" cxnId="{6EE50B3D-B468-004D-861A-23A4DC9E6FCE}">
      <dgm:prSet/>
      <dgm:spPr/>
      <dgm:t>
        <a:bodyPr/>
        <a:lstStyle/>
        <a:p>
          <a:endParaRPr lang="en-US" sz="700"/>
        </a:p>
      </dgm:t>
    </dgm:pt>
    <dgm:pt modelId="{55D899C3-BCEB-B24B-8E95-3E87F90C44B2}" type="sibTrans" cxnId="{6EE50B3D-B468-004D-861A-23A4DC9E6FCE}">
      <dgm:prSet/>
      <dgm:spPr/>
      <dgm:t>
        <a:bodyPr/>
        <a:lstStyle/>
        <a:p>
          <a:endParaRPr lang="en-US" sz="700"/>
        </a:p>
      </dgm:t>
    </dgm:pt>
    <dgm:pt modelId="{7C92565F-1C84-FE49-82D2-011BA21313D7}">
      <dgm:prSet phldrT="[Text]" custT="1"/>
      <dgm:spPr/>
      <dgm:t>
        <a:bodyPr/>
        <a:lstStyle/>
        <a:p>
          <a:r>
            <a:rPr lang="en-US" sz="2000" dirty="0" smtClean="0"/>
            <a:t>3. New SRF technology for CW ops.</a:t>
          </a:r>
          <a:endParaRPr lang="en-US" sz="2000" dirty="0"/>
        </a:p>
      </dgm:t>
    </dgm:pt>
    <dgm:pt modelId="{98425AF8-4FA9-A649-B97B-83D7B7100866}" type="parTrans" cxnId="{34CA8F32-C5A7-C14E-9DB5-5E2DAB547207}">
      <dgm:prSet/>
      <dgm:spPr/>
      <dgm:t>
        <a:bodyPr/>
        <a:lstStyle/>
        <a:p>
          <a:endParaRPr lang="en-US" sz="700"/>
        </a:p>
      </dgm:t>
    </dgm:pt>
    <dgm:pt modelId="{240ECEAB-D5AC-514D-9CFF-B35DD34BB5F6}" type="sibTrans" cxnId="{34CA8F32-C5A7-C14E-9DB5-5E2DAB547207}">
      <dgm:prSet/>
      <dgm:spPr/>
      <dgm:t>
        <a:bodyPr/>
        <a:lstStyle/>
        <a:p>
          <a:endParaRPr lang="en-US" sz="700"/>
        </a:p>
      </dgm:t>
    </dgm:pt>
    <dgm:pt modelId="{D37459E7-62D1-F144-810A-5811B92FF0EA}">
      <dgm:prSet phldrT="[Text]" custT="1"/>
      <dgm:spPr/>
      <dgm:t>
        <a:bodyPr/>
        <a:lstStyle/>
        <a:p>
          <a:r>
            <a:rPr lang="en-US" sz="2000" dirty="0" smtClean="0"/>
            <a:t>4. New </a:t>
          </a:r>
          <a:r>
            <a:rPr lang="en-US" sz="2000" dirty="0" err="1" smtClean="0"/>
            <a:t>supercon-ductors</a:t>
          </a:r>
          <a:r>
            <a:rPr lang="en-US" sz="2000" dirty="0" smtClean="0"/>
            <a:t> for CW ops.</a:t>
          </a:r>
          <a:endParaRPr lang="en-US" sz="2000" dirty="0"/>
        </a:p>
      </dgm:t>
    </dgm:pt>
    <dgm:pt modelId="{51DB1DA4-165F-5A41-8ECD-0790E95B98D5}" type="parTrans" cxnId="{AF05FF1B-D9DF-5043-A8AD-A88B8B5E7FAB}">
      <dgm:prSet/>
      <dgm:spPr/>
      <dgm:t>
        <a:bodyPr/>
        <a:lstStyle/>
        <a:p>
          <a:endParaRPr lang="en-US" sz="1400"/>
        </a:p>
      </dgm:t>
    </dgm:pt>
    <dgm:pt modelId="{C1B4F386-1450-0544-9735-7FFF94E2132E}" type="sibTrans" cxnId="{AF05FF1B-D9DF-5043-A8AD-A88B8B5E7FAB}">
      <dgm:prSet/>
      <dgm:spPr/>
      <dgm:t>
        <a:bodyPr/>
        <a:lstStyle/>
        <a:p>
          <a:endParaRPr lang="en-US" sz="1400"/>
        </a:p>
      </dgm:t>
    </dgm:pt>
    <dgm:pt modelId="{1C173361-CD49-C54A-BAFA-9E46AE683759}">
      <dgm:prSet phldrT="[Text]" custT="1"/>
      <dgm:spPr/>
      <dgm:t>
        <a:bodyPr/>
        <a:lstStyle/>
        <a:p>
          <a:r>
            <a:rPr lang="en-US" sz="2000" dirty="0" smtClean="0"/>
            <a:t>1. Pushing existing technology for CW ops.</a:t>
          </a:r>
          <a:endParaRPr lang="en-US" sz="2000" dirty="0"/>
        </a:p>
      </dgm:t>
    </dgm:pt>
    <dgm:pt modelId="{2CB9F2B6-0C82-4848-9E88-12DB60B9CF70}" type="parTrans" cxnId="{0F028A13-069D-D94B-B6DC-B6A63C28B992}">
      <dgm:prSet/>
      <dgm:spPr/>
      <dgm:t>
        <a:bodyPr/>
        <a:lstStyle/>
        <a:p>
          <a:endParaRPr lang="en-US" sz="1400"/>
        </a:p>
      </dgm:t>
    </dgm:pt>
    <dgm:pt modelId="{68AB6775-0810-B341-8EA9-7FBF2690AEF8}" type="sibTrans" cxnId="{0F028A13-069D-D94B-B6DC-B6A63C28B992}">
      <dgm:prSet/>
      <dgm:spPr/>
      <dgm:t>
        <a:bodyPr/>
        <a:lstStyle/>
        <a:p>
          <a:endParaRPr lang="en-US" sz="1400"/>
        </a:p>
      </dgm:t>
    </dgm:pt>
    <dgm:pt modelId="{808D9F8A-6FE5-B545-A3A0-3BB8793E8115}" type="pres">
      <dgm:prSet presAssocID="{D06A68DE-ED84-1649-AE7F-3AE685993D9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877136-0C3C-D94B-86DA-DBDF93CA8984}" type="pres">
      <dgm:prSet presAssocID="{7ED02384-C159-1347-B4B1-46641DA28CE0}" presName="centerShape" presStyleLbl="node0" presStyleIdx="0" presStyleCnt="1"/>
      <dgm:spPr/>
      <dgm:t>
        <a:bodyPr/>
        <a:lstStyle/>
        <a:p>
          <a:endParaRPr lang="en-US"/>
        </a:p>
      </dgm:t>
    </dgm:pt>
    <dgm:pt modelId="{BACB34CA-94C7-8943-80D7-2FB3ED61C477}" type="pres">
      <dgm:prSet presAssocID="{2CB9F2B6-0C82-4848-9E88-12DB60B9CF70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817642DF-1AE2-BC47-8A48-93A3552B6123}" type="pres">
      <dgm:prSet presAssocID="{1C173361-CD49-C54A-BAFA-9E46AE68375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D19B0A-A5BF-4040-970E-1FEC9791420E}" type="pres">
      <dgm:prSet presAssocID="{D60991A3-3211-844D-B442-C78406B94C50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A33D93A3-BAF4-9249-864A-12747846E7E1}" type="pres">
      <dgm:prSet presAssocID="{0A88CD46-233A-F944-A13F-704ED02F9183}" presName="node" presStyleLbl="node1" presStyleIdx="1" presStyleCnt="4" custScaleX="1099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490890-5944-EE45-8CAB-523C787CC265}" type="pres">
      <dgm:prSet presAssocID="{98425AF8-4FA9-A649-B97B-83D7B7100866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28897EDE-EF2C-BE44-964A-3C6B7800A6D9}" type="pres">
      <dgm:prSet presAssocID="{7C92565F-1C84-FE49-82D2-011BA21313D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376758-9517-1544-96A9-B2E098336AE2}" type="pres">
      <dgm:prSet presAssocID="{51DB1DA4-165F-5A41-8ECD-0790E95B98D5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193821E6-F54A-7747-99D1-AFE902ADA4E4}" type="pres">
      <dgm:prSet presAssocID="{D37459E7-62D1-F144-810A-5811B92FF0E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5C7F21-927C-6646-A1E4-A35E5093C3BB}" type="presOf" srcId="{51DB1DA4-165F-5A41-8ECD-0790E95B98D5}" destId="{C6376758-9517-1544-96A9-B2E098336AE2}" srcOrd="0" destOrd="0" presId="urn:microsoft.com/office/officeart/2005/8/layout/radial4"/>
    <dgm:cxn modelId="{336F5EF0-BF1F-3A4A-8520-901811473C37}" type="presOf" srcId="{7C92565F-1C84-FE49-82D2-011BA21313D7}" destId="{28897EDE-EF2C-BE44-964A-3C6B7800A6D9}" srcOrd="0" destOrd="0" presId="urn:microsoft.com/office/officeart/2005/8/layout/radial4"/>
    <dgm:cxn modelId="{18856EE9-6A01-5844-B007-2AF35CFE27D2}" type="presOf" srcId="{98425AF8-4FA9-A649-B97B-83D7B7100866}" destId="{35490890-5944-EE45-8CAB-523C787CC265}" srcOrd="0" destOrd="0" presId="urn:microsoft.com/office/officeart/2005/8/layout/radial4"/>
    <dgm:cxn modelId="{7F2E923F-0E94-C842-ABBD-7156CF892AA1}" type="presOf" srcId="{D06A68DE-ED84-1649-AE7F-3AE685993D9A}" destId="{808D9F8A-6FE5-B545-A3A0-3BB8793E8115}" srcOrd="0" destOrd="0" presId="urn:microsoft.com/office/officeart/2005/8/layout/radial4"/>
    <dgm:cxn modelId="{0F028A13-069D-D94B-B6DC-B6A63C28B992}" srcId="{7ED02384-C159-1347-B4B1-46641DA28CE0}" destId="{1C173361-CD49-C54A-BAFA-9E46AE683759}" srcOrd="0" destOrd="0" parTransId="{2CB9F2B6-0C82-4848-9E88-12DB60B9CF70}" sibTransId="{68AB6775-0810-B341-8EA9-7FBF2690AEF8}"/>
    <dgm:cxn modelId="{DC811DF7-5526-ED46-9687-2A5C3615576C}" type="presOf" srcId="{D37459E7-62D1-F144-810A-5811B92FF0EA}" destId="{193821E6-F54A-7747-99D1-AFE902ADA4E4}" srcOrd="0" destOrd="0" presId="urn:microsoft.com/office/officeart/2005/8/layout/radial4"/>
    <dgm:cxn modelId="{1BB920FB-A16E-5742-847A-6137F6687C11}" srcId="{D06A68DE-ED84-1649-AE7F-3AE685993D9A}" destId="{7ED02384-C159-1347-B4B1-46641DA28CE0}" srcOrd="0" destOrd="0" parTransId="{693ADB5D-0F44-DD44-A9B8-C51FDE321775}" sibTransId="{0D7A8F7F-1456-CE4C-8601-192B3FF0D490}"/>
    <dgm:cxn modelId="{B1899572-5B8E-3749-B8F8-BEF9E83F7ED7}" type="presOf" srcId="{D60991A3-3211-844D-B442-C78406B94C50}" destId="{D4D19B0A-A5BF-4040-970E-1FEC9791420E}" srcOrd="0" destOrd="0" presId="urn:microsoft.com/office/officeart/2005/8/layout/radial4"/>
    <dgm:cxn modelId="{67E296CA-DEAD-C44F-907B-601F806779FD}" type="presOf" srcId="{0A88CD46-233A-F944-A13F-704ED02F9183}" destId="{A33D93A3-BAF4-9249-864A-12747846E7E1}" srcOrd="0" destOrd="0" presId="urn:microsoft.com/office/officeart/2005/8/layout/radial4"/>
    <dgm:cxn modelId="{34CA8F32-C5A7-C14E-9DB5-5E2DAB547207}" srcId="{7ED02384-C159-1347-B4B1-46641DA28CE0}" destId="{7C92565F-1C84-FE49-82D2-011BA21313D7}" srcOrd="2" destOrd="0" parTransId="{98425AF8-4FA9-A649-B97B-83D7B7100866}" sibTransId="{240ECEAB-D5AC-514D-9CFF-B35DD34BB5F6}"/>
    <dgm:cxn modelId="{AF05FF1B-D9DF-5043-A8AD-A88B8B5E7FAB}" srcId="{7ED02384-C159-1347-B4B1-46641DA28CE0}" destId="{D37459E7-62D1-F144-810A-5811B92FF0EA}" srcOrd="3" destOrd="0" parTransId="{51DB1DA4-165F-5A41-8ECD-0790E95B98D5}" sibTransId="{C1B4F386-1450-0544-9735-7FFF94E2132E}"/>
    <dgm:cxn modelId="{81F1262E-63E9-D64B-8DC2-871523D5BDAB}" type="presOf" srcId="{7ED02384-C159-1347-B4B1-46641DA28CE0}" destId="{D1877136-0C3C-D94B-86DA-DBDF93CA8984}" srcOrd="0" destOrd="0" presId="urn:microsoft.com/office/officeart/2005/8/layout/radial4"/>
    <dgm:cxn modelId="{6EE50B3D-B468-004D-861A-23A4DC9E6FCE}" srcId="{7ED02384-C159-1347-B4B1-46641DA28CE0}" destId="{0A88CD46-233A-F944-A13F-704ED02F9183}" srcOrd="1" destOrd="0" parTransId="{D60991A3-3211-844D-B442-C78406B94C50}" sibTransId="{55D899C3-BCEB-B24B-8E95-3E87F90C44B2}"/>
    <dgm:cxn modelId="{A3FE13BF-A1AB-0B41-B833-B8793C1EB8A5}" type="presOf" srcId="{2CB9F2B6-0C82-4848-9E88-12DB60B9CF70}" destId="{BACB34CA-94C7-8943-80D7-2FB3ED61C477}" srcOrd="0" destOrd="0" presId="urn:microsoft.com/office/officeart/2005/8/layout/radial4"/>
    <dgm:cxn modelId="{71E5DA7A-9D18-7E4F-88E2-929BFD5B7E5A}" type="presOf" srcId="{1C173361-CD49-C54A-BAFA-9E46AE683759}" destId="{817642DF-1AE2-BC47-8A48-93A3552B6123}" srcOrd="0" destOrd="0" presId="urn:microsoft.com/office/officeart/2005/8/layout/radial4"/>
    <dgm:cxn modelId="{7A35A4FE-3913-824A-A7F4-D00ABD0F6963}" type="presParOf" srcId="{808D9F8A-6FE5-B545-A3A0-3BB8793E8115}" destId="{D1877136-0C3C-D94B-86DA-DBDF93CA8984}" srcOrd="0" destOrd="0" presId="urn:microsoft.com/office/officeart/2005/8/layout/radial4"/>
    <dgm:cxn modelId="{F9BCF2E3-3AF7-B24D-95FE-00E86484C56C}" type="presParOf" srcId="{808D9F8A-6FE5-B545-A3A0-3BB8793E8115}" destId="{BACB34CA-94C7-8943-80D7-2FB3ED61C477}" srcOrd="1" destOrd="0" presId="urn:microsoft.com/office/officeart/2005/8/layout/radial4"/>
    <dgm:cxn modelId="{EEF181B5-0322-C840-9E45-409D30B30745}" type="presParOf" srcId="{808D9F8A-6FE5-B545-A3A0-3BB8793E8115}" destId="{817642DF-1AE2-BC47-8A48-93A3552B6123}" srcOrd="2" destOrd="0" presId="urn:microsoft.com/office/officeart/2005/8/layout/radial4"/>
    <dgm:cxn modelId="{4523E61B-98A5-FD44-8987-C3D1C189C2AD}" type="presParOf" srcId="{808D9F8A-6FE5-B545-A3A0-3BB8793E8115}" destId="{D4D19B0A-A5BF-4040-970E-1FEC9791420E}" srcOrd="3" destOrd="0" presId="urn:microsoft.com/office/officeart/2005/8/layout/radial4"/>
    <dgm:cxn modelId="{EB94F87B-A16C-BF44-8CC6-0E0711B2E35F}" type="presParOf" srcId="{808D9F8A-6FE5-B545-A3A0-3BB8793E8115}" destId="{A33D93A3-BAF4-9249-864A-12747846E7E1}" srcOrd="4" destOrd="0" presId="urn:microsoft.com/office/officeart/2005/8/layout/radial4"/>
    <dgm:cxn modelId="{EAC0BA7B-E7BE-B94C-9257-9C30F469E08B}" type="presParOf" srcId="{808D9F8A-6FE5-B545-A3A0-3BB8793E8115}" destId="{35490890-5944-EE45-8CAB-523C787CC265}" srcOrd="5" destOrd="0" presId="urn:microsoft.com/office/officeart/2005/8/layout/radial4"/>
    <dgm:cxn modelId="{7223F757-F100-D041-AB06-808AD24BA77E}" type="presParOf" srcId="{808D9F8A-6FE5-B545-A3A0-3BB8793E8115}" destId="{28897EDE-EF2C-BE44-964A-3C6B7800A6D9}" srcOrd="6" destOrd="0" presId="urn:microsoft.com/office/officeart/2005/8/layout/radial4"/>
    <dgm:cxn modelId="{2D49E13B-6A1E-914D-9494-CDE918AA45C9}" type="presParOf" srcId="{808D9F8A-6FE5-B545-A3A0-3BB8793E8115}" destId="{C6376758-9517-1544-96A9-B2E098336AE2}" srcOrd="7" destOrd="0" presId="urn:microsoft.com/office/officeart/2005/8/layout/radial4"/>
    <dgm:cxn modelId="{132300E1-5A60-C94B-942F-147DAB89FCEF}" type="presParOf" srcId="{808D9F8A-6FE5-B545-A3A0-3BB8793E8115}" destId="{193821E6-F54A-7747-99D1-AFE902ADA4E4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53118-55C9-1D49-AD23-30983878476A}">
      <dsp:nvSpPr>
        <dsp:cNvPr id="0" name=""/>
        <dsp:cNvSpPr/>
      </dsp:nvSpPr>
      <dsp:spPr>
        <a:xfrm rot="16200000">
          <a:off x="1015" y="332"/>
          <a:ext cx="856441" cy="856441"/>
        </a:xfrm>
        <a:prstGeom prst="downArrow">
          <a:avLst>
            <a:gd name="adj1" fmla="val 50000"/>
            <a:gd name="adj2" fmla="val 35000"/>
          </a:avLst>
        </a:prstGeom>
        <a:solidFill>
          <a:schemeClr val="accent6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ST1</a:t>
          </a:r>
          <a:endParaRPr lang="en-US" sz="1500" kern="1200" dirty="0"/>
        </a:p>
      </dsp:txBody>
      <dsp:txXfrm rot="5400000">
        <a:off x="1016" y="214441"/>
        <a:ext cx="706564" cy="428221"/>
      </dsp:txXfrm>
    </dsp:sp>
    <dsp:sp modelId="{7339695D-FE3B-B34C-A5B3-9324846421F9}">
      <dsp:nvSpPr>
        <dsp:cNvPr id="0" name=""/>
        <dsp:cNvSpPr/>
      </dsp:nvSpPr>
      <dsp:spPr>
        <a:xfrm rot="5400000">
          <a:off x="2859642" y="285"/>
          <a:ext cx="856441" cy="856441"/>
        </a:xfrm>
        <a:prstGeom prst="downArrow">
          <a:avLst>
            <a:gd name="adj1" fmla="val 50000"/>
            <a:gd name="adj2" fmla="val 35000"/>
          </a:avLst>
        </a:prstGeom>
        <a:solidFill>
          <a:srgbClr val="E46C0A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ST2</a:t>
          </a:r>
          <a:endParaRPr lang="en-US" sz="1500" kern="1200" dirty="0"/>
        </a:p>
      </dsp:txBody>
      <dsp:txXfrm rot="-5400000">
        <a:off x="3009520" y="214395"/>
        <a:ext cx="706564" cy="4282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77136-0C3C-D94B-86DA-DBDF93CA8984}">
      <dsp:nvSpPr>
        <dsp:cNvPr id="0" name=""/>
        <dsp:cNvSpPr/>
      </dsp:nvSpPr>
      <dsp:spPr>
        <a:xfrm>
          <a:off x="2995691" y="2786935"/>
          <a:ext cx="2215991" cy="22159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ELBE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CW FLASH/XFEL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</a:t>
          </a:r>
          <a:r>
            <a:rPr lang="en-US" sz="1600" i="1" kern="1200" dirty="0" smtClean="0"/>
            <a:t>ERL</a:t>
          </a:r>
          <a:r>
            <a:rPr lang="en-US" sz="1600" kern="1200" dirty="0" smtClean="0"/>
            <a:t>inPro</a:t>
          </a:r>
          <a:endParaRPr lang="en-US" sz="1600" kern="1200" dirty="0" smtClean="0">
            <a:solidFill>
              <a:srgbClr val="FFFF00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BESSY</a:t>
          </a:r>
          <a:r>
            <a:rPr lang="en-US" sz="1600" kern="1200" baseline="30000" dirty="0" smtClean="0"/>
            <a:t>VSR</a:t>
          </a:r>
          <a:r>
            <a:rPr lang="en-US" sz="1600" kern="1200" dirty="0" smtClean="0"/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CW Ion LINAC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/>
        </a:p>
      </dsp:txBody>
      <dsp:txXfrm>
        <a:off x="3320215" y="3111459"/>
        <a:ext cx="1566943" cy="1566943"/>
      </dsp:txXfrm>
    </dsp:sp>
    <dsp:sp modelId="{BACB34CA-94C7-8943-80D7-2FB3ED61C477}">
      <dsp:nvSpPr>
        <dsp:cNvPr id="0" name=""/>
        <dsp:cNvSpPr/>
      </dsp:nvSpPr>
      <dsp:spPr>
        <a:xfrm rot="11700000">
          <a:off x="1020980" y="3012597"/>
          <a:ext cx="1936588" cy="63155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7642DF-1AE2-BC47-8A48-93A3552B6123}">
      <dsp:nvSpPr>
        <dsp:cNvPr id="0" name=""/>
        <dsp:cNvSpPr/>
      </dsp:nvSpPr>
      <dsp:spPr>
        <a:xfrm>
          <a:off x="1378" y="2235686"/>
          <a:ext cx="2105191" cy="1684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1. Pushing existing technology for CW ops.</a:t>
          </a:r>
          <a:endParaRPr lang="en-US" sz="2000" kern="1200" dirty="0"/>
        </a:p>
      </dsp:txBody>
      <dsp:txXfrm>
        <a:off x="50705" y="2285013"/>
        <a:ext cx="2006537" cy="1585499"/>
      </dsp:txXfrm>
    </dsp:sp>
    <dsp:sp modelId="{D4D19B0A-A5BF-4040-970E-1FEC9791420E}">
      <dsp:nvSpPr>
        <dsp:cNvPr id="0" name=""/>
        <dsp:cNvSpPr/>
      </dsp:nvSpPr>
      <dsp:spPr>
        <a:xfrm rot="14700000">
          <a:off x="2210281" y="1595243"/>
          <a:ext cx="1936588" cy="63155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3D93A3-BAF4-9249-864A-12747846E7E1}">
      <dsp:nvSpPr>
        <dsp:cNvPr id="0" name=""/>
        <dsp:cNvSpPr/>
      </dsp:nvSpPr>
      <dsp:spPr>
        <a:xfrm>
          <a:off x="1612006" y="191373"/>
          <a:ext cx="2314700" cy="1684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2. CW-SRF High brilliance electron sources</a:t>
          </a:r>
          <a:endParaRPr lang="en-US" sz="2000" kern="1200" dirty="0"/>
        </a:p>
      </dsp:txBody>
      <dsp:txXfrm>
        <a:off x="1661333" y="240700"/>
        <a:ext cx="2216046" cy="1585499"/>
      </dsp:txXfrm>
    </dsp:sp>
    <dsp:sp modelId="{35490890-5944-EE45-8CAB-523C787CC265}">
      <dsp:nvSpPr>
        <dsp:cNvPr id="0" name=""/>
        <dsp:cNvSpPr/>
      </dsp:nvSpPr>
      <dsp:spPr>
        <a:xfrm rot="17700000">
          <a:off x="4060505" y="1595243"/>
          <a:ext cx="1936588" cy="63155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897EDE-EF2C-BE44-964A-3C6B7800A6D9}">
      <dsp:nvSpPr>
        <dsp:cNvPr id="0" name=""/>
        <dsp:cNvSpPr/>
      </dsp:nvSpPr>
      <dsp:spPr>
        <a:xfrm>
          <a:off x="4385422" y="191373"/>
          <a:ext cx="2105191" cy="1684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3. New SRF technology for CW ops.</a:t>
          </a:r>
          <a:endParaRPr lang="en-US" sz="2000" kern="1200" dirty="0"/>
        </a:p>
      </dsp:txBody>
      <dsp:txXfrm>
        <a:off x="4434749" y="240700"/>
        <a:ext cx="2006537" cy="1585499"/>
      </dsp:txXfrm>
    </dsp:sp>
    <dsp:sp modelId="{C6376758-9517-1544-96A9-B2E098336AE2}">
      <dsp:nvSpPr>
        <dsp:cNvPr id="0" name=""/>
        <dsp:cNvSpPr/>
      </dsp:nvSpPr>
      <dsp:spPr>
        <a:xfrm rot="20700000">
          <a:off x="5249806" y="3012597"/>
          <a:ext cx="1936588" cy="63155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3821E6-F54A-7747-99D1-AFE902ADA4E4}">
      <dsp:nvSpPr>
        <dsp:cNvPr id="0" name=""/>
        <dsp:cNvSpPr/>
      </dsp:nvSpPr>
      <dsp:spPr>
        <a:xfrm>
          <a:off x="6100804" y="2235686"/>
          <a:ext cx="2105191" cy="16841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4. New </a:t>
          </a:r>
          <a:r>
            <a:rPr lang="en-US" sz="2000" kern="1200" dirty="0" err="1" smtClean="0"/>
            <a:t>supercon-ductors</a:t>
          </a:r>
          <a:r>
            <a:rPr lang="en-US" sz="2000" kern="1200" dirty="0" smtClean="0"/>
            <a:t> for CW ops.</a:t>
          </a:r>
          <a:endParaRPr lang="en-US" sz="2000" kern="1200" dirty="0"/>
        </a:p>
      </dsp:txBody>
      <dsp:txXfrm>
        <a:off x="6150131" y="2285013"/>
        <a:ext cx="2006537" cy="1585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E86C7-A457-0644-A25C-B210E1CE8D02}" type="datetimeFigureOut">
              <a:rPr lang="de-DE" smtClean="0"/>
              <a:t>24.02.14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3134D-BC3A-0A43-8271-B00FBD9F188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94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3F3F8A6-0932-9546-A8D8-7E6708449D2D}" type="datetimeFigureOut">
              <a:rPr lang="de-DE"/>
              <a:pPr/>
              <a:t>24.02.14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0ACDC241-1D88-4749-BDB9-1C170D8C468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84522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4397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84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2207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1737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4851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Crossbar </a:t>
            </a:r>
            <a:r>
              <a:rPr lang="en-US" dirty="0"/>
              <a:t>H-mode </a:t>
            </a:r>
            <a:r>
              <a:rPr lang="en-US" dirty="0" smtClean="0"/>
              <a:t>cavities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694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8886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7608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652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7012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760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166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585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7601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5404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1222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1173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466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241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712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8285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2191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0126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DC241-1D88-4749-BDB9-1C170D8C468D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23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uptfol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0"/>
            <a:ext cx="6552728" cy="1045408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251520" y="1124744"/>
            <a:ext cx="8208912" cy="5400600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7948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0"/>
            <a:ext cx="6624736" cy="1045408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251520" y="1124744"/>
            <a:ext cx="3960440" cy="5400600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  <a:endParaRPr lang="en-US" dirty="0"/>
          </a:p>
        </p:txBody>
      </p:sp>
      <p:sp>
        <p:nvSpPr>
          <p:cNvPr id="6" name="Inhaltsplatzhalter 4"/>
          <p:cNvSpPr>
            <a:spLocks noGrp="1"/>
          </p:cNvSpPr>
          <p:nvPr>
            <p:ph sz="quarter" idx="12"/>
          </p:nvPr>
        </p:nvSpPr>
        <p:spPr>
          <a:xfrm>
            <a:off x="4499992" y="1135264"/>
            <a:ext cx="3960440" cy="5400600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54018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435002" y="2924175"/>
            <a:ext cx="6511391" cy="279055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6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2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tmp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jpeg"/><Relationship Id="rId9" Type="http://schemas.openxmlformats.org/officeDocument/2006/relationships/image" Target="../media/image12.emf"/><Relationship Id="rId10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045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7" name="Textplatzhalter 6"/>
          <p:cNvSpPr>
            <a:spLocks noGrp="1"/>
          </p:cNvSpPr>
          <p:nvPr>
            <p:ph type="body" idx="1"/>
          </p:nvPr>
        </p:nvSpPr>
        <p:spPr>
          <a:xfrm>
            <a:off x="251520" y="1124744"/>
            <a:ext cx="8229600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  <p:pic>
        <p:nvPicPr>
          <p:cNvPr id="17" name="Picture 7" descr="folien_footer_strukmat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6"/>
          <p:cNvSpPr txBox="1">
            <a:spLocks noChangeArrowheads="1"/>
          </p:cNvSpPr>
          <p:nvPr userDrawn="1"/>
        </p:nvSpPr>
        <p:spPr bwMode="auto">
          <a:xfrm>
            <a:off x="222250" y="65786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bg1"/>
                </a:solidFill>
                <a:latin typeface="Arial" pitchFamily="34" charset="0"/>
                <a:ea typeface="ＭＳ Ｐゴシック" charset="0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>
              <a:defRPr/>
            </a:pPr>
            <a:r>
              <a:rPr lang="de-DE" dirty="0" smtClean="0"/>
              <a:t>PAGE </a:t>
            </a:r>
            <a:fld id="{0F503262-1E4F-464B-B8B6-0E5D639F4FB0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19" name="Picture 10" descr="HG_LOGO_S_ENG_RGB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5525" y="6000750"/>
            <a:ext cx="1433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6"/>
          <p:cNvGrpSpPr>
            <a:grpSpLocks noChangeAspect="1"/>
          </p:cNvGrpSpPr>
          <p:nvPr userDrawn="1"/>
        </p:nvGrpSpPr>
        <p:grpSpPr>
          <a:xfrm>
            <a:off x="6725919" y="260648"/>
            <a:ext cx="2108359" cy="495158"/>
            <a:chOff x="22456028" y="973136"/>
            <a:chExt cx="7533927" cy="1871664"/>
          </a:xfrm>
        </p:grpSpPr>
        <p:pic>
          <p:nvPicPr>
            <p:cNvPr id="9" name="Picture 15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6028" y="973136"/>
              <a:ext cx="2498569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6"/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8343" y="973137"/>
              <a:ext cx="23780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7"/>
            <p:cNvPicPr>
              <a:picLocks noChangeAspect="1" noChangeArrowheads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9480" y="973137"/>
              <a:ext cx="25304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feld 1"/>
          <p:cNvSpPr txBox="1"/>
          <p:nvPr userDrawn="1"/>
        </p:nvSpPr>
        <p:spPr>
          <a:xfrm>
            <a:off x="2123728" y="6684798"/>
            <a:ext cx="7207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J.</a:t>
            </a:r>
            <a:r>
              <a:rPr lang="en-US" sz="800" baseline="0" dirty="0" smtClean="0">
                <a:solidFill>
                  <a:schemeClr val="bg1"/>
                </a:solidFill>
              </a:rPr>
              <a:t> </a:t>
            </a:r>
            <a:r>
              <a:rPr lang="en-US" sz="800" baseline="0" dirty="0" err="1" smtClean="0">
                <a:solidFill>
                  <a:schemeClr val="bg1"/>
                </a:solidFill>
              </a:rPr>
              <a:t>Knobloch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 userDrawn="1"/>
        </p:nvSpPr>
        <p:spPr>
          <a:xfrm>
            <a:off x="3131840" y="6682640"/>
            <a:ext cx="28932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Accelerator Research &amp; Development: Superconducting RF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rgbClr val="00589C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0" indent="-342900" algn="l" rtl="0" eaLnBrk="1" fontAlgn="base" hangingPunct="1">
        <a:spcBef>
          <a:spcPts val="800"/>
        </a:spcBef>
        <a:spcAft>
          <a:spcPct val="0"/>
        </a:spcAft>
        <a:buFont typeface="Arial" charset="0"/>
        <a:defRPr sz="2000" b="0" kern="1200" cap="none">
          <a:solidFill>
            <a:srgbClr val="00589C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266700" indent="-203200" algn="l" rtl="0" eaLnBrk="1" fontAlgn="base" hangingPunct="1">
        <a:spcBef>
          <a:spcPts val="600"/>
        </a:spcBef>
        <a:spcAft>
          <a:spcPct val="0"/>
        </a:spcAft>
        <a:buClr>
          <a:schemeClr val="accent1">
            <a:lumMod val="75000"/>
          </a:schemeClr>
        </a:buClr>
        <a:buFont typeface="Wingdings" charset="2"/>
        <a:buChar char="§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442913" indent="-180975" algn="l" rtl="0" eaLnBrk="1" fontAlgn="base" hangingPunct="1">
        <a:spcBef>
          <a:spcPts val="300"/>
        </a:spcBef>
        <a:spcAft>
          <a:spcPct val="0"/>
        </a:spcAft>
        <a:buClr>
          <a:schemeClr val="accent6"/>
        </a:buClr>
        <a:buSzPct val="50000"/>
        <a:buFont typeface="Wingdings" charset="2"/>
        <a:buChar char=""/>
        <a:tabLst>
          <a:tab pos="1169988" algn="l"/>
        </a:tabLst>
        <a:defRPr sz="18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6010275" indent="3248025" algn="l" rtl="0" eaLnBrk="1" fontAlgn="base" hangingPunct="1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9666288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ChangeArrowheads="1"/>
          </p:cNvSpPr>
          <p:nvPr userDrawn="1"/>
        </p:nvSpPr>
        <p:spPr bwMode="auto">
          <a:xfrm>
            <a:off x="0" y="-4763"/>
            <a:ext cx="9144000" cy="6858001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>
              <a:lnSpc>
                <a:spcPts val="2000"/>
              </a:lnSpc>
              <a:spcBef>
                <a:spcPct val="20000"/>
              </a:spcBef>
            </a:pPr>
            <a:endParaRPr lang="en-US" sz="1600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0715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</a:t>
            </a: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880" y="2921953"/>
            <a:ext cx="6500813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pic>
        <p:nvPicPr>
          <p:cNvPr id="17" name="Picture 8" descr="trenner_footer_strukmat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HG_LOGO_ENG_W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8225" y="5930900"/>
            <a:ext cx="1414463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4"/>
          <p:cNvGrpSpPr/>
          <p:nvPr userDrawn="1"/>
        </p:nvGrpSpPr>
        <p:grpSpPr>
          <a:xfrm>
            <a:off x="0" y="0"/>
            <a:ext cx="9144000" cy="883920"/>
            <a:chOff x="1066800" y="-14974"/>
            <a:chExt cx="9144000" cy="883920"/>
          </a:xfrm>
        </p:grpSpPr>
        <p:sp>
          <p:nvSpPr>
            <p:cNvPr id="20" name="Rectangle 5"/>
            <p:cNvSpPr>
              <a:spLocks noChangeAspect="1"/>
            </p:cNvSpPr>
            <p:nvPr userDrawn="1"/>
          </p:nvSpPr>
          <p:spPr bwMode="auto">
            <a:xfrm>
              <a:off x="1066800" y="-14974"/>
              <a:ext cx="9144000" cy="8839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l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21" name="Group 6"/>
            <p:cNvGrpSpPr>
              <a:grpSpLocks noChangeAspect="1"/>
            </p:cNvGrpSpPr>
            <p:nvPr userDrawn="1"/>
          </p:nvGrpSpPr>
          <p:grpSpPr>
            <a:xfrm>
              <a:off x="2594964" y="281781"/>
              <a:ext cx="4659216" cy="457200"/>
              <a:chOff x="830228" y="39289751"/>
              <a:chExt cx="19375472" cy="1901278"/>
            </a:xfrm>
          </p:grpSpPr>
          <p:grpSp>
            <p:nvGrpSpPr>
              <p:cNvPr id="22" name="Group 7"/>
              <p:cNvGrpSpPr/>
              <p:nvPr userDrawn="1"/>
            </p:nvGrpSpPr>
            <p:grpSpPr>
              <a:xfrm>
                <a:off x="830228" y="39289751"/>
                <a:ext cx="19375472" cy="1901278"/>
                <a:chOff x="64546" y="5940809"/>
                <a:chExt cx="7244779" cy="841741"/>
              </a:xfrm>
            </p:grpSpPr>
            <p:pic>
              <p:nvPicPr>
                <p:cNvPr id="24" name="Grafik 6" descr="Bildschirmausschnitt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0050" y="6096357"/>
                  <a:ext cx="1323666" cy="510566"/>
                </a:xfrm>
                <a:prstGeom prst="rect">
                  <a:avLst/>
                </a:prstGeom>
              </p:spPr>
            </p:pic>
            <p:pic>
              <p:nvPicPr>
                <p:cNvPr id="25" name="Picture 4"/>
                <p:cNvPicPr>
                  <a:picLocks noChangeAspect="1" noChangeArrowheads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546" y="5970478"/>
                  <a:ext cx="599360" cy="7051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6" name="Picture 6"/>
                <p:cNvPicPr>
                  <a:picLocks noChangeAspect="1" noChangeArrowheads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10713" y="6116154"/>
                  <a:ext cx="898612" cy="4152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Picture 2" descr="C:\Users\Behnke\AppData\Local\Temp\hzb_logo_cmyk.jpg"/>
                <p:cNvPicPr>
                  <a:picLocks noChangeAspect="1" noChangeArrowheads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22409" y="5940809"/>
                  <a:ext cx="1657382" cy="8417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5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8123" y="6147817"/>
                  <a:ext cx="864789" cy="29414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23" name="Picture 13"/>
              <p:cNvPicPr>
                <a:picLocks noChangeAspect="1" noChangeArrowheads="1"/>
              </p:cNvPicPr>
              <p:nvPr userDrawn="1"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2407" y="39321283"/>
                <a:ext cx="4247692" cy="14087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9" name="Group 18"/>
          <p:cNvGrpSpPr>
            <a:grpSpLocks noChangeAspect="1"/>
          </p:cNvGrpSpPr>
          <p:nvPr userDrawn="1"/>
        </p:nvGrpSpPr>
        <p:grpSpPr>
          <a:xfrm>
            <a:off x="6348241" y="150608"/>
            <a:ext cx="2733062" cy="641872"/>
            <a:chOff x="22456028" y="973136"/>
            <a:chExt cx="7533927" cy="1871664"/>
          </a:xfrm>
        </p:grpSpPr>
        <p:pic>
          <p:nvPicPr>
            <p:cNvPr id="30" name="Picture 15"/>
            <p:cNvPicPr>
              <a:picLocks noChangeAspect="1" noChangeArrowheads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6028" y="973136"/>
              <a:ext cx="2498569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6"/>
            <p:cNvPicPr>
              <a:picLocks noChangeAspect="1" noChangeArrowheads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8343" y="973137"/>
              <a:ext cx="23780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7"/>
            <p:cNvPicPr>
              <a:picLocks noChangeAspect="1" noChangeArrowheads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9480" y="973137"/>
              <a:ext cx="25304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3" name="TextBox 22"/>
          <p:cNvSpPr txBox="1"/>
          <p:nvPr userDrawn="1"/>
        </p:nvSpPr>
        <p:spPr>
          <a:xfrm>
            <a:off x="81280" y="207109"/>
            <a:ext cx="1322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Matter and </a:t>
            </a:r>
            <a:b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Technologies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Textfeld 33"/>
          <p:cNvSpPr txBox="1"/>
          <p:nvPr userDrawn="1"/>
        </p:nvSpPr>
        <p:spPr>
          <a:xfrm>
            <a:off x="1331640" y="2852936"/>
            <a:ext cx="605806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>
                <a:solidFill>
                  <a:schemeClr val="bg1">
                    <a:lumMod val="50000"/>
                    <a:alpha val="75000"/>
                  </a:schemeClr>
                </a:solidFill>
              </a:rPr>
              <a:t>DRAFT</a:t>
            </a:r>
            <a:endParaRPr lang="en-US" sz="13800" dirty="0">
              <a:solidFill>
                <a:schemeClr val="bg1">
                  <a:lumMod val="50000"/>
                  <a:alpha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5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rgbClr val="FFFFFF"/>
          </a:solidFill>
          <a:latin typeface="Arial (Kopfzeilen)"/>
          <a:ea typeface="+mj-ea"/>
          <a:cs typeface="Arial (Kopfzeilen)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FFFFFF"/>
          </a:solidFill>
          <a:latin typeface="Arial (Textkörper)"/>
          <a:ea typeface="+mn-ea"/>
          <a:cs typeface="Arial (Textkörper)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FFFFFF"/>
          </a:solidFill>
          <a:latin typeface="Arial (Texkörper)"/>
          <a:ea typeface="+mn-ea"/>
          <a:cs typeface="Arial (Texkörper)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Arial (Texkörper)"/>
          <a:ea typeface="+mn-ea"/>
          <a:cs typeface="Arial (Texkörper)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FFFFFF"/>
          </a:solidFill>
          <a:latin typeface="Arial (Texkörper)"/>
          <a:ea typeface="+mn-ea"/>
          <a:cs typeface="Arial (Texkörper)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FFFFFF"/>
          </a:solidFill>
          <a:latin typeface="Arial (Texkörper)"/>
          <a:ea typeface="+mn-ea"/>
          <a:cs typeface="Arial (Texkörper)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jpeg"/><Relationship Id="rId7" Type="http://schemas.microsoft.com/office/2007/relationships/hdphoto" Target="../media/hdphoto2.wdp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diagramData" Target="../diagrams/data1.xml"/><Relationship Id="rId8" Type="http://schemas.openxmlformats.org/officeDocument/2006/relationships/diagramLayout" Target="../diagrams/layout1.xml"/><Relationship Id="rId9" Type="http://schemas.openxmlformats.org/officeDocument/2006/relationships/diagramQuickStyle" Target="../diagrams/quickStyle1.xml"/><Relationship Id="rId10" Type="http://schemas.openxmlformats.org/officeDocument/2006/relationships/diagramColors" Target="../diagrams/colors1.xml"/><Relationship Id="rId11" Type="http://schemas.microsoft.com/office/2007/relationships/diagramDrawing" Target="../diagrams/drawing1.xml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jpeg"/><Relationship Id="rId7" Type="http://schemas.openxmlformats.org/officeDocument/2006/relationships/image" Target="../media/image55.png"/><Relationship Id="rId8" Type="http://schemas.openxmlformats.org/officeDocument/2006/relationships/image" Target="../media/image56.jpeg"/><Relationship Id="rId9" Type="http://schemas.openxmlformats.org/officeDocument/2006/relationships/image" Target="../media/image57.emf"/><Relationship Id="rId10" Type="http://schemas.openxmlformats.org/officeDocument/2006/relationships/image" Target="../media/image51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0.wmf"/><Relationship Id="rId7" Type="http://schemas.openxmlformats.org/officeDocument/2006/relationships/image" Target="../media/image61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62.png"/><Relationship Id="rId5" Type="http://schemas.openxmlformats.org/officeDocument/2006/relationships/image" Target="../media/image63.emf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64.png"/><Relationship Id="rId5" Type="http://schemas.openxmlformats.org/officeDocument/2006/relationships/image" Target="../media/image23.emf"/><Relationship Id="rId6" Type="http://schemas.openxmlformats.org/officeDocument/2006/relationships/image" Target="../media/image65.jpe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jpeg"/><Relationship Id="rId7" Type="http://schemas.openxmlformats.org/officeDocument/2006/relationships/image" Target="../media/image76.png"/><Relationship Id="rId8" Type="http://schemas.openxmlformats.org/officeDocument/2006/relationships/image" Target="../media/image77.jpeg"/><Relationship Id="rId9" Type="http://schemas.openxmlformats.org/officeDocument/2006/relationships/image" Target="../media/image78.pn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jpeg"/><Relationship Id="rId5" Type="http://schemas.openxmlformats.org/officeDocument/2006/relationships/image" Target="../media/image8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92.emf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9" Type="http://schemas.openxmlformats.org/officeDocument/2006/relationships/image" Target="../media/image97.png"/><Relationship Id="rId10" Type="http://schemas.openxmlformats.org/officeDocument/2006/relationships/image" Target="../media/image2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98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3.emf"/><Relationship Id="rId5" Type="http://schemas.openxmlformats.org/officeDocument/2006/relationships/image" Target="../media/image24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5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Relationship Id="rId3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9.png"/><Relationship Id="rId5" Type="http://schemas.openxmlformats.org/officeDocument/2006/relationships/image" Target="../media/image30.wmf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platzhalter 20"/>
          <p:cNvSpPr>
            <a:spLocks noGrp="1"/>
          </p:cNvSpPr>
          <p:nvPr>
            <p:ph type="body" sz="quarter" idx="10"/>
          </p:nvPr>
        </p:nvSpPr>
        <p:spPr>
          <a:xfrm>
            <a:off x="290986" y="2924175"/>
            <a:ext cx="7161334" cy="2790558"/>
          </a:xfrm>
        </p:spPr>
        <p:txBody>
          <a:bodyPr/>
          <a:lstStyle/>
          <a:p>
            <a:r>
              <a:rPr lang="en-US" dirty="0" smtClean="0"/>
              <a:t>Enabling technology for future accelerators</a:t>
            </a:r>
          </a:p>
          <a:p>
            <a:endParaRPr lang="en-US" dirty="0"/>
          </a:p>
          <a:p>
            <a:r>
              <a:rPr lang="en-US" sz="2000" dirty="0" smtClean="0"/>
              <a:t>J. </a:t>
            </a:r>
            <a:r>
              <a:rPr lang="en-US" sz="2000" dirty="0" err="1" smtClean="0"/>
              <a:t>Knobloch</a:t>
            </a:r>
            <a:r>
              <a:rPr lang="en-US" sz="2000" dirty="0" smtClean="0"/>
              <a:t> (HZB) for the Sub-Topic 1 participants</a:t>
            </a:r>
          </a:p>
          <a:p>
            <a:r>
              <a:rPr lang="en-US" sz="2000" dirty="0" smtClean="0"/>
              <a:t>DESY, HZB, HZDR, GSI, HIM</a:t>
            </a:r>
          </a:p>
          <a:p>
            <a:pPr lvl="1"/>
            <a:endParaRPr lang="en-US" dirty="0" smtClean="0"/>
          </a:p>
        </p:txBody>
      </p:sp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Science &amp;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2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"/>
    </mc:Choice>
    <mc:Fallback xmlns="">
      <p:transition xmlns:p14="http://schemas.microsoft.com/office/powerpoint/2010/main" spd="slow" advTm="125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High-power ion accelerators</a:t>
            </a:r>
          </a:p>
        </p:txBody>
      </p:sp>
      <p:sp>
        <p:nvSpPr>
          <p:cNvPr id="26" name="Rechteck 25"/>
          <p:cNvSpPr/>
          <p:nvPr/>
        </p:nvSpPr>
        <p:spPr>
          <a:xfrm>
            <a:off x="251520" y="946372"/>
            <a:ext cx="5159457" cy="280831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412776"/>
            <a:ext cx="3803027" cy="2125340"/>
          </a:xfrm>
          <a:prstGeom prst="rect">
            <a:avLst/>
          </a:prstGeom>
        </p:spPr>
      </p:pic>
      <p:grpSp>
        <p:nvGrpSpPr>
          <p:cNvPr id="9" name="Gruppierung 8"/>
          <p:cNvGrpSpPr/>
          <p:nvPr/>
        </p:nvGrpSpPr>
        <p:grpSpPr>
          <a:xfrm>
            <a:off x="4572000" y="1052736"/>
            <a:ext cx="4595443" cy="3565781"/>
            <a:chOff x="4355976" y="1412776"/>
            <a:chExt cx="4818064" cy="3784094"/>
          </a:xfrm>
        </p:grpSpPr>
        <p:grpSp>
          <p:nvGrpSpPr>
            <p:cNvPr id="33" name="Gruppierung 32"/>
            <p:cNvGrpSpPr/>
            <p:nvPr/>
          </p:nvGrpSpPr>
          <p:grpSpPr>
            <a:xfrm>
              <a:off x="4355976" y="2060848"/>
              <a:ext cx="4627710" cy="3136022"/>
              <a:chOff x="4355976" y="2060848"/>
              <a:chExt cx="4627710" cy="3136022"/>
            </a:xfrm>
          </p:grpSpPr>
          <p:pic>
            <p:nvPicPr>
              <p:cNvPr id="31" name="Bild 30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5976" y="2100526"/>
                <a:ext cx="4617092" cy="3096344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2" name="Textfeld 31"/>
              <p:cNvSpPr txBox="1"/>
              <p:nvPr/>
            </p:nvSpPr>
            <p:spPr>
              <a:xfrm>
                <a:off x="7956376" y="2060848"/>
                <a:ext cx="1027310" cy="3919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6600"/>
                    </a:solidFill>
                  </a:rPr>
                  <a:t>2.4 MW</a:t>
                </a:r>
                <a:endParaRPr lang="en-US" dirty="0">
                  <a:solidFill>
                    <a:srgbClr val="FF6600"/>
                  </a:solidFill>
                </a:endParaRPr>
              </a:p>
            </p:txBody>
          </p:sp>
        </p:grpSp>
        <p:sp>
          <p:nvSpPr>
            <p:cNvPr id="27" name="Textfeld 26"/>
            <p:cNvSpPr txBox="1"/>
            <p:nvPr/>
          </p:nvSpPr>
          <p:spPr>
            <a:xfrm>
              <a:off x="6084168" y="1700808"/>
              <a:ext cx="3089872" cy="391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376092"/>
                  </a:solidFill>
                </a:rPr>
                <a:t>Nucl</a:t>
              </a:r>
              <a:r>
                <a:rPr lang="en-US" dirty="0" smtClean="0">
                  <a:solidFill>
                    <a:srgbClr val="376092"/>
                  </a:solidFill>
                </a:rPr>
                <a:t>. Waste Transmutation</a:t>
              </a:r>
              <a:endParaRPr lang="en-US" dirty="0">
                <a:solidFill>
                  <a:srgbClr val="376092"/>
                </a:solidFill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6156176" y="1412776"/>
              <a:ext cx="26150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J. </a:t>
              </a:r>
              <a:r>
                <a:rPr lang="de-DE" sz="1400" dirty="0" err="1" smtClean="0"/>
                <a:t>Delayen</a:t>
              </a:r>
              <a:r>
                <a:rPr lang="de-DE" sz="1400" dirty="0" smtClean="0"/>
                <a:t>, </a:t>
              </a:r>
              <a:r>
                <a:rPr lang="de-DE" sz="1400" i="1" dirty="0" err="1" smtClean="0"/>
                <a:t>Proc</a:t>
              </a:r>
              <a:r>
                <a:rPr lang="de-DE" sz="1400" i="1" dirty="0" smtClean="0"/>
                <a:t>. LINAC 2010</a:t>
              </a:r>
              <a:endParaRPr lang="de-DE" sz="1400" i="1" dirty="0"/>
            </a:p>
          </p:txBody>
        </p:sp>
      </p:grpSp>
      <p:sp>
        <p:nvSpPr>
          <p:cNvPr id="35" name="Textfeld 34"/>
          <p:cNvSpPr txBox="1"/>
          <p:nvPr/>
        </p:nvSpPr>
        <p:spPr>
          <a:xfrm>
            <a:off x="395536" y="908720"/>
            <a:ext cx="2240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Courtesy</a:t>
            </a:r>
            <a:r>
              <a:rPr lang="de-DE" sz="1400" dirty="0" smtClean="0"/>
              <a:t> M. Leitner, MSU</a:t>
            </a:r>
            <a:endParaRPr lang="de-DE" sz="1400" dirty="0"/>
          </a:p>
        </p:txBody>
      </p:sp>
      <p:grpSp>
        <p:nvGrpSpPr>
          <p:cNvPr id="12" name="Gruppierung 11"/>
          <p:cNvGrpSpPr/>
          <p:nvPr/>
        </p:nvGrpSpPr>
        <p:grpSpPr>
          <a:xfrm>
            <a:off x="251520" y="4221088"/>
            <a:ext cx="6288403" cy="2269561"/>
            <a:chOff x="659861" y="4437112"/>
            <a:chExt cx="6288403" cy="2269561"/>
          </a:xfrm>
        </p:grpSpPr>
        <p:grpSp>
          <p:nvGrpSpPr>
            <p:cNvPr id="8" name="Gruppierung 7"/>
            <p:cNvGrpSpPr/>
            <p:nvPr/>
          </p:nvGrpSpPr>
          <p:grpSpPr>
            <a:xfrm>
              <a:off x="659861" y="4437112"/>
              <a:ext cx="6288403" cy="2269561"/>
              <a:chOff x="659861" y="4437112"/>
              <a:chExt cx="6288403" cy="2269561"/>
            </a:xfrm>
          </p:grpSpPr>
          <p:grpSp>
            <p:nvGrpSpPr>
              <p:cNvPr id="5" name="Gruppierung 4"/>
              <p:cNvGrpSpPr/>
              <p:nvPr/>
            </p:nvGrpSpPr>
            <p:grpSpPr>
              <a:xfrm>
                <a:off x="659861" y="4437112"/>
                <a:ext cx="6288403" cy="2269561"/>
                <a:chOff x="395536" y="4437112"/>
                <a:chExt cx="6288403" cy="2269561"/>
              </a:xfrm>
            </p:grpSpPr>
            <p:sp>
              <p:nvSpPr>
                <p:cNvPr id="25" name="Rechteck 24"/>
                <p:cNvSpPr/>
                <p:nvPr/>
              </p:nvSpPr>
              <p:spPr>
                <a:xfrm>
                  <a:off x="395536" y="4437112"/>
                  <a:ext cx="6288403" cy="22695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" name="Gruppierung 22"/>
                <p:cNvGrpSpPr/>
                <p:nvPr/>
              </p:nvGrpSpPr>
              <p:grpSpPr>
                <a:xfrm>
                  <a:off x="395536" y="4509120"/>
                  <a:ext cx="6236808" cy="2132856"/>
                  <a:chOff x="1763688" y="4365104"/>
                  <a:chExt cx="6236808" cy="2132856"/>
                </a:xfrm>
              </p:grpSpPr>
              <p:sp>
                <p:nvSpPr>
                  <p:cNvPr id="18" name="Textfeld 17"/>
                  <p:cNvSpPr txBox="1"/>
                  <p:nvPr/>
                </p:nvSpPr>
                <p:spPr>
                  <a:xfrm>
                    <a:off x="1763688" y="5517232"/>
                    <a:ext cx="2014043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/>
                      <a:t>ESS-S</a:t>
                    </a:r>
                  </a:p>
                  <a:p>
                    <a:r>
                      <a:rPr lang="en-US" sz="1400" dirty="0" smtClean="0"/>
                      <a:t>2.5 </a:t>
                    </a:r>
                    <a:r>
                      <a:rPr lang="en-US" sz="1400" dirty="0" err="1" smtClean="0"/>
                      <a:t>GeV</a:t>
                    </a:r>
                    <a:r>
                      <a:rPr lang="en-US" sz="1400" dirty="0" smtClean="0"/>
                      <a:t>, 50 mA, </a:t>
                    </a:r>
                    <a:r>
                      <a:rPr lang="en-US" sz="1400" dirty="0" smtClean="0">
                        <a:solidFill>
                          <a:srgbClr val="FF6600"/>
                        </a:solidFill>
                      </a:rPr>
                      <a:t>5 MW</a:t>
                    </a:r>
                    <a:endParaRPr lang="en-US" sz="1400" dirty="0">
                      <a:solidFill>
                        <a:srgbClr val="FF6600"/>
                      </a:solidFill>
                    </a:endParaRPr>
                  </a:p>
                </p:txBody>
              </p:sp>
              <p:grpSp>
                <p:nvGrpSpPr>
                  <p:cNvPr id="22" name="Gruppierung 21"/>
                  <p:cNvGrpSpPr/>
                  <p:nvPr/>
                </p:nvGrpSpPr>
                <p:grpSpPr>
                  <a:xfrm>
                    <a:off x="1835696" y="4365104"/>
                    <a:ext cx="6164800" cy="2132856"/>
                    <a:chOff x="1835696" y="4725144"/>
                    <a:chExt cx="6164800" cy="2132856"/>
                  </a:xfrm>
                </p:grpSpPr>
                <p:pic>
                  <p:nvPicPr>
                    <p:cNvPr id="17" name="Bild 16"/>
                    <p:cNvPicPr>
                      <a:picLocks noChangeAspect="1"/>
                    </p:cNvPicPr>
                    <p:nvPr/>
                  </p:nvPicPr>
                  <p:blipFill>
                    <a:blip r:embed="rId6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835696" y="4725144"/>
                      <a:ext cx="6164800" cy="113893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" name="Bild 19"/>
                    <p:cNvPicPr>
                      <a:picLocks noChangeAspect="1"/>
                    </p:cNvPicPr>
                    <p:nvPr/>
                  </p:nvPicPr>
                  <p:blipFill>
                    <a:blip r:embed="rId7" cstate="email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211960" y="5790223"/>
                      <a:ext cx="1045219" cy="1067777"/>
                    </a:xfrm>
                    <a:prstGeom prst="rect">
                      <a:avLst/>
                    </a:prstGeom>
                  </p:spPr>
                </p:pic>
              </p:grpSp>
            </p:grpSp>
          </p:grpSp>
          <p:sp>
            <p:nvSpPr>
              <p:cNvPr id="30" name="Textfeld 29"/>
              <p:cNvSpPr txBox="1"/>
              <p:nvPr/>
            </p:nvSpPr>
            <p:spPr>
              <a:xfrm>
                <a:off x="3923928" y="6381328"/>
                <a:ext cx="29408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M. </a:t>
                </a:r>
                <a:r>
                  <a:rPr lang="de-DE" sz="1400" dirty="0" err="1"/>
                  <a:t>Eshraqi</a:t>
                </a:r>
                <a:r>
                  <a:rPr lang="de-DE" sz="1400" dirty="0"/>
                  <a:t> </a:t>
                </a:r>
                <a:r>
                  <a:rPr lang="de-DE" sz="1400" dirty="0" smtClean="0"/>
                  <a:t>et al., </a:t>
                </a:r>
                <a:r>
                  <a:rPr lang="de-DE" sz="1400" i="1" dirty="0" err="1" smtClean="0"/>
                  <a:t>Proc</a:t>
                </a:r>
                <a:r>
                  <a:rPr lang="de-DE" sz="1400" i="1" dirty="0" smtClean="0"/>
                  <a:t>. IPAC 2010</a:t>
                </a:r>
                <a:endParaRPr lang="de-DE" sz="1400" i="1" dirty="0"/>
              </a:p>
            </p:txBody>
          </p:sp>
          <p:pic>
            <p:nvPicPr>
              <p:cNvPr id="7" name="Bild 6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11961" y="5748318"/>
                <a:ext cx="1512168" cy="572709"/>
              </a:xfrm>
              <a:prstGeom prst="rect">
                <a:avLst/>
              </a:prstGeom>
            </p:spPr>
          </p:pic>
        </p:grpSp>
        <p:sp>
          <p:nvSpPr>
            <p:cNvPr id="24" name="Textfeld 23"/>
            <p:cNvSpPr txBox="1"/>
            <p:nvPr/>
          </p:nvSpPr>
          <p:spPr>
            <a:xfrm>
              <a:off x="731869" y="6309320"/>
              <a:ext cx="2199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76092"/>
                  </a:solidFill>
                </a:rPr>
                <a:t>Spallation Neutrons</a:t>
              </a:r>
              <a:endParaRPr lang="en-US" dirty="0">
                <a:solidFill>
                  <a:srgbClr val="376092"/>
                </a:solidFill>
              </a:endParaRP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6732240" y="4953942"/>
            <a:ext cx="2199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Require high-power</a:t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CW or long-pulse</a:t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LINACs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53" y="1268760"/>
            <a:ext cx="1851891" cy="1368152"/>
          </a:xfrm>
          <a:prstGeom prst="rect">
            <a:avLst/>
          </a:prstGeom>
        </p:spPr>
      </p:pic>
      <p:sp>
        <p:nvSpPr>
          <p:cNvPr id="40" name="Textfeld 39"/>
          <p:cNvSpPr txBox="1"/>
          <p:nvPr/>
        </p:nvSpPr>
        <p:spPr>
          <a:xfrm>
            <a:off x="240630" y="3117308"/>
            <a:ext cx="1878906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FRIB</a:t>
            </a:r>
            <a:br>
              <a:rPr lang="en-US" sz="1200" dirty="0" smtClean="0"/>
            </a:br>
            <a:r>
              <a:rPr lang="en-US" sz="1200" dirty="0" smtClean="0"/>
              <a:t>Michigan St. Univ.</a:t>
            </a:r>
          </a:p>
          <a:p>
            <a:r>
              <a:rPr lang="en-US" sz="1200" dirty="0" smtClean="0"/>
              <a:t>&gt; 200 MeV/u, </a:t>
            </a:r>
            <a:r>
              <a:rPr lang="en-US" sz="1200" dirty="0" smtClean="0">
                <a:solidFill>
                  <a:srgbClr val="FF6600"/>
                </a:solidFill>
              </a:rPr>
              <a:t>400 kW</a:t>
            </a:r>
            <a:endParaRPr lang="en-US" sz="1200" dirty="0">
              <a:solidFill>
                <a:srgbClr val="FF6600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2699792" y="980728"/>
            <a:ext cx="269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Rare Isotope Beams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7" name="Gruppierung 36"/>
          <p:cNvGrpSpPr/>
          <p:nvPr/>
        </p:nvGrpSpPr>
        <p:grpSpPr>
          <a:xfrm rot="16200000">
            <a:off x="5602615" y="5422722"/>
            <a:ext cx="720080" cy="765085"/>
            <a:chOff x="1429720" y="-61251"/>
            <a:chExt cx="980647" cy="1041938"/>
          </a:xfrm>
        </p:grpSpPr>
        <p:sp>
          <p:nvSpPr>
            <p:cNvPr id="38" name="Pfeil nach unten 37"/>
            <p:cNvSpPr/>
            <p:nvPr/>
          </p:nvSpPr>
          <p:spPr>
            <a:xfrm>
              <a:off x="1429720" y="40"/>
              <a:ext cx="980647" cy="980647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Pfeil nach unten 4"/>
            <p:cNvSpPr/>
            <p:nvPr/>
          </p:nvSpPr>
          <p:spPr>
            <a:xfrm rot="5400000">
              <a:off x="1460367" y="6169"/>
              <a:ext cx="943873" cy="809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MML</a:t>
              </a:r>
              <a:endParaRPr lang="en-US" sz="1500" kern="12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454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84"/>
    </mc:Choice>
    <mc:Fallback xmlns="">
      <p:transition xmlns:p14="http://schemas.microsoft.com/office/powerpoint/2010/main" spd="slow" advTm="4828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common challenges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>
            <a:noAutofit/>
          </a:bodyPr>
          <a:lstStyle/>
          <a:p>
            <a:pPr marL="0" indent="0"/>
            <a:r>
              <a:rPr lang="en-US" dirty="0" smtClean="0"/>
              <a:t>1. How far can we push existing systems?</a:t>
            </a:r>
          </a:p>
          <a:p>
            <a:pPr lvl="1"/>
            <a:r>
              <a:rPr lang="en-US" dirty="0" smtClean="0"/>
              <a:t>Existing technology can go a long way (e.g., CW TESLA operation)</a:t>
            </a:r>
          </a:p>
          <a:p>
            <a:pPr indent="0"/>
            <a:r>
              <a:rPr lang="en-US" dirty="0" smtClean="0"/>
              <a:t>2. </a:t>
            </a:r>
            <a:r>
              <a:rPr lang="en-US" dirty="0"/>
              <a:t>Develop new CW SRF capable designs &amp; treatments for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de-DE" dirty="0"/>
              <a:t>E</a:t>
            </a:r>
            <a:r>
              <a:rPr lang="en-US" dirty="0"/>
              <a:t>.g., Highest currents with minimal beam </a:t>
            </a:r>
            <a:r>
              <a:rPr lang="en-US" dirty="0" smtClean="0"/>
              <a:t>disruption</a:t>
            </a:r>
            <a:endParaRPr lang="en-US" dirty="0"/>
          </a:p>
          <a:p>
            <a:pPr lvl="1"/>
            <a:r>
              <a:rPr lang="en-US" dirty="0" smtClean="0"/>
              <a:t>Reduced power dissipation</a:t>
            </a:r>
            <a:endParaRPr lang="en-US" dirty="0"/>
          </a:p>
          <a:p>
            <a:pPr indent="0"/>
            <a:r>
              <a:rPr lang="en-US" dirty="0"/>
              <a:t>3. A LINAC is never better than its source </a:t>
            </a:r>
            <a:r>
              <a:rPr lang="de-DE" dirty="0">
                <a:sym typeface="Wingdings"/>
              </a:rPr>
              <a:t> </a:t>
            </a:r>
            <a:r>
              <a:rPr lang="de-DE" dirty="0" err="1">
                <a:sym typeface="Wingdings"/>
              </a:rPr>
              <a:t>develop</a:t>
            </a:r>
            <a:r>
              <a:rPr lang="de-DE" dirty="0">
                <a:sym typeface="Wingdings"/>
              </a:rPr>
              <a:t> CW </a:t>
            </a:r>
            <a:r>
              <a:rPr lang="de-DE" dirty="0" err="1">
                <a:sym typeface="Wingdings"/>
              </a:rPr>
              <a:t>sources</a:t>
            </a:r>
            <a:endParaRPr lang="en-US" dirty="0"/>
          </a:p>
          <a:p>
            <a:pPr lvl="1"/>
            <a:r>
              <a:rPr lang="de-DE" dirty="0"/>
              <a:t>E</a:t>
            </a:r>
            <a:r>
              <a:rPr lang="en-US" dirty="0"/>
              <a:t>.g., To provide average and peak high currents</a:t>
            </a:r>
          </a:p>
          <a:p>
            <a:pPr lvl="1"/>
            <a:r>
              <a:rPr lang="en-US" dirty="0"/>
              <a:t>To tailor beams to the user </a:t>
            </a:r>
            <a:r>
              <a:rPr lang="en-US" dirty="0" smtClean="0"/>
              <a:t>needs </a:t>
            </a:r>
            <a:endParaRPr lang="en-US" dirty="0"/>
          </a:p>
          <a:p>
            <a:pPr marL="0" indent="0"/>
            <a:r>
              <a:rPr lang="en-US" dirty="0" smtClean="0"/>
              <a:t>4. </a:t>
            </a:r>
            <a:r>
              <a:rPr lang="en-US" dirty="0" err="1" smtClean="0"/>
              <a:t>Nb</a:t>
            </a:r>
            <a:r>
              <a:rPr lang="en-US" dirty="0" smtClean="0"/>
              <a:t> is good </a:t>
            </a:r>
            <a:r>
              <a:rPr lang="de-DE" dirty="0" smtClean="0"/>
              <a:t>… but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do </a:t>
            </a:r>
            <a:r>
              <a:rPr lang="de-DE" dirty="0" err="1" smtClean="0"/>
              <a:t>better</a:t>
            </a:r>
            <a:r>
              <a:rPr lang="de-DE" dirty="0" smtClean="0"/>
              <a:t>?  </a:t>
            </a:r>
            <a:r>
              <a:rPr lang="en-US" dirty="0" smtClean="0"/>
              <a:t>Develop new superconductors:</a:t>
            </a:r>
          </a:p>
          <a:p>
            <a:pPr marL="352425" lvl="1" indent="-182563"/>
            <a:r>
              <a:rPr lang="de-DE" dirty="0" smtClean="0"/>
              <a:t>E</a:t>
            </a:r>
            <a:r>
              <a:rPr lang="en-US" dirty="0" smtClean="0"/>
              <a:t>.g., Lower the power dissipation ×1/10</a:t>
            </a:r>
          </a:p>
          <a:p>
            <a:pPr marL="352425" lvl="1" indent="-182563"/>
            <a:r>
              <a:rPr lang="en-US" dirty="0" smtClean="0"/>
              <a:t>Operation at higher temperature</a:t>
            </a:r>
          </a:p>
          <a:p>
            <a:pPr marL="169862" lvl="1" indent="0">
              <a:buNone/>
            </a:pPr>
            <a:r>
              <a:rPr lang="de-DE" dirty="0" smtClean="0">
                <a:sym typeface="Wingdings"/>
              </a:rPr>
              <a:t> </a:t>
            </a:r>
            <a:r>
              <a:rPr lang="de-DE" dirty="0" err="1" smtClean="0">
                <a:sym typeface="Wingdings"/>
              </a:rPr>
              <a:t>less</a:t>
            </a:r>
            <a:r>
              <a:rPr lang="de-DE" dirty="0" smtClean="0">
                <a:sym typeface="Wingdings"/>
              </a:rPr>
              <a:t> expensive </a:t>
            </a:r>
            <a:r>
              <a:rPr lang="de-DE" dirty="0" err="1" smtClean="0">
                <a:sym typeface="Wingdings"/>
              </a:rPr>
              <a:t>and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complex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cryoplants</a:t>
            </a:r>
            <a:endParaRPr lang="en-US" dirty="0" smtClean="0"/>
          </a:p>
        </p:txBody>
      </p:sp>
      <p:sp>
        <p:nvSpPr>
          <p:cNvPr id="13" name="Textfeld 12"/>
          <p:cNvSpPr txBox="1"/>
          <p:nvPr/>
        </p:nvSpPr>
        <p:spPr>
          <a:xfrm>
            <a:off x="6732240" y="3573016"/>
            <a:ext cx="1326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46C0A"/>
                </a:solidFill>
              </a:rPr>
              <a:t>See talk by</a:t>
            </a:r>
            <a:br>
              <a:rPr lang="en-US" dirty="0" smtClean="0">
                <a:solidFill>
                  <a:srgbClr val="E46C0A"/>
                </a:solidFill>
              </a:rPr>
            </a:br>
            <a:r>
              <a:rPr lang="en-US" dirty="0" smtClean="0">
                <a:solidFill>
                  <a:srgbClr val="E46C0A"/>
                </a:solidFill>
              </a:rPr>
              <a:t>A. Arnold</a:t>
            </a:r>
            <a:endParaRPr lang="en-US" dirty="0">
              <a:solidFill>
                <a:srgbClr val="E46C0A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79512" y="1988840"/>
            <a:ext cx="8964489" cy="115212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-5880100" y="-1562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hteck 8"/>
          <p:cNvSpPr/>
          <p:nvPr/>
        </p:nvSpPr>
        <p:spPr>
          <a:xfrm>
            <a:off x="153119" y="3140968"/>
            <a:ext cx="8964489" cy="108012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  <p:sp>
        <p:nvSpPr>
          <p:cNvPr id="6" name="Freihandform 5"/>
          <p:cNvSpPr/>
          <p:nvPr/>
        </p:nvSpPr>
        <p:spPr>
          <a:xfrm>
            <a:off x="154756" y="4230464"/>
            <a:ext cx="8521700" cy="1574800"/>
          </a:xfrm>
          <a:custGeom>
            <a:avLst/>
            <a:gdLst>
              <a:gd name="connsiteX0" fmla="*/ 25400 w 8521700"/>
              <a:gd name="connsiteY0" fmla="*/ 76200 h 1574800"/>
              <a:gd name="connsiteX1" fmla="*/ 0 w 8521700"/>
              <a:gd name="connsiteY1" fmla="*/ 1549400 h 1574800"/>
              <a:gd name="connsiteX2" fmla="*/ 5600700 w 8521700"/>
              <a:gd name="connsiteY2" fmla="*/ 1574800 h 1574800"/>
              <a:gd name="connsiteX3" fmla="*/ 6642100 w 8521700"/>
              <a:gd name="connsiteY3" fmla="*/ 635000 h 1574800"/>
              <a:gd name="connsiteX4" fmla="*/ 8521700 w 8521700"/>
              <a:gd name="connsiteY4" fmla="*/ 698500 h 1574800"/>
              <a:gd name="connsiteX5" fmla="*/ 8496300 w 8521700"/>
              <a:gd name="connsiteY5" fmla="*/ 0 h 1574800"/>
              <a:gd name="connsiteX6" fmla="*/ 5346700 w 8521700"/>
              <a:gd name="connsiteY6" fmla="*/ 12700 h 1574800"/>
              <a:gd name="connsiteX7" fmla="*/ 25400 w 8521700"/>
              <a:gd name="connsiteY7" fmla="*/ 76200 h 15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21700" h="1574800">
                <a:moveTo>
                  <a:pt x="25400" y="76200"/>
                </a:moveTo>
                <a:lnTo>
                  <a:pt x="0" y="1549400"/>
                </a:lnTo>
                <a:lnTo>
                  <a:pt x="5600700" y="1574800"/>
                </a:lnTo>
                <a:lnTo>
                  <a:pt x="6642100" y="635000"/>
                </a:lnTo>
                <a:lnTo>
                  <a:pt x="8521700" y="698500"/>
                </a:lnTo>
                <a:lnTo>
                  <a:pt x="8496300" y="0"/>
                </a:lnTo>
                <a:lnTo>
                  <a:pt x="5346700" y="12700"/>
                </a:lnTo>
                <a:lnTo>
                  <a:pt x="25400" y="762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179511" y="1124744"/>
            <a:ext cx="8964489" cy="864096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75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31"/>
    </mc:Choice>
    <mc:Fallback xmlns="">
      <p:transition xmlns:p14="http://schemas.microsoft.com/office/powerpoint/2010/main" spd="slow" advTm="13093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6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SRF R&amp;D in ARD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85725" indent="-182563"/>
            <a:r>
              <a:rPr lang="en-US" dirty="0" smtClean="0"/>
              <a:t>R</a:t>
            </a:r>
            <a:r>
              <a:rPr lang="en-US" dirty="0"/>
              <a:t>&amp;D addresses </a:t>
            </a:r>
            <a:r>
              <a:rPr lang="en-US" dirty="0" smtClean="0"/>
              <a:t>Helmholtz </a:t>
            </a:r>
            <a:r>
              <a:rPr lang="en-US" dirty="0"/>
              <a:t>facilities within the upcoming POF period</a:t>
            </a:r>
          </a:p>
          <a:p>
            <a:pPr marL="352425" lvl="1" indent="-182563"/>
            <a:r>
              <a:rPr lang="en-US" dirty="0"/>
              <a:t>ELBE, XFEL, B</a:t>
            </a:r>
            <a:r>
              <a:rPr lang="en-US" i="1" dirty="0"/>
              <a:t>ERL</a:t>
            </a:r>
            <a:r>
              <a:rPr lang="en-US" dirty="0"/>
              <a:t>inPro, </a:t>
            </a:r>
            <a:r>
              <a:rPr lang="en-US" dirty="0" smtClean="0"/>
              <a:t>BESSY-VSR, </a:t>
            </a:r>
            <a:r>
              <a:rPr lang="en-US" dirty="0"/>
              <a:t>CW Ion LINAC</a:t>
            </a:r>
          </a:p>
          <a:p>
            <a:pPr marL="352425" lvl="1" indent="-182563"/>
            <a:r>
              <a:rPr lang="en-US" dirty="0" smtClean="0"/>
              <a:t>Directly addresses the MML </a:t>
            </a:r>
            <a:r>
              <a:rPr lang="en-US" dirty="0"/>
              <a:t>and M&amp;</a:t>
            </a:r>
            <a:r>
              <a:rPr lang="en-US" dirty="0" smtClean="0"/>
              <a:t>U programs</a:t>
            </a:r>
            <a:br>
              <a:rPr lang="en-US" dirty="0" smtClean="0"/>
            </a:br>
            <a:endParaRPr lang="en-US" dirty="0" smtClean="0"/>
          </a:p>
          <a:p>
            <a:pPr marL="85725" indent="-182563"/>
            <a:r>
              <a:rPr lang="en-US" dirty="0" smtClean="0"/>
              <a:t>SRF </a:t>
            </a:r>
            <a:r>
              <a:rPr lang="en-US" dirty="0"/>
              <a:t>R&amp;D addresses </a:t>
            </a:r>
            <a:r>
              <a:rPr lang="en-US" dirty="0" smtClean="0"/>
              <a:t>large-scale </a:t>
            </a:r>
            <a:r>
              <a:rPr lang="en-US" dirty="0"/>
              <a:t>facilities in the longer term future</a:t>
            </a:r>
          </a:p>
          <a:p>
            <a:pPr lvl="1"/>
            <a:r>
              <a:rPr lang="en-US" dirty="0"/>
              <a:t>E.g., ESS, LCLS-II, </a:t>
            </a:r>
            <a:r>
              <a:rPr lang="en-US" dirty="0" err="1"/>
              <a:t>EUROTrans</a:t>
            </a:r>
            <a:r>
              <a:rPr lang="en-US" dirty="0"/>
              <a:t>, MESA, </a:t>
            </a:r>
            <a:r>
              <a:rPr lang="en-US" dirty="0" err="1"/>
              <a:t>LHeC</a:t>
            </a:r>
            <a:r>
              <a:rPr lang="en-US" dirty="0"/>
              <a:t>, </a:t>
            </a:r>
            <a:r>
              <a:rPr lang="en-US" dirty="0" smtClean="0"/>
              <a:t>HIAF, RISP</a:t>
            </a:r>
            <a:endParaRPr lang="en-US" dirty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Know-How from SRF </a:t>
            </a:r>
            <a:r>
              <a:rPr lang="en-US" dirty="0"/>
              <a:t>R&amp;D </a:t>
            </a:r>
            <a:r>
              <a:rPr lang="en-US" dirty="0" smtClean="0"/>
              <a:t>can be transferred to industry</a:t>
            </a:r>
          </a:p>
          <a:p>
            <a:pPr lvl="1"/>
            <a:r>
              <a:rPr lang="en-US" dirty="0" smtClean="0"/>
              <a:t>E.g., Compton sources, lithography, medical imaging, turn-key</a:t>
            </a:r>
          </a:p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/>
            </a:r>
            <a:b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</a:b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SRF R&amp;</a:t>
            </a:r>
            <a:r>
              <a:rPr lang="en-US" dirty="0" smtClean="0"/>
              <a:t>D: </a:t>
            </a:r>
            <a:r>
              <a:rPr lang="en-US" dirty="0"/>
              <a:t>addresses </a:t>
            </a:r>
            <a:r>
              <a:rPr lang="en-US" dirty="0" smtClean="0"/>
              <a:t>Helmholtz-Association </a:t>
            </a:r>
            <a:r>
              <a:rPr lang="en-US" dirty="0"/>
              <a:t>facilities ... but many aspects are “generic” that benefit a wide spectrum </a:t>
            </a:r>
            <a:r>
              <a:rPr lang="en-US" dirty="0" smtClean="0"/>
              <a:t>of other </a:t>
            </a:r>
            <a:r>
              <a:rPr lang="en-US" dirty="0"/>
              <a:t>projects</a:t>
            </a:r>
          </a:p>
          <a:p>
            <a:pPr lvl="1"/>
            <a:endParaRPr lang="en-US" dirty="0" smtClean="0"/>
          </a:p>
        </p:txBody>
      </p:sp>
      <p:sp>
        <p:nvSpPr>
          <p:cNvPr id="15" name="Pfeil nach links und rechts 14"/>
          <p:cNvSpPr/>
          <p:nvPr/>
        </p:nvSpPr>
        <p:spPr>
          <a:xfrm>
            <a:off x="7236296" y="1484784"/>
            <a:ext cx="792088" cy="476086"/>
          </a:xfrm>
          <a:prstGeom prst="leftRightArrow">
            <a:avLst>
              <a:gd name="adj1" fmla="val 52249"/>
              <a:gd name="adj2" fmla="val 39877"/>
            </a:avLst>
          </a:prstGeom>
          <a:solidFill>
            <a:schemeClr val="accent6">
              <a:lumMod val="75000"/>
            </a:schemeClr>
          </a:solidFill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ST2</a:t>
            </a:r>
            <a:endParaRPr lang="en-US" sz="1500" dirty="0"/>
          </a:p>
        </p:txBody>
      </p:sp>
      <p:sp>
        <p:nvSpPr>
          <p:cNvPr id="16" name="Pfeil nach links und rechts 15"/>
          <p:cNvSpPr/>
          <p:nvPr/>
        </p:nvSpPr>
        <p:spPr>
          <a:xfrm>
            <a:off x="7236296" y="1998159"/>
            <a:ext cx="792088" cy="476086"/>
          </a:xfrm>
          <a:prstGeom prst="leftRightArrow">
            <a:avLst>
              <a:gd name="adj1" fmla="val 52249"/>
              <a:gd name="adj2" fmla="val 39877"/>
            </a:avLst>
          </a:prstGeom>
          <a:solidFill>
            <a:schemeClr val="accent6">
              <a:lumMod val="75000"/>
            </a:schemeClr>
          </a:solidFill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ST3</a:t>
            </a:r>
            <a:endParaRPr lang="en-US" sz="1500" dirty="0"/>
          </a:p>
        </p:txBody>
      </p:sp>
      <p:sp>
        <p:nvSpPr>
          <p:cNvPr id="17" name="Rechteck 16"/>
          <p:cNvSpPr/>
          <p:nvPr/>
        </p:nvSpPr>
        <p:spPr>
          <a:xfrm>
            <a:off x="72008" y="2564904"/>
            <a:ext cx="8964488" cy="108012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107504" y="3717032"/>
            <a:ext cx="8964488" cy="188490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56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93"/>
    </mc:Choice>
    <mc:Fallback xmlns="">
      <p:transition xmlns:p14="http://schemas.microsoft.com/office/powerpoint/2010/main" spd="slow" advTm="6199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ARD R&amp;D: Example 1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Development of next-generation, high-current SRF structures</a:t>
            </a:r>
            <a:endParaRPr lang="en-US" dirty="0"/>
          </a:p>
          <a:p>
            <a:pPr lvl="1"/>
            <a:r>
              <a:rPr lang="en-US" dirty="0"/>
              <a:t>E.g., high-current cavity module with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Low power</a:t>
            </a:r>
            <a:r>
              <a:rPr lang="en-US" dirty="0">
                <a:solidFill>
                  <a:srgbClr val="E46C0A"/>
                </a:solidFill>
              </a:rPr>
              <a:t> </a:t>
            </a:r>
            <a:r>
              <a:rPr lang="en-US" dirty="0" smtClean="0">
                <a:solidFill>
                  <a:srgbClr val="E46C0A"/>
                </a:solidFill>
              </a:rPr>
              <a:t>dissipation </a:t>
            </a:r>
            <a:r>
              <a:rPr lang="en-US" dirty="0" smtClean="0"/>
              <a:t>for CW operation</a:t>
            </a:r>
            <a:endParaRPr lang="en-US" dirty="0"/>
          </a:p>
          <a:p>
            <a:pPr lvl="2"/>
            <a:r>
              <a:rPr lang="en-US" dirty="0" smtClean="0">
                <a:solidFill>
                  <a:srgbClr val="E46C0A"/>
                </a:solidFill>
              </a:rPr>
              <a:t>Heavy </a:t>
            </a:r>
            <a:r>
              <a:rPr lang="en-US" dirty="0">
                <a:solidFill>
                  <a:srgbClr val="E46C0A"/>
                </a:solidFill>
              </a:rPr>
              <a:t>HOM damping </a:t>
            </a:r>
            <a:r>
              <a:rPr lang="en-US" dirty="0"/>
              <a:t>for high current </a:t>
            </a:r>
            <a:r>
              <a:rPr lang="en-US" dirty="0" smtClean="0"/>
              <a:t>operation </a:t>
            </a:r>
            <a:br>
              <a:rPr lang="en-US" dirty="0" smtClean="0"/>
            </a:b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6" name="Gruppierung 5"/>
          <p:cNvGrpSpPr/>
          <p:nvPr/>
        </p:nvGrpSpPr>
        <p:grpSpPr>
          <a:xfrm>
            <a:off x="1691680" y="2347567"/>
            <a:ext cx="5605088" cy="1441473"/>
            <a:chOff x="-4261751" y="4039994"/>
            <a:chExt cx="13366162" cy="2888315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6897" y="4039994"/>
              <a:ext cx="5317514" cy="23042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44791" y="4337285"/>
              <a:ext cx="5317514" cy="23042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261751" y="4624053"/>
              <a:ext cx="5317514" cy="23042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" name="Gruppierung 4"/>
          <p:cNvGrpSpPr/>
          <p:nvPr/>
        </p:nvGrpSpPr>
        <p:grpSpPr>
          <a:xfrm>
            <a:off x="4788025" y="3958342"/>
            <a:ext cx="4141979" cy="2134954"/>
            <a:chOff x="4716016" y="4417948"/>
            <a:chExt cx="4215896" cy="2173054"/>
          </a:xfrm>
        </p:grpSpPr>
        <p:pic>
          <p:nvPicPr>
            <p:cNvPr id="10" name="Bild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6016" y="4430762"/>
              <a:ext cx="4129690" cy="21602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feld 10"/>
            <p:cNvSpPr txBox="1"/>
            <p:nvPr/>
          </p:nvSpPr>
          <p:spPr>
            <a:xfrm>
              <a:off x="4716016" y="4417948"/>
              <a:ext cx="4215896" cy="595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Original JLAB 1.5 GHz development serves </a:t>
              </a:r>
              <a:br>
                <a:rPr lang="en-US" sz="1600" dirty="0" smtClean="0">
                  <a:solidFill>
                    <a:schemeClr val="bg1"/>
                  </a:solidFill>
                </a:rPr>
              </a:br>
              <a:r>
                <a:rPr lang="en-US" sz="1600" dirty="0" smtClean="0">
                  <a:solidFill>
                    <a:schemeClr val="bg1"/>
                  </a:solidFill>
                </a:rPr>
                <a:t>as baseline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323528" y="3886334"/>
            <a:ext cx="38164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Cavity development for </a:t>
            </a:r>
            <a:r>
              <a:rPr lang="en-US" sz="1600" dirty="0" smtClean="0"/>
              <a:t>B</a:t>
            </a:r>
            <a:r>
              <a:rPr lang="en-US" sz="1600" i="1" dirty="0" smtClean="0"/>
              <a:t>ERL</a:t>
            </a:r>
            <a:r>
              <a:rPr lang="en-US" sz="1600" dirty="0" smtClean="0"/>
              <a:t>inPro:</a:t>
            </a:r>
          </a:p>
          <a:p>
            <a:r>
              <a:rPr lang="en-US" sz="1600" dirty="0" smtClean="0"/>
              <a:t>Univ. Rostock, T. </a:t>
            </a:r>
            <a:r>
              <a:rPr lang="en-US" sz="1600" dirty="0" err="1" smtClean="0"/>
              <a:t>Univ</a:t>
            </a:r>
            <a:r>
              <a:rPr lang="en-US" sz="1600" dirty="0"/>
              <a:t> </a:t>
            </a:r>
            <a:r>
              <a:rPr lang="en-US" sz="1600" dirty="0" smtClean="0"/>
              <a:t>Dortmund, HZB</a:t>
            </a:r>
            <a:endParaRPr lang="en-US" sz="1600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18" y="4462398"/>
            <a:ext cx="4247774" cy="1253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62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21"/>
    </mc:Choice>
    <mc:Fallback xmlns="">
      <p:transition xmlns:p14="http://schemas.microsoft.com/office/powerpoint/2010/main" spd="slow" advTm="2402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</a:t>
            </a:r>
            <a:r>
              <a:rPr lang="en-US" dirty="0" smtClean="0"/>
              <a:t>ARD </a:t>
            </a:r>
            <a:r>
              <a:rPr lang="en-US" dirty="0"/>
              <a:t>R&amp;D: Example 1</a:t>
            </a:r>
          </a:p>
        </p:txBody>
      </p:sp>
      <p:sp>
        <p:nvSpPr>
          <p:cNvPr id="280" name="Rechteck 279"/>
          <p:cNvSpPr/>
          <p:nvPr/>
        </p:nvSpPr>
        <p:spPr>
          <a:xfrm>
            <a:off x="130808" y="955324"/>
            <a:ext cx="3168352" cy="3224216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uppieren 245"/>
          <p:cNvGrpSpPr/>
          <p:nvPr/>
        </p:nvGrpSpPr>
        <p:grpSpPr>
          <a:xfrm>
            <a:off x="323528" y="1268760"/>
            <a:ext cx="2875899" cy="2870186"/>
            <a:chOff x="4033458" y="705635"/>
            <a:chExt cx="4523045" cy="4514060"/>
          </a:xfrm>
        </p:grpSpPr>
        <p:grpSp>
          <p:nvGrpSpPr>
            <p:cNvPr id="23" name="Gruppieren 241"/>
            <p:cNvGrpSpPr/>
            <p:nvPr/>
          </p:nvGrpSpPr>
          <p:grpSpPr>
            <a:xfrm>
              <a:off x="4033458" y="705635"/>
              <a:ext cx="4523045" cy="4514060"/>
              <a:chOff x="4033458" y="705635"/>
              <a:chExt cx="4523045" cy="4514060"/>
            </a:xfrm>
          </p:grpSpPr>
          <p:pic>
            <p:nvPicPr>
              <p:cNvPr id="26" name="Picture 60" descr="RingA4_1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3458" y="749305"/>
                <a:ext cx="4523045" cy="4470390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27" name="Rechteck 26"/>
              <p:cNvSpPr/>
              <p:nvPr/>
            </p:nvSpPr>
            <p:spPr bwMode="auto">
              <a:xfrm>
                <a:off x="7503885" y="841829"/>
                <a:ext cx="1052618" cy="596747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589C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8" name="Rechteck 27"/>
              <p:cNvSpPr/>
              <p:nvPr/>
            </p:nvSpPr>
            <p:spPr bwMode="auto">
              <a:xfrm>
                <a:off x="6480295" y="1320372"/>
                <a:ext cx="834904" cy="285719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589C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Rechteck 28"/>
              <p:cNvSpPr/>
              <p:nvPr/>
            </p:nvSpPr>
            <p:spPr bwMode="auto">
              <a:xfrm>
                <a:off x="6632695" y="1472772"/>
                <a:ext cx="834904" cy="285719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589C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Rechteck 29"/>
              <p:cNvSpPr/>
              <p:nvPr/>
            </p:nvSpPr>
            <p:spPr bwMode="auto">
              <a:xfrm>
                <a:off x="7246089" y="2940958"/>
                <a:ext cx="834904" cy="285719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589C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Rechteck 30"/>
              <p:cNvSpPr/>
              <p:nvPr/>
            </p:nvSpPr>
            <p:spPr bwMode="auto">
              <a:xfrm>
                <a:off x="5089585" y="4109358"/>
                <a:ext cx="2156503" cy="419099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rgbClr val="00589C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2" name="Rechteck 31"/>
              <p:cNvSpPr/>
              <p:nvPr/>
            </p:nvSpPr>
            <p:spPr bwMode="auto">
              <a:xfrm>
                <a:off x="5256500" y="2238375"/>
                <a:ext cx="1205394" cy="419099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589C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3" name="Rechteck 32"/>
              <p:cNvSpPr/>
              <p:nvPr/>
            </p:nvSpPr>
            <p:spPr bwMode="auto">
              <a:xfrm>
                <a:off x="4252686" y="705635"/>
                <a:ext cx="1100840" cy="419099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589C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4" name="Rechteck 33"/>
              <p:cNvSpPr/>
              <p:nvPr/>
            </p:nvSpPr>
            <p:spPr bwMode="auto">
              <a:xfrm>
                <a:off x="5825935" y="1075965"/>
                <a:ext cx="966750" cy="137131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  <a:ex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00589C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4" name="Rechteck 23"/>
            <p:cNvSpPr/>
            <p:nvPr/>
          </p:nvSpPr>
          <p:spPr bwMode="auto">
            <a:xfrm>
              <a:off x="7024919" y="839024"/>
              <a:ext cx="834904" cy="28571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6117797" y="1122050"/>
              <a:ext cx="834904" cy="28571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smtClean="0">
                <a:ln>
                  <a:noFill/>
                </a:ln>
                <a:solidFill>
                  <a:srgbClr val="00589C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2" name="Textfeld 21"/>
          <p:cNvSpPr txBox="1"/>
          <p:nvPr/>
        </p:nvSpPr>
        <p:spPr>
          <a:xfrm>
            <a:off x="971600" y="3212976"/>
            <a:ext cx="1550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BESSY II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58" name="Group 445"/>
          <p:cNvGrpSpPr>
            <a:grpSpLocks noChangeAspect="1"/>
          </p:cNvGrpSpPr>
          <p:nvPr/>
        </p:nvGrpSpPr>
        <p:grpSpPr bwMode="auto">
          <a:xfrm rot="2827929">
            <a:off x="2466746" y="1775023"/>
            <a:ext cx="255417" cy="47631"/>
            <a:chOff x="2128" y="1551"/>
            <a:chExt cx="1523" cy="284"/>
          </a:xfrm>
        </p:grpSpPr>
        <p:sp>
          <p:nvSpPr>
            <p:cNvPr id="59" name="Rectangle 12"/>
            <p:cNvSpPr>
              <a:spLocks noChangeArrowheads="1"/>
            </p:cNvSpPr>
            <p:nvPr/>
          </p:nvSpPr>
          <p:spPr bwMode="auto">
            <a:xfrm>
              <a:off x="2128" y="1551"/>
              <a:ext cx="1523" cy="284"/>
            </a:xfrm>
            <a:prstGeom prst="rect">
              <a:avLst/>
            </a:prstGeom>
            <a:solidFill>
              <a:srgbClr val="6666FF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60" name="Group 13"/>
            <p:cNvGrpSpPr>
              <a:grpSpLocks/>
            </p:cNvGrpSpPr>
            <p:nvPr/>
          </p:nvGrpSpPr>
          <p:grpSpPr bwMode="auto">
            <a:xfrm>
              <a:off x="2182" y="1600"/>
              <a:ext cx="635" cy="184"/>
              <a:chOff x="633" y="2674"/>
              <a:chExt cx="635" cy="184"/>
            </a:xfrm>
          </p:grpSpPr>
          <p:sp>
            <p:nvSpPr>
              <p:cNvPr id="74" name="Oval 14"/>
              <p:cNvSpPr>
                <a:spLocks noChangeArrowheads="1"/>
              </p:cNvSpPr>
              <p:nvPr/>
            </p:nvSpPr>
            <p:spPr bwMode="auto">
              <a:xfrm>
                <a:off x="63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5" name="Oval 15"/>
              <p:cNvSpPr>
                <a:spLocks noChangeArrowheads="1"/>
              </p:cNvSpPr>
              <p:nvPr/>
            </p:nvSpPr>
            <p:spPr bwMode="auto">
              <a:xfrm>
                <a:off x="72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6" name="Oval 16"/>
              <p:cNvSpPr>
                <a:spLocks noChangeArrowheads="1"/>
              </p:cNvSpPr>
              <p:nvPr/>
            </p:nvSpPr>
            <p:spPr bwMode="auto">
              <a:xfrm>
                <a:off x="81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7" name="Oval 17"/>
              <p:cNvSpPr>
                <a:spLocks noChangeArrowheads="1"/>
              </p:cNvSpPr>
              <p:nvPr/>
            </p:nvSpPr>
            <p:spPr bwMode="auto">
              <a:xfrm>
                <a:off x="90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8" name="Oval 18"/>
              <p:cNvSpPr>
                <a:spLocks noChangeArrowheads="1"/>
              </p:cNvSpPr>
              <p:nvPr/>
            </p:nvSpPr>
            <p:spPr bwMode="auto">
              <a:xfrm>
                <a:off x="99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9" name="Oval 19"/>
              <p:cNvSpPr>
                <a:spLocks noChangeArrowheads="1"/>
              </p:cNvSpPr>
              <p:nvPr/>
            </p:nvSpPr>
            <p:spPr bwMode="auto">
              <a:xfrm>
                <a:off x="108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0" name="Oval 20"/>
              <p:cNvSpPr>
                <a:spLocks noChangeArrowheads="1"/>
              </p:cNvSpPr>
              <p:nvPr/>
            </p:nvSpPr>
            <p:spPr bwMode="auto">
              <a:xfrm>
                <a:off x="1170" y="2674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61" name="Group 21"/>
            <p:cNvGrpSpPr>
              <a:grpSpLocks/>
            </p:cNvGrpSpPr>
            <p:nvPr/>
          </p:nvGrpSpPr>
          <p:grpSpPr bwMode="auto">
            <a:xfrm>
              <a:off x="2945" y="1601"/>
              <a:ext cx="635" cy="184"/>
              <a:chOff x="633" y="2674"/>
              <a:chExt cx="635" cy="184"/>
            </a:xfrm>
          </p:grpSpPr>
          <p:sp>
            <p:nvSpPr>
              <p:cNvPr id="67" name="Oval 22"/>
              <p:cNvSpPr>
                <a:spLocks noChangeArrowheads="1"/>
              </p:cNvSpPr>
              <p:nvPr/>
            </p:nvSpPr>
            <p:spPr bwMode="auto">
              <a:xfrm>
                <a:off x="63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8" name="Oval 23"/>
              <p:cNvSpPr>
                <a:spLocks noChangeArrowheads="1"/>
              </p:cNvSpPr>
              <p:nvPr/>
            </p:nvSpPr>
            <p:spPr bwMode="auto">
              <a:xfrm>
                <a:off x="72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9" name="Oval 24"/>
              <p:cNvSpPr>
                <a:spLocks noChangeArrowheads="1"/>
              </p:cNvSpPr>
              <p:nvPr/>
            </p:nvSpPr>
            <p:spPr bwMode="auto">
              <a:xfrm>
                <a:off x="81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0" name="Oval 25"/>
              <p:cNvSpPr>
                <a:spLocks noChangeArrowheads="1"/>
              </p:cNvSpPr>
              <p:nvPr/>
            </p:nvSpPr>
            <p:spPr bwMode="auto">
              <a:xfrm>
                <a:off x="90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1" name="Oval 26"/>
              <p:cNvSpPr>
                <a:spLocks noChangeArrowheads="1"/>
              </p:cNvSpPr>
              <p:nvPr/>
            </p:nvSpPr>
            <p:spPr bwMode="auto">
              <a:xfrm>
                <a:off x="99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2" name="Oval 27"/>
              <p:cNvSpPr>
                <a:spLocks noChangeArrowheads="1"/>
              </p:cNvSpPr>
              <p:nvPr/>
            </p:nvSpPr>
            <p:spPr bwMode="auto">
              <a:xfrm>
                <a:off x="108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3" name="Oval 28"/>
              <p:cNvSpPr>
                <a:spLocks noChangeArrowheads="1"/>
              </p:cNvSpPr>
              <p:nvPr/>
            </p:nvSpPr>
            <p:spPr bwMode="auto">
              <a:xfrm>
                <a:off x="1170" y="2674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2" name="Rectangle 29"/>
            <p:cNvSpPr>
              <a:spLocks noChangeArrowheads="1"/>
            </p:cNvSpPr>
            <p:nvPr/>
          </p:nvSpPr>
          <p:spPr bwMode="auto">
            <a:xfrm>
              <a:off x="2799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3" name="Rectangle 30"/>
            <p:cNvSpPr>
              <a:spLocks noChangeArrowheads="1"/>
            </p:cNvSpPr>
            <p:nvPr/>
          </p:nvSpPr>
          <p:spPr bwMode="auto">
            <a:xfrm>
              <a:off x="2131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4" name="Rectangle 31"/>
            <p:cNvSpPr>
              <a:spLocks noChangeArrowheads="1"/>
            </p:cNvSpPr>
            <p:nvPr/>
          </p:nvSpPr>
          <p:spPr bwMode="auto">
            <a:xfrm>
              <a:off x="3477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5" name="Rectangle 32"/>
            <p:cNvSpPr>
              <a:spLocks noChangeArrowheads="1"/>
            </p:cNvSpPr>
            <p:nvPr/>
          </p:nvSpPr>
          <p:spPr bwMode="auto">
            <a:xfrm>
              <a:off x="2841" y="1642"/>
              <a:ext cx="79" cy="2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66" name="Rectangle 33"/>
            <p:cNvSpPr>
              <a:spLocks noChangeArrowheads="1"/>
            </p:cNvSpPr>
            <p:nvPr/>
          </p:nvSpPr>
          <p:spPr bwMode="auto">
            <a:xfrm>
              <a:off x="2841" y="1716"/>
              <a:ext cx="79" cy="2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181690" y="1052736"/>
            <a:ext cx="3218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Short pulses in storage rings</a:t>
            </a:r>
            <a:endParaRPr lang="en-US" i="1" dirty="0"/>
          </a:p>
        </p:txBody>
      </p:sp>
      <p:sp>
        <p:nvSpPr>
          <p:cNvPr id="254" name="Rechteck 253"/>
          <p:cNvSpPr/>
          <p:nvPr/>
        </p:nvSpPr>
        <p:spPr>
          <a:xfrm>
            <a:off x="3851920" y="1052736"/>
            <a:ext cx="4608512" cy="1820118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2" name="Picture 3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1248125"/>
            <a:ext cx="4585790" cy="163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2" name="Group 445"/>
          <p:cNvGrpSpPr>
            <a:grpSpLocks noChangeAspect="1"/>
          </p:cNvGrpSpPr>
          <p:nvPr/>
        </p:nvGrpSpPr>
        <p:grpSpPr bwMode="auto">
          <a:xfrm rot="159053">
            <a:off x="5442120" y="1695994"/>
            <a:ext cx="949279" cy="177022"/>
            <a:chOff x="2128" y="1551"/>
            <a:chExt cx="1523" cy="284"/>
          </a:xfrm>
        </p:grpSpPr>
        <p:sp>
          <p:nvSpPr>
            <p:cNvPr id="133" name="Rectangle 12"/>
            <p:cNvSpPr>
              <a:spLocks noChangeArrowheads="1"/>
            </p:cNvSpPr>
            <p:nvPr/>
          </p:nvSpPr>
          <p:spPr bwMode="auto">
            <a:xfrm>
              <a:off x="2128" y="1551"/>
              <a:ext cx="1523" cy="284"/>
            </a:xfrm>
            <a:prstGeom prst="rect">
              <a:avLst/>
            </a:prstGeom>
            <a:solidFill>
              <a:srgbClr val="6666FF"/>
            </a:solidFill>
            <a:ln w="317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134" name="Group 13"/>
            <p:cNvGrpSpPr>
              <a:grpSpLocks/>
            </p:cNvGrpSpPr>
            <p:nvPr/>
          </p:nvGrpSpPr>
          <p:grpSpPr bwMode="auto">
            <a:xfrm>
              <a:off x="2182" y="1600"/>
              <a:ext cx="635" cy="184"/>
              <a:chOff x="633" y="2674"/>
              <a:chExt cx="635" cy="184"/>
            </a:xfrm>
          </p:grpSpPr>
          <p:sp>
            <p:nvSpPr>
              <p:cNvPr id="148" name="Oval 14"/>
              <p:cNvSpPr>
                <a:spLocks noChangeArrowheads="1"/>
              </p:cNvSpPr>
              <p:nvPr/>
            </p:nvSpPr>
            <p:spPr bwMode="auto">
              <a:xfrm>
                <a:off x="63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9" name="Oval 15"/>
              <p:cNvSpPr>
                <a:spLocks noChangeArrowheads="1"/>
              </p:cNvSpPr>
              <p:nvPr/>
            </p:nvSpPr>
            <p:spPr bwMode="auto">
              <a:xfrm>
                <a:off x="72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0" name="Oval 16"/>
              <p:cNvSpPr>
                <a:spLocks noChangeArrowheads="1"/>
              </p:cNvSpPr>
              <p:nvPr/>
            </p:nvSpPr>
            <p:spPr bwMode="auto">
              <a:xfrm>
                <a:off x="81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1" name="Oval 17"/>
              <p:cNvSpPr>
                <a:spLocks noChangeArrowheads="1"/>
              </p:cNvSpPr>
              <p:nvPr/>
            </p:nvSpPr>
            <p:spPr bwMode="auto">
              <a:xfrm>
                <a:off x="90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2" name="Oval 18"/>
              <p:cNvSpPr>
                <a:spLocks noChangeArrowheads="1"/>
              </p:cNvSpPr>
              <p:nvPr/>
            </p:nvSpPr>
            <p:spPr bwMode="auto">
              <a:xfrm>
                <a:off x="99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3" name="Oval 19"/>
              <p:cNvSpPr>
                <a:spLocks noChangeArrowheads="1"/>
              </p:cNvSpPr>
              <p:nvPr/>
            </p:nvSpPr>
            <p:spPr bwMode="auto">
              <a:xfrm>
                <a:off x="108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4" name="Oval 20"/>
              <p:cNvSpPr>
                <a:spLocks noChangeArrowheads="1"/>
              </p:cNvSpPr>
              <p:nvPr/>
            </p:nvSpPr>
            <p:spPr bwMode="auto">
              <a:xfrm>
                <a:off x="1170" y="2674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35" name="Group 21"/>
            <p:cNvGrpSpPr>
              <a:grpSpLocks/>
            </p:cNvGrpSpPr>
            <p:nvPr/>
          </p:nvGrpSpPr>
          <p:grpSpPr bwMode="auto">
            <a:xfrm>
              <a:off x="2945" y="1601"/>
              <a:ext cx="635" cy="184"/>
              <a:chOff x="633" y="2674"/>
              <a:chExt cx="635" cy="184"/>
            </a:xfrm>
          </p:grpSpPr>
          <p:sp>
            <p:nvSpPr>
              <p:cNvPr id="141" name="Oval 22"/>
              <p:cNvSpPr>
                <a:spLocks noChangeArrowheads="1"/>
              </p:cNvSpPr>
              <p:nvPr/>
            </p:nvSpPr>
            <p:spPr bwMode="auto">
              <a:xfrm>
                <a:off x="63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2" name="Oval 23"/>
              <p:cNvSpPr>
                <a:spLocks noChangeArrowheads="1"/>
              </p:cNvSpPr>
              <p:nvPr/>
            </p:nvSpPr>
            <p:spPr bwMode="auto">
              <a:xfrm>
                <a:off x="72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3" name="Oval 24"/>
              <p:cNvSpPr>
                <a:spLocks noChangeArrowheads="1"/>
              </p:cNvSpPr>
              <p:nvPr/>
            </p:nvSpPr>
            <p:spPr bwMode="auto">
              <a:xfrm>
                <a:off x="81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4" name="Oval 25"/>
              <p:cNvSpPr>
                <a:spLocks noChangeArrowheads="1"/>
              </p:cNvSpPr>
              <p:nvPr/>
            </p:nvSpPr>
            <p:spPr bwMode="auto">
              <a:xfrm>
                <a:off x="90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5" name="Oval 26"/>
              <p:cNvSpPr>
                <a:spLocks noChangeArrowheads="1"/>
              </p:cNvSpPr>
              <p:nvPr/>
            </p:nvSpPr>
            <p:spPr bwMode="auto">
              <a:xfrm>
                <a:off x="99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6" name="Oval 27"/>
              <p:cNvSpPr>
                <a:spLocks noChangeArrowheads="1"/>
              </p:cNvSpPr>
              <p:nvPr/>
            </p:nvSpPr>
            <p:spPr bwMode="auto">
              <a:xfrm>
                <a:off x="108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47" name="Oval 28"/>
              <p:cNvSpPr>
                <a:spLocks noChangeArrowheads="1"/>
              </p:cNvSpPr>
              <p:nvPr/>
            </p:nvSpPr>
            <p:spPr bwMode="auto">
              <a:xfrm>
                <a:off x="1170" y="2674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36" name="Rectangle 29"/>
            <p:cNvSpPr>
              <a:spLocks noChangeArrowheads="1"/>
            </p:cNvSpPr>
            <p:nvPr/>
          </p:nvSpPr>
          <p:spPr bwMode="auto">
            <a:xfrm>
              <a:off x="2799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7" name="Rectangle 30"/>
            <p:cNvSpPr>
              <a:spLocks noChangeArrowheads="1"/>
            </p:cNvSpPr>
            <p:nvPr/>
          </p:nvSpPr>
          <p:spPr bwMode="auto">
            <a:xfrm>
              <a:off x="2131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8" name="Rectangle 31"/>
            <p:cNvSpPr>
              <a:spLocks noChangeArrowheads="1"/>
            </p:cNvSpPr>
            <p:nvPr/>
          </p:nvSpPr>
          <p:spPr bwMode="auto">
            <a:xfrm>
              <a:off x="3477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9" name="Rectangle 32"/>
            <p:cNvSpPr>
              <a:spLocks noChangeArrowheads="1"/>
            </p:cNvSpPr>
            <p:nvPr/>
          </p:nvSpPr>
          <p:spPr bwMode="auto">
            <a:xfrm>
              <a:off x="2841" y="1642"/>
              <a:ext cx="79" cy="2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40" name="Rectangle 33"/>
            <p:cNvSpPr>
              <a:spLocks noChangeArrowheads="1"/>
            </p:cNvSpPr>
            <p:nvPr/>
          </p:nvSpPr>
          <p:spPr bwMode="auto">
            <a:xfrm>
              <a:off x="2841" y="1716"/>
              <a:ext cx="79" cy="2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5237803" y="1980128"/>
            <a:ext cx="29229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High brilliance ERL </a:t>
            </a:r>
          </a:p>
          <a:p>
            <a:r>
              <a:rPr lang="en-US" sz="1600" i="1" dirty="0" smtClean="0"/>
              <a:t>Short-pulse generation</a:t>
            </a:r>
            <a:endParaRPr lang="en-US" sz="1600" i="1" dirty="0"/>
          </a:p>
        </p:txBody>
      </p:sp>
      <p:sp>
        <p:nvSpPr>
          <p:cNvPr id="13" name="Textfeld 12"/>
          <p:cNvSpPr txBox="1"/>
          <p:nvPr/>
        </p:nvSpPr>
        <p:spPr>
          <a:xfrm>
            <a:off x="4644008" y="1094981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i="1" dirty="0" err="1" smtClean="0"/>
              <a:t>ERL</a:t>
            </a:r>
            <a:r>
              <a:rPr lang="en-US" dirty="0" err="1" smtClean="0"/>
              <a:t>inPro</a:t>
            </a:r>
            <a:r>
              <a:rPr lang="en-US" dirty="0" smtClean="0"/>
              <a:t> &amp; ERLs in general</a:t>
            </a:r>
            <a:endParaRPr lang="en-US" dirty="0"/>
          </a:p>
        </p:txBody>
      </p:sp>
      <p:grpSp>
        <p:nvGrpSpPr>
          <p:cNvPr id="281" name="Gruppierung 280"/>
          <p:cNvGrpSpPr/>
          <p:nvPr/>
        </p:nvGrpSpPr>
        <p:grpSpPr>
          <a:xfrm rot="5400000">
            <a:off x="5836259" y="3613139"/>
            <a:ext cx="3640235" cy="2472207"/>
            <a:chOff x="5099237" y="4221089"/>
            <a:chExt cx="3744415" cy="2542959"/>
          </a:xfrm>
        </p:grpSpPr>
        <p:sp>
          <p:nvSpPr>
            <p:cNvPr id="219" name="Rechteck 218"/>
            <p:cNvSpPr/>
            <p:nvPr/>
          </p:nvSpPr>
          <p:spPr>
            <a:xfrm>
              <a:off x="5099237" y="4343160"/>
              <a:ext cx="3744415" cy="2420888"/>
            </a:xfrm>
            <a:prstGeom prst="rect">
              <a:avLst/>
            </a:prstGeom>
            <a:solidFill>
              <a:srgbClr val="FFFFFF"/>
            </a:solidFill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6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1282" y="4761360"/>
              <a:ext cx="3204879" cy="1619970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 rot="16200000">
              <a:off x="4033487" y="5286845"/>
              <a:ext cx="2500845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MESA (</a:t>
              </a:r>
              <a:r>
                <a:rPr lang="en-US" i="1" dirty="0" err="1" smtClean="0"/>
                <a:t>nucl</a:t>
              </a:r>
              <a:r>
                <a:rPr lang="en-US" i="1" dirty="0" smtClean="0"/>
                <a:t>. physics)</a:t>
              </a:r>
              <a:endParaRPr lang="en-US" i="1" dirty="0"/>
            </a:p>
          </p:txBody>
        </p:sp>
      </p:grpSp>
      <p:sp>
        <p:nvSpPr>
          <p:cNvPr id="19" name="Rechteck 18"/>
          <p:cNvSpPr/>
          <p:nvPr/>
        </p:nvSpPr>
        <p:spPr>
          <a:xfrm>
            <a:off x="1043609" y="4352652"/>
            <a:ext cx="4320480" cy="2244700"/>
          </a:xfrm>
          <a:prstGeom prst="rect">
            <a:avLst/>
          </a:prstGeom>
          <a:solidFill>
            <a:srgbClr val="FFFFFF"/>
          </a:solidFill>
          <a:ln w="12700" cmpd="sng">
            <a:solidFill>
              <a:srgbClr val="7F7F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1187624" y="4293096"/>
            <a:ext cx="444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Technology transfer &amp; industrialization</a:t>
            </a:r>
            <a:endParaRPr lang="en-US" i="1" dirty="0"/>
          </a:p>
        </p:txBody>
      </p:sp>
      <p:grpSp>
        <p:nvGrpSpPr>
          <p:cNvPr id="194" name="Group 445"/>
          <p:cNvGrpSpPr>
            <a:grpSpLocks noChangeAspect="1"/>
          </p:cNvGrpSpPr>
          <p:nvPr/>
        </p:nvGrpSpPr>
        <p:grpSpPr bwMode="auto">
          <a:xfrm>
            <a:off x="2005778" y="4957074"/>
            <a:ext cx="2878811" cy="536843"/>
            <a:chOff x="2128" y="1551"/>
            <a:chExt cx="1523" cy="284"/>
          </a:xfrm>
        </p:grpSpPr>
        <p:sp>
          <p:nvSpPr>
            <p:cNvPr id="195" name="Rectangle 12"/>
            <p:cNvSpPr>
              <a:spLocks noChangeArrowheads="1"/>
            </p:cNvSpPr>
            <p:nvPr/>
          </p:nvSpPr>
          <p:spPr bwMode="auto">
            <a:xfrm>
              <a:off x="2128" y="1551"/>
              <a:ext cx="1523" cy="284"/>
            </a:xfrm>
            <a:prstGeom prst="rect">
              <a:avLst/>
            </a:prstGeom>
            <a:solidFill>
              <a:srgbClr val="6666FF"/>
            </a:solidFill>
            <a:ln w="317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196" name="Group 13"/>
            <p:cNvGrpSpPr>
              <a:grpSpLocks/>
            </p:cNvGrpSpPr>
            <p:nvPr/>
          </p:nvGrpSpPr>
          <p:grpSpPr bwMode="auto">
            <a:xfrm>
              <a:off x="2182" y="1600"/>
              <a:ext cx="635" cy="184"/>
              <a:chOff x="633" y="2674"/>
              <a:chExt cx="635" cy="184"/>
            </a:xfrm>
          </p:grpSpPr>
          <p:sp>
            <p:nvSpPr>
              <p:cNvPr id="212" name="Oval 14"/>
              <p:cNvSpPr>
                <a:spLocks noChangeArrowheads="1"/>
              </p:cNvSpPr>
              <p:nvPr/>
            </p:nvSpPr>
            <p:spPr bwMode="auto">
              <a:xfrm>
                <a:off x="63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3" name="Oval 15"/>
              <p:cNvSpPr>
                <a:spLocks noChangeArrowheads="1"/>
              </p:cNvSpPr>
              <p:nvPr/>
            </p:nvSpPr>
            <p:spPr bwMode="auto">
              <a:xfrm>
                <a:off x="72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4" name="Oval 16"/>
              <p:cNvSpPr>
                <a:spLocks noChangeArrowheads="1"/>
              </p:cNvSpPr>
              <p:nvPr/>
            </p:nvSpPr>
            <p:spPr bwMode="auto">
              <a:xfrm>
                <a:off x="81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" name="Oval 17"/>
              <p:cNvSpPr>
                <a:spLocks noChangeArrowheads="1"/>
              </p:cNvSpPr>
              <p:nvPr/>
            </p:nvSpPr>
            <p:spPr bwMode="auto">
              <a:xfrm>
                <a:off x="90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6" name="Oval 18"/>
              <p:cNvSpPr>
                <a:spLocks noChangeArrowheads="1"/>
              </p:cNvSpPr>
              <p:nvPr/>
            </p:nvSpPr>
            <p:spPr bwMode="auto">
              <a:xfrm>
                <a:off x="99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7" name="Oval 19"/>
              <p:cNvSpPr>
                <a:spLocks noChangeArrowheads="1"/>
              </p:cNvSpPr>
              <p:nvPr/>
            </p:nvSpPr>
            <p:spPr bwMode="auto">
              <a:xfrm>
                <a:off x="108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8" name="Oval 20"/>
              <p:cNvSpPr>
                <a:spLocks noChangeArrowheads="1"/>
              </p:cNvSpPr>
              <p:nvPr/>
            </p:nvSpPr>
            <p:spPr bwMode="auto">
              <a:xfrm>
                <a:off x="1170" y="2674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97" name="Group 21"/>
            <p:cNvGrpSpPr>
              <a:grpSpLocks/>
            </p:cNvGrpSpPr>
            <p:nvPr/>
          </p:nvGrpSpPr>
          <p:grpSpPr bwMode="auto">
            <a:xfrm>
              <a:off x="2945" y="1601"/>
              <a:ext cx="635" cy="184"/>
              <a:chOff x="633" y="2674"/>
              <a:chExt cx="635" cy="184"/>
            </a:xfrm>
          </p:grpSpPr>
          <p:sp>
            <p:nvSpPr>
              <p:cNvPr id="205" name="Oval 22"/>
              <p:cNvSpPr>
                <a:spLocks noChangeArrowheads="1"/>
              </p:cNvSpPr>
              <p:nvPr/>
            </p:nvSpPr>
            <p:spPr bwMode="auto">
              <a:xfrm>
                <a:off x="63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6" name="Oval 23"/>
              <p:cNvSpPr>
                <a:spLocks noChangeArrowheads="1"/>
              </p:cNvSpPr>
              <p:nvPr/>
            </p:nvSpPr>
            <p:spPr bwMode="auto">
              <a:xfrm>
                <a:off x="72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7" name="Oval 24"/>
              <p:cNvSpPr>
                <a:spLocks noChangeArrowheads="1"/>
              </p:cNvSpPr>
              <p:nvPr/>
            </p:nvSpPr>
            <p:spPr bwMode="auto">
              <a:xfrm>
                <a:off x="81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8" name="Oval 25"/>
              <p:cNvSpPr>
                <a:spLocks noChangeArrowheads="1"/>
              </p:cNvSpPr>
              <p:nvPr/>
            </p:nvSpPr>
            <p:spPr bwMode="auto">
              <a:xfrm>
                <a:off x="90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9" name="Oval 26"/>
              <p:cNvSpPr>
                <a:spLocks noChangeArrowheads="1"/>
              </p:cNvSpPr>
              <p:nvPr/>
            </p:nvSpPr>
            <p:spPr bwMode="auto">
              <a:xfrm>
                <a:off x="99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0" name="Oval 27"/>
              <p:cNvSpPr>
                <a:spLocks noChangeArrowheads="1"/>
              </p:cNvSpPr>
              <p:nvPr/>
            </p:nvSpPr>
            <p:spPr bwMode="auto">
              <a:xfrm>
                <a:off x="108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1" name="Oval 28"/>
              <p:cNvSpPr>
                <a:spLocks noChangeArrowheads="1"/>
              </p:cNvSpPr>
              <p:nvPr/>
            </p:nvSpPr>
            <p:spPr bwMode="auto">
              <a:xfrm>
                <a:off x="1170" y="2674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98" name="Rectangle 29"/>
            <p:cNvSpPr>
              <a:spLocks noChangeArrowheads="1"/>
            </p:cNvSpPr>
            <p:nvPr/>
          </p:nvSpPr>
          <p:spPr bwMode="auto">
            <a:xfrm>
              <a:off x="2799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99" name="Rectangle 30"/>
            <p:cNvSpPr>
              <a:spLocks noChangeArrowheads="1"/>
            </p:cNvSpPr>
            <p:nvPr/>
          </p:nvSpPr>
          <p:spPr bwMode="auto">
            <a:xfrm>
              <a:off x="2131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0" name="Rectangle 31"/>
            <p:cNvSpPr>
              <a:spLocks noChangeArrowheads="1"/>
            </p:cNvSpPr>
            <p:nvPr/>
          </p:nvSpPr>
          <p:spPr bwMode="auto">
            <a:xfrm>
              <a:off x="3477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3" name="Rectangle 32"/>
            <p:cNvSpPr>
              <a:spLocks noChangeArrowheads="1"/>
            </p:cNvSpPr>
            <p:nvPr/>
          </p:nvSpPr>
          <p:spPr bwMode="auto">
            <a:xfrm>
              <a:off x="2841" y="1642"/>
              <a:ext cx="79" cy="2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4" name="Rectangle 33"/>
            <p:cNvSpPr>
              <a:spLocks noChangeArrowheads="1"/>
            </p:cNvSpPr>
            <p:nvPr/>
          </p:nvSpPr>
          <p:spPr bwMode="auto">
            <a:xfrm>
              <a:off x="2841" y="1716"/>
              <a:ext cx="79" cy="2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28" name="Rechteck 227"/>
          <p:cNvSpPr/>
          <p:nvPr/>
        </p:nvSpPr>
        <p:spPr>
          <a:xfrm>
            <a:off x="3571260" y="3008292"/>
            <a:ext cx="2310149" cy="11900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0" name="Bild 229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268" y="3062896"/>
            <a:ext cx="2170140" cy="996983"/>
          </a:xfrm>
          <a:prstGeom prst="rect">
            <a:avLst/>
          </a:prstGeom>
        </p:spPr>
      </p:pic>
      <p:grpSp>
        <p:nvGrpSpPr>
          <p:cNvPr id="231" name="Group 445"/>
          <p:cNvGrpSpPr>
            <a:grpSpLocks noChangeAspect="1"/>
          </p:cNvGrpSpPr>
          <p:nvPr/>
        </p:nvGrpSpPr>
        <p:grpSpPr bwMode="auto">
          <a:xfrm>
            <a:off x="3919961" y="3699628"/>
            <a:ext cx="1775024" cy="331008"/>
            <a:chOff x="2128" y="1551"/>
            <a:chExt cx="1523" cy="284"/>
          </a:xfrm>
        </p:grpSpPr>
        <p:sp>
          <p:nvSpPr>
            <p:cNvPr id="232" name="Rectangle 12"/>
            <p:cNvSpPr>
              <a:spLocks noChangeArrowheads="1"/>
            </p:cNvSpPr>
            <p:nvPr/>
          </p:nvSpPr>
          <p:spPr bwMode="auto">
            <a:xfrm>
              <a:off x="2128" y="1551"/>
              <a:ext cx="1523" cy="284"/>
            </a:xfrm>
            <a:prstGeom prst="rect">
              <a:avLst/>
            </a:prstGeom>
            <a:solidFill>
              <a:srgbClr val="6666FF"/>
            </a:solidFill>
            <a:ln w="317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233" name="Group 13"/>
            <p:cNvGrpSpPr>
              <a:grpSpLocks/>
            </p:cNvGrpSpPr>
            <p:nvPr/>
          </p:nvGrpSpPr>
          <p:grpSpPr bwMode="auto">
            <a:xfrm>
              <a:off x="2182" y="1600"/>
              <a:ext cx="635" cy="184"/>
              <a:chOff x="633" y="2674"/>
              <a:chExt cx="635" cy="184"/>
            </a:xfrm>
          </p:grpSpPr>
          <p:sp>
            <p:nvSpPr>
              <p:cNvPr id="247" name="Oval 14"/>
              <p:cNvSpPr>
                <a:spLocks noChangeArrowheads="1"/>
              </p:cNvSpPr>
              <p:nvPr/>
            </p:nvSpPr>
            <p:spPr bwMode="auto">
              <a:xfrm>
                <a:off x="63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8" name="Oval 15"/>
              <p:cNvSpPr>
                <a:spLocks noChangeArrowheads="1"/>
              </p:cNvSpPr>
              <p:nvPr/>
            </p:nvSpPr>
            <p:spPr bwMode="auto">
              <a:xfrm>
                <a:off x="72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9" name="Oval 16"/>
              <p:cNvSpPr>
                <a:spLocks noChangeArrowheads="1"/>
              </p:cNvSpPr>
              <p:nvPr/>
            </p:nvSpPr>
            <p:spPr bwMode="auto">
              <a:xfrm>
                <a:off x="81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0" name="Oval 17"/>
              <p:cNvSpPr>
                <a:spLocks noChangeArrowheads="1"/>
              </p:cNvSpPr>
              <p:nvPr/>
            </p:nvSpPr>
            <p:spPr bwMode="auto">
              <a:xfrm>
                <a:off x="90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1" name="Oval 18"/>
              <p:cNvSpPr>
                <a:spLocks noChangeArrowheads="1"/>
              </p:cNvSpPr>
              <p:nvPr/>
            </p:nvSpPr>
            <p:spPr bwMode="auto">
              <a:xfrm>
                <a:off x="99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2" name="Oval 19"/>
              <p:cNvSpPr>
                <a:spLocks noChangeArrowheads="1"/>
              </p:cNvSpPr>
              <p:nvPr/>
            </p:nvSpPr>
            <p:spPr bwMode="auto">
              <a:xfrm>
                <a:off x="108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3" name="Oval 20"/>
              <p:cNvSpPr>
                <a:spLocks noChangeArrowheads="1"/>
              </p:cNvSpPr>
              <p:nvPr/>
            </p:nvSpPr>
            <p:spPr bwMode="auto">
              <a:xfrm>
                <a:off x="1170" y="2674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34" name="Group 21"/>
            <p:cNvGrpSpPr>
              <a:grpSpLocks/>
            </p:cNvGrpSpPr>
            <p:nvPr/>
          </p:nvGrpSpPr>
          <p:grpSpPr bwMode="auto">
            <a:xfrm>
              <a:off x="2945" y="1601"/>
              <a:ext cx="635" cy="184"/>
              <a:chOff x="633" y="2674"/>
              <a:chExt cx="635" cy="184"/>
            </a:xfrm>
          </p:grpSpPr>
          <p:sp>
            <p:nvSpPr>
              <p:cNvPr id="240" name="Oval 22"/>
              <p:cNvSpPr>
                <a:spLocks noChangeArrowheads="1"/>
              </p:cNvSpPr>
              <p:nvPr/>
            </p:nvSpPr>
            <p:spPr bwMode="auto">
              <a:xfrm>
                <a:off x="63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1" name="Oval 23"/>
              <p:cNvSpPr>
                <a:spLocks noChangeArrowheads="1"/>
              </p:cNvSpPr>
              <p:nvPr/>
            </p:nvSpPr>
            <p:spPr bwMode="auto">
              <a:xfrm>
                <a:off x="72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2" name="Oval 24"/>
              <p:cNvSpPr>
                <a:spLocks noChangeArrowheads="1"/>
              </p:cNvSpPr>
              <p:nvPr/>
            </p:nvSpPr>
            <p:spPr bwMode="auto">
              <a:xfrm>
                <a:off x="81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3" name="Oval 25"/>
              <p:cNvSpPr>
                <a:spLocks noChangeArrowheads="1"/>
              </p:cNvSpPr>
              <p:nvPr/>
            </p:nvSpPr>
            <p:spPr bwMode="auto">
              <a:xfrm>
                <a:off x="90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4" name="Oval 26"/>
              <p:cNvSpPr>
                <a:spLocks noChangeArrowheads="1"/>
              </p:cNvSpPr>
              <p:nvPr/>
            </p:nvSpPr>
            <p:spPr bwMode="auto">
              <a:xfrm>
                <a:off x="99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" name="Oval 27"/>
              <p:cNvSpPr>
                <a:spLocks noChangeArrowheads="1"/>
              </p:cNvSpPr>
              <p:nvPr/>
            </p:nvSpPr>
            <p:spPr bwMode="auto">
              <a:xfrm>
                <a:off x="108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6" name="Oval 28"/>
              <p:cNvSpPr>
                <a:spLocks noChangeArrowheads="1"/>
              </p:cNvSpPr>
              <p:nvPr/>
            </p:nvSpPr>
            <p:spPr bwMode="auto">
              <a:xfrm>
                <a:off x="1170" y="2674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35" name="Rectangle 29"/>
            <p:cNvSpPr>
              <a:spLocks noChangeArrowheads="1"/>
            </p:cNvSpPr>
            <p:nvPr/>
          </p:nvSpPr>
          <p:spPr bwMode="auto">
            <a:xfrm>
              <a:off x="2799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36" name="Rectangle 30"/>
            <p:cNvSpPr>
              <a:spLocks noChangeArrowheads="1"/>
            </p:cNvSpPr>
            <p:nvPr/>
          </p:nvSpPr>
          <p:spPr bwMode="auto">
            <a:xfrm>
              <a:off x="2131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37" name="Rectangle 31"/>
            <p:cNvSpPr>
              <a:spLocks noChangeArrowheads="1"/>
            </p:cNvSpPr>
            <p:nvPr/>
          </p:nvSpPr>
          <p:spPr bwMode="auto">
            <a:xfrm>
              <a:off x="3477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38" name="Rectangle 32"/>
            <p:cNvSpPr>
              <a:spLocks noChangeArrowheads="1"/>
            </p:cNvSpPr>
            <p:nvPr/>
          </p:nvSpPr>
          <p:spPr bwMode="auto">
            <a:xfrm>
              <a:off x="2841" y="1642"/>
              <a:ext cx="79" cy="2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39" name="Rectangle 33"/>
            <p:cNvSpPr>
              <a:spLocks noChangeArrowheads="1"/>
            </p:cNvSpPr>
            <p:nvPr/>
          </p:nvSpPr>
          <p:spPr bwMode="auto">
            <a:xfrm>
              <a:off x="2841" y="1716"/>
              <a:ext cx="79" cy="2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87" name="Group 445"/>
          <p:cNvGrpSpPr>
            <a:grpSpLocks noChangeAspect="1"/>
          </p:cNvGrpSpPr>
          <p:nvPr/>
        </p:nvGrpSpPr>
        <p:grpSpPr bwMode="auto">
          <a:xfrm rot="5400000">
            <a:off x="6447906" y="4988271"/>
            <a:ext cx="1354998" cy="252681"/>
            <a:chOff x="2128" y="1551"/>
            <a:chExt cx="1523" cy="284"/>
          </a:xfrm>
        </p:grpSpPr>
        <p:sp>
          <p:nvSpPr>
            <p:cNvPr id="288" name="Rectangle 12"/>
            <p:cNvSpPr>
              <a:spLocks noChangeArrowheads="1"/>
            </p:cNvSpPr>
            <p:nvPr/>
          </p:nvSpPr>
          <p:spPr bwMode="auto">
            <a:xfrm>
              <a:off x="2128" y="1551"/>
              <a:ext cx="1523" cy="284"/>
            </a:xfrm>
            <a:prstGeom prst="rect">
              <a:avLst/>
            </a:prstGeom>
            <a:solidFill>
              <a:srgbClr val="6666FF"/>
            </a:solidFill>
            <a:ln w="317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289" name="Group 13"/>
            <p:cNvGrpSpPr>
              <a:grpSpLocks/>
            </p:cNvGrpSpPr>
            <p:nvPr/>
          </p:nvGrpSpPr>
          <p:grpSpPr bwMode="auto">
            <a:xfrm>
              <a:off x="2182" y="1600"/>
              <a:ext cx="635" cy="184"/>
              <a:chOff x="633" y="2674"/>
              <a:chExt cx="635" cy="184"/>
            </a:xfrm>
          </p:grpSpPr>
          <p:sp>
            <p:nvSpPr>
              <p:cNvPr id="303" name="Oval 14"/>
              <p:cNvSpPr>
                <a:spLocks noChangeArrowheads="1"/>
              </p:cNvSpPr>
              <p:nvPr/>
            </p:nvSpPr>
            <p:spPr bwMode="auto">
              <a:xfrm>
                <a:off x="63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4" name="Oval 15"/>
              <p:cNvSpPr>
                <a:spLocks noChangeArrowheads="1"/>
              </p:cNvSpPr>
              <p:nvPr/>
            </p:nvSpPr>
            <p:spPr bwMode="auto">
              <a:xfrm>
                <a:off x="72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5" name="Oval 16"/>
              <p:cNvSpPr>
                <a:spLocks noChangeArrowheads="1"/>
              </p:cNvSpPr>
              <p:nvPr/>
            </p:nvSpPr>
            <p:spPr bwMode="auto">
              <a:xfrm>
                <a:off x="81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6" name="Oval 17"/>
              <p:cNvSpPr>
                <a:spLocks noChangeArrowheads="1"/>
              </p:cNvSpPr>
              <p:nvPr/>
            </p:nvSpPr>
            <p:spPr bwMode="auto">
              <a:xfrm>
                <a:off x="90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7" name="Oval 18"/>
              <p:cNvSpPr>
                <a:spLocks noChangeArrowheads="1"/>
              </p:cNvSpPr>
              <p:nvPr/>
            </p:nvSpPr>
            <p:spPr bwMode="auto">
              <a:xfrm>
                <a:off x="99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8" name="Oval 19"/>
              <p:cNvSpPr>
                <a:spLocks noChangeArrowheads="1"/>
              </p:cNvSpPr>
              <p:nvPr/>
            </p:nvSpPr>
            <p:spPr bwMode="auto">
              <a:xfrm>
                <a:off x="108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9" name="Oval 20"/>
              <p:cNvSpPr>
                <a:spLocks noChangeArrowheads="1"/>
              </p:cNvSpPr>
              <p:nvPr/>
            </p:nvSpPr>
            <p:spPr bwMode="auto">
              <a:xfrm>
                <a:off x="1170" y="2674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90" name="Group 21"/>
            <p:cNvGrpSpPr>
              <a:grpSpLocks/>
            </p:cNvGrpSpPr>
            <p:nvPr/>
          </p:nvGrpSpPr>
          <p:grpSpPr bwMode="auto">
            <a:xfrm>
              <a:off x="2945" y="1601"/>
              <a:ext cx="635" cy="184"/>
              <a:chOff x="633" y="2674"/>
              <a:chExt cx="635" cy="184"/>
            </a:xfrm>
          </p:grpSpPr>
          <p:sp>
            <p:nvSpPr>
              <p:cNvPr id="296" name="Oval 22"/>
              <p:cNvSpPr>
                <a:spLocks noChangeArrowheads="1"/>
              </p:cNvSpPr>
              <p:nvPr/>
            </p:nvSpPr>
            <p:spPr bwMode="auto">
              <a:xfrm>
                <a:off x="63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7" name="Oval 23"/>
              <p:cNvSpPr>
                <a:spLocks noChangeArrowheads="1"/>
              </p:cNvSpPr>
              <p:nvPr/>
            </p:nvSpPr>
            <p:spPr bwMode="auto">
              <a:xfrm>
                <a:off x="72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8" name="Oval 24"/>
              <p:cNvSpPr>
                <a:spLocks noChangeArrowheads="1"/>
              </p:cNvSpPr>
              <p:nvPr/>
            </p:nvSpPr>
            <p:spPr bwMode="auto">
              <a:xfrm>
                <a:off x="81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9" name="Oval 25"/>
              <p:cNvSpPr>
                <a:spLocks noChangeArrowheads="1"/>
              </p:cNvSpPr>
              <p:nvPr/>
            </p:nvSpPr>
            <p:spPr bwMode="auto">
              <a:xfrm>
                <a:off x="90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0" name="Oval 26"/>
              <p:cNvSpPr>
                <a:spLocks noChangeArrowheads="1"/>
              </p:cNvSpPr>
              <p:nvPr/>
            </p:nvSpPr>
            <p:spPr bwMode="auto">
              <a:xfrm>
                <a:off x="99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1" name="Oval 27"/>
              <p:cNvSpPr>
                <a:spLocks noChangeArrowheads="1"/>
              </p:cNvSpPr>
              <p:nvPr/>
            </p:nvSpPr>
            <p:spPr bwMode="auto">
              <a:xfrm>
                <a:off x="108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2" name="Oval 28"/>
              <p:cNvSpPr>
                <a:spLocks noChangeArrowheads="1"/>
              </p:cNvSpPr>
              <p:nvPr/>
            </p:nvSpPr>
            <p:spPr bwMode="auto">
              <a:xfrm>
                <a:off x="1170" y="2674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91" name="Rectangle 29"/>
            <p:cNvSpPr>
              <a:spLocks noChangeArrowheads="1"/>
            </p:cNvSpPr>
            <p:nvPr/>
          </p:nvSpPr>
          <p:spPr bwMode="auto">
            <a:xfrm>
              <a:off x="2799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2" name="Rectangle 30"/>
            <p:cNvSpPr>
              <a:spLocks noChangeArrowheads="1"/>
            </p:cNvSpPr>
            <p:nvPr/>
          </p:nvSpPr>
          <p:spPr bwMode="auto">
            <a:xfrm>
              <a:off x="2131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3" name="Rectangle 31"/>
            <p:cNvSpPr>
              <a:spLocks noChangeArrowheads="1"/>
            </p:cNvSpPr>
            <p:nvPr/>
          </p:nvSpPr>
          <p:spPr bwMode="auto">
            <a:xfrm>
              <a:off x="3477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4" name="Rectangle 32"/>
            <p:cNvSpPr>
              <a:spLocks noChangeArrowheads="1"/>
            </p:cNvSpPr>
            <p:nvPr/>
          </p:nvSpPr>
          <p:spPr bwMode="auto">
            <a:xfrm>
              <a:off x="2841" y="1642"/>
              <a:ext cx="79" cy="2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95" name="Rectangle 33"/>
            <p:cNvSpPr>
              <a:spLocks noChangeArrowheads="1"/>
            </p:cNvSpPr>
            <p:nvPr/>
          </p:nvSpPr>
          <p:spPr bwMode="auto">
            <a:xfrm>
              <a:off x="2841" y="1716"/>
              <a:ext cx="79" cy="2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10" name="Group 445"/>
          <p:cNvGrpSpPr>
            <a:grpSpLocks noChangeAspect="1"/>
          </p:cNvGrpSpPr>
          <p:nvPr/>
        </p:nvGrpSpPr>
        <p:grpSpPr bwMode="auto">
          <a:xfrm>
            <a:off x="3923929" y="3717033"/>
            <a:ext cx="1775024" cy="331008"/>
            <a:chOff x="2128" y="1551"/>
            <a:chExt cx="1523" cy="284"/>
          </a:xfrm>
        </p:grpSpPr>
        <p:sp>
          <p:nvSpPr>
            <p:cNvPr id="311" name="Rectangle 12"/>
            <p:cNvSpPr>
              <a:spLocks noChangeArrowheads="1"/>
            </p:cNvSpPr>
            <p:nvPr/>
          </p:nvSpPr>
          <p:spPr bwMode="auto">
            <a:xfrm>
              <a:off x="2128" y="1551"/>
              <a:ext cx="1523" cy="284"/>
            </a:xfrm>
            <a:prstGeom prst="rect">
              <a:avLst/>
            </a:prstGeom>
            <a:solidFill>
              <a:srgbClr val="6666FF"/>
            </a:solidFill>
            <a:ln w="317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312" name="Group 13"/>
            <p:cNvGrpSpPr>
              <a:grpSpLocks/>
            </p:cNvGrpSpPr>
            <p:nvPr/>
          </p:nvGrpSpPr>
          <p:grpSpPr bwMode="auto">
            <a:xfrm>
              <a:off x="2182" y="1600"/>
              <a:ext cx="635" cy="184"/>
              <a:chOff x="633" y="2674"/>
              <a:chExt cx="635" cy="184"/>
            </a:xfrm>
          </p:grpSpPr>
          <p:sp>
            <p:nvSpPr>
              <p:cNvPr id="326" name="Oval 14"/>
              <p:cNvSpPr>
                <a:spLocks noChangeArrowheads="1"/>
              </p:cNvSpPr>
              <p:nvPr/>
            </p:nvSpPr>
            <p:spPr bwMode="auto">
              <a:xfrm>
                <a:off x="63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7" name="Oval 15"/>
              <p:cNvSpPr>
                <a:spLocks noChangeArrowheads="1"/>
              </p:cNvSpPr>
              <p:nvPr/>
            </p:nvSpPr>
            <p:spPr bwMode="auto">
              <a:xfrm>
                <a:off x="72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" name="Oval 16"/>
              <p:cNvSpPr>
                <a:spLocks noChangeArrowheads="1"/>
              </p:cNvSpPr>
              <p:nvPr/>
            </p:nvSpPr>
            <p:spPr bwMode="auto">
              <a:xfrm>
                <a:off x="81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9" name="Oval 17"/>
              <p:cNvSpPr>
                <a:spLocks noChangeArrowheads="1"/>
              </p:cNvSpPr>
              <p:nvPr/>
            </p:nvSpPr>
            <p:spPr bwMode="auto">
              <a:xfrm>
                <a:off x="90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30" name="Oval 18"/>
              <p:cNvSpPr>
                <a:spLocks noChangeArrowheads="1"/>
              </p:cNvSpPr>
              <p:nvPr/>
            </p:nvSpPr>
            <p:spPr bwMode="auto">
              <a:xfrm>
                <a:off x="99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31" name="Oval 19"/>
              <p:cNvSpPr>
                <a:spLocks noChangeArrowheads="1"/>
              </p:cNvSpPr>
              <p:nvPr/>
            </p:nvSpPr>
            <p:spPr bwMode="auto">
              <a:xfrm>
                <a:off x="108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32" name="Oval 20"/>
              <p:cNvSpPr>
                <a:spLocks noChangeArrowheads="1"/>
              </p:cNvSpPr>
              <p:nvPr/>
            </p:nvSpPr>
            <p:spPr bwMode="auto">
              <a:xfrm>
                <a:off x="1170" y="2674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13" name="Group 21"/>
            <p:cNvGrpSpPr>
              <a:grpSpLocks/>
            </p:cNvGrpSpPr>
            <p:nvPr/>
          </p:nvGrpSpPr>
          <p:grpSpPr bwMode="auto">
            <a:xfrm>
              <a:off x="2945" y="1601"/>
              <a:ext cx="635" cy="184"/>
              <a:chOff x="633" y="2674"/>
              <a:chExt cx="635" cy="184"/>
            </a:xfrm>
          </p:grpSpPr>
          <p:sp>
            <p:nvSpPr>
              <p:cNvPr id="319" name="Oval 22"/>
              <p:cNvSpPr>
                <a:spLocks noChangeArrowheads="1"/>
              </p:cNvSpPr>
              <p:nvPr/>
            </p:nvSpPr>
            <p:spPr bwMode="auto">
              <a:xfrm>
                <a:off x="63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0" name="Oval 23"/>
              <p:cNvSpPr>
                <a:spLocks noChangeArrowheads="1"/>
              </p:cNvSpPr>
              <p:nvPr/>
            </p:nvSpPr>
            <p:spPr bwMode="auto">
              <a:xfrm>
                <a:off x="72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1" name="Oval 24"/>
              <p:cNvSpPr>
                <a:spLocks noChangeArrowheads="1"/>
              </p:cNvSpPr>
              <p:nvPr/>
            </p:nvSpPr>
            <p:spPr bwMode="auto">
              <a:xfrm>
                <a:off x="81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2" name="Oval 25"/>
              <p:cNvSpPr>
                <a:spLocks noChangeArrowheads="1"/>
              </p:cNvSpPr>
              <p:nvPr/>
            </p:nvSpPr>
            <p:spPr bwMode="auto">
              <a:xfrm>
                <a:off x="90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3" name="Oval 26"/>
              <p:cNvSpPr>
                <a:spLocks noChangeArrowheads="1"/>
              </p:cNvSpPr>
              <p:nvPr/>
            </p:nvSpPr>
            <p:spPr bwMode="auto">
              <a:xfrm>
                <a:off x="99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4" name="Oval 27"/>
              <p:cNvSpPr>
                <a:spLocks noChangeArrowheads="1"/>
              </p:cNvSpPr>
              <p:nvPr/>
            </p:nvSpPr>
            <p:spPr bwMode="auto">
              <a:xfrm>
                <a:off x="108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5" name="Oval 28"/>
              <p:cNvSpPr>
                <a:spLocks noChangeArrowheads="1"/>
              </p:cNvSpPr>
              <p:nvPr/>
            </p:nvSpPr>
            <p:spPr bwMode="auto">
              <a:xfrm>
                <a:off x="1170" y="2674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14" name="Rectangle 29"/>
            <p:cNvSpPr>
              <a:spLocks noChangeArrowheads="1"/>
            </p:cNvSpPr>
            <p:nvPr/>
          </p:nvSpPr>
          <p:spPr bwMode="auto">
            <a:xfrm>
              <a:off x="2799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5" name="Rectangle 30"/>
            <p:cNvSpPr>
              <a:spLocks noChangeArrowheads="1"/>
            </p:cNvSpPr>
            <p:nvPr/>
          </p:nvSpPr>
          <p:spPr bwMode="auto">
            <a:xfrm>
              <a:off x="2131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6" name="Rectangle 31"/>
            <p:cNvSpPr>
              <a:spLocks noChangeArrowheads="1"/>
            </p:cNvSpPr>
            <p:nvPr/>
          </p:nvSpPr>
          <p:spPr bwMode="auto">
            <a:xfrm>
              <a:off x="3477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7" name="Rectangle 32"/>
            <p:cNvSpPr>
              <a:spLocks noChangeArrowheads="1"/>
            </p:cNvSpPr>
            <p:nvPr/>
          </p:nvSpPr>
          <p:spPr bwMode="auto">
            <a:xfrm>
              <a:off x="2841" y="1642"/>
              <a:ext cx="79" cy="2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18" name="Rectangle 33"/>
            <p:cNvSpPr>
              <a:spLocks noChangeArrowheads="1"/>
            </p:cNvSpPr>
            <p:nvPr/>
          </p:nvSpPr>
          <p:spPr bwMode="auto">
            <a:xfrm>
              <a:off x="2841" y="1716"/>
              <a:ext cx="79" cy="2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33" name="Group 445"/>
          <p:cNvGrpSpPr>
            <a:grpSpLocks noChangeAspect="1"/>
          </p:cNvGrpSpPr>
          <p:nvPr/>
        </p:nvGrpSpPr>
        <p:grpSpPr bwMode="auto">
          <a:xfrm>
            <a:off x="3920392" y="3717033"/>
            <a:ext cx="1775024" cy="331008"/>
            <a:chOff x="2128" y="1551"/>
            <a:chExt cx="1523" cy="284"/>
          </a:xfrm>
        </p:grpSpPr>
        <p:sp>
          <p:nvSpPr>
            <p:cNvPr id="334" name="Rectangle 12"/>
            <p:cNvSpPr>
              <a:spLocks noChangeArrowheads="1"/>
            </p:cNvSpPr>
            <p:nvPr/>
          </p:nvSpPr>
          <p:spPr bwMode="auto">
            <a:xfrm>
              <a:off x="2128" y="1551"/>
              <a:ext cx="1523" cy="284"/>
            </a:xfrm>
            <a:prstGeom prst="rect">
              <a:avLst/>
            </a:prstGeom>
            <a:solidFill>
              <a:srgbClr val="6666FF"/>
            </a:solidFill>
            <a:ln w="317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335" name="Group 13"/>
            <p:cNvGrpSpPr>
              <a:grpSpLocks/>
            </p:cNvGrpSpPr>
            <p:nvPr/>
          </p:nvGrpSpPr>
          <p:grpSpPr bwMode="auto">
            <a:xfrm>
              <a:off x="2182" y="1600"/>
              <a:ext cx="635" cy="184"/>
              <a:chOff x="633" y="2674"/>
              <a:chExt cx="635" cy="184"/>
            </a:xfrm>
          </p:grpSpPr>
          <p:sp>
            <p:nvSpPr>
              <p:cNvPr id="349" name="Oval 14"/>
              <p:cNvSpPr>
                <a:spLocks noChangeArrowheads="1"/>
              </p:cNvSpPr>
              <p:nvPr/>
            </p:nvSpPr>
            <p:spPr bwMode="auto">
              <a:xfrm>
                <a:off x="63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50" name="Oval 15"/>
              <p:cNvSpPr>
                <a:spLocks noChangeArrowheads="1"/>
              </p:cNvSpPr>
              <p:nvPr/>
            </p:nvSpPr>
            <p:spPr bwMode="auto">
              <a:xfrm>
                <a:off x="72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51" name="Oval 16"/>
              <p:cNvSpPr>
                <a:spLocks noChangeArrowheads="1"/>
              </p:cNvSpPr>
              <p:nvPr/>
            </p:nvSpPr>
            <p:spPr bwMode="auto">
              <a:xfrm>
                <a:off x="81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52" name="Oval 17"/>
              <p:cNvSpPr>
                <a:spLocks noChangeArrowheads="1"/>
              </p:cNvSpPr>
              <p:nvPr/>
            </p:nvSpPr>
            <p:spPr bwMode="auto">
              <a:xfrm>
                <a:off x="90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53" name="Oval 18"/>
              <p:cNvSpPr>
                <a:spLocks noChangeArrowheads="1"/>
              </p:cNvSpPr>
              <p:nvPr/>
            </p:nvSpPr>
            <p:spPr bwMode="auto">
              <a:xfrm>
                <a:off x="99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54" name="Oval 19"/>
              <p:cNvSpPr>
                <a:spLocks noChangeArrowheads="1"/>
              </p:cNvSpPr>
              <p:nvPr/>
            </p:nvSpPr>
            <p:spPr bwMode="auto">
              <a:xfrm>
                <a:off x="108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55" name="Oval 20"/>
              <p:cNvSpPr>
                <a:spLocks noChangeArrowheads="1"/>
              </p:cNvSpPr>
              <p:nvPr/>
            </p:nvSpPr>
            <p:spPr bwMode="auto">
              <a:xfrm>
                <a:off x="1170" y="2674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36" name="Group 21"/>
            <p:cNvGrpSpPr>
              <a:grpSpLocks/>
            </p:cNvGrpSpPr>
            <p:nvPr/>
          </p:nvGrpSpPr>
          <p:grpSpPr bwMode="auto">
            <a:xfrm>
              <a:off x="2945" y="1601"/>
              <a:ext cx="635" cy="184"/>
              <a:chOff x="633" y="2674"/>
              <a:chExt cx="635" cy="184"/>
            </a:xfrm>
          </p:grpSpPr>
          <p:sp>
            <p:nvSpPr>
              <p:cNvPr id="342" name="Oval 22"/>
              <p:cNvSpPr>
                <a:spLocks noChangeArrowheads="1"/>
              </p:cNvSpPr>
              <p:nvPr/>
            </p:nvSpPr>
            <p:spPr bwMode="auto">
              <a:xfrm>
                <a:off x="63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3" name="Oval 23"/>
              <p:cNvSpPr>
                <a:spLocks noChangeArrowheads="1"/>
              </p:cNvSpPr>
              <p:nvPr/>
            </p:nvSpPr>
            <p:spPr bwMode="auto">
              <a:xfrm>
                <a:off x="72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4" name="Oval 24"/>
              <p:cNvSpPr>
                <a:spLocks noChangeArrowheads="1"/>
              </p:cNvSpPr>
              <p:nvPr/>
            </p:nvSpPr>
            <p:spPr bwMode="auto">
              <a:xfrm>
                <a:off x="81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5" name="Oval 25"/>
              <p:cNvSpPr>
                <a:spLocks noChangeArrowheads="1"/>
              </p:cNvSpPr>
              <p:nvPr/>
            </p:nvSpPr>
            <p:spPr bwMode="auto">
              <a:xfrm>
                <a:off x="90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6" name="Oval 26"/>
              <p:cNvSpPr>
                <a:spLocks noChangeArrowheads="1"/>
              </p:cNvSpPr>
              <p:nvPr/>
            </p:nvSpPr>
            <p:spPr bwMode="auto">
              <a:xfrm>
                <a:off x="99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7" name="Oval 27"/>
              <p:cNvSpPr>
                <a:spLocks noChangeArrowheads="1"/>
              </p:cNvSpPr>
              <p:nvPr/>
            </p:nvSpPr>
            <p:spPr bwMode="auto">
              <a:xfrm>
                <a:off x="108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8" name="Oval 28"/>
              <p:cNvSpPr>
                <a:spLocks noChangeArrowheads="1"/>
              </p:cNvSpPr>
              <p:nvPr/>
            </p:nvSpPr>
            <p:spPr bwMode="auto">
              <a:xfrm>
                <a:off x="1170" y="2674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37" name="Rectangle 29"/>
            <p:cNvSpPr>
              <a:spLocks noChangeArrowheads="1"/>
            </p:cNvSpPr>
            <p:nvPr/>
          </p:nvSpPr>
          <p:spPr bwMode="auto">
            <a:xfrm>
              <a:off x="2799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38" name="Rectangle 30"/>
            <p:cNvSpPr>
              <a:spLocks noChangeArrowheads="1"/>
            </p:cNvSpPr>
            <p:nvPr/>
          </p:nvSpPr>
          <p:spPr bwMode="auto">
            <a:xfrm>
              <a:off x="2131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39" name="Rectangle 31"/>
            <p:cNvSpPr>
              <a:spLocks noChangeArrowheads="1"/>
            </p:cNvSpPr>
            <p:nvPr/>
          </p:nvSpPr>
          <p:spPr bwMode="auto">
            <a:xfrm>
              <a:off x="3477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40" name="Rectangle 32"/>
            <p:cNvSpPr>
              <a:spLocks noChangeArrowheads="1"/>
            </p:cNvSpPr>
            <p:nvPr/>
          </p:nvSpPr>
          <p:spPr bwMode="auto">
            <a:xfrm>
              <a:off x="2841" y="1642"/>
              <a:ext cx="79" cy="2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41" name="Rectangle 33"/>
            <p:cNvSpPr>
              <a:spLocks noChangeArrowheads="1"/>
            </p:cNvSpPr>
            <p:nvPr/>
          </p:nvSpPr>
          <p:spPr bwMode="auto">
            <a:xfrm>
              <a:off x="2841" y="1716"/>
              <a:ext cx="79" cy="2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56" name="Group 445"/>
          <p:cNvGrpSpPr>
            <a:grpSpLocks noChangeAspect="1"/>
          </p:cNvGrpSpPr>
          <p:nvPr/>
        </p:nvGrpSpPr>
        <p:grpSpPr bwMode="auto">
          <a:xfrm>
            <a:off x="3923929" y="3717033"/>
            <a:ext cx="1775024" cy="331008"/>
            <a:chOff x="2128" y="1551"/>
            <a:chExt cx="1523" cy="284"/>
          </a:xfrm>
        </p:grpSpPr>
        <p:sp>
          <p:nvSpPr>
            <p:cNvPr id="357" name="Rectangle 12"/>
            <p:cNvSpPr>
              <a:spLocks noChangeArrowheads="1"/>
            </p:cNvSpPr>
            <p:nvPr/>
          </p:nvSpPr>
          <p:spPr bwMode="auto">
            <a:xfrm>
              <a:off x="2128" y="1551"/>
              <a:ext cx="1523" cy="284"/>
            </a:xfrm>
            <a:prstGeom prst="rect">
              <a:avLst/>
            </a:prstGeom>
            <a:solidFill>
              <a:srgbClr val="6666FF"/>
            </a:solidFill>
            <a:ln w="317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358" name="Group 13"/>
            <p:cNvGrpSpPr>
              <a:grpSpLocks/>
            </p:cNvGrpSpPr>
            <p:nvPr/>
          </p:nvGrpSpPr>
          <p:grpSpPr bwMode="auto">
            <a:xfrm>
              <a:off x="2182" y="1600"/>
              <a:ext cx="635" cy="184"/>
              <a:chOff x="633" y="2674"/>
              <a:chExt cx="635" cy="184"/>
            </a:xfrm>
          </p:grpSpPr>
          <p:sp>
            <p:nvSpPr>
              <p:cNvPr id="372" name="Oval 14"/>
              <p:cNvSpPr>
                <a:spLocks noChangeArrowheads="1"/>
              </p:cNvSpPr>
              <p:nvPr/>
            </p:nvSpPr>
            <p:spPr bwMode="auto">
              <a:xfrm>
                <a:off x="63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3" name="Oval 15"/>
              <p:cNvSpPr>
                <a:spLocks noChangeArrowheads="1"/>
              </p:cNvSpPr>
              <p:nvPr/>
            </p:nvSpPr>
            <p:spPr bwMode="auto">
              <a:xfrm>
                <a:off x="72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4" name="Oval 16"/>
              <p:cNvSpPr>
                <a:spLocks noChangeArrowheads="1"/>
              </p:cNvSpPr>
              <p:nvPr/>
            </p:nvSpPr>
            <p:spPr bwMode="auto">
              <a:xfrm>
                <a:off x="81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5" name="Oval 17"/>
              <p:cNvSpPr>
                <a:spLocks noChangeArrowheads="1"/>
              </p:cNvSpPr>
              <p:nvPr/>
            </p:nvSpPr>
            <p:spPr bwMode="auto">
              <a:xfrm>
                <a:off x="90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6" name="Oval 18"/>
              <p:cNvSpPr>
                <a:spLocks noChangeArrowheads="1"/>
              </p:cNvSpPr>
              <p:nvPr/>
            </p:nvSpPr>
            <p:spPr bwMode="auto">
              <a:xfrm>
                <a:off x="99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7" name="Oval 19"/>
              <p:cNvSpPr>
                <a:spLocks noChangeArrowheads="1"/>
              </p:cNvSpPr>
              <p:nvPr/>
            </p:nvSpPr>
            <p:spPr bwMode="auto">
              <a:xfrm>
                <a:off x="108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8" name="Oval 20"/>
              <p:cNvSpPr>
                <a:spLocks noChangeArrowheads="1"/>
              </p:cNvSpPr>
              <p:nvPr/>
            </p:nvSpPr>
            <p:spPr bwMode="auto">
              <a:xfrm>
                <a:off x="1170" y="2674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59" name="Group 21"/>
            <p:cNvGrpSpPr>
              <a:grpSpLocks/>
            </p:cNvGrpSpPr>
            <p:nvPr/>
          </p:nvGrpSpPr>
          <p:grpSpPr bwMode="auto">
            <a:xfrm>
              <a:off x="2945" y="1601"/>
              <a:ext cx="635" cy="184"/>
              <a:chOff x="633" y="2674"/>
              <a:chExt cx="635" cy="184"/>
            </a:xfrm>
          </p:grpSpPr>
          <p:sp>
            <p:nvSpPr>
              <p:cNvPr id="365" name="Oval 22"/>
              <p:cNvSpPr>
                <a:spLocks noChangeArrowheads="1"/>
              </p:cNvSpPr>
              <p:nvPr/>
            </p:nvSpPr>
            <p:spPr bwMode="auto">
              <a:xfrm>
                <a:off x="63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6" name="Oval 23"/>
              <p:cNvSpPr>
                <a:spLocks noChangeArrowheads="1"/>
              </p:cNvSpPr>
              <p:nvPr/>
            </p:nvSpPr>
            <p:spPr bwMode="auto">
              <a:xfrm>
                <a:off x="72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7" name="Oval 24"/>
              <p:cNvSpPr>
                <a:spLocks noChangeArrowheads="1"/>
              </p:cNvSpPr>
              <p:nvPr/>
            </p:nvSpPr>
            <p:spPr bwMode="auto">
              <a:xfrm>
                <a:off x="81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8" name="Oval 25"/>
              <p:cNvSpPr>
                <a:spLocks noChangeArrowheads="1"/>
              </p:cNvSpPr>
              <p:nvPr/>
            </p:nvSpPr>
            <p:spPr bwMode="auto">
              <a:xfrm>
                <a:off x="90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69" name="Oval 26"/>
              <p:cNvSpPr>
                <a:spLocks noChangeArrowheads="1"/>
              </p:cNvSpPr>
              <p:nvPr/>
            </p:nvSpPr>
            <p:spPr bwMode="auto">
              <a:xfrm>
                <a:off x="99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0" name="Oval 27"/>
              <p:cNvSpPr>
                <a:spLocks noChangeArrowheads="1"/>
              </p:cNvSpPr>
              <p:nvPr/>
            </p:nvSpPr>
            <p:spPr bwMode="auto">
              <a:xfrm>
                <a:off x="108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71" name="Oval 28"/>
              <p:cNvSpPr>
                <a:spLocks noChangeArrowheads="1"/>
              </p:cNvSpPr>
              <p:nvPr/>
            </p:nvSpPr>
            <p:spPr bwMode="auto">
              <a:xfrm>
                <a:off x="1170" y="2674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60" name="Rectangle 29"/>
            <p:cNvSpPr>
              <a:spLocks noChangeArrowheads="1"/>
            </p:cNvSpPr>
            <p:nvPr/>
          </p:nvSpPr>
          <p:spPr bwMode="auto">
            <a:xfrm>
              <a:off x="2799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61" name="Rectangle 30"/>
            <p:cNvSpPr>
              <a:spLocks noChangeArrowheads="1"/>
            </p:cNvSpPr>
            <p:nvPr/>
          </p:nvSpPr>
          <p:spPr bwMode="auto">
            <a:xfrm>
              <a:off x="2131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62" name="Rectangle 31"/>
            <p:cNvSpPr>
              <a:spLocks noChangeArrowheads="1"/>
            </p:cNvSpPr>
            <p:nvPr/>
          </p:nvSpPr>
          <p:spPr bwMode="auto">
            <a:xfrm>
              <a:off x="3477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63" name="Rectangle 32"/>
            <p:cNvSpPr>
              <a:spLocks noChangeArrowheads="1"/>
            </p:cNvSpPr>
            <p:nvPr/>
          </p:nvSpPr>
          <p:spPr bwMode="auto">
            <a:xfrm>
              <a:off x="2841" y="1642"/>
              <a:ext cx="79" cy="2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64" name="Rectangle 33"/>
            <p:cNvSpPr>
              <a:spLocks noChangeArrowheads="1"/>
            </p:cNvSpPr>
            <p:nvPr/>
          </p:nvSpPr>
          <p:spPr bwMode="auto">
            <a:xfrm>
              <a:off x="2841" y="1716"/>
              <a:ext cx="79" cy="2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282" name="Bild 28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4653800"/>
            <a:ext cx="3384376" cy="19435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Textfeld 17"/>
          <p:cNvSpPr txBox="1"/>
          <p:nvPr/>
        </p:nvSpPr>
        <p:spPr>
          <a:xfrm>
            <a:off x="1115617" y="6129337"/>
            <a:ext cx="41764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E.g., Past: Res. </a:t>
            </a:r>
            <a:r>
              <a:rPr lang="en-US" sz="1200" dirty="0" err="1" smtClean="0"/>
              <a:t>Instrum</a:t>
            </a:r>
            <a:r>
              <a:rPr lang="en-US" sz="1200" dirty="0"/>
              <a:t>.</a:t>
            </a:r>
            <a:r>
              <a:rPr lang="en-US" sz="1200" dirty="0" smtClean="0"/>
              <a:t> production for ALICE (GB), TARLA (Turkey)</a:t>
            </a:r>
            <a:r>
              <a:rPr lang="de-DE" sz="1200" dirty="0" smtClean="0">
                <a:sym typeface="Wingdings"/>
              </a:rPr>
              <a:t> New </a:t>
            </a:r>
            <a:r>
              <a:rPr lang="de-DE" sz="1200" dirty="0" err="1" smtClean="0">
                <a:sym typeface="Wingdings"/>
              </a:rPr>
              <a:t>modules</a:t>
            </a:r>
            <a:r>
              <a:rPr lang="de-DE" sz="1200" dirty="0" smtClean="0">
                <a:sym typeface="Wingdings"/>
              </a:rPr>
              <a:t> </a:t>
            </a:r>
            <a:r>
              <a:rPr lang="de-DE" sz="1200" dirty="0" err="1" smtClean="0">
                <a:sym typeface="Wingdings"/>
              </a:rPr>
              <a:t>for</a:t>
            </a:r>
            <a:r>
              <a:rPr lang="de-DE" sz="1200" dirty="0" smtClean="0">
                <a:sym typeface="Wingdings"/>
              </a:rPr>
              <a:t> </a:t>
            </a:r>
            <a:r>
              <a:rPr lang="de-DE" sz="1200" dirty="0" err="1" smtClean="0">
                <a:sym typeface="Wingdings"/>
              </a:rPr>
              <a:t>new</a:t>
            </a:r>
            <a:r>
              <a:rPr lang="de-DE" sz="1200" dirty="0" smtClean="0">
                <a:sym typeface="Wingdings"/>
              </a:rPr>
              <a:t> </a:t>
            </a:r>
            <a:r>
              <a:rPr lang="de-DE" sz="1200" dirty="0" err="1" smtClean="0">
                <a:sym typeface="Wingdings"/>
              </a:rPr>
              <a:t>applications</a:t>
            </a:r>
            <a:endParaRPr lang="en-US" sz="1200" dirty="0"/>
          </a:p>
        </p:txBody>
      </p:sp>
      <p:grpSp>
        <p:nvGrpSpPr>
          <p:cNvPr id="283" name="Group 445"/>
          <p:cNvGrpSpPr>
            <a:grpSpLocks noChangeAspect="1"/>
          </p:cNvGrpSpPr>
          <p:nvPr/>
        </p:nvGrpSpPr>
        <p:grpSpPr bwMode="auto">
          <a:xfrm rot="21276064">
            <a:off x="2497959" y="4996936"/>
            <a:ext cx="1923086" cy="358618"/>
            <a:chOff x="2128" y="1551"/>
            <a:chExt cx="1523" cy="284"/>
          </a:xfrm>
        </p:grpSpPr>
        <p:sp>
          <p:nvSpPr>
            <p:cNvPr id="284" name="Rectangle 12"/>
            <p:cNvSpPr>
              <a:spLocks noChangeArrowheads="1"/>
            </p:cNvSpPr>
            <p:nvPr/>
          </p:nvSpPr>
          <p:spPr bwMode="auto">
            <a:xfrm>
              <a:off x="2128" y="1551"/>
              <a:ext cx="1523" cy="284"/>
            </a:xfrm>
            <a:prstGeom prst="rect">
              <a:avLst/>
            </a:prstGeom>
            <a:solidFill>
              <a:srgbClr val="6666FF"/>
            </a:solidFill>
            <a:ln w="317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285" name="Group 13"/>
            <p:cNvGrpSpPr>
              <a:grpSpLocks/>
            </p:cNvGrpSpPr>
            <p:nvPr/>
          </p:nvGrpSpPr>
          <p:grpSpPr bwMode="auto">
            <a:xfrm>
              <a:off x="2182" y="1600"/>
              <a:ext cx="635" cy="184"/>
              <a:chOff x="633" y="2674"/>
              <a:chExt cx="635" cy="184"/>
            </a:xfrm>
          </p:grpSpPr>
          <p:sp>
            <p:nvSpPr>
              <p:cNvPr id="420" name="Oval 14"/>
              <p:cNvSpPr>
                <a:spLocks noChangeArrowheads="1"/>
              </p:cNvSpPr>
              <p:nvPr/>
            </p:nvSpPr>
            <p:spPr bwMode="auto">
              <a:xfrm>
                <a:off x="63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21" name="Oval 15"/>
              <p:cNvSpPr>
                <a:spLocks noChangeArrowheads="1"/>
              </p:cNvSpPr>
              <p:nvPr/>
            </p:nvSpPr>
            <p:spPr bwMode="auto">
              <a:xfrm>
                <a:off x="72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22" name="Oval 16"/>
              <p:cNvSpPr>
                <a:spLocks noChangeArrowheads="1"/>
              </p:cNvSpPr>
              <p:nvPr/>
            </p:nvSpPr>
            <p:spPr bwMode="auto">
              <a:xfrm>
                <a:off x="81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23" name="Oval 17"/>
              <p:cNvSpPr>
                <a:spLocks noChangeArrowheads="1"/>
              </p:cNvSpPr>
              <p:nvPr/>
            </p:nvSpPr>
            <p:spPr bwMode="auto">
              <a:xfrm>
                <a:off x="90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24" name="Oval 18"/>
              <p:cNvSpPr>
                <a:spLocks noChangeArrowheads="1"/>
              </p:cNvSpPr>
              <p:nvPr/>
            </p:nvSpPr>
            <p:spPr bwMode="auto">
              <a:xfrm>
                <a:off x="99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25" name="Oval 19"/>
              <p:cNvSpPr>
                <a:spLocks noChangeArrowheads="1"/>
              </p:cNvSpPr>
              <p:nvPr/>
            </p:nvSpPr>
            <p:spPr bwMode="auto">
              <a:xfrm>
                <a:off x="108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26" name="Oval 20"/>
              <p:cNvSpPr>
                <a:spLocks noChangeArrowheads="1"/>
              </p:cNvSpPr>
              <p:nvPr/>
            </p:nvSpPr>
            <p:spPr bwMode="auto">
              <a:xfrm>
                <a:off x="1170" y="2674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86" name="Group 21"/>
            <p:cNvGrpSpPr>
              <a:grpSpLocks/>
            </p:cNvGrpSpPr>
            <p:nvPr/>
          </p:nvGrpSpPr>
          <p:grpSpPr bwMode="auto">
            <a:xfrm>
              <a:off x="2945" y="1601"/>
              <a:ext cx="635" cy="184"/>
              <a:chOff x="633" y="2674"/>
              <a:chExt cx="635" cy="184"/>
            </a:xfrm>
          </p:grpSpPr>
          <p:sp>
            <p:nvSpPr>
              <p:cNvPr id="413" name="Oval 22"/>
              <p:cNvSpPr>
                <a:spLocks noChangeArrowheads="1"/>
              </p:cNvSpPr>
              <p:nvPr/>
            </p:nvSpPr>
            <p:spPr bwMode="auto">
              <a:xfrm>
                <a:off x="63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4" name="Oval 23"/>
              <p:cNvSpPr>
                <a:spLocks noChangeArrowheads="1"/>
              </p:cNvSpPr>
              <p:nvPr/>
            </p:nvSpPr>
            <p:spPr bwMode="auto">
              <a:xfrm>
                <a:off x="72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5" name="Oval 24"/>
              <p:cNvSpPr>
                <a:spLocks noChangeArrowheads="1"/>
              </p:cNvSpPr>
              <p:nvPr/>
            </p:nvSpPr>
            <p:spPr bwMode="auto">
              <a:xfrm>
                <a:off x="81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6" name="Oval 25"/>
              <p:cNvSpPr>
                <a:spLocks noChangeArrowheads="1"/>
              </p:cNvSpPr>
              <p:nvPr/>
            </p:nvSpPr>
            <p:spPr bwMode="auto">
              <a:xfrm>
                <a:off x="90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7" name="Oval 26"/>
              <p:cNvSpPr>
                <a:spLocks noChangeArrowheads="1"/>
              </p:cNvSpPr>
              <p:nvPr/>
            </p:nvSpPr>
            <p:spPr bwMode="auto">
              <a:xfrm>
                <a:off x="99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8" name="Oval 27"/>
              <p:cNvSpPr>
                <a:spLocks noChangeArrowheads="1"/>
              </p:cNvSpPr>
              <p:nvPr/>
            </p:nvSpPr>
            <p:spPr bwMode="auto">
              <a:xfrm>
                <a:off x="108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9" name="Oval 28"/>
              <p:cNvSpPr>
                <a:spLocks noChangeArrowheads="1"/>
              </p:cNvSpPr>
              <p:nvPr/>
            </p:nvSpPr>
            <p:spPr bwMode="auto">
              <a:xfrm>
                <a:off x="1170" y="2674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402" name="Rectangle 29"/>
            <p:cNvSpPr>
              <a:spLocks noChangeArrowheads="1"/>
            </p:cNvSpPr>
            <p:nvPr/>
          </p:nvSpPr>
          <p:spPr bwMode="auto">
            <a:xfrm>
              <a:off x="2799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09" name="Rectangle 30"/>
            <p:cNvSpPr>
              <a:spLocks noChangeArrowheads="1"/>
            </p:cNvSpPr>
            <p:nvPr/>
          </p:nvSpPr>
          <p:spPr bwMode="auto">
            <a:xfrm>
              <a:off x="2131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0" name="Rectangle 31"/>
            <p:cNvSpPr>
              <a:spLocks noChangeArrowheads="1"/>
            </p:cNvSpPr>
            <p:nvPr/>
          </p:nvSpPr>
          <p:spPr bwMode="auto">
            <a:xfrm>
              <a:off x="3477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1" name="Rectangle 32"/>
            <p:cNvSpPr>
              <a:spLocks noChangeArrowheads="1"/>
            </p:cNvSpPr>
            <p:nvPr/>
          </p:nvSpPr>
          <p:spPr bwMode="auto">
            <a:xfrm>
              <a:off x="2841" y="1642"/>
              <a:ext cx="79" cy="2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12" name="Rectangle 33"/>
            <p:cNvSpPr>
              <a:spLocks noChangeArrowheads="1"/>
            </p:cNvSpPr>
            <p:nvPr/>
          </p:nvSpPr>
          <p:spPr bwMode="auto">
            <a:xfrm>
              <a:off x="2841" y="1716"/>
              <a:ext cx="79" cy="2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79" name="Group 445"/>
          <p:cNvGrpSpPr>
            <a:grpSpLocks noChangeAspect="1"/>
          </p:cNvGrpSpPr>
          <p:nvPr/>
        </p:nvGrpSpPr>
        <p:grpSpPr bwMode="auto">
          <a:xfrm>
            <a:off x="3923929" y="3717033"/>
            <a:ext cx="1775024" cy="331008"/>
            <a:chOff x="2128" y="1551"/>
            <a:chExt cx="1523" cy="284"/>
          </a:xfrm>
        </p:grpSpPr>
        <p:sp>
          <p:nvSpPr>
            <p:cNvPr id="380" name="Rectangle 12"/>
            <p:cNvSpPr>
              <a:spLocks noChangeArrowheads="1"/>
            </p:cNvSpPr>
            <p:nvPr/>
          </p:nvSpPr>
          <p:spPr bwMode="auto">
            <a:xfrm>
              <a:off x="2128" y="1551"/>
              <a:ext cx="1523" cy="284"/>
            </a:xfrm>
            <a:prstGeom prst="rect">
              <a:avLst/>
            </a:prstGeom>
            <a:solidFill>
              <a:srgbClr val="6666FF"/>
            </a:solidFill>
            <a:ln w="317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381" name="Group 13"/>
            <p:cNvGrpSpPr>
              <a:grpSpLocks/>
            </p:cNvGrpSpPr>
            <p:nvPr/>
          </p:nvGrpSpPr>
          <p:grpSpPr bwMode="auto">
            <a:xfrm>
              <a:off x="2182" y="1600"/>
              <a:ext cx="635" cy="184"/>
              <a:chOff x="633" y="2674"/>
              <a:chExt cx="635" cy="184"/>
            </a:xfrm>
          </p:grpSpPr>
          <p:sp>
            <p:nvSpPr>
              <p:cNvPr id="395" name="Oval 14"/>
              <p:cNvSpPr>
                <a:spLocks noChangeArrowheads="1"/>
              </p:cNvSpPr>
              <p:nvPr/>
            </p:nvSpPr>
            <p:spPr bwMode="auto">
              <a:xfrm>
                <a:off x="63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6" name="Oval 15"/>
              <p:cNvSpPr>
                <a:spLocks noChangeArrowheads="1"/>
              </p:cNvSpPr>
              <p:nvPr/>
            </p:nvSpPr>
            <p:spPr bwMode="auto">
              <a:xfrm>
                <a:off x="72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7" name="Oval 16"/>
              <p:cNvSpPr>
                <a:spLocks noChangeArrowheads="1"/>
              </p:cNvSpPr>
              <p:nvPr/>
            </p:nvSpPr>
            <p:spPr bwMode="auto">
              <a:xfrm>
                <a:off x="81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8" name="Oval 17"/>
              <p:cNvSpPr>
                <a:spLocks noChangeArrowheads="1"/>
              </p:cNvSpPr>
              <p:nvPr/>
            </p:nvSpPr>
            <p:spPr bwMode="auto">
              <a:xfrm>
                <a:off x="90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9" name="Oval 18"/>
              <p:cNvSpPr>
                <a:spLocks noChangeArrowheads="1"/>
              </p:cNvSpPr>
              <p:nvPr/>
            </p:nvSpPr>
            <p:spPr bwMode="auto">
              <a:xfrm>
                <a:off x="99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00" name="Oval 19"/>
              <p:cNvSpPr>
                <a:spLocks noChangeArrowheads="1"/>
              </p:cNvSpPr>
              <p:nvPr/>
            </p:nvSpPr>
            <p:spPr bwMode="auto">
              <a:xfrm>
                <a:off x="108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01" name="Oval 20"/>
              <p:cNvSpPr>
                <a:spLocks noChangeArrowheads="1"/>
              </p:cNvSpPr>
              <p:nvPr/>
            </p:nvSpPr>
            <p:spPr bwMode="auto">
              <a:xfrm>
                <a:off x="1170" y="2674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82" name="Group 21"/>
            <p:cNvGrpSpPr>
              <a:grpSpLocks/>
            </p:cNvGrpSpPr>
            <p:nvPr/>
          </p:nvGrpSpPr>
          <p:grpSpPr bwMode="auto">
            <a:xfrm>
              <a:off x="2945" y="1601"/>
              <a:ext cx="635" cy="184"/>
              <a:chOff x="633" y="2674"/>
              <a:chExt cx="635" cy="184"/>
            </a:xfrm>
          </p:grpSpPr>
          <p:sp>
            <p:nvSpPr>
              <p:cNvPr id="388" name="Oval 22"/>
              <p:cNvSpPr>
                <a:spLocks noChangeArrowheads="1"/>
              </p:cNvSpPr>
              <p:nvPr/>
            </p:nvSpPr>
            <p:spPr bwMode="auto">
              <a:xfrm>
                <a:off x="63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89" name="Oval 23"/>
              <p:cNvSpPr>
                <a:spLocks noChangeArrowheads="1"/>
              </p:cNvSpPr>
              <p:nvPr/>
            </p:nvSpPr>
            <p:spPr bwMode="auto">
              <a:xfrm>
                <a:off x="723" y="2679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0" name="Oval 24"/>
              <p:cNvSpPr>
                <a:spLocks noChangeArrowheads="1"/>
              </p:cNvSpPr>
              <p:nvPr/>
            </p:nvSpPr>
            <p:spPr bwMode="auto">
              <a:xfrm>
                <a:off x="81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1" name="Oval 25"/>
              <p:cNvSpPr>
                <a:spLocks noChangeArrowheads="1"/>
              </p:cNvSpPr>
              <p:nvPr/>
            </p:nvSpPr>
            <p:spPr bwMode="auto">
              <a:xfrm>
                <a:off x="901" y="2675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2" name="Oval 26"/>
              <p:cNvSpPr>
                <a:spLocks noChangeArrowheads="1"/>
              </p:cNvSpPr>
              <p:nvPr/>
            </p:nvSpPr>
            <p:spPr bwMode="auto">
              <a:xfrm>
                <a:off x="99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3" name="Oval 27"/>
              <p:cNvSpPr>
                <a:spLocks noChangeArrowheads="1"/>
              </p:cNvSpPr>
              <p:nvPr/>
            </p:nvSpPr>
            <p:spPr bwMode="auto">
              <a:xfrm>
                <a:off x="1082" y="2678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4" name="Oval 28"/>
              <p:cNvSpPr>
                <a:spLocks noChangeArrowheads="1"/>
              </p:cNvSpPr>
              <p:nvPr/>
            </p:nvSpPr>
            <p:spPr bwMode="auto">
              <a:xfrm>
                <a:off x="1170" y="2674"/>
                <a:ext cx="98" cy="179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383" name="Rectangle 29"/>
            <p:cNvSpPr>
              <a:spLocks noChangeArrowheads="1"/>
            </p:cNvSpPr>
            <p:nvPr/>
          </p:nvSpPr>
          <p:spPr bwMode="auto">
            <a:xfrm>
              <a:off x="2799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84" name="Rectangle 30"/>
            <p:cNvSpPr>
              <a:spLocks noChangeArrowheads="1"/>
            </p:cNvSpPr>
            <p:nvPr/>
          </p:nvSpPr>
          <p:spPr bwMode="auto">
            <a:xfrm>
              <a:off x="2131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85" name="Rectangle 31"/>
            <p:cNvSpPr>
              <a:spLocks noChangeArrowheads="1"/>
            </p:cNvSpPr>
            <p:nvPr/>
          </p:nvSpPr>
          <p:spPr bwMode="auto">
            <a:xfrm>
              <a:off x="3477" y="1665"/>
              <a:ext cx="174" cy="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86" name="Rectangle 32"/>
            <p:cNvSpPr>
              <a:spLocks noChangeArrowheads="1"/>
            </p:cNvSpPr>
            <p:nvPr/>
          </p:nvSpPr>
          <p:spPr bwMode="auto">
            <a:xfrm>
              <a:off x="2841" y="1642"/>
              <a:ext cx="79" cy="2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87" name="Rectangle 33"/>
            <p:cNvSpPr>
              <a:spLocks noChangeArrowheads="1"/>
            </p:cNvSpPr>
            <p:nvPr/>
          </p:nvSpPr>
          <p:spPr bwMode="auto">
            <a:xfrm>
              <a:off x="2841" y="1716"/>
              <a:ext cx="79" cy="27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33" name="Gruppierung 432"/>
          <p:cNvGrpSpPr/>
          <p:nvPr/>
        </p:nvGrpSpPr>
        <p:grpSpPr>
          <a:xfrm rot="16200000">
            <a:off x="4234941" y="5134212"/>
            <a:ext cx="560035" cy="1470092"/>
            <a:chOff x="1429720" y="-61250"/>
            <a:chExt cx="980647" cy="1091553"/>
          </a:xfrm>
        </p:grpSpPr>
        <p:sp>
          <p:nvSpPr>
            <p:cNvPr id="434" name="Pfeil nach unten 433"/>
            <p:cNvSpPr/>
            <p:nvPr/>
          </p:nvSpPr>
          <p:spPr>
            <a:xfrm>
              <a:off x="1429720" y="40"/>
              <a:ext cx="980647" cy="980647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5" name="Pfeil nach unten 4"/>
            <p:cNvSpPr/>
            <p:nvPr/>
          </p:nvSpPr>
          <p:spPr>
            <a:xfrm rot="5400000">
              <a:off x="1386526" y="80010"/>
              <a:ext cx="1091553" cy="809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Industrialization</a:t>
              </a:r>
              <a:endParaRPr lang="en-US" sz="1400" kern="1200" dirty="0"/>
            </a:p>
          </p:txBody>
        </p:sp>
      </p:grpSp>
      <p:sp>
        <p:nvSpPr>
          <p:cNvPr id="436" name="Pfeil nach links und rechts 435"/>
          <p:cNvSpPr/>
          <p:nvPr/>
        </p:nvSpPr>
        <p:spPr>
          <a:xfrm>
            <a:off x="1960275" y="1968670"/>
            <a:ext cx="792088" cy="576064"/>
          </a:xfrm>
          <a:prstGeom prst="leftRightArrow">
            <a:avLst>
              <a:gd name="adj1" fmla="val 52249"/>
              <a:gd name="adj2" fmla="val 39877"/>
            </a:avLst>
          </a:prstGeom>
          <a:solidFill>
            <a:schemeClr val="accent6">
              <a:lumMod val="75000"/>
            </a:schemeClr>
          </a:solidFill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ST3</a:t>
            </a:r>
            <a:endParaRPr lang="en-US" sz="1500" dirty="0"/>
          </a:p>
        </p:txBody>
      </p:sp>
      <p:sp>
        <p:nvSpPr>
          <p:cNvPr id="437" name="Pfeil nach links und rechts 436"/>
          <p:cNvSpPr/>
          <p:nvPr/>
        </p:nvSpPr>
        <p:spPr>
          <a:xfrm>
            <a:off x="4427984" y="1916832"/>
            <a:ext cx="792088" cy="576064"/>
          </a:xfrm>
          <a:prstGeom prst="leftRightArrow">
            <a:avLst>
              <a:gd name="adj1" fmla="val 52249"/>
              <a:gd name="adj2" fmla="val 39877"/>
            </a:avLst>
          </a:prstGeom>
          <a:solidFill>
            <a:schemeClr val="accent6">
              <a:lumMod val="75000"/>
            </a:schemeClr>
          </a:solidFill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ST3</a:t>
            </a:r>
            <a:endParaRPr lang="en-US" sz="15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72" y="3212976"/>
            <a:ext cx="1800200" cy="360040"/>
          </a:xfrm>
          <a:prstGeom prst="rect">
            <a:avLst/>
          </a:prstGeom>
        </p:spPr>
      </p:pic>
      <p:grpSp>
        <p:nvGrpSpPr>
          <p:cNvPr id="427" name="Gruppierung 426"/>
          <p:cNvGrpSpPr/>
          <p:nvPr/>
        </p:nvGrpSpPr>
        <p:grpSpPr>
          <a:xfrm rot="16200000">
            <a:off x="2073598" y="2588302"/>
            <a:ext cx="700045" cy="743798"/>
            <a:chOff x="1429720" y="-61251"/>
            <a:chExt cx="980647" cy="1041938"/>
          </a:xfrm>
        </p:grpSpPr>
        <p:sp>
          <p:nvSpPr>
            <p:cNvPr id="428" name="Pfeil nach unten 427"/>
            <p:cNvSpPr/>
            <p:nvPr/>
          </p:nvSpPr>
          <p:spPr>
            <a:xfrm>
              <a:off x="1429720" y="40"/>
              <a:ext cx="980647" cy="980647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9" name="Pfeil nach unten 4"/>
            <p:cNvSpPr/>
            <p:nvPr/>
          </p:nvSpPr>
          <p:spPr>
            <a:xfrm rot="5400000">
              <a:off x="1460367" y="6169"/>
              <a:ext cx="943873" cy="809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MML</a:t>
              </a:r>
              <a:endParaRPr lang="en-US" sz="1500" kern="12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924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13"/>
    </mc:Choice>
    <mc:Fallback xmlns="">
      <p:transition xmlns:p14="http://schemas.microsoft.com/office/powerpoint/2010/main" spd="slow" advTm="7311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3333E-6 L 0.11858 -0.3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-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222E-6 L 0.25729 0.175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-6.2963E-6 L -0.2441 -0.30441 " pathEditMode="relative" ptsTypes="AA">
                                      <p:cBhvr>
                                        <p:cTn id="33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222E-6 L -0.14775 0.1898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36" grpId="0" animBg="1"/>
      <p:bldP spid="4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feld 31"/>
          <p:cNvSpPr txBox="1"/>
          <p:nvPr/>
        </p:nvSpPr>
        <p:spPr>
          <a:xfrm>
            <a:off x="323528" y="594928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See talk by W. Barth on ST2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3" name="Bild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708920"/>
            <a:ext cx="4824536" cy="215547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</a:t>
            </a:r>
            <a:r>
              <a:rPr lang="en-US" dirty="0" smtClean="0"/>
              <a:t>ARD </a:t>
            </a:r>
            <a:r>
              <a:rPr lang="en-US" dirty="0"/>
              <a:t>R&amp;D: Example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Development of new low-beta structure for ions</a:t>
            </a:r>
          </a:p>
          <a:p>
            <a:pPr lvl="1"/>
            <a:r>
              <a:rPr lang="en-US" dirty="0" smtClean="0"/>
              <a:t>High-acceptance, high-gradient CH-structures (GSI, U. Frankfurt)</a:t>
            </a:r>
          </a:p>
          <a:p>
            <a:r>
              <a:rPr lang="en-US" dirty="0" smtClean="0"/>
              <a:t>Application: super-heavy-element </a:t>
            </a:r>
            <a:r>
              <a:rPr lang="de-DE" dirty="0" smtClean="0"/>
              <a:t>p</a:t>
            </a:r>
            <a:r>
              <a:rPr lang="en-US" dirty="0" err="1" smtClean="0"/>
              <a:t>rogram</a:t>
            </a:r>
            <a:r>
              <a:rPr lang="en-US" dirty="0" smtClean="0"/>
              <a:t> at GSI/HIM</a:t>
            </a:r>
          </a:p>
          <a:p>
            <a:pPr lvl="1"/>
            <a:r>
              <a:rPr lang="en-US" dirty="0" smtClean="0"/>
              <a:t>CW Ion LINAC for high-flux operation </a:t>
            </a:r>
            <a:endParaRPr lang="en-US" dirty="0"/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792390"/>
            <a:ext cx="4441948" cy="1037580"/>
          </a:xfrm>
          <a:prstGeom prst="rect">
            <a:avLst/>
          </a:prstGeom>
        </p:spPr>
      </p:pic>
      <p:sp>
        <p:nvSpPr>
          <p:cNvPr id="31" name="Rechteck 30"/>
          <p:cNvSpPr/>
          <p:nvPr/>
        </p:nvSpPr>
        <p:spPr>
          <a:xfrm>
            <a:off x="323528" y="1988840"/>
            <a:ext cx="6192688" cy="439248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uppieren 29"/>
          <p:cNvGrpSpPr>
            <a:grpSpLocks/>
          </p:cNvGrpSpPr>
          <p:nvPr/>
        </p:nvGrpSpPr>
        <p:grpSpPr bwMode="auto">
          <a:xfrm>
            <a:off x="6012160" y="2204864"/>
            <a:ext cx="2834710" cy="2001380"/>
            <a:chOff x="164370" y="2276872"/>
            <a:chExt cx="5568567" cy="3635335"/>
          </a:xfrm>
        </p:grpSpPr>
        <p:grpSp>
          <p:nvGrpSpPr>
            <p:cNvPr id="6" name="Gruppieren 26"/>
            <p:cNvGrpSpPr>
              <a:grpSpLocks/>
            </p:cNvGrpSpPr>
            <p:nvPr/>
          </p:nvGrpSpPr>
          <p:grpSpPr bwMode="auto">
            <a:xfrm>
              <a:off x="569031" y="2276872"/>
              <a:ext cx="5163906" cy="3635335"/>
              <a:chOff x="444684" y="2276872"/>
              <a:chExt cx="5163906" cy="3635335"/>
            </a:xfrm>
          </p:grpSpPr>
          <p:pic>
            <p:nvPicPr>
              <p:cNvPr id="8" name="Picture 2" descr="217_MHz_CH_Titan_Heliummantel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8780" y="2368625"/>
                <a:ext cx="3476625" cy="320040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cxnSp>
            <p:nvCxnSpPr>
              <p:cNvPr id="9" name="Gerade Verbindung mit Pfeil 8"/>
              <p:cNvCxnSpPr>
                <a:stCxn id="13" idx="0"/>
              </p:cNvCxnSpPr>
              <p:nvPr/>
            </p:nvCxnSpPr>
            <p:spPr>
              <a:xfrm flipH="1" flipV="1">
                <a:off x="3068531" y="5063093"/>
                <a:ext cx="119443" cy="401874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Gerade Verbindung mit Pfeil 9"/>
              <p:cNvCxnSpPr>
                <a:stCxn id="14" idx="0"/>
              </p:cNvCxnSpPr>
              <p:nvPr/>
            </p:nvCxnSpPr>
            <p:spPr>
              <a:xfrm flipH="1" flipV="1">
                <a:off x="3598855" y="4918621"/>
                <a:ext cx="1077324" cy="359726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 Verbindung mit Pfeil 10"/>
              <p:cNvCxnSpPr>
                <a:stCxn id="12" idx="2"/>
              </p:cNvCxnSpPr>
              <p:nvPr/>
            </p:nvCxnSpPr>
            <p:spPr>
              <a:xfrm>
                <a:off x="1408587" y="3300176"/>
                <a:ext cx="404005" cy="292808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feld 14"/>
              <p:cNvSpPr txBox="1">
                <a:spLocks noChangeArrowheads="1"/>
              </p:cNvSpPr>
              <p:nvPr/>
            </p:nvSpPr>
            <p:spPr bwMode="auto">
              <a:xfrm>
                <a:off x="444684" y="2852937"/>
                <a:ext cx="1927804" cy="4472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000" dirty="0"/>
                  <a:t>Helium </a:t>
                </a:r>
                <a:r>
                  <a:rPr lang="de-DE" sz="1000" dirty="0" err="1"/>
                  <a:t>vessel</a:t>
                </a:r>
                <a:endParaRPr lang="en-US" sz="1000" dirty="0"/>
              </a:p>
            </p:txBody>
          </p:sp>
          <p:sp>
            <p:nvSpPr>
              <p:cNvPr id="13" name="Textfeld 15"/>
              <p:cNvSpPr txBox="1">
                <a:spLocks noChangeArrowheads="1"/>
              </p:cNvSpPr>
              <p:nvPr/>
            </p:nvSpPr>
            <p:spPr bwMode="auto">
              <a:xfrm>
                <a:off x="2192582" y="5464968"/>
                <a:ext cx="1990783" cy="4472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000"/>
                  <a:t>Coupler flange</a:t>
                </a:r>
                <a:endParaRPr lang="en-US" sz="1000"/>
              </a:p>
            </p:txBody>
          </p:sp>
          <p:sp>
            <p:nvSpPr>
              <p:cNvPr id="14" name="Textfeld 16"/>
              <p:cNvSpPr txBox="1">
                <a:spLocks noChangeArrowheads="1"/>
              </p:cNvSpPr>
              <p:nvPr/>
            </p:nvSpPr>
            <p:spPr bwMode="auto">
              <a:xfrm>
                <a:off x="3743766" y="5278347"/>
                <a:ext cx="1864824" cy="4472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000"/>
                  <a:t>Pickup flange</a:t>
                </a:r>
              </a:p>
            </p:txBody>
          </p:sp>
          <p:cxnSp>
            <p:nvCxnSpPr>
              <p:cNvPr id="15" name="Gerade Verbindung mit Pfeil 14"/>
              <p:cNvCxnSpPr>
                <a:stCxn id="16" idx="0"/>
              </p:cNvCxnSpPr>
              <p:nvPr/>
            </p:nvCxnSpPr>
            <p:spPr>
              <a:xfrm flipV="1">
                <a:off x="1280605" y="4528076"/>
                <a:ext cx="1179802" cy="48568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feld 18"/>
              <p:cNvSpPr txBox="1">
                <a:spLocks noChangeArrowheads="1"/>
              </p:cNvSpPr>
              <p:nvPr/>
            </p:nvSpPr>
            <p:spPr bwMode="auto">
              <a:xfrm>
                <a:off x="584366" y="5013756"/>
                <a:ext cx="1392477" cy="726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000" dirty="0" err="1"/>
                  <a:t>Inclined</a:t>
                </a:r>
                <a:endParaRPr lang="de-DE" sz="1000" dirty="0"/>
              </a:p>
              <a:p>
                <a:pPr algn="ctr"/>
                <a:r>
                  <a:rPr lang="de-DE" sz="1000" dirty="0"/>
                  <a:t>end </a:t>
                </a:r>
                <a:r>
                  <a:rPr lang="de-DE" sz="1000" dirty="0" err="1"/>
                  <a:t>stem</a:t>
                </a:r>
                <a:endParaRPr lang="en-US" sz="1000" dirty="0"/>
              </a:p>
            </p:txBody>
          </p:sp>
          <p:cxnSp>
            <p:nvCxnSpPr>
              <p:cNvPr id="17" name="Gerade Verbindung mit Pfeil 16"/>
              <p:cNvCxnSpPr>
                <a:stCxn id="18" idx="2"/>
              </p:cNvCxnSpPr>
              <p:nvPr/>
            </p:nvCxnSpPr>
            <p:spPr>
              <a:xfrm>
                <a:off x="2955121" y="2724111"/>
                <a:ext cx="226144" cy="5226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feld 20"/>
              <p:cNvSpPr txBox="1">
                <a:spLocks noChangeArrowheads="1"/>
              </p:cNvSpPr>
              <p:nvPr/>
            </p:nvSpPr>
            <p:spPr bwMode="auto">
              <a:xfrm>
                <a:off x="2071518" y="2276872"/>
                <a:ext cx="1767204" cy="4472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1000"/>
                  <a:t>Tuner flange</a:t>
                </a:r>
                <a:endParaRPr lang="en-US" sz="1000"/>
              </a:p>
            </p:txBody>
          </p:sp>
          <p:cxnSp>
            <p:nvCxnSpPr>
              <p:cNvPr id="19" name="Gerade Verbindung mit Pfeil 18"/>
              <p:cNvCxnSpPr>
                <a:stCxn id="7" idx="3"/>
              </p:cNvCxnSpPr>
              <p:nvPr/>
            </p:nvCxnSpPr>
            <p:spPr>
              <a:xfrm flipV="1">
                <a:off x="1697015" y="4148645"/>
                <a:ext cx="85409" cy="344654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feld 22"/>
            <p:cNvSpPr txBox="1">
              <a:spLocks noChangeArrowheads="1"/>
            </p:cNvSpPr>
            <p:nvPr/>
          </p:nvSpPr>
          <p:spPr bwMode="auto">
            <a:xfrm>
              <a:off x="164370" y="4129916"/>
              <a:ext cx="1656992" cy="726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1000"/>
                <a:t>Preparation</a:t>
              </a:r>
            </a:p>
            <a:p>
              <a:pPr algn="ctr"/>
              <a:r>
                <a:rPr lang="de-DE" sz="1000"/>
                <a:t>flange</a:t>
              </a:r>
              <a:endParaRPr lang="en-US" sz="1000"/>
            </a:p>
          </p:txBody>
        </p:sp>
      </p:grpSp>
      <p:grpSp>
        <p:nvGrpSpPr>
          <p:cNvPr id="26" name="Gruppierung 25"/>
          <p:cNvGrpSpPr/>
          <p:nvPr/>
        </p:nvGrpSpPr>
        <p:grpSpPr>
          <a:xfrm>
            <a:off x="4816356" y="4555286"/>
            <a:ext cx="3716084" cy="857107"/>
            <a:chOff x="4932040" y="5877272"/>
            <a:chExt cx="3840088" cy="980728"/>
          </a:xfrm>
        </p:grpSpPr>
        <p:graphicFrame>
          <p:nvGraphicFramePr>
            <p:cNvPr id="24" name="Diagramm 23"/>
            <p:cNvGraphicFramePr/>
            <p:nvPr>
              <p:extLst>
                <p:ext uri="{D42A27DB-BD31-4B8C-83A1-F6EECF244321}">
                  <p14:modId xmlns:p14="http://schemas.microsoft.com/office/powerpoint/2010/main" val="3858377214"/>
                </p:ext>
              </p:extLst>
            </p:nvPr>
          </p:nvGraphicFramePr>
          <p:xfrm>
            <a:off x="4932040" y="5877272"/>
            <a:ext cx="3840088" cy="98072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25" name="Textfeld 24"/>
            <p:cNvSpPr txBox="1"/>
            <p:nvPr/>
          </p:nvSpPr>
          <p:spPr>
            <a:xfrm>
              <a:off x="5721282" y="6023029"/>
              <a:ext cx="2219658" cy="739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Super-heavy</a:t>
              </a:r>
              <a:br>
                <a:rPr lang="en-US" dirty="0" smtClean="0"/>
              </a:br>
              <a:r>
                <a:rPr lang="en-US" dirty="0" smtClean="0"/>
                <a:t>element </a:t>
              </a:r>
              <a:r>
                <a:rPr lang="en-US" dirty="0" err="1" smtClean="0"/>
                <a:t>prodcution</a:t>
              </a:r>
              <a:endParaRPr lang="en-US" dirty="0"/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5220072" y="4175502"/>
            <a:ext cx="3437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Development </a:t>
            </a:r>
            <a:r>
              <a:rPr lang="en-US" sz="1400" dirty="0" err="1" smtClean="0"/>
              <a:t>Universität</a:t>
            </a:r>
            <a:r>
              <a:rPr lang="en-US" sz="1400" dirty="0" smtClean="0"/>
              <a:t> Frankfurt &amp; GSI</a:t>
            </a:r>
            <a:endParaRPr lang="en-US" sz="1400" dirty="0"/>
          </a:p>
        </p:txBody>
      </p:sp>
      <p:grpSp>
        <p:nvGrpSpPr>
          <p:cNvPr id="28" name="Gruppierung 27"/>
          <p:cNvGrpSpPr/>
          <p:nvPr/>
        </p:nvGrpSpPr>
        <p:grpSpPr>
          <a:xfrm>
            <a:off x="6256516" y="5275367"/>
            <a:ext cx="881039" cy="936104"/>
            <a:chOff x="1429720" y="-61251"/>
            <a:chExt cx="980647" cy="1041938"/>
          </a:xfrm>
        </p:grpSpPr>
        <p:sp>
          <p:nvSpPr>
            <p:cNvPr id="29" name="Pfeil nach unten 28"/>
            <p:cNvSpPr/>
            <p:nvPr/>
          </p:nvSpPr>
          <p:spPr>
            <a:xfrm>
              <a:off x="1429720" y="40"/>
              <a:ext cx="980647" cy="980647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Pfeil nach unten 4"/>
            <p:cNvSpPr/>
            <p:nvPr/>
          </p:nvSpPr>
          <p:spPr>
            <a:xfrm rot="5400000">
              <a:off x="1460367" y="6169"/>
              <a:ext cx="943873" cy="809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M&amp;U</a:t>
              </a:r>
              <a:endParaRPr lang="en-US" sz="1500" kern="1200" dirty="0"/>
            </a:p>
          </p:txBody>
        </p:sp>
      </p:grpSp>
      <p:sp>
        <p:nvSpPr>
          <p:cNvPr id="20" name="Freihandform 19"/>
          <p:cNvSpPr/>
          <p:nvPr/>
        </p:nvSpPr>
        <p:spPr>
          <a:xfrm>
            <a:off x="4788024" y="4509120"/>
            <a:ext cx="4013200" cy="1835150"/>
          </a:xfrm>
          <a:custGeom>
            <a:avLst/>
            <a:gdLst>
              <a:gd name="connsiteX0" fmla="*/ 0 w 4013200"/>
              <a:gd name="connsiteY0" fmla="*/ 0 h 1835150"/>
              <a:gd name="connsiteX1" fmla="*/ 12700 w 4013200"/>
              <a:gd name="connsiteY1" fmla="*/ 1301750 h 1835150"/>
              <a:gd name="connsiteX2" fmla="*/ 1130300 w 4013200"/>
              <a:gd name="connsiteY2" fmla="*/ 1574800 h 1835150"/>
              <a:gd name="connsiteX3" fmla="*/ 1987550 w 4013200"/>
              <a:gd name="connsiteY3" fmla="*/ 1835150 h 1835150"/>
              <a:gd name="connsiteX4" fmla="*/ 2305050 w 4013200"/>
              <a:gd name="connsiteY4" fmla="*/ 1752600 h 1835150"/>
              <a:gd name="connsiteX5" fmla="*/ 2590800 w 4013200"/>
              <a:gd name="connsiteY5" fmla="*/ 1397000 h 1835150"/>
              <a:gd name="connsiteX6" fmla="*/ 3130550 w 4013200"/>
              <a:gd name="connsiteY6" fmla="*/ 1162050 h 1835150"/>
              <a:gd name="connsiteX7" fmla="*/ 4013200 w 4013200"/>
              <a:gd name="connsiteY7" fmla="*/ 1168400 h 1835150"/>
              <a:gd name="connsiteX8" fmla="*/ 4000500 w 4013200"/>
              <a:gd name="connsiteY8" fmla="*/ 44450 h 1835150"/>
              <a:gd name="connsiteX9" fmla="*/ 3282950 w 4013200"/>
              <a:gd name="connsiteY9" fmla="*/ 0 h 1835150"/>
              <a:gd name="connsiteX10" fmla="*/ 0 w 4013200"/>
              <a:gd name="connsiteY10" fmla="*/ 0 h 183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3200" h="1835150">
                <a:moveTo>
                  <a:pt x="0" y="0"/>
                </a:moveTo>
                <a:lnTo>
                  <a:pt x="12700" y="1301750"/>
                </a:lnTo>
                <a:lnTo>
                  <a:pt x="1130300" y="1574800"/>
                </a:lnTo>
                <a:lnTo>
                  <a:pt x="1987550" y="1835150"/>
                </a:lnTo>
                <a:lnTo>
                  <a:pt x="2305050" y="1752600"/>
                </a:lnTo>
                <a:lnTo>
                  <a:pt x="2590800" y="1397000"/>
                </a:lnTo>
                <a:lnTo>
                  <a:pt x="3130550" y="1162050"/>
                </a:lnTo>
                <a:lnTo>
                  <a:pt x="4013200" y="1168400"/>
                </a:lnTo>
                <a:lnTo>
                  <a:pt x="4000500" y="44450"/>
                </a:lnTo>
                <a:lnTo>
                  <a:pt x="328295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263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57"/>
    </mc:Choice>
    <mc:Fallback xmlns="">
      <p:transition xmlns:p14="http://schemas.microsoft.com/office/powerpoint/2010/main" spd="slow" advTm="3595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ierung 38"/>
          <p:cNvGrpSpPr/>
          <p:nvPr/>
        </p:nvGrpSpPr>
        <p:grpSpPr>
          <a:xfrm rot="16200000">
            <a:off x="3222835" y="5858286"/>
            <a:ext cx="607567" cy="645540"/>
            <a:chOff x="1429720" y="-61251"/>
            <a:chExt cx="980647" cy="1041938"/>
          </a:xfrm>
        </p:grpSpPr>
        <p:sp>
          <p:nvSpPr>
            <p:cNvPr id="40" name="Pfeil nach unten 39"/>
            <p:cNvSpPr/>
            <p:nvPr/>
          </p:nvSpPr>
          <p:spPr>
            <a:xfrm>
              <a:off x="1429720" y="40"/>
              <a:ext cx="980647" cy="980647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Pfeil nach unten 4"/>
            <p:cNvSpPr/>
            <p:nvPr/>
          </p:nvSpPr>
          <p:spPr>
            <a:xfrm rot="5400000">
              <a:off x="1460367" y="6169"/>
              <a:ext cx="943873" cy="809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M&amp;U</a:t>
              </a:r>
              <a:endParaRPr lang="en-US" sz="1200" kern="1200" dirty="0"/>
            </a:p>
          </p:txBody>
        </p:sp>
      </p:grpSp>
      <p:pic>
        <p:nvPicPr>
          <p:cNvPr id="17" name="Bild 16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76056" y="1412776"/>
            <a:ext cx="3960440" cy="1769422"/>
          </a:xfrm>
          <a:prstGeom prst="rect">
            <a:avLst/>
          </a:prstGeom>
          <a:effectLst/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508" y="4764370"/>
            <a:ext cx="2483768" cy="1832982"/>
          </a:xfrm>
          <a:prstGeom prst="rect">
            <a:avLst/>
          </a:prstGeom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</a:t>
            </a:r>
            <a:r>
              <a:rPr lang="en-US" dirty="0" smtClean="0"/>
              <a:t>ARD </a:t>
            </a:r>
            <a:r>
              <a:rPr lang="en-US" dirty="0"/>
              <a:t>R&amp;D: Example </a:t>
            </a:r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16" name="Picture 214" descr="C:\Users\Dziuba\Pictures\Fotos Fertigung 325 MHz CH\SDC1403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154" y="4378800"/>
            <a:ext cx="1635597" cy="214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412776"/>
            <a:ext cx="2959749" cy="18458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8" name="Rechteck 27"/>
          <p:cNvSpPr/>
          <p:nvPr/>
        </p:nvSpPr>
        <p:spPr>
          <a:xfrm>
            <a:off x="1273490" y="2515576"/>
            <a:ext cx="1399703" cy="7920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ingebuchteter Pfeil nach rechts 23"/>
          <p:cNvSpPr/>
          <p:nvPr/>
        </p:nvSpPr>
        <p:spPr>
          <a:xfrm rot="18900000">
            <a:off x="5932185" y="2793996"/>
            <a:ext cx="936104" cy="576064"/>
          </a:xfrm>
          <a:prstGeom prst="notchedRightArrow">
            <a:avLst/>
          </a:prstGeom>
          <a:solidFill>
            <a:srgbClr val="E46C0A"/>
          </a:solidFill>
          <a:ln w="28575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ingebuchteter Pfeil nach rechts 24"/>
          <p:cNvSpPr/>
          <p:nvPr/>
        </p:nvSpPr>
        <p:spPr>
          <a:xfrm rot="2700000">
            <a:off x="5932185" y="5259776"/>
            <a:ext cx="936104" cy="576064"/>
          </a:xfrm>
          <a:prstGeom prst="notchedRightArrow">
            <a:avLst/>
          </a:prstGeom>
          <a:solidFill>
            <a:srgbClr val="31859C"/>
          </a:solidFill>
          <a:ln w="28575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ingebuchteter Pfeil nach rechts 25"/>
          <p:cNvSpPr/>
          <p:nvPr/>
        </p:nvSpPr>
        <p:spPr>
          <a:xfrm rot="2700000" flipH="1">
            <a:off x="2334325" y="2793996"/>
            <a:ext cx="936104" cy="576064"/>
          </a:xfrm>
          <a:prstGeom prst="notchedRightArrow">
            <a:avLst/>
          </a:prstGeom>
          <a:solidFill>
            <a:schemeClr val="accent5">
              <a:lumMod val="75000"/>
            </a:schemeClr>
          </a:solidFill>
          <a:ln w="28575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ingebuchteter Pfeil nach rechts 26"/>
          <p:cNvSpPr/>
          <p:nvPr/>
        </p:nvSpPr>
        <p:spPr>
          <a:xfrm rot="18900000" flipH="1">
            <a:off x="2334325" y="5259776"/>
            <a:ext cx="936104" cy="576064"/>
          </a:xfrm>
          <a:prstGeom prst="notchedRightArrow">
            <a:avLst/>
          </a:prstGeom>
          <a:solidFill>
            <a:srgbClr val="E46C0A"/>
          </a:solidFill>
          <a:ln w="2857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5" descr="CH0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1573059" cy="136815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feld 31"/>
          <p:cNvSpPr txBox="1"/>
          <p:nvPr/>
        </p:nvSpPr>
        <p:spPr>
          <a:xfrm>
            <a:off x="3203848" y="2060848"/>
            <a:ext cx="17095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EuroTRANS</a:t>
            </a:r>
            <a:endParaRPr lang="en-US" sz="1400" i="1" dirty="0" smtClean="0"/>
          </a:p>
          <a:p>
            <a:r>
              <a:rPr lang="en-US" sz="1400" dirty="0" smtClean="0"/>
              <a:t>(Radioactive waste </a:t>
            </a:r>
            <a:br>
              <a:rPr lang="en-US" sz="1400" dirty="0" smtClean="0"/>
            </a:br>
            <a:r>
              <a:rPr lang="en-US" sz="1400" dirty="0" smtClean="0"/>
              <a:t>transmutation)</a:t>
            </a:r>
            <a:endParaRPr lang="en-US" sz="1400" dirty="0"/>
          </a:p>
        </p:txBody>
      </p:sp>
      <p:sp>
        <p:nvSpPr>
          <p:cNvPr id="33" name="Textfeld 32"/>
          <p:cNvSpPr txBox="1"/>
          <p:nvPr/>
        </p:nvSpPr>
        <p:spPr>
          <a:xfrm>
            <a:off x="4716016" y="5517232"/>
            <a:ext cx="17095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MYRRHA</a:t>
            </a:r>
          </a:p>
          <a:p>
            <a:r>
              <a:rPr lang="en-US" sz="1400" dirty="0" smtClean="0"/>
              <a:t>(Radioactive waste</a:t>
            </a:r>
            <a:br>
              <a:rPr lang="en-US" sz="1400" dirty="0" smtClean="0"/>
            </a:br>
            <a:r>
              <a:rPr lang="en-US" sz="1400" dirty="0" smtClean="0"/>
              <a:t>transmutation, </a:t>
            </a:r>
            <a:br>
              <a:rPr lang="en-US" sz="1400" dirty="0" smtClean="0"/>
            </a:br>
            <a:r>
              <a:rPr lang="en-US" sz="1400" dirty="0" smtClean="0"/>
              <a:t>energy production)</a:t>
            </a:r>
            <a:endParaRPr lang="en-US" sz="1400" dirty="0"/>
          </a:p>
        </p:txBody>
      </p:sp>
      <p:sp>
        <p:nvSpPr>
          <p:cNvPr id="34" name="Textfeld 33"/>
          <p:cNvSpPr txBox="1"/>
          <p:nvPr/>
        </p:nvSpPr>
        <p:spPr>
          <a:xfrm>
            <a:off x="6660232" y="3212976"/>
            <a:ext cx="2378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CW Ion LINAC</a:t>
            </a:r>
          </a:p>
          <a:p>
            <a:r>
              <a:rPr lang="en-US" dirty="0" smtClean="0"/>
              <a:t>Super-heavy element</a:t>
            </a:r>
          </a:p>
          <a:p>
            <a:r>
              <a:rPr lang="en-US" dirty="0" smtClean="0"/>
              <a:t>Science</a:t>
            </a:r>
            <a:endParaRPr lang="en-US" dirty="0"/>
          </a:p>
        </p:txBody>
      </p:sp>
      <p:sp>
        <p:nvSpPr>
          <p:cNvPr id="35" name="Textfeld 34"/>
          <p:cNvSpPr txBox="1"/>
          <p:nvPr/>
        </p:nvSpPr>
        <p:spPr>
          <a:xfrm>
            <a:off x="2339752" y="5949280"/>
            <a:ext cx="886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UNILAC</a:t>
            </a:r>
          </a:p>
          <a:p>
            <a:r>
              <a:rPr lang="en-US" sz="1400" dirty="0" smtClean="0"/>
              <a:t>(FAIR)</a:t>
            </a:r>
            <a:endParaRPr lang="en-US" sz="1400" dirty="0"/>
          </a:p>
        </p:txBody>
      </p:sp>
      <p:sp>
        <p:nvSpPr>
          <p:cNvPr id="36" name="Textfeld 35"/>
          <p:cNvSpPr txBox="1"/>
          <p:nvPr/>
        </p:nvSpPr>
        <p:spPr>
          <a:xfrm rot="18900000">
            <a:off x="6053698" y="2941805"/>
            <a:ext cx="60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 rot="18900000">
            <a:off x="2569895" y="5270222"/>
            <a:ext cx="608009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 rot="2700000">
            <a:off x="2627989" y="2947373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reihandform 11"/>
          <p:cNvSpPr/>
          <p:nvPr/>
        </p:nvSpPr>
        <p:spPr>
          <a:xfrm>
            <a:off x="539552" y="4005064"/>
            <a:ext cx="3622457" cy="2551550"/>
          </a:xfrm>
          <a:custGeom>
            <a:avLst/>
            <a:gdLst>
              <a:gd name="connsiteX0" fmla="*/ 45359 w 3118401"/>
              <a:gd name="connsiteY0" fmla="*/ 11340 h 2551550"/>
              <a:gd name="connsiteX1" fmla="*/ 0 w 3118401"/>
              <a:gd name="connsiteY1" fmla="*/ 2540210 h 2551550"/>
              <a:gd name="connsiteX2" fmla="*/ 3118401 w 3118401"/>
              <a:gd name="connsiteY2" fmla="*/ 2551550 h 2551550"/>
              <a:gd name="connsiteX3" fmla="*/ 3107061 w 3118401"/>
              <a:gd name="connsiteY3" fmla="*/ 1054641 h 2551550"/>
              <a:gd name="connsiteX4" fmla="*/ 2744193 w 3118401"/>
              <a:gd name="connsiteY4" fmla="*/ 1054641 h 2551550"/>
              <a:gd name="connsiteX5" fmla="*/ 2755532 w 3118401"/>
              <a:gd name="connsiteY5" fmla="*/ 0 h 2551550"/>
              <a:gd name="connsiteX6" fmla="*/ 45359 w 3118401"/>
              <a:gd name="connsiteY6" fmla="*/ 11340 h 255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8401" h="2551550">
                <a:moveTo>
                  <a:pt x="45359" y="11340"/>
                </a:moveTo>
                <a:lnTo>
                  <a:pt x="0" y="2540210"/>
                </a:lnTo>
                <a:lnTo>
                  <a:pt x="3118401" y="2551550"/>
                </a:lnTo>
                <a:lnTo>
                  <a:pt x="3107061" y="1054641"/>
                </a:lnTo>
                <a:lnTo>
                  <a:pt x="2744193" y="1054641"/>
                </a:lnTo>
                <a:lnTo>
                  <a:pt x="2755532" y="0"/>
                </a:lnTo>
                <a:lnTo>
                  <a:pt x="45359" y="1134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feld 30"/>
          <p:cNvSpPr txBox="1"/>
          <p:nvPr/>
        </p:nvSpPr>
        <p:spPr>
          <a:xfrm rot="2700000">
            <a:off x="6082690" y="5281766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8008" y="3411362"/>
            <a:ext cx="2930880" cy="1816100"/>
          </a:xfrm>
          <a:prstGeom prst="rect">
            <a:avLst/>
          </a:prstGeom>
          <a:ln w="28575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Freihandform 10"/>
          <p:cNvSpPr/>
          <p:nvPr/>
        </p:nvSpPr>
        <p:spPr>
          <a:xfrm>
            <a:off x="4283968" y="4797152"/>
            <a:ext cx="4752528" cy="1800200"/>
          </a:xfrm>
          <a:custGeom>
            <a:avLst/>
            <a:gdLst>
              <a:gd name="connsiteX0" fmla="*/ 0 w 4739968"/>
              <a:gd name="connsiteY0" fmla="*/ 623713 h 2052581"/>
              <a:gd name="connsiteX1" fmla="*/ 0 w 4739968"/>
              <a:gd name="connsiteY1" fmla="*/ 2052581 h 2052581"/>
              <a:gd name="connsiteX2" fmla="*/ 4717289 w 4739968"/>
              <a:gd name="connsiteY2" fmla="*/ 2018560 h 2052581"/>
              <a:gd name="connsiteX3" fmla="*/ 4739968 w 4739968"/>
              <a:gd name="connsiteY3" fmla="*/ 0 h 2052581"/>
              <a:gd name="connsiteX4" fmla="*/ 2143191 w 4739968"/>
              <a:gd name="connsiteY4" fmla="*/ 11341 h 2052581"/>
              <a:gd name="connsiteX5" fmla="*/ 2199890 w 4739968"/>
              <a:gd name="connsiteY5" fmla="*/ 419589 h 2052581"/>
              <a:gd name="connsiteX6" fmla="*/ 1859700 w 4739968"/>
              <a:gd name="connsiteY6" fmla="*/ 374228 h 2052581"/>
              <a:gd name="connsiteX7" fmla="*/ 1859700 w 4739968"/>
              <a:gd name="connsiteY7" fmla="*/ 601032 h 2052581"/>
              <a:gd name="connsiteX8" fmla="*/ 0 w 4739968"/>
              <a:gd name="connsiteY8" fmla="*/ 623713 h 205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9968" h="2052581">
                <a:moveTo>
                  <a:pt x="0" y="623713"/>
                </a:moveTo>
                <a:lnTo>
                  <a:pt x="0" y="2052581"/>
                </a:lnTo>
                <a:lnTo>
                  <a:pt x="4717289" y="2018560"/>
                </a:lnTo>
                <a:lnTo>
                  <a:pt x="4739968" y="0"/>
                </a:lnTo>
                <a:lnTo>
                  <a:pt x="2143191" y="11341"/>
                </a:lnTo>
                <a:lnTo>
                  <a:pt x="2199890" y="419589"/>
                </a:lnTo>
                <a:lnTo>
                  <a:pt x="1859700" y="374228"/>
                </a:lnTo>
                <a:lnTo>
                  <a:pt x="1859700" y="601032"/>
                </a:lnTo>
                <a:lnTo>
                  <a:pt x="0" y="623713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ihandform 13"/>
          <p:cNvSpPr/>
          <p:nvPr/>
        </p:nvSpPr>
        <p:spPr>
          <a:xfrm>
            <a:off x="89098" y="1412776"/>
            <a:ext cx="5295611" cy="2687633"/>
          </a:xfrm>
          <a:custGeom>
            <a:avLst/>
            <a:gdLst>
              <a:gd name="connsiteX0" fmla="*/ 0 w 5295611"/>
              <a:gd name="connsiteY0" fmla="*/ 68041 h 2687633"/>
              <a:gd name="connsiteX1" fmla="*/ 22679 w 5295611"/>
              <a:gd name="connsiteY1" fmla="*/ 2687633 h 2687633"/>
              <a:gd name="connsiteX2" fmla="*/ 2970985 w 5295611"/>
              <a:gd name="connsiteY2" fmla="*/ 2653612 h 2687633"/>
              <a:gd name="connsiteX3" fmla="*/ 2982325 w 5295611"/>
              <a:gd name="connsiteY3" fmla="*/ 2029900 h 2687633"/>
              <a:gd name="connsiteX4" fmla="*/ 2982325 w 5295611"/>
              <a:gd name="connsiteY4" fmla="*/ 2029900 h 2687633"/>
              <a:gd name="connsiteX5" fmla="*/ 2982325 w 5295611"/>
              <a:gd name="connsiteY5" fmla="*/ 2029900 h 2687633"/>
              <a:gd name="connsiteX6" fmla="*/ 3299835 w 5295611"/>
              <a:gd name="connsiteY6" fmla="*/ 1961858 h 2687633"/>
              <a:gd name="connsiteX7" fmla="*/ 5295611 w 5295611"/>
              <a:gd name="connsiteY7" fmla="*/ 1428868 h 2687633"/>
              <a:gd name="connsiteX8" fmla="*/ 5023459 w 5295611"/>
              <a:gd name="connsiteY8" fmla="*/ 861857 h 2687633"/>
              <a:gd name="connsiteX9" fmla="*/ 3503948 w 5295611"/>
              <a:gd name="connsiteY9" fmla="*/ 0 h 2687633"/>
              <a:gd name="connsiteX10" fmla="*/ 0 w 5295611"/>
              <a:gd name="connsiteY10" fmla="*/ 68041 h 268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5611" h="2687633">
                <a:moveTo>
                  <a:pt x="0" y="68041"/>
                </a:moveTo>
                <a:lnTo>
                  <a:pt x="22679" y="2687633"/>
                </a:lnTo>
                <a:lnTo>
                  <a:pt x="2970985" y="2653612"/>
                </a:lnTo>
                <a:lnTo>
                  <a:pt x="2982325" y="2029900"/>
                </a:lnTo>
                <a:lnTo>
                  <a:pt x="2982325" y="2029900"/>
                </a:lnTo>
                <a:lnTo>
                  <a:pt x="2982325" y="2029900"/>
                </a:lnTo>
                <a:lnTo>
                  <a:pt x="3299835" y="1961858"/>
                </a:lnTo>
                <a:lnTo>
                  <a:pt x="5295611" y="1428868"/>
                </a:lnTo>
                <a:lnTo>
                  <a:pt x="5023459" y="861857"/>
                </a:lnTo>
                <a:lnTo>
                  <a:pt x="3503948" y="0"/>
                </a:lnTo>
                <a:lnTo>
                  <a:pt x="0" y="68041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uppierung 7"/>
          <p:cNvGrpSpPr/>
          <p:nvPr/>
        </p:nvGrpSpPr>
        <p:grpSpPr>
          <a:xfrm>
            <a:off x="3105150" y="3356992"/>
            <a:ext cx="2979018" cy="1890236"/>
            <a:chOff x="3098800" y="3384550"/>
            <a:chExt cx="2979018" cy="1890236"/>
          </a:xfrm>
        </p:grpSpPr>
        <p:grpSp>
          <p:nvGrpSpPr>
            <p:cNvPr id="9" name="Gruppierung 8"/>
            <p:cNvGrpSpPr/>
            <p:nvPr/>
          </p:nvGrpSpPr>
          <p:grpSpPr>
            <a:xfrm>
              <a:off x="3098800" y="3384550"/>
              <a:ext cx="2979018" cy="1882304"/>
              <a:chOff x="3098800" y="3384550"/>
              <a:chExt cx="2979018" cy="1882304"/>
            </a:xfrm>
            <a:solidFill>
              <a:schemeClr val="accent6">
                <a:lumMod val="60000"/>
                <a:lumOff val="40000"/>
              </a:schemeClr>
            </a:solidFill>
          </p:grpSpPr>
          <p:sp>
            <p:nvSpPr>
              <p:cNvPr id="7" name="Rechteck 6"/>
              <p:cNvSpPr/>
              <p:nvPr/>
            </p:nvSpPr>
            <p:spPr>
              <a:xfrm>
                <a:off x="3098800" y="3384550"/>
                <a:ext cx="2979018" cy="18823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2" descr="217_MHz_CH_Titan_Heliummantel"/>
              <p:cNvPicPr>
                <a:picLocks noChangeAspect="1" noChangeArrowheads="1"/>
              </p:cNvPicPr>
              <p:nvPr/>
            </p:nvPicPr>
            <p:blipFill>
              <a:blip r:embed="rId10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5896" y="3440340"/>
                <a:ext cx="1769795" cy="1761933"/>
              </a:xfrm>
              <a:prstGeom prst="rect">
                <a:avLst/>
              </a:prstGeom>
              <a:grpFill/>
              <a:ln w="19050">
                <a:noFill/>
                <a:miter lim="800000"/>
                <a:headEnd/>
                <a:tailEnd/>
              </a:ln>
            </p:spPr>
          </p:pic>
        </p:grpSp>
        <p:sp>
          <p:nvSpPr>
            <p:cNvPr id="5" name="Textfeld 4"/>
            <p:cNvSpPr txBox="1"/>
            <p:nvPr/>
          </p:nvSpPr>
          <p:spPr>
            <a:xfrm>
              <a:off x="3111219" y="5013176"/>
              <a:ext cx="27404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Development </a:t>
              </a:r>
              <a:r>
                <a:rPr lang="en-US" sz="1100" dirty="0" err="1" smtClean="0"/>
                <a:t>Universität</a:t>
              </a:r>
              <a:r>
                <a:rPr lang="en-US" sz="1100" dirty="0" smtClean="0"/>
                <a:t> Frankfurt &amp; GSI</a:t>
              </a:r>
              <a:endParaRPr lang="en-US" sz="1100" dirty="0"/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6709486" y="4077072"/>
            <a:ext cx="1800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HIM, GSI</a:t>
            </a:r>
            <a:br>
              <a:rPr lang="en-US" sz="1400" dirty="0" smtClean="0"/>
            </a:br>
            <a:r>
              <a:rPr lang="en-US" sz="1400" dirty="0" err="1" smtClean="0"/>
              <a:t>Universität</a:t>
            </a:r>
            <a:r>
              <a:rPr lang="en-US" sz="1400" dirty="0" smtClean="0"/>
              <a:t> Frankfurt</a:t>
            </a:r>
            <a:endParaRPr lang="en-US" sz="1400" dirty="0"/>
          </a:p>
        </p:txBody>
      </p:sp>
      <p:sp>
        <p:nvSpPr>
          <p:cNvPr id="20" name="Textfeld 19"/>
          <p:cNvSpPr txBox="1"/>
          <p:nvPr/>
        </p:nvSpPr>
        <p:spPr>
          <a:xfrm>
            <a:off x="323528" y="961564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</a:t>
            </a:r>
            <a:r>
              <a:rPr lang="en-US" sz="1400" dirty="0" smtClean="0"/>
              <a:t>. </a:t>
            </a:r>
            <a:r>
              <a:rPr lang="en-US" sz="1400" dirty="0" err="1" smtClean="0"/>
              <a:t>Dziuba</a:t>
            </a:r>
            <a:r>
              <a:rPr lang="en-US" sz="1400" dirty="0" smtClean="0"/>
              <a:t> et al., “Development of </a:t>
            </a:r>
            <a:r>
              <a:rPr lang="en-US" sz="1400" dirty="0" err="1" smtClean="0"/>
              <a:t>sc</a:t>
            </a:r>
            <a:r>
              <a:rPr lang="en-US" sz="1400" dirty="0" smtClean="0"/>
              <a:t> crossbar-H-mode cavities for proton and ion accelerators”, Phys. Rev. ST-AB </a:t>
            </a:r>
            <a:r>
              <a:rPr lang="en-US" sz="1400" b="1" dirty="0" smtClean="0"/>
              <a:t>13</a:t>
            </a:r>
            <a:r>
              <a:rPr lang="en-US" sz="1400" dirty="0" smtClean="0"/>
              <a:t> 041302 (2010)</a:t>
            </a:r>
            <a:endParaRPr lang="en-US" sz="1400" dirty="0"/>
          </a:p>
        </p:txBody>
      </p:sp>
      <p:sp>
        <p:nvSpPr>
          <p:cNvPr id="21" name="Textfeld 20"/>
          <p:cNvSpPr txBox="1"/>
          <p:nvPr/>
        </p:nvSpPr>
        <p:spPr>
          <a:xfrm>
            <a:off x="3491880" y="2996952"/>
            <a:ext cx="163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 Structures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297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12"/>
    </mc:Choice>
    <mc:Fallback xmlns="">
      <p:transition xmlns:p14="http://schemas.microsoft.com/office/powerpoint/2010/main" spd="slow" advTm="3001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/>
          <p:cNvSpPr/>
          <p:nvPr/>
        </p:nvSpPr>
        <p:spPr>
          <a:xfrm>
            <a:off x="6732240" y="6021288"/>
            <a:ext cx="2016224" cy="64807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4355976" y="908720"/>
            <a:ext cx="4392488" cy="5616624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251520" y="908720"/>
            <a:ext cx="3888432" cy="5616624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556792"/>
            <a:ext cx="3643352" cy="25202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</a:t>
            </a:r>
            <a:r>
              <a:rPr lang="en-US" dirty="0" smtClean="0"/>
              <a:t>ARD </a:t>
            </a:r>
            <a:r>
              <a:rPr lang="en-US" dirty="0"/>
              <a:t>R&amp;D: Example 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4355976" y="908720"/>
            <a:ext cx="4320480" cy="5400600"/>
          </a:xfrm>
        </p:spPr>
        <p:txBody>
          <a:bodyPr/>
          <a:lstStyle/>
          <a:p>
            <a:pPr indent="0" defTabSz="696913"/>
            <a:r>
              <a:rPr lang="en-US" dirty="0" smtClean="0"/>
              <a:t>Basic R</a:t>
            </a:r>
            <a:r>
              <a:rPr lang="en-US" dirty="0"/>
              <a:t>&amp;D to better understand </a:t>
            </a:r>
            <a:r>
              <a:rPr lang="en-US" dirty="0" smtClean="0"/>
              <a:t>RF losses </a:t>
            </a:r>
            <a:r>
              <a:rPr lang="en-US" dirty="0"/>
              <a:t>in </a:t>
            </a:r>
            <a:r>
              <a:rPr lang="en-US" dirty="0" smtClean="0"/>
              <a:t>various superconductors!</a:t>
            </a:r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4798392"/>
            <a:ext cx="2667380" cy="1654944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731480" y="1609055"/>
            <a:ext cx="32178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Fine grain cavity results (single cavity)</a:t>
            </a:r>
            <a:endParaRPr lang="en-US" sz="1400" dirty="0"/>
          </a:p>
        </p:txBody>
      </p:sp>
      <p:grpSp>
        <p:nvGrpSpPr>
          <p:cNvPr id="20" name="Gruppierung 19"/>
          <p:cNvGrpSpPr/>
          <p:nvPr/>
        </p:nvGrpSpPr>
        <p:grpSpPr>
          <a:xfrm>
            <a:off x="6228184" y="1916832"/>
            <a:ext cx="2325927" cy="1744445"/>
            <a:chOff x="4427984" y="4368099"/>
            <a:chExt cx="2444711" cy="1833533"/>
          </a:xfrm>
        </p:grpSpPr>
        <p:pic>
          <p:nvPicPr>
            <p:cNvPr id="28" name="Picture 50" descr="Z:\Magnetfeld-Messung\Diplomarbeit\fotos\topview.eps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5" y="4368099"/>
              <a:ext cx="2444710" cy="1833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feld 29"/>
            <p:cNvSpPr txBox="1"/>
            <p:nvPr/>
          </p:nvSpPr>
          <p:spPr>
            <a:xfrm>
              <a:off x="4427984" y="5857527"/>
              <a:ext cx="2376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Trapped flux studies in </a:t>
              </a:r>
              <a:r>
                <a:rPr lang="en-US" sz="1400" dirty="0" err="1" smtClean="0">
                  <a:solidFill>
                    <a:srgbClr val="FFFFFF"/>
                  </a:solidFill>
                </a:rPr>
                <a:t>Nb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uppierung 18"/>
          <p:cNvGrpSpPr/>
          <p:nvPr/>
        </p:nvGrpSpPr>
        <p:grpSpPr>
          <a:xfrm>
            <a:off x="4499990" y="1700808"/>
            <a:ext cx="3600400" cy="3040589"/>
            <a:chOff x="9707392" y="1186654"/>
            <a:chExt cx="3095441" cy="2614146"/>
          </a:xfrm>
        </p:grpSpPr>
        <p:sp>
          <p:nvSpPr>
            <p:cNvPr id="24" name="Textfeld 23"/>
            <p:cNvSpPr txBox="1"/>
            <p:nvPr/>
          </p:nvSpPr>
          <p:spPr>
            <a:xfrm>
              <a:off x="11193205" y="2920102"/>
              <a:ext cx="1609628" cy="44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Surface resistance </a:t>
              </a:r>
              <a:br>
                <a:rPr lang="en-US" sz="1400" dirty="0" smtClean="0"/>
              </a:br>
              <a:r>
                <a:rPr lang="en-US" sz="1400" dirty="0" smtClean="0"/>
                <a:t>studies with samples</a:t>
              </a:r>
            </a:p>
          </p:txBody>
        </p:sp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7392" y="1186654"/>
              <a:ext cx="1433079" cy="25547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" name="Gruppierung 14"/>
            <p:cNvGrpSpPr/>
            <p:nvPr/>
          </p:nvGrpSpPr>
          <p:grpSpPr>
            <a:xfrm>
              <a:off x="10512206" y="3105828"/>
              <a:ext cx="786780" cy="694972"/>
              <a:chOff x="10239529" y="3223422"/>
              <a:chExt cx="786780" cy="694972"/>
            </a:xfrm>
          </p:grpSpPr>
          <p:sp>
            <p:nvSpPr>
              <p:cNvPr id="6" name="Textfeld 5"/>
              <p:cNvSpPr txBox="1"/>
              <p:nvPr/>
            </p:nvSpPr>
            <p:spPr>
              <a:xfrm>
                <a:off x="10363347" y="3656784"/>
                <a:ext cx="66296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/>
                  <a:t>Sample</a:t>
                </a:r>
                <a:endParaRPr lang="en-US" sz="1100" dirty="0"/>
              </a:p>
            </p:txBody>
          </p:sp>
          <p:cxnSp>
            <p:nvCxnSpPr>
              <p:cNvPr id="14" name="Gerade Verbindung mit Pfeil 13"/>
              <p:cNvCxnSpPr/>
              <p:nvPr/>
            </p:nvCxnSpPr>
            <p:spPr>
              <a:xfrm flipH="1" flipV="1">
                <a:off x="10239529" y="3223422"/>
                <a:ext cx="216024" cy="4320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0" name="Textfeld 89"/>
          <p:cNvSpPr txBox="1"/>
          <p:nvPr/>
        </p:nvSpPr>
        <p:spPr>
          <a:xfrm>
            <a:off x="4644008" y="4777988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Study new superconductors</a:t>
            </a:r>
            <a:endParaRPr lang="en-US" sz="1400" dirty="0"/>
          </a:p>
        </p:txBody>
      </p:sp>
      <p:sp>
        <p:nvSpPr>
          <p:cNvPr id="45" name="Rechteck 44"/>
          <p:cNvSpPr/>
          <p:nvPr/>
        </p:nvSpPr>
        <p:spPr>
          <a:xfrm>
            <a:off x="4283968" y="836712"/>
            <a:ext cx="4608512" cy="568863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495343"/>
              </p:ext>
            </p:extLst>
          </p:nvPr>
        </p:nvGraphicFramePr>
        <p:xfrm>
          <a:off x="539552" y="4797152"/>
          <a:ext cx="3456384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4207"/>
                <a:gridCol w="1172177"/>
              </a:tblGrid>
              <a:tr h="306034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 (Textkörper)"/>
                          <a:cs typeface="Arial (Textkörper)"/>
                        </a:rPr>
                        <a:t>Cooling</a:t>
                      </a:r>
                      <a:r>
                        <a:rPr lang="en-US" sz="1600" b="0" baseline="0" dirty="0" smtClean="0">
                          <a:latin typeface="Arial (Textkörper)"/>
                          <a:cs typeface="Arial (Textkörper)"/>
                        </a:rPr>
                        <a:t> procedure</a:t>
                      </a:r>
                      <a:endParaRPr lang="en-US" sz="1600" b="0" dirty="0">
                        <a:latin typeface="Arial (Textkörper)"/>
                        <a:cs typeface="Arial (Textkörper)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 smtClean="0">
                          <a:latin typeface="Arial (Textkörper)"/>
                          <a:cs typeface="Arial (Textkörper)"/>
                        </a:rPr>
                        <a:t>Q</a:t>
                      </a:r>
                      <a:r>
                        <a:rPr lang="en-US" sz="1600" b="0" baseline="-25000" dirty="0" smtClean="0">
                          <a:latin typeface="Arial (Textkörper)"/>
                          <a:cs typeface="Arial (Textkörper)"/>
                        </a:rPr>
                        <a:t>0</a:t>
                      </a:r>
                      <a:r>
                        <a:rPr lang="en-US" sz="1600" b="0" dirty="0" smtClean="0">
                          <a:latin typeface="Arial (Textkörper)"/>
                          <a:cs typeface="Arial (Textkörper)"/>
                        </a:rPr>
                        <a:t> at 1.8K</a:t>
                      </a:r>
                    </a:p>
                  </a:txBody>
                  <a:tcPr anchor="ctr"/>
                </a:tc>
              </a:tr>
              <a:tr h="30603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(Textkörper)"/>
                          <a:cs typeface="Arial (Textkörper)"/>
                        </a:rPr>
                        <a:t>Standard “DESY”</a:t>
                      </a:r>
                      <a:endParaRPr lang="en-US" sz="1600" dirty="0">
                        <a:latin typeface="Arial (Textkörper)"/>
                        <a:cs typeface="Arial (Textkörper)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(Textkörper)"/>
                          <a:cs typeface="Arial (Textkörper)"/>
                        </a:rPr>
                        <a:t>4.7 × 10</a:t>
                      </a:r>
                      <a:r>
                        <a:rPr lang="en-US" sz="1600" baseline="30000" dirty="0" smtClean="0">
                          <a:latin typeface="Arial (Textkörper)"/>
                          <a:cs typeface="Arial (Textkörper)"/>
                        </a:rPr>
                        <a:t>10</a:t>
                      </a:r>
                      <a:endParaRPr lang="en-US" sz="1600" baseline="30000" dirty="0">
                        <a:latin typeface="Arial (Textkörper)"/>
                        <a:cs typeface="Arial (Textkörper)"/>
                      </a:endParaRPr>
                    </a:p>
                  </a:txBody>
                  <a:tcPr anchor="ctr"/>
                </a:tc>
              </a:tr>
              <a:tr h="30603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(Textkörper)"/>
                          <a:cs typeface="Arial (Textkörper)"/>
                        </a:rPr>
                        <a:t>“HZB”</a:t>
                      </a:r>
                      <a:r>
                        <a:rPr lang="en-US" sz="1600" baseline="0" dirty="0" smtClean="0">
                          <a:latin typeface="Arial (Textkörper)"/>
                          <a:cs typeface="Arial (Textkörper)"/>
                        </a:rPr>
                        <a:t> </a:t>
                      </a:r>
                      <a:r>
                        <a:rPr lang="en-US" sz="1600" dirty="0" smtClean="0">
                          <a:latin typeface="Arial (Textkörper)"/>
                          <a:cs typeface="Arial (Textkörper)"/>
                        </a:rPr>
                        <a:t>+</a:t>
                      </a:r>
                      <a:r>
                        <a:rPr lang="en-US" sz="1600" baseline="0" dirty="0" smtClean="0">
                          <a:latin typeface="Arial (Textkörper)"/>
                          <a:cs typeface="Arial (Textkörper)"/>
                        </a:rPr>
                        <a:t> slow transition</a:t>
                      </a:r>
                      <a:endParaRPr lang="en-US" sz="1600" dirty="0">
                        <a:latin typeface="Arial (Textkörper)"/>
                        <a:cs typeface="Arial (Textkörper)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(Textkörper)"/>
                          <a:cs typeface="Arial (Textkörper)"/>
                        </a:rPr>
                        <a:t>3.3 × 10</a:t>
                      </a:r>
                      <a:r>
                        <a:rPr lang="en-US" sz="1600" baseline="30000" dirty="0" smtClean="0">
                          <a:latin typeface="Arial (Textkörper)"/>
                          <a:cs typeface="Arial (Textkörper)"/>
                        </a:rPr>
                        <a:t>10</a:t>
                      </a:r>
                      <a:endParaRPr lang="en-US" sz="1600" dirty="0">
                        <a:latin typeface="Arial (Textkörper)"/>
                        <a:cs typeface="Arial (Textkörper)"/>
                      </a:endParaRPr>
                    </a:p>
                  </a:txBody>
                  <a:tcPr anchor="ctr"/>
                </a:tc>
              </a:tr>
              <a:tr h="30603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(Textkörper)"/>
                          <a:cs typeface="Arial (Textkörper)"/>
                        </a:rPr>
                        <a:t>“HZB”</a:t>
                      </a:r>
                      <a:r>
                        <a:rPr lang="en-US" sz="1600" baseline="0" dirty="0" smtClean="0">
                          <a:latin typeface="Arial (Textkörper)"/>
                          <a:cs typeface="Arial (Textkörper)"/>
                        </a:rPr>
                        <a:t> </a:t>
                      </a:r>
                      <a:r>
                        <a:rPr lang="en-US" sz="1600" dirty="0" smtClean="0">
                          <a:latin typeface="Arial (Textkörper)"/>
                          <a:cs typeface="Arial (Textkörper)"/>
                        </a:rPr>
                        <a:t>+ fast transition</a:t>
                      </a:r>
                      <a:endParaRPr lang="en-US" sz="1600" dirty="0">
                        <a:latin typeface="Arial (Textkörper)"/>
                        <a:cs typeface="Arial (Textkörper)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(Textkörper)"/>
                          <a:cs typeface="Arial (Textkörper)"/>
                        </a:rPr>
                        <a:t>4.6 × 10</a:t>
                      </a:r>
                      <a:r>
                        <a:rPr lang="en-US" sz="1600" baseline="30000" dirty="0" smtClean="0">
                          <a:latin typeface="Arial (Textkörper)"/>
                          <a:cs typeface="Arial (Textkörper)"/>
                        </a:rPr>
                        <a:t>10</a:t>
                      </a:r>
                      <a:endParaRPr lang="en-US" sz="1600" dirty="0">
                        <a:latin typeface="Arial (Textkörper)"/>
                        <a:cs typeface="Arial (Textkörper)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7" name="Textfeld 26"/>
          <p:cNvSpPr txBox="1"/>
          <p:nvPr/>
        </p:nvSpPr>
        <p:spPr>
          <a:xfrm>
            <a:off x="870938" y="1855857"/>
            <a:ext cx="543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1.8 K</a:t>
            </a:r>
            <a:endParaRPr lang="en-US" sz="1200" dirty="0"/>
          </a:p>
        </p:txBody>
      </p:sp>
      <p:sp>
        <p:nvSpPr>
          <p:cNvPr id="29" name="Textfeld 28"/>
          <p:cNvSpPr txBox="1"/>
          <p:nvPr/>
        </p:nvSpPr>
        <p:spPr>
          <a:xfrm>
            <a:off x="611560" y="4437112"/>
            <a:ext cx="3288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Large-grain cavities (complete module)</a:t>
            </a:r>
            <a:endParaRPr lang="en-US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467544" y="6165304"/>
            <a:ext cx="1627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J. </a:t>
            </a:r>
            <a:r>
              <a:rPr lang="en-US" sz="1200" dirty="0" err="1" smtClean="0"/>
              <a:t>Sekutowicz</a:t>
            </a:r>
            <a:r>
              <a:rPr lang="en-US" sz="1200" dirty="0" smtClean="0"/>
              <a:t>, DESY</a:t>
            </a:r>
            <a:endParaRPr lang="en-US" sz="1200" dirty="0"/>
          </a:p>
        </p:txBody>
      </p:sp>
      <p:grpSp>
        <p:nvGrpSpPr>
          <p:cNvPr id="17" name="Gruppierung 16"/>
          <p:cNvGrpSpPr/>
          <p:nvPr/>
        </p:nvGrpSpPr>
        <p:grpSpPr>
          <a:xfrm>
            <a:off x="2051720" y="3789040"/>
            <a:ext cx="432048" cy="720080"/>
            <a:chOff x="1979712" y="3717032"/>
            <a:chExt cx="432048" cy="612694"/>
          </a:xfrm>
        </p:grpSpPr>
        <p:sp>
          <p:nvSpPr>
            <p:cNvPr id="8" name="Pfeil nach oben und unten 7"/>
            <p:cNvSpPr/>
            <p:nvPr/>
          </p:nvSpPr>
          <p:spPr>
            <a:xfrm>
              <a:off x="1979712" y="3717032"/>
              <a:ext cx="432048" cy="612694"/>
            </a:xfrm>
            <a:prstGeom prst="upDownArrow">
              <a:avLst>
                <a:gd name="adj1" fmla="val 54934"/>
                <a:gd name="adj2" fmla="val 38901"/>
              </a:avLst>
            </a:prstGeom>
            <a:solidFill>
              <a:schemeClr val="accent1">
                <a:lumMod val="7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2010242" y="3884659"/>
              <a:ext cx="354121" cy="238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6">
                      <a:lumMod val="75000"/>
                    </a:schemeClr>
                  </a:solidFill>
                </a:rPr>
                <a:t>?!</a:t>
              </a:r>
              <a:endParaRPr lang="en-US" sz="14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35" name="Textfeld 34"/>
          <p:cNvSpPr txBox="1"/>
          <p:nvPr/>
        </p:nvSpPr>
        <p:spPr>
          <a:xfrm>
            <a:off x="467544" y="3759423"/>
            <a:ext cx="140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J. Vogt et al., </a:t>
            </a:r>
            <a:br>
              <a:rPr lang="en-US" sz="1200" dirty="0" smtClean="0"/>
            </a:br>
            <a:r>
              <a:rPr lang="en-US" sz="1200" i="1" dirty="0" smtClean="0"/>
              <a:t>Phys. Rev ST-AB</a:t>
            </a:r>
            <a:endParaRPr lang="en-US" sz="1200" i="1" dirty="0"/>
          </a:p>
        </p:txBody>
      </p:sp>
      <p:sp>
        <p:nvSpPr>
          <p:cNvPr id="36" name="Inhaltsplatzhalter 2"/>
          <p:cNvSpPr txBox="1">
            <a:spLocks/>
          </p:cNvSpPr>
          <p:nvPr/>
        </p:nvSpPr>
        <p:spPr>
          <a:xfrm>
            <a:off x="241176" y="900336"/>
            <a:ext cx="3898776" cy="5625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342900" algn="l" rtl="0" eaLnBrk="1" fontAlgn="base" hangingPunct="1">
              <a:spcBef>
                <a:spcPts val="800"/>
              </a:spcBef>
              <a:spcAft>
                <a:spcPct val="0"/>
              </a:spcAft>
              <a:buFont typeface="Arial" charset="0"/>
              <a:defRPr sz="1800" b="0" kern="1200" cap="none">
                <a:solidFill>
                  <a:srgbClr val="00589C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266700" indent="-20320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>
                  <a:lumMod val="75000"/>
                </a:schemeClr>
              </a:buClr>
              <a:buFont typeface="Wingdings" charset="2"/>
              <a:buChar char="§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442913" indent="-180975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accent6"/>
              </a:buClr>
              <a:buSzPct val="50000"/>
              <a:buFont typeface="Wingdings" charset="2"/>
              <a:buChar char=""/>
              <a:tabLst>
                <a:tab pos="1169988" algn="l"/>
              </a:tabLst>
              <a:defRPr sz="16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6010275" indent="32480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966628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696913"/>
            <a:r>
              <a:rPr lang="en-US" sz="2000" dirty="0" err="1" smtClean="0"/>
              <a:t>Cooldown</a:t>
            </a:r>
            <a:r>
              <a:rPr lang="en-US" sz="2000" dirty="0" smtClean="0"/>
              <a:t> conditions modify the losses in superconducting </a:t>
            </a:r>
            <a:r>
              <a:rPr lang="en-US" sz="2000" dirty="0" err="1" smtClean="0"/>
              <a:t>Nb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694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74"/>
    </mc:Choice>
    <mc:Fallback xmlns="">
      <p:transition xmlns:p14="http://schemas.microsoft.com/office/powerpoint/2010/main" spd="slow" advTm="6307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“Upgrade” existing facilities: e.g. Upgrade of XFEL to CW operation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baseline="30000" dirty="0"/>
          </a:p>
          <a:p>
            <a:endParaRPr lang="en-US" baseline="30000" dirty="0" smtClean="0"/>
          </a:p>
          <a:p>
            <a:endParaRPr lang="en-US" baseline="30000" dirty="0"/>
          </a:p>
          <a:p>
            <a:endParaRPr lang="en-US" baseline="30000" dirty="0" smtClean="0"/>
          </a:p>
          <a:p>
            <a:endParaRPr lang="en-US" baseline="30000" dirty="0"/>
          </a:p>
          <a:p>
            <a:endParaRPr lang="en-US" baseline="30000" dirty="0" smtClean="0"/>
          </a:p>
          <a:p>
            <a:endParaRPr lang="en-US" baseline="30000" dirty="0"/>
          </a:p>
          <a:p>
            <a:endParaRPr lang="en-US" baseline="30000" dirty="0"/>
          </a:p>
          <a:p>
            <a:endParaRPr lang="en-US" baseline="300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</a:t>
            </a:r>
            <a:r>
              <a:rPr lang="en-US" dirty="0" smtClean="0"/>
              <a:t>ARD </a:t>
            </a:r>
            <a:r>
              <a:rPr lang="en-US" dirty="0"/>
              <a:t>R&amp;D: Example </a:t>
            </a:r>
            <a:r>
              <a:rPr lang="en-US" dirty="0" smtClean="0"/>
              <a:t>3</a:t>
            </a:r>
            <a:endParaRPr lang="en-US"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507987"/>
            <a:ext cx="7128792" cy="2281053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4" name="Gruppierung 23"/>
          <p:cNvGrpSpPr/>
          <p:nvPr/>
        </p:nvGrpSpPr>
        <p:grpSpPr>
          <a:xfrm rot="16200000">
            <a:off x="7402815" y="1606297"/>
            <a:ext cx="720080" cy="765085"/>
            <a:chOff x="1429720" y="-61251"/>
            <a:chExt cx="980647" cy="1041938"/>
          </a:xfrm>
        </p:grpSpPr>
        <p:sp>
          <p:nvSpPr>
            <p:cNvPr id="25" name="Pfeil nach unten 24"/>
            <p:cNvSpPr/>
            <p:nvPr/>
          </p:nvSpPr>
          <p:spPr>
            <a:xfrm>
              <a:off x="1429720" y="40"/>
              <a:ext cx="980647" cy="980647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Pfeil nach unten 4"/>
            <p:cNvSpPr/>
            <p:nvPr/>
          </p:nvSpPr>
          <p:spPr>
            <a:xfrm rot="5400000">
              <a:off x="1460367" y="6169"/>
              <a:ext cx="943873" cy="809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MML</a:t>
              </a:r>
              <a:endParaRPr lang="en-US" sz="1500" kern="1200" dirty="0"/>
            </a:p>
          </p:txBody>
        </p:sp>
      </p:grpSp>
      <p:grpSp>
        <p:nvGrpSpPr>
          <p:cNvPr id="9" name="Gruppierung 8"/>
          <p:cNvGrpSpPr/>
          <p:nvPr/>
        </p:nvGrpSpPr>
        <p:grpSpPr>
          <a:xfrm>
            <a:off x="2915816" y="4269437"/>
            <a:ext cx="2746077" cy="2410882"/>
            <a:chOff x="2915816" y="4269437"/>
            <a:chExt cx="2746077" cy="2410882"/>
          </a:xfrm>
        </p:grpSpPr>
        <p:pic>
          <p:nvPicPr>
            <p:cNvPr id="27" name="Bild 2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5816" y="4780727"/>
              <a:ext cx="2746077" cy="1899592"/>
            </a:xfrm>
            <a:prstGeom prst="rect">
              <a:avLst/>
            </a:prstGeom>
          </p:spPr>
        </p:pic>
        <p:sp>
          <p:nvSpPr>
            <p:cNvPr id="4" name="Textfeld 3"/>
            <p:cNvSpPr txBox="1"/>
            <p:nvPr/>
          </p:nvSpPr>
          <p:spPr>
            <a:xfrm>
              <a:off x="3252356" y="4269437"/>
              <a:ext cx="23277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Better understanding </a:t>
              </a:r>
              <a:br>
                <a:rPr lang="en-US" dirty="0" smtClean="0"/>
              </a:br>
              <a:r>
                <a:rPr lang="en-US" dirty="0" smtClean="0"/>
                <a:t>of</a:t>
              </a:r>
              <a:r>
                <a:rPr lang="en-US" dirty="0"/>
                <a:t> </a:t>
              </a:r>
              <a:r>
                <a:rPr lang="en-US" dirty="0" smtClean="0"/>
                <a:t>losses in niobium</a:t>
              </a:r>
              <a:endParaRPr lang="en-US" dirty="0"/>
            </a:p>
          </p:txBody>
        </p:sp>
      </p:grpSp>
      <p:sp>
        <p:nvSpPr>
          <p:cNvPr id="8" name="Pfeil nach rechts 7"/>
          <p:cNvSpPr/>
          <p:nvPr/>
        </p:nvSpPr>
        <p:spPr>
          <a:xfrm>
            <a:off x="2771800" y="3831456"/>
            <a:ext cx="3384376" cy="576064"/>
          </a:xfrm>
          <a:prstGeom prst="rightArrow">
            <a:avLst>
              <a:gd name="adj1" fmla="val 45591"/>
              <a:gd name="adj2" fmla="val 65432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ARD</a:t>
            </a:r>
            <a:endParaRPr lang="en-US" dirty="0"/>
          </a:p>
        </p:txBody>
      </p:sp>
      <p:sp>
        <p:nvSpPr>
          <p:cNvPr id="17" name="Rechteck 16"/>
          <p:cNvSpPr/>
          <p:nvPr/>
        </p:nvSpPr>
        <p:spPr>
          <a:xfrm>
            <a:off x="2195736" y="3789040"/>
            <a:ext cx="4680520" cy="280831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  <p:grpSp>
        <p:nvGrpSpPr>
          <p:cNvPr id="20" name="Gruppierung 19"/>
          <p:cNvGrpSpPr/>
          <p:nvPr/>
        </p:nvGrpSpPr>
        <p:grpSpPr>
          <a:xfrm rot="16200000">
            <a:off x="7402814" y="2542401"/>
            <a:ext cx="720080" cy="765085"/>
            <a:chOff x="1429720" y="-61251"/>
            <a:chExt cx="980647" cy="1041938"/>
          </a:xfrm>
        </p:grpSpPr>
        <p:sp>
          <p:nvSpPr>
            <p:cNvPr id="22" name="Pfeil nach unten 21"/>
            <p:cNvSpPr/>
            <p:nvPr/>
          </p:nvSpPr>
          <p:spPr>
            <a:xfrm>
              <a:off x="1429720" y="40"/>
              <a:ext cx="980647" cy="980647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Pfeil nach unten 4"/>
            <p:cNvSpPr/>
            <p:nvPr/>
          </p:nvSpPr>
          <p:spPr>
            <a:xfrm rot="5400000">
              <a:off x="1460367" y="6169"/>
              <a:ext cx="943873" cy="809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+ST3</a:t>
              </a:r>
              <a:endParaRPr lang="en-US" sz="1500" kern="1200" dirty="0"/>
            </a:p>
          </p:txBody>
        </p:sp>
      </p:grpSp>
      <p:grpSp>
        <p:nvGrpSpPr>
          <p:cNvPr id="10" name="Gruppierung 9"/>
          <p:cNvGrpSpPr/>
          <p:nvPr/>
        </p:nvGrpSpPr>
        <p:grpSpPr>
          <a:xfrm>
            <a:off x="179512" y="4077072"/>
            <a:ext cx="2448272" cy="1872208"/>
            <a:chOff x="107504" y="3933056"/>
            <a:chExt cx="2448272" cy="1872208"/>
          </a:xfrm>
        </p:grpSpPr>
        <p:sp>
          <p:nvSpPr>
            <p:cNvPr id="5" name="Rechteck 4"/>
            <p:cNvSpPr/>
            <p:nvPr/>
          </p:nvSpPr>
          <p:spPr>
            <a:xfrm>
              <a:off x="107504" y="3933056"/>
              <a:ext cx="2448272" cy="187220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212621" y="4293096"/>
              <a:ext cx="22380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dirty="0" smtClean="0"/>
                <a:t>Planned </a:t>
              </a:r>
              <a:r>
                <a:rPr lang="en-US" dirty="0" err="1" smtClean="0"/>
                <a:t>cryobudget</a:t>
              </a:r>
              <a:endParaRPr lang="en-US" dirty="0" smtClean="0"/>
            </a:p>
            <a:p>
              <a:pPr marL="0" lvl="1"/>
              <a:r>
                <a:rPr lang="en-US" dirty="0" smtClean="0"/>
                <a:t>TDR:  </a:t>
              </a:r>
              <a:r>
                <a:rPr lang="en-US" i="1" dirty="0" smtClean="0"/>
                <a:t>Q</a:t>
              </a:r>
              <a:r>
                <a:rPr lang="en-US" dirty="0" smtClean="0"/>
                <a:t> </a:t>
              </a:r>
              <a:r>
                <a:rPr lang="en-US" dirty="0"/>
                <a:t>= </a:t>
              </a:r>
              <a:r>
                <a:rPr lang="en-US" dirty="0" smtClean="0"/>
                <a:t>10</a:t>
              </a:r>
              <a:r>
                <a:rPr lang="en-US" baseline="30000" dirty="0" smtClean="0"/>
                <a:t>10</a:t>
              </a:r>
              <a:endParaRPr lang="en-US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298958" y="5002927"/>
              <a:ext cx="21349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66700" indent="-266700"/>
              <a:r>
                <a:rPr lang="de-DE" dirty="0" smtClean="0">
                  <a:sym typeface="Wingdings"/>
                </a:rPr>
                <a:t> Max. </a:t>
              </a:r>
              <a:r>
                <a:rPr lang="de-DE" u="sng" dirty="0" smtClean="0">
                  <a:sym typeface="Wingdings"/>
                </a:rPr>
                <a:t>CW</a:t>
              </a:r>
              <a:r>
                <a:rPr lang="de-DE" dirty="0" smtClean="0">
                  <a:sym typeface="Wingdings"/>
                </a:rPr>
                <a:t> beam </a:t>
              </a:r>
              <a:br>
                <a:rPr lang="de-DE" dirty="0" smtClean="0">
                  <a:sym typeface="Wingdings"/>
                </a:rPr>
              </a:br>
              <a:r>
                <a:rPr lang="de-DE" dirty="0" err="1" smtClean="0">
                  <a:sym typeface="Wingdings"/>
                </a:rPr>
                <a:t>energy</a:t>
              </a:r>
              <a:r>
                <a:rPr lang="de-DE" dirty="0" smtClean="0">
                  <a:sym typeface="Wingdings"/>
                </a:rPr>
                <a:t>: </a:t>
              </a:r>
              <a:r>
                <a:rPr lang="en-US" dirty="0" smtClean="0"/>
                <a:t>5.5 </a:t>
              </a:r>
              <a:r>
                <a:rPr lang="en-US" dirty="0" err="1" smtClean="0"/>
                <a:t>GeV</a:t>
              </a:r>
              <a:r>
                <a:rPr lang="en-US" dirty="0" smtClean="0"/>
                <a:t> </a:t>
              </a: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841550" y="3933056"/>
              <a:ext cx="980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Present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6228184" y="4077072"/>
            <a:ext cx="2448272" cy="1872208"/>
            <a:chOff x="6012160" y="3933056"/>
            <a:chExt cx="2448272" cy="1872208"/>
          </a:xfrm>
        </p:grpSpPr>
        <p:sp>
          <p:nvSpPr>
            <p:cNvPr id="28" name="Rechteck 27"/>
            <p:cNvSpPr/>
            <p:nvPr/>
          </p:nvSpPr>
          <p:spPr>
            <a:xfrm>
              <a:off x="6012160" y="3933056"/>
              <a:ext cx="2448272" cy="187220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6746206" y="3933056"/>
              <a:ext cx="980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Future?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192180" y="5002927"/>
              <a:ext cx="2088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6700" indent="-266700"/>
              <a:r>
                <a:rPr lang="de-DE" dirty="0">
                  <a:sym typeface="Wingdings"/>
                </a:rPr>
                <a:t> Max. </a:t>
              </a:r>
              <a:r>
                <a:rPr lang="en-US" u="sng" dirty="0" smtClean="0"/>
                <a:t>CW</a:t>
              </a:r>
              <a:r>
                <a:rPr lang="en-US" dirty="0"/>
                <a:t> </a:t>
              </a:r>
              <a:r>
                <a:rPr lang="en-US" dirty="0" smtClean="0"/>
                <a:t>beam</a:t>
              </a:r>
              <a:br>
                <a:rPr lang="en-US" dirty="0" smtClean="0"/>
              </a:br>
              <a:r>
                <a:rPr lang="en-US" dirty="0" smtClean="0"/>
                <a:t>energy: 8 </a:t>
              </a:r>
              <a:r>
                <a:rPr lang="en-US" dirty="0" err="1"/>
                <a:t>GeV</a:t>
              </a:r>
              <a:r>
                <a:rPr lang="en-US" dirty="0"/>
                <a:t> </a:t>
              </a: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6120437" y="4293096"/>
              <a:ext cx="22317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dirty="0" smtClean="0"/>
                <a:t>New </a:t>
              </a:r>
              <a:r>
                <a:rPr lang="en-US" dirty="0" err="1" smtClean="0"/>
                <a:t>cryobudget</a:t>
              </a:r>
              <a:r>
                <a:rPr lang="en-US" dirty="0" smtClean="0"/>
                <a:t> (?)</a:t>
              </a:r>
            </a:p>
            <a:p>
              <a:pPr marL="0" lvl="1"/>
              <a:r>
                <a:rPr lang="en-US" i="1" dirty="0" smtClean="0"/>
                <a:t>Q</a:t>
              </a:r>
              <a:r>
                <a:rPr lang="en-US" dirty="0" smtClean="0"/>
                <a:t> </a:t>
              </a:r>
              <a:r>
                <a:rPr lang="en-US" dirty="0"/>
                <a:t>= 3 ×10</a:t>
              </a:r>
              <a:r>
                <a:rPr lang="en-US" baseline="30000" dirty="0"/>
                <a:t>10</a:t>
              </a:r>
              <a:r>
                <a:rPr lang="en-US" dirty="0"/>
                <a:t>, </a:t>
              </a:r>
              <a:r>
                <a:rPr lang="en-US" dirty="0" smtClean="0"/>
                <a:t>CW</a:t>
              </a:r>
              <a:endParaRPr lang="en-US" dirty="0"/>
            </a:p>
          </p:txBody>
        </p:sp>
      </p:grpSp>
      <p:sp>
        <p:nvSpPr>
          <p:cNvPr id="30" name="Rechteck 29"/>
          <p:cNvSpPr/>
          <p:nvPr/>
        </p:nvSpPr>
        <p:spPr>
          <a:xfrm>
            <a:off x="6156176" y="4059312"/>
            <a:ext cx="2664296" cy="1911176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912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29"/>
    </mc:Choice>
    <mc:Fallback xmlns="">
      <p:transition xmlns:p14="http://schemas.microsoft.com/office/powerpoint/2010/main" spd="slow" advTm="3702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ung 25"/>
          <p:cNvGrpSpPr/>
          <p:nvPr/>
        </p:nvGrpSpPr>
        <p:grpSpPr>
          <a:xfrm>
            <a:off x="467544" y="1975677"/>
            <a:ext cx="8300107" cy="1885371"/>
            <a:chOff x="251520" y="1062028"/>
            <a:chExt cx="8876171" cy="2016224"/>
          </a:xfrm>
        </p:grpSpPr>
        <p:grpSp>
          <p:nvGrpSpPr>
            <p:cNvPr id="16" name="Gruppierung 15"/>
            <p:cNvGrpSpPr/>
            <p:nvPr/>
          </p:nvGrpSpPr>
          <p:grpSpPr>
            <a:xfrm>
              <a:off x="389105" y="1124744"/>
              <a:ext cx="8738586" cy="1911569"/>
              <a:chOff x="389105" y="1124744"/>
              <a:chExt cx="8738586" cy="1911569"/>
            </a:xfrm>
          </p:grpSpPr>
          <p:grpSp>
            <p:nvGrpSpPr>
              <p:cNvPr id="17" name="Gruppierung 16"/>
              <p:cNvGrpSpPr/>
              <p:nvPr/>
            </p:nvGrpSpPr>
            <p:grpSpPr>
              <a:xfrm>
                <a:off x="389105" y="1124744"/>
                <a:ext cx="8738586" cy="1911569"/>
                <a:chOff x="389105" y="1124744"/>
                <a:chExt cx="8738586" cy="1911569"/>
              </a:xfrm>
            </p:grpSpPr>
            <p:pic>
              <p:nvPicPr>
                <p:cNvPr id="19" name="Bild 18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9105" y="1124744"/>
                  <a:ext cx="8738586" cy="1911569"/>
                </a:xfrm>
                <a:prstGeom prst="rect">
                  <a:avLst/>
                </a:prstGeom>
              </p:spPr>
            </p:pic>
            <p:sp>
              <p:nvSpPr>
                <p:cNvPr id="20" name="Rechteck 19"/>
                <p:cNvSpPr/>
                <p:nvPr/>
              </p:nvSpPr>
              <p:spPr>
                <a:xfrm>
                  <a:off x="395536" y="1988840"/>
                  <a:ext cx="1656184" cy="3600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Textfeld 17"/>
              <p:cNvSpPr txBox="1"/>
              <p:nvPr/>
            </p:nvSpPr>
            <p:spPr>
              <a:xfrm>
                <a:off x="4254342" y="1131027"/>
                <a:ext cx="29099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</a:rPr>
                  <a:t>High rep. rate </a:t>
                </a:r>
                <a:r>
                  <a:rPr lang="en-US" sz="1200" dirty="0" smtClean="0">
                    <a:solidFill>
                      <a:srgbClr val="FF0000"/>
                    </a:solidFill>
                    <a:sym typeface="Wingdings"/>
                  </a:rPr>
                  <a:t> multiple users possible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1" name="Gruppierung 20"/>
            <p:cNvGrpSpPr/>
            <p:nvPr/>
          </p:nvGrpSpPr>
          <p:grpSpPr>
            <a:xfrm>
              <a:off x="251520" y="1062028"/>
              <a:ext cx="8829671" cy="2016224"/>
              <a:chOff x="-972616" y="3356992"/>
              <a:chExt cx="8829671" cy="2016224"/>
            </a:xfrm>
          </p:grpSpPr>
          <p:sp>
            <p:nvSpPr>
              <p:cNvPr id="22" name="Rechteck 21"/>
              <p:cNvSpPr/>
              <p:nvPr/>
            </p:nvSpPr>
            <p:spPr>
              <a:xfrm>
                <a:off x="-972616" y="3356992"/>
                <a:ext cx="8829671" cy="20162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Bild 2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00608" y="3645024"/>
                <a:ext cx="8724900" cy="1092200"/>
              </a:xfrm>
              <a:prstGeom prst="rect">
                <a:avLst/>
              </a:prstGeom>
            </p:spPr>
          </p:pic>
          <p:sp>
            <p:nvSpPr>
              <p:cNvPr id="24" name="Textfeld 23"/>
              <p:cNvSpPr txBox="1"/>
              <p:nvPr/>
            </p:nvSpPr>
            <p:spPr>
              <a:xfrm>
                <a:off x="6372200" y="3356992"/>
                <a:ext cx="8390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 </a:t>
                </a:r>
                <a:r>
                  <a:rPr lang="en-US" dirty="0" err="1" smtClean="0"/>
                  <a:t>GeV</a:t>
                </a:r>
                <a:endParaRPr lang="en-US" dirty="0"/>
              </a:p>
            </p:txBody>
          </p:sp>
        </p:grpSp>
      </p:grpSp>
      <p:grpSp>
        <p:nvGrpSpPr>
          <p:cNvPr id="30" name="Gruppierung 29"/>
          <p:cNvGrpSpPr/>
          <p:nvPr/>
        </p:nvGrpSpPr>
        <p:grpSpPr>
          <a:xfrm rot="16200000">
            <a:off x="4090447" y="3033758"/>
            <a:ext cx="720080" cy="765085"/>
            <a:chOff x="1429720" y="-61251"/>
            <a:chExt cx="980647" cy="1041938"/>
          </a:xfrm>
        </p:grpSpPr>
        <p:sp>
          <p:nvSpPr>
            <p:cNvPr id="31" name="Pfeil nach unten 30"/>
            <p:cNvSpPr/>
            <p:nvPr/>
          </p:nvSpPr>
          <p:spPr>
            <a:xfrm>
              <a:off x="1429720" y="40"/>
              <a:ext cx="980647" cy="980647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rgbClr val="E46C0A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Pfeil nach unten 4"/>
            <p:cNvSpPr/>
            <p:nvPr/>
          </p:nvSpPr>
          <p:spPr>
            <a:xfrm rot="5400000">
              <a:off x="1460367" y="6169"/>
              <a:ext cx="943873" cy="809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ST1</a:t>
              </a:r>
              <a:endParaRPr lang="en-US" sz="1500" kern="1200" dirty="0"/>
            </a:p>
          </p:txBody>
        </p:sp>
      </p:grpSp>
      <p:sp>
        <p:nvSpPr>
          <p:cNvPr id="9" name="Rechteck 8"/>
          <p:cNvSpPr/>
          <p:nvPr/>
        </p:nvSpPr>
        <p:spPr>
          <a:xfrm>
            <a:off x="323528" y="2852936"/>
            <a:ext cx="1008112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7020272" y="5949280"/>
            <a:ext cx="2016224" cy="64807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</a:t>
            </a:r>
            <a:r>
              <a:rPr lang="en-US" dirty="0" smtClean="0"/>
              <a:t>ARD </a:t>
            </a:r>
            <a:r>
              <a:rPr lang="en-US" dirty="0"/>
              <a:t>R&amp;D: Example 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9" name="Inhaltsplatzhalter 28"/>
          <p:cNvSpPr>
            <a:spLocks noGrp="1"/>
          </p:cNvSpPr>
          <p:nvPr>
            <p:ph sz="quarter" idx="11"/>
          </p:nvPr>
        </p:nvSpPr>
        <p:spPr>
          <a:xfrm>
            <a:off x="251520" y="1124744"/>
            <a:ext cx="8496944" cy="5400600"/>
          </a:xfrm>
        </p:spPr>
        <p:txBody>
          <a:bodyPr/>
          <a:lstStyle/>
          <a:p>
            <a:pPr marL="0" indent="0"/>
            <a:r>
              <a:rPr lang="en-US" dirty="0" smtClean="0"/>
              <a:t>New </a:t>
            </a:r>
            <a:r>
              <a:rPr lang="en-US" dirty="0" err="1" smtClean="0"/>
              <a:t>GeV</a:t>
            </a:r>
            <a:r>
              <a:rPr lang="en-US" dirty="0" smtClean="0"/>
              <a:t>-class CW LINAC</a:t>
            </a:r>
            <a:r>
              <a:rPr lang="en-US" dirty="0"/>
              <a:t> </a:t>
            </a:r>
            <a:r>
              <a:rPr lang="en-US" dirty="0" smtClean="0"/>
              <a:t>facilities can </a:t>
            </a:r>
            <a:r>
              <a:rPr lang="en-US" dirty="0"/>
              <a:t>benefit </a:t>
            </a:r>
            <a:r>
              <a:rPr lang="en-US" dirty="0" smtClean="0"/>
              <a:t>from new SRF materials (&amp; the CW-SRF </a:t>
            </a:r>
            <a:r>
              <a:rPr lang="en-US" dirty="0" err="1" smtClean="0"/>
              <a:t>expetise</a:t>
            </a:r>
            <a:r>
              <a:rPr lang="en-US" dirty="0" smtClean="0"/>
              <a:t> in the Helmholtz Association).</a:t>
            </a:r>
            <a:endParaRPr lang="en-US" dirty="0"/>
          </a:p>
          <a:p>
            <a:pPr lvl="1"/>
            <a:r>
              <a:rPr lang="en-US" dirty="0"/>
              <a:t>Lower invest &amp; operating </a:t>
            </a:r>
            <a:r>
              <a:rPr lang="en-US" dirty="0" smtClean="0"/>
              <a:t>cost for </a:t>
            </a:r>
            <a:r>
              <a:rPr lang="en-US" dirty="0" err="1" smtClean="0"/>
              <a:t>cryoplant</a:t>
            </a:r>
            <a:r>
              <a:rPr lang="en-US" dirty="0" smtClean="0"/>
              <a:t>, </a:t>
            </a:r>
            <a:r>
              <a:rPr lang="en-US" dirty="0"/>
              <a:t>less </a:t>
            </a:r>
            <a:r>
              <a:rPr lang="en-US" dirty="0" smtClean="0"/>
              <a:t>complexity</a:t>
            </a:r>
            <a:endParaRPr lang="en-US" dirty="0"/>
          </a:p>
          <a:p>
            <a:pPr lvl="1"/>
            <a:endParaRPr lang="en-US" dirty="0" smtClean="0"/>
          </a:p>
          <a:p>
            <a:pPr marL="63500" lvl="1" indent="0">
              <a:buNone/>
            </a:pPr>
            <a:endParaRPr lang="en-US" dirty="0" smtClean="0"/>
          </a:p>
          <a:p>
            <a:r>
              <a:rPr lang="en-US" dirty="0" smtClean="0"/>
              <a:t>Current reality                                            Future with new materials?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179512" y="6133976"/>
            <a:ext cx="212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“around 65” MEUR</a:t>
            </a:r>
            <a:endParaRPr lang="en-US" dirty="0"/>
          </a:p>
        </p:txBody>
      </p:sp>
      <p:pic>
        <p:nvPicPr>
          <p:cNvPr id="8" name="Picture 9" descr="IMG_38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885" y="3573016"/>
            <a:ext cx="3779587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4932040" y="6165304"/>
            <a:ext cx="212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“around 10” MEUR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5076056" y="5711264"/>
            <a:ext cx="358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Q</a:t>
            </a:r>
            <a:r>
              <a:rPr lang="en-US" dirty="0">
                <a:solidFill>
                  <a:schemeClr val="bg1"/>
                </a:solidFill>
              </a:rPr>
              <a:t> = 1.5×</a:t>
            </a:r>
            <a:r>
              <a:rPr lang="en-US" dirty="0" smtClean="0">
                <a:solidFill>
                  <a:schemeClr val="bg1"/>
                </a:solidFill>
              </a:rPr>
              <a:t>10</a:t>
            </a:r>
            <a:r>
              <a:rPr lang="en-US" baseline="30000" dirty="0" smtClean="0">
                <a:solidFill>
                  <a:schemeClr val="bg1"/>
                </a:solidFill>
              </a:rPr>
              <a:t>11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dissipation </a:t>
            </a:r>
            <a:r>
              <a:rPr lang="en-US" dirty="0" smtClean="0">
                <a:solidFill>
                  <a:schemeClr val="bg1"/>
                </a:solidFill>
              </a:rPr>
              <a:t>≈2 </a:t>
            </a:r>
            <a:r>
              <a:rPr lang="en-US" dirty="0">
                <a:solidFill>
                  <a:schemeClr val="bg1"/>
                </a:solidFill>
              </a:rPr>
              <a:t>W/</a:t>
            </a:r>
            <a:r>
              <a:rPr lang="en-US" dirty="0" smtClean="0">
                <a:solidFill>
                  <a:schemeClr val="bg1"/>
                </a:solidFill>
              </a:rPr>
              <a:t>m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3851920" y="2924944"/>
            <a:ext cx="5148064" cy="367240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97" y="3560316"/>
            <a:ext cx="3675139" cy="2357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4693816"/>
            <a:ext cx="2440175" cy="1818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feld 11"/>
          <p:cNvSpPr txBox="1"/>
          <p:nvPr/>
        </p:nvSpPr>
        <p:spPr>
          <a:xfrm>
            <a:off x="280067" y="3551024"/>
            <a:ext cx="3715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Q</a:t>
            </a:r>
            <a:r>
              <a:rPr lang="en-US" dirty="0">
                <a:solidFill>
                  <a:schemeClr val="bg1"/>
                </a:solidFill>
              </a:rPr>
              <a:t> = </a:t>
            </a:r>
            <a:r>
              <a:rPr lang="en-US" dirty="0" smtClean="0">
                <a:solidFill>
                  <a:schemeClr val="bg1"/>
                </a:solidFill>
              </a:rPr>
              <a:t>1.5×10</a:t>
            </a:r>
            <a:r>
              <a:rPr lang="en-US" baseline="30000" dirty="0" smtClean="0">
                <a:solidFill>
                  <a:schemeClr val="bg1"/>
                </a:solidFill>
              </a:rPr>
              <a:t>10</a:t>
            </a:r>
            <a:r>
              <a:rPr lang="en-US" dirty="0">
                <a:solidFill>
                  <a:schemeClr val="bg1"/>
                </a:solidFill>
              </a:rPr>
              <a:t>, dissipation </a:t>
            </a:r>
            <a:r>
              <a:rPr lang="en-US" dirty="0" smtClean="0">
                <a:solidFill>
                  <a:schemeClr val="bg1"/>
                </a:solidFill>
              </a:rPr>
              <a:t>≈20 </a:t>
            </a:r>
            <a:r>
              <a:rPr lang="en-US" dirty="0">
                <a:solidFill>
                  <a:schemeClr val="bg1"/>
                </a:solidFill>
              </a:rPr>
              <a:t>W/m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7308304" y="2689175"/>
            <a:ext cx="1511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C. Mayes, SLAC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836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90"/>
    </mc:Choice>
    <mc:Fallback xmlns="">
      <p:transition xmlns:p14="http://schemas.microsoft.com/office/powerpoint/2010/main" spd="slow" advTm="3759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</a:t>
            </a:r>
            <a:r>
              <a:rPr lang="de-DE" dirty="0" smtClean="0"/>
              <a:t>–</a:t>
            </a:r>
            <a:r>
              <a:rPr lang="en-US" dirty="0" smtClean="0"/>
              <a:t> A success story</a:t>
            </a:r>
            <a:endParaRPr lang="en-US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3" y="4826000"/>
            <a:ext cx="1678109" cy="1015256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44" y="1772816"/>
            <a:ext cx="1874581" cy="76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41" y="3457848"/>
            <a:ext cx="1080120" cy="162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1" name="Gruppierung 30"/>
          <p:cNvGrpSpPr/>
          <p:nvPr/>
        </p:nvGrpSpPr>
        <p:grpSpPr>
          <a:xfrm>
            <a:off x="1619672" y="1124744"/>
            <a:ext cx="6565435" cy="4752528"/>
            <a:chOff x="1174917" y="1268760"/>
            <a:chExt cx="6565435" cy="4752528"/>
          </a:xfrm>
        </p:grpSpPr>
        <p:grpSp>
          <p:nvGrpSpPr>
            <p:cNvPr id="29" name="Gruppierung 28"/>
            <p:cNvGrpSpPr/>
            <p:nvPr/>
          </p:nvGrpSpPr>
          <p:grpSpPr>
            <a:xfrm>
              <a:off x="1174917" y="1556792"/>
              <a:ext cx="6565435" cy="4464496"/>
              <a:chOff x="1318933" y="1556792"/>
              <a:chExt cx="6565435" cy="4464496"/>
            </a:xfrm>
          </p:grpSpPr>
          <p:pic>
            <p:nvPicPr>
              <p:cNvPr id="3" name="Bild 2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4F3F9"/>
                  </a:clrFrom>
                  <a:clrTo>
                    <a:srgbClr val="F4F3F9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18933" y="1556792"/>
                <a:ext cx="6565435" cy="4464496"/>
              </a:xfrm>
              <a:prstGeom prst="rect">
                <a:avLst/>
              </a:prstGeom>
            </p:spPr>
          </p:pic>
          <p:sp>
            <p:nvSpPr>
              <p:cNvPr id="25" name="Textfeld 24"/>
              <p:cNvSpPr txBox="1"/>
              <p:nvPr/>
            </p:nvSpPr>
            <p:spPr>
              <a:xfrm>
                <a:off x="4499992" y="1969097"/>
                <a:ext cx="2183692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/>
                    <a:cs typeface="Arial Narrow"/>
                  </a:rPr>
                  <a:t>f</a:t>
                </a:r>
                <a:r>
                  <a:rPr lang="en-US" sz="15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/>
                    <a:cs typeface="Arial Narrow"/>
                  </a:rPr>
                  <a:t>or high beta structures (MV)</a:t>
                </a:r>
                <a:endParaRPr 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/>
                  <a:cs typeface="Arial Narrow"/>
                </a:endParaRPr>
              </a:p>
            </p:txBody>
          </p:sp>
        </p:grpSp>
        <p:sp>
          <p:nvSpPr>
            <p:cNvPr id="30" name="Textfeld 29"/>
            <p:cNvSpPr txBox="1"/>
            <p:nvPr/>
          </p:nvSpPr>
          <p:spPr>
            <a:xfrm>
              <a:off x="2255037" y="1268760"/>
              <a:ext cx="49463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H. </a:t>
              </a:r>
              <a:r>
                <a:rPr lang="en-US" sz="1200" dirty="0" err="1" smtClean="0"/>
                <a:t>Padamsee</a:t>
              </a:r>
              <a:r>
                <a:rPr lang="en-US" sz="1200" dirty="0" smtClean="0"/>
                <a:t>, “Advances in Acceleration:  The superconducting way”, </a:t>
              </a:r>
              <a:br>
                <a:rPr lang="en-US" sz="1200" dirty="0" smtClean="0"/>
              </a:br>
              <a:r>
                <a:rPr lang="en-US" sz="1200" i="1" dirty="0" smtClean="0"/>
                <a:t>CERN Courier</a:t>
              </a:r>
              <a:r>
                <a:rPr lang="en-US" sz="1200" dirty="0" smtClean="0"/>
                <a:t>, Oct. 25, 2011</a:t>
              </a:r>
              <a:endParaRPr lang="en-US" sz="1200" dirty="0"/>
            </a:p>
          </p:txBody>
        </p:sp>
      </p:grpSp>
      <p:pic>
        <p:nvPicPr>
          <p:cNvPr id="10" name="Bild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17" y="2449736"/>
            <a:ext cx="1801456" cy="105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25" y="879872"/>
            <a:ext cx="1890095" cy="103696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987824" y="2204864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Shown here: only high beta LINACs.</a:t>
            </a:r>
          </a:p>
          <a:p>
            <a:r>
              <a:rPr lang="en-US" sz="1400" dirty="0" smtClean="0"/>
              <a:t>Similar development for low beta LINACs</a:t>
            </a:r>
            <a:endParaRPr lang="en-US" sz="1400" dirty="0"/>
          </a:p>
        </p:txBody>
      </p:sp>
      <p:grpSp>
        <p:nvGrpSpPr>
          <p:cNvPr id="13" name="Gruppierung 12"/>
          <p:cNvGrpSpPr/>
          <p:nvPr/>
        </p:nvGrpSpPr>
        <p:grpSpPr>
          <a:xfrm>
            <a:off x="7897068" y="1052736"/>
            <a:ext cx="851396" cy="369332"/>
            <a:chOff x="8113092" y="1196752"/>
            <a:chExt cx="851396" cy="369332"/>
          </a:xfrm>
        </p:grpSpPr>
        <p:sp>
          <p:nvSpPr>
            <p:cNvPr id="7" name="Oval 6"/>
            <p:cNvSpPr/>
            <p:nvPr/>
          </p:nvSpPr>
          <p:spPr>
            <a:xfrm>
              <a:off x="8820472" y="134076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8113092" y="1196752"/>
              <a:ext cx="6722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ILC?</a:t>
              </a:r>
              <a:endParaRPr lang="en-US" dirty="0"/>
            </a:p>
          </p:txBody>
        </p:sp>
      </p:grpSp>
      <p:sp>
        <p:nvSpPr>
          <p:cNvPr id="33" name="Textfeld 32"/>
          <p:cNvSpPr txBox="1"/>
          <p:nvPr/>
        </p:nvSpPr>
        <p:spPr>
          <a:xfrm>
            <a:off x="1403648" y="2780928"/>
            <a:ext cx="7416824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762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Why has SRF been so </a:t>
            </a:r>
            <a:r>
              <a:rPr lang="en-US" dirty="0" smtClean="0"/>
              <a:t>successful despite its cost &amp; complexity?</a:t>
            </a:r>
            <a:endParaRPr lang="en-US" dirty="0"/>
          </a:p>
          <a:p>
            <a:endParaRPr lang="en-US" dirty="0"/>
          </a:p>
          <a:p>
            <a:r>
              <a:rPr lang="de-DE" dirty="0" smtClean="0"/>
              <a:t>… </a:t>
            </a:r>
            <a:r>
              <a:rPr lang="en-US" dirty="0"/>
              <a:t>b</a:t>
            </a:r>
            <a:r>
              <a:rPr lang="en-US" dirty="0" smtClean="0"/>
              <a:t>ecause SRF is frequently the </a:t>
            </a:r>
            <a:r>
              <a:rPr lang="en-US" dirty="0"/>
              <a:t>enabling technology </a:t>
            </a:r>
            <a:r>
              <a:rPr lang="en-US" dirty="0" smtClean="0"/>
              <a:t>required for novel accelerator applications which otherwise would not be possible (</a:t>
            </a:r>
            <a:r>
              <a:rPr lang="en-US" dirty="0"/>
              <a:t>or only with great difficulty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395536" y="6021288"/>
            <a:ext cx="121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general</a:t>
            </a:r>
            <a:endParaRPr lang="en-US" dirty="0"/>
          </a:p>
        </p:txBody>
      </p:sp>
      <p:sp>
        <p:nvSpPr>
          <p:cNvPr id="20" name="Textfeld 19"/>
          <p:cNvSpPr txBox="1"/>
          <p:nvPr/>
        </p:nvSpPr>
        <p:spPr>
          <a:xfrm>
            <a:off x="1691680" y="5877272"/>
            <a:ext cx="7418881" cy="64633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  <a:gs pos="46000">
                <a:schemeClr val="bg1"/>
              </a:gs>
            </a:gsLst>
            <a:lin ang="0" scaled="0"/>
            <a:tileRect/>
          </a:gradFill>
        </p:spPr>
        <p:txBody>
          <a:bodyPr wrap="square" rtlCol="0">
            <a:spAutoFit/>
          </a:bodyPr>
          <a:lstStyle/>
          <a:p>
            <a:pPr>
              <a:tabLst>
                <a:tab pos="2419350" algn="l"/>
                <a:tab pos="4759325" algn="l"/>
              </a:tabLst>
            </a:pPr>
            <a:r>
              <a:rPr lang="en-US" dirty="0" smtClean="0"/>
              <a:t>Past: CW operation	Present: High</a:t>
            </a:r>
            <a:r>
              <a:rPr lang="en-US" dirty="0"/>
              <a:t>-</a:t>
            </a:r>
            <a:r>
              <a:rPr lang="en-US" dirty="0" smtClean="0"/>
              <a:t>field 	Future?: CW operation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but at moderate field	ops. but (long) pulses	</a:t>
            </a:r>
            <a:r>
              <a:rPr lang="en-US" u="sng" dirty="0" smtClean="0"/>
              <a:t>and</a:t>
            </a:r>
            <a:r>
              <a:rPr lang="en-US" dirty="0" smtClean="0"/>
              <a:t> at high field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4139952" y="5805264"/>
            <a:ext cx="2410213" cy="7920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6444208" y="5877272"/>
            <a:ext cx="2699792" cy="7920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11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45"/>
    </mc:Choice>
    <mc:Fallback xmlns="">
      <p:transition xmlns:p14="http://schemas.microsoft.com/office/powerpoint/2010/main" spd="slow" advTm="8004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3" grpId="0" animBg="1"/>
      <p:bldP spid="5" grpId="0"/>
      <p:bldP spid="4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Helmholtz </a:t>
            </a:r>
            <a:r>
              <a:rPr lang="de-DE" dirty="0" err="1" smtClean="0"/>
              <a:t>infrastructure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for</a:t>
            </a:r>
            <a:r>
              <a:rPr lang="de-DE" dirty="0" smtClean="0"/>
              <a:t> SRF R&amp;D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1800" dirty="0" smtClean="0"/>
              <a:t>Necessary infrastructure for the CW SRF program exists </a:t>
            </a:r>
            <a:br>
              <a:rPr lang="en-US" sz="1800" dirty="0" smtClean="0"/>
            </a:br>
            <a:r>
              <a:rPr lang="en-US" sz="1800" dirty="0" smtClean="0"/>
              <a:t>or is under construction within Helmholtz </a:t>
            </a:r>
            <a:r>
              <a:rPr lang="en-US" sz="1800" dirty="0" smtClean="0">
                <a:sym typeface="Wingdings"/>
              </a:rPr>
              <a:t> joint use</a:t>
            </a:r>
            <a:endParaRPr lang="en-US" sz="1800" dirty="0"/>
          </a:p>
          <a:p>
            <a:pPr lvl="1"/>
            <a:r>
              <a:rPr lang="en-US" sz="1800" dirty="0" smtClean="0"/>
              <a:t>Extensive cavity preparation</a:t>
            </a:r>
          </a:p>
          <a:p>
            <a:pPr lvl="1"/>
            <a:r>
              <a:rPr lang="en-US" sz="1800" dirty="0" smtClean="0"/>
              <a:t>Extensive cavity testing (low and high beta)</a:t>
            </a:r>
          </a:p>
          <a:p>
            <a:pPr lvl="1"/>
            <a:r>
              <a:rPr lang="en-US" sz="1800" dirty="0" smtClean="0"/>
              <a:t>SC sample testing</a:t>
            </a:r>
          </a:p>
          <a:p>
            <a:pPr lvl="1"/>
            <a:r>
              <a:rPr lang="en-US" sz="1800" dirty="0" smtClean="0"/>
              <a:t>Module testing</a:t>
            </a:r>
          </a:p>
          <a:p>
            <a:pPr lvl="1"/>
            <a:r>
              <a:rPr lang="en-US" sz="1800" dirty="0"/>
              <a:t>Ion </a:t>
            </a:r>
            <a:r>
              <a:rPr lang="en-US" sz="1800" dirty="0" smtClean="0"/>
              <a:t>beam test facility</a:t>
            </a:r>
          </a:p>
          <a:p>
            <a:pPr lvl="1"/>
            <a:r>
              <a:rPr lang="en-US" sz="1800" dirty="0" err="1" smtClean="0"/>
              <a:t>Photoinjector</a:t>
            </a:r>
            <a:r>
              <a:rPr lang="en-US" sz="1800" dirty="0" smtClean="0"/>
              <a:t> test stand &amp; beam characterization</a:t>
            </a:r>
          </a:p>
          <a:p>
            <a:pPr lvl="1"/>
            <a:r>
              <a:rPr lang="en-US" sz="1800" dirty="0" smtClean="0"/>
              <a:t>Offline cathode production &amp; characterization</a:t>
            </a:r>
          </a:p>
          <a:p>
            <a:pPr lvl="1"/>
            <a:r>
              <a:rPr lang="en-US" sz="1800" dirty="0" smtClean="0"/>
              <a:t>High-current </a:t>
            </a:r>
            <a:br>
              <a:rPr lang="en-US" sz="1800" dirty="0" smtClean="0"/>
            </a:br>
            <a:r>
              <a:rPr lang="en-US" sz="1800" dirty="0" smtClean="0"/>
              <a:t>testing</a:t>
            </a:r>
          </a:p>
        </p:txBody>
      </p:sp>
      <p:grpSp>
        <p:nvGrpSpPr>
          <p:cNvPr id="11" name="Gruppierung 10"/>
          <p:cNvGrpSpPr/>
          <p:nvPr/>
        </p:nvGrpSpPr>
        <p:grpSpPr>
          <a:xfrm>
            <a:off x="179512" y="4506967"/>
            <a:ext cx="5305074" cy="2090385"/>
            <a:chOff x="-684584" y="3546961"/>
            <a:chExt cx="5305074" cy="2090385"/>
          </a:xfrm>
        </p:grpSpPr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2178" y="3546961"/>
              <a:ext cx="2808312" cy="20903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84584" y="4053170"/>
              <a:ext cx="2382220" cy="15841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Textfeld 9"/>
          <p:cNvSpPr txBox="1"/>
          <p:nvPr/>
        </p:nvSpPr>
        <p:spPr>
          <a:xfrm>
            <a:off x="2780975" y="6258798"/>
            <a:ext cx="2727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Cavity preparation @ DESY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59267" y="5011435"/>
            <a:ext cx="2396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Module testing @ DESY 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4" name="Gruppierung 3"/>
          <p:cNvGrpSpPr/>
          <p:nvPr/>
        </p:nvGrpSpPr>
        <p:grpSpPr>
          <a:xfrm>
            <a:off x="5580112" y="1196752"/>
            <a:ext cx="3456384" cy="5405917"/>
            <a:chOff x="5580112" y="1196752"/>
            <a:chExt cx="3456384" cy="5405917"/>
          </a:xfrm>
        </p:grpSpPr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80112" y="4509120"/>
              <a:ext cx="3168352" cy="2093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7305" y="2842300"/>
              <a:ext cx="2985175" cy="20268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224" y="1196752"/>
              <a:ext cx="2448272" cy="17898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feld 16"/>
            <p:cNvSpPr txBox="1"/>
            <p:nvPr/>
          </p:nvSpPr>
          <p:spPr>
            <a:xfrm>
              <a:off x="5616966" y="6258798"/>
              <a:ext cx="26274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SRF systems tests @ HZB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6012160" y="4293096"/>
              <a:ext cx="252525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bg1"/>
                  </a:solidFill>
                </a:rPr>
                <a:t>Photoinjector</a:t>
              </a:r>
              <a:r>
                <a:rPr lang="en-US" sz="1600" dirty="0" smtClean="0">
                  <a:solidFill>
                    <a:schemeClr val="bg1"/>
                  </a:solidFill>
                </a:rPr>
                <a:t> </a:t>
              </a:r>
            </a:p>
            <a:p>
              <a:r>
                <a:rPr lang="de-DE" sz="1600" dirty="0">
                  <a:solidFill>
                    <a:schemeClr val="bg1"/>
                  </a:solidFill>
                </a:rPr>
                <a:t>c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haracterization</a:t>
              </a:r>
              <a:r>
                <a:rPr lang="en-US" sz="1600" dirty="0" smtClean="0">
                  <a:solidFill>
                    <a:schemeClr val="bg1"/>
                  </a:solidFill>
                </a:rPr>
                <a:t> @ HZDR</a:t>
              </a: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6588224" y="2412176"/>
            <a:ext cx="24602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Low-beta cavity </a:t>
            </a:r>
            <a:r>
              <a:rPr lang="de-DE" sz="1600" dirty="0" smtClean="0">
                <a:solidFill>
                  <a:srgbClr val="FFFFFF"/>
                </a:solidFill>
              </a:rPr>
              <a:t>p</a:t>
            </a:r>
            <a:r>
              <a:rPr lang="en-US" sz="1600" dirty="0" err="1" smtClean="0">
                <a:solidFill>
                  <a:srgbClr val="FFFFFF"/>
                </a:solidFill>
              </a:rPr>
              <a:t>rocess</a:t>
            </a:r>
            <a:r>
              <a:rPr lang="en-US" sz="1600" dirty="0" smtClean="0">
                <a:solidFill>
                  <a:srgbClr val="FFFFFF"/>
                </a:solidFill>
              </a:rPr>
              <a:t>-</a:t>
            </a:r>
            <a:br>
              <a:rPr lang="en-US" sz="1600" dirty="0" smtClean="0">
                <a:solidFill>
                  <a:srgbClr val="FFFFFF"/>
                </a:solidFill>
              </a:rPr>
            </a:br>
            <a:r>
              <a:rPr lang="en-US" sz="1600" dirty="0" err="1" smtClean="0">
                <a:solidFill>
                  <a:srgbClr val="FFFFFF"/>
                </a:solidFill>
              </a:rPr>
              <a:t>ing</a:t>
            </a:r>
            <a:r>
              <a:rPr lang="en-US" sz="1600" dirty="0" smtClean="0">
                <a:solidFill>
                  <a:srgbClr val="FFFFFF"/>
                </a:solidFill>
              </a:rPr>
              <a:t> &amp; testing @ HIM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61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10"/>
    </mc:Choice>
    <mc:Fallback xmlns="">
      <p:transition xmlns:p14="http://schemas.microsoft.com/office/powerpoint/2010/main" spd="slow" advTm="5101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 smtClean="0"/>
              <a:t>Folgende</a:t>
            </a:r>
            <a:r>
              <a:rPr lang="en-US" dirty="0" smtClean="0"/>
              <a:t> </a:t>
            </a:r>
            <a:r>
              <a:rPr lang="en-US" dirty="0" err="1" smtClean="0"/>
              <a:t>Folien</a:t>
            </a:r>
            <a:r>
              <a:rPr lang="en-US" dirty="0" smtClean="0"/>
              <a:t> </a:t>
            </a:r>
            <a:r>
              <a:rPr lang="en-US" dirty="0" err="1" smtClean="0"/>
              <a:t>nur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Backup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Fragen</a:t>
            </a:r>
            <a:r>
              <a:rPr lang="en-US" dirty="0" smtClean="0"/>
              <a:t> </a:t>
            </a:r>
            <a:r>
              <a:rPr lang="de-DE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"/>
    </mc:Choice>
    <mc:Fallback xmlns="">
      <p:transition xmlns:p14="http://schemas.microsoft.com/office/powerpoint/2010/main" spd="slow" advTm="215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Cavity</a:t>
            </a:r>
            <a:r>
              <a:rPr lang="de-DE" dirty="0" smtClean="0"/>
              <a:t> </a:t>
            </a:r>
            <a:r>
              <a:rPr lang="de-DE" dirty="0" err="1" smtClean="0"/>
              <a:t>processing</a:t>
            </a:r>
            <a:r>
              <a:rPr lang="de-DE" dirty="0" smtClean="0"/>
              <a:t> &amp; </a:t>
            </a:r>
            <a:r>
              <a:rPr lang="de-DE" dirty="0" err="1" smtClean="0"/>
              <a:t>assembly</a:t>
            </a:r>
            <a:endParaRPr lang="de-DE" dirty="0"/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340767"/>
            <a:ext cx="1872208" cy="2496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179512" y="908720"/>
            <a:ext cx="206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DESY (extensive!)</a:t>
            </a:r>
            <a:endParaRPr lang="en-US" dirty="0"/>
          </a:p>
        </p:txBody>
      </p:sp>
      <p:pic>
        <p:nvPicPr>
          <p:cNvPr id="23" name="Bild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4365104"/>
            <a:ext cx="2593733" cy="2193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3" descr="EddyCurFE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2160809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239565" y="1340768"/>
            <a:ext cx="1452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Electropolishing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39552" y="6165304"/>
            <a:ext cx="1980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Eddy-current scanning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3203848" y="6194051"/>
            <a:ext cx="14221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Barrel polishing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783" y="1124744"/>
            <a:ext cx="3736958" cy="2731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feld 18"/>
          <p:cNvSpPr txBox="1"/>
          <p:nvPr/>
        </p:nvSpPr>
        <p:spPr>
          <a:xfrm>
            <a:off x="5204486" y="1105580"/>
            <a:ext cx="33279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Assembly and processing infrastructure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at HIM for ion accelerators under con-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err="1" smtClean="0">
                <a:solidFill>
                  <a:schemeClr val="bg1"/>
                </a:solidFill>
              </a:rPr>
              <a:t>struction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360419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4365104"/>
            <a:ext cx="2915816" cy="2186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feld 17"/>
          <p:cNvSpPr txBox="1"/>
          <p:nvPr/>
        </p:nvSpPr>
        <p:spPr>
          <a:xfrm>
            <a:off x="1619672" y="3861048"/>
            <a:ext cx="2698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Clean-room assembly @ DESY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940152" y="6165304"/>
            <a:ext cx="2571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Clean-room assembly @ HZB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182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SRF </a:t>
            </a:r>
            <a:r>
              <a:rPr lang="de-DE" dirty="0" err="1" smtClean="0"/>
              <a:t>Cavity</a:t>
            </a:r>
            <a:r>
              <a:rPr lang="de-DE" dirty="0" smtClean="0"/>
              <a:t> </a:t>
            </a:r>
            <a:r>
              <a:rPr lang="de-DE" dirty="0" err="1" smtClean="0"/>
              <a:t>testing</a:t>
            </a:r>
            <a:endParaRPr lang="en-US" dirty="0"/>
          </a:p>
        </p:txBody>
      </p:sp>
      <p:grpSp>
        <p:nvGrpSpPr>
          <p:cNvPr id="21" name="Gruppierung 20"/>
          <p:cNvGrpSpPr/>
          <p:nvPr/>
        </p:nvGrpSpPr>
        <p:grpSpPr>
          <a:xfrm>
            <a:off x="4211960" y="4293097"/>
            <a:ext cx="3169434" cy="2107674"/>
            <a:chOff x="394454" y="4509121"/>
            <a:chExt cx="3169434" cy="2107674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454" y="4509121"/>
              <a:ext cx="3169434" cy="2107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feld 7"/>
            <p:cNvSpPr txBox="1"/>
            <p:nvPr/>
          </p:nvSpPr>
          <p:spPr>
            <a:xfrm>
              <a:off x="395536" y="6228020"/>
              <a:ext cx="2955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Complete modules (DESY)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uppierung 16"/>
          <p:cNvGrpSpPr/>
          <p:nvPr/>
        </p:nvGrpSpPr>
        <p:grpSpPr>
          <a:xfrm>
            <a:off x="395536" y="4129664"/>
            <a:ext cx="3524354" cy="2237325"/>
            <a:chOff x="3589990" y="4479391"/>
            <a:chExt cx="3380338" cy="2145901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57958" y="4479391"/>
              <a:ext cx="3312370" cy="21459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3589990" y="6237312"/>
              <a:ext cx="3001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“Fully equipped” cavities (HZB)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Gruppierung 21"/>
          <p:cNvGrpSpPr/>
          <p:nvPr/>
        </p:nvGrpSpPr>
        <p:grpSpPr>
          <a:xfrm>
            <a:off x="539552" y="1196752"/>
            <a:ext cx="2984748" cy="2623322"/>
            <a:chOff x="323528" y="1484784"/>
            <a:chExt cx="2984748" cy="2623322"/>
          </a:xfrm>
        </p:grpSpPr>
        <p:pic>
          <p:nvPicPr>
            <p:cNvPr id="11" name="Bild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249" y="1484784"/>
              <a:ext cx="2979027" cy="26233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feld 11"/>
            <p:cNvSpPr txBox="1"/>
            <p:nvPr/>
          </p:nvSpPr>
          <p:spPr>
            <a:xfrm>
              <a:off x="323528" y="3717032"/>
              <a:ext cx="27386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“Naked” cavity tests (DESY)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Gruppierung 22"/>
          <p:cNvGrpSpPr/>
          <p:nvPr/>
        </p:nvGrpSpPr>
        <p:grpSpPr>
          <a:xfrm>
            <a:off x="6012160" y="2636912"/>
            <a:ext cx="2857426" cy="2088981"/>
            <a:chOff x="6084168" y="2924195"/>
            <a:chExt cx="2857426" cy="2088981"/>
          </a:xfrm>
        </p:grpSpPr>
        <p:pic>
          <p:nvPicPr>
            <p:cNvPr id="20" name="Bild 1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4168" y="2924195"/>
              <a:ext cx="2857426" cy="20889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feld 17"/>
            <p:cNvSpPr txBox="1"/>
            <p:nvPr/>
          </p:nvSpPr>
          <p:spPr>
            <a:xfrm>
              <a:off x="6156176" y="4366845"/>
              <a:ext cx="265900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Low beta cavity tests (HIM)</a:t>
              </a:r>
            </a:p>
            <a:p>
              <a:r>
                <a:rPr lang="en-US" sz="1600" dirty="0" smtClean="0">
                  <a:solidFill>
                    <a:srgbClr val="FFFFFF"/>
                  </a:solidFill>
                </a:rPr>
                <a:t>- Under construction</a:t>
              </a:r>
            </a:p>
          </p:txBody>
        </p:sp>
      </p:grpSp>
      <p:grpSp>
        <p:nvGrpSpPr>
          <p:cNvPr id="16" name="Gruppierung 15"/>
          <p:cNvGrpSpPr/>
          <p:nvPr/>
        </p:nvGrpSpPr>
        <p:grpSpPr>
          <a:xfrm>
            <a:off x="3791670" y="1196752"/>
            <a:ext cx="2868562" cy="2637851"/>
            <a:chOff x="3347864" y="1484784"/>
            <a:chExt cx="2868562" cy="2637851"/>
          </a:xfrm>
        </p:grpSpPr>
        <p:grpSp>
          <p:nvGrpSpPr>
            <p:cNvPr id="5" name="Gruppierung 4"/>
            <p:cNvGrpSpPr/>
            <p:nvPr/>
          </p:nvGrpSpPr>
          <p:grpSpPr>
            <a:xfrm>
              <a:off x="3347864" y="1484784"/>
              <a:ext cx="2868562" cy="2637851"/>
              <a:chOff x="3347864" y="1704946"/>
              <a:chExt cx="2720667" cy="2417689"/>
            </a:xfrm>
          </p:grpSpPr>
          <p:pic>
            <p:nvPicPr>
              <p:cNvPr id="13" name="Bild 12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47864" y="1704946"/>
                <a:ext cx="1378590" cy="241478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4" name="Bild 13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16623" y="1712566"/>
                <a:ext cx="1351908" cy="24100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5" name="Textfeld 14"/>
            <p:cNvSpPr txBox="1"/>
            <p:nvPr/>
          </p:nvSpPr>
          <p:spPr>
            <a:xfrm>
              <a:off x="3362164" y="1484784"/>
              <a:ext cx="214594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Sample testing (HZB)</a:t>
              </a:r>
            </a:p>
            <a:p>
              <a:r>
                <a:rPr lang="en-US" sz="1600" dirty="0" smtClean="0">
                  <a:solidFill>
                    <a:srgbClr val="FFFFFF"/>
                  </a:solidFill>
                </a:rPr>
                <a:t>- under construction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14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Photoinjector</a:t>
            </a:r>
            <a:r>
              <a:rPr lang="de-DE" dirty="0" smtClean="0"/>
              <a:t> </a:t>
            </a:r>
            <a:r>
              <a:rPr lang="de-DE" dirty="0" err="1" smtClean="0"/>
              <a:t>characterisation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431" y="2196905"/>
            <a:ext cx="2247025" cy="380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6350575" y="1196752"/>
            <a:ext cx="24698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Cathode development (HZB)</a:t>
            </a:r>
            <a:endParaRPr lang="en-US" sz="1400" dirty="0"/>
          </a:p>
          <a:p>
            <a:r>
              <a:rPr lang="en-US" sz="1400" dirty="0" smtClean="0"/>
              <a:t>(+ cathode characterization</a:t>
            </a:r>
          </a:p>
          <a:p>
            <a:r>
              <a:rPr lang="en-US" sz="1400" dirty="0" smtClean="0"/>
              <a:t>at Helmholtz Association </a:t>
            </a:r>
            <a:br>
              <a:rPr lang="en-US" sz="1400" dirty="0" smtClean="0"/>
            </a:br>
            <a:r>
              <a:rPr lang="en-US" sz="1400" dirty="0" smtClean="0"/>
              <a:t>light sources)</a:t>
            </a:r>
            <a:endParaRPr lang="en-US" sz="1400" dirty="0"/>
          </a:p>
        </p:txBody>
      </p:sp>
      <p:grpSp>
        <p:nvGrpSpPr>
          <p:cNvPr id="21" name="Gruppierung 20"/>
          <p:cNvGrpSpPr/>
          <p:nvPr/>
        </p:nvGrpSpPr>
        <p:grpSpPr>
          <a:xfrm>
            <a:off x="251520" y="1124744"/>
            <a:ext cx="3974065" cy="3000033"/>
            <a:chOff x="107504" y="4389407"/>
            <a:chExt cx="3974065" cy="3000033"/>
          </a:xfrm>
        </p:grpSpPr>
        <p:pic>
          <p:nvPicPr>
            <p:cNvPr id="14" name="Bild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04" y="4389407"/>
              <a:ext cx="3960440" cy="30000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feld 19"/>
            <p:cNvSpPr txBox="1"/>
            <p:nvPr/>
          </p:nvSpPr>
          <p:spPr>
            <a:xfrm>
              <a:off x="107504" y="4437112"/>
              <a:ext cx="39740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SRF </a:t>
              </a:r>
              <a:r>
                <a:rPr lang="en-US" sz="1600" dirty="0" err="1" smtClean="0">
                  <a:solidFill>
                    <a:srgbClr val="FFFFFF"/>
                  </a:solidFill>
                </a:rPr>
                <a:t>Photoinjector</a:t>
              </a:r>
              <a:r>
                <a:rPr lang="en-US" sz="1600" dirty="0">
                  <a:solidFill>
                    <a:srgbClr val="FFFFFF"/>
                  </a:solidFill>
                </a:rPr>
                <a:t> </a:t>
              </a:r>
              <a:r>
                <a:rPr lang="en-US" sz="1600" dirty="0" smtClean="0">
                  <a:solidFill>
                    <a:srgbClr val="FFFFFF"/>
                  </a:solidFill>
                </a:rPr>
                <a:t>&amp; diagnostics @ ELBE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uppierung 12"/>
          <p:cNvGrpSpPr/>
          <p:nvPr/>
        </p:nvGrpSpPr>
        <p:grpSpPr>
          <a:xfrm>
            <a:off x="596143" y="3068960"/>
            <a:ext cx="5488025" cy="3249072"/>
            <a:chOff x="-1260648" y="2916232"/>
            <a:chExt cx="5488025" cy="3249072"/>
          </a:xfrm>
        </p:grpSpPr>
        <p:pic>
          <p:nvPicPr>
            <p:cNvPr id="8" name="Picture 2" descr="D:\Profile\gbt\Daten\SRF_Gun\Photos\2012-08-02_Diagnose_Beamline\2012-08-03_Beamline_Susanne_2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981" y="2924944"/>
              <a:ext cx="2865396" cy="32403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feld 15"/>
            <p:cNvSpPr txBox="1"/>
            <p:nvPr/>
          </p:nvSpPr>
          <p:spPr>
            <a:xfrm>
              <a:off x="-1260648" y="5758551"/>
              <a:ext cx="21897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Test of DESY gun @HZB</a:t>
              </a:r>
              <a:endParaRPr lang="en-US" sz="1400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1433989" y="2916232"/>
              <a:ext cx="222498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Injector tests @ HZB’s</a:t>
              </a:r>
              <a:br>
                <a:rPr lang="en-US" sz="1600" dirty="0" smtClean="0">
                  <a:solidFill>
                    <a:srgbClr val="FFFFFF"/>
                  </a:solidFill>
                </a:rPr>
              </a:br>
              <a:r>
                <a:rPr lang="en-US" sz="1600" dirty="0" smtClean="0">
                  <a:solidFill>
                    <a:srgbClr val="FFFFFF"/>
                  </a:solidFill>
                </a:rPr>
                <a:t>injector test facility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8" name="Bild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293096"/>
            <a:ext cx="3008919" cy="1842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8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4093733" cy="3043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tests of SRF systems</a:t>
            </a:r>
            <a:endParaRPr lang="en-US" dirty="0"/>
          </a:p>
        </p:txBody>
      </p:sp>
      <p:pic>
        <p:nvPicPr>
          <p:cNvPr id="5" name="Picture 383" descr="hli-22jun2011-tal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5629566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251520" y="1052736"/>
            <a:ext cx="4221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Beam tests with ions at GSI with HLI injector</a:t>
            </a:r>
            <a:endParaRPr lang="en-US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4860032" y="5301208"/>
            <a:ext cx="33210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Dedicated high-current beam tests </a:t>
            </a:r>
            <a:br>
              <a:rPr lang="en-US" sz="1600" dirty="0" smtClean="0">
                <a:solidFill>
                  <a:srgbClr val="FFFFFF"/>
                </a:solidFill>
              </a:rPr>
            </a:br>
            <a:r>
              <a:rPr lang="en-US" sz="1600" dirty="0" smtClean="0">
                <a:solidFill>
                  <a:srgbClr val="FFFFFF"/>
                </a:solidFill>
              </a:rPr>
              <a:t>at </a:t>
            </a:r>
            <a:r>
              <a:rPr lang="en-US" sz="1600" dirty="0" err="1" smtClean="0">
                <a:solidFill>
                  <a:srgbClr val="FFFFFF"/>
                </a:solidFill>
              </a:rPr>
              <a:t>B</a:t>
            </a:r>
            <a:r>
              <a:rPr lang="en-US" sz="1600" i="1" dirty="0" err="1" smtClean="0">
                <a:solidFill>
                  <a:srgbClr val="FFFFFF"/>
                </a:solidFill>
              </a:rPr>
              <a:t>ERL</a:t>
            </a:r>
            <a:r>
              <a:rPr lang="en-US" sz="1600" dirty="0" err="1" smtClean="0">
                <a:solidFill>
                  <a:srgbClr val="FFFFFF"/>
                </a:solidFill>
              </a:rPr>
              <a:t>inPro</a:t>
            </a:r>
            <a:r>
              <a:rPr lang="en-US" sz="1600" dirty="0" smtClean="0">
                <a:solidFill>
                  <a:srgbClr val="FFFFFF"/>
                </a:solidFill>
              </a:rPr>
              <a:t> (under construction)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9" y="3501008"/>
            <a:ext cx="4283003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feld 11"/>
          <p:cNvSpPr txBox="1"/>
          <p:nvPr/>
        </p:nvSpPr>
        <p:spPr>
          <a:xfrm>
            <a:off x="228998" y="6042774"/>
            <a:ext cx="4198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ELBE Accelerator (limited test opportunities)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1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5805264"/>
            <a:ext cx="9144000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CW XFEL Operation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Assumptions for CW XFEL operation</a:t>
            </a:r>
          </a:p>
          <a:p>
            <a:pPr lvl="1"/>
            <a:r>
              <a:rPr lang="en-US" dirty="0" smtClean="0"/>
              <a:t>Helium bath at 1.8 K rather than the present 2 K in pulsed mode</a:t>
            </a:r>
          </a:p>
          <a:p>
            <a:pPr lvl="1"/>
            <a:r>
              <a:rPr lang="en-US" dirty="0" smtClean="0"/>
              <a:t>Capacity of </a:t>
            </a:r>
            <a:r>
              <a:rPr lang="en-US" dirty="0" err="1" smtClean="0"/>
              <a:t>cryoplant</a:t>
            </a:r>
            <a:r>
              <a:rPr lang="en-US" dirty="0" smtClean="0"/>
              <a:t> increased to 5 kW@1.8 K (from 2.5 kW@2 K). </a:t>
            </a:r>
          </a:p>
          <a:p>
            <a:pPr lvl="1"/>
            <a:r>
              <a:rPr lang="en-US" dirty="0" smtClean="0"/>
              <a:t>The first 2 </a:t>
            </a:r>
            <a:r>
              <a:rPr lang="en-US" dirty="0" err="1" smtClean="0"/>
              <a:t>GeV</a:t>
            </a:r>
            <a:r>
              <a:rPr lang="en-US" dirty="0" smtClean="0"/>
              <a:t> of the LINAC replaced by high performance CW (high-field) cavities that achieve a </a:t>
            </a:r>
            <a:r>
              <a:rPr lang="en-US" i="1" dirty="0" smtClean="0"/>
              <a:t>Q</a:t>
            </a:r>
            <a:r>
              <a:rPr lang="en-US" dirty="0" smtClean="0"/>
              <a:t> factor of 2.5×10</a:t>
            </a:r>
            <a:r>
              <a:rPr lang="en-US" baseline="30000" dirty="0" smtClean="0"/>
              <a:t>10</a:t>
            </a:r>
            <a:endParaRPr lang="en-US" dirty="0"/>
          </a:p>
          <a:p>
            <a:pPr lvl="2"/>
            <a:r>
              <a:rPr lang="en-US" dirty="0" smtClean="0"/>
              <a:t>Higher field (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cryogenic load) ensures the excellent beam properties.</a:t>
            </a:r>
          </a:p>
          <a:p>
            <a:pPr lvl="1"/>
            <a:r>
              <a:rPr lang="en-US" dirty="0" smtClean="0"/>
              <a:t>Remaining “main” LINAC operates with “standard” (as-is) modules.</a:t>
            </a:r>
          </a:p>
          <a:p>
            <a:pPr lvl="1"/>
            <a:r>
              <a:rPr lang="en-US" dirty="0" smtClean="0"/>
              <a:t>12 additional modules are installed in the “main” LINAC</a:t>
            </a:r>
          </a:p>
          <a:p>
            <a:pPr lvl="1"/>
            <a:endParaRPr lang="en-US" dirty="0"/>
          </a:p>
        </p:txBody>
      </p:sp>
      <p:sp>
        <p:nvSpPr>
          <p:cNvPr id="2" name="Textfeld 1"/>
          <p:cNvSpPr txBox="1"/>
          <p:nvPr/>
        </p:nvSpPr>
        <p:spPr>
          <a:xfrm>
            <a:off x="-36512" y="6165304"/>
            <a:ext cx="8318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Red: Planned CW upgrade   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Green: “Improved” upgrade if Q-factor is improved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337855"/>
              </p:ext>
            </p:extLst>
          </p:nvPr>
        </p:nvGraphicFramePr>
        <p:xfrm>
          <a:off x="48864" y="4077072"/>
          <a:ext cx="9036500" cy="2111361"/>
        </p:xfrm>
        <a:graphic>
          <a:graphicData uri="http://schemas.openxmlformats.org/drawingml/2006/table">
            <a:tbl>
              <a:tblPr firstRow="1" lastCol="1" bandRow="1">
                <a:tableStyleId>{5C22544A-7EE6-4342-B048-85BDC9FD1C3A}</a:tableStyleId>
              </a:tblPr>
              <a:tblGrid>
                <a:gridCol w="821500"/>
                <a:gridCol w="821500"/>
                <a:gridCol w="795895"/>
                <a:gridCol w="847105"/>
                <a:gridCol w="821500"/>
                <a:gridCol w="821500"/>
                <a:gridCol w="821500"/>
                <a:gridCol w="821500"/>
                <a:gridCol w="821500"/>
                <a:gridCol w="821500"/>
                <a:gridCol w="821500"/>
              </a:tblGrid>
              <a:tr h="374001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“Injector”</a:t>
                      </a:r>
                      <a:r>
                        <a:rPr lang="en-US" sz="1400" baseline="0" dirty="0" smtClean="0"/>
                        <a:t> LINAC</a:t>
                      </a:r>
                      <a:endParaRPr lang="en-US" sz="1400" b="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“Main” LINAC</a:t>
                      </a:r>
                      <a:endParaRPr lang="en-US" sz="1400" b="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76511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err="1" smtClean="0"/>
                        <a:t>E</a:t>
                      </a:r>
                      <a:r>
                        <a:rPr lang="en-US" sz="1200" baseline="-25000" dirty="0" err="1" smtClean="0"/>
                        <a:t>acc</a:t>
                      </a:r>
                      <a:endParaRPr lang="en-US" sz="1200" b="0" baseline="-250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Modules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Q</a:t>
                      </a:r>
                      <a:r>
                        <a:rPr lang="en-US" sz="1200" baseline="-25000" dirty="0" smtClean="0"/>
                        <a:t>0</a:t>
                      </a:r>
                      <a:endParaRPr lang="en-US" sz="1200" b="0" baseline="-25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Dynamic &amp; Static Load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Energy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err="1" smtClean="0"/>
                        <a:t>E</a:t>
                      </a:r>
                      <a:r>
                        <a:rPr lang="en-US" sz="1200" baseline="-25000" dirty="0" err="1" smtClean="0"/>
                        <a:t>acc</a:t>
                      </a:r>
                      <a:endParaRPr lang="en-US" sz="1200" b="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Modules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Q</a:t>
                      </a:r>
                      <a:r>
                        <a:rPr lang="en-US" sz="1200" baseline="-25000" dirty="0" smtClean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Dynamic &amp; Static Load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Energy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Total energy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0213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14.2</a:t>
                      </a:r>
                      <a:br>
                        <a:rPr lang="en-US" sz="1200" dirty="0" smtClean="0"/>
                      </a:br>
                      <a:r>
                        <a:rPr lang="en-US" sz="1200" baseline="0" dirty="0" smtClean="0"/>
                        <a:t> MV/m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17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2.5 × 10</a:t>
                      </a:r>
                      <a:r>
                        <a:rPr lang="en-US" sz="1200" baseline="30000" dirty="0" smtClean="0"/>
                        <a:t>10</a:t>
                      </a:r>
                      <a:endParaRPr lang="en-US" sz="1200" baseline="300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1156</a:t>
                      </a:r>
                      <a:r>
                        <a:rPr lang="en-US" sz="1200" baseline="0" dirty="0" smtClean="0"/>
                        <a:t> W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 </a:t>
                      </a:r>
                      <a:r>
                        <a:rPr lang="en-US" sz="1200" dirty="0" err="1" smtClean="0"/>
                        <a:t>GeV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4.4 </a:t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MV/m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96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1 × 10</a:t>
                      </a:r>
                      <a:r>
                        <a:rPr lang="en-US" sz="1200" baseline="30000" dirty="0" smtClean="0"/>
                        <a:t>10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1536 </a:t>
                      </a:r>
                      <a:r>
                        <a:rPr lang="en-US" sz="1200" baseline="0" dirty="0" smtClean="0"/>
                        <a:t>W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3.5 </a:t>
                      </a:r>
                      <a:r>
                        <a:rPr lang="en-US" sz="1200" dirty="0" err="1" smtClean="0"/>
                        <a:t>GeV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5.5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402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68 W</a:t>
                      </a:r>
                      <a:endParaRPr lang="en-US" sz="1200" dirty="0"/>
                    </a:p>
                  </a:txBody>
                  <a:tcPr anchor="ctr">
                    <a:solidFill>
                      <a:srgbClr val="D9969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384 W</a:t>
                      </a:r>
                      <a:endParaRPr lang="en-US" sz="1200" dirty="0"/>
                    </a:p>
                  </a:txBody>
                  <a:tcPr anchor="ctr">
                    <a:solidFill>
                      <a:srgbClr val="D9969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0213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14.2</a:t>
                      </a:r>
                      <a:br>
                        <a:rPr lang="en-US" sz="1200" dirty="0" smtClean="0"/>
                      </a:br>
                      <a:r>
                        <a:rPr lang="en-US" sz="1200" baseline="0" dirty="0" smtClean="0"/>
                        <a:t> MV/m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17</a:t>
                      </a:r>
                      <a:endParaRPr lang="en-US" sz="12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2.5 × 10</a:t>
                      </a:r>
                      <a:r>
                        <a:rPr lang="en-US" sz="1200" baseline="30000" dirty="0" smtClean="0"/>
                        <a:t>10</a:t>
                      </a: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1156 W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 </a:t>
                      </a:r>
                      <a:r>
                        <a:rPr lang="en-US" sz="1200" dirty="0" err="1" smtClean="0"/>
                        <a:t>GeV</a:t>
                      </a:r>
                      <a:endParaRPr lang="en-US" sz="12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7.5</a:t>
                      </a:r>
                      <a:br>
                        <a:rPr lang="en-US" sz="1200" dirty="0" smtClean="0"/>
                      </a:br>
                      <a:r>
                        <a:rPr lang="en-US" sz="1200" dirty="0" smtClean="0"/>
                        <a:t>MV/m</a:t>
                      </a:r>
                      <a:endParaRPr lang="en-US" sz="12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96</a:t>
                      </a:r>
                      <a:endParaRPr lang="en-US" sz="12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3 × 10</a:t>
                      </a:r>
                      <a:r>
                        <a:rPr lang="en-US" sz="1200" baseline="30000" dirty="0" smtClean="0"/>
                        <a:t>10</a:t>
                      </a:r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1536 W</a:t>
                      </a:r>
                      <a:endParaRPr lang="en-US" sz="1200" dirty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6.0 </a:t>
                      </a:r>
                      <a:r>
                        <a:rPr lang="en-US" sz="1200" dirty="0" err="1" smtClean="0"/>
                        <a:t>GeV</a:t>
                      </a:r>
                      <a:endParaRPr lang="en-US" sz="1200" dirty="0" smtClean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8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GeV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402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68</a:t>
                      </a:r>
                      <a:r>
                        <a:rPr lang="en-US" sz="1200" baseline="0" dirty="0" smtClean="0"/>
                        <a:t> W</a:t>
                      </a:r>
                      <a:endParaRPr lang="en-US" sz="12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384</a:t>
                      </a:r>
                      <a:r>
                        <a:rPr lang="en-US" sz="1200" baseline="0" dirty="0" smtClean="0"/>
                        <a:t> W</a:t>
                      </a:r>
                      <a:endParaRPr lang="en-US" sz="1200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75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Bild 7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759605"/>
            <a:ext cx="2327038" cy="14401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SRF R&amp;D: Example 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>
              <a:sym typeface="Wingdings"/>
            </a:endParaRPr>
          </a:p>
          <a:p>
            <a:endParaRPr lang="en-US" sz="1800" dirty="0">
              <a:sym typeface="Wingdings"/>
            </a:endParaRPr>
          </a:p>
          <a:p>
            <a:r>
              <a:rPr lang="en-US" dirty="0">
                <a:sym typeface="Wingdings"/>
              </a:rPr>
              <a:t/>
            </a:r>
            <a:br>
              <a:rPr lang="en-US" dirty="0">
                <a:sym typeface="Wingdings"/>
              </a:rPr>
            </a:br>
            <a:r>
              <a:rPr lang="en-US" dirty="0" smtClean="0">
                <a:sym typeface="Wingdings"/>
              </a:rPr>
              <a:t/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/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/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/>
            </a:r>
            <a:br>
              <a:rPr lang="en-US" dirty="0" smtClean="0">
                <a:sym typeface="Wingdings"/>
              </a:rPr>
            </a:br>
            <a:r>
              <a:rPr lang="en-US" sz="1800" dirty="0" smtClean="0">
                <a:sym typeface="Wingdings"/>
              </a:rPr>
              <a:t>= all “ingredients” for turn key, compact accelerators  industrialization</a:t>
            </a:r>
            <a:endParaRPr lang="en-US" sz="1800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1758034"/>
            <a:ext cx="1872208" cy="14433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2843808" y="980728"/>
            <a:ext cx="27503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Designs for low frequencies </a:t>
            </a:r>
          </a:p>
          <a:p>
            <a:r>
              <a:rPr lang="en-US" sz="1600" dirty="0" smtClean="0"/>
              <a:t>(learn from ion accelerators)</a:t>
            </a:r>
            <a:endParaRPr lang="en-US" sz="1600" dirty="0"/>
          </a:p>
        </p:txBody>
      </p:sp>
      <p:grpSp>
        <p:nvGrpSpPr>
          <p:cNvPr id="19" name="Gruppierung 18"/>
          <p:cNvGrpSpPr/>
          <p:nvPr/>
        </p:nvGrpSpPr>
        <p:grpSpPr>
          <a:xfrm>
            <a:off x="251519" y="4834830"/>
            <a:ext cx="4005702" cy="1618507"/>
            <a:chOff x="3840134" y="1340768"/>
            <a:chExt cx="4943826" cy="1997556"/>
          </a:xfrm>
        </p:grpSpPr>
        <p:pic>
          <p:nvPicPr>
            <p:cNvPr id="15" name="Bild 1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3928" y="1340768"/>
              <a:ext cx="4860032" cy="19975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feld 15"/>
            <p:cNvSpPr txBox="1"/>
            <p:nvPr/>
          </p:nvSpPr>
          <p:spPr>
            <a:xfrm>
              <a:off x="3840134" y="2919356"/>
              <a:ext cx="16100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MIT CUBIX Proposal</a:t>
              </a:r>
              <a:endParaRPr lang="en-US" sz="1200" dirty="0"/>
            </a:p>
          </p:txBody>
        </p:sp>
      </p:grpSp>
      <p:sp>
        <p:nvSpPr>
          <p:cNvPr id="30" name="Textfeld 29"/>
          <p:cNvSpPr txBox="1"/>
          <p:nvPr/>
        </p:nvSpPr>
        <p:spPr>
          <a:xfrm>
            <a:off x="353381" y="980728"/>
            <a:ext cx="24659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New SRF materials</a:t>
            </a:r>
            <a:br>
              <a:rPr lang="en-US" sz="1600" dirty="0" smtClean="0"/>
            </a:br>
            <a:r>
              <a:rPr lang="en-US" sz="1600" dirty="0" smtClean="0"/>
              <a:t>operating at higher temp.</a:t>
            </a:r>
            <a:endParaRPr lang="en-US" sz="1600" dirty="0"/>
          </a:p>
        </p:txBody>
      </p:sp>
      <p:pic>
        <p:nvPicPr>
          <p:cNvPr id="31" name="Bild 3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129" y="1975629"/>
            <a:ext cx="2776351" cy="1008112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>
            <a:off x="6300192" y="1103839"/>
            <a:ext cx="224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CW SRF </a:t>
            </a:r>
            <a:r>
              <a:rPr lang="en-US" sz="1600" dirty="0" err="1" smtClean="0"/>
              <a:t>Photoinjector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35" name="Textfeld 34"/>
          <p:cNvSpPr txBox="1"/>
          <p:nvPr/>
        </p:nvSpPr>
        <p:spPr>
          <a:xfrm>
            <a:off x="7452320" y="2348880"/>
            <a:ext cx="453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BNL</a:t>
            </a:r>
            <a:endParaRPr lang="en-US" sz="1100" dirty="0"/>
          </a:p>
        </p:txBody>
      </p:sp>
      <p:grpSp>
        <p:nvGrpSpPr>
          <p:cNvPr id="43" name="Gruppierung 42"/>
          <p:cNvGrpSpPr/>
          <p:nvPr/>
        </p:nvGrpSpPr>
        <p:grpSpPr>
          <a:xfrm>
            <a:off x="4644008" y="4077072"/>
            <a:ext cx="4320480" cy="2430891"/>
            <a:chOff x="323528" y="4293096"/>
            <a:chExt cx="3495132" cy="1919740"/>
          </a:xfrm>
        </p:grpSpPr>
        <p:pic>
          <p:nvPicPr>
            <p:cNvPr id="36" name="Bild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528" y="4293096"/>
              <a:ext cx="3495132" cy="1919740"/>
            </a:xfrm>
            <a:prstGeom prst="rect">
              <a:avLst/>
            </a:prstGeom>
          </p:spPr>
        </p:pic>
        <p:sp>
          <p:nvSpPr>
            <p:cNvPr id="37" name="Textfeld 36"/>
            <p:cNvSpPr txBox="1"/>
            <p:nvPr/>
          </p:nvSpPr>
          <p:spPr>
            <a:xfrm>
              <a:off x="600060" y="4542749"/>
              <a:ext cx="15958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J. Urakawa et. al, KEK</a:t>
              </a:r>
              <a:endParaRPr lang="en-US" sz="1100" dirty="0"/>
            </a:p>
          </p:txBody>
        </p:sp>
      </p:grpSp>
      <p:sp>
        <p:nvSpPr>
          <p:cNvPr id="38" name="Textfeld 37"/>
          <p:cNvSpPr txBox="1"/>
          <p:nvPr/>
        </p:nvSpPr>
        <p:spPr>
          <a:xfrm>
            <a:off x="2627784" y="2187297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39" name="Textfeld 38"/>
          <p:cNvSpPr txBox="1"/>
          <p:nvPr/>
        </p:nvSpPr>
        <p:spPr>
          <a:xfrm>
            <a:off x="5659853" y="2187297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41" name="Textfeld 40"/>
          <p:cNvSpPr txBox="1"/>
          <p:nvPr/>
        </p:nvSpPr>
        <p:spPr>
          <a:xfrm>
            <a:off x="3131840" y="3121223"/>
            <a:ext cx="2238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1400" dirty="0" smtClean="0">
                <a:solidFill>
                  <a:srgbClr val="FF0000"/>
                </a:solidFill>
              </a:rPr>
              <a:t>1 W/m losses </a:t>
            </a:r>
            <a:r>
              <a:rPr lang="en-US" sz="1400" u="sng" dirty="0" smtClean="0">
                <a:solidFill>
                  <a:srgbClr val="FF0000"/>
                </a:solidFill>
              </a:rPr>
              <a:t>@ 4.2 K</a:t>
            </a:r>
            <a:r>
              <a:rPr lang="en-US" sz="1400" dirty="0" smtClean="0">
                <a:solidFill>
                  <a:srgbClr val="FF0000"/>
                </a:solidFill>
              </a:rPr>
              <a:t>!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2915816" y="1700808"/>
            <a:ext cx="903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352 MHz</a:t>
            </a:r>
            <a:endParaRPr lang="en-US" sz="1400" dirty="0"/>
          </a:p>
        </p:txBody>
      </p:sp>
      <p:sp>
        <p:nvSpPr>
          <p:cNvPr id="46" name="Textfeld 45"/>
          <p:cNvSpPr txBox="1"/>
          <p:nvPr/>
        </p:nvSpPr>
        <p:spPr>
          <a:xfrm>
            <a:off x="4985312" y="4077072"/>
            <a:ext cx="2551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KEK Quantum beam program</a:t>
            </a:r>
            <a:endParaRPr lang="en-US" sz="1200" dirty="0"/>
          </a:p>
        </p:txBody>
      </p:sp>
      <p:sp>
        <p:nvSpPr>
          <p:cNvPr id="48" name="Rechteck 47"/>
          <p:cNvSpPr/>
          <p:nvPr/>
        </p:nvSpPr>
        <p:spPr>
          <a:xfrm>
            <a:off x="2699792" y="908720"/>
            <a:ext cx="2880320" cy="252028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  <p:sp>
        <p:nvSpPr>
          <p:cNvPr id="50" name="Rechteck 49"/>
          <p:cNvSpPr/>
          <p:nvPr/>
        </p:nvSpPr>
        <p:spPr>
          <a:xfrm>
            <a:off x="323528" y="3356992"/>
            <a:ext cx="8208912" cy="43204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  <p:sp>
        <p:nvSpPr>
          <p:cNvPr id="52" name="Textfeld 51"/>
          <p:cNvSpPr txBox="1"/>
          <p:nvPr/>
        </p:nvSpPr>
        <p:spPr>
          <a:xfrm>
            <a:off x="506556" y="3933056"/>
            <a:ext cx="2481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E.g.: Inverse Compton</a:t>
            </a:r>
            <a:br>
              <a:rPr lang="en-US" dirty="0" smtClean="0"/>
            </a:br>
            <a:r>
              <a:rPr lang="en-US" dirty="0" smtClean="0"/>
              <a:t>sources (ICS)</a:t>
            </a:r>
            <a:endParaRPr lang="en-US" dirty="0"/>
          </a:p>
        </p:txBody>
      </p:sp>
      <p:sp>
        <p:nvSpPr>
          <p:cNvPr id="51" name="Rechteck 50"/>
          <p:cNvSpPr/>
          <p:nvPr/>
        </p:nvSpPr>
        <p:spPr>
          <a:xfrm>
            <a:off x="179512" y="3861048"/>
            <a:ext cx="8856984" cy="2664296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  <p:sp>
        <p:nvSpPr>
          <p:cNvPr id="74" name="Textfeld 73"/>
          <p:cNvSpPr txBox="1"/>
          <p:nvPr/>
        </p:nvSpPr>
        <p:spPr>
          <a:xfrm>
            <a:off x="6401259" y="1448904"/>
            <a:ext cx="1681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(see talk by A. Arnold)</a:t>
            </a:r>
            <a:endParaRPr lang="en-US" sz="1200" dirty="0"/>
          </a:p>
        </p:txBody>
      </p:sp>
      <p:sp>
        <p:nvSpPr>
          <p:cNvPr id="49" name="Rechteck 48"/>
          <p:cNvSpPr/>
          <p:nvPr/>
        </p:nvSpPr>
        <p:spPr>
          <a:xfrm>
            <a:off x="5724128" y="908720"/>
            <a:ext cx="3240360" cy="252028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  <p:pic>
        <p:nvPicPr>
          <p:cNvPr id="53" name="Bild 5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115" y="3970974"/>
            <a:ext cx="1732394" cy="1212676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feld 53"/>
          <p:cNvSpPr txBox="1"/>
          <p:nvPr/>
        </p:nvSpPr>
        <p:spPr>
          <a:xfrm>
            <a:off x="2868780" y="3944814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“</a:t>
            </a:r>
            <a:r>
              <a:rPr lang="en-US" sz="1200" dirty="0" err="1" smtClean="0">
                <a:solidFill>
                  <a:schemeClr val="bg1"/>
                </a:solidFill>
              </a:rPr>
              <a:t>Cryoplant</a:t>
            </a:r>
            <a:r>
              <a:rPr lang="en-US" sz="1200" dirty="0" smtClean="0">
                <a:solidFill>
                  <a:schemeClr val="bg1"/>
                </a:solidFill>
              </a:rPr>
              <a:t>” for one cavity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5" name="Rechteck 54"/>
          <p:cNvSpPr/>
          <p:nvPr/>
        </p:nvSpPr>
        <p:spPr>
          <a:xfrm>
            <a:off x="2895913" y="3944814"/>
            <a:ext cx="1974424" cy="124043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  <p:sp>
        <p:nvSpPr>
          <p:cNvPr id="56" name="Textfeld 55"/>
          <p:cNvSpPr txBox="1"/>
          <p:nvPr/>
        </p:nvSpPr>
        <p:spPr>
          <a:xfrm>
            <a:off x="971600" y="2708920"/>
            <a:ext cx="6917215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762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Linear Collider </a:t>
            </a:r>
            <a:r>
              <a:rPr lang="en-US" sz="1400" i="1" dirty="0" err="1" smtClean="0"/>
              <a:t>Newsline</a:t>
            </a:r>
            <a:r>
              <a:rPr lang="en-US" sz="1400" i="1" dirty="0" smtClean="0"/>
              <a:t>, Jan. 9, 2014</a:t>
            </a:r>
          </a:p>
          <a:p>
            <a:endParaRPr lang="en-US" sz="1400" i="1" dirty="0" smtClean="0"/>
          </a:p>
          <a:p>
            <a:r>
              <a:rPr lang="en-US" sz="1400" i="1" dirty="0" smtClean="0"/>
              <a:t>ICS is widely </a:t>
            </a:r>
            <a:r>
              <a:rPr lang="en-US" sz="1400" i="1" dirty="0" err="1" smtClean="0"/>
              <a:t>recognised</a:t>
            </a:r>
            <a:r>
              <a:rPr lang="en-US" sz="1400" i="1" dirty="0" smtClean="0"/>
              <a:t> as a promising approach to achieve high-intensity high-quality X-rays, </a:t>
            </a:r>
            <a:r>
              <a:rPr lang="de-DE" sz="1400" i="1" dirty="0" smtClean="0"/>
              <a:t>…</a:t>
            </a:r>
            <a:r>
              <a:rPr lang="en-US" sz="1400" i="1" dirty="0" smtClean="0"/>
              <a:t> unique capabilities ... will lead to various applications in the industrial, medical, and security-related fields. The ... implementation of ICS sources, ... depends on the ability to achieve high peak brightness of the X-rays. </a:t>
            </a:r>
            <a:r>
              <a:rPr lang="en-US" sz="1400" i="1" u="sng" dirty="0" smtClean="0"/>
              <a:t>The key technology required to </a:t>
            </a:r>
            <a:r>
              <a:rPr lang="en-US" sz="1400" i="1" u="sng" dirty="0" err="1" smtClean="0"/>
              <a:t>realise</a:t>
            </a:r>
            <a:r>
              <a:rPr lang="en-US" sz="1400" i="1" u="sng" dirty="0" smtClean="0"/>
              <a:t> this brightness is superconducting RF (SCRF) accelerating technology</a:t>
            </a:r>
            <a:r>
              <a:rPr lang="en-US" sz="1400" i="1" dirty="0" smtClean="0"/>
              <a:t>.</a:t>
            </a:r>
            <a:endParaRPr lang="en-US" sz="1400" i="1" dirty="0"/>
          </a:p>
        </p:txBody>
      </p:sp>
      <p:sp>
        <p:nvSpPr>
          <p:cNvPr id="45" name="Rechteck 44"/>
          <p:cNvSpPr/>
          <p:nvPr/>
        </p:nvSpPr>
        <p:spPr>
          <a:xfrm>
            <a:off x="7020272" y="6021288"/>
            <a:ext cx="2016224" cy="64807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10" descr="HG_LOGO_S_ENG_RGB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5525" y="6000750"/>
            <a:ext cx="1433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000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269"/>
    </mc:Choice>
    <mc:Fallback xmlns="">
      <p:transition xmlns:p14="http://schemas.microsoft.com/office/powerpoint/2010/main" spd="slow" advTm="10326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51" grpId="0" animBg="1"/>
      <p:bldP spid="49" grpId="0" animBg="1"/>
      <p:bldP spid="55" grpId="0" animBg="1"/>
      <p:bldP spid="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ierung 31"/>
          <p:cNvGrpSpPr/>
          <p:nvPr/>
        </p:nvGrpSpPr>
        <p:grpSpPr>
          <a:xfrm rot="16200000">
            <a:off x="1871700" y="5409221"/>
            <a:ext cx="576063" cy="1512166"/>
            <a:chOff x="1429720" y="-61250"/>
            <a:chExt cx="980647" cy="1091553"/>
          </a:xfrm>
        </p:grpSpPr>
        <p:sp>
          <p:nvSpPr>
            <p:cNvPr id="33" name="Pfeil nach unten 32"/>
            <p:cNvSpPr/>
            <p:nvPr/>
          </p:nvSpPr>
          <p:spPr>
            <a:xfrm>
              <a:off x="1429720" y="40"/>
              <a:ext cx="980647" cy="980647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Pfeil nach unten 4"/>
            <p:cNvSpPr/>
            <p:nvPr/>
          </p:nvSpPr>
          <p:spPr>
            <a:xfrm rot="5400000">
              <a:off x="1386526" y="80010"/>
              <a:ext cx="1091553" cy="809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Industrialization</a:t>
              </a:r>
              <a:endParaRPr lang="en-US" sz="1500" kern="1200" dirty="0"/>
            </a:p>
          </p:txBody>
        </p:sp>
      </p:grpSp>
      <p:sp>
        <p:nvSpPr>
          <p:cNvPr id="6" name="Pfeil nach rechts 5"/>
          <p:cNvSpPr/>
          <p:nvPr/>
        </p:nvSpPr>
        <p:spPr>
          <a:xfrm>
            <a:off x="5796136" y="5150646"/>
            <a:ext cx="576064" cy="6546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6532157" y="4781470"/>
            <a:ext cx="2217674" cy="181588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Large scale facilities</a:t>
            </a:r>
          </a:p>
          <a:p>
            <a:r>
              <a:rPr lang="en-US" sz="1600" dirty="0" smtClean="0"/>
              <a:t>LCLS-II, ESS, </a:t>
            </a:r>
            <a:br>
              <a:rPr lang="en-US" sz="1600" dirty="0" smtClean="0"/>
            </a:br>
            <a:r>
              <a:rPr lang="en-US" sz="1600" dirty="0" err="1" smtClean="0"/>
              <a:t>EUROTrans</a:t>
            </a:r>
            <a:r>
              <a:rPr lang="en-US" sz="1600" dirty="0" smtClean="0"/>
              <a:t>, MESA</a:t>
            </a:r>
            <a:br>
              <a:rPr lang="en-US" sz="1600" dirty="0" smtClean="0"/>
            </a:br>
            <a:r>
              <a:rPr lang="en-US" sz="1600" dirty="0" err="1" smtClean="0"/>
              <a:t>LHeC</a:t>
            </a:r>
            <a:r>
              <a:rPr lang="en-US" sz="1600" dirty="0" smtClean="0"/>
              <a:t>, HIAF, RILAC2,</a:t>
            </a:r>
            <a:br>
              <a:rPr lang="en-US" sz="1600" dirty="0" smtClean="0"/>
            </a:br>
            <a:r>
              <a:rPr lang="en-US" sz="1600" dirty="0" smtClean="0"/>
              <a:t>FRIB, RISP, CW-SRF-</a:t>
            </a:r>
            <a:br>
              <a:rPr lang="en-US" sz="1600" dirty="0" smtClean="0"/>
            </a:br>
            <a:r>
              <a:rPr lang="en-US" sz="1600" dirty="0" smtClean="0"/>
              <a:t>based light sources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>New ideas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Pfeil nach rechts 9"/>
          <p:cNvSpPr/>
          <p:nvPr/>
        </p:nvSpPr>
        <p:spPr>
          <a:xfrm flipH="1">
            <a:off x="2699792" y="5150646"/>
            <a:ext cx="576064" cy="6546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3203848" y="5905024"/>
            <a:ext cx="2840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Generic </a:t>
            </a:r>
            <a:r>
              <a:rPr lang="en-US" dirty="0"/>
              <a:t>r</a:t>
            </a:r>
            <a:r>
              <a:rPr lang="en-US" dirty="0" smtClean="0"/>
              <a:t>esults applicable </a:t>
            </a:r>
            <a:br>
              <a:rPr lang="en-US" dirty="0" smtClean="0"/>
            </a:br>
            <a:r>
              <a:rPr lang="en-US" dirty="0" smtClean="0"/>
              <a:t>to other projects 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364499" y="4758705"/>
            <a:ext cx="2335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Compact </a:t>
            </a:r>
            <a:r>
              <a:rPr lang="de-DE" sz="1600" dirty="0" err="1" smtClean="0"/>
              <a:t>sources</a:t>
            </a:r>
            <a:r>
              <a:rPr lang="de-DE" sz="1600" dirty="0" smtClean="0"/>
              <a:t>:</a:t>
            </a:r>
          </a:p>
          <a:p>
            <a:r>
              <a:rPr lang="de-DE" sz="1600" dirty="0" smtClean="0"/>
              <a:t>Compton </a:t>
            </a:r>
            <a:r>
              <a:rPr lang="de-DE" sz="1600" dirty="0" err="1" smtClean="0"/>
              <a:t>sources</a:t>
            </a:r>
            <a:endParaRPr lang="de-DE" sz="1600" dirty="0" smtClean="0"/>
          </a:p>
          <a:p>
            <a:r>
              <a:rPr lang="de-DE" sz="1600" dirty="0" err="1" smtClean="0"/>
              <a:t>Lithography</a:t>
            </a:r>
            <a:endParaRPr lang="de-DE" sz="1600" dirty="0" smtClean="0"/>
          </a:p>
          <a:p>
            <a:r>
              <a:rPr lang="de-DE" sz="1600" dirty="0" smtClean="0"/>
              <a:t>Imaging</a:t>
            </a:r>
            <a:r>
              <a:rPr lang="en-US" sz="1600" dirty="0" smtClean="0"/>
              <a:t>, tech. </a:t>
            </a:r>
            <a:r>
              <a:rPr lang="en-US" sz="1600" dirty="0"/>
              <a:t>t</a:t>
            </a:r>
            <a:r>
              <a:rPr lang="en-US" sz="1600" dirty="0" smtClean="0"/>
              <a:t>ransfer</a:t>
            </a:r>
            <a:endParaRPr lang="en-US" sz="1600" dirty="0"/>
          </a:p>
          <a:p>
            <a:r>
              <a:rPr lang="en-US" sz="1600" dirty="0" smtClean="0"/>
              <a:t>“turn-key” units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New ideas</a:t>
            </a:r>
          </a:p>
        </p:txBody>
      </p:sp>
      <p:sp>
        <p:nvSpPr>
          <p:cNvPr id="14" name="Rechteck 13"/>
          <p:cNvSpPr/>
          <p:nvPr/>
        </p:nvSpPr>
        <p:spPr>
          <a:xfrm>
            <a:off x="395536" y="4800130"/>
            <a:ext cx="8568952" cy="177817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Development in ARD</a:t>
            </a:r>
            <a:endParaRPr lang="en-US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609702355"/>
              </p:ext>
            </p:extLst>
          </p:nvPr>
        </p:nvGraphicFramePr>
        <p:xfrm>
          <a:off x="468313" y="764704"/>
          <a:ext cx="8207375" cy="5194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Rechteck 12"/>
          <p:cNvSpPr/>
          <p:nvPr/>
        </p:nvSpPr>
        <p:spPr>
          <a:xfrm>
            <a:off x="3336105" y="3462561"/>
            <a:ext cx="2448272" cy="230425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87166"/>
              </a:avLst>
            </a:prstTxWarp>
            <a:spAutoFit/>
          </a:bodyPr>
          <a:lstStyle/>
          <a:p>
            <a:pPr algn="ctr"/>
            <a:r>
              <a:rPr lang="de-DE" sz="5400" b="1" cap="none" spc="0" dirty="0" err="1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Address</a:t>
            </a:r>
            <a:r>
              <a:rPr lang="de-DE" sz="5400" b="1" cap="none" spc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5400" b="1" dirty="0" err="1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</a:t>
            </a:r>
            <a:r>
              <a:rPr lang="de-DE" sz="5400" b="1" dirty="0" err="1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acilities</a:t>
            </a:r>
            <a:r>
              <a:rPr lang="de-DE" sz="5400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5400" b="1" cap="none" spc="0" dirty="0" err="1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within</a:t>
            </a:r>
            <a:r>
              <a:rPr lang="de-DE" sz="5400" b="1" cap="none" spc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ARD/</a:t>
            </a:r>
            <a:r>
              <a:rPr lang="de-DE" sz="5400" b="1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Helmholtz</a:t>
            </a:r>
            <a:endParaRPr lang="de-DE" sz="5400" b="1" cap="none" spc="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26" name="Gruppierung 25"/>
          <p:cNvGrpSpPr/>
          <p:nvPr/>
        </p:nvGrpSpPr>
        <p:grpSpPr>
          <a:xfrm rot="16200000">
            <a:off x="4283966" y="4869162"/>
            <a:ext cx="576066" cy="1152127"/>
            <a:chOff x="1429720" y="-227388"/>
            <a:chExt cx="980647" cy="1569035"/>
          </a:xfrm>
          <a:effectLst/>
        </p:grpSpPr>
        <p:sp>
          <p:nvSpPr>
            <p:cNvPr id="27" name="Pfeil nach unten 26"/>
            <p:cNvSpPr/>
            <p:nvPr/>
          </p:nvSpPr>
          <p:spPr>
            <a:xfrm>
              <a:off x="1429720" y="42"/>
              <a:ext cx="980647" cy="1243545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Pfeil nach unten 4"/>
            <p:cNvSpPr/>
            <p:nvPr/>
          </p:nvSpPr>
          <p:spPr>
            <a:xfrm rot="5400000">
              <a:off x="1147786" y="152612"/>
              <a:ext cx="1569035" cy="8090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MML, M&amp;U</a:t>
              </a:r>
              <a:endParaRPr lang="en-US" sz="1200" kern="1200" dirty="0"/>
            </a:p>
          </p:txBody>
        </p:sp>
      </p:grpSp>
      <p:sp>
        <p:nvSpPr>
          <p:cNvPr id="3" name="Freihandform 2"/>
          <p:cNvSpPr/>
          <p:nvPr/>
        </p:nvSpPr>
        <p:spPr>
          <a:xfrm>
            <a:off x="2569144" y="2636912"/>
            <a:ext cx="4032448" cy="3202608"/>
          </a:xfrm>
          <a:custGeom>
            <a:avLst/>
            <a:gdLst>
              <a:gd name="connsiteX0" fmla="*/ 0 w 3931479"/>
              <a:gd name="connsiteY0" fmla="*/ 1965739 h 3202608"/>
              <a:gd name="connsiteX1" fmla="*/ 11044 w 3931479"/>
              <a:gd name="connsiteY1" fmla="*/ 0 h 3202608"/>
              <a:gd name="connsiteX2" fmla="*/ 3920435 w 3931479"/>
              <a:gd name="connsiteY2" fmla="*/ 0 h 3202608"/>
              <a:gd name="connsiteX3" fmla="*/ 3931479 w 3931479"/>
              <a:gd name="connsiteY3" fmla="*/ 2551043 h 3202608"/>
              <a:gd name="connsiteX4" fmla="*/ 3931479 w 3931479"/>
              <a:gd name="connsiteY4" fmla="*/ 3202608 h 3202608"/>
              <a:gd name="connsiteX5" fmla="*/ 22087 w 3931479"/>
              <a:gd name="connsiteY5" fmla="*/ 3180521 h 320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1479" h="3202608">
                <a:moveTo>
                  <a:pt x="0" y="1965739"/>
                </a:moveTo>
                <a:cubicBezTo>
                  <a:pt x="3681" y="1310493"/>
                  <a:pt x="7363" y="655246"/>
                  <a:pt x="11044" y="0"/>
                </a:cubicBezTo>
                <a:lnTo>
                  <a:pt x="3920435" y="0"/>
                </a:lnTo>
                <a:cubicBezTo>
                  <a:pt x="3924116" y="850348"/>
                  <a:pt x="3927798" y="1700695"/>
                  <a:pt x="3931479" y="2551043"/>
                </a:cubicBezTo>
                <a:lnTo>
                  <a:pt x="3931479" y="3202608"/>
                </a:lnTo>
                <a:lnTo>
                  <a:pt x="22087" y="3180521"/>
                </a:lnTo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feld 18"/>
          <p:cNvSpPr txBox="1"/>
          <p:nvPr/>
        </p:nvSpPr>
        <p:spPr>
          <a:xfrm rot="2726905">
            <a:off x="2889211" y="3236724"/>
            <a:ext cx="60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ST2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0" name="Gruppierung 19"/>
          <p:cNvGrpSpPr/>
          <p:nvPr/>
        </p:nvGrpSpPr>
        <p:grpSpPr>
          <a:xfrm rot="2716457">
            <a:off x="5601211" y="3139412"/>
            <a:ext cx="720080" cy="765085"/>
            <a:chOff x="1429720" y="-61251"/>
            <a:chExt cx="980647" cy="1041938"/>
          </a:xfrm>
        </p:grpSpPr>
        <p:sp>
          <p:nvSpPr>
            <p:cNvPr id="21" name="Pfeil nach unten 20"/>
            <p:cNvSpPr/>
            <p:nvPr/>
          </p:nvSpPr>
          <p:spPr>
            <a:xfrm>
              <a:off x="1429720" y="40"/>
              <a:ext cx="980647" cy="980647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Pfeil nach unten 4"/>
            <p:cNvSpPr/>
            <p:nvPr/>
          </p:nvSpPr>
          <p:spPr>
            <a:xfrm rot="16340795">
              <a:off x="1460367" y="6169"/>
              <a:ext cx="943873" cy="809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ST3</a:t>
              </a:r>
              <a:endParaRPr lang="en-US" sz="1500" kern="1200" dirty="0"/>
            </a:p>
          </p:txBody>
        </p:sp>
      </p:grpSp>
      <p:grpSp>
        <p:nvGrpSpPr>
          <p:cNvPr id="23" name="Gruppierung 22"/>
          <p:cNvGrpSpPr/>
          <p:nvPr/>
        </p:nvGrpSpPr>
        <p:grpSpPr>
          <a:xfrm rot="18909326">
            <a:off x="2822823" y="3139536"/>
            <a:ext cx="720080" cy="765085"/>
            <a:chOff x="1429720" y="-61251"/>
            <a:chExt cx="980647" cy="1041938"/>
          </a:xfrm>
        </p:grpSpPr>
        <p:sp>
          <p:nvSpPr>
            <p:cNvPr id="24" name="Pfeil nach unten 23"/>
            <p:cNvSpPr/>
            <p:nvPr/>
          </p:nvSpPr>
          <p:spPr>
            <a:xfrm>
              <a:off x="1429720" y="40"/>
              <a:ext cx="980647" cy="980647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Pfeil nach unten 4"/>
            <p:cNvSpPr/>
            <p:nvPr/>
          </p:nvSpPr>
          <p:spPr>
            <a:xfrm rot="5347816">
              <a:off x="1460366" y="6169"/>
              <a:ext cx="943873" cy="809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ST2</a:t>
              </a:r>
              <a:endParaRPr lang="en-US" sz="1500" kern="12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814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99"/>
    </mc:Choice>
    <mc:Fallback xmlns="">
      <p:transition xmlns:p14="http://schemas.microsoft.com/office/powerpoint/2010/main" spd="slow" advTm="8939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en-US" dirty="0" smtClean="0"/>
              <a:t>FEL </a:t>
            </a:r>
            <a:r>
              <a:rPr lang="en-US" dirty="0"/>
              <a:t>o</a:t>
            </a:r>
            <a:r>
              <a:rPr lang="en-US" dirty="0" smtClean="0"/>
              <a:t>scillators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High-brightness, high rep-rate electron beam for tunable X-ray FEL oscillator</a:t>
            </a:r>
          </a:p>
          <a:p>
            <a:pPr lvl="1"/>
            <a:r>
              <a:rPr lang="de-DE" dirty="0" smtClean="0"/>
              <a:t>O</a:t>
            </a:r>
            <a:r>
              <a:rPr lang="en-US" dirty="0" err="1" smtClean="0"/>
              <a:t>rder</a:t>
            </a:r>
            <a:r>
              <a:rPr lang="en-US" dirty="0" smtClean="0"/>
              <a:t> 5 </a:t>
            </a:r>
            <a:r>
              <a:rPr lang="en-US" dirty="0" err="1" smtClean="0"/>
              <a:t>GeV</a:t>
            </a:r>
            <a:r>
              <a:rPr lang="en-US" dirty="0" smtClean="0"/>
              <a:t> electron beam</a:t>
            </a:r>
            <a:endParaRPr lang="en-US" dirty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Multi-MHz rep rate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Bunch length = 0.1 </a:t>
            </a:r>
            <a:r>
              <a:rPr lang="en-US" dirty="0" err="1" smtClean="0">
                <a:solidFill>
                  <a:srgbClr val="000000"/>
                </a:solidFill>
              </a:rPr>
              <a:t>ps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emittance</a:t>
            </a:r>
            <a:r>
              <a:rPr lang="en-US" dirty="0" smtClean="0">
                <a:solidFill>
                  <a:srgbClr val="000000"/>
                </a:solidFill>
              </a:rPr>
              <a:t> = 0.3 mm </a:t>
            </a:r>
            <a:r>
              <a:rPr lang="en-US" dirty="0" err="1" smtClean="0">
                <a:solidFill>
                  <a:srgbClr val="000000"/>
                </a:solidFill>
              </a:rPr>
              <a:t>mrad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de-DE" dirty="0" smtClean="0"/>
              <a:t>T</a:t>
            </a:r>
            <a:r>
              <a:rPr lang="en-US" dirty="0" smtClean="0"/>
              <a:t>unable, multi-</a:t>
            </a:r>
            <a:r>
              <a:rPr lang="en-US" dirty="0" err="1" smtClean="0"/>
              <a:t>keV</a:t>
            </a:r>
            <a:r>
              <a:rPr lang="en-US" dirty="0" smtClean="0"/>
              <a:t> X-rays out</a:t>
            </a:r>
          </a:p>
          <a:p>
            <a:pPr lvl="1"/>
            <a:r>
              <a:rPr lang="en-US" dirty="0" smtClean="0"/>
              <a:t>Full trans/long. </a:t>
            </a:r>
            <a:r>
              <a:rPr lang="de-DE" dirty="0" err="1" smtClean="0"/>
              <a:t>co</a:t>
            </a:r>
            <a:r>
              <a:rPr lang="en-US" dirty="0" err="1" smtClean="0"/>
              <a:t>herence</a:t>
            </a:r>
            <a:endParaRPr lang="en-US" dirty="0" smtClean="0"/>
          </a:p>
          <a:p>
            <a:pPr lvl="1"/>
            <a:r>
              <a:rPr lang="en-US" dirty="0" smtClean="0"/>
              <a:t>Bandwidth in </a:t>
            </a:r>
            <a:r>
              <a:rPr lang="en-US" dirty="0" err="1" smtClean="0"/>
              <a:t>meV</a:t>
            </a:r>
            <a:r>
              <a:rPr lang="en-US" dirty="0" smtClean="0"/>
              <a:t> range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  <a:p>
            <a:pPr marL="179388" lvl="1" indent="0">
              <a:buNone/>
            </a:pPr>
            <a:endParaRPr lang="en-US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4011782"/>
            <a:ext cx="5112568" cy="258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3638393" y="3573016"/>
            <a:ext cx="23737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Few</a:t>
            </a:r>
            <a:r>
              <a:rPr lang="de-DE" sz="1600" dirty="0" smtClean="0"/>
              <a:t> MHz </a:t>
            </a:r>
            <a:r>
              <a:rPr lang="de-DE" sz="1600" dirty="0" err="1" smtClean="0"/>
              <a:t>rep</a:t>
            </a:r>
            <a:r>
              <a:rPr lang="de-DE" sz="1600" dirty="0" smtClean="0"/>
              <a:t>. rate </a:t>
            </a:r>
            <a:br>
              <a:rPr lang="de-DE" sz="1600" dirty="0" smtClean="0"/>
            </a:br>
            <a:r>
              <a:rPr lang="de-DE" sz="1600" dirty="0" err="1" smtClean="0"/>
              <a:t>from</a:t>
            </a:r>
            <a:r>
              <a:rPr lang="de-DE" sz="1600" dirty="0" smtClean="0"/>
              <a:t> 5-GeV </a:t>
            </a:r>
            <a:r>
              <a:rPr lang="de-DE" sz="1600" dirty="0" smtClean="0">
                <a:solidFill>
                  <a:srgbClr val="FF0000"/>
                </a:solidFill>
              </a:rPr>
              <a:t>SRF LINAC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79512" y="5229200"/>
            <a:ext cx="52468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K.-J. Kim and Y. </a:t>
            </a:r>
            <a:r>
              <a:rPr lang="en-US" sz="1400" dirty="0" err="1" smtClean="0"/>
              <a:t>Shvyd‘ko</a:t>
            </a:r>
            <a:endParaRPr lang="en-US" sz="1400" dirty="0"/>
          </a:p>
          <a:p>
            <a:r>
              <a:rPr lang="en-US" sz="1400" dirty="0" smtClean="0"/>
              <a:t>“Tunable optical cavity for an x-ray free-electron-laser oscillator”</a:t>
            </a:r>
          </a:p>
          <a:p>
            <a:r>
              <a:rPr lang="en-US" sz="1400" i="1" dirty="0" smtClean="0"/>
              <a:t>Phys. Rev. ST-A</a:t>
            </a:r>
            <a:r>
              <a:rPr lang="en-US" sz="1400" dirty="0" smtClean="0"/>
              <a:t>B </a:t>
            </a:r>
            <a:r>
              <a:rPr lang="en-US" sz="1400" b="1" dirty="0" smtClean="0"/>
              <a:t>12</a:t>
            </a:r>
            <a:r>
              <a:rPr lang="en-US" sz="1400" dirty="0" smtClean="0"/>
              <a:t>, 030703 (2009)</a:t>
            </a:r>
            <a:endParaRPr lang="en-US" sz="1400" dirty="0"/>
          </a:p>
        </p:txBody>
      </p:sp>
      <p:sp>
        <p:nvSpPr>
          <p:cNvPr id="4" name="Eingebuchteter Richtungspfeil 3"/>
          <p:cNvSpPr/>
          <p:nvPr/>
        </p:nvSpPr>
        <p:spPr>
          <a:xfrm rot="2629082">
            <a:off x="4671832" y="4298669"/>
            <a:ext cx="576064" cy="170501"/>
          </a:xfrm>
          <a:prstGeom prst="chevron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Eingebuchteter Richtungspfeil 12"/>
          <p:cNvSpPr/>
          <p:nvPr/>
        </p:nvSpPr>
        <p:spPr>
          <a:xfrm rot="17602669">
            <a:off x="7057676" y="3927577"/>
            <a:ext cx="576064" cy="170501"/>
          </a:xfrm>
          <a:prstGeom prst="chevron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3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25"/>
    </mc:Choice>
    <mc:Fallback xmlns="">
      <p:transition xmlns:p14="http://schemas.microsoft.com/office/powerpoint/2010/main" spd="slow" advTm="3192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SRF unique?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467544" y="1124744"/>
            <a:ext cx="8424936" cy="5400600"/>
          </a:xfrm>
        </p:spPr>
        <p:txBody>
          <a:bodyPr>
            <a:noAutofit/>
          </a:bodyPr>
          <a:lstStyle/>
          <a:p>
            <a:pPr marL="0" indent="0"/>
            <a:r>
              <a:rPr lang="en-US" dirty="0" smtClean="0"/>
              <a:t>SRF = enables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CW</a:t>
            </a:r>
            <a:r>
              <a:rPr lang="en-US" dirty="0" smtClean="0"/>
              <a:t> </a:t>
            </a:r>
            <a:r>
              <a:rPr lang="en-US" u="sng" dirty="0" smtClean="0"/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high field </a:t>
            </a:r>
            <a:r>
              <a:rPr lang="en-US" u="sng" dirty="0" smtClean="0"/>
              <a:t>and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high current </a:t>
            </a:r>
            <a:r>
              <a:rPr lang="en-US" u="sng" dirty="0" smtClean="0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low impedance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operation </a:t>
            </a:r>
            <a:r>
              <a:rPr lang="en-US" u="sng" dirty="0" smtClean="0"/>
              <a:t>simultaneously</a:t>
            </a:r>
          </a:p>
          <a:p>
            <a:pPr marL="0" indent="0"/>
            <a:endParaRPr lang="en-US" dirty="0" smtClean="0">
              <a:sym typeface="Wingdings"/>
            </a:endParaRPr>
          </a:p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Better beam properties</a:t>
            </a:r>
          </a:p>
          <a:p>
            <a:pPr lvl="1"/>
            <a:r>
              <a:rPr lang="en-US" dirty="0" smtClean="0">
                <a:sym typeface="Wingdings"/>
              </a:rPr>
              <a:t>E.g., pulse length, brightness, average current </a:t>
            </a:r>
            <a:r>
              <a:rPr lang="de-DE" dirty="0" smtClean="0">
                <a:sym typeface="Wingdings"/>
              </a:rPr>
              <a:t>…</a:t>
            </a:r>
            <a:endParaRPr lang="en-US" dirty="0">
              <a:latin typeface="Wingdings"/>
              <a:ea typeface="Wingdings"/>
              <a:cs typeface="Wingdings"/>
              <a:sym typeface="Wingdings"/>
            </a:endParaRPr>
          </a:p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Better stability</a:t>
            </a:r>
          </a:p>
          <a:p>
            <a:pPr lvl="1"/>
            <a:r>
              <a:rPr lang="en-US" dirty="0" smtClean="0"/>
              <a:t>E.g., equilibrium systems, implementation of beam-based feedback</a:t>
            </a:r>
            <a:r>
              <a:rPr lang="de-DE" dirty="0"/>
              <a:t> </a:t>
            </a:r>
            <a:r>
              <a:rPr lang="de-DE" dirty="0" smtClean="0"/>
              <a:t>…</a:t>
            </a:r>
          </a:p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Better experimental conditions</a:t>
            </a:r>
          </a:p>
          <a:p>
            <a:pPr lvl="1"/>
            <a:r>
              <a:rPr lang="de-DE" dirty="0" smtClean="0"/>
              <a:t>E</a:t>
            </a:r>
            <a:r>
              <a:rPr lang="en-US" dirty="0" smtClean="0"/>
              <a:t>.g., simpler signal recording &amp;</a:t>
            </a:r>
            <a:r>
              <a:rPr lang="en-US" dirty="0" smtClean="0">
                <a:sym typeface="Wingdings"/>
              </a:rPr>
              <a:t> detection techniques</a:t>
            </a:r>
            <a:endParaRPr lang="en-US" dirty="0">
              <a:latin typeface="Wingdings"/>
              <a:ea typeface="Wingdings"/>
              <a:cs typeface="Wingdings"/>
              <a:sym typeface="Wingdings"/>
            </a:endParaRPr>
          </a:p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</a:t>
            </a:r>
            <a:r>
              <a:rPr lang="en-US" u="sng" dirty="0" smtClean="0">
                <a:sym typeface="Wingdings"/>
              </a:rPr>
              <a:t>Flexibility</a:t>
            </a:r>
            <a:r>
              <a:rPr lang="en-US" dirty="0" smtClean="0">
                <a:sym typeface="Wingdings"/>
              </a:rPr>
              <a:t> to tailor layout &amp;</a:t>
            </a:r>
            <a:r>
              <a:rPr lang="en-US" dirty="0" smtClean="0"/>
              <a:t> operating parameters to application needs!</a:t>
            </a:r>
          </a:p>
          <a:p>
            <a:pPr lvl="1"/>
            <a:r>
              <a:rPr lang="en-US" dirty="0" smtClean="0"/>
              <a:t>E.g., Pulse structure/length, repetition rate, bunch length </a:t>
            </a:r>
            <a:r>
              <a:rPr lang="de-DE" dirty="0" smtClean="0"/>
              <a:t>…</a:t>
            </a:r>
            <a:r>
              <a:rPr lang="en-US" dirty="0" smtClean="0"/>
              <a:t>  </a:t>
            </a:r>
            <a:r>
              <a:rPr lang="en-US" dirty="0" smtClean="0">
                <a:latin typeface="Arial"/>
                <a:ea typeface="Arial"/>
                <a:cs typeface="Arial"/>
              </a:rPr>
              <a:t/>
            </a:r>
            <a:br>
              <a:rPr lang="en-US" dirty="0" smtClean="0">
                <a:latin typeface="Arial"/>
                <a:ea typeface="Arial"/>
                <a:cs typeface="Arial"/>
              </a:rPr>
            </a:br>
            <a:endParaRPr lang="en-US" dirty="0" smtClean="0">
              <a:latin typeface="Arial"/>
              <a:ea typeface="Arial"/>
              <a:cs typeface="Arial"/>
            </a:endParaRPr>
          </a:p>
          <a:p>
            <a:r>
              <a:rPr lang="en-US" dirty="0" smtClean="0">
                <a:latin typeface="Arial"/>
                <a:ea typeface="Arial"/>
                <a:cs typeface="Arial"/>
              </a:rPr>
              <a:t>“Armed” with these advantages, where are the dreams taking us?</a:t>
            </a:r>
            <a:endParaRPr lang="en-US" dirty="0" smtClean="0"/>
          </a:p>
        </p:txBody>
      </p:sp>
      <p:sp>
        <p:nvSpPr>
          <p:cNvPr id="10" name="Rechteck 9"/>
          <p:cNvSpPr/>
          <p:nvPr/>
        </p:nvSpPr>
        <p:spPr>
          <a:xfrm>
            <a:off x="539552" y="2098948"/>
            <a:ext cx="5904656" cy="969144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467544" y="3035052"/>
            <a:ext cx="8496944" cy="864096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467544" y="3861048"/>
            <a:ext cx="8352928" cy="72008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467544" y="4653136"/>
            <a:ext cx="8280920" cy="72008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539552" y="5559567"/>
            <a:ext cx="7704856" cy="504056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101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42"/>
    </mc:Choice>
    <mc:Fallback xmlns="">
      <p:transition xmlns:p14="http://schemas.microsoft.com/office/powerpoint/2010/main" spd="slow" advTm="8864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ierung 38"/>
          <p:cNvGrpSpPr/>
          <p:nvPr/>
        </p:nvGrpSpPr>
        <p:grpSpPr>
          <a:xfrm>
            <a:off x="4860032" y="1268760"/>
            <a:ext cx="4126450" cy="2621904"/>
            <a:chOff x="4806720" y="4506584"/>
            <a:chExt cx="4308993" cy="2737890"/>
          </a:xfrm>
        </p:grpSpPr>
        <p:grpSp>
          <p:nvGrpSpPr>
            <p:cNvPr id="40" name="Gruppierung 39"/>
            <p:cNvGrpSpPr/>
            <p:nvPr/>
          </p:nvGrpSpPr>
          <p:grpSpPr>
            <a:xfrm>
              <a:off x="5148065" y="4506584"/>
              <a:ext cx="2977820" cy="2207399"/>
              <a:chOff x="-1559586" y="3212976"/>
              <a:chExt cx="3557241" cy="2636912"/>
            </a:xfrm>
          </p:grpSpPr>
          <p:pic>
            <p:nvPicPr>
              <p:cNvPr id="44" name="Bild 43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518228" y="3212976"/>
                <a:ext cx="3515883" cy="2636912"/>
              </a:xfrm>
              <a:prstGeom prst="rect">
                <a:avLst/>
              </a:prstGeom>
            </p:spPr>
          </p:pic>
          <p:sp>
            <p:nvSpPr>
              <p:cNvPr id="45" name="Rechteck 44"/>
              <p:cNvSpPr/>
              <p:nvPr/>
            </p:nvSpPr>
            <p:spPr>
              <a:xfrm>
                <a:off x="-1559586" y="3235257"/>
                <a:ext cx="1804664" cy="3000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Freihandform 40"/>
            <p:cNvSpPr/>
            <p:nvPr/>
          </p:nvSpPr>
          <p:spPr>
            <a:xfrm>
              <a:off x="7162800" y="4521200"/>
              <a:ext cx="1083733" cy="1011767"/>
            </a:xfrm>
            <a:custGeom>
              <a:avLst/>
              <a:gdLst>
                <a:gd name="connsiteX0" fmla="*/ 0 w 1083733"/>
                <a:gd name="connsiteY0" fmla="*/ 486833 h 1011767"/>
                <a:gd name="connsiteX1" fmla="*/ 76200 w 1083733"/>
                <a:gd name="connsiteY1" fmla="*/ 571500 h 1011767"/>
                <a:gd name="connsiteX2" fmla="*/ 194733 w 1083733"/>
                <a:gd name="connsiteY2" fmla="*/ 647700 h 1011767"/>
                <a:gd name="connsiteX3" fmla="*/ 452967 w 1083733"/>
                <a:gd name="connsiteY3" fmla="*/ 651933 h 1011767"/>
                <a:gd name="connsiteX4" fmla="*/ 486833 w 1083733"/>
                <a:gd name="connsiteY4" fmla="*/ 706967 h 1011767"/>
                <a:gd name="connsiteX5" fmla="*/ 499533 w 1083733"/>
                <a:gd name="connsiteY5" fmla="*/ 994833 h 1011767"/>
                <a:gd name="connsiteX6" fmla="*/ 1083733 w 1083733"/>
                <a:gd name="connsiteY6" fmla="*/ 1011767 h 1011767"/>
                <a:gd name="connsiteX7" fmla="*/ 1058333 w 1083733"/>
                <a:gd name="connsiteY7" fmla="*/ 16933 h 1011767"/>
                <a:gd name="connsiteX8" fmla="*/ 444500 w 1083733"/>
                <a:gd name="connsiteY8" fmla="*/ 0 h 1011767"/>
                <a:gd name="connsiteX9" fmla="*/ 0 w 1083733"/>
                <a:gd name="connsiteY9" fmla="*/ 486833 h 10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3733" h="1011767">
                  <a:moveTo>
                    <a:pt x="0" y="486833"/>
                  </a:moveTo>
                  <a:lnTo>
                    <a:pt x="76200" y="571500"/>
                  </a:lnTo>
                  <a:lnTo>
                    <a:pt x="194733" y="647700"/>
                  </a:lnTo>
                  <a:lnTo>
                    <a:pt x="452967" y="651933"/>
                  </a:lnTo>
                  <a:lnTo>
                    <a:pt x="486833" y="706967"/>
                  </a:lnTo>
                  <a:lnTo>
                    <a:pt x="499533" y="994833"/>
                  </a:lnTo>
                  <a:lnTo>
                    <a:pt x="1083733" y="1011767"/>
                  </a:lnTo>
                  <a:lnTo>
                    <a:pt x="1058333" y="16933"/>
                  </a:lnTo>
                  <a:lnTo>
                    <a:pt x="444500" y="0"/>
                  </a:lnTo>
                  <a:lnTo>
                    <a:pt x="0" y="48683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ihandform 41"/>
            <p:cNvSpPr/>
            <p:nvPr/>
          </p:nvSpPr>
          <p:spPr>
            <a:xfrm>
              <a:off x="5105400" y="5024967"/>
              <a:ext cx="1155700" cy="1765300"/>
            </a:xfrm>
            <a:custGeom>
              <a:avLst/>
              <a:gdLst>
                <a:gd name="connsiteX0" fmla="*/ 8467 w 1155700"/>
                <a:gd name="connsiteY0" fmla="*/ 0 h 1765300"/>
                <a:gd name="connsiteX1" fmla="*/ 0 w 1155700"/>
                <a:gd name="connsiteY1" fmla="*/ 977900 h 1765300"/>
                <a:gd name="connsiteX2" fmla="*/ 105833 w 1155700"/>
                <a:gd name="connsiteY2" fmla="*/ 1363133 h 1765300"/>
                <a:gd name="connsiteX3" fmla="*/ 127000 w 1155700"/>
                <a:gd name="connsiteY3" fmla="*/ 1612900 h 1765300"/>
                <a:gd name="connsiteX4" fmla="*/ 770467 w 1155700"/>
                <a:gd name="connsiteY4" fmla="*/ 1765300 h 1765300"/>
                <a:gd name="connsiteX5" fmla="*/ 1155700 w 1155700"/>
                <a:gd name="connsiteY5" fmla="*/ 1714500 h 1765300"/>
                <a:gd name="connsiteX6" fmla="*/ 1096433 w 1155700"/>
                <a:gd name="connsiteY6" fmla="*/ 1528233 h 1765300"/>
                <a:gd name="connsiteX7" fmla="*/ 918633 w 1155700"/>
                <a:gd name="connsiteY7" fmla="*/ 1426633 h 1765300"/>
                <a:gd name="connsiteX8" fmla="*/ 558800 w 1155700"/>
                <a:gd name="connsiteY8" fmla="*/ 1333500 h 1765300"/>
                <a:gd name="connsiteX9" fmla="*/ 558800 w 1155700"/>
                <a:gd name="connsiteY9" fmla="*/ 846666 h 1765300"/>
                <a:gd name="connsiteX10" fmla="*/ 546100 w 1155700"/>
                <a:gd name="connsiteY10" fmla="*/ 105833 h 1765300"/>
                <a:gd name="connsiteX11" fmla="*/ 469900 w 1155700"/>
                <a:gd name="connsiteY11" fmla="*/ 97366 h 1765300"/>
                <a:gd name="connsiteX12" fmla="*/ 381000 w 1155700"/>
                <a:gd name="connsiteY12" fmla="*/ 84666 h 1765300"/>
                <a:gd name="connsiteX13" fmla="*/ 393700 w 1155700"/>
                <a:gd name="connsiteY13" fmla="*/ 4233 h 1765300"/>
                <a:gd name="connsiteX14" fmla="*/ 8467 w 1155700"/>
                <a:gd name="connsiteY14" fmla="*/ 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55700" h="1765300">
                  <a:moveTo>
                    <a:pt x="8467" y="0"/>
                  </a:moveTo>
                  <a:cubicBezTo>
                    <a:pt x="5645" y="325967"/>
                    <a:pt x="2822" y="651933"/>
                    <a:pt x="0" y="977900"/>
                  </a:cubicBezTo>
                  <a:lnTo>
                    <a:pt x="105833" y="1363133"/>
                  </a:lnTo>
                  <a:lnTo>
                    <a:pt x="127000" y="1612900"/>
                  </a:lnTo>
                  <a:lnTo>
                    <a:pt x="770467" y="1765300"/>
                  </a:lnTo>
                  <a:lnTo>
                    <a:pt x="1155700" y="1714500"/>
                  </a:lnTo>
                  <a:lnTo>
                    <a:pt x="1096433" y="1528233"/>
                  </a:lnTo>
                  <a:lnTo>
                    <a:pt x="918633" y="1426633"/>
                  </a:lnTo>
                  <a:lnTo>
                    <a:pt x="558800" y="1333500"/>
                  </a:lnTo>
                  <a:lnTo>
                    <a:pt x="558800" y="846666"/>
                  </a:lnTo>
                  <a:lnTo>
                    <a:pt x="546100" y="105833"/>
                  </a:lnTo>
                  <a:lnTo>
                    <a:pt x="469900" y="97366"/>
                  </a:lnTo>
                  <a:lnTo>
                    <a:pt x="381000" y="84666"/>
                  </a:lnTo>
                  <a:lnTo>
                    <a:pt x="393700" y="4233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806720" y="6762386"/>
              <a:ext cx="4308993" cy="482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V. </a:t>
              </a:r>
              <a:r>
                <a:rPr lang="en-US" sz="1200" dirty="0" err="1" smtClean="0"/>
                <a:t>Litvinenko</a:t>
              </a:r>
              <a:r>
                <a:rPr lang="en-US" sz="1200" dirty="0" smtClean="0"/>
                <a:t> et al., “High-energy high-luminosity electron-</a:t>
              </a:r>
            </a:p>
            <a:p>
              <a:r>
                <a:rPr lang="en-US" sz="1200" dirty="0" smtClean="0"/>
                <a:t>Ion collider </a:t>
              </a:r>
              <a:r>
                <a:rPr lang="en-US" sz="1200" dirty="0" err="1" smtClean="0"/>
                <a:t>eRHIC</a:t>
              </a:r>
              <a:r>
                <a:rPr lang="en-US" sz="1200" dirty="0" smtClean="0"/>
                <a:t>”, </a:t>
              </a:r>
              <a:r>
                <a:rPr lang="en-US" sz="1200" i="1" dirty="0" smtClean="0"/>
                <a:t>Proc. DPF Conference</a:t>
              </a:r>
              <a:r>
                <a:rPr lang="en-US" sz="1200" dirty="0" smtClean="0"/>
                <a:t>, 2011</a:t>
              </a:r>
            </a:p>
          </p:txBody>
        </p:sp>
      </p:grpSp>
      <p:sp>
        <p:nvSpPr>
          <p:cNvPr id="46" name="Textfeld 45"/>
          <p:cNvSpPr txBox="1"/>
          <p:nvPr/>
        </p:nvSpPr>
        <p:spPr>
          <a:xfrm>
            <a:off x="4499992" y="1628800"/>
            <a:ext cx="102282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SRF </a:t>
            </a:r>
            <a:r>
              <a:rPr lang="de-DE" sz="1400" dirty="0" err="1" smtClean="0"/>
              <a:t>Linac</a:t>
            </a:r>
            <a:endParaRPr lang="de-DE" sz="1400" dirty="0"/>
          </a:p>
        </p:txBody>
      </p:sp>
      <p:sp>
        <p:nvSpPr>
          <p:cNvPr id="47" name="Textfeld 46"/>
          <p:cNvSpPr txBox="1"/>
          <p:nvPr/>
        </p:nvSpPr>
        <p:spPr>
          <a:xfrm>
            <a:off x="7394063" y="1593433"/>
            <a:ext cx="102282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SRF </a:t>
            </a:r>
            <a:r>
              <a:rPr lang="de-DE" sz="1400" dirty="0" err="1" smtClean="0"/>
              <a:t>Linac</a:t>
            </a:r>
            <a:endParaRPr lang="de-DE" sz="1400" dirty="0"/>
          </a:p>
        </p:txBody>
      </p:sp>
      <p:cxnSp>
        <p:nvCxnSpPr>
          <p:cNvPr id="48" name="Gerade Verbindung mit Pfeil 47"/>
          <p:cNvCxnSpPr/>
          <p:nvPr/>
        </p:nvCxnSpPr>
        <p:spPr>
          <a:xfrm>
            <a:off x="5524226" y="1918106"/>
            <a:ext cx="259739" cy="649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/>
          <p:nvPr/>
        </p:nvCxnSpPr>
        <p:spPr>
          <a:xfrm flipH="1">
            <a:off x="7277461" y="1853172"/>
            <a:ext cx="317113" cy="1374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7668344" y="1988840"/>
            <a:ext cx="1427256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rgbClr val="FF0000"/>
                </a:solidFill>
              </a:rPr>
              <a:t>eRHIC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Collider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50" name="Bild 4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34" y="1319548"/>
            <a:ext cx="3822921" cy="2861899"/>
          </a:xfrm>
          <a:prstGeom prst="rect">
            <a:avLst/>
          </a:prstGeom>
        </p:spPr>
      </p:pic>
      <p:sp>
        <p:nvSpPr>
          <p:cNvPr id="51" name="Textfeld 50"/>
          <p:cNvSpPr txBox="1"/>
          <p:nvPr/>
        </p:nvSpPr>
        <p:spPr>
          <a:xfrm>
            <a:off x="278522" y="3212976"/>
            <a:ext cx="2792189" cy="24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</a:t>
            </a:r>
            <a:r>
              <a:rPr lang="en-US" sz="1200" dirty="0" err="1" smtClean="0"/>
              <a:t>Calaga</a:t>
            </a:r>
            <a:r>
              <a:rPr lang="en-US" sz="1200" dirty="0" smtClean="0"/>
              <a:t> et. </a:t>
            </a:r>
            <a:r>
              <a:rPr lang="de-DE" sz="1200" dirty="0"/>
              <a:t>a</a:t>
            </a:r>
            <a:r>
              <a:rPr lang="en-US" sz="1200" dirty="0" smtClean="0"/>
              <a:t>l, CERN</a:t>
            </a:r>
            <a:endParaRPr lang="en-US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1358642" y="2717560"/>
            <a:ext cx="988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SRF LINAC</a:t>
            </a:r>
            <a:endParaRPr lang="en-US" sz="1200" dirty="0"/>
          </a:p>
        </p:txBody>
      </p:sp>
      <p:sp>
        <p:nvSpPr>
          <p:cNvPr id="52" name="Textfeld 51"/>
          <p:cNvSpPr txBox="1"/>
          <p:nvPr/>
        </p:nvSpPr>
        <p:spPr>
          <a:xfrm>
            <a:off x="1378307" y="1700808"/>
            <a:ext cx="988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SRF LINAC</a:t>
            </a:r>
            <a:endParaRPr lang="en-US" sz="1200" dirty="0"/>
          </a:p>
        </p:txBody>
      </p:sp>
      <p:sp>
        <p:nvSpPr>
          <p:cNvPr id="22" name="Textfeld 21"/>
          <p:cNvSpPr txBox="1"/>
          <p:nvPr/>
        </p:nvSpPr>
        <p:spPr>
          <a:xfrm>
            <a:off x="638562" y="1412776"/>
            <a:ext cx="2792189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rgbClr val="FF0000"/>
                </a:solidFill>
              </a:rPr>
              <a:t>LHeC</a:t>
            </a:r>
            <a:r>
              <a:rPr lang="de-DE" sz="1200" dirty="0" smtClean="0">
                <a:solidFill>
                  <a:srgbClr val="FF0000"/>
                </a:solidFill>
              </a:rPr>
              <a:t> LINAC-Ring</a:t>
            </a:r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26" name="Gruppierung 25"/>
          <p:cNvGrpSpPr/>
          <p:nvPr/>
        </p:nvGrpSpPr>
        <p:grpSpPr>
          <a:xfrm rot="16200000">
            <a:off x="3613393" y="2254369"/>
            <a:ext cx="720080" cy="765085"/>
            <a:chOff x="1429720" y="-61251"/>
            <a:chExt cx="980647" cy="1041938"/>
          </a:xfrm>
        </p:grpSpPr>
        <p:sp>
          <p:nvSpPr>
            <p:cNvPr id="27" name="Pfeil nach unten 26"/>
            <p:cNvSpPr/>
            <p:nvPr/>
          </p:nvSpPr>
          <p:spPr>
            <a:xfrm>
              <a:off x="1429720" y="40"/>
              <a:ext cx="980647" cy="980647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Pfeil nach unten 4"/>
            <p:cNvSpPr/>
            <p:nvPr/>
          </p:nvSpPr>
          <p:spPr>
            <a:xfrm rot="5400000">
              <a:off x="1460367" y="6169"/>
              <a:ext cx="943873" cy="809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M&amp;U</a:t>
              </a:r>
              <a:endParaRPr lang="en-US" sz="1500" kern="12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Diversity of ERL applications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E.g., for particle physics (hadron-electron colliders), </a:t>
            </a:r>
            <a:r>
              <a:rPr lang="en-US" dirty="0" err="1" smtClean="0"/>
              <a:t>LHeC</a:t>
            </a:r>
            <a:r>
              <a:rPr lang="en-US" dirty="0" smtClean="0"/>
              <a:t>, </a:t>
            </a:r>
            <a:r>
              <a:rPr lang="en-US" dirty="0" err="1" smtClean="0"/>
              <a:t>eRHIC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E.g</a:t>
            </a:r>
            <a:r>
              <a:rPr lang="en-US" dirty="0"/>
              <a:t>., for compact gamma-ray Compton Sources </a:t>
            </a:r>
          </a:p>
          <a:p>
            <a:pPr lvl="1"/>
            <a:r>
              <a:rPr lang="en-US" dirty="0"/>
              <a:t>Require ultra-low </a:t>
            </a:r>
            <a:r>
              <a:rPr lang="en-US" dirty="0" err="1"/>
              <a:t>emittance</a:t>
            </a:r>
            <a:r>
              <a:rPr lang="en-US" dirty="0"/>
              <a:t> (0.1 mm </a:t>
            </a:r>
            <a:r>
              <a:rPr lang="en-US" dirty="0" err="1"/>
              <a:t>mrad</a:t>
            </a:r>
            <a:r>
              <a:rPr lang="en-US" dirty="0"/>
              <a:t>) for narrow energy spread </a:t>
            </a:r>
          </a:p>
          <a:p>
            <a:pPr lvl="1"/>
            <a:r>
              <a:rPr lang="en-US" dirty="0"/>
              <a:t>High average current</a:t>
            </a:r>
          </a:p>
          <a:p>
            <a:endParaRPr lang="en-US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520" y="4500788"/>
            <a:ext cx="4303960" cy="209656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51520" y="5328592"/>
            <a:ext cx="3275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T. </a:t>
            </a:r>
            <a:r>
              <a:rPr lang="en-US" sz="1200" dirty="0" err="1" smtClean="0"/>
              <a:t>Hyakwawa</a:t>
            </a:r>
            <a:r>
              <a:rPr lang="en-US" sz="1200" dirty="0"/>
              <a:t> </a:t>
            </a:r>
            <a:r>
              <a:rPr lang="en-US" sz="1200" dirty="0" smtClean="0"/>
              <a:t>et al., “Nondestructive assay </a:t>
            </a:r>
            <a:r>
              <a:rPr lang="en-US" sz="1200" dirty="0" err="1" smtClean="0"/>
              <a:t>pf</a:t>
            </a:r>
            <a:r>
              <a:rPr lang="en-US" sz="1200" dirty="0" smtClean="0"/>
              <a:t> plutonium and minor actinide in spent fuel nuclear resonance fluorescence with laser Compton scattering gamma rays”</a:t>
            </a:r>
          </a:p>
          <a:p>
            <a:r>
              <a:rPr lang="en-US" sz="1200" i="1" dirty="0" smtClean="0"/>
              <a:t>NIM Physics Research A</a:t>
            </a:r>
            <a:r>
              <a:rPr lang="en-US" sz="1200" dirty="0" smtClean="0"/>
              <a:t>, </a:t>
            </a:r>
            <a:r>
              <a:rPr lang="en-US" sz="1200" b="1" dirty="0" smtClean="0"/>
              <a:t>621</a:t>
            </a:r>
            <a:r>
              <a:rPr lang="en-US" sz="1200" dirty="0" smtClean="0"/>
              <a:t> (2010)</a:t>
            </a:r>
          </a:p>
          <a:p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263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38"/>
    </mc:Choice>
    <mc:Fallback xmlns="">
      <p:transition xmlns:p14="http://schemas.microsoft.com/office/powerpoint/2010/main" spd="slow" advTm="6823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ung 16"/>
          <p:cNvGrpSpPr/>
          <p:nvPr/>
        </p:nvGrpSpPr>
        <p:grpSpPr>
          <a:xfrm>
            <a:off x="5292080" y="4409448"/>
            <a:ext cx="3420428" cy="2236803"/>
            <a:chOff x="4754418" y="4506584"/>
            <a:chExt cx="3492115" cy="2283683"/>
          </a:xfrm>
        </p:grpSpPr>
        <p:grpSp>
          <p:nvGrpSpPr>
            <p:cNvPr id="12" name="Gruppierung 11"/>
            <p:cNvGrpSpPr/>
            <p:nvPr/>
          </p:nvGrpSpPr>
          <p:grpSpPr>
            <a:xfrm>
              <a:off x="5148065" y="4506584"/>
              <a:ext cx="2952328" cy="2207399"/>
              <a:chOff x="-1559586" y="3212976"/>
              <a:chExt cx="3526789" cy="2636912"/>
            </a:xfrm>
          </p:grpSpPr>
          <p:pic>
            <p:nvPicPr>
              <p:cNvPr id="10" name="Bild 9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548680" y="3212976"/>
                <a:ext cx="3515883" cy="2636912"/>
              </a:xfrm>
              <a:prstGeom prst="rect">
                <a:avLst/>
              </a:prstGeom>
            </p:spPr>
          </p:pic>
          <p:sp>
            <p:nvSpPr>
              <p:cNvPr id="11" name="Rechteck 10"/>
              <p:cNvSpPr/>
              <p:nvPr/>
            </p:nvSpPr>
            <p:spPr>
              <a:xfrm>
                <a:off x="-1559586" y="3235257"/>
                <a:ext cx="1804664" cy="3000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Freihandform 14"/>
            <p:cNvSpPr/>
            <p:nvPr/>
          </p:nvSpPr>
          <p:spPr>
            <a:xfrm>
              <a:off x="7162800" y="4521200"/>
              <a:ext cx="1083733" cy="1011767"/>
            </a:xfrm>
            <a:custGeom>
              <a:avLst/>
              <a:gdLst>
                <a:gd name="connsiteX0" fmla="*/ 0 w 1083733"/>
                <a:gd name="connsiteY0" fmla="*/ 486833 h 1011767"/>
                <a:gd name="connsiteX1" fmla="*/ 76200 w 1083733"/>
                <a:gd name="connsiteY1" fmla="*/ 571500 h 1011767"/>
                <a:gd name="connsiteX2" fmla="*/ 194733 w 1083733"/>
                <a:gd name="connsiteY2" fmla="*/ 647700 h 1011767"/>
                <a:gd name="connsiteX3" fmla="*/ 452967 w 1083733"/>
                <a:gd name="connsiteY3" fmla="*/ 651933 h 1011767"/>
                <a:gd name="connsiteX4" fmla="*/ 486833 w 1083733"/>
                <a:gd name="connsiteY4" fmla="*/ 706967 h 1011767"/>
                <a:gd name="connsiteX5" fmla="*/ 499533 w 1083733"/>
                <a:gd name="connsiteY5" fmla="*/ 994833 h 1011767"/>
                <a:gd name="connsiteX6" fmla="*/ 1083733 w 1083733"/>
                <a:gd name="connsiteY6" fmla="*/ 1011767 h 1011767"/>
                <a:gd name="connsiteX7" fmla="*/ 1058333 w 1083733"/>
                <a:gd name="connsiteY7" fmla="*/ 16933 h 1011767"/>
                <a:gd name="connsiteX8" fmla="*/ 444500 w 1083733"/>
                <a:gd name="connsiteY8" fmla="*/ 0 h 1011767"/>
                <a:gd name="connsiteX9" fmla="*/ 0 w 1083733"/>
                <a:gd name="connsiteY9" fmla="*/ 486833 h 1011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3733" h="1011767">
                  <a:moveTo>
                    <a:pt x="0" y="486833"/>
                  </a:moveTo>
                  <a:lnTo>
                    <a:pt x="76200" y="571500"/>
                  </a:lnTo>
                  <a:lnTo>
                    <a:pt x="194733" y="647700"/>
                  </a:lnTo>
                  <a:lnTo>
                    <a:pt x="452967" y="651933"/>
                  </a:lnTo>
                  <a:lnTo>
                    <a:pt x="486833" y="706967"/>
                  </a:lnTo>
                  <a:lnTo>
                    <a:pt x="499533" y="994833"/>
                  </a:lnTo>
                  <a:lnTo>
                    <a:pt x="1083733" y="1011767"/>
                  </a:lnTo>
                  <a:lnTo>
                    <a:pt x="1058333" y="16933"/>
                  </a:lnTo>
                  <a:lnTo>
                    <a:pt x="444500" y="0"/>
                  </a:lnTo>
                  <a:lnTo>
                    <a:pt x="0" y="48683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ihandform 15"/>
            <p:cNvSpPr/>
            <p:nvPr/>
          </p:nvSpPr>
          <p:spPr>
            <a:xfrm>
              <a:off x="5105400" y="5024967"/>
              <a:ext cx="1155700" cy="1765300"/>
            </a:xfrm>
            <a:custGeom>
              <a:avLst/>
              <a:gdLst>
                <a:gd name="connsiteX0" fmla="*/ 8467 w 1155700"/>
                <a:gd name="connsiteY0" fmla="*/ 0 h 1765300"/>
                <a:gd name="connsiteX1" fmla="*/ 0 w 1155700"/>
                <a:gd name="connsiteY1" fmla="*/ 977900 h 1765300"/>
                <a:gd name="connsiteX2" fmla="*/ 105833 w 1155700"/>
                <a:gd name="connsiteY2" fmla="*/ 1363133 h 1765300"/>
                <a:gd name="connsiteX3" fmla="*/ 127000 w 1155700"/>
                <a:gd name="connsiteY3" fmla="*/ 1612900 h 1765300"/>
                <a:gd name="connsiteX4" fmla="*/ 770467 w 1155700"/>
                <a:gd name="connsiteY4" fmla="*/ 1765300 h 1765300"/>
                <a:gd name="connsiteX5" fmla="*/ 1155700 w 1155700"/>
                <a:gd name="connsiteY5" fmla="*/ 1714500 h 1765300"/>
                <a:gd name="connsiteX6" fmla="*/ 1096433 w 1155700"/>
                <a:gd name="connsiteY6" fmla="*/ 1528233 h 1765300"/>
                <a:gd name="connsiteX7" fmla="*/ 918633 w 1155700"/>
                <a:gd name="connsiteY7" fmla="*/ 1426633 h 1765300"/>
                <a:gd name="connsiteX8" fmla="*/ 558800 w 1155700"/>
                <a:gd name="connsiteY8" fmla="*/ 1333500 h 1765300"/>
                <a:gd name="connsiteX9" fmla="*/ 558800 w 1155700"/>
                <a:gd name="connsiteY9" fmla="*/ 846666 h 1765300"/>
                <a:gd name="connsiteX10" fmla="*/ 546100 w 1155700"/>
                <a:gd name="connsiteY10" fmla="*/ 105833 h 1765300"/>
                <a:gd name="connsiteX11" fmla="*/ 469900 w 1155700"/>
                <a:gd name="connsiteY11" fmla="*/ 97366 h 1765300"/>
                <a:gd name="connsiteX12" fmla="*/ 381000 w 1155700"/>
                <a:gd name="connsiteY12" fmla="*/ 84666 h 1765300"/>
                <a:gd name="connsiteX13" fmla="*/ 393700 w 1155700"/>
                <a:gd name="connsiteY13" fmla="*/ 4233 h 1765300"/>
                <a:gd name="connsiteX14" fmla="*/ 8467 w 1155700"/>
                <a:gd name="connsiteY14" fmla="*/ 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55700" h="1765300">
                  <a:moveTo>
                    <a:pt x="8467" y="0"/>
                  </a:moveTo>
                  <a:cubicBezTo>
                    <a:pt x="5645" y="325967"/>
                    <a:pt x="2822" y="651933"/>
                    <a:pt x="0" y="977900"/>
                  </a:cubicBezTo>
                  <a:lnTo>
                    <a:pt x="105833" y="1363133"/>
                  </a:lnTo>
                  <a:lnTo>
                    <a:pt x="127000" y="1612900"/>
                  </a:lnTo>
                  <a:lnTo>
                    <a:pt x="770467" y="1765300"/>
                  </a:lnTo>
                  <a:lnTo>
                    <a:pt x="1155700" y="1714500"/>
                  </a:lnTo>
                  <a:lnTo>
                    <a:pt x="1096433" y="1528233"/>
                  </a:lnTo>
                  <a:lnTo>
                    <a:pt x="918633" y="1426633"/>
                  </a:lnTo>
                  <a:lnTo>
                    <a:pt x="558800" y="1333500"/>
                  </a:lnTo>
                  <a:lnTo>
                    <a:pt x="558800" y="846666"/>
                  </a:lnTo>
                  <a:lnTo>
                    <a:pt x="546100" y="105833"/>
                  </a:lnTo>
                  <a:lnTo>
                    <a:pt x="469900" y="97366"/>
                  </a:lnTo>
                  <a:lnTo>
                    <a:pt x="381000" y="84666"/>
                  </a:lnTo>
                  <a:lnTo>
                    <a:pt x="393700" y="4233"/>
                  </a:lnTo>
                  <a:lnTo>
                    <a:pt x="8467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754418" y="6269572"/>
              <a:ext cx="10644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V. </a:t>
              </a:r>
              <a:r>
                <a:rPr lang="de-DE" sz="1200" dirty="0" err="1" smtClean="0"/>
                <a:t>Litvinenko</a:t>
              </a:r>
              <a:endParaRPr lang="de-DE" sz="1200" dirty="0" smtClean="0"/>
            </a:p>
            <a:p>
              <a:r>
                <a:rPr lang="de-DE" sz="1200" dirty="0" smtClean="0"/>
                <a:t>BNL</a:t>
              </a:r>
              <a:endParaRPr lang="de-DE" sz="120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ERL applications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E.g., for compact gamma-ray </a:t>
            </a:r>
            <a:r>
              <a:rPr lang="en-US" sz="1800" dirty="0"/>
              <a:t>C</a:t>
            </a:r>
            <a:r>
              <a:rPr lang="en-US" sz="1800" dirty="0" smtClean="0"/>
              <a:t>ompton Sources </a:t>
            </a:r>
          </a:p>
          <a:p>
            <a:pPr lvl="1"/>
            <a:r>
              <a:rPr lang="en-US" sz="1800" dirty="0" smtClean="0"/>
              <a:t>Require ultra-low </a:t>
            </a:r>
            <a:r>
              <a:rPr lang="en-US" sz="1800" dirty="0" err="1" smtClean="0"/>
              <a:t>emittance</a:t>
            </a:r>
            <a:r>
              <a:rPr lang="en-US" sz="1800" dirty="0" smtClean="0"/>
              <a:t> (0.1 mm </a:t>
            </a:r>
            <a:r>
              <a:rPr lang="en-US" sz="1800" dirty="0" err="1" smtClean="0"/>
              <a:t>mrad</a:t>
            </a:r>
            <a:r>
              <a:rPr lang="en-US" sz="1800" dirty="0" smtClean="0"/>
              <a:t>) for narrow energy spread </a:t>
            </a:r>
          </a:p>
          <a:p>
            <a:pPr lvl="1"/>
            <a:r>
              <a:rPr lang="en-US" sz="1800" dirty="0" smtClean="0"/>
              <a:t>High average current</a:t>
            </a:r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marL="63500" lvl="1" indent="0">
              <a:buNone/>
            </a:pPr>
            <a:endParaRPr lang="en-US" sz="1800" dirty="0"/>
          </a:p>
          <a:p>
            <a:r>
              <a:rPr lang="en-US" sz="1800" dirty="0" smtClean="0"/>
              <a:t>E.g., for nuclear physics (hadron-electron colliders), </a:t>
            </a:r>
            <a:r>
              <a:rPr lang="en-US" sz="1800" dirty="0" err="1" smtClean="0"/>
              <a:t>LHeC</a:t>
            </a:r>
            <a:r>
              <a:rPr lang="en-US" sz="1800" dirty="0" smtClean="0"/>
              <a:t>, </a:t>
            </a:r>
            <a:r>
              <a:rPr lang="en-US" sz="1800" dirty="0" err="1" smtClean="0"/>
              <a:t>eRHIC</a:t>
            </a:r>
            <a:endParaRPr lang="en-US" sz="1800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060848"/>
            <a:ext cx="3851920" cy="2014732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2132856"/>
            <a:ext cx="4145093" cy="2019176"/>
          </a:xfrm>
          <a:prstGeom prst="rect">
            <a:avLst/>
          </a:prstGeom>
        </p:spPr>
      </p:pic>
      <p:pic>
        <p:nvPicPr>
          <p:cNvPr id="7" name="Picture 131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230425" y="4317780"/>
            <a:ext cx="2425411" cy="265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3"/>
          <p:cNvSpPr txBox="1">
            <a:spLocks/>
          </p:cNvSpPr>
          <p:nvPr/>
        </p:nvSpPr>
        <p:spPr>
          <a:xfrm>
            <a:off x="899592" y="6165304"/>
            <a:ext cx="1271612" cy="3817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altLang="ja-JP" sz="1100" dirty="0" smtClean="0"/>
              <a:t>© </a:t>
            </a:r>
            <a:r>
              <a:rPr lang="en-US" altLang="ja-JP" sz="1100" dirty="0" err="1" smtClean="0"/>
              <a:t>A.Hutton</a:t>
            </a:r>
            <a:r>
              <a:rPr lang="en-US" altLang="ja-JP" sz="1100" dirty="0" smtClean="0"/>
              <a:t>, V. </a:t>
            </a:r>
            <a:r>
              <a:rPr lang="en-US" altLang="ja-JP" sz="1100" dirty="0" err="1" smtClean="0"/>
              <a:t>Derbenev</a:t>
            </a:r>
            <a:endParaRPr lang="en-US" altLang="ja-JP" sz="1100" dirty="0"/>
          </a:p>
        </p:txBody>
      </p:sp>
      <p:sp>
        <p:nvSpPr>
          <p:cNvPr id="18" name="Textfeld 17"/>
          <p:cNvSpPr txBox="1"/>
          <p:nvPr/>
        </p:nvSpPr>
        <p:spPr>
          <a:xfrm>
            <a:off x="1547664" y="5733256"/>
            <a:ext cx="102282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SRF </a:t>
            </a:r>
            <a:r>
              <a:rPr lang="de-DE" sz="1400" dirty="0" err="1" smtClean="0">
                <a:solidFill>
                  <a:srgbClr val="FF0000"/>
                </a:solidFill>
              </a:rPr>
              <a:t>Linac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076056" y="4797152"/>
            <a:ext cx="102282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SRF </a:t>
            </a:r>
            <a:r>
              <a:rPr lang="de-DE" sz="1400" dirty="0" err="1" smtClean="0">
                <a:solidFill>
                  <a:srgbClr val="FF0000"/>
                </a:solidFill>
              </a:rPr>
              <a:t>Linac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8013672" y="4725144"/>
            <a:ext cx="102282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SRF </a:t>
            </a:r>
            <a:r>
              <a:rPr lang="de-DE" sz="1400" dirty="0" err="1" smtClean="0">
                <a:solidFill>
                  <a:srgbClr val="FF0000"/>
                </a:solidFill>
              </a:rPr>
              <a:t>Linac</a:t>
            </a:r>
            <a:endParaRPr lang="de-DE" sz="1400" dirty="0">
              <a:solidFill>
                <a:srgbClr val="FF0000"/>
              </a:solidFill>
            </a:endParaRPr>
          </a:p>
        </p:txBody>
      </p:sp>
      <p:cxnSp>
        <p:nvCxnSpPr>
          <p:cNvPr id="22" name="Gerade Verbindung mit Pfeil 21"/>
          <p:cNvCxnSpPr/>
          <p:nvPr/>
        </p:nvCxnSpPr>
        <p:spPr>
          <a:xfrm>
            <a:off x="5940152" y="5085184"/>
            <a:ext cx="288032" cy="72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7884368" y="5013176"/>
            <a:ext cx="351656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20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the dreams taking us?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Many accelerator applications, both small and large … too many to discuss in detail</a:t>
            </a:r>
          </a:p>
          <a:p>
            <a:pPr lvl="1"/>
            <a:r>
              <a:rPr lang="en-US" dirty="0" smtClean="0"/>
              <a:t>CW </a:t>
            </a:r>
            <a:r>
              <a:rPr lang="en-US" dirty="0"/>
              <a:t>LINAC-based light sources … FELs, THz </a:t>
            </a:r>
          </a:p>
          <a:p>
            <a:pPr lvl="1"/>
            <a:r>
              <a:rPr lang="en-US" dirty="0"/>
              <a:t>Storage-ring based light sources</a:t>
            </a:r>
          </a:p>
          <a:p>
            <a:pPr lvl="1"/>
            <a:r>
              <a:rPr lang="en-US" dirty="0" smtClean="0"/>
              <a:t>Accelerators for high-energy physics (ILC, </a:t>
            </a:r>
            <a:r>
              <a:rPr lang="en-US" dirty="0" err="1" smtClean="0"/>
              <a:t>LHeC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ERL light </a:t>
            </a:r>
            <a:r>
              <a:rPr lang="en-US" dirty="0"/>
              <a:t>sources ... combining advantages of LINACs and </a:t>
            </a:r>
            <a:r>
              <a:rPr lang="en-US" dirty="0" smtClean="0"/>
              <a:t>rings</a:t>
            </a:r>
          </a:p>
          <a:p>
            <a:pPr lvl="1"/>
            <a:r>
              <a:rPr lang="en-US" dirty="0" smtClean="0"/>
              <a:t>ERLs </a:t>
            </a:r>
            <a:r>
              <a:rPr lang="en-US" dirty="0"/>
              <a:t>for nuclear/high energy physics</a:t>
            </a:r>
          </a:p>
          <a:p>
            <a:pPr lvl="1"/>
            <a:r>
              <a:rPr lang="en-US" dirty="0"/>
              <a:t>Compact Compton sources for medical and industrial applications</a:t>
            </a:r>
          </a:p>
          <a:p>
            <a:pPr lvl="1"/>
            <a:r>
              <a:rPr lang="en-US" dirty="0" smtClean="0"/>
              <a:t>CW </a:t>
            </a:r>
            <a:r>
              <a:rPr lang="en-US" dirty="0"/>
              <a:t>SRF LINACs/ERLs for Lithography</a:t>
            </a:r>
          </a:p>
          <a:p>
            <a:pPr lvl="1"/>
            <a:r>
              <a:rPr lang="en-US" dirty="0"/>
              <a:t>High-power spallation sources</a:t>
            </a:r>
          </a:p>
          <a:p>
            <a:pPr lvl="1"/>
            <a:r>
              <a:rPr lang="en-US" dirty="0"/>
              <a:t>High-power rare isotope beams</a:t>
            </a:r>
          </a:p>
          <a:p>
            <a:pPr lvl="1"/>
            <a:r>
              <a:rPr lang="en-US" dirty="0"/>
              <a:t>High-power proton </a:t>
            </a:r>
            <a:r>
              <a:rPr lang="en-US" dirty="0" smtClean="0"/>
              <a:t>accelerators, </a:t>
            </a:r>
            <a:r>
              <a:rPr lang="en-US" dirty="0"/>
              <a:t>nuclear waste </a:t>
            </a:r>
            <a:r>
              <a:rPr lang="en-US" dirty="0" smtClean="0"/>
              <a:t>transmutation</a:t>
            </a:r>
            <a:endParaRPr lang="en-US" dirty="0"/>
          </a:p>
          <a:p>
            <a:pPr marL="0" indent="0"/>
            <a:r>
              <a:rPr lang="en-US" dirty="0" smtClean="0"/>
              <a:t>(CW) SRF is the enabling technology for many of these projects</a:t>
            </a:r>
          </a:p>
          <a:p>
            <a:pPr indent="0"/>
            <a:endParaRPr lang="en-US" dirty="0" smtClean="0"/>
          </a:p>
        </p:txBody>
      </p:sp>
      <p:sp>
        <p:nvSpPr>
          <p:cNvPr id="9" name="Rechteck 8"/>
          <p:cNvSpPr/>
          <p:nvPr/>
        </p:nvSpPr>
        <p:spPr>
          <a:xfrm>
            <a:off x="251520" y="1772816"/>
            <a:ext cx="8352928" cy="396044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  <a:alpha val="60000"/>
                  </a:schemeClr>
                </a:solidFill>
              </a:rPr>
              <a:t>Some examples </a:t>
            </a:r>
            <a:r>
              <a:rPr lang="en-US" sz="2800" b="1" dirty="0">
                <a:solidFill>
                  <a:schemeClr val="accent6">
                    <a:lumMod val="75000"/>
                    <a:alpha val="60000"/>
                  </a:schemeClr>
                </a:solidFill>
              </a:rPr>
              <a:t>on the following </a:t>
            </a:r>
            <a:r>
              <a:rPr lang="en-US" sz="2800" b="1" dirty="0" smtClean="0">
                <a:solidFill>
                  <a:schemeClr val="accent6">
                    <a:lumMod val="75000"/>
                    <a:alpha val="60000"/>
                  </a:schemeClr>
                </a:solidFill>
              </a:rPr>
              <a:t>slides</a:t>
            </a:r>
            <a:endParaRPr lang="en-US" sz="2800" b="1" dirty="0">
              <a:solidFill>
                <a:schemeClr val="accent6">
                  <a:lumMod val="75000"/>
                  <a:alpha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37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68"/>
    </mc:Choice>
    <mc:Fallback xmlns="">
      <p:transition xmlns:p14="http://schemas.microsoft.com/office/powerpoint/2010/main" spd="slow" advTm="2926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 light sources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US BESAC Subcommittee on X-ray light sources </a:t>
            </a:r>
            <a:r>
              <a:rPr lang="en-US" i="1" dirty="0" smtClean="0"/>
              <a:t>report, (</a:t>
            </a:r>
            <a:r>
              <a:rPr lang="en-US" dirty="0" smtClean="0"/>
              <a:t>July 2013): 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“(To address the Grand Challenges) … this </a:t>
            </a:r>
            <a:r>
              <a:rPr lang="en-US" sz="1800" dirty="0">
                <a:solidFill>
                  <a:schemeClr val="tx1"/>
                </a:solidFill>
              </a:rPr>
              <a:t>new light source should provide </a:t>
            </a:r>
            <a:r>
              <a:rPr lang="en-US" sz="1800" u="sng" dirty="0">
                <a:solidFill>
                  <a:schemeClr val="tx1"/>
                </a:solidFill>
              </a:rPr>
              <a:t>high repetition rate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u="sng" dirty="0">
                <a:solidFill>
                  <a:schemeClr val="tx1"/>
                </a:solidFill>
              </a:rPr>
              <a:t>ultra-bright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smtClean="0">
                <a:solidFill>
                  <a:schemeClr val="tx1"/>
                </a:solidFill>
              </a:rPr>
              <a:t>… </a:t>
            </a:r>
            <a:r>
              <a:rPr lang="en-US" sz="1800" u="sng" dirty="0">
                <a:solidFill>
                  <a:schemeClr val="tx1"/>
                </a:solidFill>
              </a:rPr>
              <a:t>femtosecond</a:t>
            </a:r>
            <a:r>
              <a:rPr lang="en-US" sz="1800" dirty="0">
                <a:solidFill>
                  <a:schemeClr val="tx1"/>
                </a:solidFill>
              </a:rPr>
              <a:t> x-ray pulses .... </a:t>
            </a:r>
            <a:r>
              <a:rPr lang="en-US" sz="1800" u="sng" dirty="0">
                <a:solidFill>
                  <a:schemeClr val="tx1"/>
                </a:solidFill>
              </a:rPr>
              <a:t>Stability and precision timing </a:t>
            </a:r>
            <a:r>
              <a:rPr lang="en-US" sz="1800" dirty="0">
                <a:solidFill>
                  <a:schemeClr val="tx1"/>
                </a:solidFill>
              </a:rPr>
              <a:t>will be critical </a:t>
            </a:r>
            <a:r>
              <a:rPr lang="en-US" sz="1800" dirty="0" smtClean="0">
                <a:solidFill>
                  <a:schemeClr val="tx1"/>
                </a:solidFill>
              </a:rPr>
              <a:t>…</a:t>
            </a:r>
            <a:r>
              <a:rPr lang="en-US" dirty="0" smtClean="0"/>
              <a:t>”</a:t>
            </a:r>
            <a:endParaRPr lang="en-US" dirty="0"/>
          </a:p>
          <a:p>
            <a:r>
              <a:rPr lang="en-US" dirty="0" smtClean="0"/>
              <a:t>High repetition rate, soft x-ray laser array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Multiple </a:t>
            </a:r>
            <a:r>
              <a:rPr lang="en-US" sz="1800" dirty="0" smtClean="0">
                <a:solidFill>
                  <a:srgbClr val="E46C0A"/>
                </a:solidFill>
              </a:rPr>
              <a:t>FELs for multiple users</a:t>
            </a:r>
            <a:r>
              <a:rPr lang="en-US" sz="1800" dirty="0" smtClean="0">
                <a:solidFill>
                  <a:srgbClr val="000000"/>
                </a:solidFill>
              </a:rPr>
              <a:t> with </a:t>
            </a:r>
            <a:r>
              <a:rPr lang="en-US" sz="1800" dirty="0" smtClean="0">
                <a:solidFill>
                  <a:srgbClr val="E46C0A"/>
                </a:solidFill>
              </a:rPr>
              <a:t>10</a:t>
            </a:r>
            <a:r>
              <a:rPr lang="en-US" sz="1800" baseline="30000" dirty="0" smtClean="0">
                <a:solidFill>
                  <a:srgbClr val="E46C0A"/>
                </a:solidFill>
              </a:rPr>
              <a:t>6</a:t>
            </a:r>
            <a:r>
              <a:rPr lang="en-US" sz="1800" dirty="0" smtClean="0">
                <a:solidFill>
                  <a:srgbClr val="E46C0A"/>
                </a:solidFill>
              </a:rPr>
              <a:t> very stable pulses per second</a:t>
            </a:r>
          </a:p>
          <a:p>
            <a:r>
              <a:rPr lang="en-US" dirty="0" smtClean="0"/>
              <a:t>Spatially and temporally coherent X rays</a:t>
            </a:r>
          </a:p>
          <a:p>
            <a:pPr lvl="1"/>
            <a:r>
              <a:rPr lang="en-US" sz="1800" dirty="0" err="1" smtClean="0"/>
              <a:t>Ultrashort</a:t>
            </a:r>
            <a:r>
              <a:rPr lang="en-US" sz="1800" dirty="0" smtClean="0"/>
              <a:t> pulses: 250 as – 250 </a:t>
            </a:r>
            <a:r>
              <a:rPr lang="en-US" sz="1800" dirty="0" err="1" smtClean="0"/>
              <a:t>fs</a:t>
            </a:r>
            <a:endParaRPr lang="en-US" sz="1800" dirty="0" smtClean="0"/>
          </a:p>
          <a:p>
            <a:r>
              <a:rPr lang="en-US" dirty="0" smtClean="0"/>
              <a:t>Tunable X-rays</a:t>
            </a:r>
          </a:p>
          <a:p>
            <a:pPr lvl="1"/>
            <a:r>
              <a:rPr lang="en-US" sz="1800" dirty="0" err="1" smtClean="0"/>
              <a:t>Adjustible</a:t>
            </a:r>
            <a:r>
              <a:rPr lang="en-US" sz="1800" dirty="0" smtClean="0"/>
              <a:t> photon energy &amp; Polarization Control</a:t>
            </a:r>
          </a:p>
          <a:p>
            <a:pPr lvl="1"/>
            <a:r>
              <a:rPr lang="en-US" sz="1800" dirty="0" smtClean="0">
                <a:solidFill>
                  <a:srgbClr val="E46C0A"/>
                </a:solidFill>
              </a:rPr>
              <a:t>Moderate peak flux in pulses</a:t>
            </a:r>
            <a:r>
              <a:rPr lang="en-US" sz="1800" dirty="0" smtClean="0">
                <a:solidFill>
                  <a:srgbClr val="F79646"/>
                </a:solidFill>
              </a:rPr>
              <a:t> </a:t>
            </a:r>
            <a:r>
              <a:rPr lang="en-US" sz="1800" dirty="0" smtClean="0"/>
              <a:t>avoids damage</a:t>
            </a:r>
            <a:r>
              <a:rPr lang="en-US" sz="1800" dirty="0"/>
              <a:t> </a:t>
            </a:r>
            <a:r>
              <a:rPr lang="en-US" sz="1800" dirty="0" smtClean="0"/>
              <a:t>or space charge problems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690986"/>
              </p:ext>
            </p:extLst>
          </p:nvPr>
        </p:nvGraphicFramePr>
        <p:xfrm>
          <a:off x="467544" y="5192092"/>
          <a:ext cx="5400600" cy="132625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52128"/>
                <a:gridCol w="1224136"/>
                <a:gridCol w="1872208"/>
                <a:gridCol w="1152128"/>
              </a:tblGrid>
              <a:tr h="411859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Rep.</a:t>
                      </a:r>
                      <a:r>
                        <a:rPr lang="en-US" sz="1400" b="0" baseline="0" dirty="0" smtClean="0"/>
                        <a:t> rate [Hz]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Time</a:t>
                      </a:r>
                      <a:r>
                        <a:rPr lang="en-US" sz="1400" b="0" baseline="0" dirty="0" smtClean="0"/>
                        <a:t> to do experiment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Resolution</a:t>
                      </a:r>
                      <a:endParaRPr lang="en-US" sz="1400" b="0" dirty="0"/>
                    </a:p>
                  </a:txBody>
                  <a:tcPr/>
                </a:tc>
              </a:tr>
              <a:tr h="2947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Storage Ring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7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 days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 </a:t>
                      </a:r>
                      <a:r>
                        <a:rPr lang="en-US" sz="1400" dirty="0" err="1" smtClean="0"/>
                        <a:t>ps</a:t>
                      </a:r>
                      <a:endParaRPr lang="en-US" sz="1400" dirty="0"/>
                    </a:p>
                  </a:txBody>
                  <a:tcPr/>
                </a:tc>
              </a:tr>
              <a:tr h="2947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Pulsed FEL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2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 days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Few </a:t>
                      </a:r>
                      <a:r>
                        <a:rPr lang="en-US" sz="1400" dirty="0" err="1" smtClean="0"/>
                        <a:t>fs</a:t>
                      </a:r>
                      <a:endParaRPr lang="en-US" sz="1400" dirty="0"/>
                    </a:p>
                  </a:txBody>
                  <a:tcPr/>
                </a:tc>
              </a:tr>
              <a:tr h="2947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NGLS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6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 hours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Few </a:t>
                      </a:r>
                      <a:r>
                        <a:rPr lang="en-US" sz="1400" dirty="0" err="1" smtClean="0"/>
                        <a:t>fs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5940152" y="5217492"/>
            <a:ext cx="30419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“Time required for time-resolved </a:t>
            </a:r>
            <a:br>
              <a:rPr lang="en-US" sz="1400" dirty="0" smtClean="0"/>
            </a:br>
            <a:r>
              <a:rPr lang="en-US" sz="1400" dirty="0" smtClean="0"/>
              <a:t>reaction microscope experiments”</a:t>
            </a:r>
            <a:endParaRPr lang="en-US" sz="1400" dirty="0"/>
          </a:p>
          <a:p>
            <a:r>
              <a:rPr lang="en-US" sz="1400" dirty="0" smtClean="0"/>
              <a:t>Comparison taken from </a:t>
            </a:r>
            <a:r>
              <a:rPr lang="en-US" sz="1400" i="1" dirty="0" smtClean="0"/>
              <a:t>NGLS CD0 </a:t>
            </a:r>
            <a:br>
              <a:rPr lang="en-US" sz="1400" i="1" dirty="0" smtClean="0"/>
            </a:br>
            <a:r>
              <a:rPr lang="en-US" sz="1400" i="1" dirty="0" smtClean="0"/>
              <a:t>proposal</a:t>
            </a:r>
            <a:endParaRPr lang="en-US" sz="14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5148064" y="3717032"/>
            <a:ext cx="3720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Based on slides from J. </a:t>
            </a:r>
            <a:r>
              <a:rPr lang="en-US" sz="1400" dirty="0" err="1" smtClean="0"/>
              <a:t>Corlett</a:t>
            </a:r>
            <a:r>
              <a:rPr lang="en-US" sz="1400" dirty="0" smtClean="0"/>
              <a:t>, LBNL, 2012</a:t>
            </a:r>
            <a:endParaRPr lang="en-US" sz="1400" dirty="0"/>
          </a:p>
        </p:txBody>
      </p:sp>
      <p:sp>
        <p:nvSpPr>
          <p:cNvPr id="23" name="Rechteck 22"/>
          <p:cNvSpPr/>
          <p:nvPr/>
        </p:nvSpPr>
        <p:spPr>
          <a:xfrm>
            <a:off x="0" y="5157192"/>
            <a:ext cx="5940152" cy="142845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  <p:sp>
        <p:nvSpPr>
          <p:cNvPr id="9" name="Freihandform 8"/>
          <p:cNvSpPr/>
          <p:nvPr/>
        </p:nvSpPr>
        <p:spPr>
          <a:xfrm>
            <a:off x="5949950" y="5214342"/>
            <a:ext cx="2959100" cy="952500"/>
          </a:xfrm>
          <a:custGeom>
            <a:avLst/>
            <a:gdLst>
              <a:gd name="connsiteX0" fmla="*/ 6350 w 2959100"/>
              <a:gd name="connsiteY0" fmla="*/ 0 h 952500"/>
              <a:gd name="connsiteX1" fmla="*/ 0 w 2959100"/>
              <a:gd name="connsiteY1" fmla="*/ 933450 h 952500"/>
              <a:gd name="connsiteX2" fmla="*/ 971550 w 2959100"/>
              <a:gd name="connsiteY2" fmla="*/ 952500 h 952500"/>
              <a:gd name="connsiteX3" fmla="*/ 1003300 w 2959100"/>
              <a:gd name="connsiteY3" fmla="*/ 749300 h 952500"/>
              <a:gd name="connsiteX4" fmla="*/ 2959100 w 2959100"/>
              <a:gd name="connsiteY4" fmla="*/ 742950 h 952500"/>
              <a:gd name="connsiteX5" fmla="*/ 2927350 w 2959100"/>
              <a:gd name="connsiteY5" fmla="*/ 69850 h 952500"/>
              <a:gd name="connsiteX6" fmla="*/ 6350 w 2959100"/>
              <a:gd name="connsiteY6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9100" h="952500">
                <a:moveTo>
                  <a:pt x="6350" y="0"/>
                </a:moveTo>
                <a:cubicBezTo>
                  <a:pt x="4233" y="311150"/>
                  <a:pt x="2117" y="622300"/>
                  <a:pt x="0" y="933450"/>
                </a:cubicBezTo>
                <a:lnTo>
                  <a:pt x="971550" y="952500"/>
                </a:lnTo>
                <a:lnTo>
                  <a:pt x="1003300" y="749300"/>
                </a:lnTo>
                <a:lnTo>
                  <a:pt x="2959100" y="742950"/>
                </a:lnTo>
                <a:lnTo>
                  <a:pt x="2927350" y="69850"/>
                </a:lnTo>
                <a:lnTo>
                  <a:pt x="635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uppierung 17"/>
          <p:cNvGrpSpPr/>
          <p:nvPr/>
        </p:nvGrpSpPr>
        <p:grpSpPr>
          <a:xfrm>
            <a:off x="323528" y="935456"/>
            <a:ext cx="8568952" cy="1512168"/>
            <a:chOff x="179512" y="836712"/>
            <a:chExt cx="8568952" cy="1512168"/>
          </a:xfrm>
        </p:grpSpPr>
        <p:grpSp>
          <p:nvGrpSpPr>
            <p:cNvPr id="17" name="Gruppierung 16"/>
            <p:cNvGrpSpPr/>
            <p:nvPr/>
          </p:nvGrpSpPr>
          <p:grpSpPr>
            <a:xfrm>
              <a:off x="179512" y="836712"/>
              <a:ext cx="8568952" cy="1512168"/>
              <a:chOff x="-4933056" y="-2187624"/>
              <a:chExt cx="8568952" cy="1512168"/>
            </a:xfrm>
          </p:grpSpPr>
          <p:grpSp>
            <p:nvGrpSpPr>
              <p:cNvPr id="62" name="Gruppierung 61"/>
              <p:cNvGrpSpPr/>
              <p:nvPr/>
            </p:nvGrpSpPr>
            <p:grpSpPr>
              <a:xfrm>
                <a:off x="-4933056" y="-2187624"/>
                <a:ext cx="8568952" cy="1512168"/>
                <a:chOff x="-972616" y="3356992"/>
                <a:chExt cx="8829671" cy="1512168"/>
              </a:xfrm>
            </p:grpSpPr>
            <p:sp>
              <p:nvSpPr>
                <p:cNvPr id="59" name="Rechteck 58"/>
                <p:cNvSpPr/>
                <p:nvPr/>
              </p:nvSpPr>
              <p:spPr>
                <a:xfrm>
                  <a:off x="-972616" y="3356992"/>
                  <a:ext cx="8829671" cy="15121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8" name="Bild 5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900608" y="3645024"/>
                  <a:ext cx="8724900" cy="1092200"/>
                </a:xfrm>
                <a:prstGeom prst="rect">
                  <a:avLst/>
                </a:prstGeom>
              </p:spPr>
            </p:pic>
            <p:sp>
              <p:nvSpPr>
                <p:cNvPr id="60" name="Textfeld 59"/>
                <p:cNvSpPr txBox="1"/>
                <p:nvPr/>
              </p:nvSpPr>
              <p:spPr>
                <a:xfrm>
                  <a:off x="6372200" y="3356992"/>
                  <a:ext cx="839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4 </a:t>
                  </a:r>
                  <a:r>
                    <a:rPr lang="en-US" dirty="0" err="1" smtClean="0"/>
                    <a:t>GeV</a:t>
                  </a:r>
                  <a:endParaRPr lang="en-US" dirty="0"/>
                </a:p>
              </p:txBody>
            </p:sp>
          </p:grpSp>
          <p:sp>
            <p:nvSpPr>
              <p:cNvPr id="27" name="Textfeld 26"/>
              <p:cNvSpPr txBox="1"/>
              <p:nvPr/>
            </p:nvSpPr>
            <p:spPr>
              <a:xfrm>
                <a:off x="1979712" y="-1035496"/>
                <a:ext cx="15116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C. Mayes, SLAC</a:t>
                </a:r>
                <a:endParaRPr lang="en-US" sz="1400" dirty="0"/>
              </a:p>
            </p:txBody>
          </p:sp>
        </p:grpSp>
        <p:sp>
          <p:nvSpPr>
            <p:cNvPr id="16" name="Textfeld 15"/>
            <p:cNvSpPr txBox="1"/>
            <p:nvPr/>
          </p:nvSpPr>
          <p:spPr>
            <a:xfrm>
              <a:off x="323528" y="836712"/>
              <a:ext cx="967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LCLS-II</a:t>
              </a:r>
              <a:endParaRPr lang="en-US" dirty="0"/>
            </a:p>
          </p:txBody>
        </p:sp>
      </p:grpSp>
      <p:grpSp>
        <p:nvGrpSpPr>
          <p:cNvPr id="15" name="Gruppierung 14"/>
          <p:cNvGrpSpPr/>
          <p:nvPr/>
        </p:nvGrpSpPr>
        <p:grpSpPr>
          <a:xfrm>
            <a:off x="447094" y="908720"/>
            <a:ext cx="8378546" cy="1584176"/>
            <a:chOff x="9612560" y="980727"/>
            <a:chExt cx="8378546" cy="1911570"/>
          </a:xfrm>
        </p:grpSpPr>
        <p:grpSp>
          <p:nvGrpSpPr>
            <p:cNvPr id="14" name="Gruppierung 13"/>
            <p:cNvGrpSpPr/>
            <p:nvPr/>
          </p:nvGrpSpPr>
          <p:grpSpPr>
            <a:xfrm>
              <a:off x="9612560" y="980727"/>
              <a:ext cx="8378546" cy="1911570"/>
              <a:chOff x="9612560" y="980727"/>
              <a:chExt cx="8378546" cy="1911570"/>
            </a:xfrm>
          </p:grpSpPr>
          <p:grpSp>
            <p:nvGrpSpPr>
              <p:cNvPr id="64" name="Gruppierung 63"/>
              <p:cNvGrpSpPr/>
              <p:nvPr/>
            </p:nvGrpSpPr>
            <p:grpSpPr>
              <a:xfrm>
                <a:off x="9612560" y="980727"/>
                <a:ext cx="8378546" cy="1911570"/>
                <a:chOff x="389105" y="1124743"/>
                <a:chExt cx="8738586" cy="1911570"/>
              </a:xfrm>
            </p:grpSpPr>
            <p:grpSp>
              <p:nvGrpSpPr>
                <p:cNvPr id="63" name="Gruppierung 62"/>
                <p:cNvGrpSpPr/>
                <p:nvPr/>
              </p:nvGrpSpPr>
              <p:grpSpPr>
                <a:xfrm>
                  <a:off x="389105" y="1124743"/>
                  <a:ext cx="8738586" cy="1911570"/>
                  <a:chOff x="389105" y="1124743"/>
                  <a:chExt cx="8738586" cy="1911570"/>
                </a:xfrm>
              </p:grpSpPr>
              <p:pic>
                <p:nvPicPr>
                  <p:cNvPr id="7" name="Bild 6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9105" y="1124743"/>
                    <a:ext cx="8738586" cy="1911570"/>
                  </a:xfrm>
                  <a:prstGeom prst="rect">
                    <a:avLst/>
                  </a:prstGeom>
                </p:spPr>
              </p:pic>
              <p:sp>
                <p:nvSpPr>
                  <p:cNvPr id="12" name="Rechteck 11"/>
                  <p:cNvSpPr/>
                  <p:nvPr/>
                </p:nvSpPr>
                <p:spPr>
                  <a:xfrm>
                    <a:off x="395536" y="1988840"/>
                    <a:ext cx="1656184" cy="3600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" name="Textfeld 4"/>
                <p:cNvSpPr txBox="1"/>
                <p:nvPr/>
              </p:nvSpPr>
              <p:spPr>
                <a:xfrm>
                  <a:off x="4254342" y="1131027"/>
                  <a:ext cx="290994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FF0000"/>
                      </a:solidFill>
                    </a:rPr>
                    <a:t>High rep. rate </a:t>
                  </a:r>
                  <a:r>
                    <a:rPr lang="en-US" sz="1200" dirty="0" smtClean="0">
                      <a:solidFill>
                        <a:srgbClr val="FF0000"/>
                      </a:solidFill>
                      <a:sym typeface="Wingdings"/>
                    </a:rPr>
                    <a:t> multiple users possible</a:t>
                  </a:r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6" name="Textfeld 5"/>
              <p:cNvSpPr txBox="1"/>
              <p:nvPr/>
            </p:nvSpPr>
            <p:spPr>
              <a:xfrm>
                <a:off x="10908704" y="1675843"/>
                <a:ext cx="24801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accent6"/>
                    </a:solidFill>
                  </a:rPr>
                  <a:t>Superconducting accelerator</a:t>
                </a:r>
                <a:endParaRPr lang="en-US" sz="1400" dirty="0">
                  <a:solidFill>
                    <a:schemeClr val="accent6"/>
                  </a:solidFill>
                </a:endParaRPr>
              </a:p>
            </p:txBody>
          </p:sp>
        </p:grpSp>
        <p:sp>
          <p:nvSpPr>
            <p:cNvPr id="24" name="Textfeld 23"/>
            <p:cNvSpPr txBox="1"/>
            <p:nvPr/>
          </p:nvSpPr>
          <p:spPr>
            <a:xfrm>
              <a:off x="9612560" y="2197181"/>
              <a:ext cx="26095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Original concept: NGLS</a:t>
              </a:r>
              <a:endParaRPr lang="en-US" dirty="0"/>
            </a:p>
          </p:txBody>
        </p:sp>
      </p:grpSp>
      <p:sp>
        <p:nvSpPr>
          <p:cNvPr id="30" name="Rechteck 29"/>
          <p:cNvSpPr/>
          <p:nvPr/>
        </p:nvSpPr>
        <p:spPr>
          <a:xfrm>
            <a:off x="251520" y="2564904"/>
            <a:ext cx="8640960" cy="259228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/>
              <a:buChar char="•"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67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39"/>
    </mc:Choice>
    <mc:Fallback xmlns="">
      <p:transition xmlns:p14="http://schemas.microsoft.com/office/powerpoint/2010/main" spd="slow" advTm="7303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ung 4"/>
          <p:cNvGrpSpPr/>
          <p:nvPr/>
        </p:nvGrpSpPr>
        <p:grpSpPr>
          <a:xfrm>
            <a:off x="1480441" y="2564904"/>
            <a:ext cx="6331919" cy="2376264"/>
            <a:chOff x="2915816" y="2636912"/>
            <a:chExt cx="5868144" cy="2202217"/>
          </a:xfrm>
        </p:grpSpPr>
        <p:sp>
          <p:nvSpPr>
            <p:cNvPr id="13" name="Textfeld 12"/>
            <p:cNvSpPr txBox="1"/>
            <p:nvPr/>
          </p:nvSpPr>
          <p:spPr>
            <a:xfrm>
              <a:off x="6372200" y="3140968"/>
              <a:ext cx="11464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 smtClean="0"/>
                <a:t>Proposal</a:t>
              </a:r>
              <a:r>
                <a:rPr lang="de-DE" sz="1200" dirty="0" smtClean="0"/>
                <a:t> KEK</a:t>
              </a:r>
              <a:endParaRPr lang="de-DE" sz="1200" dirty="0"/>
            </a:p>
          </p:txBody>
        </p:sp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5816" y="2636912"/>
              <a:ext cx="5868144" cy="2202217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5992150" y="3973359"/>
              <a:ext cx="1744736" cy="2543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E46C0A"/>
                  </a:solidFill>
                </a:rPr>
                <a:t>Superconducting LINAC</a:t>
              </a:r>
              <a:endParaRPr lang="en-US" sz="1400" dirty="0">
                <a:solidFill>
                  <a:srgbClr val="E46C0A"/>
                </a:solidFill>
              </a:endParaRPr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dirty="0" smtClean="0"/>
              <a:t>ERLs: Efficiency of storage rings </a:t>
            </a:r>
            <a:r>
              <a:rPr lang="en-US" dirty="0"/>
              <a:t>+</a:t>
            </a:r>
            <a:r>
              <a:rPr lang="en-US" dirty="0" smtClean="0"/>
              <a:t> beam properties as in LINACs</a:t>
            </a:r>
          </a:p>
          <a:p>
            <a:pPr lvl="1"/>
            <a:r>
              <a:rPr lang="en-US" dirty="0" smtClean="0"/>
              <a:t>Flux and multiuser operation as in 3</a:t>
            </a:r>
            <a:r>
              <a:rPr lang="en-US" baseline="30000" dirty="0" smtClean="0"/>
              <a:t>rd</a:t>
            </a:r>
            <a:r>
              <a:rPr lang="en-US" dirty="0" smtClean="0"/>
              <a:t> generation light sources.</a:t>
            </a:r>
          </a:p>
          <a:p>
            <a:pPr lvl="1"/>
            <a:r>
              <a:rPr lang="en-US" dirty="0" smtClean="0"/>
              <a:t>Greater brilliance and </a:t>
            </a:r>
            <a:r>
              <a:rPr lang="en-US" dirty="0"/>
              <a:t>brightness, … yet peak power below </a:t>
            </a:r>
            <a:r>
              <a:rPr lang="en-US" dirty="0" smtClean="0"/>
              <a:t>the destruction limit.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ERL-based light sources 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4852007" y="5589240"/>
            <a:ext cx="3896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R. </a:t>
            </a:r>
            <a:r>
              <a:rPr lang="en-US" sz="1400" dirty="0" err="1" smtClean="0"/>
              <a:t>Hajima</a:t>
            </a:r>
            <a:r>
              <a:rPr lang="en-US" sz="1400" dirty="0" smtClean="0"/>
              <a:t> et al., “Simulations of XFELO for the</a:t>
            </a:r>
            <a:br>
              <a:rPr lang="en-US" sz="1400" dirty="0" smtClean="0"/>
            </a:br>
            <a:r>
              <a:rPr lang="en-US" sz="1400" dirty="0" smtClean="0"/>
              <a:t>KEK ERL”, </a:t>
            </a:r>
            <a:r>
              <a:rPr lang="en-US" sz="1400" i="1" dirty="0" smtClean="0"/>
              <a:t>Proc. FEL2012</a:t>
            </a:r>
            <a:r>
              <a:rPr lang="en-US" sz="1400" dirty="0"/>
              <a:t> </a:t>
            </a:r>
            <a:r>
              <a:rPr lang="en-US" sz="1400" dirty="0" smtClean="0"/>
              <a:t>(2012)</a:t>
            </a:r>
            <a:endParaRPr lang="en-US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4466113" y="4643844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ERL light source @ KEK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968420" y="4623544"/>
            <a:ext cx="1587356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Tunable x-ray </a:t>
            </a:r>
            <a:br>
              <a:rPr lang="en-US" dirty="0" smtClean="0"/>
            </a:br>
            <a:r>
              <a:rPr lang="en-US" dirty="0" smtClean="0"/>
              <a:t>FEL oscillator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387512" y="5445224"/>
            <a:ext cx="4608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K.-J. Kim and Y. </a:t>
            </a:r>
            <a:r>
              <a:rPr lang="en-US" sz="1400" dirty="0" err="1" smtClean="0"/>
              <a:t>Shvyd‘ko</a:t>
            </a:r>
            <a:endParaRPr lang="en-US" sz="1400" dirty="0"/>
          </a:p>
          <a:p>
            <a:r>
              <a:rPr lang="en-US" sz="1400" dirty="0" smtClean="0"/>
              <a:t>“Tunable optical cavity for an x-ray free-electron-laser oscillator”, </a:t>
            </a:r>
            <a:r>
              <a:rPr lang="en-US" sz="1400" i="1" dirty="0" smtClean="0"/>
              <a:t>Phys. Rev. ST-A</a:t>
            </a:r>
            <a:r>
              <a:rPr lang="en-US" sz="1400" dirty="0" smtClean="0"/>
              <a:t>B </a:t>
            </a:r>
            <a:r>
              <a:rPr lang="en-US" sz="1400" b="1" dirty="0" smtClean="0"/>
              <a:t>12</a:t>
            </a:r>
            <a:r>
              <a:rPr lang="en-US" sz="1400" dirty="0" smtClean="0"/>
              <a:t>, 030703 (2009)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76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01"/>
    </mc:Choice>
    <mc:Fallback xmlns="">
      <p:transition xmlns:p14="http://schemas.microsoft.com/office/powerpoint/2010/main" spd="slow" advTm="3410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physics with ERLs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MESA (</a:t>
            </a:r>
            <a:r>
              <a:rPr lang="en-US" dirty="0" err="1" smtClean="0"/>
              <a:t>Universität</a:t>
            </a:r>
            <a:r>
              <a:rPr lang="en-US" dirty="0" smtClean="0"/>
              <a:t> Mainz, </a:t>
            </a:r>
            <a:r>
              <a:rPr lang="en-US" dirty="0"/>
              <a:t>f</a:t>
            </a:r>
            <a:r>
              <a:rPr lang="en-US" dirty="0" smtClean="0"/>
              <a:t>unding approved)</a:t>
            </a:r>
          </a:p>
          <a:p>
            <a:r>
              <a:rPr lang="en-US" dirty="0" smtClean="0"/>
              <a:t>Experiments</a:t>
            </a:r>
          </a:p>
          <a:p>
            <a:pPr lvl="1">
              <a:tabLst>
                <a:tab pos="5651500" algn="l"/>
              </a:tabLst>
            </a:pPr>
            <a:r>
              <a:rPr lang="en-US" dirty="0" smtClean="0"/>
              <a:t>Dark </a:t>
            </a:r>
            <a:r>
              <a:rPr lang="en-US" dirty="0"/>
              <a:t>matter </a:t>
            </a:r>
            <a:r>
              <a:rPr lang="en-US" dirty="0" smtClean="0"/>
              <a:t>search</a:t>
            </a:r>
            <a:endParaRPr lang="en-US" dirty="0"/>
          </a:p>
          <a:p>
            <a:pPr lvl="1"/>
            <a:r>
              <a:rPr lang="en-US" dirty="0"/>
              <a:t>Nuclear-stellar-astrophysics</a:t>
            </a:r>
          </a:p>
          <a:p>
            <a:pPr lvl="1"/>
            <a:r>
              <a:rPr lang="en-US" dirty="0" smtClean="0"/>
              <a:t>Polarized </a:t>
            </a:r>
            <a:r>
              <a:rPr lang="en-US" dirty="0"/>
              <a:t>positrons </a:t>
            </a:r>
            <a:r>
              <a:rPr lang="en-US" dirty="0" smtClean="0"/>
              <a:t>for materials </a:t>
            </a:r>
            <a:r>
              <a:rPr lang="en-US" dirty="0"/>
              <a:t>research</a:t>
            </a:r>
          </a:p>
          <a:p>
            <a:pPr lvl="1"/>
            <a:r>
              <a:rPr lang="en-US" dirty="0"/>
              <a:t>Fluorescent </a:t>
            </a:r>
            <a:r>
              <a:rPr lang="en-US" dirty="0" err="1"/>
              <a:t>nanodiamonds</a:t>
            </a:r>
            <a:r>
              <a:rPr lang="en-US" dirty="0"/>
              <a:t> for medical applications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4294967295"/>
          </p:nvPr>
        </p:nvSpPr>
        <p:spPr>
          <a:xfrm>
            <a:off x="6085383" y="3501008"/>
            <a:ext cx="2591073" cy="2242642"/>
          </a:xfrm>
        </p:spPr>
        <p:txBody>
          <a:bodyPr>
            <a:noAutofit/>
          </a:bodyPr>
          <a:lstStyle/>
          <a:p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Beam parameters</a:t>
            </a:r>
          </a:p>
          <a:p>
            <a:pPr lvl="1"/>
            <a:r>
              <a:rPr lang="en-US" sz="1800" i="1" dirty="0" smtClean="0"/>
              <a:t>E</a:t>
            </a:r>
            <a:r>
              <a:rPr lang="en-US" sz="1800" dirty="0" smtClean="0"/>
              <a:t> = 100 MeV</a:t>
            </a:r>
          </a:p>
          <a:p>
            <a:pPr lvl="1"/>
            <a:r>
              <a:rPr lang="en-US" sz="1800" i="1" dirty="0" smtClean="0"/>
              <a:t>I </a:t>
            </a:r>
            <a:r>
              <a:rPr lang="en-US" sz="1800" dirty="0" smtClean="0"/>
              <a:t>= 10 mA</a:t>
            </a:r>
          </a:p>
          <a:p>
            <a:pPr lvl="1"/>
            <a:r>
              <a:rPr lang="en-US" sz="1800" dirty="0" smtClean="0"/>
              <a:t>Low-</a:t>
            </a:r>
            <a:r>
              <a:rPr lang="en-US" sz="1800" dirty="0" err="1" smtClean="0"/>
              <a:t>emittance</a:t>
            </a:r>
            <a:r>
              <a:rPr lang="en-US" sz="1800" dirty="0" smtClean="0"/>
              <a:t> beam</a:t>
            </a:r>
          </a:p>
          <a:p>
            <a:pPr lvl="1"/>
            <a:r>
              <a:rPr lang="en-US" sz="1800" dirty="0" smtClean="0"/>
              <a:t>CW operation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23528" y="6104329"/>
            <a:ext cx="5622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K. </a:t>
            </a:r>
            <a:r>
              <a:rPr lang="en-US" sz="1200" dirty="0" err="1" smtClean="0"/>
              <a:t>Aulenbacher</a:t>
            </a:r>
            <a:r>
              <a:rPr lang="en-US" sz="1200" dirty="0" smtClean="0"/>
              <a:t>, et al., “Status of the MESA accelerator”, </a:t>
            </a:r>
            <a:r>
              <a:rPr lang="en-US" sz="1200" i="1" dirty="0" smtClean="0"/>
              <a:t>Proc. ERL 2013 </a:t>
            </a:r>
            <a:r>
              <a:rPr lang="en-US" sz="1200" dirty="0" smtClean="0"/>
              <a:t>(2013) </a:t>
            </a:r>
            <a:endParaRPr lang="en-US" sz="1200" dirty="0"/>
          </a:p>
        </p:txBody>
      </p:sp>
      <p:grpSp>
        <p:nvGrpSpPr>
          <p:cNvPr id="6" name="Gruppierung 5"/>
          <p:cNvGrpSpPr/>
          <p:nvPr/>
        </p:nvGrpSpPr>
        <p:grpSpPr>
          <a:xfrm>
            <a:off x="395536" y="3501008"/>
            <a:ext cx="5472609" cy="2541118"/>
            <a:chOff x="-620155" y="1379695"/>
            <a:chExt cx="5760641" cy="2685134"/>
          </a:xfrm>
        </p:grpSpPr>
        <p:pic>
          <p:nvPicPr>
            <p:cNvPr id="12" name="Bild 11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20155" y="1379695"/>
              <a:ext cx="5760641" cy="26851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feld 13"/>
            <p:cNvSpPr txBox="1"/>
            <p:nvPr/>
          </p:nvSpPr>
          <p:spPr>
            <a:xfrm>
              <a:off x="324863" y="2791188"/>
              <a:ext cx="3384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E46C0A"/>
                  </a:solidFill>
                </a:rPr>
                <a:t>SRF Accelerator</a:t>
              </a:r>
              <a:endParaRPr lang="en-US" sz="1600" dirty="0">
                <a:solidFill>
                  <a:srgbClr val="E46C0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736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31"/>
    </mc:Choice>
    <mc:Fallback xmlns="">
      <p:transition xmlns:p14="http://schemas.microsoft.com/office/powerpoint/2010/main" spd="slow" advTm="2313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SRF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industrial</a:t>
            </a:r>
            <a:r>
              <a:rPr lang="de-DE" dirty="0" smtClean="0"/>
              <a:t> </a:t>
            </a:r>
            <a:r>
              <a:rPr lang="de-DE" dirty="0" err="1" smtClean="0"/>
              <a:t>applications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UV light source for Next-Generation Lithography (beyond 193 nm)</a:t>
            </a:r>
          </a:p>
          <a:p>
            <a:pPr lvl="1"/>
            <a:r>
              <a:rPr lang="en-US" dirty="0" smtClean="0"/>
              <a:t>100’s W @ 13.5 &amp; 6.5 nm. Plasma sources are insufficient.</a:t>
            </a:r>
          </a:p>
          <a:p>
            <a:pPr lvl="1"/>
            <a:r>
              <a:rPr lang="en-US" dirty="0" smtClean="0"/>
              <a:t>CW LINAC driven light source to provide high average power</a:t>
            </a:r>
            <a:r>
              <a:rPr lang="en-US" dirty="0"/>
              <a:t> </a:t>
            </a:r>
            <a:r>
              <a:rPr lang="en-US" dirty="0" smtClean="0"/>
              <a:t>with low peak power for precise control of illumination.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57" y="2636912"/>
            <a:ext cx="3831399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Bild 3" descr="layoutfel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30415" y="2694121"/>
            <a:ext cx="2706707" cy="3888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1835696" y="4623539"/>
            <a:ext cx="12094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</a:rPr>
              <a:t>SRF LINAC</a:t>
            </a:r>
            <a:endParaRPr lang="en-US" sz="1200" dirty="0">
              <a:solidFill>
                <a:srgbClr val="FF6600"/>
              </a:solidFill>
            </a:endParaRPr>
          </a:p>
        </p:txBody>
      </p:sp>
      <p:grpSp>
        <p:nvGrpSpPr>
          <p:cNvPr id="10" name="Gruppierung 9"/>
          <p:cNvGrpSpPr/>
          <p:nvPr/>
        </p:nvGrpSpPr>
        <p:grpSpPr>
          <a:xfrm rot="16200000">
            <a:off x="5004047" y="5157193"/>
            <a:ext cx="720080" cy="1584174"/>
            <a:chOff x="1429720" y="-61250"/>
            <a:chExt cx="980647" cy="1091553"/>
          </a:xfrm>
        </p:grpSpPr>
        <p:sp>
          <p:nvSpPr>
            <p:cNvPr id="11" name="Pfeil nach unten 10"/>
            <p:cNvSpPr/>
            <p:nvPr/>
          </p:nvSpPr>
          <p:spPr>
            <a:xfrm>
              <a:off x="1429720" y="40"/>
              <a:ext cx="980647" cy="980647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feil nach unten 4"/>
            <p:cNvSpPr/>
            <p:nvPr/>
          </p:nvSpPr>
          <p:spPr>
            <a:xfrm rot="5400000">
              <a:off x="1386526" y="80010"/>
              <a:ext cx="1091553" cy="809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Industrialization</a:t>
              </a:r>
              <a:endParaRPr lang="en-US" sz="1500" kern="1200" dirty="0"/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6118076" y="5733256"/>
            <a:ext cx="2922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“Several facilities per year”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34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17"/>
    </mc:Choice>
    <mc:Fallback xmlns="">
      <p:transition xmlns:p14="http://schemas.microsoft.com/office/powerpoint/2010/main" spd="slow" advTm="4011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feil nach links und rechts 89"/>
          <p:cNvSpPr/>
          <p:nvPr/>
        </p:nvSpPr>
        <p:spPr>
          <a:xfrm>
            <a:off x="8075210" y="4581128"/>
            <a:ext cx="792088" cy="576064"/>
          </a:xfrm>
          <a:prstGeom prst="leftRightArrow">
            <a:avLst>
              <a:gd name="adj1" fmla="val 52249"/>
              <a:gd name="adj2" fmla="val 39877"/>
            </a:avLst>
          </a:prstGeom>
          <a:solidFill>
            <a:schemeClr val="accent6">
              <a:lumMod val="75000"/>
            </a:schemeClr>
          </a:solidFill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ST3</a:t>
            </a:r>
            <a:endParaRPr lang="en-US" sz="15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SRF storage-ring applications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Photon-pulse-length manipulation via crab cavities (SPX @ APS)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179388" lvl="1" indent="0">
              <a:buNone/>
            </a:pPr>
            <a:endParaRPr lang="en-US" dirty="0" smtClean="0"/>
          </a:p>
          <a:p>
            <a:r>
              <a:rPr lang="en-US" dirty="0" smtClean="0"/>
              <a:t>Flexible bunch-lengths via large overvoltage (BESSY-VSR)</a:t>
            </a:r>
          </a:p>
          <a:p>
            <a:pPr lvl="1"/>
            <a:r>
              <a:rPr lang="en-US" dirty="0"/>
              <a:t>Long and short </a:t>
            </a:r>
            <a:r>
              <a:rPr lang="en-US" dirty="0" smtClean="0"/>
              <a:t>bunches </a:t>
            </a:r>
            <a:r>
              <a:rPr lang="en-US" dirty="0"/>
              <a:t>possible </a:t>
            </a:r>
            <a:r>
              <a:rPr lang="en-US" dirty="0" smtClean="0"/>
              <a:t>simultaneously in a storage ring!</a:t>
            </a:r>
          </a:p>
          <a:p>
            <a:pPr lvl="1"/>
            <a:r>
              <a:rPr lang="en-US" dirty="0" smtClean="0"/>
              <a:t>Requires high-voltage CW cavities operating at several frequencies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497960"/>
            <a:ext cx="3865965" cy="1224136"/>
          </a:xfrm>
          <a:prstGeom prst="rect">
            <a:avLst/>
          </a:prstGeom>
        </p:spPr>
      </p:pic>
      <p:grpSp>
        <p:nvGrpSpPr>
          <p:cNvPr id="12" name="Group 29"/>
          <p:cNvGrpSpPr>
            <a:grpSpLocks noChangeAspect="1"/>
          </p:cNvGrpSpPr>
          <p:nvPr/>
        </p:nvGrpSpPr>
        <p:grpSpPr bwMode="auto">
          <a:xfrm>
            <a:off x="544978" y="4725144"/>
            <a:ext cx="4531078" cy="1440160"/>
            <a:chOff x="1372" y="13937"/>
            <a:chExt cx="21548" cy="6849"/>
          </a:xfrm>
        </p:grpSpPr>
        <p:pic>
          <p:nvPicPr>
            <p:cNvPr id="13" name="Picture 30" descr="sc-cavity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240" b="23367"/>
            <a:stretch>
              <a:fillRect/>
            </a:stretch>
          </p:blipFill>
          <p:spPr bwMode="auto">
            <a:xfrm>
              <a:off x="1372" y="13937"/>
              <a:ext cx="21548" cy="6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31"/>
            <p:cNvGrpSpPr>
              <a:grpSpLocks noChangeAspect="1"/>
            </p:cNvGrpSpPr>
            <p:nvPr/>
          </p:nvGrpSpPr>
          <p:grpSpPr bwMode="auto">
            <a:xfrm>
              <a:off x="8625" y="15121"/>
              <a:ext cx="7371" cy="2752"/>
              <a:chOff x="2461" y="9537"/>
              <a:chExt cx="7357" cy="2752"/>
            </a:xfrm>
          </p:grpSpPr>
          <p:pic>
            <p:nvPicPr>
              <p:cNvPr id="15" name="Picture 32" descr="sc-cavity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3720" t="24384" r="54796" b="48769"/>
              <a:stretch>
                <a:fillRect/>
              </a:stretch>
            </p:blipFill>
            <p:spPr bwMode="auto">
              <a:xfrm>
                <a:off x="2461" y="9537"/>
                <a:ext cx="3674" cy="2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33" descr="sc-cavity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3720" t="24384" r="54796" b="48769"/>
              <a:stretch>
                <a:fillRect/>
              </a:stretch>
            </p:blipFill>
            <p:spPr bwMode="auto">
              <a:xfrm>
                <a:off x="6144" y="9537"/>
                <a:ext cx="3674" cy="2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5" name="Textfeld 4"/>
          <p:cNvSpPr txBox="1"/>
          <p:nvPr/>
        </p:nvSpPr>
        <p:spPr>
          <a:xfrm>
            <a:off x="4775901" y="2794104"/>
            <a:ext cx="116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APS, Argonne</a:t>
            </a:r>
            <a:endParaRPr lang="en-US" sz="1200" dirty="0"/>
          </a:p>
        </p:txBody>
      </p:sp>
      <p:sp>
        <p:nvSpPr>
          <p:cNvPr id="17" name="Textfeld 16"/>
          <p:cNvSpPr txBox="1"/>
          <p:nvPr/>
        </p:nvSpPr>
        <p:spPr>
          <a:xfrm>
            <a:off x="3851920" y="4725144"/>
            <a:ext cx="3321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BESSY-VSR concept for BESSY II</a:t>
            </a:r>
            <a:endParaRPr lang="en-US" sz="1600" dirty="0"/>
          </a:p>
        </p:txBody>
      </p:sp>
      <p:sp>
        <p:nvSpPr>
          <p:cNvPr id="20" name="Textfeld 19"/>
          <p:cNvSpPr txBox="1"/>
          <p:nvPr/>
        </p:nvSpPr>
        <p:spPr>
          <a:xfrm>
            <a:off x="2122274" y="5517232"/>
            <a:ext cx="15579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1.5 GHz       1.75 GHz</a:t>
            </a:r>
            <a:endParaRPr lang="en-US" sz="1050" dirty="0"/>
          </a:p>
        </p:txBody>
      </p:sp>
      <p:grpSp>
        <p:nvGrpSpPr>
          <p:cNvPr id="54" name="Gruppierung 53"/>
          <p:cNvGrpSpPr/>
          <p:nvPr/>
        </p:nvGrpSpPr>
        <p:grpSpPr>
          <a:xfrm>
            <a:off x="467544" y="1484784"/>
            <a:ext cx="4320480" cy="1932762"/>
            <a:chOff x="251520" y="1340768"/>
            <a:chExt cx="4710856" cy="2107396"/>
          </a:xfrm>
        </p:grpSpPr>
        <p:pic>
          <p:nvPicPr>
            <p:cNvPr id="8" name="Bild 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1340768"/>
              <a:ext cx="4710856" cy="2088232"/>
            </a:xfrm>
            <a:prstGeom prst="rect">
              <a:avLst/>
            </a:prstGeom>
          </p:spPr>
        </p:pic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592" y="2132855"/>
              <a:ext cx="937032" cy="729053"/>
            </a:xfrm>
            <a:prstGeom prst="rect">
              <a:avLst/>
            </a:prstGeom>
          </p:spPr>
        </p:pic>
        <p:pic>
          <p:nvPicPr>
            <p:cNvPr id="10" name="Bild 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6280" y="2119614"/>
              <a:ext cx="937032" cy="729053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827584" y="2905780"/>
              <a:ext cx="1107996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Deflecting </a:t>
              </a:r>
            </a:p>
            <a:p>
              <a:r>
                <a:rPr lang="en-US" sz="1400" dirty="0" smtClean="0"/>
                <a:t>SRF Cavity</a:t>
              </a:r>
              <a:endParaRPr lang="en-US" sz="1400" dirty="0"/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3391996" y="2924944"/>
              <a:ext cx="1107996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Deflecting </a:t>
              </a:r>
            </a:p>
            <a:p>
              <a:r>
                <a:rPr lang="en-US" sz="1400" dirty="0" smtClean="0"/>
                <a:t>SRF Cavity</a:t>
              </a:r>
              <a:endParaRPr lang="en-US" sz="1400" dirty="0"/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6156176" y="2564904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A. </a:t>
            </a:r>
            <a:r>
              <a:rPr lang="en-US" sz="1200" dirty="0" err="1" smtClean="0"/>
              <a:t>Zholents</a:t>
            </a:r>
            <a:r>
              <a:rPr lang="en-US" sz="1200" dirty="0" smtClean="0"/>
              <a:t> et al.,  Generation of </a:t>
            </a:r>
            <a:r>
              <a:rPr lang="en-US" sz="1200" dirty="0" err="1" smtClean="0"/>
              <a:t>subpicosecond</a:t>
            </a:r>
            <a:r>
              <a:rPr lang="en-US" sz="1200" dirty="0" smtClean="0"/>
              <a:t> x-ray pulses using RF orbit deflection </a:t>
            </a:r>
            <a:r>
              <a:rPr lang="en-US" sz="1200" i="1" dirty="0" smtClean="0"/>
              <a:t>NIM A </a:t>
            </a:r>
            <a:r>
              <a:rPr lang="en-US" sz="1200" b="1" dirty="0" smtClean="0"/>
              <a:t>425</a:t>
            </a:r>
            <a:r>
              <a:rPr lang="en-US" sz="1200" dirty="0" smtClean="0"/>
              <a:t>, 385 (1999)</a:t>
            </a:r>
            <a:endParaRPr lang="en-US" sz="1200" dirty="0"/>
          </a:p>
        </p:txBody>
      </p:sp>
      <p:sp>
        <p:nvSpPr>
          <p:cNvPr id="57" name="Textfeld 56"/>
          <p:cNvSpPr txBox="1"/>
          <p:nvPr/>
        </p:nvSpPr>
        <p:spPr>
          <a:xfrm>
            <a:off x="539552" y="6093296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G. </a:t>
            </a:r>
            <a:r>
              <a:rPr lang="en-US" sz="1200" dirty="0" err="1" smtClean="0"/>
              <a:t>Wüstefeld</a:t>
            </a:r>
            <a:r>
              <a:rPr lang="en-US" sz="1200" dirty="0" smtClean="0"/>
              <a:t> et al., “</a:t>
            </a:r>
            <a:r>
              <a:rPr lang="en-US" sz="1200" dirty="0" err="1" smtClean="0"/>
              <a:t>Simultenous</a:t>
            </a:r>
            <a:r>
              <a:rPr lang="en-US" sz="1200" dirty="0" smtClean="0"/>
              <a:t> long and short electron bunches in the BESSY II storage ring”, </a:t>
            </a:r>
            <a:r>
              <a:rPr lang="en-US" sz="1200" i="1" dirty="0" smtClean="0"/>
              <a:t>Proc. IPAC 2011 </a:t>
            </a:r>
            <a:r>
              <a:rPr lang="en-US" sz="1200" dirty="0" smtClean="0"/>
              <a:t>(2011)</a:t>
            </a:r>
            <a:endParaRPr lang="en-US" sz="1200" dirty="0"/>
          </a:p>
        </p:txBody>
      </p:sp>
      <p:grpSp>
        <p:nvGrpSpPr>
          <p:cNvPr id="61" name="Gruppierung 60"/>
          <p:cNvGrpSpPr/>
          <p:nvPr/>
        </p:nvGrpSpPr>
        <p:grpSpPr>
          <a:xfrm rot="16200000">
            <a:off x="8149897" y="5278705"/>
            <a:ext cx="720080" cy="765085"/>
            <a:chOff x="1429720" y="-61251"/>
            <a:chExt cx="980647" cy="1041938"/>
          </a:xfrm>
        </p:grpSpPr>
        <p:sp>
          <p:nvSpPr>
            <p:cNvPr id="62" name="Pfeil nach unten 61"/>
            <p:cNvSpPr/>
            <p:nvPr/>
          </p:nvSpPr>
          <p:spPr>
            <a:xfrm>
              <a:off x="1429720" y="40"/>
              <a:ext cx="980647" cy="980647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Pfeil nach unten 4"/>
            <p:cNvSpPr/>
            <p:nvPr/>
          </p:nvSpPr>
          <p:spPr>
            <a:xfrm rot="5400000">
              <a:off x="1460367" y="6169"/>
              <a:ext cx="943873" cy="809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MML</a:t>
              </a:r>
              <a:endParaRPr lang="en-US" sz="1500" kern="1200" dirty="0"/>
            </a:p>
          </p:txBody>
        </p:sp>
      </p:grpSp>
      <p:grpSp>
        <p:nvGrpSpPr>
          <p:cNvPr id="88" name="Gruppierung 87"/>
          <p:cNvGrpSpPr/>
          <p:nvPr/>
        </p:nvGrpSpPr>
        <p:grpSpPr>
          <a:xfrm>
            <a:off x="5111333" y="5229200"/>
            <a:ext cx="2917051" cy="432773"/>
            <a:chOff x="5111333" y="5085184"/>
            <a:chExt cx="2917051" cy="432773"/>
          </a:xfrm>
        </p:grpSpPr>
        <p:grpSp>
          <p:nvGrpSpPr>
            <p:cNvPr id="82" name="Gruppierung 81"/>
            <p:cNvGrpSpPr/>
            <p:nvPr/>
          </p:nvGrpSpPr>
          <p:grpSpPr>
            <a:xfrm>
              <a:off x="5256803" y="5085184"/>
              <a:ext cx="2664804" cy="117996"/>
              <a:chOff x="8963980" y="2672916"/>
              <a:chExt cx="2664804" cy="117996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10116362" y="2672916"/>
                <a:ext cx="360040" cy="11799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glow rad="101600">
                  <a:schemeClr val="tx2">
                    <a:lumMod val="75000"/>
                    <a:alpha val="41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381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11268744" y="2672916"/>
                <a:ext cx="360040" cy="11799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glow rad="101600">
                  <a:schemeClr val="tx2">
                    <a:lumMod val="75000"/>
                    <a:alpha val="41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381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8963980" y="2672916"/>
                <a:ext cx="360040" cy="117996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glow rad="101600">
                  <a:schemeClr val="tx2">
                    <a:lumMod val="75000"/>
                    <a:alpha val="41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381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9684191" y="2672916"/>
                <a:ext cx="72000" cy="1179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50800">
                  <a:srgbClr val="FF0000">
                    <a:alpha val="41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254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10836573" y="2672916"/>
                <a:ext cx="72000" cy="1179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50800">
                  <a:srgbClr val="FF0000">
                    <a:alpha val="41000"/>
                  </a:srgb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254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3" name="Textfeld 82"/>
            <p:cNvSpPr txBox="1"/>
            <p:nvPr/>
          </p:nvSpPr>
          <p:spPr>
            <a:xfrm>
              <a:off x="5111333" y="5240958"/>
              <a:ext cx="561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17 </a:t>
              </a:r>
              <a:r>
                <a:rPr lang="en-US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ps</a:t>
              </a:r>
              <a:endParaRPr lang="en-US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5741067" y="5240958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2</a:t>
              </a:r>
              <a:r>
                <a:rPr lang="en-US" sz="1200" dirty="0" smtClean="0">
                  <a:solidFill>
                    <a:srgbClr val="FF0000"/>
                  </a:solidFill>
                </a:rPr>
                <a:t> </a:t>
              </a:r>
              <a:r>
                <a:rPr lang="en-US" sz="1200" dirty="0" err="1" smtClean="0">
                  <a:solidFill>
                    <a:srgbClr val="FF0000"/>
                  </a:solidFill>
                </a:rPr>
                <a:t>ps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85" name="Textfeld 84"/>
            <p:cNvSpPr txBox="1"/>
            <p:nvPr/>
          </p:nvSpPr>
          <p:spPr>
            <a:xfrm>
              <a:off x="6289298" y="5240958"/>
              <a:ext cx="561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17 </a:t>
              </a:r>
              <a:r>
                <a:rPr lang="en-US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ps</a:t>
              </a:r>
              <a:endParaRPr lang="en-US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86" name="Textfeld 85"/>
            <p:cNvSpPr txBox="1"/>
            <p:nvPr/>
          </p:nvSpPr>
          <p:spPr>
            <a:xfrm>
              <a:off x="6919032" y="5240958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2</a:t>
              </a:r>
              <a:r>
                <a:rPr lang="en-US" sz="1200" dirty="0" smtClean="0">
                  <a:solidFill>
                    <a:srgbClr val="FF0000"/>
                  </a:solidFill>
                </a:rPr>
                <a:t> </a:t>
              </a:r>
              <a:r>
                <a:rPr lang="en-US" sz="1200" dirty="0" err="1" smtClean="0">
                  <a:solidFill>
                    <a:srgbClr val="FF0000"/>
                  </a:solidFill>
                </a:rPr>
                <a:t>ps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7467263" y="5240958"/>
              <a:ext cx="561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</a:rPr>
                <a:t>17 </a:t>
              </a:r>
              <a:r>
                <a:rPr lang="en-US" sz="1200" dirty="0" err="1" smtClean="0">
                  <a:solidFill>
                    <a:schemeClr val="tx2">
                      <a:lumMod val="75000"/>
                    </a:schemeClr>
                  </a:solidFill>
                </a:rPr>
                <a:t>ps</a:t>
              </a:r>
              <a:endParaRPr lang="en-US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pic>
        <p:nvPicPr>
          <p:cNvPr id="6" name="Bild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725144"/>
            <a:ext cx="1512168" cy="302434"/>
          </a:xfrm>
          <a:prstGeom prst="rect">
            <a:avLst/>
          </a:prstGeom>
        </p:spPr>
      </p:pic>
      <p:sp>
        <p:nvSpPr>
          <p:cNvPr id="4" name="Freihandform 3"/>
          <p:cNvSpPr/>
          <p:nvPr/>
        </p:nvSpPr>
        <p:spPr>
          <a:xfrm>
            <a:off x="205708" y="3429000"/>
            <a:ext cx="8902796" cy="3090292"/>
          </a:xfrm>
          <a:custGeom>
            <a:avLst/>
            <a:gdLst>
              <a:gd name="connsiteX0" fmla="*/ 0 w 8801100"/>
              <a:gd name="connsiteY0" fmla="*/ 1028700 h 2965450"/>
              <a:gd name="connsiteX1" fmla="*/ 19050 w 8801100"/>
              <a:gd name="connsiteY1" fmla="*/ 2940050 h 2965450"/>
              <a:gd name="connsiteX2" fmla="*/ 6832600 w 8801100"/>
              <a:gd name="connsiteY2" fmla="*/ 2965450 h 2965450"/>
              <a:gd name="connsiteX3" fmla="*/ 6889750 w 8801100"/>
              <a:gd name="connsiteY3" fmla="*/ 2330450 h 2965450"/>
              <a:gd name="connsiteX4" fmla="*/ 7829550 w 8801100"/>
              <a:gd name="connsiteY4" fmla="*/ 2336800 h 2965450"/>
              <a:gd name="connsiteX5" fmla="*/ 7937500 w 8801100"/>
              <a:gd name="connsiteY5" fmla="*/ 2527300 h 2965450"/>
              <a:gd name="connsiteX6" fmla="*/ 8648700 w 8801100"/>
              <a:gd name="connsiteY6" fmla="*/ 2501900 h 2965450"/>
              <a:gd name="connsiteX7" fmla="*/ 8801100 w 8801100"/>
              <a:gd name="connsiteY7" fmla="*/ 2019300 h 2965450"/>
              <a:gd name="connsiteX8" fmla="*/ 8756650 w 8801100"/>
              <a:gd name="connsiteY8" fmla="*/ 825500 h 2965450"/>
              <a:gd name="connsiteX9" fmla="*/ 7759700 w 8801100"/>
              <a:gd name="connsiteY9" fmla="*/ 95250 h 2965450"/>
              <a:gd name="connsiteX10" fmla="*/ 5657850 w 8801100"/>
              <a:gd name="connsiteY10" fmla="*/ 0 h 2965450"/>
              <a:gd name="connsiteX11" fmla="*/ 133350 w 8801100"/>
              <a:gd name="connsiteY11" fmla="*/ 6350 h 2965450"/>
              <a:gd name="connsiteX12" fmla="*/ 0 w 8801100"/>
              <a:gd name="connsiteY12" fmla="*/ 1028700 h 296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01100" h="2965450">
                <a:moveTo>
                  <a:pt x="0" y="1028700"/>
                </a:moveTo>
                <a:lnTo>
                  <a:pt x="19050" y="2940050"/>
                </a:lnTo>
                <a:lnTo>
                  <a:pt x="6832600" y="2965450"/>
                </a:lnTo>
                <a:lnTo>
                  <a:pt x="6889750" y="2330450"/>
                </a:lnTo>
                <a:lnTo>
                  <a:pt x="7829550" y="2336800"/>
                </a:lnTo>
                <a:lnTo>
                  <a:pt x="7937500" y="2527300"/>
                </a:lnTo>
                <a:lnTo>
                  <a:pt x="8648700" y="2501900"/>
                </a:lnTo>
                <a:lnTo>
                  <a:pt x="8801100" y="2019300"/>
                </a:lnTo>
                <a:lnTo>
                  <a:pt x="8756650" y="825500"/>
                </a:lnTo>
                <a:lnTo>
                  <a:pt x="7759700" y="95250"/>
                </a:lnTo>
                <a:lnTo>
                  <a:pt x="5657850" y="0"/>
                </a:lnTo>
                <a:lnTo>
                  <a:pt x="133350" y="6350"/>
                </a:lnTo>
                <a:lnTo>
                  <a:pt x="0" y="10287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267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08"/>
    </mc:Choice>
    <mc:Fallback xmlns="">
      <p:transition xmlns:p14="http://schemas.microsoft.com/office/powerpoint/2010/main" spd="slow" advTm="5860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9|19.7|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1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21.5|5.6|2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.8|6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17.3|16.7|18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17.3|16.7|18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28.9|8.2|7.5|1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|7.1|7.2|10.8|20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1|23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29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|4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10.9|2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|5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|2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7|17|24.6"/>
</p:tagLst>
</file>

<file path=ppt/theme/theme1.xml><?xml version="1.0" encoding="utf-8"?>
<a:theme xmlns:a="http://schemas.openxmlformats.org/drawingml/2006/main" name="HZB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HZB.potm</Template>
  <TotalTime>0</TotalTime>
  <Words>2650</Words>
  <Application>Microsoft Macintosh PowerPoint</Application>
  <PresentationFormat>Bildschirmpräsentation (4:3)</PresentationFormat>
  <Paragraphs>513</Paragraphs>
  <Slides>31</Slides>
  <Notes>24</Notes>
  <HiddenSlides>1</HiddenSlides>
  <MMClips>0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31</vt:i4>
      </vt:variant>
    </vt:vector>
  </HeadingPairs>
  <TitlesOfParts>
    <vt:vector size="33" baseType="lpstr">
      <vt:lpstr>HZB</vt:lpstr>
      <vt:lpstr>Benutzerdefiniertes Design</vt:lpstr>
      <vt:lpstr>SRF Science &amp; Technology</vt:lpstr>
      <vt:lpstr>SRF – A success story</vt:lpstr>
      <vt:lpstr>What makes SRF unique?</vt:lpstr>
      <vt:lpstr>Where are the dreams taking us?</vt:lpstr>
      <vt:lpstr>FEL light sources</vt:lpstr>
      <vt:lpstr>ERL-based light sources </vt:lpstr>
      <vt:lpstr>Nuclear physics with ERLs</vt:lpstr>
      <vt:lpstr>SRF for industrial applications</vt:lpstr>
      <vt:lpstr>New SRF storage-ring applications</vt:lpstr>
      <vt:lpstr>High-power ion accelerators</vt:lpstr>
      <vt:lpstr>Identifying common challenges</vt:lpstr>
      <vt:lpstr>Impact of SRF R&amp;D in ARD</vt:lpstr>
      <vt:lpstr>Impact of ARD R&amp;D: Example 1</vt:lpstr>
      <vt:lpstr>Impact of ARD R&amp;D: Example 1</vt:lpstr>
      <vt:lpstr>Impact of ARD R&amp;D: Example 2</vt:lpstr>
      <vt:lpstr>Impact of ARD R&amp;D: Example 2</vt:lpstr>
      <vt:lpstr>Impact of ARD R&amp;D: Example 3</vt:lpstr>
      <vt:lpstr>Impact of ARD R&amp;D: Example 3</vt:lpstr>
      <vt:lpstr>Impact of ARD R&amp;D: Example 3</vt:lpstr>
      <vt:lpstr>Helmholtz infrastructure  for SRF R&amp;D</vt:lpstr>
      <vt:lpstr>Backup</vt:lpstr>
      <vt:lpstr>Cavity processing &amp; assembly</vt:lpstr>
      <vt:lpstr>SRF Cavity testing</vt:lpstr>
      <vt:lpstr>Photoinjector characterisation</vt:lpstr>
      <vt:lpstr>Accelerator tests of SRF systems</vt:lpstr>
      <vt:lpstr>CW XFEL Operation</vt:lpstr>
      <vt:lpstr>Impact of SRF R&amp;D: Example 3</vt:lpstr>
      <vt:lpstr>SRF Development in ARD</vt:lpstr>
      <vt:lpstr>X-ray FEL oscillators</vt:lpstr>
      <vt:lpstr>Diversity of ERL applications</vt:lpstr>
      <vt:lpstr>ERL applications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Monica Mantel</dc:creator>
  <cp:lastModifiedBy>JK</cp:lastModifiedBy>
  <cp:revision>992</cp:revision>
  <cp:lastPrinted>2011-11-14T11:12:13Z</cp:lastPrinted>
  <dcterms:created xsi:type="dcterms:W3CDTF">2009-04-16T12:28:49Z</dcterms:created>
  <dcterms:modified xsi:type="dcterms:W3CDTF">2014-02-24T14:25:31Z</dcterms:modified>
</cp:coreProperties>
</file>