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  <p:sldMasterId id="2147483660" r:id="rId2"/>
  </p:sldMasterIdLst>
  <p:notesMasterIdLst>
    <p:notesMasterId r:id="rId13"/>
  </p:notesMasterIdLst>
  <p:handoutMasterIdLst>
    <p:handoutMasterId r:id="rId14"/>
  </p:handoutMasterIdLst>
  <p:sldIdLst>
    <p:sldId id="376" r:id="rId3"/>
    <p:sldId id="413" r:id="rId4"/>
    <p:sldId id="409" r:id="rId5"/>
    <p:sldId id="410" r:id="rId6"/>
    <p:sldId id="411" r:id="rId7"/>
    <p:sldId id="412" r:id="rId8"/>
    <p:sldId id="382" r:id="rId9"/>
    <p:sldId id="399" r:id="rId10"/>
    <p:sldId id="400" r:id="rId11"/>
    <p:sldId id="401" r:id="rId12"/>
  </p:sldIdLst>
  <p:sldSz cx="9144000" cy="6858000" type="screen4x3"/>
  <p:notesSz cx="6797675" cy="987266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51515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rgbClr val="51515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rgbClr val="51515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rgbClr val="51515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rgbClr val="51515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51515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51515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51515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51515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333399"/>
    <a:srgbClr val="003E6E"/>
    <a:srgbClr val="FF9900"/>
    <a:srgbClr val="3366CC"/>
    <a:srgbClr val="00589C"/>
    <a:srgbClr val="4D4D4D"/>
    <a:srgbClr val="006699"/>
    <a:srgbClr val="FFFF99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9169" autoAdjust="0"/>
    <p:restoredTop sz="88154" autoAdjust="0"/>
  </p:normalViewPr>
  <p:slideViewPr>
    <p:cSldViewPr snapToGrid="0">
      <p:cViewPr varScale="1">
        <p:scale>
          <a:sx n="80" d="100"/>
          <a:sy n="80" d="100"/>
        </p:scale>
        <p:origin x="-1464" y="-78"/>
      </p:cViewPr>
      <p:guideLst>
        <p:guide orient="horz" pos="409"/>
        <p:guide orient="horz" pos="761"/>
        <p:guide orient="horz" pos="1069"/>
        <p:guide orient="horz" pos="1287"/>
        <p:guide pos="5528"/>
        <p:guide pos="200"/>
        <p:guide pos="1810"/>
        <p:guide pos="1624"/>
        <p:guide pos="1462"/>
        <p:guide pos="2105"/>
        <p:guide pos="28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-2592" y="-84"/>
      </p:cViewPr>
      <p:guideLst>
        <p:guide orient="horz" pos="3109"/>
        <p:guide pos="2141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6" tIns="45714" rIns="91426" bIns="45714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168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6" tIns="45714" rIns="91426" bIns="45714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168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7363"/>
            <a:ext cx="29464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6" tIns="45714" rIns="91426" bIns="45714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168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377363"/>
            <a:ext cx="29464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6" tIns="45714" rIns="91426" bIns="45714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768550C1-3217-464E-B3ED-57DA62D9551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72277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6" rIns="91416" bIns="45706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6" rIns="91416" bIns="45706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1863" y="741363"/>
            <a:ext cx="4935537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19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687888"/>
            <a:ext cx="5438775" cy="444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6" rIns="91416" bIns="457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2119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7363"/>
            <a:ext cx="29464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6" rIns="91416" bIns="45706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119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377363"/>
            <a:ext cx="29464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6" rIns="91416" bIns="45706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FDC3E366-776E-43E1-8377-94C04314E41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37658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Strong connection between primary and secondary beams</a:t>
            </a:r>
          </a:p>
          <a:p>
            <a:r>
              <a:rPr lang="en-US" dirty="0" smtClean="0"/>
              <a:t>Condensation</a:t>
            </a:r>
            <a:r>
              <a:rPr lang="en-US" baseline="0" dirty="0" smtClean="0"/>
              <a:t> point for key technology development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C3E366-776E-43E1-8377-94C04314E41C}" type="slidenum">
              <a:rPr lang="de-DE" smtClean="0"/>
              <a:pPr>
                <a:defRPr/>
              </a:pPr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441040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02DE4D4-7E26-4CE7-97E4-34CEE064435B}" type="slidenum">
              <a:rPr lang="de-DE" altLang="en-US" smtClean="0"/>
              <a:pPr eaLnBrk="1" hangingPunct="1">
                <a:spcBef>
                  <a:spcPct val="0"/>
                </a:spcBef>
              </a:pPr>
              <a:t>10</a:t>
            </a:fld>
            <a:endParaRPr lang="de-DE" alt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Strong connection between primary and secondary beams</a:t>
            </a:r>
          </a:p>
          <a:p>
            <a:r>
              <a:rPr lang="en-US" dirty="0" smtClean="0"/>
              <a:t>Condensation</a:t>
            </a:r>
            <a:r>
              <a:rPr lang="en-US" baseline="0" dirty="0" smtClean="0"/>
              <a:t> point for key technology development</a:t>
            </a:r>
            <a:endParaRPr lang="en-US" dirty="0" smtClean="0"/>
          </a:p>
          <a:p>
            <a:endParaRPr lang="en-US" sz="1200" i="1" kern="120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+mn-cs"/>
            </a:endParaRPr>
          </a:p>
          <a:p>
            <a:r>
              <a:rPr lang="en-US" sz="1200" i="1" kern="120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Ion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sources for future Hadron Accelerators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Ultimate heavy ion intensities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Superconducting magnet technology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Development of high-field E/B deflectors and high-precision spin dynamics for dedicated EDM storage rings</a:t>
            </a:r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C3E366-776E-43E1-8377-94C04314E41C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50245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Motivation ist Erzeugung von Schwerionenstrahlen höchster Intensität durch Absenkung der Ionenladung U73+ &gt; U28+ Zur Unterdrückung der Umladungsverluste sind beim Betrieb mit niedrig geladenen </a:t>
            </a:r>
            <a:r>
              <a:rPr lang="de-DE" dirty="0" err="1" smtClean="0"/>
              <a:t>Schwerionen</a:t>
            </a:r>
            <a:r>
              <a:rPr lang="de-DE" dirty="0" smtClean="0"/>
              <a:t> kurze Zykluszeiten notwendig (</a:t>
            </a:r>
            <a:r>
              <a:rPr lang="de-DE" dirty="0" err="1" smtClean="0"/>
              <a:t>s.c</a:t>
            </a:r>
            <a:r>
              <a:rPr lang="de-DE" dirty="0" smtClean="0"/>
              <a:t>. Magnete für hohe </a:t>
            </a:r>
            <a:r>
              <a:rPr lang="de-DE" dirty="0" err="1" smtClean="0"/>
              <a:t>Rampraten</a:t>
            </a:r>
            <a:r>
              <a:rPr lang="de-DE" dirty="0" smtClean="0"/>
              <a:t> und Mittelfrequenzkavitäten mit hohen Gradienten) und eine gigantische UHV Saugleistung zur Stabilisierung des dynamischen Vakuums (daher </a:t>
            </a:r>
            <a:r>
              <a:rPr lang="de-DE" dirty="0" err="1" smtClean="0"/>
              <a:t>kryogene</a:t>
            </a:r>
            <a:r>
              <a:rPr lang="de-DE" dirty="0" smtClean="0"/>
              <a:t> Vakuumkammern).</a:t>
            </a:r>
          </a:p>
          <a:p>
            <a:endParaRPr lang="de-DE" dirty="0"/>
          </a:p>
          <a:p>
            <a:endParaRPr lang="de-DE" dirty="0" smtClean="0"/>
          </a:p>
          <a:p>
            <a:pPr marL="228600" indent="-228600">
              <a:buAutoNum type="arabicParenR"/>
            </a:pPr>
            <a:r>
              <a:rPr lang="de-DE" dirty="0" smtClean="0"/>
              <a:t>Fast </a:t>
            </a:r>
            <a:r>
              <a:rPr lang="de-DE" dirty="0" err="1" smtClean="0"/>
              <a:t>ramping</a:t>
            </a:r>
            <a:endParaRPr lang="de-DE" dirty="0" smtClean="0"/>
          </a:p>
          <a:p>
            <a:pPr marL="228600" indent="-228600">
              <a:buAutoNum type="arabicParenR"/>
            </a:pPr>
            <a:r>
              <a:rPr lang="de-DE" dirty="0" smtClean="0"/>
              <a:t>Dynamic  </a:t>
            </a:r>
            <a:r>
              <a:rPr lang="de-DE" dirty="0" err="1" smtClean="0"/>
              <a:t>vacuum</a:t>
            </a:r>
            <a:r>
              <a:rPr lang="de-DE" dirty="0" smtClean="0"/>
              <a:t> due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cooled</a:t>
            </a:r>
            <a:r>
              <a:rPr lang="de-DE" dirty="0" smtClean="0"/>
              <a:t> </a:t>
            </a:r>
            <a:r>
              <a:rPr lang="de-DE" dirty="0" err="1" smtClean="0"/>
              <a:t>surfaces</a:t>
            </a:r>
            <a:endParaRPr lang="de-DE" dirty="0" smtClean="0"/>
          </a:p>
          <a:p>
            <a:endParaRPr lang="de-DE" dirty="0"/>
          </a:p>
          <a:p>
            <a:r>
              <a:rPr lang="de-DE" dirty="0"/>
              <a:t>3</a:t>
            </a:r>
            <a:r>
              <a:rPr lang="de-DE" dirty="0" smtClean="0"/>
              <a:t>) SIS 100/300 Magnets </a:t>
            </a:r>
            <a:r>
              <a:rPr lang="de-DE" dirty="0" err="1" smtClean="0"/>
              <a:t>commission</a:t>
            </a:r>
            <a:endParaRPr lang="de-DE" dirty="0" smtClean="0"/>
          </a:p>
          <a:p>
            <a:endParaRPr lang="de-DE" dirty="0"/>
          </a:p>
          <a:p>
            <a:r>
              <a:rPr lang="de-DE" dirty="0" smtClean="0"/>
              <a:t>4) Higher </a:t>
            </a:r>
            <a:r>
              <a:rPr lang="de-DE" dirty="0" err="1" smtClean="0"/>
              <a:t>field</a:t>
            </a:r>
            <a:r>
              <a:rPr lang="de-DE" dirty="0" smtClean="0"/>
              <a:t> </a:t>
            </a:r>
            <a:r>
              <a:rPr lang="de-DE" dirty="0" err="1" smtClean="0"/>
              <a:t>quality</a:t>
            </a:r>
            <a:r>
              <a:rPr lang="de-DE" dirty="0" smtClean="0"/>
              <a:t>, larger </a:t>
            </a:r>
            <a:r>
              <a:rPr lang="de-DE" dirty="0" err="1" smtClean="0"/>
              <a:t>aperture</a:t>
            </a:r>
            <a:r>
              <a:rPr lang="de-DE" dirty="0" smtClean="0"/>
              <a:t>, </a:t>
            </a:r>
            <a:r>
              <a:rPr lang="de-DE" dirty="0" err="1" smtClean="0"/>
              <a:t>curvatur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C3E366-776E-43E1-8377-94C04314E41C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3473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RF cavities for manipulations and methods for stabilization of ion beam</a:t>
            </a:r>
          </a:p>
          <a:p>
            <a:endParaRPr lang="en-US" dirty="0"/>
          </a:p>
          <a:p>
            <a:pPr marL="228600" indent="-228600">
              <a:buAutoNum type="arabicParenR"/>
            </a:pPr>
            <a:r>
              <a:rPr lang="en-US" dirty="0" smtClean="0"/>
              <a:t>Short pulses with broadband operation for secondary beams</a:t>
            </a:r>
          </a:p>
          <a:p>
            <a:pPr marL="228600" indent="-228600">
              <a:buAutoNum type="arabicParenR"/>
            </a:pPr>
            <a:endParaRPr lang="en-US" dirty="0"/>
          </a:p>
          <a:p>
            <a:pPr marL="228600" indent="-228600">
              <a:buAutoNum type="arabicParenR"/>
            </a:pPr>
            <a:r>
              <a:rPr lang="en-US" dirty="0" smtClean="0"/>
              <a:t> First results have been achieved</a:t>
            </a:r>
          </a:p>
          <a:p>
            <a:pPr marL="228600" indent="-228600">
              <a:buAutoNum type="arabicParenR"/>
            </a:pPr>
            <a:endParaRPr lang="en-US" dirty="0"/>
          </a:p>
          <a:p>
            <a:r>
              <a:rPr lang="en-US" dirty="0" smtClean="0"/>
              <a:t>3) Test system completed</a:t>
            </a:r>
          </a:p>
          <a:p>
            <a:r>
              <a:rPr lang="en-US" dirty="0" smtClean="0"/>
              <a:t>4) Signal processing for longitudinal feedback 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C3E366-776E-43E1-8377-94C04314E41C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03324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Couple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instruments</a:t>
            </a:r>
            <a:r>
              <a:rPr lang="de-DE" dirty="0" smtClean="0"/>
              <a:t>… </a:t>
            </a:r>
          </a:p>
          <a:p>
            <a:endParaRPr lang="de-DE" dirty="0" smtClean="0"/>
          </a:p>
          <a:p>
            <a:r>
              <a:rPr lang="de-DE" dirty="0" err="1" smtClean="0"/>
              <a:t>Stochastiv</a:t>
            </a:r>
            <a:r>
              <a:rPr lang="de-DE" dirty="0" smtClean="0"/>
              <a:t> </a:t>
            </a:r>
            <a:r>
              <a:rPr lang="de-DE" dirty="0" err="1" smtClean="0"/>
              <a:t>cooling</a:t>
            </a:r>
            <a:r>
              <a:rPr lang="de-DE" dirty="0" smtClean="0"/>
              <a:t>: </a:t>
            </a:r>
            <a:r>
              <a:rPr lang="de-DE" dirty="0" err="1" smtClean="0"/>
              <a:t>prototyp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pickup</a:t>
            </a:r>
            <a:r>
              <a:rPr lang="de-DE" baseline="0" dirty="0" smtClean="0"/>
              <a:t> tank 1.5 –15 </a:t>
            </a:r>
            <a:r>
              <a:rPr lang="de-DE" baseline="0" dirty="0" err="1" smtClean="0"/>
              <a:t>GeV</a:t>
            </a:r>
            <a:r>
              <a:rPr lang="de-DE" baseline="0" dirty="0" smtClean="0"/>
              <a:t>/c</a:t>
            </a:r>
          </a:p>
          <a:p>
            <a:endParaRPr lang="de-DE" baseline="0" dirty="0" smtClean="0"/>
          </a:p>
          <a:p>
            <a:r>
              <a:rPr lang="de-DE" baseline="0" dirty="0" smtClean="0"/>
              <a:t>E-cooler:</a:t>
            </a:r>
          </a:p>
          <a:p>
            <a:r>
              <a:rPr lang="de-DE" baseline="0" dirty="0" smtClean="0"/>
              <a:t>100kV == 180 </a:t>
            </a:r>
            <a:r>
              <a:rPr lang="de-DE" baseline="0" dirty="0" err="1" smtClean="0"/>
              <a:t>MeV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protons</a:t>
            </a:r>
            <a:endParaRPr lang="de-DE" baseline="0" dirty="0" smtClean="0"/>
          </a:p>
          <a:p>
            <a:r>
              <a:rPr lang="de-DE" baseline="0" dirty="0" smtClean="0"/>
              <a:t>2MV   ==  4GeV </a:t>
            </a:r>
            <a:r>
              <a:rPr lang="de-DE" baseline="0" dirty="0" err="1" smtClean="0"/>
              <a:t>protons</a:t>
            </a:r>
            <a:endParaRPr lang="de-DE" baseline="0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6E853E-F955-4E89-87D5-4EFEDE2988AC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84773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306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Transversal (vertical &amp; radial)</a:t>
            </a:r>
          </a:p>
          <a:p>
            <a:pPr defTabSz="914306">
              <a:defRPr/>
            </a:pPr>
            <a:r>
              <a:rPr lang="en-US" dirty="0" err="1" smtClean="0"/>
              <a:t>Evtl</a:t>
            </a:r>
            <a:r>
              <a:rPr lang="en-US" dirty="0" smtClean="0"/>
              <a:t> + BB </a:t>
            </a:r>
            <a:endParaRPr lang="de-DE" dirty="0" smtClean="0"/>
          </a:p>
          <a:p>
            <a:pPr>
              <a:defRPr/>
            </a:pPr>
            <a:r>
              <a:rPr lang="en-US" dirty="0">
                <a:solidFill>
                  <a:srgbClr val="3366CC"/>
                </a:solidFill>
              </a:rPr>
              <a:t>Electron cooling achieved:</a:t>
            </a:r>
          </a:p>
          <a:p>
            <a:pPr>
              <a:defRPr/>
            </a:pPr>
            <a:r>
              <a:rPr lang="en-US" dirty="0">
                <a:solidFill>
                  <a:srgbClr val="3366CC"/>
                </a:solidFill>
              </a:rPr>
              <a:t>for 200MeV Protons with</a:t>
            </a:r>
          </a:p>
          <a:p>
            <a:pPr>
              <a:defRPr/>
            </a:pPr>
            <a:r>
              <a:rPr lang="en-US" dirty="0">
                <a:solidFill>
                  <a:srgbClr val="3366CC"/>
                </a:solidFill>
              </a:rPr>
              <a:t>e-beam up to 200mA @ 109kV </a:t>
            </a:r>
          </a:p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6E853E-F955-4E89-87D5-4EFEDE2988AC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8BB39F5-2541-42F8-8376-9218B10B6B46}" type="slidenum">
              <a:rPr lang="de-DE" altLang="en-US" smtClean="0"/>
              <a:pPr eaLnBrk="1" hangingPunct="1">
                <a:spcBef>
                  <a:spcPct val="0"/>
                </a:spcBef>
              </a:pPr>
              <a:t>7</a:t>
            </a:fld>
            <a:endParaRPr lang="de-DE" alt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6FDF0F-5C54-4427-AFD5-12A49BDD4CAB}" type="slidenum">
              <a:rPr lang="de-DE"/>
              <a:pPr>
                <a:defRPr/>
              </a:pPr>
              <a:t>8</a:t>
            </a:fld>
            <a:endParaRPr lang="de-DE" dirty="0"/>
          </a:p>
        </p:txBody>
      </p:sp>
      <p:sp>
        <p:nvSpPr>
          <p:cNvPr id="53251" name="Rectangle 7"/>
          <p:cNvSpPr txBox="1">
            <a:spLocks noGrp="1" noChangeArrowheads="1"/>
          </p:cNvSpPr>
          <p:nvPr/>
        </p:nvSpPr>
        <p:spPr bwMode="auto">
          <a:xfrm>
            <a:off x="3849899" y="9375865"/>
            <a:ext cx="2946189" cy="495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32" tIns="45667" rIns="91332" bIns="45667" anchor="b"/>
          <a:lstStyle>
            <a:lvl1pPr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BEDC88F-4F3E-486D-A68E-B4C23358A2B4}" type="slidenum">
              <a:rPr lang="en-GB" altLang="en-US"/>
              <a:pPr algn="r" eaLnBrk="1" hangingPunct="1">
                <a:spcBef>
                  <a:spcPct val="0"/>
                </a:spcBef>
              </a:pPr>
              <a:t>8</a:t>
            </a:fld>
            <a:endParaRPr lang="en-GB" altLang="en-US"/>
          </a:p>
        </p:txBody>
      </p:sp>
      <p:sp>
        <p:nvSpPr>
          <p:cNvPr id="532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39775"/>
            <a:ext cx="4938713" cy="3703638"/>
          </a:xfrm>
          <a:ln/>
        </p:spPr>
      </p:sp>
      <p:sp>
        <p:nvSpPr>
          <p:cNvPr id="532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32" tIns="45667" rIns="91332" bIns="45667"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 txBox="1">
            <a:spLocks noGrp="1" noChangeArrowheads="1"/>
          </p:cNvSpPr>
          <p:nvPr/>
        </p:nvSpPr>
        <p:spPr bwMode="auto">
          <a:xfrm>
            <a:off x="3851488" y="9377448"/>
            <a:ext cx="2944600" cy="49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315" tIns="45158" rIns="90315" bIns="45158" anchor="b"/>
          <a:lstStyle>
            <a:lvl1pPr defTabSz="9032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032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032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032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032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FCFC570-0054-421A-8967-9DC75AF0B585}" type="slidenum">
              <a:rPr lang="de-DE" altLang="en-US"/>
              <a:pPr algn="r" eaLnBrk="1" hangingPunct="1">
                <a:spcBef>
                  <a:spcPct val="0"/>
                </a:spcBef>
              </a:pPr>
              <a:t>9</a:t>
            </a:fld>
            <a:endParaRPr lang="de-DE" alt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tmp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emf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PAGE </a:t>
            </a:r>
            <a:fld id="{83D73647-6890-45FD-B277-3CBE0F5C413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0" y="0"/>
            <a:ext cx="9144000" cy="883920"/>
            <a:chOff x="1066800" y="-14974"/>
            <a:chExt cx="9144000" cy="883920"/>
          </a:xfrm>
        </p:grpSpPr>
        <p:sp>
          <p:nvSpPr>
            <p:cNvPr id="6" name="Rectangle 5"/>
            <p:cNvSpPr>
              <a:spLocks noChangeAspect="1"/>
            </p:cNvSpPr>
            <p:nvPr userDrawn="1"/>
          </p:nvSpPr>
          <p:spPr bwMode="auto">
            <a:xfrm>
              <a:off x="1066800" y="-14974"/>
              <a:ext cx="9144000" cy="88392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12700" algn="l" defTabSz="914400" rtl="0" eaLnBrk="1" fontAlgn="base" latinLnBrk="0" hangingPunct="1">
                <a:lnSpc>
                  <a:spcPts val="2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itchFamily="34" charset="0"/>
              </a:endParaRPr>
            </a:p>
          </p:txBody>
        </p:sp>
        <p:grpSp>
          <p:nvGrpSpPr>
            <p:cNvPr id="7" name="Group 6"/>
            <p:cNvGrpSpPr>
              <a:grpSpLocks noChangeAspect="1"/>
            </p:cNvGrpSpPr>
            <p:nvPr userDrawn="1"/>
          </p:nvGrpSpPr>
          <p:grpSpPr>
            <a:xfrm>
              <a:off x="2594964" y="281781"/>
              <a:ext cx="4659216" cy="457200"/>
              <a:chOff x="830228" y="39289751"/>
              <a:chExt cx="19375472" cy="1901278"/>
            </a:xfrm>
          </p:grpSpPr>
          <p:grpSp>
            <p:nvGrpSpPr>
              <p:cNvPr id="8" name="Group 7"/>
              <p:cNvGrpSpPr/>
              <p:nvPr userDrawn="1"/>
            </p:nvGrpSpPr>
            <p:grpSpPr>
              <a:xfrm>
                <a:off x="830228" y="39289751"/>
                <a:ext cx="19375472" cy="1901278"/>
                <a:chOff x="64546" y="5940809"/>
                <a:chExt cx="7244779" cy="841741"/>
              </a:xfrm>
            </p:grpSpPr>
            <p:pic>
              <p:nvPicPr>
                <p:cNvPr id="10" name="Grafik 6" descr="Bildschirmausschnitt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10050" y="6096357"/>
                  <a:ext cx="1323666" cy="510566"/>
                </a:xfrm>
                <a:prstGeom prst="rect">
                  <a:avLst/>
                </a:prstGeom>
              </p:spPr>
            </p:pic>
            <p:pic>
              <p:nvPicPr>
                <p:cNvPr id="11" name="Picture 4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4546" y="5970478"/>
                  <a:ext cx="599360" cy="70510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2" name="Picture 6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410713" y="6116154"/>
                  <a:ext cx="898612" cy="4152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3" name="Picture 2" descr="C:\Users\Behnke\AppData\Local\Temp\hzb_logo_cmyk.jpg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22409" y="5940809"/>
                  <a:ext cx="1657382" cy="84174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" name="Picture 5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68123" y="6147817"/>
                  <a:ext cx="864789" cy="29414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pic>
            <p:nvPicPr>
              <p:cNvPr id="9" name="Picture 13"/>
              <p:cNvPicPr>
                <a:picLocks noChangeAspect="1" noChangeArrowheads="1"/>
              </p:cNvPicPr>
              <p:nvPr userDrawn="1"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52407" y="39321283"/>
                <a:ext cx="4247692" cy="14087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19" name="Group 18"/>
          <p:cNvGrpSpPr>
            <a:grpSpLocks noChangeAspect="1"/>
          </p:cNvGrpSpPr>
          <p:nvPr userDrawn="1"/>
        </p:nvGrpSpPr>
        <p:grpSpPr>
          <a:xfrm>
            <a:off x="6348241" y="150608"/>
            <a:ext cx="2733062" cy="641872"/>
            <a:chOff x="22456028" y="973136"/>
            <a:chExt cx="7533927" cy="1871664"/>
          </a:xfrm>
        </p:grpSpPr>
        <p:pic>
          <p:nvPicPr>
            <p:cNvPr id="20" name="Picture 15"/>
            <p:cNvPicPr>
              <a:picLocks noChangeAspect="1" noChangeArrowheads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56028" y="973136"/>
              <a:ext cx="2498569" cy="1871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" name="Picture 16"/>
            <p:cNvPicPr>
              <a:picLocks noChangeAspect="1" noChangeArrowheads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18343" y="973137"/>
              <a:ext cx="2378075" cy="1871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17"/>
            <p:cNvPicPr>
              <a:picLocks noChangeAspect="1" noChangeArrowheads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59480" y="973137"/>
              <a:ext cx="2530475" cy="1871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3" name="TextBox 22"/>
          <p:cNvSpPr txBox="1"/>
          <p:nvPr userDrawn="1"/>
        </p:nvSpPr>
        <p:spPr>
          <a:xfrm>
            <a:off x="81280" y="207109"/>
            <a:ext cx="1322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Matter and </a:t>
            </a:r>
            <a:br>
              <a:rPr lang="en-US" sz="1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en-US" sz="1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Technologies</a:t>
            </a:r>
            <a:endParaRPr lang="en-US" sz="14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96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0825" y="200025"/>
            <a:ext cx="5560695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PAGE </a:t>
            </a:r>
            <a:fld id="{F35164B6-5B5C-4D57-91C6-379885D5A5F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6150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22250" y="6578600"/>
            <a:ext cx="21336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PAGE </a:t>
            </a:r>
            <a:fld id="{F35164B6-5B5C-4D57-91C6-379885D5A5F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19335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heme" Target="../theme/theme2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-4763"/>
            <a:ext cx="9144000" cy="6858001"/>
          </a:xfrm>
          <a:prstGeom prst="rect">
            <a:avLst/>
          </a:prstGeom>
          <a:solidFill>
            <a:srgbClr val="0058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lnSpc>
                <a:spcPts val="2000"/>
              </a:lnSpc>
              <a:spcBef>
                <a:spcPct val="20000"/>
              </a:spcBef>
            </a:pPr>
            <a:endParaRPr lang="en-US"/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07156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</a:t>
            </a:r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6880" y="2921953"/>
            <a:ext cx="6500813" cy="278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pic>
        <p:nvPicPr>
          <p:cNvPr id="1029" name="Picture 8" descr="trenner_footer_strukm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622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411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22250" y="65786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80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de-DE"/>
              <a:t>PAGE </a:t>
            </a:r>
            <a:fld id="{C8522427-68E0-4C72-B277-570431039A9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pic>
        <p:nvPicPr>
          <p:cNvPr id="1031" name="Picture 11" descr="HG_LOGO_ENG_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225" y="5930900"/>
            <a:ext cx="1414463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3876" r:id="rId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lnSpc>
          <a:spcPts val="3000"/>
        </a:lnSpc>
        <a:spcBef>
          <a:spcPct val="20000"/>
        </a:spcBef>
        <a:spcAft>
          <a:spcPct val="20000"/>
        </a:spcAft>
        <a:buClr>
          <a:srgbClr val="00589C"/>
        </a:buClr>
        <a:buFont typeface="Wingdings" pitchFamily="2" charset="2"/>
        <a:defRPr sz="26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ts val="3000"/>
        </a:lnSpc>
        <a:spcBef>
          <a:spcPct val="20000"/>
        </a:spcBef>
        <a:spcAft>
          <a:spcPct val="20000"/>
        </a:spcAft>
        <a:buClr>
          <a:schemeClr val="bg1"/>
        </a:buClr>
        <a:buFont typeface="Wingdings" pitchFamily="2" charset="2"/>
        <a:buChar char="§"/>
        <a:defRPr sz="26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lnSpc>
          <a:spcPts val="3000"/>
        </a:lnSpc>
        <a:spcBef>
          <a:spcPct val="20000"/>
        </a:spcBef>
        <a:spcAft>
          <a:spcPct val="20000"/>
        </a:spcAft>
        <a:buClr>
          <a:schemeClr val="bg1"/>
        </a:buClr>
        <a:buFont typeface="Wingdings" pitchFamily="2" charset="2"/>
        <a:buChar char="§"/>
        <a:defRPr sz="26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lnSpc>
          <a:spcPts val="3000"/>
        </a:lnSpc>
        <a:spcBef>
          <a:spcPct val="20000"/>
        </a:spcBef>
        <a:spcAft>
          <a:spcPct val="20000"/>
        </a:spcAft>
        <a:buClr>
          <a:schemeClr val="bg1"/>
        </a:buClr>
        <a:buFont typeface="Wingdings" pitchFamily="2" charset="2"/>
        <a:buChar char="§"/>
        <a:defRPr sz="26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lnSpc>
          <a:spcPts val="3000"/>
        </a:lnSpc>
        <a:spcBef>
          <a:spcPct val="20000"/>
        </a:spcBef>
        <a:spcAft>
          <a:spcPct val="20000"/>
        </a:spcAft>
        <a:buClr>
          <a:schemeClr val="bg1"/>
        </a:buClr>
        <a:buFont typeface="Wingdings" pitchFamily="2" charset="2"/>
        <a:buChar char="§"/>
        <a:defRPr sz="2600">
          <a:solidFill>
            <a:schemeClr val="bg1"/>
          </a:solidFill>
          <a:latin typeface="+mn-lt"/>
        </a:defRPr>
      </a:lvl5pPr>
      <a:lvl6pPr marL="2514600" indent="-228600" algn="l" rtl="0" fontAlgn="base">
        <a:lnSpc>
          <a:spcPts val="3000"/>
        </a:lnSpc>
        <a:spcBef>
          <a:spcPct val="20000"/>
        </a:spcBef>
        <a:spcAft>
          <a:spcPct val="20000"/>
        </a:spcAft>
        <a:buClr>
          <a:schemeClr val="bg1"/>
        </a:buClr>
        <a:buFont typeface="Wingdings" pitchFamily="2" charset="2"/>
        <a:buChar char="§"/>
        <a:defRPr sz="2600">
          <a:solidFill>
            <a:schemeClr val="bg1"/>
          </a:solidFill>
          <a:latin typeface="+mn-lt"/>
        </a:defRPr>
      </a:lvl6pPr>
      <a:lvl7pPr marL="2971800" indent="-228600" algn="l" rtl="0" fontAlgn="base">
        <a:lnSpc>
          <a:spcPts val="3000"/>
        </a:lnSpc>
        <a:spcBef>
          <a:spcPct val="20000"/>
        </a:spcBef>
        <a:spcAft>
          <a:spcPct val="20000"/>
        </a:spcAft>
        <a:buClr>
          <a:schemeClr val="bg1"/>
        </a:buClr>
        <a:buFont typeface="Wingdings" pitchFamily="2" charset="2"/>
        <a:buChar char="§"/>
        <a:defRPr sz="2600">
          <a:solidFill>
            <a:schemeClr val="bg1"/>
          </a:solidFill>
          <a:latin typeface="+mn-lt"/>
        </a:defRPr>
      </a:lvl7pPr>
      <a:lvl8pPr marL="3429000" indent="-228600" algn="l" rtl="0" fontAlgn="base">
        <a:lnSpc>
          <a:spcPts val="3000"/>
        </a:lnSpc>
        <a:spcBef>
          <a:spcPct val="20000"/>
        </a:spcBef>
        <a:spcAft>
          <a:spcPct val="20000"/>
        </a:spcAft>
        <a:buClr>
          <a:schemeClr val="bg1"/>
        </a:buClr>
        <a:buFont typeface="Wingdings" pitchFamily="2" charset="2"/>
        <a:buChar char="§"/>
        <a:defRPr sz="2600">
          <a:solidFill>
            <a:schemeClr val="bg1"/>
          </a:solidFill>
          <a:latin typeface="+mn-lt"/>
        </a:defRPr>
      </a:lvl8pPr>
      <a:lvl9pPr marL="3886200" indent="-228600" algn="l" rtl="0" fontAlgn="base">
        <a:lnSpc>
          <a:spcPts val="3000"/>
        </a:lnSpc>
        <a:spcBef>
          <a:spcPct val="20000"/>
        </a:spcBef>
        <a:spcAft>
          <a:spcPct val="20000"/>
        </a:spcAft>
        <a:buClr>
          <a:schemeClr val="bg1"/>
        </a:buClr>
        <a:buFont typeface="Wingdings" pitchFamily="2" charset="2"/>
        <a:buChar char="§"/>
        <a:defRPr sz="2600">
          <a:solidFill>
            <a:schemeClr val="bg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folien_footer_strukma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622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20002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</a:t>
            </a:r>
            <a:br>
              <a:rPr lang="de-DE" smtClean="0"/>
            </a:br>
            <a:r>
              <a:rPr lang="de-DE" smtClean="0"/>
              <a:t>Unterzeile manuell einfärben</a:t>
            </a:r>
          </a:p>
        </p:txBody>
      </p:sp>
      <p:sp>
        <p:nvSpPr>
          <p:cNvPr id="2052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Die farbigen Sekundärfarben fungieren sowohl als Codierung (Navigation) innerhalb der Kommunikation als auch zur Auflockerung des gesamten visuellen Auftritts. </a:t>
            </a:r>
          </a:p>
          <a:p>
            <a:pPr lvl="1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Als weitere Sekundärfarben ergänzen drei Grautöne Seriosität und Neutralität.</a:t>
            </a:r>
          </a:p>
          <a:p>
            <a:pPr lvl="1"/>
            <a:r>
              <a:rPr lang="de-DE" dirty="0" smtClean="0"/>
              <a:t>Die farbigen Sekundärfarben fungieren sowohl als Codierung (Navigation) innerhalb der Kommunikation als auch zur Auflockerung des gesamten visuellen Auftritts.</a:t>
            </a:r>
          </a:p>
          <a:p>
            <a:pPr lvl="2"/>
            <a:r>
              <a:rPr lang="de-DE" dirty="0" smtClean="0"/>
              <a:t>Punkt x</a:t>
            </a:r>
          </a:p>
          <a:p>
            <a:pPr lvl="2"/>
            <a:r>
              <a:rPr lang="de-DE" dirty="0" smtClean="0"/>
              <a:t>Punkt y</a:t>
            </a:r>
          </a:p>
        </p:txBody>
      </p:sp>
      <p:sp>
        <p:nvSpPr>
          <p:cNvPr id="4812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22250" y="65786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80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de-DE"/>
              <a:t>PAGE </a:t>
            </a:r>
            <a:fld id="{0F503262-1E4F-464B-B8B6-0E5D639F4FB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pic>
        <p:nvPicPr>
          <p:cNvPr id="2054" name="Picture 10" descr="HG_LOGO_S_ENG_RG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525" y="6000750"/>
            <a:ext cx="1433513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>
            <a:grpSpLocks noChangeAspect="1"/>
          </p:cNvGrpSpPr>
          <p:nvPr userDrawn="1"/>
        </p:nvGrpSpPr>
        <p:grpSpPr>
          <a:xfrm>
            <a:off x="6725919" y="400424"/>
            <a:ext cx="2108359" cy="495158"/>
            <a:chOff x="22456028" y="973136"/>
            <a:chExt cx="7533927" cy="1871664"/>
          </a:xfrm>
        </p:grpSpPr>
        <p:pic>
          <p:nvPicPr>
            <p:cNvPr id="8" name="Picture 15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56028" y="973136"/>
              <a:ext cx="2498569" cy="1871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16"/>
            <p:cNvPicPr>
              <a:picLocks noChangeAspect="1" noChangeArrowheads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18343" y="973137"/>
              <a:ext cx="2378075" cy="1871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17"/>
            <p:cNvPicPr>
              <a:picLocks noChangeAspect="1" noChangeArrowheads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59480" y="973137"/>
              <a:ext cx="2530475" cy="1871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" name="Textfeld 6"/>
          <p:cNvSpPr txBox="1">
            <a:spLocks noChangeArrowheads="1"/>
          </p:cNvSpPr>
          <p:nvPr userDrawn="1"/>
        </p:nvSpPr>
        <p:spPr bwMode="auto">
          <a:xfrm>
            <a:off x="317500" y="6684963"/>
            <a:ext cx="571182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51515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51515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51515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51515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51515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1515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1515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1515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1515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de-DE" sz="900" baseline="0" noProof="0" dirty="0" smtClean="0">
                <a:solidFill>
                  <a:schemeClr val="bg1"/>
                </a:solidFill>
              </a:rPr>
              <a:t>                                                         Dedicated  Hadron Accelerators</a:t>
            </a:r>
            <a:endParaRPr lang="en-US" altLang="de-DE" sz="900" noProof="0" dirty="0">
              <a:solidFill>
                <a:schemeClr val="bg1"/>
              </a:solidFill>
            </a:endParaRPr>
          </a:p>
        </p:txBody>
      </p:sp>
      <p:sp>
        <p:nvSpPr>
          <p:cNvPr id="13" name="Textfeld 8"/>
          <p:cNvSpPr txBox="1">
            <a:spLocks noChangeArrowheads="1"/>
          </p:cNvSpPr>
          <p:nvPr userDrawn="1"/>
        </p:nvSpPr>
        <p:spPr bwMode="auto">
          <a:xfrm>
            <a:off x="1878012" y="6672243"/>
            <a:ext cx="25908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51515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51515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51515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51515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51515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1515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1515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1515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1515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900" dirty="0" smtClean="0">
                <a:solidFill>
                  <a:schemeClr val="bg1"/>
                </a:solidFill>
              </a:rPr>
              <a:t>Andreas Lehrach</a:t>
            </a:r>
            <a:endParaRPr lang="de-DE" altLang="de-DE" sz="9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3877" r:id="rId1"/>
    <p:sldLayoutId id="2147493878" r:id="rId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000" b="1">
          <a:solidFill>
            <a:srgbClr val="00589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000" b="1">
          <a:solidFill>
            <a:srgbClr val="00589C"/>
          </a:solidFill>
          <a:latin typeface="Arial" pitchFamily="34" charset="0"/>
        </a:defRPr>
      </a:lvl2pPr>
      <a:lvl3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000" b="1">
          <a:solidFill>
            <a:srgbClr val="00589C"/>
          </a:solidFill>
          <a:latin typeface="Arial" pitchFamily="34" charset="0"/>
        </a:defRPr>
      </a:lvl3pPr>
      <a:lvl4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000" b="1">
          <a:solidFill>
            <a:srgbClr val="00589C"/>
          </a:solidFill>
          <a:latin typeface="Arial" pitchFamily="34" charset="0"/>
        </a:defRPr>
      </a:lvl4pPr>
      <a:lvl5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000" b="1">
          <a:solidFill>
            <a:srgbClr val="00589C"/>
          </a:solidFill>
          <a:latin typeface="Arial" pitchFamily="34" charset="0"/>
        </a:defRPr>
      </a:lvl5pPr>
      <a:lvl6pPr marL="457200" algn="l" rtl="0" fontAlgn="base">
        <a:lnSpc>
          <a:spcPts val="3200"/>
        </a:lnSpc>
        <a:spcBef>
          <a:spcPct val="0"/>
        </a:spcBef>
        <a:spcAft>
          <a:spcPct val="0"/>
        </a:spcAft>
        <a:defRPr sz="3000" b="1">
          <a:solidFill>
            <a:srgbClr val="00589C"/>
          </a:solidFill>
          <a:latin typeface="Arial" pitchFamily="34" charset="0"/>
        </a:defRPr>
      </a:lvl6pPr>
      <a:lvl7pPr marL="914400" algn="l" rtl="0" fontAlgn="base">
        <a:lnSpc>
          <a:spcPts val="3200"/>
        </a:lnSpc>
        <a:spcBef>
          <a:spcPct val="0"/>
        </a:spcBef>
        <a:spcAft>
          <a:spcPct val="0"/>
        </a:spcAft>
        <a:defRPr sz="3000" b="1">
          <a:solidFill>
            <a:srgbClr val="00589C"/>
          </a:solidFill>
          <a:latin typeface="Arial" pitchFamily="34" charset="0"/>
        </a:defRPr>
      </a:lvl7pPr>
      <a:lvl8pPr marL="1371600" algn="l" rtl="0" fontAlgn="base">
        <a:lnSpc>
          <a:spcPts val="3200"/>
        </a:lnSpc>
        <a:spcBef>
          <a:spcPct val="0"/>
        </a:spcBef>
        <a:spcAft>
          <a:spcPct val="0"/>
        </a:spcAft>
        <a:defRPr sz="3000" b="1">
          <a:solidFill>
            <a:srgbClr val="00589C"/>
          </a:solidFill>
          <a:latin typeface="Arial" pitchFamily="34" charset="0"/>
        </a:defRPr>
      </a:lvl8pPr>
      <a:lvl9pPr marL="1828800" algn="l" rtl="0" fontAlgn="base">
        <a:lnSpc>
          <a:spcPts val="3200"/>
        </a:lnSpc>
        <a:spcBef>
          <a:spcPct val="0"/>
        </a:spcBef>
        <a:spcAft>
          <a:spcPct val="0"/>
        </a:spcAft>
        <a:defRPr sz="3000" b="1">
          <a:solidFill>
            <a:srgbClr val="00589C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lnSpc>
          <a:spcPts val="3000"/>
        </a:lnSpc>
        <a:spcBef>
          <a:spcPct val="20000"/>
        </a:spcBef>
        <a:spcAft>
          <a:spcPct val="20000"/>
        </a:spcAft>
        <a:buClr>
          <a:srgbClr val="00589C"/>
        </a:buClr>
        <a:buFont typeface="Wingdings" pitchFamily="2" charset="2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820738" indent="-285750" algn="l" rtl="0" eaLnBrk="0" fontAlgn="base" hangingPunct="0">
        <a:lnSpc>
          <a:spcPts val="3000"/>
        </a:lnSpc>
        <a:spcBef>
          <a:spcPct val="20000"/>
        </a:spcBef>
        <a:spcAft>
          <a:spcPct val="20000"/>
        </a:spcAft>
        <a:buClr>
          <a:srgbClr val="00589C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1228725" indent="-228600" algn="l" rtl="0" eaLnBrk="0" fontAlgn="base" hangingPunct="0">
        <a:lnSpc>
          <a:spcPts val="3000"/>
        </a:lnSpc>
        <a:spcBef>
          <a:spcPct val="20000"/>
        </a:spcBef>
        <a:spcAft>
          <a:spcPct val="20000"/>
        </a:spcAft>
        <a:buClr>
          <a:srgbClr val="00589C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163671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tmp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png"/><Relationship Id="rId7" Type="http://schemas.openxmlformats.org/officeDocument/2006/relationships/image" Target="../media/image27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10" Type="http://schemas.openxmlformats.org/officeDocument/2006/relationships/image" Target="../media/image30.png"/><Relationship Id="rId4" Type="http://schemas.openxmlformats.org/officeDocument/2006/relationships/image" Target="../media/image24.jpeg"/><Relationship Id="rId9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23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11" Type="http://schemas.openxmlformats.org/officeDocument/2006/relationships/image" Target="../media/image39.png"/><Relationship Id="rId5" Type="http://schemas.openxmlformats.org/officeDocument/2006/relationships/image" Target="../media/image35.png"/><Relationship Id="rId10" Type="http://schemas.openxmlformats.org/officeDocument/2006/relationships/image" Target="../media/image38.png"/><Relationship Id="rId4" Type="http://schemas.openxmlformats.org/officeDocument/2006/relationships/image" Target="../media/image34.jpeg"/><Relationship Id="rId9" Type="http://schemas.openxmlformats.org/officeDocument/2006/relationships/image" Target="../media/image3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Dedicated Hadron Accelerators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Andreas Lehrach </a:t>
            </a:r>
          </a:p>
          <a:p>
            <a:r>
              <a:rPr lang="en-US" sz="2000" dirty="0"/>
              <a:t>FZ Jülich &amp; RWTH Aachen</a:t>
            </a:r>
          </a:p>
          <a:p>
            <a:r>
              <a:rPr lang="en-US" sz="2000" dirty="0" smtClean="0"/>
              <a:t>ST2 coordinator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PAGE </a:t>
            </a:r>
            <a:fld id="{83D73647-6890-45FD-B277-3CBE0F5C4137}" type="slidenum">
              <a:rPr lang="de-DE" smtClean="0"/>
              <a:pPr>
                <a:defRPr/>
              </a:pPr>
              <a:t>1</a:t>
            </a:fld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2263035" y="5269870"/>
            <a:ext cx="41344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i="1" dirty="0">
                <a:solidFill>
                  <a:schemeClr val="bg1">
                    <a:lumMod val="50000"/>
                  </a:schemeClr>
                </a:solidFill>
              </a:rPr>
              <a:t>D</a:t>
            </a:r>
            <a:r>
              <a:rPr lang="en-US" sz="3600" b="1" i="1" dirty="0" smtClean="0">
                <a:solidFill>
                  <a:schemeClr val="bg1">
                    <a:lumMod val="50000"/>
                  </a:schemeClr>
                </a:solidFill>
              </a:rPr>
              <a:t>raft, February 23</a:t>
            </a:r>
            <a:endParaRPr lang="en-US" sz="36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51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49" t="9096" r="-4823" b="-2145"/>
          <a:stretch>
            <a:fillRect/>
          </a:stretch>
        </p:blipFill>
        <p:spPr bwMode="auto">
          <a:xfrm>
            <a:off x="2503488" y="2092325"/>
            <a:ext cx="4167187" cy="2657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PAGE </a:t>
            </a:r>
            <a:fld id="{F35164B6-5B5C-4D57-91C6-379885D5A5FE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2076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erade Verbindung 45"/>
          <p:cNvSpPr/>
          <p:nvPr/>
        </p:nvSpPr>
        <p:spPr>
          <a:xfrm flipH="1">
            <a:off x="3666415" y="3642611"/>
            <a:ext cx="1046741" cy="253332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8" name="Gerade Verbindung 47"/>
          <p:cNvSpPr/>
          <p:nvPr/>
        </p:nvSpPr>
        <p:spPr>
          <a:xfrm flipH="1">
            <a:off x="2546855" y="3687772"/>
            <a:ext cx="2166301" cy="249533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9" name="Gerade Verbindung 58"/>
          <p:cNvSpPr/>
          <p:nvPr/>
        </p:nvSpPr>
        <p:spPr>
          <a:xfrm>
            <a:off x="4717560" y="3642613"/>
            <a:ext cx="3829499" cy="4516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5" name="Gerade Verbindung 54"/>
          <p:cNvSpPr/>
          <p:nvPr/>
        </p:nvSpPr>
        <p:spPr>
          <a:xfrm>
            <a:off x="4717562" y="3659723"/>
            <a:ext cx="1202356" cy="257073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3" name="Gerade Verbindung 42"/>
          <p:cNvSpPr/>
          <p:nvPr/>
        </p:nvSpPr>
        <p:spPr>
          <a:xfrm>
            <a:off x="681554" y="2882970"/>
            <a:ext cx="4036006" cy="777505"/>
          </a:xfrm>
          <a:prstGeom prst="line">
            <a:avLst/>
          </a:prstGeom>
          <a:ln>
            <a:solidFill>
              <a:srgbClr val="006600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7" name="Gerade Verbindung 36"/>
          <p:cNvSpPr/>
          <p:nvPr/>
        </p:nvSpPr>
        <p:spPr>
          <a:xfrm flipV="1">
            <a:off x="4717561" y="2844127"/>
            <a:ext cx="3927412" cy="816345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5" name="Gerade Verbindung 34"/>
          <p:cNvSpPr/>
          <p:nvPr/>
        </p:nvSpPr>
        <p:spPr>
          <a:xfrm>
            <a:off x="4717560" y="3642613"/>
            <a:ext cx="3919341" cy="109764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2" name="Gerade Verbindung 31"/>
          <p:cNvSpPr/>
          <p:nvPr/>
        </p:nvSpPr>
        <p:spPr>
          <a:xfrm>
            <a:off x="4717560" y="3660474"/>
            <a:ext cx="3879112" cy="2063236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1" name="Gerade Verbindung 40"/>
          <p:cNvSpPr/>
          <p:nvPr/>
        </p:nvSpPr>
        <p:spPr>
          <a:xfrm flipH="1">
            <a:off x="4713156" y="3660477"/>
            <a:ext cx="25150" cy="252263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Gerade Verbindung 11"/>
          <p:cNvSpPr/>
          <p:nvPr/>
        </p:nvSpPr>
        <p:spPr>
          <a:xfrm flipV="1">
            <a:off x="681555" y="3642611"/>
            <a:ext cx="4036006" cy="180645"/>
          </a:xfrm>
          <a:prstGeom prst="line">
            <a:avLst/>
          </a:prstGeom>
          <a:ln>
            <a:solidFill>
              <a:srgbClr val="006600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PAGE </a:t>
            </a:r>
            <a:fld id="{83D73647-6890-45FD-B277-3CBE0F5C4137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  <p:sp>
        <p:nvSpPr>
          <p:cNvPr id="19" name="Ellipse 18"/>
          <p:cNvSpPr/>
          <p:nvPr/>
        </p:nvSpPr>
        <p:spPr>
          <a:xfrm>
            <a:off x="310422" y="3452925"/>
            <a:ext cx="740664" cy="740664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Gerade Verbindung 21"/>
          <p:cNvSpPr/>
          <p:nvPr/>
        </p:nvSpPr>
        <p:spPr>
          <a:xfrm flipV="1">
            <a:off x="680751" y="3660475"/>
            <a:ext cx="4036810" cy="1970290"/>
          </a:xfrm>
          <a:prstGeom prst="line">
            <a:avLst/>
          </a:prstGeom>
          <a:ln>
            <a:solidFill>
              <a:srgbClr val="006600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Ellipse 22"/>
          <p:cNvSpPr/>
          <p:nvPr/>
        </p:nvSpPr>
        <p:spPr>
          <a:xfrm>
            <a:off x="338352" y="5260433"/>
            <a:ext cx="740664" cy="740664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Gerade Verbindung 23"/>
          <p:cNvSpPr/>
          <p:nvPr/>
        </p:nvSpPr>
        <p:spPr>
          <a:xfrm>
            <a:off x="4713157" y="3659723"/>
            <a:ext cx="2289484" cy="248726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Ellipse 24"/>
          <p:cNvSpPr/>
          <p:nvPr/>
        </p:nvSpPr>
        <p:spPr>
          <a:xfrm>
            <a:off x="338352" y="2512639"/>
            <a:ext cx="740664" cy="740664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6" name="Gerade Verbindung 25"/>
          <p:cNvSpPr/>
          <p:nvPr/>
        </p:nvSpPr>
        <p:spPr>
          <a:xfrm flipV="1">
            <a:off x="650976" y="3660474"/>
            <a:ext cx="4087329" cy="1121199"/>
          </a:xfrm>
          <a:prstGeom prst="line">
            <a:avLst/>
          </a:prstGeom>
          <a:ln>
            <a:solidFill>
              <a:srgbClr val="006600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7" name="Ellipse 26"/>
          <p:cNvSpPr/>
          <p:nvPr/>
        </p:nvSpPr>
        <p:spPr>
          <a:xfrm>
            <a:off x="280644" y="4369929"/>
            <a:ext cx="740664" cy="740664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120341" y="2644492"/>
                <a:ext cx="112082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/>
                  <a:t>SIS100/300</a:t>
                </a:r>
                <a:endParaRPr lang="en-US" sz="14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de-DE" sz="1400" b="0" i="1" smtClean="0">
                          <a:latin typeface="Cambria Math"/>
                        </a:rPr>
                        <m:t>p</m:t>
                      </m:r>
                      <m:r>
                        <m:rPr>
                          <m:nor/>
                        </m:rPr>
                        <a:rPr lang="de-DE" sz="1400" b="0" i="1" smtClean="0">
                          <a:latin typeface="Cambria Math"/>
                        </a:rPr>
                        <m:t>, </m:t>
                      </m:r>
                      <m:r>
                        <m:rPr>
                          <m:nor/>
                        </m:rPr>
                        <a:rPr lang="de-DE" sz="1400" b="0" i="1" smtClean="0">
                          <a:latin typeface="Cambria Math"/>
                        </a:rPr>
                        <m:t>HI</m:t>
                      </m:r>
                    </m:oMath>
                  </m:oMathPara>
                </a14:m>
                <a:endParaRPr lang="en-US" sz="1400" dirty="0" smtClean="0"/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341" y="2644492"/>
                <a:ext cx="1120820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543" t="-1163" b="-1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/>
              <p:cNvSpPr txBox="1"/>
              <p:nvPr/>
            </p:nvSpPr>
            <p:spPr>
              <a:xfrm>
                <a:off x="213542" y="3564017"/>
                <a:ext cx="94884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/>
                  <a:t>HESR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de-DE" sz="14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de-DE" sz="1400" b="0" i="1" smtClean="0">
                              <a:latin typeface="Cambria Math"/>
                            </a:rPr>
                            <m:t>𝑝</m:t>
                          </m:r>
                        </m:e>
                      </m:acc>
                      <m:r>
                        <m:rPr>
                          <m:nor/>
                        </m:rPr>
                        <a:rPr lang="de-DE" sz="1400" i="1">
                          <a:latin typeface="Cambria Math"/>
                        </a:rPr>
                        <m:t>, </m:t>
                      </m:r>
                      <m:r>
                        <m:rPr>
                          <m:nor/>
                        </m:rPr>
                        <a:rPr lang="de-DE" sz="1400" b="0" i="1" smtClean="0">
                          <a:latin typeface="Cambria Math"/>
                        </a:rPr>
                        <m:t>p</m:t>
                      </m:r>
                      <m:r>
                        <m:rPr>
                          <m:nor/>
                        </m:rPr>
                        <a:rPr lang="de-DE" sz="1400" b="0" i="1" smtClean="0">
                          <a:latin typeface="Cambria Math"/>
                        </a:rPr>
                        <m:t>, </m:t>
                      </m:r>
                      <m:r>
                        <m:rPr>
                          <m:nor/>
                        </m:rPr>
                        <a:rPr lang="de-DE" sz="1400" i="1">
                          <a:latin typeface="Cambria Math"/>
                        </a:rPr>
                        <m:t>HI</m:t>
                      </m:r>
                      <m:r>
                        <m:rPr>
                          <m:nor/>
                        </m:rPr>
                        <a:rPr lang="de-DE" sz="1400">
                          <a:latin typeface="Cambria Math"/>
                        </a:rPr>
                        <m:t>,</m:t>
                      </m:r>
                      <m:r>
                        <m:rPr>
                          <m:nor/>
                        </m:rPr>
                        <a:rPr lang="de-DE" sz="1400" b="0" i="0" smtClean="0">
                          <a:latin typeface="Cambria Math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de-DE" sz="14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de-DE" sz="1400" b="0" i="1" smtClean="0">
                              <a:latin typeface="Cambria Math"/>
                            </a:rPr>
                            <m:t>𝑝</m:t>
                          </m:r>
                        </m:e>
                      </m:acc>
                    </m:oMath>
                  </m:oMathPara>
                </a14:m>
                <a:endParaRPr lang="en-US" sz="1400" dirty="0" smtClean="0"/>
              </a:p>
            </p:txBody>
          </p:sp>
        </mc:Choice>
        <mc:Fallback xmlns=""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542" y="3564017"/>
                <a:ext cx="948849" cy="523220"/>
              </a:xfrm>
              <a:prstGeom prst="rect">
                <a:avLst/>
              </a:prstGeom>
              <a:blipFill rotWithShape="1">
                <a:blip r:embed="rId4"/>
                <a:stretch>
                  <a:fillRect t="-1176" r="-17308" b="-2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/>
              <p:cNvSpPr txBox="1"/>
              <p:nvPr/>
            </p:nvSpPr>
            <p:spPr>
              <a:xfrm>
                <a:off x="207268" y="4478651"/>
                <a:ext cx="887422" cy="5550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/>
                  <a:t>EDM</a:t>
                </a:r>
                <a:endParaRPr lang="en-US" sz="12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de-DE" sz="14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de-DE" sz="1400" i="1">
                              <a:latin typeface="Cambria Math"/>
                            </a:rPr>
                            <m:t>𝑝</m:t>
                          </m:r>
                        </m:e>
                      </m:acc>
                      <m:r>
                        <a:rPr lang="de-DE" sz="1400" b="0" i="1" smtClean="0">
                          <a:latin typeface="Cambria Math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de-DE" sz="14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de-DE" sz="1400" b="0" i="1" smtClean="0">
                              <a:latin typeface="Cambria Math"/>
                            </a:rPr>
                            <m:t>𝑑</m:t>
                          </m:r>
                        </m:e>
                      </m:acc>
                      <m:r>
                        <a:rPr lang="de-DE" sz="1400" b="0" i="1" smtClean="0">
                          <a:latin typeface="Cambria Math"/>
                        </a:rPr>
                        <m:t>, </m:t>
                      </m:r>
                      <m:sPre>
                        <m:sPrePr>
                          <m:ctrlPr>
                            <a:rPr lang="de-DE" sz="1400" b="0" i="1" smtClean="0">
                              <a:latin typeface="Cambria Math"/>
                            </a:rPr>
                          </m:ctrlPr>
                        </m:sPrePr>
                        <m:sub/>
                        <m:sup>
                          <m:r>
                            <a:rPr lang="de-DE" sz="1400" b="0" i="1" smtClean="0">
                              <a:latin typeface="Cambria Math"/>
                            </a:rPr>
                            <m:t>3</m:t>
                          </m:r>
                        </m:sup>
                        <m:e>
                          <m:acc>
                            <m:accPr>
                              <m:chr m:val="⃗"/>
                              <m:ctrlPr>
                                <a:rPr lang="de-DE" sz="14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𝐻𝑒</m:t>
                              </m:r>
                            </m:e>
                          </m:acc>
                        </m:e>
                      </m:sPre>
                    </m:oMath>
                  </m:oMathPara>
                </a14:m>
                <a:endParaRPr lang="en-US" sz="1400" dirty="0" smtClean="0"/>
              </a:p>
            </p:txBody>
          </p:sp>
        </mc:Choice>
        <mc:Fallback xmlns="">
          <p:sp>
            <p:nvSpPr>
              <p:cNvPr id="11" name="Textfeld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268" y="4478651"/>
                <a:ext cx="887422" cy="555088"/>
              </a:xfrm>
              <a:prstGeom prst="rect">
                <a:avLst/>
              </a:prstGeom>
              <a:blipFill rotWithShape="1">
                <a:blip r:embed="rId5"/>
                <a:stretch>
                  <a:fillRect t="-1099" b="-2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feld 9"/>
          <p:cNvSpPr txBox="1"/>
          <p:nvPr/>
        </p:nvSpPr>
        <p:spPr>
          <a:xfrm>
            <a:off x="280644" y="5393571"/>
            <a:ext cx="8146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COSY</a:t>
            </a:r>
          </a:p>
          <a:p>
            <a:pPr algn="ctr"/>
            <a:r>
              <a:rPr lang="en-US" sz="1000" dirty="0" smtClean="0"/>
              <a:t>Test bench</a:t>
            </a:r>
            <a:endParaRPr lang="en-US" sz="1000" dirty="0"/>
          </a:p>
        </p:txBody>
      </p:sp>
      <p:sp>
        <p:nvSpPr>
          <p:cNvPr id="30" name="Ellipse 29"/>
          <p:cNvSpPr/>
          <p:nvPr/>
        </p:nvSpPr>
        <p:spPr>
          <a:xfrm>
            <a:off x="3371719" y="2527595"/>
            <a:ext cx="2733174" cy="2265763"/>
          </a:xfrm>
          <a:prstGeom prst="ellipse">
            <a:avLst/>
          </a:prstGeom>
          <a:gradFill>
            <a:gsLst>
              <a:gs pos="0">
                <a:srgbClr val="FF9933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4" name="Ellipse 33"/>
          <p:cNvSpPr/>
          <p:nvPr/>
        </p:nvSpPr>
        <p:spPr>
          <a:xfrm>
            <a:off x="8226340" y="2473795"/>
            <a:ext cx="740664" cy="740664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6" name="Ellipse 35"/>
          <p:cNvSpPr/>
          <p:nvPr/>
        </p:nvSpPr>
        <p:spPr>
          <a:xfrm>
            <a:off x="8266570" y="4349455"/>
            <a:ext cx="740664" cy="740664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Textfeld 17"/>
          <p:cNvSpPr txBox="1"/>
          <p:nvPr/>
        </p:nvSpPr>
        <p:spPr>
          <a:xfrm>
            <a:off x="8097646" y="2648291"/>
            <a:ext cx="998051" cy="4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/>
              <a:t>Natl.Labs</a:t>
            </a:r>
            <a:endParaRPr lang="en-US" sz="1400" dirty="0" smtClean="0"/>
          </a:p>
          <a:p>
            <a:pPr algn="ctr"/>
            <a:r>
              <a:rPr lang="en-US" sz="1000" dirty="0" smtClean="0"/>
              <a:t>HGF, MPI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8089372" y="4328295"/>
            <a:ext cx="11112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Universities</a:t>
            </a:r>
          </a:p>
          <a:p>
            <a:pPr algn="ctr"/>
            <a:r>
              <a:rPr lang="en-US" sz="1000" dirty="0" smtClean="0"/>
              <a:t>AC, BN, F,</a:t>
            </a:r>
          </a:p>
          <a:p>
            <a:pPr algn="ctr"/>
            <a:r>
              <a:rPr lang="en-US" sz="1000" dirty="0" smtClean="0"/>
              <a:t> HD, GI, J, DA, </a:t>
            </a:r>
          </a:p>
          <a:p>
            <a:pPr algn="ctr"/>
            <a:r>
              <a:rPr lang="en-US" sz="1000" dirty="0" smtClean="0"/>
              <a:t>MZ, W </a:t>
            </a:r>
          </a:p>
        </p:txBody>
      </p:sp>
      <p:sp>
        <p:nvSpPr>
          <p:cNvPr id="38" name="Ellipse 37"/>
          <p:cNvSpPr/>
          <p:nvPr/>
        </p:nvSpPr>
        <p:spPr>
          <a:xfrm>
            <a:off x="8274641" y="5353378"/>
            <a:ext cx="740664" cy="740664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9" name="Textfeld 38"/>
          <p:cNvSpPr txBox="1"/>
          <p:nvPr/>
        </p:nvSpPr>
        <p:spPr>
          <a:xfrm>
            <a:off x="8192765" y="5334420"/>
            <a:ext cx="904415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Industry</a:t>
            </a:r>
          </a:p>
          <a:p>
            <a:pPr algn="ctr"/>
            <a:r>
              <a:rPr lang="en-US" sz="1100" dirty="0" smtClean="0"/>
              <a:t>ASG, BNG,</a:t>
            </a:r>
          </a:p>
          <a:p>
            <a:pPr algn="ctr"/>
            <a:r>
              <a:rPr lang="en-US" sz="1100" dirty="0" smtClean="0"/>
              <a:t>Cryogenic,</a:t>
            </a:r>
          </a:p>
          <a:p>
            <a:pPr algn="ctr"/>
            <a:r>
              <a:rPr lang="en-US" sz="1100" dirty="0" err="1" smtClean="0"/>
              <a:t>SigmaPhi</a:t>
            </a:r>
            <a:endParaRPr lang="en-US" sz="1100" dirty="0" smtClean="0"/>
          </a:p>
          <a:p>
            <a:pPr algn="ctr"/>
            <a:endParaRPr lang="en-US" sz="1100" dirty="0" smtClean="0"/>
          </a:p>
        </p:txBody>
      </p:sp>
      <p:sp>
        <p:nvSpPr>
          <p:cNvPr id="40" name="Ellipse 39"/>
          <p:cNvSpPr/>
          <p:nvPr/>
        </p:nvSpPr>
        <p:spPr>
          <a:xfrm>
            <a:off x="3519068" y="497020"/>
            <a:ext cx="2488239" cy="1242448"/>
          </a:xfrm>
          <a:prstGeom prst="ellipse">
            <a:avLst/>
          </a:prstGeom>
          <a:gradFill>
            <a:gsLst>
              <a:gs pos="50000">
                <a:srgbClr val="C6AE83"/>
              </a:gs>
              <a:gs pos="61000">
                <a:srgbClr val="B7B398"/>
              </a:gs>
              <a:gs pos="0">
                <a:srgbClr val="FF9933"/>
              </a:gs>
              <a:gs pos="10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2" name="Textfeld 41"/>
          <p:cNvSpPr txBox="1"/>
          <p:nvPr/>
        </p:nvSpPr>
        <p:spPr>
          <a:xfrm>
            <a:off x="3530214" y="836144"/>
            <a:ext cx="24770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Matter and The Universe 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Cosmic Matter in the Laboratory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3396601" y="2816658"/>
            <a:ext cx="2733175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Matter and Technology</a:t>
            </a:r>
          </a:p>
          <a:p>
            <a:pPr algn="ctr"/>
            <a:r>
              <a:rPr lang="en-US" sz="1600" dirty="0"/>
              <a:t>ARD – </a:t>
            </a:r>
            <a:r>
              <a:rPr lang="en-US" sz="1600" dirty="0" smtClean="0"/>
              <a:t>ST2</a:t>
            </a:r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Dedicated Hadron 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Accelerators</a:t>
            </a:r>
          </a:p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 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01107" y="1919599"/>
            <a:ext cx="1297150" cy="46166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Projects</a:t>
            </a:r>
            <a:endParaRPr lang="en-US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Rechteck 51"/>
          <p:cNvSpPr/>
          <p:nvPr/>
        </p:nvSpPr>
        <p:spPr>
          <a:xfrm>
            <a:off x="7231084" y="1919599"/>
            <a:ext cx="18646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58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Cooperation</a:t>
            </a:r>
            <a:endParaRPr lang="en-US" dirty="0">
              <a:solidFill>
                <a:srgbClr val="00589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" name="Rechteck 53"/>
          <p:cNvSpPr/>
          <p:nvPr/>
        </p:nvSpPr>
        <p:spPr>
          <a:xfrm>
            <a:off x="3927026" y="4986009"/>
            <a:ext cx="1622560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</a:t>
            </a: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" name="Ellipse 49"/>
          <p:cNvSpPr/>
          <p:nvPr/>
        </p:nvSpPr>
        <p:spPr>
          <a:xfrm>
            <a:off x="2176524" y="5805599"/>
            <a:ext cx="740664" cy="740664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3" name="Ellipse 52"/>
          <p:cNvSpPr/>
          <p:nvPr/>
        </p:nvSpPr>
        <p:spPr>
          <a:xfrm>
            <a:off x="3334664" y="5805599"/>
            <a:ext cx="740664" cy="740664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6" name="Ellipse 55"/>
          <p:cNvSpPr/>
          <p:nvPr/>
        </p:nvSpPr>
        <p:spPr>
          <a:xfrm>
            <a:off x="4347230" y="5812778"/>
            <a:ext cx="740664" cy="740664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7" name="Ellipse 56"/>
          <p:cNvSpPr/>
          <p:nvPr/>
        </p:nvSpPr>
        <p:spPr>
          <a:xfrm>
            <a:off x="5549586" y="5776657"/>
            <a:ext cx="740664" cy="740664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7" name="Rechteck 46"/>
          <p:cNvSpPr/>
          <p:nvPr/>
        </p:nvSpPr>
        <p:spPr>
          <a:xfrm>
            <a:off x="4127401" y="5804963"/>
            <a:ext cx="1221809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smtClean="0"/>
              <a:t>Simulation</a:t>
            </a:r>
          </a:p>
          <a:p>
            <a:pPr algn="ctr"/>
            <a:r>
              <a:rPr lang="en-US" sz="1000" dirty="0" smtClean="0"/>
              <a:t>Beam, Spin and  </a:t>
            </a:r>
          </a:p>
          <a:p>
            <a:pPr algn="ctr"/>
            <a:r>
              <a:rPr lang="en-US" sz="1000" dirty="0" smtClean="0"/>
              <a:t>Dynamic Vacuum </a:t>
            </a:r>
            <a:endParaRPr lang="en-US" sz="1000" dirty="0"/>
          </a:p>
        </p:txBody>
      </p:sp>
      <p:sp>
        <p:nvSpPr>
          <p:cNvPr id="58" name="Ellipse 57"/>
          <p:cNvSpPr/>
          <p:nvPr/>
        </p:nvSpPr>
        <p:spPr>
          <a:xfrm>
            <a:off x="6593600" y="5742408"/>
            <a:ext cx="740664" cy="740664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9" name="Rechteck 48"/>
          <p:cNvSpPr/>
          <p:nvPr/>
        </p:nvSpPr>
        <p:spPr>
          <a:xfrm>
            <a:off x="1991254" y="5804963"/>
            <a:ext cx="1111202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smtClean="0"/>
              <a:t>Diagnostics</a:t>
            </a:r>
          </a:p>
          <a:p>
            <a:pPr algn="ctr"/>
            <a:r>
              <a:rPr lang="en-US" sz="1000" dirty="0" smtClean="0"/>
              <a:t>Beam </a:t>
            </a:r>
            <a:r>
              <a:rPr lang="en-US" sz="1000" dirty="0"/>
              <a:t>and</a:t>
            </a:r>
          </a:p>
          <a:p>
            <a:pPr algn="ctr"/>
            <a:r>
              <a:rPr lang="en-US" sz="1000" dirty="0" smtClean="0"/>
              <a:t>Polarization</a:t>
            </a:r>
            <a:endParaRPr lang="en-US" sz="1000" dirty="0"/>
          </a:p>
        </p:txBody>
      </p:sp>
      <p:sp>
        <p:nvSpPr>
          <p:cNvPr id="60" name="Ellipse 59"/>
          <p:cNvSpPr/>
          <p:nvPr/>
        </p:nvSpPr>
        <p:spPr>
          <a:xfrm>
            <a:off x="8226340" y="3362601"/>
            <a:ext cx="740664" cy="740664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1" name="Textfeld 60"/>
          <p:cNvSpPr txBox="1"/>
          <p:nvPr/>
        </p:nvSpPr>
        <p:spPr>
          <a:xfrm>
            <a:off x="7963024" y="3329592"/>
            <a:ext cx="13036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/>
              <a:t>Int.Natl.Labs</a:t>
            </a:r>
            <a:endParaRPr lang="en-US" sz="1400" dirty="0" smtClean="0"/>
          </a:p>
          <a:p>
            <a:pPr algn="ctr"/>
            <a:r>
              <a:rPr lang="en-US" sz="1000" dirty="0" smtClean="0"/>
              <a:t>BNL, BINP, </a:t>
            </a:r>
          </a:p>
          <a:p>
            <a:pPr algn="ctr"/>
            <a:r>
              <a:rPr lang="en-US" sz="1000" dirty="0" smtClean="0"/>
              <a:t>CERN, FNAL</a:t>
            </a:r>
            <a:r>
              <a:rPr lang="en-US" sz="1000" smtClean="0"/>
              <a:t>, </a:t>
            </a:r>
            <a:r>
              <a:rPr lang="en-US" sz="1000" smtClean="0"/>
              <a:t>IHEP, NFN</a:t>
            </a:r>
            <a:r>
              <a:rPr lang="en-US" sz="1000" dirty="0" smtClean="0"/>
              <a:t>,</a:t>
            </a:r>
          </a:p>
          <a:p>
            <a:pPr algn="ctr"/>
            <a:r>
              <a:rPr lang="en-US" sz="1000" dirty="0" smtClean="0"/>
              <a:t>JINR</a:t>
            </a:r>
          </a:p>
        </p:txBody>
      </p:sp>
      <p:pic>
        <p:nvPicPr>
          <p:cNvPr id="62" name="Grafik 6" descr="Bildschirmausschnitt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350" y="4180169"/>
            <a:ext cx="851268" cy="277319"/>
          </a:xfrm>
          <a:prstGeom prst="rect">
            <a:avLst/>
          </a:prstGeom>
        </p:spPr>
      </p:pic>
      <p:pic>
        <p:nvPicPr>
          <p:cNvPr id="63" name="Picture 1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346" y="4103265"/>
            <a:ext cx="1313572" cy="435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Ellipse 19"/>
          <p:cNvSpPr/>
          <p:nvPr/>
        </p:nvSpPr>
        <p:spPr bwMode="auto">
          <a:xfrm>
            <a:off x="16378" y="2434595"/>
            <a:ext cx="1398256" cy="1845032"/>
          </a:xfrm>
          <a:prstGeom prst="ellipse">
            <a:avLst/>
          </a:prstGeom>
          <a:noFill/>
          <a:ln w="2540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127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515151"/>
              </a:solidFill>
              <a:effectLst/>
              <a:latin typeface="Arial" pitchFamily="34" charset="0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587215" y="3132418"/>
            <a:ext cx="8681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6600"/>
                </a:solidFill>
              </a:rPr>
              <a:t>FAIR</a:t>
            </a:r>
            <a:endParaRPr lang="en-US" dirty="0">
              <a:solidFill>
                <a:srgbClr val="006600"/>
              </a:solidFill>
            </a:endParaRPr>
          </a:p>
        </p:txBody>
      </p:sp>
      <p:grpSp>
        <p:nvGrpSpPr>
          <p:cNvPr id="65" name="Gruppierung 60"/>
          <p:cNvGrpSpPr/>
          <p:nvPr/>
        </p:nvGrpSpPr>
        <p:grpSpPr>
          <a:xfrm rot="10800000">
            <a:off x="4168366" y="1549125"/>
            <a:ext cx="921197" cy="1099166"/>
            <a:chOff x="1082281" y="-61251"/>
            <a:chExt cx="1254541" cy="1041938"/>
          </a:xfrm>
        </p:grpSpPr>
        <p:sp>
          <p:nvSpPr>
            <p:cNvPr id="66" name="Pfeil nach unten 65"/>
            <p:cNvSpPr/>
            <p:nvPr/>
          </p:nvSpPr>
          <p:spPr>
            <a:xfrm>
              <a:off x="1082281" y="40"/>
              <a:ext cx="980648" cy="980647"/>
            </a:xfrm>
            <a:prstGeom prst="downArrow">
              <a:avLst>
                <a:gd name="adj1" fmla="val 50000"/>
                <a:gd name="adj2" fmla="val 35000"/>
              </a:avLst>
            </a:prstGeom>
            <a:solidFill>
              <a:srgbClr val="FF990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67" name="Pfeil nach unten 4"/>
            <p:cNvSpPr/>
            <p:nvPr/>
          </p:nvSpPr>
          <p:spPr>
            <a:xfrm rot="5400000">
              <a:off x="1460368" y="6169"/>
              <a:ext cx="943873" cy="809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500" kern="1200" dirty="0"/>
            </a:p>
          </p:txBody>
        </p:sp>
      </p:grpSp>
      <p:sp>
        <p:nvSpPr>
          <p:cNvPr id="51" name="Rechteck 50"/>
          <p:cNvSpPr/>
          <p:nvPr/>
        </p:nvSpPr>
        <p:spPr>
          <a:xfrm>
            <a:off x="3219545" y="1919599"/>
            <a:ext cx="1245854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Physics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6419071" y="5804963"/>
            <a:ext cx="1089722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smtClean="0"/>
              <a:t>Technology</a:t>
            </a:r>
          </a:p>
          <a:p>
            <a:pPr algn="ctr"/>
            <a:r>
              <a:rPr lang="en-US" sz="1000" dirty="0" smtClean="0"/>
              <a:t>Magnet,</a:t>
            </a:r>
          </a:p>
          <a:p>
            <a:pPr algn="ctr"/>
            <a:r>
              <a:rPr lang="en-US" sz="1000" dirty="0" smtClean="0"/>
              <a:t>RF systems</a:t>
            </a:r>
            <a:endParaRPr lang="en-US" sz="1000" dirty="0"/>
          </a:p>
        </p:txBody>
      </p:sp>
      <p:sp>
        <p:nvSpPr>
          <p:cNvPr id="7" name="Rechteck 6"/>
          <p:cNvSpPr/>
          <p:nvPr/>
        </p:nvSpPr>
        <p:spPr>
          <a:xfrm>
            <a:off x="5456004" y="5804963"/>
            <a:ext cx="92782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Injector</a:t>
            </a:r>
          </a:p>
          <a:p>
            <a:pPr algn="ctr"/>
            <a:r>
              <a:rPr lang="en-US" sz="1000" dirty="0" smtClean="0"/>
              <a:t>Ion </a:t>
            </a:r>
            <a:r>
              <a:rPr lang="en-US" sz="1000" dirty="0"/>
              <a:t>sources,</a:t>
            </a:r>
          </a:p>
          <a:p>
            <a:pPr algn="ctr"/>
            <a:r>
              <a:rPr lang="en-US" sz="1000" dirty="0" err="1"/>
              <a:t>Linacs</a:t>
            </a:r>
            <a:endParaRPr lang="en-US" sz="1000" dirty="0"/>
          </a:p>
        </p:txBody>
      </p:sp>
      <p:sp>
        <p:nvSpPr>
          <p:cNvPr id="45" name="Rechteck 44"/>
          <p:cNvSpPr/>
          <p:nvPr/>
        </p:nvSpPr>
        <p:spPr>
          <a:xfrm>
            <a:off x="3094893" y="5804963"/>
            <a:ext cx="1220206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smtClean="0"/>
              <a:t>Beam quality</a:t>
            </a:r>
            <a:endParaRPr lang="en-US" sz="1000" dirty="0" smtClean="0"/>
          </a:p>
          <a:p>
            <a:pPr algn="ctr"/>
            <a:r>
              <a:rPr lang="en-US" sz="1000" dirty="0" smtClean="0"/>
              <a:t>Intensity,</a:t>
            </a:r>
          </a:p>
          <a:p>
            <a:pPr algn="ctr"/>
            <a:r>
              <a:rPr lang="en-US" sz="1000" dirty="0" smtClean="0"/>
              <a:t>Phase Space</a:t>
            </a:r>
          </a:p>
        </p:txBody>
      </p:sp>
      <p:sp>
        <p:nvSpPr>
          <p:cNvPr id="64" name="Pfeil nach links und rechts 63"/>
          <p:cNvSpPr/>
          <p:nvPr/>
        </p:nvSpPr>
        <p:spPr>
          <a:xfrm rot="720000">
            <a:off x="1141457" y="5617192"/>
            <a:ext cx="792088" cy="476086"/>
          </a:xfrm>
          <a:prstGeom prst="leftRightArrow">
            <a:avLst>
              <a:gd name="adj1" fmla="val 52249"/>
              <a:gd name="adj2" fmla="val 39877"/>
            </a:avLst>
          </a:prstGeom>
          <a:solidFill>
            <a:schemeClr val="accent6">
              <a:lumMod val="75000"/>
            </a:schemeClr>
          </a:solidFill>
          <a:ln w="28575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smtClean="0"/>
              <a:t>DTS</a:t>
            </a:r>
            <a:endParaRPr lang="en-US" sz="1500" dirty="0"/>
          </a:p>
        </p:txBody>
      </p:sp>
      <p:sp>
        <p:nvSpPr>
          <p:cNvPr id="68" name="Ellipse 67"/>
          <p:cNvSpPr/>
          <p:nvPr/>
        </p:nvSpPr>
        <p:spPr bwMode="auto">
          <a:xfrm rot="709049">
            <a:off x="173036" y="5233719"/>
            <a:ext cx="2959378" cy="1306134"/>
          </a:xfrm>
          <a:prstGeom prst="ellipse">
            <a:avLst/>
          </a:prstGeom>
          <a:noFill/>
          <a:ln w="25400" cap="flat" cmpd="sng" algn="ctr">
            <a:solidFill>
              <a:srgbClr val="003E6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127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515151"/>
              </a:solidFill>
              <a:effectLst/>
              <a:latin typeface="Arial" pitchFamily="34" charset="0"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4489200" y="1981156"/>
            <a:ext cx="5036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MU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37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64" grpId="0" animBg="1"/>
      <p:bldP spid="6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280988" y="213667"/>
            <a:ext cx="7860197" cy="98568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589C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589C"/>
                </a:solidFill>
                <a:latin typeface="Arial" pitchFamily="34" charset="0"/>
              </a:defRPr>
            </a:lvl2pPr>
            <a:lvl3pPr algn="l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589C"/>
                </a:solidFill>
                <a:latin typeface="Arial" pitchFamily="34" charset="0"/>
              </a:defRPr>
            </a:lvl3pPr>
            <a:lvl4pPr algn="l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589C"/>
                </a:solidFill>
                <a:latin typeface="Arial" pitchFamily="34" charset="0"/>
              </a:defRPr>
            </a:lvl4pPr>
            <a:lvl5pPr algn="l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589C"/>
                </a:solidFill>
                <a:latin typeface="Arial" pitchFamily="34" charset="0"/>
              </a:defRPr>
            </a:lvl5pPr>
            <a:lvl6pPr marL="457200"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589C"/>
                </a:solidFill>
                <a:latin typeface="Arial" pitchFamily="34" charset="0"/>
              </a:defRPr>
            </a:lvl6pPr>
            <a:lvl7pPr marL="914400"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589C"/>
                </a:solidFill>
                <a:latin typeface="Arial" pitchFamily="34" charset="0"/>
              </a:defRPr>
            </a:lvl7pPr>
            <a:lvl8pPr marL="1371600"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589C"/>
                </a:solidFill>
                <a:latin typeface="Arial" pitchFamily="34" charset="0"/>
              </a:defRPr>
            </a:lvl8pPr>
            <a:lvl9pPr marL="1828800"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589C"/>
                </a:solidFill>
                <a:latin typeface="Arial" pitchFamily="34" charset="0"/>
              </a:defRPr>
            </a:lvl9pPr>
          </a:lstStyle>
          <a:p>
            <a:r>
              <a:rPr lang="en-US" sz="2400" dirty="0"/>
              <a:t>Ultimate </a:t>
            </a:r>
            <a:r>
              <a:rPr lang="en-US" sz="2400" dirty="0" smtClean="0"/>
              <a:t>Primary Beam Intensities:</a:t>
            </a:r>
            <a:endParaRPr lang="en-US" sz="2400" dirty="0"/>
          </a:p>
          <a:p>
            <a:r>
              <a:rPr lang="en-US" sz="2800" dirty="0" smtClean="0"/>
              <a:t>Fast Ramped SC Magnets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382136" y="706508"/>
            <a:ext cx="8761863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 smtClean="0">
              <a:solidFill>
                <a:srgbClr val="003E6E"/>
              </a:solidFill>
            </a:endParaRPr>
          </a:p>
          <a:p>
            <a:endParaRPr lang="en-US" sz="1200" dirty="0">
              <a:solidFill>
                <a:srgbClr val="003E6E"/>
              </a:solidFill>
            </a:endParaRPr>
          </a:p>
          <a:p>
            <a:r>
              <a:rPr lang="en-US" sz="1400" dirty="0" smtClean="0">
                <a:solidFill>
                  <a:srgbClr val="003E6E"/>
                </a:solidFill>
              </a:rPr>
              <a:t>Challenges: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3366CC"/>
                </a:solidFill>
              </a:rPr>
              <a:t>High field, minimization of dynamic loss, mechanical stress and fatigue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3366CC"/>
                </a:solidFill>
              </a:rPr>
              <a:t>Stabilizing dynamic vacuum</a:t>
            </a:r>
          </a:p>
          <a:p>
            <a:endParaRPr lang="en-US" sz="1200" dirty="0" smtClean="0">
              <a:solidFill>
                <a:srgbClr val="3366CC"/>
              </a:solidFill>
            </a:endParaRPr>
          </a:p>
          <a:p>
            <a:r>
              <a:rPr lang="en-US" sz="1400" dirty="0" smtClean="0">
                <a:solidFill>
                  <a:srgbClr val="003E6E"/>
                </a:solidFill>
              </a:rPr>
              <a:t>Achievements: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3366CC"/>
                </a:solidFill>
              </a:rPr>
              <a:t>Development of low-loss superconducting wires (</a:t>
            </a:r>
            <a:r>
              <a:rPr lang="en-US" sz="1200" dirty="0" err="1" smtClean="0">
                <a:solidFill>
                  <a:srgbClr val="3366CC"/>
                </a:solidFill>
              </a:rPr>
              <a:t>CuMg</a:t>
            </a:r>
            <a:r>
              <a:rPr lang="en-US" sz="1200" dirty="0" smtClean="0">
                <a:solidFill>
                  <a:srgbClr val="3366CC"/>
                </a:solidFill>
              </a:rPr>
              <a:t> </a:t>
            </a:r>
            <a:r>
              <a:rPr lang="en-US" sz="1200" dirty="0" err="1" smtClean="0">
                <a:solidFill>
                  <a:srgbClr val="3366CC"/>
                </a:solidFill>
              </a:rPr>
              <a:t>matrice</a:t>
            </a:r>
            <a:r>
              <a:rPr lang="en-US" sz="1200" dirty="0" smtClean="0">
                <a:solidFill>
                  <a:srgbClr val="3366CC"/>
                </a:solidFill>
              </a:rPr>
              <a:t>, </a:t>
            </a:r>
            <a:r>
              <a:rPr lang="en-US" sz="1200" dirty="0" err="1" smtClean="0">
                <a:solidFill>
                  <a:srgbClr val="3366CC"/>
                </a:solidFill>
              </a:rPr>
              <a:t>Nuclotron</a:t>
            </a:r>
            <a:r>
              <a:rPr lang="en-US" sz="1200" dirty="0" smtClean="0">
                <a:solidFill>
                  <a:srgbClr val="3366CC"/>
                </a:solidFill>
              </a:rPr>
              <a:t> and Rutherford cable</a:t>
            </a:r>
            <a:endParaRPr lang="en-US" sz="1400" dirty="0" smtClean="0">
              <a:solidFill>
                <a:srgbClr val="3366C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3366CC"/>
                </a:solidFill>
              </a:rPr>
              <a:t>Optimization of mechanical structure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3366CC"/>
                </a:solidFill>
              </a:rPr>
              <a:t>Successful </a:t>
            </a:r>
            <a:r>
              <a:rPr lang="en-US" sz="1400" dirty="0">
                <a:solidFill>
                  <a:srgbClr val="3366CC"/>
                </a:solidFill>
              </a:rPr>
              <a:t>c</a:t>
            </a:r>
            <a:r>
              <a:rPr lang="en-US" sz="1400" dirty="0" smtClean="0">
                <a:solidFill>
                  <a:srgbClr val="3366CC"/>
                </a:solidFill>
              </a:rPr>
              <a:t>ommissioning of SIS100/300 dipoles and quadrupoles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3366CC"/>
                </a:solidFill>
              </a:rPr>
              <a:t>Testing of first, fast ramped </a:t>
            </a:r>
            <a:r>
              <a:rPr lang="en-US" sz="1400" dirty="0" err="1" smtClean="0">
                <a:solidFill>
                  <a:srgbClr val="3366CC"/>
                </a:solidFill>
              </a:rPr>
              <a:t>s.c.</a:t>
            </a:r>
            <a:r>
              <a:rPr lang="en-US" sz="1400" dirty="0" smtClean="0">
                <a:solidFill>
                  <a:srgbClr val="3366CC"/>
                </a:solidFill>
              </a:rPr>
              <a:t> dipole magnet with small radius of curvature</a:t>
            </a:r>
            <a:endParaRPr lang="en-US" sz="1400" dirty="0" smtClean="0">
              <a:solidFill>
                <a:srgbClr val="003E6E"/>
              </a:solidFill>
            </a:endParaRPr>
          </a:p>
          <a:p>
            <a:endParaRPr lang="en-US" sz="1400" dirty="0" smtClean="0">
              <a:solidFill>
                <a:srgbClr val="003E6E"/>
              </a:solidFill>
            </a:endParaRPr>
          </a:p>
          <a:p>
            <a:endParaRPr lang="en-US" sz="1400" dirty="0" smtClean="0">
              <a:solidFill>
                <a:srgbClr val="003E6E"/>
              </a:solidFill>
            </a:endParaRPr>
          </a:p>
          <a:p>
            <a:endParaRPr lang="en-US" sz="1400" dirty="0" smtClean="0">
              <a:solidFill>
                <a:srgbClr val="003E6E"/>
              </a:solidFill>
            </a:endParaRPr>
          </a:p>
          <a:p>
            <a:endParaRPr lang="en-US" sz="1400" dirty="0" smtClean="0">
              <a:solidFill>
                <a:srgbClr val="003E6E"/>
              </a:solidFill>
            </a:endParaRPr>
          </a:p>
          <a:p>
            <a:endParaRPr lang="en-US" sz="1400" dirty="0" smtClean="0">
              <a:solidFill>
                <a:srgbClr val="003E6E"/>
              </a:solidFill>
            </a:endParaRPr>
          </a:p>
          <a:p>
            <a:endParaRPr lang="en-US" sz="1400" dirty="0" smtClean="0">
              <a:solidFill>
                <a:srgbClr val="003E6E"/>
              </a:solidFill>
            </a:endParaRPr>
          </a:p>
          <a:p>
            <a:endParaRPr lang="en-US" sz="1400" dirty="0" smtClean="0">
              <a:solidFill>
                <a:srgbClr val="003E6E"/>
              </a:solidFill>
            </a:endParaRPr>
          </a:p>
          <a:p>
            <a:endParaRPr lang="en-US" sz="1400" dirty="0" smtClean="0">
              <a:solidFill>
                <a:srgbClr val="003E6E"/>
              </a:solidFill>
            </a:endParaRPr>
          </a:p>
          <a:p>
            <a:endParaRPr lang="en-US" sz="1000" b="1" dirty="0" smtClean="0">
              <a:solidFill>
                <a:srgbClr val="003E6E"/>
              </a:solidFill>
            </a:endParaRPr>
          </a:p>
          <a:p>
            <a:endParaRPr lang="en-US" sz="1400" dirty="0" smtClean="0">
              <a:solidFill>
                <a:srgbClr val="003E6E"/>
              </a:solidFill>
            </a:endParaRPr>
          </a:p>
          <a:p>
            <a:endParaRPr lang="en-US" sz="600" dirty="0" smtClean="0">
              <a:solidFill>
                <a:srgbClr val="003E6E"/>
              </a:solidFill>
            </a:endParaRPr>
          </a:p>
          <a:p>
            <a:r>
              <a:rPr lang="en-US" sz="1400" dirty="0" smtClean="0">
                <a:solidFill>
                  <a:srgbClr val="003E6E"/>
                </a:solidFill>
              </a:rPr>
              <a:t>Goals: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3366CC"/>
                </a:solidFill>
              </a:rPr>
              <a:t>Further improvement and optimization of fast ramped cos(</a:t>
            </a:r>
            <a:r>
              <a:rPr lang="en-US" sz="1400" dirty="0" smtClean="0">
                <a:solidFill>
                  <a:srgbClr val="3366CC"/>
                </a:solidFill>
                <a:sym typeface="Symbol"/>
              </a:rPr>
              <a:t>) </a:t>
            </a:r>
            <a:r>
              <a:rPr lang="en-US" sz="1400" dirty="0" smtClean="0">
                <a:solidFill>
                  <a:srgbClr val="3366CC"/>
                </a:solidFill>
              </a:rPr>
              <a:t>magnets (e.g. field quality)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3366CC"/>
                </a:solidFill>
              </a:rPr>
              <a:t>Design, manufacturing, and testing of large aperture </a:t>
            </a:r>
            <a:r>
              <a:rPr lang="en-US" sz="1400" dirty="0" err="1" smtClean="0">
                <a:solidFill>
                  <a:srgbClr val="3366CC"/>
                </a:solidFill>
              </a:rPr>
              <a:t>s.c.</a:t>
            </a:r>
            <a:r>
              <a:rPr lang="en-US" sz="1400" dirty="0" smtClean="0">
                <a:solidFill>
                  <a:srgbClr val="3366CC"/>
                </a:solidFill>
              </a:rPr>
              <a:t> quadrupole magnets for final focusing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3366CC"/>
                </a:solidFill>
              </a:rPr>
              <a:t>Development of superconducting septum magnet</a:t>
            </a:r>
          </a:p>
        </p:txBody>
      </p:sp>
      <p:grpSp>
        <p:nvGrpSpPr>
          <p:cNvPr id="4" name="Gruppieren 3"/>
          <p:cNvGrpSpPr>
            <a:grpSpLocks noChangeAspect="1"/>
          </p:cNvGrpSpPr>
          <p:nvPr/>
        </p:nvGrpSpPr>
        <p:grpSpPr>
          <a:xfrm>
            <a:off x="4854576" y="3069462"/>
            <a:ext cx="3286609" cy="2026999"/>
            <a:chOff x="5580112" y="3501008"/>
            <a:chExt cx="2987824" cy="1953018"/>
          </a:xfrm>
        </p:grpSpPr>
        <p:pic>
          <p:nvPicPr>
            <p:cNvPr id="5" name="Grafik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0112" y="3501008"/>
              <a:ext cx="2987824" cy="1689796"/>
            </a:xfrm>
            <a:prstGeom prst="rect">
              <a:avLst/>
            </a:prstGeom>
          </p:spPr>
        </p:pic>
        <p:sp>
          <p:nvSpPr>
            <p:cNvPr id="6" name="Textfeld 5"/>
            <p:cNvSpPr txBox="1"/>
            <p:nvPr/>
          </p:nvSpPr>
          <p:spPr>
            <a:xfrm>
              <a:off x="6020268" y="5201964"/>
              <a:ext cx="2085651" cy="2520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100" dirty="0" smtClean="0"/>
                <a:t>SIS300 </a:t>
              </a:r>
              <a:r>
                <a:rPr lang="en-US" sz="1100" dirty="0">
                  <a:solidFill>
                    <a:schemeClr val="tx1"/>
                  </a:solidFill>
                </a:rPr>
                <a:t>“cos(</a:t>
              </a:r>
              <a:r>
                <a:rPr lang="en-US" sz="1100" dirty="0">
                  <a:solidFill>
                    <a:schemeClr val="tx1"/>
                  </a:solidFill>
                  <a:sym typeface="Symbol"/>
                </a:rPr>
                <a:t>)” </a:t>
              </a:r>
              <a:r>
                <a:rPr lang="de-DE" sz="1100" dirty="0" err="1">
                  <a:sym typeface="Symbol"/>
                </a:rPr>
                <a:t>d</a:t>
              </a:r>
              <a:r>
                <a:rPr lang="de-DE" sz="1100" dirty="0" err="1" smtClean="0"/>
                <a:t>ipole</a:t>
              </a:r>
              <a:r>
                <a:rPr lang="de-DE" sz="1100" dirty="0" smtClean="0"/>
                <a:t> in </a:t>
              </a:r>
              <a:r>
                <a:rPr lang="de-DE" sz="1100" dirty="0" err="1" smtClean="0"/>
                <a:t>Cryostat</a:t>
              </a:r>
              <a:endParaRPr lang="de-DE" sz="1100" dirty="0"/>
            </a:p>
          </p:txBody>
        </p:sp>
      </p:grpSp>
      <p:grpSp>
        <p:nvGrpSpPr>
          <p:cNvPr id="7" name="Gruppieren 6"/>
          <p:cNvGrpSpPr>
            <a:grpSpLocks noChangeAspect="1"/>
          </p:cNvGrpSpPr>
          <p:nvPr/>
        </p:nvGrpSpPr>
        <p:grpSpPr>
          <a:xfrm>
            <a:off x="913140" y="3069465"/>
            <a:ext cx="3341118" cy="2007497"/>
            <a:chOff x="1243793" y="4113198"/>
            <a:chExt cx="3037379" cy="1934228"/>
          </a:xfrm>
        </p:grpSpPr>
        <p:pic>
          <p:nvPicPr>
            <p:cNvPr id="8" name="Picture 2" descr="http://www.bng.bilfinger.com/fileadmin/power_bng/leistungen/magnettechnik/teilchenbeschleuniger/BNG-Leistungen-Prototyp-02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347" y="4113198"/>
              <a:ext cx="2164270" cy="16897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feld 8"/>
            <p:cNvSpPr txBox="1"/>
            <p:nvPr/>
          </p:nvSpPr>
          <p:spPr>
            <a:xfrm>
              <a:off x="1243793" y="5795364"/>
              <a:ext cx="3037379" cy="2520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100" dirty="0" smtClean="0"/>
                <a:t>SIS100 prototype </a:t>
              </a:r>
              <a:r>
                <a:rPr lang="de-DE" sz="1100" dirty="0" err="1" smtClean="0"/>
                <a:t>superferic</a:t>
              </a:r>
              <a:r>
                <a:rPr lang="de-DE" sz="1100" dirty="0" smtClean="0"/>
                <a:t> </a:t>
              </a:r>
              <a:r>
                <a:rPr lang="de-DE" sz="1100" dirty="0" err="1" smtClean="0"/>
                <a:t>dipole</a:t>
              </a:r>
              <a:r>
                <a:rPr lang="de-DE" sz="1100" dirty="0" smtClean="0"/>
                <a:t> </a:t>
              </a:r>
              <a:r>
                <a:rPr lang="de-DE" sz="900" dirty="0" smtClean="0"/>
                <a:t>©Babcock </a:t>
              </a:r>
              <a:r>
                <a:rPr lang="de-DE" sz="900" dirty="0" err="1" smtClean="0"/>
                <a:t>Noell</a:t>
              </a:r>
              <a:endParaRPr lang="de-DE" sz="900" dirty="0"/>
            </a:p>
          </p:txBody>
        </p:sp>
      </p:grpSp>
      <p:sp>
        <p:nvSpPr>
          <p:cNvPr id="12" name="Rechteck 11"/>
          <p:cNvSpPr/>
          <p:nvPr/>
        </p:nvSpPr>
        <p:spPr>
          <a:xfrm>
            <a:off x="783771" y="6084000"/>
            <a:ext cx="6498958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4D4D4D"/>
                </a:solidFill>
              </a:rPr>
              <a:t>Cooperation </a:t>
            </a:r>
            <a:r>
              <a:rPr lang="en-US" sz="1400" dirty="0" smtClean="0">
                <a:solidFill>
                  <a:srgbClr val="4D4D4D"/>
                </a:solidFill>
              </a:rPr>
              <a:t>partners: BNG, INFN </a:t>
            </a:r>
            <a:r>
              <a:rPr lang="en-US" sz="1400" dirty="0" err="1">
                <a:solidFill>
                  <a:srgbClr val="4D4D4D"/>
                </a:solidFill>
              </a:rPr>
              <a:t>Genova</a:t>
            </a:r>
            <a:r>
              <a:rPr lang="en-US" sz="1400" dirty="0">
                <a:solidFill>
                  <a:srgbClr val="4D4D4D"/>
                </a:solidFill>
              </a:rPr>
              <a:t>, Milano and Salerno, ASG </a:t>
            </a:r>
            <a:r>
              <a:rPr lang="en-US" sz="1400" dirty="0" err="1">
                <a:solidFill>
                  <a:srgbClr val="4D4D4D"/>
                </a:solidFill>
              </a:rPr>
              <a:t>Genova</a:t>
            </a:r>
            <a:r>
              <a:rPr lang="en-US" sz="1400" dirty="0">
                <a:solidFill>
                  <a:srgbClr val="4D4D4D"/>
                </a:solidFill>
              </a:rPr>
              <a:t>, </a:t>
            </a:r>
            <a:endParaRPr lang="en-US" sz="1400" dirty="0" smtClean="0">
              <a:solidFill>
                <a:srgbClr val="4D4D4D"/>
              </a:solidFill>
            </a:endParaRPr>
          </a:p>
          <a:p>
            <a:pPr algn="ctr"/>
            <a:r>
              <a:rPr lang="en-US" sz="1400" dirty="0" smtClean="0">
                <a:solidFill>
                  <a:srgbClr val="4D4D4D"/>
                </a:solidFill>
              </a:rPr>
              <a:t>IHEP-</a:t>
            </a:r>
            <a:r>
              <a:rPr lang="en-US" sz="1400" dirty="0" err="1" smtClean="0">
                <a:solidFill>
                  <a:srgbClr val="4D4D4D"/>
                </a:solidFill>
              </a:rPr>
              <a:t>Protvino</a:t>
            </a:r>
            <a:r>
              <a:rPr lang="en-US" sz="1400" dirty="0" smtClean="0">
                <a:solidFill>
                  <a:srgbClr val="4D4D4D"/>
                </a:solidFill>
              </a:rPr>
              <a:t> and BINP-Novosibirsk</a:t>
            </a:r>
            <a:endParaRPr lang="en-US" sz="1400" dirty="0">
              <a:solidFill>
                <a:srgbClr val="4D4D4D"/>
              </a:solidFill>
            </a:endParaRPr>
          </a:p>
        </p:txBody>
      </p:sp>
      <p:sp>
        <p:nvSpPr>
          <p:cNvPr id="15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222250" y="6578600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PAGE </a:t>
            </a:r>
            <a:fld id="{F35164B6-5B5C-4D57-91C6-379885D5A5FE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  <p:sp>
        <p:nvSpPr>
          <p:cNvPr id="13" name="Rechteck 12"/>
          <p:cNvSpPr/>
          <p:nvPr/>
        </p:nvSpPr>
        <p:spPr>
          <a:xfrm>
            <a:off x="382135" y="1894560"/>
            <a:ext cx="8369979" cy="3182400"/>
          </a:xfrm>
          <a:prstGeom prst="rect">
            <a:avLst/>
          </a:prstGeom>
          <a:ln w="22225">
            <a:solidFill>
              <a:srgbClr val="003E6E"/>
            </a:solidFill>
          </a:ln>
        </p:spPr>
        <p:txBody>
          <a:bodyPr wrap="square">
            <a:spAutoFit/>
          </a:bodyPr>
          <a:lstStyle/>
          <a:p>
            <a:pPr algn="ctr"/>
            <a:endParaRPr lang="en-US" sz="1400" dirty="0">
              <a:solidFill>
                <a:srgbClr val="3366CC"/>
              </a:solidFill>
            </a:endParaRPr>
          </a:p>
          <a:p>
            <a:pPr algn="ctr"/>
            <a:endParaRPr lang="en-US" sz="1400" dirty="0" smtClean="0">
              <a:solidFill>
                <a:srgbClr val="3366CC"/>
              </a:solidFill>
            </a:endParaRPr>
          </a:p>
          <a:p>
            <a:pPr algn="ctr"/>
            <a:endParaRPr lang="en-US" sz="1400" dirty="0">
              <a:solidFill>
                <a:srgbClr val="3366CC"/>
              </a:solidFill>
            </a:endParaRPr>
          </a:p>
          <a:p>
            <a:pPr algn="ctr"/>
            <a:endParaRPr lang="en-US" sz="1400" dirty="0" smtClean="0">
              <a:solidFill>
                <a:srgbClr val="3366CC"/>
              </a:solidFill>
            </a:endParaRPr>
          </a:p>
          <a:p>
            <a:pPr algn="ctr"/>
            <a:endParaRPr lang="en-US" sz="1400" dirty="0">
              <a:solidFill>
                <a:srgbClr val="3366CC"/>
              </a:solidFill>
            </a:endParaRPr>
          </a:p>
          <a:p>
            <a:pPr algn="ctr"/>
            <a:endParaRPr lang="en-US" sz="1400" dirty="0" smtClean="0">
              <a:solidFill>
                <a:srgbClr val="3366CC"/>
              </a:solidFill>
            </a:endParaRPr>
          </a:p>
          <a:p>
            <a:pPr algn="ctr"/>
            <a:endParaRPr lang="en-US" sz="1400" dirty="0">
              <a:solidFill>
                <a:srgbClr val="3366CC"/>
              </a:solidFill>
            </a:endParaRPr>
          </a:p>
          <a:p>
            <a:pPr algn="ctr"/>
            <a:endParaRPr lang="en-US" sz="1400" dirty="0" smtClean="0">
              <a:solidFill>
                <a:srgbClr val="3366CC"/>
              </a:solidFill>
            </a:endParaRPr>
          </a:p>
          <a:p>
            <a:pPr algn="ctr"/>
            <a:endParaRPr lang="en-US" sz="1400" dirty="0">
              <a:solidFill>
                <a:srgbClr val="3366CC"/>
              </a:solidFill>
            </a:endParaRPr>
          </a:p>
          <a:p>
            <a:pPr algn="ctr"/>
            <a:endParaRPr lang="en-US" sz="1400" dirty="0" smtClean="0">
              <a:solidFill>
                <a:srgbClr val="3366CC"/>
              </a:solidFill>
            </a:endParaRPr>
          </a:p>
          <a:p>
            <a:pPr algn="ctr"/>
            <a:endParaRPr lang="en-US" sz="1400" dirty="0">
              <a:solidFill>
                <a:srgbClr val="3366CC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6858576" y="1416509"/>
            <a:ext cx="2012089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GB" altLang="en-US" sz="1400" b="1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GB" altLang="en-US" sz="1400" b="1" dirty="0">
                <a:solidFill>
                  <a:srgbClr val="FF0000"/>
                </a:solidFill>
              </a:rPr>
              <a:t>Poster by </a:t>
            </a:r>
            <a:r>
              <a:rPr lang="en-GB" altLang="en-US" sz="1400" b="1" dirty="0" smtClean="0">
                <a:solidFill>
                  <a:srgbClr val="FF0000"/>
                </a:solidFill>
              </a:rPr>
              <a:t>L. </a:t>
            </a:r>
            <a:r>
              <a:rPr lang="en-GB" altLang="en-US" sz="1400" b="1" dirty="0" err="1" smtClean="0">
                <a:solidFill>
                  <a:srgbClr val="FF0000"/>
                </a:solidFill>
              </a:rPr>
              <a:t>Bozyk</a:t>
            </a:r>
            <a:endParaRPr lang="en-GB" altLang="en-US" sz="1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775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529390" y="1337988"/>
            <a:ext cx="5962668" cy="73866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 dirty="0" smtClean="0">
                <a:solidFill>
                  <a:srgbClr val="003E6E"/>
                </a:solidFill>
                <a:latin typeface="+mn-lt"/>
              </a:rPr>
              <a:t>Advantages of Magnetic Alloy (MA) </a:t>
            </a:r>
            <a:r>
              <a:rPr lang="en-US" sz="1400" dirty="0">
                <a:solidFill>
                  <a:srgbClr val="003E6E"/>
                </a:solidFill>
                <a:latin typeface="+mn-lt"/>
              </a:rPr>
              <a:t>loaded </a:t>
            </a:r>
            <a:r>
              <a:rPr lang="en-US" sz="1400" dirty="0" smtClean="0">
                <a:solidFill>
                  <a:srgbClr val="003E6E"/>
                </a:solidFill>
                <a:latin typeface="+mn-lt"/>
              </a:rPr>
              <a:t>cavities:</a:t>
            </a:r>
            <a:endParaRPr lang="en-US" sz="1400" dirty="0">
              <a:solidFill>
                <a:srgbClr val="003E6E"/>
              </a:solidFill>
              <a:latin typeface="+mn-l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3366CC"/>
                </a:solidFill>
                <a:latin typeface="+mn-lt"/>
              </a:rPr>
              <a:t>C.W</a:t>
            </a:r>
            <a:r>
              <a:rPr lang="en-US" sz="1400" dirty="0">
                <a:solidFill>
                  <a:srgbClr val="3366CC"/>
                </a:solidFill>
                <a:latin typeface="+mn-lt"/>
              </a:rPr>
              <a:t>. </a:t>
            </a:r>
            <a:r>
              <a:rPr lang="en-US" sz="1400" dirty="0" smtClean="0">
                <a:solidFill>
                  <a:srgbClr val="3366CC"/>
                </a:solidFill>
                <a:latin typeface="+mn-lt"/>
              </a:rPr>
              <a:t>operation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3366CC"/>
                </a:solidFill>
                <a:latin typeface="+mn-lt"/>
              </a:rPr>
              <a:t>Short </a:t>
            </a:r>
            <a:r>
              <a:rPr lang="en-US" sz="1400" dirty="0">
                <a:solidFill>
                  <a:srgbClr val="3366CC"/>
                </a:solidFill>
                <a:latin typeface="+mn-lt"/>
              </a:rPr>
              <a:t>pulse </a:t>
            </a:r>
            <a:r>
              <a:rPr lang="en-US" sz="1400" dirty="0" smtClean="0">
                <a:solidFill>
                  <a:srgbClr val="3366CC"/>
                </a:solidFill>
                <a:latin typeface="+mn-lt"/>
              </a:rPr>
              <a:t>and broadband operation</a:t>
            </a:r>
            <a:endParaRPr lang="en-US" sz="1400" dirty="0">
              <a:solidFill>
                <a:srgbClr val="3366CC"/>
              </a:solidFill>
              <a:latin typeface="+mn-lt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529390" y="2076652"/>
            <a:ext cx="5993237" cy="116955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3E6E"/>
                </a:solidFill>
              </a:rPr>
              <a:t>Achievements: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3366CC"/>
                </a:solidFill>
              </a:rPr>
              <a:t>Component studies almost completed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>
                <a:solidFill>
                  <a:srgbClr val="3366CC"/>
                </a:solidFill>
              </a:rPr>
              <a:t>R&amp;D for LLRF system </a:t>
            </a:r>
            <a:r>
              <a:rPr lang="en-US" sz="1400" dirty="0" smtClean="0">
                <a:solidFill>
                  <a:srgbClr val="3366CC"/>
                </a:solidFill>
              </a:rPr>
              <a:t>ongoing: </a:t>
            </a:r>
          </a:p>
          <a:p>
            <a:r>
              <a:rPr lang="en-US" sz="1400" dirty="0" smtClean="0">
                <a:solidFill>
                  <a:srgbClr val="3366CC"/>
                </a:solidFill>
              </a:rPr>
              <a:t>	multiplexing /</a:t>
            </a:r>
            <a:r>
              <a:rPr lang="en-US" sz="1400" dirty="0">
                <a:solidFill>
                  <a:srgbClr val="3366CC"/>
                </a:solidFill>
              </a:rPr>
              <a:t>de-multiplexing of </a:t>
            </a:r>
            <a:r>
              <a:rPr lang="en-US" sz="1400" dirty="0" smtClean="0">
                <a:solidFill>
                  <a:srgbClr val="3366CC"/>
                </a:solidFill>
              </a:rPr>
              <a:t>gap-/ bunch- signals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3366CC"/>
                </a:solidFill>
              </a:rPr>
              <a:t>Delivery of last parts for broadband test cavity modification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615114" y="4071959"/>
            <a:ext cx="3744063" cy="2163728"/>
            <a:chOff x="417366" y="4323293"/>
            <a:chExt cx="3980667" cy="2163728"/>
          </a:xfrm>
        </p:grpSpPr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366" y="4323293"/>
              <a:ext cx="2083279" cy="1529225"/>
            </a:xfrm>
            <a:prstGeom prst="rect">
              <a:avLst/>
            </a:prstGeom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4319" y="4323293"/>
              <a:ext cx="1753714" cy="21637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feld 7"/>
            <p:cNvSpPr txBox="1"/>
            <p:nvPr/>
          </p:nvSpPr>
          <p:spPr>
            <a:xfrm>
              <a:off x="941381" y="5887801"/>
              <a:ext cx="135867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modification</a:t>
              </a:r>
              <a:endParaRPr lang="en-US" sz="1600" dirty="0"/>
            </a:p>
          </p:txBody>
        </p:sp>
        <p:sp>
          <p:nvSpPr>
            <p:cNvPr id="9" name="Rechteckiger Pfeil 8"/>
            <p:cNvSpPr/>
            <p:nvPr/>
          </p:nvSpPr>
          <p:spPr bwMode="auto">
            <a:xfrm rot="10800000" flipH="1">
              <a:off x="713104" y="5887365"/>
              <a:ext cx="1695010" cy="505125"/>
            </a:xfrm>
            <a:prstGeom prst="ben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</p:grpSp>
      <p:grpSp>
        <p:nvGrpSpPr>
          <p:cNvPr id="11" name="Gruppieren 10"/>
          <p:cNvGrpSpPr>
            <a:grpSpLocks noChangeAspect="1"/>
          </p:cNvGrpSpPr>
          <p:nvPr/>
        </p:nvGrpSpPr>
        <p:grpSpPr>
          <a:xfrm>
            <a:off x="6076263" y="2207875"/>
            <a:ext cx="2912303" cy="1771983"/>
            <a:chOff x="4865092" y="3417888"/>
            <a:chExt cx="3956273" cy="2352675"/>
          </a:xfrm>
        </p:grpSpPr>
        <p:pic>
          <p:nvPicPr>
            <p:cNvPr id="12" name="Picture 19" descr="G:\COPY\LeCroy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60" r="22163"/>
            <a:stretch>
              <a:fillRect/>
            </a:stretch>
          </p:blipFill>
          <p:spPr bwMode="auto">
            <a:xfrm>
              <a:off x="6660777" y="3417888"/>
              <a:ext cx="2160588" cy="2352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6" descr="C:\Users\kgross\Desktop\KfB_Bilder_KG\HarwareFoto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5092" y="3417888"/>
              <a:ext cx="1724025" cy="2352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Nach links gekrümmter Pfeil 16"/>
          <p:cNvSpPr/>
          <p:nvPr/>
        </p:nvSpPr>
        <p:spPr bwMode="auto">
          <a:xfrm>
            <a:off x="4233360" y="4327183"/>
            <a:ext cx="541824" cy="1176744"/>
          </a:xfrm>
          <a:prstGeom prst="curvedLeftArrow">
            <a:avLst>
              <a:gd name="adj1" fmla="val 17471"/>
              <a:gd name="adj2" fmla="val 53284"/>
              <a:gd name="adj3" fmla="val 52330"/>
            </a:avLst>
          </a:prstGeom>
          <a:solidFill>
            <a:srgbClr val="3333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6227907" y="1643721"/>
            <a:ext cx="965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>
                <a:solidFill>
                  <a:srgbClr val="003E6E"/>
                </a:solidFill>
              </a:rPr>
              <a:t>GSI- Hardware</a:t>
            </a:r>
            <a:endParaRPr lang="de-DE" sz="1400" dirty="0">
              <a:solidFill>
                <a:srgbClr val="003E6E"/>
              </a:solidFill>
            </a:endParaRPr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5225143" y="4634875"/>
            <a:ext cx="392837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3E6E"/>
                </a:solidFill>
              </a:rPr>
              <a:t>Next steps: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3366CC"/>
                </a:solidFill>
              </a:rPr>
              <a:t>Completion of test cavity modification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3366CC"/>
                </a:solidFill>
              </a:rPr>
              <a:t>Measurements concerning different low-frequency, broadband cavity configurations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3366CC"/>
                </a:solidFill>
              </a:rPr>
              <a:t>Signal </a:t>
            </a:r>
            <a:r>
              <a:rPr lang="en-US" sz="1400" dirty="0">
                <a:solidFill>
                  <a:srgbClr val="3366CC"/>
                </a:solidFill>
              </a:rPr>
              <a:t>processing prototype for longitudinal feedback </a:t>
            </a:r>
          </a:p>
        </p:txBody>
      </p:sp>
      <p:sp>
        <p:nvSpPr>
          <p:cNvPr id="24" name="Rechteck 23"/>
          <p:cNvSpPr/>
          <p:nvPr/>
        </p:nvSpPr>
        <p:spPr>
          <a:xfrm>
            <a:off x="1908908" y="6307243"/>
            <a:ext cx="4784518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4D4D4D"/>
                </a:solidFill>
              </a:rPr>
              <a:t>Cooperation </a:t>
            </a:r>
            <a:r>
              <a:rPr lang="en-US" sz="1400" dirty="0" smtClean="0">
                <a:solidFill>
                  <a:srgbClr val="4D4D4D"/>
                </a:solidFill>
              </a:rPr>
              <a:t>partners: IAT and TEMF, TU-Darmstadt</a:t>
            </a:r>
            <a:endParaRPr lang="en-US" sz="1400" dirty="0">
              <a:solidFill>
                <a:srgbClr val="4D4D4D"/>
              </a:solidFill>
            </a:endParaRPr>
          </a:p>
        </p:txBody>
      </p:sp>
      <p:sp>
        <p:nvSpPr>
          <p:cNvPr id="25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222250" y="6578600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PAGE </a:t>
            </a:r>
            <a:fld id="{F35164B6-5B5C-4D57-91C6-379885D5A5FE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  <p:sp>
        <p:nvSpPr>
          <p:cNvPr id="26" name="Titel 1"/>
          <p:cNvSpPr txBox="1">
            <a:spLocks/>
          </p:cNvSpPr>
          <p:nvPr/>
        </p:nvSpPr>
        <p:spPr>
          <a:xfrm>
            <a:off x="280988" y="408597"/>
            <a:ext cx="7860197" cy="89607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589C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589C"/>
                </a:solidFill>
                <a:latin typeface="Arial" pitchFamily="34" charset="0"/>
              </a:defRPr>
            </a:lvl2pPr>
            <a:lvl3pPr algn="l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589C"/>
                </a:solidFill>
                <a:latin typeface="Arial" pitchFamily="34" charset="0"/>
              </a:defRPr>
            </a:lvl3pPr>
            <a:lvl4pPr algn="l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589C"/>
                </a:solidFill>
                <a:latin typeface="Arial" pitchFamily="34" charset="0"/>
              </a:defRPr>
            </a:lvl4pPr>
            <a:lvl5pPr algn="l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589C"/>
                </a:solidFill>
                <a:latin typeface="Arial" pitchFamily="34" charset="0"/>
              </a:defRPr>
            </a:lvl5pPr>
            <a:lvl6pPr marL="457200"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589C"/>
                </a:solidFill>
                <a:latin typeface="Arial" pitchFamily="34" charset="0"/>
              </a:defRPr>
            </a:lvl6pPr>
            <a:lvl7pPr marL="914400"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589C"/>
                </a:solidFill>
                <a:latin typeface="Arial" pitchFamily="34" charset="0"/>
              </a:defRPr>
            </a:lvl7pPr>
            <a:lvl8pPr marL="1371600"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589C"/>
                </a:solidFill>
                <a:latin typeface="Arial" pitchFamily="34" charset="0"/>
              </a:defRPr>
            </a:lvl8pPr>
            <a:lvl9pPr marL="1828800"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589C"/>
                </a:solidFill>
                <a:latin typeface="Arial" pitchFamily="34" charset="0"/>
              </a:defRPr>
            </a:lvl9pPr>
          </a:lstStyle>
          <a:p>
            <a:r>
              <a:rPr lang="en-US" sz="2400" dirty="0"/>
              <a:t>Ultimate </a:t>
            </a:r>
            <a:r>
              <a:rPr lang="en-US" sz="2400" dirty="0" smtClean="0"/>
              <a:t>Primary Beam Intensities:</a:t>
            </a:r>
            <a:endParaRPr lang="en-US" sz="2400" dirty="0"/>
          </a:p>
          <a:p>
            <a:r>
              <a:rPr lang="en-US" sz="2800" dirty="0"/>
              <a:t>Broadband Cavities and </a:t>
            </a:r>
            <a:r>
              <a:rPr lang="en-US" sz="2800" dirty="0" smtClean="0"/>
              <a:t>Signal Processing</a:t>
            </a:r>
          </a:p>
        </p:txBody>
      </p:sp>
      <p:sp>
        <p:nvSpPr>
          <p:cNvPr id="28" name="Rechteck 27"/>
          <p:cNvSpPr/>
          <p:nvPr/>
        </p:nvSpPr>
        <p:spPr>
          <a:xfrm>
            <a:off x="556160" y="3303274"/>
            <a:ext cx="4307082" cy="2985433"/>
          </a:xfrm>
          <a:prstGeom prst="rect">
            <a:avLst/>
          </a:prstGeom>
          <a:ln w="22225">
            <a:solidFill>
              <a:srgbClr val="003E6E"/>
            </a:solidFill>
          </a:ln>
        </p:spPr>
        <p:txBody>
          <a:bodyPr wrap="square">
            <a:spAutoFit/>
          </a:bodyPr>
          <a:lstStyle/>
          <a:p>
            <a:pPr algn="ctr"/>
            <a:endParaRPr lang="en-US" sz="400" dirty="0" smtClean="0">
              <a:solidFill>
                <a:srgbClr val="003E6E"/>
              </a:solidFill>
            </a:endParaRPr>
          </a:p>
          <a:p>
            <a:pPr algn="ctr"/>
            <a:r>
              <a:rPr lang="en-US" sz="1400" dirty="0" smtClean="0">
                <a:solidFill>
                  <a:srgbClr val="003E6E"/>
                </a:solidFill>
              </a:rPr>
              <a:t>RF </a:t>
            </a:r>
            <a:r>
              <a:rPr lang="en-US" sz="1400" dirty="0">
                <a:solidFill>
                  <a:srgbClr val="003E6E"/>
                </a:solidFill>
              </a:rPr>
              <a:t>cavities </a:t>
            </a:r>
            <a:r>
              <a:rPr lang="en-US" sz="1400" dirty="0" smtClean="0">
                <a:solidFill>
                  <a:srgbClr val="003E6E"/>
                </a:solidFill>
              </a:rPr>
              <a:t>for </a:t>
            </a:r>
            <a:r>
              <a:rPr lang="en-US" sz="1400" dirty="0">
                <a:solidFill>
                  <a:srgbClr val="003E6E"/>
                </a:solidFill>
              </a:rPr>
              <a:t>manipulations </a:t>
            </a:r>
            <a:endParaRPr lang="en-US" sz="1400" dirty="0" smtClean="0">
              <a:solidFill>
                <a:srgbClr val="003E6E"/>
              </a:solidFill>
            </a:endParaRPr>
          </a:p>
          <a:p>
            <a:pPr algn="ctr"/>
            <a:r>
              <a:rPr lang="en-US" sz="1400" dirty="0" smtClean="0">
                <a:solidFill>
                  <a:srgbClr val="003E6E"/>
                </a:solidFill>
              </a:rPr>
              <a:t>and </a:t>
            </a:r>
            <a:r>
              <a:rPr lang="en-US" sz="1400" dirty="0">
                <a:solidFill>
                  <a:srgbClr val="003E6E"/>
                </a:solidFill>
              </a:rPr>
              <a:t>methods </a:t>
            </a:r>
            <a:r>
              <a:rPr lang="en-US" sz="1400" dirty="0" smtClean="0">
                <a:solidFill>
                  <a:srgbClr val="003E6E"/>
                </a:solidFill>
              </a:rPr>
              <a:t>for stabilization </a:t>
            </a:r>
            <a:r>
              <a:rPr lang="en-US" sz="1400" dirty="0">
                <a:solidFill>
                  <a:srgbClr val="003E6E"/>
                </a:solidFill>
              </a:rPr>
              <a:t>of ion </a:t>
            </a:r>
            <a:r>
              <a:rPr lang="en-US" sz="1400" dirty="0" smtClean="0">
                <a:solidFill>
                  <a:srgbClr val="003E6E"/>
                </a:solidFill>
              </a:rPr>
              <a:t>beams</a:t>
            </a:r>
          </a:p>
          <a:p>
            <a:pPr algn="ctr"/>
            <a:endParaRPr lang="en-US" sz="1400" dirty="0" smtClean="0">
              <a:solidFill>
                <a:srgbClr val="003E6E"/>
              </a:solidFill>
            </a:endParaRPr>
          </a:p>
          <a:p>
            <a:pPr algn="ctr"/>
            <a:endParaRPr lang="en-US" sz="1400" dirty="0" smtClean="0">
              <a:solidFill>
                <a:srgbClr val="3366CC"/>
              </a:solidFill>
            </a:endParaRPr>
          </a:p>
          <a:p>
            <a:pPr algn="ctr"/>
            <a:endParaRPr lang="en-US" sz="1400" dirty="0">
              <a:solidFill>
                <a:srgbClr val="3366CC"/>
              </a:solidFill>
            </a:endParaRPr>
          </a:p>
          <a:p>
            <a:pPr algn="ctr"/>
            <a:endParaRPr lang="en-US" sz="1400" dirty="0" smtClean="0">
              <a:solidFill>
                <a:srgbClr val="3366CC"/>
              </a:solidFill>
            </a:endParaRPr>
          </a:p>
          <a:p>
            <a:pPr algn="ctr"/>
            <a:endParaRPr lang="en-US" sz="1400" dirty="0">
              <a:solidFill>
                <a:srgbClr val="3366CC"/>
              </a:solidFill>
            </a:endParaRPr>
          </a:p>
          <a:p>
            <a:pPr algn="ctr"/>
            <a:endParaRPr lang="en-US" sz="1400" dirty="0" smtClean="0">
              <a:solidFill>
                <a:srgbClr val="3366CC"/>
              </a:solidFill>
            </a:endParaRPr>
          </a:p>
          <a:p>
            <a:pPr algn="ctr"/>
            <a:endParaRPr lang="en-US" sz="1400" dirty="0">
              <a:solidFill>
                <a:srgbClr val="3366CC"/>
              </a:solidFill>
            </a:endParaRPr>
          </a:p>
          <a:p>
            <a:pPr algn="ctr"/>
            <a:endParaRPr lang="en-US" sz="1400" dirty="0" smtClean="0">
              <a:solidFill>
                <a:srgbClr val="3366CC"/>
              </a:solidFill>
            </a:endParaRPr>
          </a:p>
          <a:p>
            <a:pPr algn="ctr"/>
            <a:endParaRPr lang="en-US" sz="1400" dirty="0">
              <a:solidFill>
                <a:srgbClr val="3366CC"/>
              </a:solidFill>
            </a:endParaRPr>
          </a:p>
          <a:p>
            <a:pPr algn="ctr"/>
            <a:endParaRPr lang="en-US" sz="1400" dirty="0" smtClean="0">
              <a:solidFill>
                <a:srgbClr val="3366CC"/>
              </a:solidFill>
            </a:endParaRPr>
          </a:p>
          <a:p>
            <a:pPr algn="ctr"/>
            <a:endParaRPr lang="en-US" sz="1400" dirty="0">
              <a:solidFill>
                <a:srgbClr val="3366CC"/>
              </a:solidFill>
            </a:endParaRPr>
          </a:p>
        </p:txBody>
      </p:sp>
      <p:sp>
        <p:nvSpPr>
          <p:cNvPr id="29" name="Rechteck 28"/>
          <p:cNvSpPr/>
          <p:nvPr/>
        </p:nvSpPr>
        <p:spPr>
          <a:xfrm>
            <a:off x="7764751" y="1660523"/>
            <a:ext cx="857171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003E6E"/>
                </a:solidFill>
              </a:rPr>
              <a:t>F</a:t>
            </a:r>
            <a:r>
              <a:rPr lang="en-US" sz="1400" dirty="0" smtClean="0">
                <a:solidFill>
                  <a:srgbClr val="003E6E"/>
                </a:solidFill>
              </a:rPr>
              <a:t>irst</a:t>
            </a:r>
          </a:p>
          <a:p>
            <a:pPr algn="ctr"/>
            <a:r>
              <a:rPr lang="en-US" sz="1400" dirty="0" smtClean="0">
                <a:solidFill>
                  <a:srgbClr val="003E6E"/>
                </a:solidFill>
              </a:rPr>
              <a:t>results</a:t>
            </a:r>
            <a:endParaRPr lang="de-DE" sz="1400" dirty="0">
              <a:solidFill>
                <a:srgbClr val="003E6E"/>
              </a:solidFill>
            </a:endParaRPr>
          </a:p>
        </p:txBody>
      </p:sp>
      <p:sp>
        <p:nvSpPr>
          <p:cNvPr id="30" name="Rechteck 29"/>
          <p:cNvSpPr/>
          <p:nvPr/>
        </p:nvSpPr>
        <p:spPr>
          <a:xfrm>
            <a:off x="5914609" y="1647316"/>
            <a:ext cx="3073957" cy="2462213"/>
          </a:xfrm>
          <a:prstGeom prst="rect">
            <a:avLst/>
          </a:prstGeom>
          <a:ln w="22225">
            <a:solidFill>
              <a:srgbClr val="003E6E"/>
            </a:solidFill>
          </a:ln>
        </p:spPr>
        <p:txBody>
          <a:bodyPr wrap="square">
            <a:spAutoFit/>
          </a:bodyPr>
          <a:lstStyle/>
          <a:p>
            <a:pPr algn="ctr"/>
            <a:endParaRPr lang="en-US" sz="1400" dirty="0">
              <a:solidFill>
                <a:srgbClr val="3366CC"/>
              </a:solidFill>
            </a:endParaRPr>
          </a:p>
          <a:p>
            <a:pPr algn="ctr"/>
            <a:endParaRPr lang="en-US" sz="1400" dirty="0" smtClean="0">
              <a:solidFill>
                <a:srgbClr val="3366CC"/>
              </a:solidFill>
            </a:endParaRPr>
          </a:p>
          <a:p>
            <a:pPr algn="ctr"/>
            <a:endParaRPr lang="en-US" sz="1400" dirty="0">
              <a:solidFill>
                <a:srgbClr val="3366CC"/>
              </a:solidFill>
            </a:endParaRPr>
          </a:p>
          <a:p>
            <a:pPr algn="ctr"/>
            <a:endParaRPr lang="en-US" sz="1400" dirty="0" smtClean="0">
              <a:solidFill>
                <a:srgbClr val="3366CC"/>
              </a:solidFill>
            </a:endParaRPr>
          </a:p>
          <a:p>
            <a:pPr algn="ctr"/>
            <a:endParaRPr lang="en-US" sz="1400" dirty="0">
              <a:solidFill>
                <a:srgbClr val="3366CC"/>
              </a:solidFill>
            </a:endParaRPr>
          </a:p>
          <a:p>
            <a:pPr algn="ctr"/>
            <a:endParaRPr lang="en-US" sz="1400" dirty="0" smtClean="0">
              <a:solidFill>
                <a:srgbClr val="3366CC"/>
              </a:solidFill>
            </a:endParaRPr>
          </a:p>
          <a:p>
            <a:pPr algn="ctr"/>
            <a:endParaRPr lang="en-US" sz="1400" dirty="0">
              <a:solidFill>
                <a:srgbClr val="3366CC"/>
              </a:solidFill>
            </a:endParaRPr>
          </a:p>
          <a:p>
            <a:pPr algn="ctr"/>
            <a:endParaRPr lang="en-US" sz="1400" dirty="0" smtClean="0">
              <a:solidFill>
                <a:srgbClr val="3366CC"/>
              </a:solidFill>
            </a:endParaRPr>
          </a:p>
          <a:p>
            <a:pPr algn="ctr"/>
            <a:endParaRPr lang="en-US" sz="1400" dirty="0">
              <a:solidFill>
                <a:srgbClr val="3366CC"/>
              </a:solidFill>
            </a:endParaRPr>
          </a:p>
          <a:p>
            <a:pPr algn="ctr"/>
            <a:endParaRPr lang="en-US" sz="1400" dirty="0" smtClean="0">
              <a:solidFill>
                <a:srgbClr val="3366CC"/>
              </a:solidFill>
            </a:endParaRPr>
          </a:p>
          <a:p>
            <a:pPr algn="ctr"/>
            <a:endParaRPr lang="en-US" sz="1400" dirty="0">
              <a:solidFill>
                <a:srgbClr val="3366CC"/>
              </a:solidFill>
            </a:endParaRPr>
          </a:p>
        </p:txBody>
      </p:sp>
      <p:sp>
        <p:nvSpPr>
          <p:cNvPr id="22" name="Pfeil nach links und rechts 21"/>
          <p:cNvSpPr/>
          <p:nvPr/>
        </p:nvSpPr>
        <p:spPr>
          <a:xfrm rot="19695328">
            <a:off x="4832038" y="4333832"/>
            <a:ext cx="1118486" cy="181498"/>
          </a:xfrm>
          <a:prstGeom prst="leftRightArrow">
            <a:avLst>
              <a:gd name="adj1" fmla="val 52249"/>
              <a:gd name="adj2" fmla="val 39877"/>
            </a:avLst>
          </a:prstGeom>
          <a:solidFill>
            <a:srgbClr val="333399"/>
          </a:solidFill>
          <a:ln w="28575" cmpd="sng">
            <a:solidFill>
              <a:srgbClr val="003E6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146031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2" b="7217"/>
          <a:stretch/>
        </p:blipFill>
        <p:spPr bwMode="auto">
          <a:xfrm>
            <a:off x="154694" y="789397"/>
            <a:ext cx="8977488" cy="5267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5" name="Rectangle 4"/>
          <p:cNvSpPr>
            <a:spLocks noChangeArrowheads="1"/>
          </p:cNvSpPr>
          <p:nvPr/>
        </p:nvSpPr>
        <p:spPr bwMode="auto">
          <a:xfrm>
            <a:off x="116790" y="859964"/>
            <a:ext cx="8968231" cy="5276548"/>
          </a:xfrm>
          <a:prstGeom prst="rect">
            <a:avLst/>
          </a:prstGeom>
          <a:solidFill>
            <a:schemeClr val="bg1">
              <a:alpha val="7607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ctr">
            <a:spAutoFit/>
          </a:bodyPr>
          <a:lstStyle>
            <a:lvl1pPr eaLnBrk="0" hangingPunct="0">
              <a:spcBef>
                <a:spcPct val="20000"/>
              </a:spcBef>
              <a:buClr>
                <a:srgbClr val="009EE0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EE0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dirty="0">
              <a:latin typeface="Symbol" pitchFamily="18" charset="2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643438" y="3785575"/>
            <a:ext cx="433387" cy="4333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spcBef>
                <a:spcPct val="20000"/>
              </a:spcBef>
              <a:buClr>
                <a:srgbClr val="009EE0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EE0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dirty="0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4572000" y="3498238"/>
            <a:ext cx="215900" cy="1444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spcBef>
                <a:spcPct val="20000"/>
              </a:spcBef>
              <a:buClr>
                <a:srgbClr val="009EE0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EE0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dirty="0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3492500" y="3642700"/>
            <a:ext cx="2951163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spcBef>
                <a:spcPct val="20000"/>
              </a:spcBef>
              <a:buClr>
                <a:srgbClr val="009EE0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EE0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dirty="0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6443663" y="3714138"/>
            <a:ext cx="1152525" cy="5048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spcBef>
                <a:spcPct val="20000"/>
              </a:spcBef>
              <a:buClr>
                <a:srgbClr val="009EE0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EE0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dirty="0"/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5940425" y="3571263"/>
            <a:ext cx="287338" cy="3603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spcBef>
                <a:spcPct val="20000"/>
              </a:spcBef>
              <a:buClr>
                <a:srgbClr val="009EE0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EE0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dirty="0"/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5364163" y="1771038"/>
            <a:ext cx="144462" cy="7921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spcBef>
                <a:spcPct val="20000"/>
              </a:spcBef>
              <a:buClr>
                <a:srgbClr val="009EE0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EE0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dirty="0"/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5435600" y="2058375"/>
            <a:ext cx="360363" cy="7921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spcBef>
                <a:spcPct val="20000"/>
              </a:spcBef>
              <a:buClr>
                <a:srgbClr val="009EE0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EE0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dirty="0"/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2700338" y="3426800"/>
            <a:ext cx="431800" cy="6477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spcBef>
                <a:spcPct val="20000"/>
              </a:spcBef>
              <a:buClr>
                <a:srgbClr val="009EE0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EE0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dirty="0"/>
          </a:p>
        </p:txBody>
      </p:sp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971550" y="40745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spcBef>
                <a:spcPct val="20000"/>
              </a:spcBef>
              <a:buClr>
                <a:srgbClr val="009EE0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EE0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dirty="0"/>
          </a:p>
        </p:txBody>
      </p:sp>
      <p:sp>
        <p:nvSpPr>
          <p:cNvPr id="21" name="Rectangle 19"/>
          <p:cNvSpPr>
            <a:spLocks noChangeArrowheads="1"/>
          </p:cNvSpPr>
          <p:nvPr/>
        </p:nvSpPr>
        <p:spPr bwMode="auto">
          <a:xfrm>
            <a:off x="1908175" y="3282338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spcBef>
                <a:spcPct val="20000"/>
              </a:spcBef>
              <a:buClr>
                <a:srgbClr val="009EE0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EE0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dirty="0"/>
          </a:p>
        </p:txBody>
      </p:sp>
      <p:sp>
        <p:nvSpPr>
          <p:cNvPr id="25" name="Rectangle 23"/>
          <p:cNvSpPr>
            <a:spLocks noChangeArrowheads="1"/>
          </p:cNvSpPr>
          <p:nvPr/>
        </p:nvSpPr>
        <p:spPr bwMode="auto">
          <a:xfrm>
            <a:off x="6659563" y="1913913"/>
            <a:ext cx="73025" cy="2174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spcBef>
                <a:spcPct val="20000"/>
              </a:spcBef>
              <a:buClr>
                <a:srgbClr val="009EE0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EE0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dirty="0"/>
          </a:p>
        </p:txBody>
      </p:sp>
      <p:sp>
        <p:nvSpPr>
          <p:cNvPr id="27" name="Rectangle 25"/>
          <p:cNvSpPr>
            <a:spLocks noChangeArrowheads="1"/>
          </p:cNvSpPr>
          <p:nvPr/>
        </p:nvSpPr>
        <p:spPr bwMode="auto">
          <a:xfrm>
            <a:off x="7885113" y="4363425"/>
            <a:ext cx="1008062" cy="2873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spcBef>
                <a:spcPct val="20000"/>
              </a:spcBef>
              <a:buClr>
                <a:srgbClr val="009EE0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EE0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dirty="0"/>
          </a:p>
        </p:txBody>
      </p:sp>
      <p:sp>
        <p:nvSpPr>
          <p:cNvPr id="28" name="Rectangle 26"/>
          <p:cNvSpPr>
            <a:spLocks noChangeArrowheads="1"/>
          </p:cNvSpPr>
          <p:nvPr/>
        </p:nvSpPr>
        <p:spPr bwMode="auto">
          <a:xfrm>
            <a:off x="7956550" y="4290400"/>
            <a:ext cx="215900" cy="73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spcBef>
                <a:spcPct val="20000"/>
              </a:spcBef>
              <a:buClr>
                <a:srgbClr val="009EE0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EE0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dirty="0"/>
          </a:p>
        </p:txBody>
      </p:sp>
      <p:sp>
        <p:nvSpPr>
          <p:cNvPr id="29" name="Rectangle 27"/>
          <p:cNvSpPr>
            <a:spLocks noChangeArrowheads="1"/>
          </p:cNvSpPr>
          <p:nvPr/>
        </p:nvSpPr>
        <p:spPr bwMode="auto">
          <a:xfrm>
            <a:off x="7812088" y="4434863"/>
            <a:ext cx="144462" cy="215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spcBef>
                <a:spcPct val="20000"/>
              </a:spcBef>
              <a:buClr>
                <a:srgbClr val="009EE0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EE0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dirty="0"/>
          </a:p>
        </p:txBody>
      </p:sp>
      <p:sp>
        <p:nvSpPr>
          <p:cNvPr id="33" name="Rectangle 31"/>
          <p:cNvSpPr>
            <a:spLocks noChangeArrowheads="1"/>
          </p:cNvSpPr>
          <p:nvPr/>
        </p:nvSpPr>
        <p:spPr bwMode="auto">
          <a:xfrm>
            <a:off x="3492500" y="3210900"/>
            <a:ext cx="647700" cy="2873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spcBef>
                <a:spcPct val="20000"/>
              </a:spcBef>
              <a:buClr>
                <a:srgbClr val="009EE0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EE0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dirty="0"/>
          </a:p>
        </p:txBody>
      </p:sp>
      <p:sp>
        <p:nvSpPr>
          <p:cNvPr id="34" name="Rectangle 32"/>
          <p:cNvSpPr>
            <a:spLocks noChangeArrowheads="1"/>
          </p:cNvSpPr>
          <p:nvPr/>
        </p:nvSpPr>
        <p:spPr bwMode="auto">
          <a:xfrm>
            <a:off x="6300788" y="1913913"/>
            <a:ext cx="144462" cy="1444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spcBef>
                <a:spcPct val="20000"/>
              </a:spcBef>
              <a:buClr>
                <a:srgbClr val="009EE0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EE0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dirty="0"/>
          </a:p>
        </p:txBody>
      </p:sp>
      <p:sp>
        <p:nvSpPr>
          <p:cNvPr id="35" name="Rectangle 33"/>
          <p:cNvSpPr>
            <a:spLocks noChangeArrowheads="1"/>
          </p:cNvSpPr>
          <p:nvPr/>
        </p:nvSpPr>
        <p:spPr bwMode="auto">
          <a:xfrm>
            <a:off x="5003800" y="4074500"/>
            <a:ext cx="647700" cy="3603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spcBef>
                <a:spcPct val="20000"/>
              </a:spcBef>
              <a:buClr>
                <a:srgbClr val="009EE0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EE0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dirty="0"/>
          </a:p>
        </p:txBody>
      </p:sp>
      <p:sp>
        <p:nvSpPr>
          <p:cNvPr id="37" name="Rectangle 35"/>
          <p:cNvSpPr>
            <a:spLocks noChangeArrowheads="1"/>
          </p:cNvSpPr>
          <p:nvPr/>
        </p:nvSpPr>
        <p:spPr bwMode="auto">
          <a:xfrm>
            <a:off x="2051050" y="5227025"/>
            <a:ext cx="504825" cy="144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spcBef>
                <a:spcPct val="20000"/>
              </a:spcBef>
              <a:buClr>
                <a:srgbClr val="009EE0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EE0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dirty="0"/>
          </a:p>
        </p:txBody>
      </p:sp>
      <p:sp>
        <p:nvSpPr>
          <p:cNvPr id="41" name="Rectangle 39"/>
          <p:cNvSpPr>
            <a:spLocks noChangeArrowheads="1"/>
          </p:cNvSpPr>
          <p:nvPr/>
        </p:nvSpPr>
        <p:spPr bwMode="auto">
          <a:xfrm>
            <a:off x="6804025" y="2634638"/>
            <a:ext cx="215900" cy="215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spcBef>
                <a:spcPct val="20000"/>
              </a:spcBef>
              <a:buClr>
                <a:srgbClr val="009EE0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EE0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dirty="0"/>
          </a:p>
        </p:txBody>
      </p:sp>
      <p:sp>
        <p:nvSpPr>
          <p:cNvPr id="42" name="Rectangle 40"/>
          <p:cNvSpPr>
            <a:spLocks noChangeArrowheads="1"/>
          </p:cNvSpPr>
          <p:nvPr/>
        </p:nvSpPr>
        <p:spPr bwMode="auto">
          <a:xfrm>
            <a:off x="7740650" y="2995000"/>
            <a:ext cx="144463" cy="714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spcBef>
                <a:spcPct val="20000"/>
              </a:spcBef>
              <a:buClr>
                <a:srgbClr val="009EE0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EE0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dirty="0"/>
          </a:p>
        </p:txBody>
      </p:sp>
      <p:sp>
        <p:nvSpPr>
          <p:cNvPr id="43" name="Rectangle 41"/>
          <p:cNvSpPr>
            <a:spLocks noChangeArrowheads="1"/>
          </p:cNvSpPr>
          <p:nvPr/>
        </p:nvSpPr>
        <p:spPr bwMode="auto">
          <a:xfrm>
            <a:off x="6659563" y="1913913"/>
            <a:ext cx="217487" cy="288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spcBef>
                <a:spcPct val="20000"/>
              </a:spcBef>
              <a:buClr>
                <a:srgbClr val="009EE0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EE0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dirty="0"/>
          </a:p>
        </p:txBody>
      </p:sp>
      <p:sp>
        <p:nvSpPr>
          <p:cNvPr id="46" name="Rectangle 60"/>
          <p:cNvSpPr>
            <a:spLocks noChangeArrowheads="1"/>
          </p:cNvSpPr>
          <p:nvPr/>
        </p:nvSpPr>
        <p:spPr bwMode="auto">
          <a:xfrm>
            <a:off x="3995738" y="4747600"/>
            <a:ext cx="1512887" cy="1444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spcBef>
                <a:spcPct val="20000"/>
              </a:spcBef>
              <a:buClr>
                <a:srgbClr val="009EE0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EE0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dirty="0"/>
          </a:p>
        </p:txBody>
      </p:sp>
      <p:sp>
        <p:nvSpPr>
          <p:cNvPr id="47" name="Rectangle 70"/>
          <p:cNvSpPr>
            <a:spLocks noChangeArrowheads="1"/>
          </p:cNvSpPr>
          <p:nvPr/>
        </p:nvSpPr>
        <p:spPr bwMode="auto">
          <a:xfrm>
            <a:off x="3779838" y="1285263"/>
            <a:ext cx="144462" cy="1444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spcBef>
                <a:spcPct val="20000"/>
              </a:spcBef>
              <a:buClr>
                <a:srgbClr val="009EE0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EE0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dirty="0"/>
          </a:p>
        </p:txBody>
      </p:sp>
      <p:sp>
        <p:nvSpPr>
          <p:cNvPr id="48" name="Rectangle 71"/>
          <p:cNvSpPr>
            <a:spLocks noChangeArrowheads="1"/>
          </p:cNvSpPr>
          <p:nvPr/>
        </p:nvSpPr>
        <p:spPr bwMode="auto">
          <a:xfrm>
            <a:off x="3132138" y="1626575"/>
            <a:ext cx="144462" cy="144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spcBef>
                <a:spcPct val="20000"/>
              </a:spcBef>
              <a:buClr>
                <a:srgbClr val="009EE0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EE0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dirty="0"/>
          </a:p>
        </p:txBody>
      </p:sp>
      <p:sp>
        <p:nvSpPr>
          <p:cNvPr id="49" name="Rectangle 72"/>
          <p:cNvSpPr>
            <a:spLocks noChangeArrowheads="1"/>
          </p:cNvSpPr>
          <p:nvPr/>
        </p:nvSpPr>
        <p:spPr bwMode="auto">
          <a:xfrm>
            <a:off x="5364163" y="4218963"/>
            <a:ext cx="431800" cy="2873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spcBef>
                <a:spcPct val="20000"/>
              </a:spcBef>
              <a:buClr>
                <a:srgbClr val="009EE0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EE0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dirty="0"/>
          </a:p>
        </p:txBody>
      </p:sp>
      <p:pic>
        <p:nvPicPr>
          <p:cNvPr id="63" name="Picture 5" descr="IMG_5394"/>
          <p:cNvPicPr>
            <a:picLocks noGrp="1" noChangeAspect="1" noChangeArrowheads="1"/>
          </p:cNvPicPr>
          <p:nvPr>
            <p:ph sz="quarter" idx="4294967295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36" b="35531"/>
          <a:stretch/>
        </p:blipFill>
        <p:spPr>
          <a:xfrm>
            <a:off x="2088356" y="893587"/>
            <a:ext cx="1223963" cy="1216883"/>
          </a:xfrm>
        </p:spPr>
      </p:pic>
      <p:pic>
        <p:nvPicPr>
          <p:cNvPr id="64" name="Picture 6" descr="Testtank_1"/>
          <p:cNvPicPr>
            <a:picLocks noGrp="1" noChangeAspect="1" noChangeArrowheads="1"/>
          </p:cNvPicPr>
          <p:nvPr>
            <p:ph sz="quarter" idx="4294967295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1" r="18128"/>
          <a:stretch/>
        </p:blipFill>
        <p:spPr>
          <a:xfrm>
            <a:off x="3002317" y="2782064"/>
            <a:ext cx="1523714" cy="1395810"/>
          </a:xfrm>
        </p:spPr>
      </p:pic>
      <p:sp>
        <p:nvSpPr>
          <p:cNvPr id="67" name="Text Box 11"/>
          <p:cNvSpPr txBox="1">
            <a:spLocks noChangeArrowheads="1"/>
          </p:cNvSpPr>
          <p:nvPr/>
        </p:nvSpPr>
        <p:spPr bwMode="auto">
          <a:xfrm>
            <a:off x="2700338" y="4194453"/>
            <a:ext cx="1900568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09EE0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EE0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400" b="1" dirty="0"/>
              <a:t>Stochastic Cooling</a:t>
            </a:r>
          </a:p>
        </p:txBody>
      </p:sp>
      <p:pic>
        <p:nvPicPr>
          <p:cNvPr id="68" name="Picture 12" descr="DSC0188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3176354"/>
            <a:ext cx="130492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" name="Text Box 13"/>
          <p:cNvSpPr txBox="1">
            <a:spLocks noChangeArrowheads="1"/>
          </p:cNvSpPr>
          <p:nvPr/>
        </p:nvSpPr>
        <p:spPr bwMode="auto">
          <a:xfrm>
            <a:off x="7388076" y="4296610"/>
            <a:ext cx="1579959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09EE0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EE0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400" b="1" dirty="0"/>
              <a:t>Residual Gas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400" b="1" dirty="0"/>
              <a:t> Profile Monitor</a:t>
            </a:r>
          </a:p>
        </p:txBody>
      </p:sp>
      <p:pic>
        <p:nvPicPr>
          <p:cNvPr id="70" name="Picture 3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021" y="1189966"/>
            <a:ext cx="1308108" cy="1786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Grafik 7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328" y="3719279"/>
            <a:ext cx="2265270" cy="1507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Picture 50"/>
          <p:cNvPicPr>
            <a:picLocks noChangeAspect="1" noChangeArrowheads="1"/>
          </p:cNvPicPr>
          <p:nvPr/>
        </p:nvPicPr>
        <p:blipFill>
          <a:blip r:embed="rId9" cstate="print">
            <a:lum bright="20000"/>
          </a:blip>
          <a:srcRect b="29523"/>
          <a:stretch>
            <a:fillRect/>
          </a:stretch>
        </p:blipFill>
        <p:spPr bwMode="auto">
          <a:xfrm>
            <a:off x="4417956" y="812354"/>
            <a:ext cx="1012573" cy="131904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/>
          <a:extLst/>
        </p:spPr>
      </p:pic>
      <p:sp>
        <p:nvSpPr>
          <p:cNvPr id="75" name="Text Box 9"/>
          <p:cNvSpPr txBox="1">
            <a:spLocks noChangeArrowheads="1"/>
          </p:cNvSpPr>
          <p:nvPr/>
        </p:nvSpPr>
        <p:spPr bwMode="auto">
          <a:xfrm>
            <a:off x="4620593" y="5227025"/>
            <a:ext cx="2317531" cy="309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lr>
                <a:srgbClr val="009EE0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EE0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400" b="1" dirty="0" smtClean="0"/>
              <a:t>Electron Cooler </a:t>
            </a:r>
          </a:p>
        </p:txBody>
      </p:sp>
      <p:sp>
        <p:nvSpPr>
          <p:cNvPr id="76" name="Text Box 10"/>
          <p:cNvSpPr txBox="1">
            <a:spLocks noChangeArrowheads="1"/>
          </p:cNvSpPr>
          <p:nvPr/>
        </p:nvSpPr>
        <p:spPr bwMode="auto">
          <a:xfrm>
            <a:off x="1508397" y="2083216"/>
            <a:ext cx="2383882" cy="49244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09EE0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EE0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400" b="1" dirty="0"/>
              <a:t>Barrier Bucket </a:t>
            </a:r>
            <a:r>
              <a:rPr lang="en-GB" altLang="en-US" sz="1400" b="1" dirty="0" smtClean="0"/>
              <a:t>Cavity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 dirty="0" smtClean="0">
                <a:solidFill>
                  <a:srgbClr val="FF0000"/>
                </a:solidFill>
              </a:rPr>
              <a:t>mean energy loss compensation</a:t>
            </a:r>
            <a:endParaRPr lang="en-GB" altLang="en-US" sz="1200" dirty="0">
              <a:solidFill>
                <a:srgbClr val="FF0000"/>
              </a:solidFill>
            </a:endParaRPr>
          </a:p>
        </p:txBody>
      </p:sp>
      <p:sp>
        <p:nvSpPr>
          <p:cNvPr id="77" name="Rechteck 1"/>
          <p:cNvSpPr>
            <a:spLocks noChangeArrowheads="1"/>
          </p:cNvSpPr>
          <p:nvPr/>
        </p:nvSpPr>
        <p:spPr bwMode="auto">
          <a:xfrm>
            <a:off x="7388077" y="1739922"/>
            <a:ext cx="171663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09EE0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EE0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400" b="1" dirty="0" smtClean="0"/>
              <a:t>Electron Cooler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 dirty="0" smtClean="0">
                <a:solidFill>
                  <a:srgbClr val="FF0000"/>
                </a:solidFill>
              </a:rPr>
              <a:t>100 kV</a:t>
            </a:r>
            <a:endParaRPr lang="en-GB" altLang="en-US" sz="1200" dirty="0">
              <a:solidFill>
                <a:srgbClr val="FF0000"/>
              </a:solidFill>
            </a:endParaRPr>
          </a:p>
        </p:txBody>
      </p:sp>
      <p:sp>
        <p:nvSpPr>
          <p:cNvPr id="78" name="Textfeld 15"/>
          <p:cNvSpPr txBox="1">
            <a:spLocks noChangeArrowheads="1"/>
          </p:cNvSpPr>
          <p:nvPr/>
        </p:nvSpPr>
        <p:spPr bwMode="auto">
          <a:xfrm>
            <a:off x="4154071" y="2170555"/>
            <a:ext cx="1540342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09EE0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EE0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400" b="1" dirty="0"/>
              <a:t>Pellet </a:t>
            </a:r>
            <a:r>
              <a:rPr lang="en-GB" altLang="en-US" sz="1400" b="1" dirty="0" smtClean="0"/>
              <a:t>Target </a:t>
            </a:r>
            <a:r>
              <a:rPr lang="en-GB" altLang="en-US" sz="1200" dirty="0" smtClean="0">
                <a:solidFill>
                  <a:srgbClr val="FF0000"/>
                </a:solidFill>
              </a:rPr>
              <a:t>beam-target interaction</a:t>
            </a:r>
            <a:endParaRPr lang="en-GB" altLang="en-US" sz="1400" dirty="0" smtClean="0">
              <a:solidFill>
                <a:srgbClr val="FF0000"/>
              </a:solidFill>
            </a:endParaRPr>
          </a:p>
        </p:txBody>
      </p:sp>
      <p:sp>
        <p:nvSpPr>
          <p:cNvPr id="65" name="Titel 1"/>
          <p:cNvSpPr>
            <a:spLocks noGrp="1"/>
          </p:cNvSpPr>
          <p:nvPr>
            <p:ph type="title"/>
          </p:nvPr>
        </p:nvSpPr>
        <p:spPr>
          <a:xfrm>
            <a:off x="314869" y="174288"/>
            <a:ext cx="8229600" cy="742950"/>
          </a:xfrm>
        </p:spPr>
        <p:txBody>
          <a:bodyPr/>
          <a:lstStyle/>
          <a:p>
            <a:r>
              <a:rPr lang="de-DE" dirty="0" smtClean="0">
                <a:solidFill>
                  <a:srgbClr val="005B82"/>
                </a:solidFill>
              </a:rPr>
              <a:t>COSY Facility: </a:t>
            </a:r>
            <a:r>
              <a:rPr lang="en-US" sz="2400" dirty="0" smtClean="0">
                <a:solidFill>
                  <a:srgbClr val="005B82"/>
                </a:solidFill>
              </a:rPr>
              <a:t>Developments for HESR</a:t>
            </a:r>
            <a:endParaRPr lang="de-DE" sz="3200" dirty="0">
              <a:solidFill>
                <a:srgbClr val="005B82"/>
              </a:solidFill>
            </a:endParaRPr>
          </a:p>
        </p:txBody>
      </p:sp>
      <p:sp>
        <p:nvSpPr>
          <p:cNvPr id="66" name="Rectangle 5"/>
          <p:cNvSpPr txBox="1">
            <a:spLocks noChangeArrowheads="1"/>
          </p:cNvSpPr>
          <p:nvPr/>
        </p:nvSpPr>
        <p:spPr bwMode="auto">
          <a:xfrm>
            <a:off x="896682" y="6105525"/>
            <a:ext cx="6438130" cy="383612"/>
          </a:xfrm>
          <a:prstGeom prst="rect">
            <a:avLst/>
          </a:prstGeom>
          <a:solidFill>
            <a:srgbClr val="FF9900">
              <a:alpha val="75000"/>
            </a:srgbClr>
          </a:solidFill>
          <a:ln>
            <a:noFill/>
          </a:ln>
          <a:extLst/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rgbClr val="009EE0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EE0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000" dirty="0" smtClean="0"/>
              <a:t>Test bench for HESR components and FAIR detectors</a:t>
            </a:r>
            <a:endParaRPr lang="en-US" altLang="en-US" sz="2000" dirty="0"/>
          </a:p>
        </p:txBody>
      </p:sp>
      <p:sp>
        <p:nvSpPr>
          <p:cNvPr id="74" name="Textfeld 73"/>
          <p:cNvSpPr txBox="1"/>
          <p:nvPr/>
        </p:nvSpPr>
        <p:spPr>
          <a:xfrm>
            <a:off x="154694" y="2995000"/>
            <a:ext cx="2332690" cy="954107"/>
          </a:xfrm>
          <a:prstGeom prst="rect">
            <a:avLst/>
          </a:prstGeom>
          <a:solidFill>
            <a:schemeClr val="bg1"/>
          </a:solidFill>
          <a:ln w="22225">
            <a:solidFill>
              <a:srgbClr val="003E6E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4D4D4D"/>
                </a:solidFill>
              </a:rPr>
              <a:t>COSY:</a:t>
            </a:r>
            <a:r>
              <a:rPr lang="en-US" sz="1400" dirty="0" smtClean="0">
                <a:solidFill>
                  <a:srgbClr val="4D4D4D"/>
                </a:solidFill>
              </a:rPr>
              <a:t> </a:t>
            </a:r>
            <a:r>
              <a:rPr lang="en-US" sz="1400" dirty="0" smtClean="0">
                <a:solidFill>
                  <a:srgbClr val="3366CC"/>
                </a:solidFill>
              </a:rPr>
              <a:t>0.3 -3.7 GeV/c</a:t>
            </a:r>
          </a:p>
          <a:p>
            <a:r>
              <a:rPr lang="en-US" sz="1400" dirty="0" smtClean="0">
                <a:solidFill>
                  <a:srgbClr val="3366CC"/>
                </a:solidFill>
              </a:rPr>
              <a:t>Pol. protons and deuterons</a:t>
            </a:r>
          </a:p>
          <a:p>
            <a:r>
              <a:rPr lang="en-US" sz="1400" b="1" dirty="0" smtClean="0">
                <a:solidFill>
                  <a:srgbClr val="4D4D4D"/>
                </a:solidFill>
              </a:rPr>
              <a:t>HESR:</a:t>
            </a:r>
            <a:r>
              <a:rPr lang="en-US" sz="1400" dirty="0" smtClean="0">
                <a:solidFill>
                  <a:srgbClr val="4D4D4D"/>
                </a:solidFill>
              </a:rPr>
              <a:t> </a:t>
            </a:r>
            <a:r>
              <a:rPr lang="en-US" sz="1400" dirty="0" smtClean="0">
                <a:solidFill>
                  <a:srgbClr val="3366CC"/>
                </a:solidFill>
              </a:rPr>
              <a:t>1.5 – 15 GeV/c</a:t>
            </a:r>
          </a:p>
          <a:p>
            <a:r>
              <a:rPr lang="en-US" sz="1400" dirty="0" smtClean="0">
                <a:solidFill>
                  <a:srgbClr val="3366CC"/>
                </a:solidFill>
              </a:rPr>
              <a:t>Antiprotons and HI </a:t>
            </a:r>
            <a:endParaRPr lang="en-US" sz="1400" dirty="0">
              <a:solidFill>
                <a:srgbClr val="3366CC"/>
              </a:solidFill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PAGE </a:t>
            </a:r>
            <a:fld id="{F35164B6-5B5C-4D57-91C6-379885D5A5FE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  <p:sp>
        <p:nvSpPr>
          <p:cNvPr id="3" name="Rechteck 2"/>
          <p:cNvSpPr/>
          <p:nvPr/>
        </p:nvSpPr>
        <p:spPr>
          <a:xfrm>
            <a:off x="5290281" y="5454851"/>
            <a:ext cx="9781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altLang="en-US" sz="1200" dirty="0">
                <a:solidFill>
                  <a:srgbClr val="FF0000"/>
                </a:solidFill>
              </a:rPr>
              <a:t>2 MV; 2013</a:t>
            </a:r>
          </a:p>
        </p:txBody>
      </p:sp>
      <p:pic>
        <p:nvPicPr>
          <p:cNvPr id="51" name="Picture 3" descr="C:\Dokumente und Einstellungen\A.Lehrach\Eigene Dateien\Eigene Bilder\SPIN\isores.bmp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5" t="12582" r="50000" b="19600"/>
          <a:stretch/>
        </p:blipFill>
        <p:spPr bwMode="auto">
          <a:xfrm>
            <a:off x="1811092" y="4089909"/>
            <a:ext cx="984739" cy="1161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Rechteck 1"/>
          <p:cNvSpPr>
            <a:spLocks noChangeArrowheads="1"/>
          </p:cNvSpPr>
          <p:nvPr/>
        </p:nvSpPr>
        <p:spPr bwMode="auto">
          <a:xfrm>
            <a:off x="1158273" y="5193240"/>
            <a:ext cx="2414204" cy="800219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09EE0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EE0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600" b="1" dirty="0" smtClean="0"/>
              <a:t>Beam and Spin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600" b="1" dirty="0" smtClean="0"/>
              <a:t>Dynamics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4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GB" altLang="en-US" sz="1400" b="1" dirty="0" smtClean="0">
                <a:solidFill>
                  <a:srgbClr val="FF0000"/>
                </a:solidFill>
              </a:rPr>
              <a:t>Poster by M. Rosenthal</a:t>
            </a:r>
            <a:endParaRPr lang="en-GB" altLang="en-US" sz="1000" b="1" dirty="0">
              <a:solidFill>
                <a:srgbClr val="FF0000"/>
              </a:solidFill>
            </a:endParaRPr>
          </a:p>
        </p:txBody>
      </p:sp>
      <p:sp>
        <p:nvSpPr>
          <p:cNvPr id="50" name="Pfeil nach links und rechts 49"/>
          <p:cNvSpPr/>
          <p:nvPr/>
        </p:nvSpPr>
        <p:spPr>
          <a:xfrm>
            <a:off x="7812881" y="5382004"/>
            <a:ext cx="792088" cy="476086"/>
          </a:xfrm>
          <a:prstGeom prst="leftRightArrow">
            <a:avLst>
              <a:gd name="adj1" fmla="val 52249"/>
              <a:gd name="adj2" fmla="val 39877"/>
            </a:avLst>
          </a:prstGeom>
          <a:solidFill>
            <a:schemeClr val="accent6">
              <a:lumMod val="75000"/>
            </a:schemeClr>
          </a:solidFill>
          <a:ln w="28575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smtClean="0"/>
              <a:t>DTS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880146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5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459055" y="1537312"/>
            <a:ext cx="8431408" cy="3539430"/>
          </a:xfrm>
          <a:prstGeom prst="rect">
            <a:avLst/>
          </a:prstGeom>
          <a:ln w="22225">
            <a:solidFill>
              <a:srgbClr val="003E6E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>
              <a:defRPr/>
            </a:pPr>
            <a:r>
              <a:rPr lang="en-US" sz="1800" dirty="0" smtClean="0">
                <a:solidFill>
                  <a:srgbClr val="003E6E"/>
                </a:solidFill>
              </a:rPr>
              <a:t>Parameters </a:t>
            </a:r>
            <a:r>
              <a:rPr lang="en-US" sz="1800" dirty="0">
                <a:solidFill>
                  <a:srgbClr val="003E6E"/>
                </a:solidFill>
              </a:rPr>
              <a:t>demonstrated so far</a:t>
            </a:r>
            <a:r>
              <a:rPr lang="en-US" sz="1800" dirty="0" smtClean="0">
                <a:solidFill>
                  <a:srgbClr val="003E6E"/>
                </a:solidFill>
              </a:rPr>
              <a:t>:</a:t>
            </a:r>
          </a:p>
          <a:p>
            <a:pPr lvl="1">
              <a:defRPr/>
            </a:pPr>
            <a:endParaRPr lang="en-US" sz="500" dirty="0">
              <a:solidFill>
                <a:srgbClr val="005B82"/>
              </a:solidFill>
            </a:endParaRPr>
          </a:p>
          <a:p>
            <a:pPr marL="1657350" lvl="3" indent="-285750"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rgbClr val="3366CC"/>
                </a:solidFill>
              </a:rPr>
              <a:t>Voltage </a:t>
            </a:r>
            <a:r>
              <a:rPr lang="en-US" sz="1800" dirty="0">
                <a:solidFill>
                  <a:srgbClr val="3366CC"/>
                </a:solidFill>
              </a:rPr>
              <a:t>up to </a:t>
            </a:r>
            <a:r>
              <a:rPr lang="en-US" sz="1800" dirty="0" smtClean="0">
                <a:solidFill>
                  <a:srgbClr val="3366CC"/>
                </a:solidFill>
              </a:rPr>
              <a:t>1.5 MV </a:t>
            </a:r>
            <a:r>
              <a:rPr lang="en-US" sz="1800" dirty="0">
                <a:solidFill>
                  <a:srgbClr val="3366CC"/>
                </a:solidFill>
              </a:rPr>
              <a:t>(</a:t>
            </a:r>
            <a:r>
              <a:rPr lang="en-US" sz="1800" dirty="0" smtClean="0">
                <a:solidFill>
                  <a:srgbClr val="3366CC"/>
                </a:solidFill>
              </a:rPr>
              <a:t>5 bar </a:t>
            </a:r>
            <a:r>
              <a:rPr lang="en-US" sz="1800" dirty="0">
                <a:solidFill>
                  <a:srgbClr val="3366CC"/>
                </a:solidFill>
              </a:rPr>
              <a:t>SF6</a:t>
            </a:r>
            <a:r>
              <a:rPr lang="en-US" sz="1800" dirty="0" smtClean="0">
                <a:solidFill>
                  <a:srgbClr val="3366CC"/>
                </a:solidFill>
              </a:rPr>
              <a:t>)</a:t>
            </a:r>
            <a:endParaRPr lang="en-US" sz="1800" dirty="0">
              <a:solidFill>
                <a:srgbClr val="3366CC"/>
              </a:solidFill>
            </a:endParaRPr>
          </a:p>
          <a:p>
            <a:pPr marL="1657350" lvl="3" indent="-285750"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rgbClr val="3366CC"/>
                </a:solidFill>
              </a:rPr>
              <a:t>Cooling at 900 kV / 300 mA (1.8 GeV p)</a:t>
            </a:r>
          </a:p>
          <a:p>
            <a:pPr lvl="3">
              <a:defRPr/>
            </a:pPr>
            <a:endParaRPr lang="en-US" sz="1800" dirty="0">
              <a:solidFill>
                <a:srgbClr val="005B82"/>
              </a:solidFill>
            </a:endParaRPr>
          </a:p>
          <a:p>
            <a:pPr lvl="3">
              <a:defRPr/>
            </a:pPr>
            <a:endParaRPr lang="en-US" sz="1800" dirty="0" smtClean="0">
              <a:solidFill>
                <a:srgbClr val="005B82"/>
              </a:solidFill>
            </a:endParaRPr>
          </a:p>
          <a:p>
            <a:pPr lvl="3">
              <a:defRPr/>
            </a:pPr>
            <a:endParaRPr lang="en-US" sz="1800" dirty="0">
              <a:solidFill>
                <a:srgbClr val="005B82"/>
              </a:solidFill>
            </a:endParaRPr>
          </a:p>
          <a:p>
            <a:pPr lvl="3">
              <a:defRPr/>
            </a:pPr>
            <a:endParaRPr lang="en-US" sz="1800" dirty="0" smtClean="0">
              <a:solidFill>
                <a:srgbClr val="005B82"/>
              </a:solidFill>
            </a:endParaRPr>
          </a:p>
          <a:p>
            <a:pPr lvl="3">
              <a:defRPr/>
            </a:pPr>
            <a:endParaRPr lang="en-US" sz="1800" dirty="0">
              <a:solidFill>
                <a:srgbClr val="005B82"/>
              </a:solidFill>
            </a:endParaRPr>
          </a:p>
          <a:p>
            <a:pPr lvl="3">
              <a:defRPr/>
            </a:pPr>
            <a:endParaRPr lang="en-US" sz="1800" dirty="0" smtClean="0">
              <a:solidFill>
                <a:srgbClr val="005B82"/>
              </a:solidFill>
            </a:endParaRPr>
          </a:p>
          <a:p>
            <a:pPr lvl="3">
              <a:defRPr/>
            </a:pPr>
            <a:endParaRPr lang="en-US" sz="1800" dirty="0">
              <a:solidFill>
                <a:srgbClr val="005B82"/>
              </a:solidFill>
            </a:endParaRPr>
          </a:p>
          <a:p>
            <a:pPr lvl="3">
              <a:defRPr/>
            </a:pPr>
            <a:endParaRPr lang="en-US" sz="1800" dirty="0" smtClean="0">
              <a:solidFill>
                <a:srgbClr val="005B82"/>
              </a:solidFill>
            </a:endParaRPr>
          </a:p>
          <a:p>
            <a:pPr lvl="3">
              <a:defRPr/>
            </a:pPr>
            <a:endParaRPr lang="en-US" sz="1800" dirty="0" smtClean="0">
              <a:solidFill>
                <a:srgbClr val="005B82"/>
              </a:solidFill>
            </a:endParaRPr>
          </a:p>
        </p:txBody>
      </p:sp>
      <p:sp>
        <p:nvSpPr>
          <p:cNvPr id="11" name="Titel 1"/>
          <p:cNvSpPr txBox="1">
            <a:spLocks/>
          </p:cNvSpPr>
          <p:nvPr/>
        </p:nvSpPr>
        <p:spPr>
          <a:xfrm>
            <a:off x="317500" y="156897"/>
            <a:ext cx="8229600" cy="52352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89C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89C"/>
                </a:solidFill>
                <a:latin typeface="Arial" pitchFamily="34" charset="0"/>
              </a:defRPr>
            </a:lvl2pPr>
            <a:lvl3pPr algn="l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89C"/>
                </a:solidFill>
                <a:latin typeface="Arial" pitchFamily="34" charset="0"/>
              </a:defRPr>
            </a:lvl3pPr>
            <a:lvl4pPr algn="l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89C"/>
                </a:solidFill>
                <a:latin typeface="Arial" pitchFamily="34" charset="0"/>
              </a:defRPr>
            </a:lvl4pPr>
            <a:lvl5pPr algn="l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89C"/>
                </a:solidFill>
                <a:latin typeface="Arial" pitchFamily="34" charset="0"/>
              </a:defRPr>
            </a:lvl5pPr>
            <a:lvl6pPr marL="457200"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589C"/>
                </a:solidFill>
                <a:latin typeface="Arial" pitchFamily="34" charset="0"/>
              </a:defRPr>
            </a:lvl6pPr>
            <a:lvl7pPr marL="914400"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589C"/>
                </a:solidFill>
                <a:latin typeface="Arial" pitchFamily="34" charset="0"/>
              </a:defRPr>
            </a:lvl7pPr>
            <a:lvl8pPr marL="1371600"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589C"/>
                </a:solidFill>
                <a:latin typeface="Arial" pitchFamily="34" charset="0"/>
              </a:defRPr>
            </a:lvl8pPr>
            <a:lvl9pPr marL="1828800"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589C"/>
                </a:solidFill>
                <a:latin typeface="Arial" pitchFamily="34" charset="0"/>
              </a:defRPr>
            </a:lvl9pPr>
          </a:lstStyle>
          <a:p>
            <a:r>
              <a:rPr lang="en-US" altLang="en-US" kern="0" dirty="0" smtClean="0">
                <a:solidFill>
                  <a:srgbClr val="005B82"/>
                </a:solidFill>
              </a:rPr>
              <a:t>2 MV Electron Cooler</a:t>
            </a:r>
            <a:endParaRPr lang="de-DE" kern="0" dirty="0">
              <a:solidFill>
                <a:srgbClr val="005B82"/>
              </a:solidFill>
            </a:endParaRPr>
          </a:p>
        </p:txBody>
      </p:sp>
      <p:sp>
        <p:nvSpPr>
          <p:cNvPr id="12" name="Textfeld 2"/>
          <p:cNvSpPr txBox="1">
            <a:spLocks noChangeArrowheads="1"/>
          </p:cNvSpPr>
          <p:nvPr/>
        </p:nvSpPr>
        <p:spPr bwMode="auto">
          <a:xfrm>
            <a:off x="357918" y="720222"/>
            <a:ext cx="853254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09EE0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EE0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dirty="0" smtClean="0">
                <a:solidFill>
                  <a:srgbClr val="003E6E"/>
                </a:solidFill>
              </a:rPr>
              <a:t>Joint development with </a:t>
            </a:r>
            <a:r>
              <a:rPr lang="en-US" altLang="en-US" sz="2000" dirty="0" err="1" smtClean="0">
                <a:solidFill>
                  <a:srgbClr val="003E6E"/>
                </a:solidFill>
              </a:rPr>
              <a:t>Budker</a:t>
            </a:r>
            <a:r>
              <a:rPr lang="en-US" altLang="en-US" sz="2000" dirty="0" smtClean="0">
                <a:solidFill>
                  <a:srgbClr val="003E6E"/>
                </a:solidFill>
              </a:rPr>
              <a:t> Institute (BINP, Russia),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rgbClr val="3366CC"/>
                </a:solidFill>
              </a:rPr>
              <a:t>commissioned at </a:t>
            </a:r>
            <a:r>
              <a:rPr lang="en-US" altLang="en-US" sz="2000" dirty="0" smtClean="0">
                <a:solidFill>
                  <a:srgbClr val="3366CC"/>
                </a:solidFill>
              </a:rPr>
              <a:t>COSY, </a:t>
            </a:r>
            <a:r>
              <a:rPr lang="en-US" altLang="en-US" sz="2000" b="1" dirty="0" smtClean="0">
                <a:solidFill>
                  <a:srgbClr val="3366CC"/>
                </a:solidFill>
                <a:sym typeface="Wingdings" panose="05000000000000000000" pitchFamily="2" charset="2"/>
              </a:rPr>
              <a:t>i</a:t>
            </a:r>
            <a:r>
              <a:rPr lang="en-US" altLang="en-US" sz="2000" b="1" dirty="0" smtClean="0">
                <a:solidFill>
                  <a:srgbClr val="3366CC"/>
                </a:solidFill>
              </a:rPr>
              <a:t>njection cooler  </a:t>
            </a:r>
            <a:r>
              <a:rPr lang="en-US" altLang="en-US" sz="2000" dirty="0" smtClean="0">
                <a:solidFill>
                  <a:srgbClr val="3366CC"/>
                </a:solidFill>
              </a:rPr>
              <a:t>for HESR</a:t>
            </a:r>
            <a:endParaRPr lang="en-US" altLang="en-US" sz="2000" dirty="0">
              <a:solidFill>
                <a:srgbClr val="3366CC"/>
              </a:solidFill>
            </a:endParaRPr>
          </a:p>
        </p:txBody>
      </p:sp>
      <p:sp>
        <p:nvSpPr>
          <p:cNvPr id="14" name="Rechteck 15"/>
          <p:cNvSpPr>
            <a:spLocks noChangeArrowheads="1"/>
          </p:cNvSpPr>
          <p:nvPr/>
        </p:nvSpPr>
        <p:spPr bwMode="auto">
          <a:xfrm>
            <a:off x="2401034" y="2622509"/>
            <a:ext cx="915635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9EE0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EE0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None/>
            </a:pPr>
            <a:r>
              <a:rPr lang="en-US" altLang="en-US" sz="1800" dirty="0" smtClean="0">
                <a:sym typeface="Wingdings" pitchFamily="2" charset="2"/>
              </a:rPr>
              <a:t>vertical</a:t>
            </a:r>
            <a:endParaRPr lang="de-DE" altLang="en-US" sz="1800" dirty="0"/>
          </a:p>
        </p:txBody>
      </p:sp>
      <p:sp>
        <p:nvSpPr>
          <p:cNvPr id="15" name="Rechteck 15"/>
          <p:cNvSpPr>
            <a:spLocks noChangeArrowheads="1"/>
          </p:cNvSpPr>
          <p:nvPr/>
        </p:nvSpPr>
        <p:spPr bwMode="auto">
          <a:xfrm>
            <a:off x="6371890" y="2617289"/>
            <a:ext cx="748923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9EE0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EE0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None/>
            </a:pPr>
            <a:r>
              <a:rPr lang="en-US" altLang="en-US" sz="1800" dirty="0" smtClean="0">
                <a:sym typeface="Wingdings" pitchFamily="2" charset="2"/>
              </a:rPr>
              <a:t>radial</a:t>
            </a:r>
            <a:endParaRPr lang="de-DE" altLang="en-US" sz="1800" dirty="0"/>
          </a:p>
        </p:txBody>
      </p:sp>
      <p:sp>
        <p:nvSpPr>
          <p:cNvPr id="19" name="TextBox 34"/>
          <p:cNvSpPr txBox="1"/>
          <p:nvPr/>
        </p:nvSpPr>
        <p:spPr>
          <a:xfrm>
            <a:off x="1517691" y="5099223"/>
            <a:ext cx="65572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005B82"/>
                </a:solidFill>
              </a:rPr>
              <a:t> Electron cooling achieved for 1.8 </a:t>
            </a:r>
            <a:r>
              <a:rPr lang="en-US" sz="1800" dirty="0" err="1" smtClean="0">
                <a:solidFill>
                  <a:srgbClr val="005B82"/>
                </a:solidFill>
              </a:rPr>
              <a:t>GeV</a:t>
            </a:r>
            <a:r>
              <a:rPr lang="en-US" sz="1800" dirty="0" smtClean="0">
                <a:solidFill>
                  <a:srgbClr val="005B82"/>
                </a:solidFill>
              </a:rPr>
              <a:t> protons  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>
                <a:solidFill>
                  <a:srgbClr val="005B82"/>
                </a:solidFill>
              </a:rPr>
              <a:t> </a:t>
            </a:r>
            <a:r>
              <a:rPr lang="en-US" sz="1800" dirty="0" smtClean="0">
                <a:solidFill>
                  <a:srgbClr val="005B82"/>
                </a:solidFill>
              </a:rPr>
              <a:t>Ongoing: commissioning for full COSY energy range (3 </a:t>
            </a:r>
            <a:r>
              <a:rPr lang="en-US" sz="1800" dirty="0" err="1" smtClean="0">
                <a:solidFill>
                  <a:srgbClr val="005B82"/>
                </a:solidFill>
              </a:rPr>
              <a:t>GeV</a:t>
            </a:r>
            <a:r>
              <a:rPr lang="en-US" sz="1800" dirty="0" smtClean="0">
                <a:solidFill>
                  <a:srgbClr val="005B82"/>
                </a:solidFill>
              </a:rPr>
              <a:t>)</a:t>
            </a:r>
            <a:endParaRPr lang="de-DE" sz="1800" dirty="0">
              <a:solidFill>
                <a:srgbClr val="005B8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 rot="16200000">
            <a:off x="128515" y="3802479"/>
            <a:ext cx="9380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Amplitude</a:t>
            </a:r>
            <a:endParaRPr lang="de-DE" sz="1200" b="1" dirty="0"/>
          </a:p>
        </p:txBody>
      </p:sp>
      <p:grpSp>
        <p:nvGrpSpPr>
          <p:cNvPr id="6" name="Gruppieren 5"/>
          <p:cNvGrpSpPr/>
          <p:nvPr/>
        </p:nvGrpSpPr>
        <p:grpSpPr>
          <a:xfrm>
            <a:off x="759280" y="2991841"/>
            <a:ext cx="4052860" cy="1937183"/>
            <a:chOff x="771893" y="3622355"/>
            <a:chExt cx="4052860" cy="1937183"/>
          </a:xfrm>
        </p:grpSpPr>
        <p:pic>
          <p:nvPicPr>
            <p:cNvPr id="10" name="Picture 9" descr="e-cooler.png"/>
            <p:cNvPicPr>
              <a:picLocks noChangeAspect="1"/>
            </p:cNvPicPr>
            <p:nvPr/>
          </p:nvPicPr>
          <p:blipFill rotWithShape="1">
            <a:blip r:embed="rId3" cstate="print"/>
            <a:srcRect l="1458" r="51617" b="7281"/>
            <a:stretch/>
          </p:blipFill>
          <p:spPr>
            <a:xfrm>
              <a:off x="771893" y="3776097"/>
              <a:ext cx="4052860" cy="1520297"/>
            </a:xfrm>
            <a:prstGeom prst="rect">
              <a:avLst/>
            </a:prstGeom>
          </p:spPr>
        </p:pic>
        <p:sp>
          <p:nvSpPr>
            <p:cNvPr id="2" name="Textfeld 1"/>
            <p:cNvSpPr txBox="1"/>
            <p:nvPr/>
          </p:nvSpPr>
          <p:spPr>
            <a:xfrm>
              <a:off x="1279602" y="4274736"/>
              <a:ext cx="9156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800" b="1" dirty="0" err="1" smtClean="0">
                  <a:solidFill>
                    <a:srgbClr val="0070C0"/>
                  </a:solidFill>
                </a:rPr>
                <a:t>Before</a:t>
              </a:r>
              <a:endParaRPr lang="de-DE" sz="1800" b="1" dirty="0">
                <a:solidFill>
                  <a:srgbClr val="0070C0"/>
                </a:solidFill>
              </a:endParaRPr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3164610" y="4102272"/>
              <a:ext cx="7232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800" b="1" dirty="0" smtClean="0">
                  <a:solidFill>
                    <a:srgbClr val="FF0000"/>
                  </a:solidFill>
                </a:rPr>
                <a:t>After</a:t>
              </a:r>
              <a:endParaRPr lang="de-DE" sz="1800" b="1" dirty="0">
                <a:solidFill>
                  <a:srgbClr val="FF0000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527461" y="5282539"/>
              <a:ext cx="68800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y (mm)</a:t>
              </a:r>
              <a:endParaRPr lang="de-DE" sz="1200" b="1" dirty="0"/>
            </a:p>
          </p:txBody>
        </p:sp>
        <p:sp>
          <p:nvSpPr>
            <p:cNvPr id="3" name="Rechteck 2"/>
            <p:cNvSpPr/>
            <p:nvPr/>
          </p:nvSpPr>
          <p:spPr bwMode="auto">
            <a:xfrm>
              <a:off x="771893" y="3622355"/>
              <a:ext cx="4052860" cy="18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12700" algn="l" defTabSz="914400" rtl="0" eaLnBrk="1" fontAlgn="base" latinLnBrk="0" hangingPunct="1">
                <a:lnSpc>
                  <a:spcPts val="2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rgbClr val="51515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7" name="Gruppieren 6"/>
          <p:cNvGrpSpPr/>
          <p:nvPr/>
        </p:nvGrpSpPr>
        <p:grpSpPr>
          <a:xfrm>
            <a:off x="4846681" y="2991841"/>
            <a:ext cx="3962203" cy="1941675"/>
            <a:chOff x="4868885" y="3619846"/>
            <a:chExt cx="3962203" cy="1941675"/>
          </a:xfrm>
        </p:grpSpPr>
        <p:pic>
          <p:nvPicPr>
            <p:cNvPr id="9" name="Picture 9" descr="e-cooler.png"/>
            <p:cNvPicPr>
              <a:picLocks noChangeAspect="1"/>
            </p:cNvPicPr>
            <p:nvPr/>
          </p:nvPicPr>
          <p:blipFill rotWithShape="1">
            <a:blip r:embed="rId3" cstate="print"/>
            <a:srcRect l="54125" b="8730"/>
            <a:stretch/>
          </p:blipFill>
          <p:spPr>
            <a:xfrm>
              <a:off x="4868885" y="3799846"/>
              <a:ext cx="3962203" cy="1496547"/>
            </a:xfrm>
            <a:prstGeom prst="rect">
              <a:avLst/>
            </a:prstGeom>
          </p:spPr>
        </p:pic>
        <p:sp>
          <p:nvSpPr>
            <p:cNvPr id="16" name="Textfeld 15"/>
            <p:cNvSpPr txBox="1"/>
            <p:nvPr/>
          </p:nvSpPr>
          <p:spPr>
            <a:xfrm>
              <a:off x="5272722" y="4270720"/>
              <a:ext cx="9156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800" b="1" dirty="0" err="1" smtClean="0">
                  <a:solidFill>
                    <a:srgbClr val="0070C0"/>
                  </a:solidFill>
                </a:rPr>
                <a:t>Before</a:t>
              </a:r>
              <a:endParaRPr lang="de-DE" sz="1800" b="1" dirty="0">
                <a:solidFill>
                  <a:srgbClr val="0070C0"/>
                </a:solidFill>
              </a:endParaRPr>
            </a:p>
          </p:txBody>
        </p:sp>
        <p:sp>
          <p:nvSpPr>
            <p:cNvPr id="18" name="Textfeld 17"/>
            <p:cNvSpPr txBox="1"/>
            <p:nvPr/>
          </p:nvSpPr>
          <p:spPr>
            <a:xfrm>
              <a:off x="7013346" y="4098256"/>
              <a:ext cx="7232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800" b="1" dirty="0" smtClean="0">
                  <a:solidFill>
                    <a:srgbClr val="FF0000"/>
                  </a:solidFill>
                </a:rPr>
                <a:t>After</a:t>
              </a:r>
              <a:endParaRPr lang="de-DE" sz="1800" b="1" dirty="0">
                <a:solidFill>
                  <a:srgbClr val="FF0000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424552" y="5284522"/>
              <a:ext cx="68800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x (mm)</a:t>
              </a:r>
              <a:endParaRPr lang="de-DE" sz="1200" b="1" dirty="0"/>
            </a:p>
          </p:txBody>
        </p:sp>
        <p:sp>
          <p:nvSpPr>
            <p:cNvPr id="23" name="Rechteck 22"/>
            <p:cNvSpPr/>
            <p:nvPr/>
          </p:nvSpPr>
          <p:spPr bwMode="auto">
            <a:xfrm>
              <a:off x="4870713" y="3619846"/>
              <a:ext cx="3960000" cy="18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12700" algn="l" defTabSz="914400" rtl="0" eaLnBrk="1" fontAlgn="base" latinLnBrk="0" hangingPunct="1">
                <a:lnSpc>
                  <a:spcPts val="2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rgbClr val="51515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5" name="Rechteck 4"/>
          <p:cNvSpPr/>
          <p:nvPr/>
        </p:nvSpPr>
        <p:spPr>
          <a:xfrm>
            <a:off x="7486473" y="3264418"/>
            <a:ext cx="11769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5B82"/>
                </a:solidFill>
              </a:rPr>
              <a:t>200 MeV p</a:t>
            </a:r>
            <a:endParaRPr lang="de-DE" sz="1600" dirty="0"/>
          </a:p>
        </p:txBody>
      </p:sp>
      <p:sp>
        <p:nvSpPr>
          <p:cNvPr id="24" name="Rectangle 5"/>
          <p:cNvSpPr txBox="1">
            <a:spLocks noChangeArrowheads="1"/>
          </p:cNvSpPr>
          <p:nvPr/>
        </p:nvSpPr>
        <p:spPr bwMode="auto">
          <a:xfrm>
            <a:off x="759280" y="5833235"/>
            <a:ext cx="6441187" cy="383612"/>
          </a:xfrm>
          <a:prstGeom prst="rect">
            <a:avLst/>
          </a:prstGeom>
          <a:solidFill>
            <a:srgbClr val="FF9900">
              <a:alpha val="75000"/>
            </a:srgbClr>
          </a:solidFill>
          <a:ln>
            <a:noFill/>
          </a:ln>
          <a:extLst/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rgbClr val="009EE0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EE0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000" dirty="0" smtClean="0"/>
              <a:t>Intermediate step to 4.5 / 8 MeV electron for HESR</a:t>
            </a:r>
            <a:endParaRPr lang="en-US" altLang="en-US" sz="2000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PAGE </a:t>
            </a:r>
            <a:fld id="{F35164B6-5B5C-4D57-91C6-379885D5A5FE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  <p:sp>
        <p:nvSpPr>
          <p:cNvPr id="25" name="Rechteck 24"/>
          <p:cNvSpPr/>
          <p:nvPr/>
        </p:nvSpPr>
        <p:spPr>
          <a:xfrm>
            <a:off x="2132604" y="6336000"/>
            <a:ext cx="36945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4D4D4D"/>
                </a:solidFill>
              </a:rPr>
              <a:t>Cooperation partners: BINP, JINR, FZJ, HIM</a:t>
            </a:r>
            <a:endParaRPr lang="en-US" sz="1400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877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90" y="1622425"/>
            <a:ext cx="7147822" cy="360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7145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de-DE" altLang="en-US" dirty="0" smtClean="0"/>
              <a:t>Storage Ring EDM Project</a:t>
            </a:r>
          </a:p>
        </p:txBody>
      </p:sp>
      <p:sp>
        <p:nvSpPr>
          <p:cNvPr id="23" name="Rechteck 22"/>
          <p:cNvSpPr/>
          <p:nvPr/>
        </p:nvSpPr>
        <p:spPr bwMode="auto">
          <a:xfrm>
            <a:off x="342490" y="885600"/>
            <a:ext cx="8569325" cy="4537075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endParaRPr lang="de-DE">
              <a:latin typeface="Arial" charset="0"/>
            </a:endParaRPr>
          </a:p>
        </p:txBody>
      </p:sp>
      <p:sp>
        <p:nvSpPr>
          <p:cNvPr id="8197" name="Rechteck 1"/>
          <p:cNvSpPr>
            <a:spLocks noChangeArrowheads="1"/>
          </p:cNvSpPr>
          <p:nvPr/>
        </p:nvSpPr>
        <p:spPr bwMode="auto">
          <a:xfrm rot="-300000">
            <a:off x="2819400" y="3068638"/>
            <a:ext cx="3384550" cy="11525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lr>
                <a:srgbClr val="009EE0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EE0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12" name="Explosion 1 3"/>
          <p:cNvSpPr>
            <a:spLocks noChangeArrowheads="1"/>
          </p:cNvSpPr>
          <p:nvPr/>
        </p:nvSpPr>
        <p:spPr bwMode="auto">
          <a:xfrm>
            <a:off x="5580063" y="1187621"/>
            <a:ext cx="3457575" cy="3600450"/>
          </a:xfrm>
          <a:prstGeom prst="irregularSeal1">
            <a:avLst/>
          </a:prstGeom>
          <a:solidFill>
            <a:srgbClr val="FF9900">
              <a:alpha val="75000"/>
            </a:srgbClr>
          </a:solidFill>
          <a:ln>
            <a:noFill/>
          </a:ln>
          <a:extLst/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lr>
                <a:srgbClr val="009EE0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EE0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14" name="Textfeld 1"/>
          <p:cNvSpPr txBox="1">
            <a:spLocks noChangeArrowheads="1"/>
          </p:cNvSpPr>
          <p:nvPr/>
        </p:nvSpPr>
        <p:spPr bwMode="auto">
          <a:xfrm>
            <a:off x="5978526" y="2106017"/>
            <a:ext cx="2627312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9EE0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EE0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 smtClean="0">
                <a:solidFill>
                  <a:srgbClr val="4D4D4D"/>
                </a:solidFill>
              </a:rPr>
              <a:t>Step wise:</a:t>
            </a:r>
          </a:p>
          <a:p>
            <a:pPr algn="ctr" eaLnBrk="1" hangingPunct="1">
              <a:spcBef>
                <a:spcPct val="0"/>
              </a:spcBef>
              <a:buClrTx/>
              <a:buNone/>
            </a:pPr>
            <a:r>
              <a:rPr lang="de-DE" altLang="en-US" sz="1400" b="1" dirty="0" smtClean="0">
                <a:solidFill>
                  <a:srgbClr val="3A6F8A"/>
                </a:solidFill>
              </a:rPr>
              <a:t>COSY (</a:t>
            </a:r>
            <a:r>
              <a:rPr lang="de-DE" altLang="en-US" sz="1400" b="1" dirty="0" err="1" smtClean="0">
                <a:solidFill>
                  <a:srgbClr val="3A6F8A"/>
                </a:solidFill>
              </a:rPr>
              <a:t>PoF</a:t>
            </a:r>
            <a:r>
              <a:rPr lang="de-DE" altLang="en-US" sz="1400" b="1" dirty="0" smtClean="0">
                <a:solidFill>
                  <a:srgbClr val="3A6F8A"/>
                </a:solidFill>
              </a:rPr>
              <a:t>-III) </a:t>
            </a:r>
          </a:p>
          <a:p>
            <a:pPr algn="ctr" eaLnBrk="1" hangingPunct="1">
              <a:spcBef>
                <a:spcPct val="0"/>
              </a:spcBef>
              <a:buClrTx/>
              <a:buNone/>
            </a:pPr>
            <a:r>
              <a:rPr lang="de-DE" altLang="en-US" sz="1400" b="1" dirty="0" smtClean="0">
                <a:solidFill>
                  <a:srgbClr val="3A6F8A"/>
                </a:solidFill>
              </a:rPr>
              <a:t>R&amp;D and </a:t>
            </a:r>
            <a:r>
              <a:rPr lang="de-DE" altLang="en-US" sz="1400" b="1" dirty="0" err="1" smtClean="0">
                <a:solidFill>
                  <a:srgbClr val="3A6F8A"/>
                </a:solidFill>
              </a:rPr>
              <a:t>Precursor</a:t>
            </a:r>
            <a:r>
              <a:rPr lang="de-DE" altLang="en-US" sz="1400" b="1" dirty="0" smtClean="0">
                <a:solidFill>
                  <a:srgbClr val="3A6F8A"/>
                </a:solidFill>
              </a:rPr>
              <a:t> </a:t>
            </a:r>
            <a:r>
              <a:rPr lang="de-DE" altLang="en-US" sz="1400" b="1" dirty="0" err="1" smtClean="0">
                <a:solidFill>
                  <a:srgbClr val="3A6F8A"/>
                </a:solidFill>
              </a:rPr>
              <a:t>Expt</a:t>
            </a:r>
            <a:r>
              <a:rPr lang="de-DE" altLang="en-US" sz="1400" b="1" dirty="0">
                <a:solidFill>
                  <a:srgbClr val="3A6F8A"/>
                </a:solidFill>
              </a:rPr>
              <a:t>. </a:t>
            </a:r>
          </a:p>
          <a:p>
            <a:pPr algn="ctr" eaLnBrk="1" hangingPunct="1">
              <a:spcBef>
                <a:spcPct val="0"/>
              </a:spcBef>
              <a:buClrTx/>
              <a:buNone/>
            </a:pPr>
            <a:r>
              <a:rPr lang="de-DE" altLang="en-US" sz="1400" b="1" dirty="0" smtClean="0">
                <a:solidFill>
                  <a:schemeClr val="bg1"/>
                </a:solidFill>
              </a:rPr>
              <a:t>Goal: 10</a:t>
            </a:r>
            <a:r>
              <a:rPr lang="de-DE" altLang="en-US" sz="1400" b="1" baseline="30000" dirty="0" smtClean="0">
                <a:solidFill>
                  <a:schemeClr val="bg1"/>
                </a:solidFill>
              </a:rPr>
              <a:t>-24</a:t>
            </a:r>
            <a:r>
              <a:rPr lang="de-DE" altLang="en-US" sz="1400" b="1" dirty="0" smtClean="0">
                <a:solidFill>
                  <a:schemeClr val="bg1"/>
                </a:solidFill>
              </a:rPr>
              <a:t> </a:t>
            </a:r>
            <a:r>
              <a:rPr lang="de-DE" altLang="en-US" sz="1400" b="1" dirty="0" err="1" smtClean="0">
                <a:solidFill>
                  <a:schemeClr val="bg1"/>
                </a:solidFill>
              </a:rPr>
              <a:t>e∙cm</a:t>
            </a:r>
            <a:endParaRPr lang="de-DE" altLang="en-US" sz="1400" b="1" dirty="0" smtClean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None/>
            </a:pPr>
            <a:r>
              <a:rPr lang="de-DE" altLang="en-US" sz="1400" b="1" dirty="0" err="1" smtClean="0">
                <a:solidFill>
                  <a:srgbClr val="3A6F8A"/>
                </a:solidFill>
              </a:rPr>
              <a:t>Dedicated</a:t>
            </a:r>
            <a:r>
              <a:rPr lang="de-DE" altLang="en-US" sz="1400" b="1" dirty="0" smtClean="0">
                <a:solidFill>
                  <a:srgbClr val="3A6F8A"/>
                </a:solidFill>
              </a:rPr>
              <a:t> SR (after </a:t>
            </a:r>
            <a:r>
              <a:rPr lang="de-DE" altLang="en-US" sz="1400" b="1" dirty="0" err="1" smtClean="0">
                <a:solidFill>
                  <a:srgbClr val="3A6F8A"/>
                </a:solidFill>
              </a:rPr>
              <a:t>PoF</a:t>
            </a:r>
            <a:r>
              <a:rPr lang="de-DE" altLang="en-US" sz="1400" b="1" dirty="0" smtClean="0">
                <a:solidFill>
                  <a:srgbClr val="3A6F8A"/>
                </a:solidFill>
              </a:rPr>
              <a:t> III)</a:t>
            </a:r>
            <a:endParaRPr lang="de-DE" altLang="en-US" sz="1400" b="1" dirty="0">
              <a:solidFill>
                <a:srgbClr val="3A6F8A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None/>
            </a:pPr>
            <a:r>
              <a:rPr lang="de-DE" altLang="en-US" sz="1400" b="1" dirty="0" smtClean="0">
                <a:solidFill>
                  <a:schemeClr val="bg1"/>
                </a:solidFill>
              </a:rPr>
              <a:t>Goal: 10</a:t>
            </a:r>
            <a:r>
              <a:rPr lang="de-DE" altLang="en-US" sz="1400" b="1" baseline="30000" dirty="0" smtClean="0">
                <a:solidFill>
                  <a:schemeClr val="bg1"/>
                </a:solidFill>
              </a:rPr>
              <a:t>-29</a:t>
            </a:r>
            <a:r>
              <a:rPr lang="de-DE" altLang="en-US" sz="1400" b="1" dirty="0" smtClean="0">
                <a:solidFill>
                  <a:schemeClr val="bg1"/>
                </a:solidFill>
              </a:rPr>
              <a:t> </a:t>
            </a:r>
            <a:r>
              <a:rPr lang="de-DE" altLang="en-US" sz="1400" b="1" dirty="0" err="1" smtClean="0">
                <a:solidFill>
                  <a:schemeClr val="bg1"/>
                </a:solidFill>
              </a:rPr>
              <a:t>e∙cm</a:t>
            </a:r>
            <a:endParaRPr lang="de-DE" altLang="en-US" sz="2400" b="1" dirty="0">
              <a:solidFill>
                <a:schemeClr val="bg1"/>
              </a:solidFill>
            </a:endParaRPr>
          </a:p>
        </p:txBody>
      </p:sp>
      <p:sp>
        <p:nvSpPr>
          <p:cNvPr id="8202" name="Rechteck 1"/>
          <p:cNvSpPr>
            <a:spLocks noChangeArrowheads="1"/>
          </p:cNvSpPr>
          <p:nvPr/>
        </p:nvSpPr>
        <p:spPr bwMode="auto">
          <a:xfrm>
            <a:off x="539750" y="976262"/>
            <a:ext cx="80660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9EE0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EE0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400" dirty="0">
                <a:solidFill>
                  <a:srgbClr val="003E6E"/>
                </a:solidFill>
              </a:rPr>
              <a:t>… </a:t>
            </a:r>
            <a:r>
              <a:rPr lang="de-DE" altLang="en-US" sz="2400" dirty="0" err="1" smtClean="0">
                <a:solidFill>
                  <a:srgbClr val="003E6E"/>
                </a:solidFill>
              </a:rPr>
              <a:t>measure</a:t>
            </a:r>
            <a:r>
              <a:rPr lang="de-DE" altLang="en-US" sz="2400" dirty="0" smtClean="0">
                <a:solidFill>
                  <a:srgbClr val="003E6E"/>
                </a:solidFill>
              </a:rPr>
              <a:t> </a:t>
            </a:r>
            <a:r>
              <a:rPr lang="de-DE" altLang="en-US" sz="2400" dirty="0" err="1">
                <a:solidFill>
                  <a:srgbClr val="003E6E"/>
                </a:solidFill>
              </a:rPr>
              <a:t>for</a:t>
            </a:r>
            <a:r>
              <a:rPr lang="de-DE" altLang="en-US" sz="2400" dirty="0">
                <a:solidFill>
                  <a:srgbClr val="003E6E"/>
                </a:solidFill>
              </a:rPr>
              <a:t> </a:t>
            </a:r>
            <a:r>
              <a:rPr lang="de-DE" altLang="en-US" sz="2400" dirty="0" err="1">
                <a:solidFill>
                  <a:srgbClr val="003E6E"/>
                </a:solidFill>
              </a:rPr>
              <a:t>development</a:t>
            </a:r>
            <a:r>
              <a:rPr lang="de-DE" altLang="en-US" sz="2400" dirty="0">
                <a:solidFill>
                  <a:srgbClr val="003E6E"/>
                </a:solidFill>
              </a:rPr>
              <a:t> </a:t>
            </a:r>
            <a:r>
              <a:rPr lang="de-DE" altLang="en-US" sz="2400" dirty="0" err="1">
                <a:solidFill>
                  <a:srgbClr val="003E6E"/>
                </a:solidFill>
              </a:rPr>
              <a:t>of</a:t>
            </a:r>
            <a:r>
              <a:rPr lang="de-DE" altLang="en-US" sz="2400" dirty="0">
                <a:solidFill>
                  <a:srgbClr val="003E6E"/>
                </a:solidFill>
              </a:rPr>
              <a:t> </a:t>
            </a:r>
            <a:r>
              <a:rPr lang="de-DE" altLang="en-US" sz="2400" dirty="0" err="1">
                <a:solidFill>
                  <a:srgbClr val="C00000"/>
                </a:solidFill>
              </a:rPr>
              <a:t>vertical</a:t>
            </a:r>
            <a:r>
              <a:rPr lang="de-DE" altLang="en-US" sz="2400" dirty="0">
                <a:solidFill>
                  <a:srgbClr val="C00000"/>
                </a:solidFill>
              </a:rPr>
              <a:t> </a:t>
            </a:r>
            <a:r>
              <a:rPr lang="de-DE" altLang="en-US" sz="2400" dirty="0" err="1">
                <a:solidFill>
                  <a:srgbClr val="C00000"/>
                </a:solidFill>
              </a:rPr>
              <a:t>polarization</a:t>
            </a:r>
            <a:r>
              <a:rPr lang="de-DE" altLang="en-US" sz="2400" dirty="0">
                <a:solidFill>
                  <a:srgbClr val="C00000"/>
                </a:solidFill>
              </a:rPr>
              <a:t>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400" dirty="0">
                <a:solidFill>
                  <a:srgbClr val="C00000"/>
                </a:solidFill>
                <a:sym typeface="Wingdings" pitchFamily="2" charset="2"/>
              </a:rPr>
              <a:t>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400" dirty="0">
                <a:solidFill>
                  <a:srgbClr val="C00000"/>
                </a:solidFill>
                <a:sym typeface="Wingdings" pitchFamily="2" charset="2"/>
              </a:rPr>
              <a:t>EDM</a:t>
            </a:r>
            <a:endParaRPr lang="de-DE" altLang="en-US" sz="2400" dirty="0">
              <a:solidFill>
                <a:srgbClr val="C00000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442452" y="1929111"/>
            <a:ext cx="193805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      </a:t>
            </a:r>
            <a:endParaRPr lang="en-US" sz="3600" dirty="0"/>
          </a:p>
        </p:txBody>
      </p:sp>
      <p:sp>
        <p:nvSpPr>
          <p:cNvPr id="11" name="Textfeld 9"/>
          <p:cNvSpPr txBox="1">
            <a:spLocks noChangeArrowheads="1"/>
          </p:cNvSpPr>
          <p:nvPr/>
        </p:nvSpPr>
        <p:spPr bwMode="auto">
          <a:xfrm>
            <a:off x="39329" y="2189727"/>
            <a:ext cx="1569660" cy="1800493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9EE0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EE0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de-DE" altLang="en-US" sz="800" b="1" dirty="0">
              <a:solidFill>
                <a:srgbClr val="3A6F8A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1800" b="1" dirty="0" err="1">
                <a:solidFill>
                  <a:srgbClr val="4D4D4D"/>
                </a:solidFill>
              </a:rPr>
              <a:t>Challenges</a:t>
            </a:r>
            <a:r>
              <a:rPr lang="de-DE" altLang="en-US" sz="1800" b="1" dirty="0">
                <a:solidFill>
                  <a:srgbClr val="4D4D4D"/>
                </a:solidFill>
              </a:rPr>
              <a:t>: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de-DE" altLang="en-US" sz="400" dirty="0">
              <a:solidFill>
                <a:srgbClr val="3A6F8A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1400" dirty="0" err="1">
                <a:solidFill>
                  <a:srgbClr val="3366CC"/>
                </a:solidFill>
              </a:rPr>
              <a:t>Huge</a:t>
            </a:r>
            <a:r>
              <a:rPr lang="de-DE" altLang="en-US" sz="1400" dirty="0">
                <a:solidFill>
                  <a:srgbClr val="3366CC"/>
                </a:solidFill>
              </a:rPr>
              <a:t> E-</a:t>
            </a:r>
            <a:r>
              <a:rPr lang="de-DE" altLang="en-US" sz="1400" dirty="0" err="1">
                <a:solidFill>
                  <a:srgbClr val="3366CC"/>
                </a:solidFill>
              </a:rPr>
              <a:t>fields</a:t>
            </a:r>
            <a:endParaRPr lang="de-DE" altLang="en-US" sz="1400" dirty="0">
              <a:solidFill>
                <a:srgbClr val="3366CC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1400" dirty="0" err="1">
                <a:solidFill>
                  <a:srgbClr val="3366CC"/>
                </a:solidFill>
              </a:rPr>
              <a:t>Shielding</a:t>
            </a:r>
            <a:r>
              <a:rPr lang="de-DE" altLang="en-US" sz="1400" dirty="0">
                <a:solidFill>
                  <a:srgbClr val="3366CC"/>
                </a:solidFill>
              </a:rPr>
              <a:t> B-</a:t>
            </a:r>
            <a:r>
              <a:rPr lang="de-DE" altLang="en-US" sz="1400" dirty="0" err="1">
                <a:solidFill>
                  <a:srgbClr val="3366CC"/>
                </a:solidFill>
              </a:rPr>
              <a:t>fields</a:t>
            </a:r>
            <a:endParaRPr lang="de-DE" altLang="en-US" sz="1400" dirty="0">
              <a:solidFill>
                <a:srgbClr val="3366CC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1400" dirty="0">
                <a:solidFill>
                  <a:srgbClr val="3366CC"/>
                </a:solidFill>
              </a:rPr>
              <a:t>Spin </a:t>
            </a:r>
            <a:r>
              <a:rPr lang="de-DE" altLang="en-US" sz="1400" dirty="0" err="1">
                <a:solidFill>
                  <a:srgbClr val="3366CC"/>
                </a:solidFill>
              </a:rPr>
              <a:t>coherence</a:t>
            </a:r>
            <a:endParaRPr lang="de-DE" altLang="en-US" sz="1400" dirty="0">
              <a:solidFill>
                <a:srgbClr val="3366CC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1400" dirty="0">
                <a:solidFill>
                  <a:srgbClr val="3366CC"/>
                </a:solidFill>
              </a:rPr>
              <a:t>Beam </a:t>
            </a:r>
            <a:r>
              <a:rPr lang="de-DE" altLang="en-US" sz="1400" dirty="0" err="1">
                <a:solidFill>
                  <a:srgbClr val="3366CC"/>
                </a:solidFill>
              </a:rPr>
              <a:t>position</a:t>
            </a:r>
            <a:endParaRPr lang="de-DE" altLang="en-US" sz="1400" dirty="0">
              <a:solidFill>
                <a:srgbClr val="3366CC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1400" dirty="0">
                <a:solidFill>
                  <a:srgbClr val="3366CC"/>
                </a:solidFill>
              </a:rPr>
              <a:t>Polarimetry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1100" dirty="0">
                <a:solidFill>
                  <a:srgbClr val="3366CC"/>
                </a:solidFill>
              </a:rPr>
              <a:t>(...)</a:t>
            </a:r>
          </a:p>
        </p:txBody>
      </p:sp>
      <p:pic>
        <p:nvPicPr>
          <p:cNvPr id="15" name="Picture 13" descr="https://encrypted-tbn0.gstatic.com/images?q=tbn:ANd9GcSoJTMyd9VbhKTMWHr2SNSIX0arKTSwOfRe8OsQHUYsZx02q9ip_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000154"/>
            <a:ext cx="1584324" cy="415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1" name="Rectangle 5"/>
          <p:cNvSpPr txBox="1">
            <a:spLocks noChangeArrowheads="1"/>
          </p:cNvSpPr>
          <p:nvPr/>
        </p:nvSpPr>
        <p:spPr bwMode="auto">
          <a:xfrm>
            <a:off x="824159" y="5416039"/>
            <a:ext cx="6484691" cy="1122414"/>
          </a:xfrm>
          <a:prstGeom prst="rect">
            <a:avLst/>
          </a:prstGeom>
          <a:solidFill>
            <a:srgbClr val="FF9900">
              <a:alpha val="75000"/>
            </a:srgbClr>
          </a:solidFill>
          <a:ln>
            <a:noFill/>
          </a:ln>
          <a:extLst/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9EE0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EE0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dirty="0" smtClean="0"/>
              <a:t>~ </a:t>
            </a:r>
            <a:r>
              <a:rPr lang="en-US" altLang="en-US" sz="1600" dirty="0"/>
              <a:t>100 members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dirty="0"/>
              <a:t>(Aachen, </a:t>
            </a:r>
            <a:r>
              <a:rPr lang="en-US" altLang="en-US" sz="1600" dirty="0" smtClean="0"/>
              <a:t>Bonn, </a:t>
            </a:r>
            <a:r>
              <a:rPr lang="en-US" altLang="en-US" sz="1600" dirty="0" err="1" smtClean="0"/>
              <a:t>Dubna</a:t>
            </a:r>
            <a:r>
              <a:rPr lang="en-US" altLang="en-US" sz="1600" dirty="0"/>
              <a:t>, Ferrara, Cornell, Jülich, Krakow, </a:t>
            </a:r>
            <a:r>
              <a:rPr lang="en-US" altLang="en-US" sz="1600" dirty="0" smtClean="0"/>
              <a:t>Michigan,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dirty="0" smtClean="0"/>
              <a:t>St</a:t>
            </a:r>
            <a:r>
              <a:rPr lang="en-US" altLang="en-US" sz="1600" dirty="0"/>
              <a:t>. Petersburg, Minsk, Novosibirsk, Stockholm, Tbilisi, . . . )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dirty="0"/>
              <a:t> 10 PhD </a:t>
            </a:r>
            <a:r>
              <a:rPr lang="en-US" altLang="en-US" sz="1600" dirty="0" smtClean="0"/>
              <a:t>students from JARA-FAME (</a:t>
            </a:r>
            <a:r>
              <a:rPr lang="en-US" altLang="en-US" sz="1600" b="1" dirty="0" smtClean="0"/>
              <a:t>F</a:t>
            </a:r>
            <a:r>
              <a:rPr lang="en-US" altLang="en-US" sz="1600" dirty="0" smtClean="0"/>
              <a:t>orces </a:t>
            </a:r>
            <a:r>
              <a:rPr lang="en-US" altLang="en-US" sz="1600" b="1" dirty="0" smtClean="0"/>
              <a:t>a</a:t>
            </a:r>
            <a:r>
              <a:rPr lang="en-US" altLang="en-US" sz="1600" dirty="0" smtClean="0"/>
              <a:t>nd </a:t>
            </a:r>
            <a:r>
              <a:rPr lang="en-US" altLang="en-US" sz="1600" b="1" dirty="0" smtClean="0"/>
              <a:t>M</a:t>
            </a:r>
            <a:r>
              <a:rPr lang="en-US" altLang="en-US" sz="1600" dirty="0" smtClean="0"/>
              <a:t>atter </a:t>
            </a:r>
            <a:r>
              <a:rPr lang="en-US" altLang="en-US" sz="1600" b="1" dirty="0" smtClean="0"/>
              <a:t>E</a:t>
            </a:r>
            <a:r>
              <a:rPr lang="en-US" altLang="en-US" sz="1600" dirty="0" smtClean="0"/>
              <a:t>xperiments)</a:t>
            </a:r>
            <a:endParaRPr lang="en-US" altLang="en-US" sz="1600" dirty="0"/>
          </a:p>
        </p:txBody>
      </p:sp>
      <p:sp>
        <p:nvSpPr>
          <p:cNvPr id="13" name="Textfeld 12"/>
          <p:cNvSpPr txBox="1"/>
          <p:nvPr/>
        </p:nvSpPr>
        <p:spPr>
          <a:xfrm>
            <a:off x="2239962" y="2987846"/>
            <a:ext cx="4543425" cy="10779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de-DE" sz="4800" b="1" dirty="0">
                <a:solidFill>
                  <a:srgbClr val="C00000"/>
                </a:solidFill>
                <a:latin typeface="Tempus Sans ITC" pitchFamily="82" charset="0"/>
              </a:rPr>
              <a:t>JEDI</a:t>
            </a:r>
          </a:p>
          <a:p>
            <a:pPr algn="ctr">
              <a:defRPr/>
            </a:pPr>
            <a:r>
              <a:rPr lang="de-DE" sz="1600" b="1" u="sng" dirty="0">
                <a:solidFill>
                  <a:srgbClr val="C00000"/>
                </a:solidFill>
                <a:latin typeface="+mn-lt"/>
              </a:rPr>
              <a:t>J</a:t>
            </a:r>
            <a:r>
              <a:rPr lang="de-DE" sz="1600" b="1" dirty="0">
                <a:solidFill>
                  <a:srgbClr val="C00000"/>
                </a:solidFill>
                <a:latin typeface="+mn-lt"/>
              </a:rPr>
              <a:t>ülich </a:t>
            </a:r>
            <a:r>
              <a:rPr lang="de-DE" sz="1600" b="1" u="sng" dirty="0" err="1">
                <a:solidFill>
                  <a:srgbClr val="C00000"/>
                </a:solidFill>
                <a:latin typeface="+mn-lt"/>
              </a:rPr>
              <a:t>E</a:t>
            </a:r>
            <a:r>
              <a:rPr lang="de-DE" sz="1600" b="1" dirty="0" err="1">
                <a:solidFill>
                  <a:srgbClr val="C00000"/>
                </a:solidFill>
                <a:latin typeface="+mn-lt"/>
              </a:rPr>
              <a:t>lectric</a:t>
            </a:r>
            <a:r>
              <a:rPr lang="de-DE" sz="16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de-DE" sz="1600" b="1" u="sng" dirty="0">
                <a:solidFill>
                  <a:srgbClr val="C00000"/>
                </a:solidFill>
                <a:latin typeface="+mn-lt"/>
              </a:rPr>
              <a:t>D</a:t>
            </a:r>
            <a:r>
              <a:rPr lang="de-DE" sz="1600" b="1" dirty="0">
                <a:solidFill>
                  <a:srgbClr val="C00000"/>
                </a:solidFill>
                <a:latin typeface="+mn-lt"/>
              </a:rPr>
              <a:t>ipole Moment </a:t>
            </a:r>
            <a:r>
              <a:rPr lang="de-DE" sz="1600" b="1" u="sng" dirty="0" err="1">
                <a:solidFill>
                  <a:srgbClr val="C00000"/>
                </a:solidFill>
                <a:latin typeface="+mn-lt"/>
              </a:rPr>
              <a:t>I</a:t>
            </a:r>
            <a:r>
              <a:rPr lang="de-DE" sz="1600" b="1" dirty="0" err="1">
                <a:solidFill>
                  <a:srgbClr val="C00000"/>
                </a:solidFill>
                <a:latin typeface="+mn-lt"/>
              </a:rPr>
              <a:t>nvestigations</a:t>
            </a:r>
            <a:endParaRPr lang="de-DE" sz="16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PAGE </a:t>
            </a:r>
            <a:fld id="{F35164B6-5B5C-4D57-91C6-379885D5A5FE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0142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2" b="7217"/>
          <a:stretch/>
        </p:blipFill>
        <p:spPr bwMode="auto">
          <a:xfrm>
            <a:off x="154694" y="789397"/>
            <a:ext cx="8977488" cy="5267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Rectangle 4"/>
          <p:cNvSpPr>
            <a:spLocks noChangeArrowheads="1"/>
          </p:cNvSpPr>
          <p:nvPr/>
        </p:nvSpPr>
        <p:spPr bwMode="auto">
          <a:xfrm>
            <a:off x="154694" y="839390"/>
            <a:ext cx="8968231" cy="5430234"/>
          </a:xfrm>
          <a:prstGeom prst="rect">
            <a:avLst/>
          </a:prstGeom>
          <a:solidFill>
            <a:schemeClr val="bg1">
              <a:alpha val="7607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ctr">
            <a:spAutoFit/>
          </a:bodyPr>
          <a:lstStyle>
            <a:lvl1pPr eaLnBrk="0" hangingPunct="0">
              <a:spcBef>
                <a:spcPct val="20000"/>
              </a:spcBef>
              <a:buClr>
                <a:srgbClr val="009EE0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EE0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Symbol" pitchFamily="18" charset="2"/>
            </a:endParaRPr>
          </a:p>
        </p:txBody>
      </p:sp>
      <p:sp>
        <p:nvSpPr>
          <p:cNvPr id="18437" name="Foliennummernplatzhalter 7"/>
          <p:cNvSpPr txBox="1">
            <a:spLocks noGrp="1"/>
          </p:cNvSpPr>
          <p:nvPr/>
        </p:nvSpPr>
        <p:spPr bwMode="auto">
          <a:xfrm>
            <a:off x="8316913" y="6607175"/>
            <a:ext cx="728662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 anchor="ctr"/>
          <a:lstStyle>
            <a:lvl1pPr eaLnBrk="0" hangingPunct="0">
              <a:spcBef>
                <a:spcPct val="20000"/>
              </a:spcBef>
              <a:buClr>
                <a:srgbClr val="009EE0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EE0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>
              <a:solidFill>
                <a:srgbClr val="003366"/>
              </a:solidFill>
            </a:endParaRPr>
          </a:p>
        </p:txBody>
      </p:sp>
      <p:sp>
        <p:nvSpPr>
          <p:cNvPr id="18438" name="Rectangle 3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407032" y="304141"/>
            <a:ext cx="8369300" cy="571500"/>
          </a:xfrm>
        </p:spPr>
        <p:txBody>
          <a:bodyPr anchor="t"/>
          <a:lstStyle/>
          <a:p>
            <a:pPr eaLnBrk="1" hangingPunct="1"/>
            <a:r>
              <a:rPr lang="en-GB" altLang="en-US" sz="3200" dirty="0" smtClean="0"/>
              <a:t>EDM: </a:t>
            </a:r>
            <a:r>
              <a:rPr lang="en-GB" altLang="en-US" sz="2400" dirty="0" smtClean="0"/>
              <a:t>Prototyping and Spin Physics</a:t>
            </a:r>
          </a:p>
        </p:txBody>
      </p:sp>
      <p:sp>
        <p:nvSpPr>
          <p:cNvPr id="18439" name="Rechteck 21"/>
          <p:cNvSpPr>
            <a:spLocks noChangeArrowheads="1"/>
          </p:cNvSpPr>
          <p:nvPr/>
        </p:nvSpPr>
        <p:spPr bwMode="auto">
          <a:xfrm>
            <a:off x="1511327" y="2120241"/>
            <a:ext cx="2161005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09EE0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EE0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600" b="1" dirty="0"/>
              <a:t>RF </a:t>
            </a:r>
            <a:r>
              <a:rPr lang="en-GB" altLang="en-US" sz="1600" b="1" dirty="0" err="1"/>
              <a:t>ExB</a:t>
            </a:r>
            <a:r>
              <a:rPr lang="en-GB" altLang="en-US" sz="1600" b="1" dirty="0"/>
              <a:t> </a:t>
            </a:r>
            <a:r>
              <a:rPr lang="en-GB" altLang="en-US" sz="1600" b="1" dirty="0" smtClean="0"/>
              <a:t>Spin </a:t>
            </a:r>
            <a:r>
              <a:rPr lang="en-GB" altLang="en-US" sz="1600" b="1" dirty="0"/>
              <a:t>Flipper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100" dirty="0" smtClean="0">
                <a:solidFill>
                  <a:srgbClr val="C00000"/>
                </a:solidFill>
              </a:rPr>
              <a:t>2014</a:t>
            </a:r>
            <a:endParaRPr lang="en-GB" altLang="en-US" sz="1100" dirty="0">
              <a:solidFill>
                <a:srgbClr val="C00000"/>
              </a:solidFill>
            </a:endParaRPr>
          </a:p>
        </p:txBody>
      </p:sp>
      <p:sp>
        <p:nvSpPr>
          <p:cNvPr id="18441" name="Rectangle 5"/>
          <p:cNvSpPr txBox="1">
            <a:spLocks noChangeArrowheads="1"/>
          </p:cNvSpPr>
          <p:nvPr/>
        </p:nvSpPr>
        <p:spPr bwMode="auto">
          <a:xfrm>
            <a:off x="1363179" y="6089443"/>
            <a:ext cx="5643716" cy="360362"/>
          </a:xfrm>
          <a:prstGeom prst="rect">
            <a:avLst/>
          </a:prstGeom>
          <a:solidFill>
            <a:srgbClr val="FF9900">
              <a:alpha val="75000"/>
            </a:srgbClr>
          </a:solidFill>
          <a:ln>
            <a:noFill/>
          </a:ln>
          <a:extLst/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rgbClr val="009EE0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EE0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000" dirty="0"/>
              <a:t>EDM accelerator and detector component tests  </a:t>
            </a:r>
          </a:p>
        </p:txBody>
      </p:sp>
      <p:pic>
        <p:nvPicPr>
          <p:cNvPr id="18442" name="Picture 6" descr="P618032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0569" y="1255263"/>
            <a:ext cx="2038915" cy="1517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3" name="Text Box 9"/>
          <p:cNvSpPr txBox="1">
            <a:spLocks noChangeArrowheads="1"/>
          </p:cNvSpPr>
          <p:nvPr/>
        </p:nvSpPr>
        <p:spPr bwMode="auto">
          <a:xfrm>
            <a:off x="7071016" y="2772416"/>
            <a:ext cx="1738022" cy="756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lr>
                <a:srgbClr val="009EE0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EE0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600" b="1" dirty="0"/>
              <a:t>Electrostatic </a:t>
            </a:r>
            <a:endParaRPr lang="en-GB" altLang="en-US" sz="1600" b="1" dirty="0" smtClean="0"/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600" b="1" dirty="0" smtClean="0"/>
              <a:t>Deflector</a:t>
            </a:r>
            <a:endParaRPr lang="en-GB" altLang="en-US" sz="1600" b="1" dirty="0"/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100" dirty="0" smtClean="0">
                <a:solidFill>
                  <a:srgbClr val="FF0000"/>
                </a:solidFill>
              </a:rPr>
              <a:t>2017</a:t>
            </a:r>
            <a:endParaRPr lang="en-GB" altLang="en-US" sz="1100" dirty="0">
              <a:solidFill>
                <a:srgbClr val="FF0000"/>
              </a:solidFill>
            </a:endParaRPr>
          </a:p>
        </p:txBody>
      </p:sp>
      <p:sp>
        <p:nvSpPr>
          <p:cNvPr id="18444" name="Rechteck 1"/>
          <p:cNvSpPr>
            <a:spLocks noChangeArrowheads="1"/>
          </p:cNvSpPr>
          <p:nvPr/>
        </p:nvSpPr>
        <p:spPr bwMode="auto">
          <a:xfrm>
            <a:off x="3363506" y="3778941"/>
            <a:ext cx="1643062" cy="75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9EE0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EE0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600" b="1" dirty="0"/>
              <a:t>SQUID and Cavity BPMs </a:t>
            </a:r>
            <a:endParaRPr lang="en-GB" altLang="en-US" sz="1600" b="1" dirty="0" smtClean="0"/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100" dirty="0" smtClean="0">
                <a:solidFill>
                  <a:srgbClr val="C00000"/>
                </a:solidFill>
              </a:rPr>
              <a:t>≥ 2014</a:t>
            </a:r>
            <a:endParaRPr lang="en-GB" altLang="en-US" sz="1100" dirty="0">
              <a:solidFill>
                <a:srgbClr val="C00000"/>
              </a:solidFill>
            </a:endParaRPr>
          </a:p>
        </p:txBody>
      </p:sp>
      <p:pic>
        <p:nvPicPr>
          <p:cNvPr id="18447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578" y="860591"/>
            <a:ext cx="115252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C:\Dokumente und Einstellungen\A.Lehrach\Eigene Dateien\Eigene Bilder\SPIN\isores.bmp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5" t="12582" r="50000" b="19600"/>
          <a:stretch/>
        </p:blipFill>
        <p:spPr bwMode="auto">
          <a:xfrm>
            <a:off x="2246470" y="4092907"/>
            <a:ext cx="984739" cy="1161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hteck 1"/>
          <p:cNvSpPr>
            <a:spLocks noChangeArrowheads="1"/>
          </p:cNvSpPr>
          <p:nvPr/>
        </p:nvSpPr>
        <p:spPr bwMode="auto">
          <a:xfrm>
            <a:off x="1528644" y="5181516"/>
            <a:ext cx="2420390" cy="800219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09EE0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EE0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600" b="1" dirty="0" smtClean="0"/>
              <a:t>Beam and Spin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600" b="1" dirty="0" smtClean="0"/>
              <a:t>Dynamics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4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GB" altLang="en-US" sz="1400" b="1" dirty="0" smtClean="0">
                <a:solidFill>
                  <a:srgbClr val="FF0000"/>
                </a:solidFill>
              </a:rPr>
              <a:t>Poster by M. Rosenthal</a:t>
            </a:r>
            <a:endParaRPr lang="en-GB" altLang="en-US" sz="1000" b="1" dirty="0">
              <a:solidFill>
                <a:srgbClr val="FF0000"/>
              </a:solidFill>
            </a:endParaRP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4883454" y="5254848"/>
            <a:ext cx="2392528" cy="51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lr>
                <a:srgbClr val="009EE0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EE0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600" b="1" dirty="0"/>
              <a:t>Siberian </a:t>
            </a:r>
            <a:r>
              <a:rPr lang="en-GB" altLang="en-US" sz="1600" b="1" dirty="0" smtClean="0"/>
              <a:t>Snake </a:t>
            </a:r>
            <a:endParaRPr lang="en-GB" altLang="en-US" sz="1600" b="1" dirty="0"/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100" dirty="0" smtClean="0">
                <a:solidFill>
                  <a:srgbClr val="FF0000"/>
                </a:solidFill>
              </a:rPr>
              <a:t>2014</a:t>
            </a:r>
            <a:endParaRPr lang="en-GB" altLang="en-US" sz="1100" dirty="0">
              <a:solidFill>
                <a:srgbClr val="FF0000"/>
              </a:solidFill>
            </a:endParaRPr>
          </a:p>
        </p:txBody>
      </p:sp>
      <p:pic>
        <p:nvPicPr>
          <p:cNvPr id="20" name="Picture 10" descr="HG_LOGO_S_ENG_RGB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525" y="6000750"/>
            <a:ext cx="1433513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" descr="C:\users\Yonehara\cipanp\cosy\Diss_Ges-Quell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73939"/>
            <a:ext cx="1949908" cy="1299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/>
          <p:cNvSpPr/>
          <p:nvPr/>
        </p:nvSpPr>
        <p:spPr>
          <a:xfrm>
            <a:off x="347442" y="4673877"/>
            <a:ext cx="12218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altLang="en-US" sz="1600" b="1" dirty="0" smtClean="0">
                <a:solidFill>
                  <a:schemeClr val="tx1"/>
                </a:solidFill>
              </a:rPr>
              <a:t>Polarized </a:t>
            </a:r>
          </a:p>
          <a:p>
            <a:pPr algn="ctr"/>
            <a:r>
              <a:rPr lang="en-GB" altLang="en-US" sz="1600" b="1" dirty="0" smtClean="0">
                <a:solidFill>
                  <a:schemeClr val="tx1"/>
                </a:solidFill>
              </a:rPr>
              <a:t>Ion source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23" name="Picture 3" descr="C:\Users\STRHER~1\AppData\Local\Temp\IMG_20131219_125651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6" t="7544" r="52501" b="20141"/>
          <a:stretch/>
        </p:blipFill>
        <p:spPr bwMode="auto">
          <a:xfrm>
            <a:off x="5389315" y="3400823"/>
            <a:ext cx="1380807" cy="185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45" name="Rechteck 15"/>
          <p:cNvSpPr>
            <a:spLocks noChangeArrowheads="1"/>
          </p:cNvSpPr>
          <p:nvPr/>
        </p:nvSpPr>
        <p:spPr bwMode="auto">
          <a:xfrm>
            <a:off x="5026309" y="2018363"/>
            <a:ext cx="1643062" cy="75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9EE0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EE0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600" b="1" dirty="0"/>
              <a:t>Prototype </a:t>
            </a:r>
            <a:r>
              <a:rPr lang="en-GB" altLang="en-US" sz="1600" b="1" dirty="0" err="1"/>
              <a:t>Polarimeter</a:t>
            </a:r>
            <a:endParaRPr lang="en-GB" altLang="en-US" sz="1600" b="1" dirty="0"/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100" dirty="0" smtClean="0">
                <a:solidFill>
                  <a:srgbClr val="FF0000"/>
                </a:solidFill>
              </a:rPr>
              <a:t>≥2015</a:t>
            </a:r>
            <a:endParaRPr lang="en-GB" altLang="en-US" sz="1100" dirty="0">
              <a:solidFill>
                <a:srgbClr val="FF0000"/>
              </a:solidFill>
            </a:endParaRPr>
          </a:p>
        </p:txBody>
      </p:sp>
      <p:sp>
        <p:nvSpPr>
          <p:cNvPr id="22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222250" y="6578600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PAGE </a:t>
            </a:r>
            <a:fld id="{F35164B6-5B5C-4D57-91C6-379885D5A5FE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339" y="2440117"/>
            <a:ext cx="1394855" cy="1398018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24"/>
          <a:stretch/>
        </p:blipFill>
        <p:spPr bwMode="auto">
          <a:xfrm>
            <a:off x="1702118" y="932792"/>
            <a:ext cx="1779422" cy="1187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Pfeil nach links und rechts 23"/>
          <p:cNvSpPr/>
          <p:nvPr/>
        </p:nvSpPr>
        <p:spPr>
          <a:xfrm>
            <a:off x="7812881" y="5382004"/>
            <a:ext cx="792088" cy="476086"/>
          </a:xfrm>
          <a:prstGeom prst="leftRightArrow">
            <a:avLst>
              <a:gd name="adj1" fmla="val 52249"/>
              <a:gd name="adj2" fmla="val 39877"/>
            </a:avLst>
          </a:prstGeom>
          <a:solidFill>
            <a:schemeClr val="accent6">
              <a:lumMod val="75000"/>
            </a:schemeClr>
          </a:solidFill>
          <a:ln w="28575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smtClean="0"/>
              <a:t>DTS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48476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16"/>
          <p:cNvSpPr>
            <a:spLocks noChangeArrowheads="1"/>
          </p:cNvSpPr>
          <p:nvPr/>
        </p:nvSpPr>
        <p:spPr bwMode="auto">
          <a:xfrm>
            <a:off x="313898" y="692150"/>
            <a:ext cx="8830101" cy="55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rgbClr val="009EE0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EE0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de-DE" altLang="en-US" sz="2600" dirty="0">
                <a:solidFill>
                  <a:srgbClr val="3A6F8A"/>
                </a:solidFill>
              </a:rPr>
              <a:t>			</a:t>
            </a:r>
          </a:p>
          <a:p>
            <a:pPr eaLnBrk="1" hangingPunct="1">
              <a:buFontTx/>
              <a:buNone/>
            </a:pPr>
            <a:r>
              <a:rPr lang="de-DE" altLang="en-US" sz="2600" dirty="0">
                <a:solidFill>
                  <a:srgbClr val="3A6F8A"/>
                </a:solidFill>
              </a:rPr>
              <a:t>	</a:t>
            </a:r>
            <a:r>
              <a:rPr lang="de-DE" altLang="en-US" sz="2400" dirty="0" smtClean="0">
                <a:solidFill>
                  <a:srgbClr val="003E6E"/>
                </a:solidFill>
              </a:rPr>
              <a:t>FAIR: </a:t>
            </a:r>
            <a:r>
              <a:rPr lang="en-US" sz="2400" dirty="0" smtClean="0">
                <a:solidFill>
                  <a:srgbClr val="003E6E"/>
                </a:solidFill>
              </a:rPr>
              <a:t>Secondary radioactive </a:t>
            </a:r>
            <a:r>
              <a:rPr lang="en-US" sz="2400" dirty="0">
                <a:solidFill>
                  <a:srgbClr val="003E6E"/>
                </a:solidFill>
              </a:rPr>
              <a:t>ion </a:t>
            </a:r>
            <a:r>
              <a:rPr lang="en-US" sz="2400" dirty="0" smtClean="0">
                <a:solidFill>
                  <a:srgbClr val="003E6E"/>
                </a:solidFill>
              </a:rPr>
              <a:t>or </a:t>
            </a:r>
            <a:r>
              <a:rPr lang="en-US" sz="2400" dirty="0">
                <a:solidFill>
                  <a:srgbClr val="003E6E"/>
                </a:solidFill>
              </a:rPr>
              <a:t>antiproton beams </a:t>
            </a:r>
            <a:r>
              <a:rPr lang="en-US" sz="2400" dirty="0" smtClean="0">
                <a:solidFill>
                  <a:srgbClr val="003E6E"/>
                </a:solidFill>
              </a:rPr>
              <a:t>     utilizing high-intensity </a:t>
            </a:r>
            <a:r>
              <a:rPr lang="en-US" sz="2400" dirty="0">
                <a:solidFill>
                  <a:srgbClr val="003E6E"/>
                </a:solidFill>
              </a:rPr>
              <a:t>primary beams</a:t>
            </a:r>
          </a:p>
          <a:p>
            <a:pPr eaLnBrk="1" hangingPunct="1">
              <a:buNone/>
            </a:pPr>
            <a:r>
              <a:rPr lang="en-US" sz="2400" dirty="0">
                <a:solidFill>
                  <a:srgbClr val="003E6E"/>
                </a:solidFill>
              </a:rPr>
              <a:t>	</a:t>
            </a:r>
            <a:r>
              <a:rPr lang="en-US" sz="1800" dirty="0" smtClean="0">
                <a:solidFill>
                  <a:srgbClr val="3366CC"/>
                </a:solidFill>
              </a:rPr>
              <a:t>Contribution of FZJ </a:t>
            </a:r>
            <a:r>
              <a:rPr lang="en-US" sz="1800" dirty="0">
                <a:solidFill>
                  <a:srgbClr val="3366CC"/>
                </a:solidFill>
              </a:rPr>
              <a:t>and GSI </a:t>
            </a:r>
            <a:r>
              <a:rPr lang="en-US" sz="1800" dirty="0" smtClean="0">
                <a:solidFill>
                  <a:srgbClr val="3366CC"/>
                </a:solidFill>
              </a:rPr>
              <a:t>to FAIR has been evaluated in </a:t>
            </a:r>
            <a:r>
              <a:rPr lang="en-US" sz="1800" dirty="0" err="1" smtClean="0">
                <a:solidFill>
                  <a:srgbClr val="3366CC"/>
                </a:solidFill>
              </a:rPr>
              <a:t>PoF</a:t>
            </a:r>
            <a:r>
              <a:rPr lang="en-US" sz="1800" dirty="0" smtClean="0">
                <a:solidFill>
                  <a:srgbClr val="3366CC"/>
                </a:solidFill>
              </a:rPr>
              <a:t>-II </a:t>
            </a:r>
            <a:endParaRPr lang="en-US" sz="1800" dirty="0">
              <a:solidFill>
                <a:srgbClr val="3366CC"/>
              </a:solidFill>
            </a:endParaRPr>
          </a:p>
          <a:p>
            <a:pPr eaLnBrk="1" hangingPunct="1">
              <a:buFontTx/>
              <a:buNone/>
            </a:pPr>
            <a:endParaRPr lang="en-US" sz="2400" dirty="0">
              <a:solidFill>
                <a:srgbClr val="3366CC"/>
              </a:solidFill>
            </a:endParaRPr>
          </a:p>
          <a:p>
            <a:pPr eaLnBrk="1" hangingPunct="1">
              <a:buFontTx/>
              <a:buNone/>
            </a:pPr>
            <a:r>
              <a:rPr lang="en-US" sz="2400" dirty="0" smtClean="0">
                <a:solidFill>
                  <a:srgbClr val="3366CC"/>
                </a:solidFill>
              </a:rPr>
              <a:t>	</a:t>
            </a:r>
            <a:r>
              <a:rPr lang="en-US" sz="2400" dirty="0" smtClean="0">
                <a:solidFill>
                  <a:srgbClr val="003E6E"/>
                </a:solidFill>
              </a:rPr>
              <a:t>Development </a:t>
            </a:r>
            <a:r>
              <a:rPr lang="en-US" sz="2400" dirty="0">
                <a:solidFill>
                  <a:srgbClr val="003E6E"/>
                </a:solidFill>
              </a:rPr>
              <a:t>of advanced and new </a:t>
            </a:r>
            <a:r>
              <a:rPr lang="en-US" sz="2400" dirty="0" smtClean="0">
                <a:solidFill>
                  <a:srgbClr val="003E6E"/>
                </a:solidFill>
              </a:rPr>
              <a:t>key technologies</a:t>
            </a:r>
          </a:p>
          <a:p>
            <a:pPr eaLnBrk="1" hangingPunct="1">
              <a:buFontTx/>
              <a:buNone/>
            </a:pPr>
            <a:r>
              <a:rPr lang="en-US" sz="2400" dirty="0">
                <a:solidFill>
                  <a:srgbClr val="003E6E"/>
                </a:solidFill>
              </a:rPr>
              <a:t>	</a:t>
            </a:r>
            <a:r>
              <a:rPr lang="en-US" sz="1800" dirty="0" smtClean="0">
                <a:solidFill>
                  <a:srgbClr val="3366CC"/>
                </a:solidFill>
              </a:rPr>
              <a:t>FZJ and GSI with HI-Mainz </a:t>
            </a:r>
            <a:r>
              <a:rPr lang="en-US" sz="1800" dirty="0">
                <a:solidFill>
                  <a:srgbClr val="3366CC"/>
                </a:solidFill>
              </a:rPr>
              <a:t>and </a:t>
            </a:r>
            <a:r>
              <a:rPr lang="en-US" sz="1800" dirty="0" smtClean="0">
                <a:solidFill>
                  <a:srgbClr val="3366CC"/>
                </a:solidFill>
              </a:rPr>
              <a:t>HI-Jena cooperate with </a:t>
            </a:r>
            <a:r>
              <a:rPr lang="en-US" sz="1800" dirty="0">
                <a:solidFill>
                  <a:srgbClr val="3366CC"/>
                </a:solidFill>
              </a:rPr>
              <a:t>German </a:t>
            </a:r>
            <a:r>
              <a:rPr lang="en-US" sz="1800" dirty="0" smtClean="0">
                <a:solidFill>
                  <a:srgbClr val="3366CC"/>
                </a:solidFill>
              </a:rPr>
              <a:t>universities, national and international </a:t>
            </a:r>
            <a:r>
              <a:rPr lang="en-US" sz="1800" dirty="0">
                <a:solidFill>
                  <a:srgbClr val="3366CC"/>
                </a:solidFill>
              </a:rPr>
              <a:t>collaboration </a:t>
            </a:r>
            <a:r>
              <a:rPr lang="en-US" sz="1800" dirty="0" smtClean="0">
                <a:solidFill>
                  <a:srgbClr val="3366CC"/>
                </a:solidFill>
              </a:rPr>
              <a:t>partners</a:t>
            </a:r>
          </a:p>
          <a:p>
            <a:pPr eaLnBrk="1" hangingPunct="1">
              <a:buFontTx/>
              <a:buNone/>
            </a:pPr>
            <a:r>
              <a:rPr lang="en-US" sz="2800" dirty="0" smtClean="0">
                <a:solidFill>
                  <a:srgbClr val="003E6E"/>
                </a:solidFill>
              </a:rPr>
              <a:t>	</a:t>
            </a:r>
            <a:r>
              <a:rPr lang="en-US" sz="2000" dirty="0" smtClean="0">
                <a:solidFill>
                  <a:srgbClr val="3366CC"/>
                </a:solidFill>
              </a:rPr>
              <a:t> </a:t>
            </a:r>
            <a:r>
              <a:rPr lang="en-US" altLang="en-US" sz="2000" dirty="0">
                <a:solidFill>
                  <a:srgbClr val="3366CC"/>
                </a:solidFill>
              </a:rPr>
              <a:t>	</a:t>
            </a:r>
            <a:r>
              <a:rPr lang="en-US" altLang="en-US" sz="2600" dirty="0">
                <a:solidFill>
                  <a:srgbClr val="3366CC"/>
                </a:solidFill>
              </a:rPr>
              <a:t>	</a:t>
            </a:r>
            <a:endParaRPr lang="en-US" altLang="en-US" sz="2600" dirty="0" smtClean="0">
              <a:solidFill>
                <a:srgbClr val="000099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 sz="2600" dirty="0">
                <a:solidFill>
                  <a:srgbClr val="000099"/>
                </a:solidFill>
              </a:rPr>
              <a:t>	</a:t>
            </a:r>
            <a:r>
              <a:rPr lang="en-US" altLang="en-US" sz="2400" dirty="0" smtClean="0">
                <a:solidFill>
                  <a:srgbClr val="003E6E"/>
                </a:solidFill>
              </a:rPr>
              <a:t>Charged-particle </a:t>
            </a:r>
            <a:r>
              <a:rPr lang="en-US" altLang="en-US" sz="2400" dirty="0">
                <a:solidFill>
                  <a:srgbClr val="003E6E"/>
                </a:solidFill>
              </a:rPr>
              <a:t>EDMs and </a:t>
            </a:r>
            <a:r>
              <a:rPr lang="en-US" altLang="en-US" sz="2400" dirty="0" smtClean="0">
                <a:solidFill>
                  <a:srgbClr val="003E6E"/>
                </a:solidFill>
              </a:rPr>
              <a:t>high precision measurements</a:t>
            </a:r>
            <a:endParaRPr lang="en-US" altLang="en-US" sz="2400" dirty="0">
              <a:solidFill>
                <a:srgbClr val="003E6E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 sz="2600" dirty="0">
                <a:solidFill>
                  <a:srgbClr val="000099"/>
                </a:solidFill>
              </a:rPr>
              <a:t>	</a:t>
            </a:r>
            <a:r>
              <a:rPr lang="en-US" altLang="en-US" sz="1800" dirty="0" smtClean="0">
                <a:solidFill>
                  <a:srgbClr val="3366CC"/>
                </a:solidFill>
              </a:rPr>
              <a:t>R&amp;D work, </a:t>
            </a:r>
            <a:r>
              <a:rPr lang="en-US" altLang="en-US" sz="1800" dirty="0">
                <a:solidFill>
                  <a:srgbClr val="3366CC"/>
                </a:solidFill>
              </a:rPr>
              <a:t>first direct measurement </a:t>
            </a:r>
            <a:r>
              <a:rPr lang="en-US" altLang="en-US" sz="1800" dirty="0" smtClean="0">
                <a:solidFill>
                  <a:srgbClr val="3366CC"/>
                </a:solidFill>
              </a:rPr>
              <a:t>and dedicated </a:t>
            </a:r>
            <a:r>
              <a:rPr lang="en-US" altLang="en-US" sz="1800" dirty="0">
                <a:solidFill>
                  <a:srgbClr val="3366CC"/>
                </a:solidFill>
              </a:rPr>
              <a:t>storage </a:t>
            </a:r>
            <a:r>
              <a:rPr lang="en-US" altLang="en-US" sz="1800" dirty="0" smtClean="0">
                <a:solidFill>
                  <a:srgbClr val="3366CC"/>
                </a:solidFill>
              </a:rPr>
              <a:t>ring at COSY</a:t>
            </a:r>
            <a:endParaRPr lang="en-US" altLang="en-US" sz="1800" dirty="0">
              <a:solidFill>
                <a:srgbClr val="3366CC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 sz="2400" dirty="0">
                <a:solidFill>
                  <a:srgbClr val="000099"/>
                </a:solidFill>
              </a:rPr>
              <a:t> </a:t>
            </a:r>
          </a:p>
        </p:txBody>
      </p:sp>
      <p:sp>
        <p:nvSpPr>
          <p:cNvPr id="19461" name="Rectangle 2"/>
          <p:cNvSpPr>
            <a:spLocks noChangeArrowheads="1"/>
          </p:cNvSpPr>
          <p:nvPr/>
        </p:nvSpPr>
        <p:spPr bwMode="auto">
          <a:xfrm>
            <a:off x="685800" y="-17145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rgbClr val="009EE0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EE0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600" b="1">
                <a:solidFill>
                  <a:schemeClr val="bg1"/>
                </a:solidFill>
              </a:rPr>
              <a:t>Zusammenfassung</a:t>
            </a:r>
          </a:p>
        </p:txBody>
      </p:sp>
      <p:sp>
        <p:nvSpPr>
          <p:cNvPr id="19462" name="Rectangle 2"/>
          <p:cNvSpPr>
            <a:spLocks noChangeArrowheads="1"/>
          </p:cNvSpPr>
          <p:nvPr/>
        </p:nvSpPr>
        <p:spPr bwMode="auto">
          <a:xfrm>
            <a:off x="450376" y="-6350"/>
            <a:ext cx="80062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rgbClr val="009EE0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EE0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3000" b="1" dirty="0">
                <a:solidFill>
                  <a:srgbClr val="00589C"/>
                </a:solidFill>
              </a:rPr>
              <a:t>Summary and Outlook</a:t>
            </a: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222250" y="6578600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PAGE </a:t>
            </a:r>
            <a:fld id="{F35164B6-5B5C-4D57-91C6-379885D5A5FE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41920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Matter and Technology">
  <a:themeElements>
    <a:clrScheme name="Trennfolie FB Struktur der Materi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rennfolie FB Struktur der Materi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12700" algn="l" defTabSz="914400" rtl="0" eaLnBrk="1" fontAlgn="base" latinLnBrk="0" hangingPunct="1">
          <a:lnSpc>
            <a:spcPts val="2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rgbClr val="51515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12700" algn="l" defTabSz="914400" rtl="0" eaLnBrk="1" fontAlgn="base" latinLnBrk="0" hangingPunct="1">
          <a:lnSpc>
            <a:spcPts val="2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rgbClr val="51515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Trennfolie FB Struktur der Materi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ennfolie FB Struktur der Materi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ennfolie FB Struktur der Materi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ennfolie FB Struktur der Materi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ennfolie FB Struktur der Materi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ennfolie FB Struktur der Materi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ennfolie FB Struktur der Materi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ennfolie FB Struktur der Materi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ennfolie FB Struktur der Materi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ennfolie FB Struktur der Materi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ennfolie FB Struktur der Materi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ennfolie FB Struktur der Materi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Folie FB Schlüsseltechnologien">
  <a:themeElements>
    <a:clrScheme name="1_Folie FB Schlüsseltechnologie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Folie FB Schlüsseltechnologi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12700" algn="l" defTabSz="914400" rtl="0" eaLnBrk="1" fontAlgn="base" latinLnBrk="0" hangingPunct="1">
          <a:lnSpc>
            <a:spcPts val="2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rgbClr val="51515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12700" algn="l" defTabSz="914400" rtl="0" eaLnBrk="1" fontAlgn="base" latinLnBrk="0" hangingPunct="1">
          <a:lnSpc>
            <a:spcPts val="2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rgbClr val="51515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Folie FB Schlüsseltechnologi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olie FB Schlüsseltechnologie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olie FB Schlüsseltechnologie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olie FB Schlüsseltechnologie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olie FB Schlüsseltechnologie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olie FB Schlüsseltechnologie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Folie FB Schlüsseltechnologie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Folie FB Schlüsseltechnologie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Folie FB Schlüsseltechnologie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Folie FB Schlüsseltechnologie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Folie FB Schlüsseltechnologie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Folie FB Schlüsseltechnologie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974</Words>
  <Application>Microsoft Office PowerPoint</Application>
  <PresentationFormat>Bildschirmpräsentation (4:3)</PresentationFormat>
  <Paragraphs>304</Paragraphs>
  <Slides>10</Slides>
  <Notes>10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10</vt:i4>
      </vt:variant>
    </vt:vector>
  </HeadingPairs>
  <TitlesOfParts>
    <vt:vector size="12" baseType="lpstr">
      <vt:lpstr>Title Matter and Technology</vt:lpstr>
      <vt:lpstr>1_Folie FB Schlüsseltechnologien</vt:lpstr>
      <vt:lpstr>Dedicated Hadron Accelerators</vt:lpstr>
      <vt:lpstr>Overview</vt:lpstr>
      <vt:lpstr>PowerPoint-Präsentation</vt:lpstr>
      <vt:lpstr>PowerPoint-Präsentation</vt:lpstr>
      <vt:lpstr>COSY Facility: Developments for HESR</vt:lpstr>
      <vt:lpstr>PowerPoint-Präsentation</vt:lpstr>
      <vt:lpstr>Storage Ring EDM Project</vt:lpstr>
      <vt:lpstr>EDM: Prototyping and Spin Physics</vt:lpstr>
      <vt:lpstr>PowerPoint-Präsentation</vt:lpstr>
      <vt:lpstr>PowerPoint-Präsentation</vt:lpstr>
    </vt:vector>
  </TitlesOfParts>
  <Company>HGF BONN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christine bleibtreu</dc:creator>
  <cp:lastModifiedBy>A.Lehrach</cp:lastModifiedBy>
  <cp:revision>2078</cp:revision>
  <dcterms:created xsi:type="dcterms:W3CDTF">2006-03-03T09:51:24Z</dcterms:created>
  <dcterms:modified xsi:type="dcterms:W3CDTF">2014-02-24T21:54:42Z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prache">
    <vt:bool>true</vt:bool>
  </property>
</Properties>
</file>