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tmp" ContentType="image/p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  <p:sldMasterId id="2147483660" r:id="rId2"/>
  </p:sldMasterIdLst>
  <p:notesMasterIdLst>
    <p:notesMasterId r:id="rId14"/>
  </p:notesMasterIdLst>
  <p:handoutMasterIdLst>
    <p:handoutMasterId r:id="rId15"/>
  </p:handoutMasterIdLst>
  <p:sldIdLst>
    <p:sldId id="376" r:id="rId3"/>
    <p:sldId id="386" r:id="rId4"/>
    <p:sldId id="377" r:id="rId5"/>
    <p:sldId id="379" r:id="rId6"/>
    <p:sldId id="385" r:id="rId7"/>
    <p:sldId id="384" r:id="rId8"/>
    <p:sldId id="383" r:id="rId9"/>
    <p:sldId id="387" r:id="rId10"/>
    <p:sldId id="380" r:id="rId11"/>
    <p:sldId id="382" r:id="rId12"/>
    <p:sldId id="381" r:id="rId13"/>
  </p:sldIdLst>
  <p:sldSz cx="9144000" cy="6858000" type="screen4x3"/>
  <p:notesSz cx="6797675" cy="987266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51515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51515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51515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51515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51515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51515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51515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51515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51515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9C"/>
    <a:srgbClr val="E6AF11"/>
    <a:srgbClr val="9BC1E1"/>
    <a:srgbClr val="FF9966"/>
    <a:srgbClr val="003E6E"/>
    <a:srgbClr val="FF7C80"/>
    <a:srgbClr val="FF505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97" autoAdjust="0"/>
    <p:restoredTop sz="94309" autoAdjust="0"/>
  </p:normalViewPr>
  <p:slideViewPr>
    <p:cSldViewPr snapToGrid="0">
      <p:cViewPr>
        <p:scale>
          <a:sx n="100" d="100"/>
          <a:sy n="100" d="100"/>
        </p:scale>
        <p:origin x="-1144" y="112"/>
      </p:cViewPr>
      <p:guideLst>
        <p:guide orient="horz" pos="409"/>
        <p:guide orient="horz" pos="761"/>
        <p:guide orient="horz" pos="1069"/>
        <p:guide orient="horz" pos="1287"/>
        <p:guide pos="5528"/>
        <p:guide pos="200"/>
        <p:guide pos="1810"/>
        <p:guide pos="1624"/>
        <p:guide pos="1462"/>
        <p:guide pos="2105"/>
        <p:guide pos="28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-2796" y="-90"/>
      </p:cViewPr>
      <p:guideLst>
        <p:guide orient="horz" pos="3109"/>
        <p:guide pos="2141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4" rIns="91426" bIns="45714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6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4" rIns="91426" bIns="45714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6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7363"/>
            <a:ext cx="2946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4" rIns="91426" bIns="45714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6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377363"/>
            <a:ext cx="2946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4" rIns="91426" bIns="45714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768550C1-3217-464E-B3ED-57DA62D9551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72277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6" rIns="91416" bIns="45706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6" rIns="91416" bIns="45706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1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87888"/>
            <a:ext cx="5438775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6" rIns="91416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211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7363"/>
            <a:ext cx="2946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6" rIns="91416" bIns="45706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1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7363"/>
            <a:ext cx="2946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6" rIns="91416" bIns="45706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DC3E366-776E-43E1-8377-94C04314E41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37658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C3E366-776E-43E1-8377-94C04314E41C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38605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de-DE" altLang="de-DE" sz="1200" dirty="0" smtClean="0">
                <a:solidFill>
                  <a:srgbClr val="000000"/>
                </a:solidFill>
                <a:latin typeface="Arial" charset="0"/>
              </a:rPr>
              <a:t>Medical </a:t>
            </a:r>
            <a:r>
              <a:rPr lang="de-DE" altLang="de-DE" sz="1200" dirty="0" err="1" smtClean="0">
                <a:solidFill>
                  <a:srgbClr val="000000"/>
                </a:solidFill>
                <a:latin typeface="Arial" charset="0"/>
              </a:rPr>
              <a:t>apps</a:t>
            </a:r>
            <a:r>
              <a:rPr lang="de-DE" altLang="de-DE" sz="1200" dirty="0" smtClean="0">
                <a:solidFill>
                  <a:srgbClr val="000000"/>
                </a:solidFill>
                <a:latin typeface="Arial" charset="0"/>
              </a:rPr>
              <a:t> – </a:t>
            </a:r>
            <a:r>
              <a:rPr lang="de-DE" altLang="de-DE" sz="1200" dirty="0" err="1" smtClean="0">
                <a:solidFill>
                  <a:srgbClr val="000000"/>
                </a:solidFill>
                <a:latin typeface="Arial" charset="0"/>
              </a:rPr>
              <a:t>evaluated</a:t>
            </a:r>
            <a:r>
              <a:rPr lang="de-DE" altLang="de-DE" sz="12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altLang="de-DE" sz="1200" dirty="0" err="1" smtClean="0">
                <a:solidFill>
                  <a:srgbClr val="000000"/>
                </a:solidFill>
                <a:latin typeface="Arial" charset="0"/>
              </a:rPr>
              <a:t>under</a:t>
            </a:r>
            <a:r>
              <a:rPr lang="de-DE" altLang="de-DE" sz="12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altLang="de-DE" sz="1200" dirty="0" err="1" smtClean="0">
                <a:solidFill>
                  <a:srgbClr val="000000"/>
                </a:solidFill>
                <a:latin typeface="Arial" charset="0"/>
              </a:rPr>
              <a:t>the</a:t>
            </a:r>
            <a:r>
              <a:rPr lang="de-DE" altLang="de-DE" sz="12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altLang="de-DE" sz="1200" dirty="0" err="1" smtClean="0">
                <a:solidFill>
                  <a:srgbClr val="000000"/>
                </a:solidFill>
                <a:latin typeface="Arial" charset="0"/>
              </a:rPr>
              <a:t>programme</a:t>
            </a:r>
            <a:r>
              <a:rPr lang="de-DE" altLang="de-DE" sz="12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altLang="de-DE" sz="1200" dirty="0" err="1" smtClean="0">
                <a:solidFill>
                  <a:srgbClr val="000000"/>
                </a:solidFill>
                <a:latin typeface="Arial" charset="0"/>
              </a:rPr>
              <a:t>health</a:t>
            </a:r>
            <a:endParaRPr lang="de-DE" altLang="de-DE" sz="12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C3E366-776E-43E1-8377-94C04314E41C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9876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C3E366-776E-43E1-8377-94C04314E41C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5794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C3E366-776E-43E1-8377-94C04314E41C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5794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C3E366-776E-43E1-8377-94C04314E41C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7844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C3E366-776E-43E1-8377-94C04314E41C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8191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C3E366-776E-43E1-8377-94C04314E41C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7321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C3E366-776E-43E1-8377-94C04314E41C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50619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Coupling advantages</a:t>
            </a:r>
            <a:r>
              <a:rPr lang="en-US" baseline="0" dirty="0" smtClean="0"/>
              <a:t> of Laser driven </a:t>
            </a:r>
            <a:r>
              <a:rPr lang="en-US" baseline="0" dirty="0" err="1" smtClean="0"/>
              <a:t>acc</a:t>
            </a:r>
            <a:r>
              <a:rPr lang="en-US" baseline="0" dirty="0" smtClean="0"/>
              <a:t> and RF technology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C3E366-776E-43E1-8377-94C04314E41C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30431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Evaluated</a:t>
            </a:r>
            <a:r>
              <a:rPr lang="en-US" baseline="0" dirty="0" smtClean="0"/>
              <a:t> under </a:t>
            </a:r>
            <a:r>
              <a:rPr lang="en-US" baseline="0" dirty="0" err="1" smtClean="0"/>
              <a:t>programme</a:t>
            </a:r>
            <a:r>
              <a:rPr lang="en-US" baseline="0" dirty="0" smtClean="0"/>
              <a:t> MML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C3E366-776E-43E1-8377-94C04314E41C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6897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6" Type="http://schemas.openxmlformats.org/officeDocument/2006/relationships/image" Target="../media/image7.emf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tm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</a:t>
            </a:r>
            <a:fld id="{83D73647-6890-45FD-B277-3CBE0F5C413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0"/>
            <a:ext cx="9144000" cy="883920"/>
            <a:chOff x="1066800" y="-14974"/>
            <a:chExt cx="9144000" cy="883920"/>
          </a:xfrm>
        </p:grpSpPr>
        <p:sp>
          <p:nvSpPr>
            <p:cNvPr id="6" name="Rectangle 5"/>
            <p:cNvSpPr>
              <a:spLocks noChangeAspect="1"/>
            </p:cNvSpPr>
            <p:nvPr userDrawn="1"/>
          </p:nvSpPr>
          <p:spPr bwMode="auto">
            <a:xfrm>
              <a:off x="1066800" y="-14974"/>
              <a:ext cx="9144000" cy="88392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12700" algn="l" defTabSz="914400" rtl="0" eaLnBrk="1" fontAlgn="base" latinLnBrk="0" hangingPunct="1">
                <a:lnSpc>
                  <a:spcPts val="2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7" name="Group 6"/>
            <p:cNvGrpSpPr>
              <a:grpSpLocks noChangeAspect="1"/>
            </p:cNvGrpSpPr>
            <p:nvPr userDrawn="1"/>
          </p:nvGrpSpPr>
          <p:grpSpPr>
            <a:xfrm>
              <a:off x="2594964" y="281781"/>
              <a:ext cx="4659216" cy="457200"/>
              <a:chOff x="830228" y="39289751"/>
              <a:chExt cx="19375472" cy="1901278"/>
            </a:xfrm>
          </p:grpSpPr>
          <p:grpSp>
            <p:nvGrpSpPr>
              <p:cNvPr id="8" name="Group 7"/>
              <p:cNvGrpSpPr/>
              <p:nvPr userDrawn="1"/>
            </p:nvGrpSpPr>
            <p:grpSpPr>
              <a:xfrm>
                <a:off x="830228" y="39289751"/>
                <a:ext cx="19375472" cy="1901278"/>
                <a:chOff x="64546" y="5940809"/>
                <a:chExt cx="7244779" cy="841741"/>
              </a:xfrm>
            </p:grpSpPr>
            <p:pic>
              <p:nvPicPr>
                <p:cNvPr id="10" name="Grafik 6" descr="Bildschirmausschnitt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10050" y="6096357"/>
                  <a:ext cx="1323666" cy="510566"/>
                </a:xfrm>
                <a:prstGeom prst="rect">
                  <a:avLst/>
                </a:prstGeom>
              </p:spPr>
            </p:pic>
            <p:pic>
              <p:nvPicPr>
                <p:cNvPr id="11" name="Picture 4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546" y="5970478"/>
                  <a:ext cx="599360" cy="7051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2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10713" y="6116154"/>
                  <a:ext cx="898612" cy="4152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3" name="Picture 2" descr="C:\Users\Behnke\AppData\Local\Temp\hzb_logo_cmyk.jp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22409" y="5940809"/>
                  <a:ext cx="1657382" cy="84174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" name="Picture 5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68123" y="6147817"/>
                  <a:ext cx="864789" cy="29414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pic>
            <p:nvPicPr>
              <p:cNvPr id="9" name="Picture 13"/>
              <p:cNvPicPr>
                <a:picLocks noChangeAspect="1" noChangeArrowheads="1"/>
              </p:cNvPicPr>
              <p:nvPr userDrawn="1"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2407" y="39321283"/>
                <a:ext cx="4247692" cy="14087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19" name="Group 18"/>
          <p:cNvGrpSpPr>
            <a:grpSpLocks noChangeAspect="1"/>
          </p:cNvGrpSpPr>
          <p:nvPr userDrawn="1"/>
        </p:nvGrpSpPr>
        <p:grpSpPr>
          <a:xfrm>
            <a:off x="6348241" y="150608"/>
            <a:ext cx="2733062" cy="641872"/>
            <a:chOff x="22456028" y="973136"/>
            <a:chExt cx="7533927" cy="1871664"/>
          </a:xfrm>
        </p:grpSpPr>
        <p:pic>
          <p:nvPicPr>
            <p:cNvPr id="20" name="Picture 15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6028" y="973136"/>
              <a:ext cx="2498569" cy="1871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16"/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18343" y="973137"/>
              <a:ext cx="2378075" cy="1871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17"/>
            <p:cNvPicPr>
              <a:picLocks noChangeAspect="1" noChangeArrowheads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59480" y="973137"/>
              <a:ext cx="2530475" cy="1871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3" name="TextBox 22"/>
          <p:cNvSpPr txBox="1"/>
          <p:nvPr userDrawn="1"/>
        </p:nvSpPr>
        <p:spPr>
          <a:xfrm>
            <a:off x="81280" y="207109"/>
            <a:ext cx="1322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Matter and </a:t>
            </a:r>
            <a:br>
              <a:rPr lang="en-US" sz="1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US" sz="1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Technologies</a:t>
            </a:r>
            <a:endParaRPr lang="en-US" sz="1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96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5" y="200025"/>
            <a:ext cx="5560695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</a:t>
            </a:r>
            <a:fld id="{F35164B6-5B5C-4D57-91C6-379885D5A5F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6150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-4763"/>
            <a:ext cx="9144000" cy="6858001"/>
          </a:xfrm>
          <a:prstGeom prst="rect">
            <a:avLst/>
          </a:prstGeom>
          <a:solidFill>
            <a:srgbClr val="0058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ts val="2000"/>
              </a:lnSpc>
              <a:spcBef>
                <a:spcPct val="20000"/>
              </a:spcBef>
            </a:pPr>
            <a:endParaRPr lang="en-US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07156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6880" y="2921953"/>
            <a:ext cx="6500813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pic>
        <p:nvPicPr>
          <p:cNvPr id="1029" name="Picture 8" descr="trenner_footer_strukm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62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411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2250" y="65786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8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de-DE"/>
              <a:t>PAGE </a:t>
            </a:r>
            <a:fld id="{C8522427-68E0-4C72-B277-570431039A9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pic>
        <p:nvPicPr>
          <p:cNvPr id="1031" name="Picture 11" descr="HG_LOGO_ENG_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225" y="5930900"/>
            <a:ext cx="1414463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3876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rgbClr val="00589C"/>
        </a:buClr>
        <a:buFont typeface="Wingdings" pitchFamily="2" charset="2"/>
        <a:defRPr sz="26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chemeClr val="bg1"/>
        </a:buClr>
        <a:buFont typeface="Wingdings" pitchFamily="2" charset="2"/>
        <a:buChar char="§"/>
        <a:defRPr sz="26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chemeClr val="bg1"/>
        </a:buClr>
        <a:buFont typeface="Wingdings" pitchFamily="2" charset="2"/>
        <a:buChar char="§"/>
        <a:defRPr sz="26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chemeClr val="bg1"/>
        </a:buClr>
        <a:buFont typeface="Wingdings" pitchFamily="2" charset="2"/>
        <a:buChar char="§"/>
        <a:defRPr sz="26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chemeClr val="bg1"/>
        </a:buClr>
        <a:buFont typeface="Wingdings" pitchFamily="2" charset="2"/>
        <a:buChar char="§"/>
        <a:defRPr sz="2600">
          <a:solidFill>
            <a:schemeClr val="bg1"/>
          </a:solidFill>
          <a:latin typeface="+mn-lt"/>
        </a:defRPr>
      </a:lvl5pPr>
      <a:lvl6pPr marL="2514600" indent="-228600" algn="l" rtl="0" fontAlgn="base">
        <a:lnSpc>
          <a:spcPts val="3000"/>
        </a:lnSpc>
        <a:spcBef>
          <a:spcPct val="20000"/>
        </a:spcBef>
        <a:spcAft>
          <a:spcPct val="20000"/>
        </a:spcAft>
        <a:buClr>
          <a:schemeClr val="bg1"/>
        </a:buClr>
        <a:buFont typeface="Wingdings" pitchFamily="2" charset="2"/>
        <a:buChar char="§"/>
        <a:defRPr sz="2600">
          <a:solidFill>
            <a:schemeClr val="bg1"/>
          </a:solidFill>
          <a:latin typeface="+mn-lt"/>
        </a:defRPr>
      </a:lvl6pPr>
      <a:lvl7pPr marL="2971800" indent="-228600" algn="l" rtl="0" fontAlgn="base">
        <a:lnSpc>
          <a:spcPts val="3000"/>
        </a:lnSpc>
        <a:spcBef>
          <a:spcPct val="20000"/>
        </a:spcBef>
        <a:spcAft>
          <a:spcPct val="20000"/>
        </a:spcAft>
        <a:buClr>
          <a:schemeClr val="bg1"/>
        </a:buClr>
        <a:buFont typeface="Wingdings" pitchFamily="2" charset="2"/>
        <a:buChar char="§"/>
        <a:defRPr sz="2600">
          <a:solidFill>
            <a:schemeClr val="bg1"/>
          </a:solidFill>
          <a:latin typeface="+mn-lt"/>
        </a:defRPr>
      </a:lvl7pPr>
      <a:lvl8pPr marL="3429000" indent="-228600" algn="l" rtl="0" fontAlgn="base">
        <a:lnSpc>
          <a:spcPts val="3000"/>
        </a:lnSpc>
        <a:spcBef>
          <a:spcPct val="20000"/>
        </a:spcBef>
        <a:spcAft>
          <a:spcPct val="20000"/>
        </a:spcAft>
        <a:buClr>
          <a:schemeClr val="bg1"/>
        </a:buClr>
        <a:buFont typeface="Wingdings" pitchFamily="2" charset="2"/>
        <a:buChar char="§"/>
        <a:defRPr sz="2600">
          <a:solidFill>
            <a:schemeClr val="bg1"/>
          </a:solidFill>
          <a:latin typeface="+mn-lt"/>
        </a:defRPr>
      </a:lvl8pPr>
      <a:lvl9pPr marL="3886200" indent="-228600" algn="l" rtl="0" fontAlgn="base">
        <a:lnSpc>
          <a:spcPts val="3000"/>
        </a:lnSpc>
        <a:spcBef>
          <a:spcPct val="20000"/>
        </a:spcBef>
        <a:spcAft>
          <a:spcPct val="20000"/>
        </a:spcAft>
        <a:buClr>
          <a:schemeClr val="bg1"/>
        </a:buClr>
        <a:buFont typeface="Wingdings" pitchFamily="2" charset="2"/>
        <a:buChar char="§"/>
        <a:defRPr sz="2600">
          <a:solidFill>
            <a:schemeClr val="bg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folien_footer_strukm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62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0002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</a:t>
            </a:r>
            <a:br>
              <a:rPr lang="de-DE" smtClean="0"/>
            </a:br>
            <a:r>
              <a:rPr lang="de-DE" smtClean="0"/>
              <a:t>Unterzeile manuell einfärben</a:t>
            </a:r>
          </a:p>
        </p:txBody>
      </p:sp>
      <p:sp>
        <p:nvSpPr>
          <p:cNvPr id="2052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Die farbigen Sekundärfarben fungieren sowohl als Codierung (Navigation) innerhalb der Kommunikation als auch zur Auflockerung des gesamten visuellen Auftritts. </a:t>
            </a:r>
          </a:p>
          <a:p>
            <a:pPr lvl="1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Als weitere Sekundärfarben ergänzen drei Grautöne Seriosität und Neutralität.</a:t>
            </a:r>
          </a:p>
          <a:p>
            <a:pPr lvl="1"/>
            <a:r>
              <a:rPr lang="de-DE" dirty="0" smtClean="0"/>
              <a:t>Die farbigen Sekundärfarben fungieren sowohl als Codierung (Navigation) innerhalb der Kommunikation als auch zur Auflockerung des gesamten visuellen Auftritts.</a:t>
            </a:r>
          </a:p>
          <a:p>
            <a:pPr lvl="2"/>
            <a:r>
              <a:rPr lang="de-DE" dirty="0" smtClean="0"/>
              <a:t>Punkt x</a:t>
            </a:r>
          </a:p>
          <a:p>
            <a:pPr lvl="2"/>
            <a:r>
              <a:rPr lang="de-DE" dirty="0" smtClean="0"/>
              <a:t>Punkt y</a:t>
            </a:r>
          </a:p>
          <a:p>
            <a:pPr lvl="0"/>
            <a:endParaRPr lang="de-DE" dirty="0" smtClean="0"/>
          </a:p>
        </p:txBody>
      </p:sp>
      <p:sp>
        <p:nvSpPr>
          <p:cNvPr id="4812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2250" y="65786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8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de-DE"/>
              <a:t>PAGE </a:t>
            </a:r>
            <a:fld id="{0F503262-1E4F-464B-B8B6-0E5D639F4FB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pic>
        <p:nvPicPr>
          <p:cNvPr id="2054" name="Picture 10" descr="HG_LOGO_S_ENG_RG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525" y="6000750"/>
            <a:ext cx="1433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>
            <a:grpSpLocks noChangeAspect="1"/>
          </p:cNvGrpSpPr>
          <p:nvPr userDrawn="1"/>
        </p:nvGrpSpPr>
        <p:grpSpPr>
          <a:xfrm>
            <a:off x="6725919" y="400424"/>
            <a:ext cx="2108359" cy="495158"/>
            <a:chOff x="22456028" y="973136"/>
            <a:chExt cx="7533927" cy="1871664"/>
          </a:xfrm>
        </p:grpSpPr>
        <p:pic>
          <p:nvPicPr>
            <p:cNvPr id="8" name="Picture 15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6028" y="973136"/>
              <a:ext cx="2498569" cy="1871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16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18343" y="973137"/>
              <a:ext cx="2378075" cy="1871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17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59480" y="973137"/>
              <a:ext cx="2530475" cy="1871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93877" r:id="rId1"/>
  </p:sldLayoutIdLst>
  <p:hf hdr="0" ftr="0" dt="0"/>
  <p:txStyles>
    <p:titleStyle>
      <a:lvl1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</a:defRPr>
      </a:lvl2pPr>
      <a:lvl3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</a:defRPr>
      </a:lvl3pPr>
      <a:lvl4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</a:defRPr>
      </a:lvl4pPr>
      <a:lvl5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</a:defRPr>
      </a:lvl5pPr>
      <a:lvl6pPr marL="457200" algn="l" rtl="0" fontAlgn="base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</a:defRPr>
      </a:lvl6pPr>
      <a:lvl7pPr marL="914400" algn="l" rtl="0" fontAlgn="base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</a:defRPr>
      </a:lvl7pPr>
      <a:lvl8pPr marL="1371600" algn="l" rtl="0" fontAlgn="base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</a:defRPr>
      </a:lvl8pPr>
      <a:lvl9pPr marL="1828800" algn="l" rtl="0" fontAlgn="base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rgbClr val="00589C"/>
        </a:buClr>
        <a:buFont typeface="Wingdings" pitchFamily="2" charset="2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820738" indent="-285750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rgbClr val="00589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228725" indent="-228600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rgbClr val="00589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367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jpe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jpeg"/><Relationship Id="rId5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7.emf"/><Relationship Id="rId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Laser-Plasma Acceleration of 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Matt Zepf</a:t>
            </a:r>
          </a:p>
          <a:p>
            <a:r>
              <a:rPr lang="en-US" dirty="0" smtClean="0"/>
              <a:t>Helmholtz </a:t>
            </a:r>
            <a:r>
              <a:rPr lang="en-US" dirty="0" err="1" smtClean="0"/>
              <a:t>Institut</a:t>
            </a:r>
            <a:r>
              <a:rPr lang="en-US" dirty="0" smtClean="0"/>
              <a:t> Jena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PAGE </a:t>
            </a:r>
            <a:fld id="{83D73647-6890-45FD-B277-3CBE0F5C4137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3519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7662" y="0"/>
            <a:ext cx="6936785" cy="1143000"/>
          </a:xfrm>
        </p:spPr>
        <p:txBody>
          <a:bodyPr/>
          <a:lstStyle/>
          <a:p>
            <a:r>
              <a:rPr lang="de-DE" sz="3200" b="0" dirty="0" smtClean="0">
                <a:solidFill>
                  <a:srgbClr val="004378"/>
                </a:solidFill>
                <a:cs typeface="Arial"/>
              </a:rPr>
              <a:t>Compact </a:t>
            </a:r>
            <a:r>
              <a:rPr lang="de-DE" sz="3200" b="0" dirty="0" err="1" smtClean="0">
                <a:solidFill>
                  <a:srgbClr val="004378"/>
                </a:solidFill>
                <a:cs typeface="Arial"/>
              </a:rPr>
              <a:t>laser</a:t>
            </a:r>
            <a:r>
              <a:rPr lang="de-DE" sz="3200" b="0" dirty="0" smtClean="0">
                <a:solidFill>
                  <a:srgbClr val="004378"/>
                </a:solidFill>
                <a:cs typeface="Arial"/>
              </a:rPr>
              <a:t> </a:t>
            </a:r>
            <a:r>
              <a:rPr lang="de-DE" sz="3200" b="0" dirty="0" err="1" smtClean="0">
                <a:solidFill>
                  <a:srgbClr val="004378"/>
                </a:solidFill>
                <a:cs typeface="Arial"/>
              </a:rPr>
              <a:t>proton</a:t>
            </a:r>
            <a:r>
              <a:rPr lang="de-DE" sz="3200" b="0" dirty="0" smtClean="0">
                <a:solidFill>
                  <a:srgbClr val="004378"/>
                </a:solidFill>
                <a:cs typeface="Arial"/>
              </a:rPr>
              <a:t> </a:t>
            </a:r>
            <a:r>
              <a:rPr lang="de-DE" sz="3200" b="0" dirty="0" err="1" smtClean="0">
                <a:solidFill>
                  <a:srgbClr val="004378"/>
                </a:solidFill>
                <a:cs typeface="Arial"/>
              </a:rPr>
              <a:t>delivery</a:t>
            </a:r>
            <a:r>
              <a:rPr lang="de-DE" sz="3200" b="0" dirty="0" smtClean="0">
                <a:solidFill>
                  <a:srgbClr val="004378"/>
                </a:solidFill>
                <a:cs typeface="Arial"/>
              </a:rPr>
              <a:t> </a:t>
            </a:r>
            <a:r>
              <a:rPr lang="de-DE" sz="3200" b="0" dirty="0" err="1" smtClean="0">
                <a:solidFill>
                  <a:srgbClr val="004378"/>
                </a:solidFill>
                <a:cs typeface="Arial"/>
              </a:rPr>
              <a:t>for</a:t>
            </a:r>
            <a:r>
              <a:rPr lang="de-DE" sz="3200" b="0" dirty="0" smtClean="0">
                <a:solidFill>
                  <a:srgbClr val="004378"/>
                </a:solidFill>
                <a:cs typeface="Arial"/>
              </a:rPr>
              <a:t> </a:t>
            </a:r>
            <a:r>
              <a:rPr lang="de-DE" sz="3200" b="0" dirty="0" err="1" smtClean="0">
                <a:solidFill>
                  <a:srgbClr val="004378"/>
                </a:solidFill>
                <a:cs typeface="Arial"/>
              </a:rPr>
              <a:t>medical</a:t>
            </a:r>
            <a:r>
              <a:rPr lang="de-DE" sz="3200" b="0" dirty="0" smtClean="0">
                <a:solidFill>
                  <a:srgbClr val="004378"/>
                </a:solidFill>
                <a:cs typeface="Arial"/>
              </a:rPr>
              <a:t> </a:t>
            </a:r>
            <a:r>
              <a:rPr lang="de-DE" sz="3200" b="0" dirty="0" err="1" smtClean="0">
                <a:solidFill>
                  <a:srgbClr val="004378"/>
                </a:solidFill>
                <a:cs typeface="Arial"/>
              </a:rPr>
              <a:t>applications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PAGE </a:t>
            </a:r>
            <a:fld id="{83D73647-6890-45FD-B277-3CBE0F5C4137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pic>
        <p:nvPicPr>
          <p:cNvPr id="7" name="Picture 2" descr="M:\fwt\presentations\metzkes\2013 Heidelberg\Setup_Cel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90" y="1410077"/>
            <a:ext cx="5400000" cy="18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M:\fwt\presentations\metzkes\2013 Heidelberg\Scali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63" y="3857006"/>
            <a:ext cx="3327853" cy="2376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3975262" y="3746781"/>
            <a:ext cx="4928057" cy="1754300"/>
          </a:xfrm>
          <a:prstGeom prst="rect">
            <a:avLst/>
          </a:prstGeom>
          <a:noFill/>
        </p:spPr>
        <p:txBody>
          <a:bodyPr wrap="square" lIns="91410" tIns="45707" rIns="91410" bIns="45707" rtlCol="0">
            <a:spAutoFit/>
          </a:bodyPr>
          <a:lstStyle/>
          <a:p>
            <a:pPr algn="just"/>
            <a:r>
              <a:rPr lang="de-DE" sz="1800" dirty="0" smtClean="0">
                <a:solidFill>
                  <a:srgbClr val="004378"/>
                </a:solidFill>
                <a:latin typeface="Arial"/>
                <a:cs typeface="Arial"/>
              </a:rPr>
              <a:t>Radiobiological (</a:t>
            </a:r>
            <a:r>
              <a:rPr lang="de-DE" sz="1800" dirty="0" err="1" smtClean="0">
                <a:solidFill>
                  <a:srgbClr val="004378"/>
                </a:solidFill>
                <a:latin typeface="Arial"/>
                <a:cs typeface="Arial"/>
              </a:rPr>
              <a:t>translational</a:t>
            </a:r>
            <a:r>
              <a:rPr lang="de-DE" sz="1800" dirty="0" smtClean="0">
                <a:solidFill>
                  <a:srgbClr val="004378"/>
                </a:solidFill>
                <a:latin typeface="Arial"/>
                <a:cs typeface="Arial"/>
              </a:rPr>
              <a:t>) </a:t>
            </a:r>
            <a:r>
              <a:rPr lang="de-DE" sz="1800" dirty="0" err="1" smtClean="0">
                <a:solidFill>
                  <a:srgbClr val="004378"/>
                </a:solidFill>
                <a:latin typeface="Arial"/>
                <a:cs typeface="Arial"/>
              </a:rPr>
              <a:t>studies</a:t>
            </a:r>
            <a:r>
              <a:rPr lang="de-DE" sz="1800" dirty="0" smtClean="0">
                <a:solidFill>
                  <a:srgbClr val="004378"/>
                </a:solidFill>
                <a:latin typeface="Arial"/>
                <a:cs typeface="Arial"/>
              </a:rPr>
              <a:t> </a:t>
            </a:r>
            <a:r>
              <a:rPr lang="de-DE" sz="1800" dirty="0" err="1" smtClean="0">
                <a:solidFill>
                  <a:srgbClr val="004378"/>
                </a:solidFill>
                <a:latin typeface="Arial"/>
                <a:cs typeface="Arial"/>
              </a:rPr>
              <a:t>as</a:t>
            </a:r>
            <a:endParaRPr lang="de-DE" sz="1800" dirty="0" smtClean="0">
              <a:solidFill>
                <a:srgbClr val="004378"/>
              </a:solidFill>
              <a:latin typeface="Arial"/>
              <a:cs typeface="Arial"/>
            </a:endParaRPr>
          </a:p>
          <a:p>
            <a:pPr algn="just"/>
            <a:r>
              <a:rPr lang="de-DE" sz="1800" dirty="0" smtClean="0">
                <a:solidFill>
                  <a:srgbClr val="004378"/>
                </a:solidFill>
                <a:latin typeface="Arial"/>
                <a:cs typeface="Arial"/>
              </a:rPr>
              <a:t>  </a:t>
            </a:r>
            <a:r>
              <a:rPr lang="de-DE" sz="1800" dirty="0" err="1" smtClean="0">
                <a:solidFill>
                  <a:srgbClr val="004378"/>
                </a:solidFill>
                <a:latin typeface="Arial"/>
                <a:cs typeface="Arial"/>
              </a:rPr>
              <a:t>first</a:t>
            </a:r>
            <a:r>
              <a:rPr lang="de-DE" sz="1800" dirty="0" smtClean="0">
                <a:solidFill>
                  <a:srgbClr val="004378"/>
                </a:solidFill>
                <a:latin typeface="Arial"/>
                <a:cs typeface="Arial"/>
              </a:rPr>
              <a:t> </a:t>
            </a:r>
            <a:r>
              <a:rPr lang="de-DE" sz="1800" dirty="0" err="1" smtClean="0">
                <a:solidFill>
                  <a:srgbClr val="004378"/>
                </a:solidFill>
                <a:latin typeface="Arial"/>
                <a:cs typeface="Arial"/>
              </a:rPr>
              <a:t>step</a:t>
            </a:r>
            <a:r>
              <a:rPr lang="de-DE" sz="1800" dirty="0" smtClean="0">
                <a:solidFill>
                  <a:srgbClr val="004378"/>
                </a:solidFill>
                <a:latin typeface="Arial"/>
                <a:cs typeface="Arial"/>
              </a:rPr>
              <a:t> </a:t>
            </a:r>
            <a:r>
              <a:rPr lang="de-DE" sz="1800" dirty="0" err="1" smtClean="0">
                <a:solidFill>
                  <a:srgbClr val="004378"/>
                </a:solidFill>
                <a:latin typeface="Arial"/>
                <a:cs typeface="Arial"/>
              </a:rPr>
              <a:t>to</a:t>
            </a:r>
            <a:r>
              <a:rPr lang="de-DE" sz="1800" dirty="0" smtClean="0">
                <a:solidFill>
                  <a:srgbClr val="004378"/>
                </a:solidFill>
                <a:latin typeface="Arial"/>
                <a:cs typeface="Arial"/>
              </a:rPr>
              <a:t> </a:t>
            </a:r>
            <a:r>
              <a:rPr lang="de-DE" sz="1800" dirty="0" err="1" smtClean="0">
                <a:solidFill>
                  <a:srgbClr val="004378"/>
                </a:solidFill>
                <a:latin typeface="Arial"/>
                <a:cs typeface="Arial"/>
              </a:rPr>
              <a:t>laser</a:t>
            </a:r>
            <a:r>
              <a:rPr lang="de-DE" sz="1800" dirty="0" smtClean="0">
                <a:solidFill>
                  <a:srgbClr val="004378"/>
                </a:solidFill>
                <a:latin typeface="Arial"/>
                <a:cs typeface="Arial"/>
              </a:rPr>
              <a:t> </a:t>
            </a:r>
            <a:r>
              <a:rPr lang="de-DE" sz="1800" dirty="0" err="1" smtClean="0">
                <a:solidFill>
                  <a:srgbClr val="004378"/>
                </a:solidFill>
                <a:latin typeface="Arial"/>
                <a:cs typeface="Arial"/>
              </a:rPr>
              <a:t>proton</a:t>
            </a:r>
            <a:r>
              <a:rPr lang="de-DE" sz="1800" dirty="0" smtClean="0">
                <a:solidFill>
                  <a:srgbClr val="004378"/>
                </a:solidFill>
                <a:latin typeface="Arial"/>
                <a:cs typeface="Arial"/>
              </a:rPr>
              <a:t> </a:t>
            </a:r>
            <a:r>
              <a:rPr lang="de-DE" sz="1800" dirty="0" err="1" smtClean="0">
                <a:solidFill>
                  <a:srgbClr val="004378"/>
                </a:solidFill>
                <a:latin typeface="Arial"/>
                <a:cs typeface="Arial"/>
              </a:rPr>
              <a:t>oncology</a:t>
            </a:r>
            <a:r>
              <a:rPr lang="de-DE" sz="1800" dirty="0" smtClean="0">
                <a:solidFill>
                  <a:srgbClr val="004378"/>
                </a:solidFill>
                <a:latin typeface="Arial"/>
                <a:cs typeface="Arial"/>
              </a:rPr>
              <a:t> </a:t>
            </a:r>
          </a:p>
          <a:p>
            <a:pPr algn="just"/>
            <a:r>
              <a:rPr lang="de-DE" sz="1800" dirty="0" err="1" smtClean="0">
                <a:solidFill>
                  <a:srgbClr val="004378"/>
                </a:solidFill>
                <a:latin typeface="Arial"/>
                <a:cs typeface="Arial"/>
              </a:rPr>
              <a:t>Requires</a:t>
            </a:r>
            <a:r>
              <a:rPr lang="de-DE" sz="1800" dirty="0" smtClean="0">
                <a:solidFill>
                  <a:srgbClr val="004378"/>
                </a:solidFill>
                <a:latin typeface="Arial"/>
                <a:cs typeface="Arial"/>
              </a:rPr>
              <a:t> </a:t>
            </a:r>
            <a:r>
              <a:rPr lang="de-DE" sz="1800" dirty="0" err="1" smtClean="0">
                <a:solidFill>
                  <a:srgbClr val="004378"/>
                </a:solidFill>
                <a:latin typeface="Arial"/>
                <a:cs typeface="Arial"/>
              </a:rPr>
              <a:t>repetition</a:t>
            </a:r>
            <a:r>
              <a:rPr lang="de-DE" sz="1800" dirty="0" smtClean="0">
                <a:solidFill>
                  <a:srgbClr val="004378"/>
                </a:solidFill>
                <a:latin typeface="Arial"/>
                <a:cs typeface="Arial"/>
              </a:rPr>
              <a:t> rate, online </a:t>
            </a:r>
            <a:r>
              <a:rPr lang="de-DE" sz="1800" dirty="0" err="1" smtClean="0">
                <a:solidFill>
                  <a:srgbClr val="004378"/>
                </a:solidFill>
                <a:latin typeface="Arial"/>
                <a:cs typeface="Arial"/>
              </a:rPr>
              <a:t>diagnostics</a:t>
            </a:r>
            <a:r>
              <a:rPr lang="de-DE" sz="1800" dirty="0" smtClean="0">
                <a:solidFill>
                  <a:srgbClr val="004378"/>
                </a:solidFill>
                <a:latin typeface="Arial"/>
                <a:cs typeface="Arial"/>
              </a:rPr>
              <a:t>   </a:t>
            </a:r>
            <a:r>
              <a:rPr lang="de-DE" sz="1800" dirty="0" err="1" smtClean="0">
                <a:solidFill>
                  <a:srgbClr val="004378"/>
                </a:solidFill>
                <a:latin typeface="Arial"/>
                <a:cs typeface="Arial"/>
              </a:rPr>
              <a:t>and</a:t>
            </a:r>
            <a:r>
              <a:rPr lang="de-DE" sz="1800" dirty="0" smtClean="0">
                <a:solidFill>
                  <a:srgbClr val="004378"/>
                </a:solidFill>
                <a:latin typeface="Arial"/>
                <a:cs typeface="Arial"/>
              </a:rPr>
              <a:t> beam </a:t>
            </a:r>
            <a:r>
              <a:rPr lang="de-DE" sz="1800" dirty="0" err="1" smtClean="0">
                <a:solidFill>
                  <a:srgbClr val="004378"/>
                </a:solidFill>
                <a:latin typeface="Arial"/>
                <a:cs typeface="Arial"/>
              </a:rPr>
              <a:t>control</a:t>
            </a:r>
            <a:endParaRPr lang="de-DE" sz="1800" dirty="0" smtClean="0">
              <a:solidFill>
                <a:srgbClr val="004378"/>
              </a:solidFill>
              <a:latin typeface="Arial"/>
              <a:cs typeface="Arial"/>
            </a:endParaRPr>
          </a:p>
          <a:p>
            <a:pPr algn="just"/>
            <a:r>
              <a:rPr lang="de-DE" sz="1800" i="1" dirty="0" err="1" smtClean="0">
                <a:solidFill>
                  <a:srgbClr val="004378"/>
                </a:solidFill>
                <a:latin typeface="Arial"/>
                <a:cs typeface="Arial"/>
              </a:rPr>
              <a:t>Scaling</a:t>
            </a:r>
            <a:r>
              <a:rPr lang="de-DE" sz="1800" i="1" dirty="0" smtClean="0">
                <a:solidFill>
                  <a:srgbClr val="004378"/>
                </a:solidFill>
                <a:latin typeface="Arial"/>
                <a:cs typeface="Arial"/>
              </a:rPr>
              <a:t> </a:t>
            </a:r>
            <a:r>
              <a:rPr lang="de-DE" sz="1800" i="1" dirty="0" err="1" smtClean="0">
                <a:solidFill>
                  <a:srgbClr val="004378"/>
                </a:solidFill>
                <a:latin typeface="Arial"/>
                <a:cs typeface="Arial"/>
              </a:rPr>
              <a:t>to</a:t>
            </a:r>
            <a:r>
              <a:rPr lang="de-DE" sz="1800" i="1" dirty="0" smtClean="0">
                <a:solidFill>
                  <a:srgbClr val="004378"/>
                </a:solidFill>
                <a:latin typeface="Arial"/>
                <a:cs typeface="Arial"/>
              </a:rPr>
              <a:t> 200 </a:t>
            </a:r>
            <a:r>
              <a:rPr lang="de-DE" sz="1800" i="1" dirty="0" err="1" smtClean="0">
                <a:solidFill>
                  <a:srgbClr val="004378"/>
                </a:solidFill>
                <a:latin typeface="Arial"/>
                <a:cs typeface="Arial"/>
              </a:rPr>
              <a:t>MeV</a:t>
            </a:r>
            <a:r>
              <a:rPr lang="de-DE" sz="1800" i="1" dirty="0" smtClean="0">
                <a:solidFill>
                  <a:srgbClr val="004378"/>
                </a:solidFill>
                <a:latin typeface="Arial"/>
                <a:cs typeface="Arial"/>
              </a:rPr>
              <a:t> </a:t>
            </a:r>
            <a:r>
              <a:rPr lang="de-DE" sz="1800" i="1" dirty="0" err="1" smtClean="0">
                <a:solidFill>
                  <a:srgbClr val="004378"/>
                </a:solidFill>
                <a:latin typeface="Arial"/>
                <a:cs typeface="Arial"/>
              </a:rPr>
              <a:t>regime</a:t>
            </a:r>
            <a:endParaRPr lang="de-DE" sz="1800" i="1" dirty="0" smtClean="0">
              <a:solidFill>
                <a:srgbClr val="004378"/>
              </a:solidFill>
              <a:latin typeface="Arial"/>
              <a:cs typeface="Arial"/>
            </a:endParaRPr>
          </a:p>
          <a:p>
            <a:pPr algn="just"/>
            <a:r>
              <a:rPr lang="de-DE" sz="1800" i="1" dirty="0" smtClean="0">
                <a:solidFill>
                  <a:srgbClr val="004378"/>
                </a:solidFill>
                <a:latin typeface="Arial"/>
                <a:cs typeface="Arial"/>
              </a:rPr>
              <a:t>(</a:t>
            </a:r>
            <a:r>
              <a:rPr lang="de-DE" sz="1800" i="1" dirty="0" err="1" smtClean="0">
                <a:solidFill>
                  <a:srgbClr val="004378"/>
                </a:solidFill>
                <a:latin typeface="Arial"/>
                <a:cs typeface="Arial"/>
              </a:rPr>
              <a:t>here</a:t>
            </a:r>
            <a:r>
              <a:rPr lang="de-DE" sz="1800" i="1" dirty="0" smtClean="0">
                <a:solidFill>
                  <a:srgbClr val="004378"/>
                </a:solidFill>
                <a:latin typeface="Arial"/>
                <a:cs typeface="Arial"/>
              </a:rPr>
              <a:t> </a:t>
            </a:r>
            <a:r>
              <a:rPr lang="de-DE" sz="1800" i="1" dirty="0" err="1" smtClean="0">
                <a:solidFill>
                  <a:srgbClr val="004378"/>
                </a:solidFill>
                <a:latin typeface="Arial"/>
                <a:cs typeface="Arial"/>
              </a:rPr>
              <a:t>based</a:t>
            </a:r>
            <a:r>
              <a:rPr lang="de-DE" sz="1800" i="1" dirty="0" smtClean="0">
                <a:solidFill>
                  <a:srgbClr val="004378"/>
                </a:solidFill>
                <a:latin typeface="Arial"/>
                <a:cs typeface="Arial"/>
              </a:rPr>
              <a:t> on T. Kluge PRL) </a:t>
            </a:r>
            <a:endParaRPr lang="de-DE" sz="1800" i="1" dirty="0">
              <a:solidFill>
                <a:srgbClr val="004378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1301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295" y="1063004"/>
            <a:ext cx="8229600" cy="4525963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Synergetic program within Helmholtz driving source development and application on key fronts </a:t>
            </a:r>
            <a:r>
              <a:rPr lang="en-US" i="1" dirty="0" smtClean="0"/>
              <a:t>in parallel</a:t>
            </a: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err="1" smtClean="0"/>
              <a:t>Ultracompact</a:t>
            </a:r>
            <a:r>
              <a:rPr lang="en-US" dirty="0" smtClean="0"/>
              <a:t> hadron accelerators </a:t>
            </a:r>
          </a:p>
          <a:p>
            <a:pPr lvl="1">
              <a:spcBef>
                <a:spcPts val="0"/>
              </a:spcBef>
              <a:buFont typeface="Arial"/>
              <a:buChar char="•"/>
            </a:pPr>
            <a:r>
              <a:rPr lang="en-US" dirty="0" err="1" smtClean="0"/>
              <a:t>scaleable</a:t>
            </a:r>
            <a:r>
              <a:rPr lang="en-US" dirty="0" smtClean="0"/>
              <a:t> to 100’s of MeV</a:t>
            </a:r>
          </a:p>
          <a:p>
            <a:pPr lvl="1">
              <a:spcBef>
                <a:spcPts val="0"/>
              </a:spcBef>
              <a:buFont typeface="Arial"/>
              <a:buChar char="•"/>
            </a:pPr>
            <a:r>
              <a:rPr lang="en-US" dirty="0" smtClean="0"/>
              <a:t>Extremely short pulse duration</a:t>
            </a:r>
          </a:p>
          <a:p>
            <a:pPr>
              <a:buFont typeface="Arial"/>
              <a:buChar char="•"/>
            </a:pPr>
            <a:r>
              <a:rPr lang="en-US" dirty="0" smtClean="0"/>
              <a:t>Development paths</a:t>
            </a:r>
          </a:p>
          <a:p>
            <a:pPr lvl="1">
              <a:spcBef>
                <a:spcPts val="0"/>
              </a:spcBef>
              <a:buFont typeface="Arial"/>
              <a:buChar char="•"/>
            </a:pPr>
            <a:r>
              <a:rPr lang="en-US" dirty="0" smtClean="0"/>
              <a:t>Laser Development (repetition rate, contrast, spatial)</a:t>
            </a:r>
          </a:p>
          <a:p>
            <a:pPr lvl="1">
              <a:spcBef>
                <a:spcPts val="0"/>
              </a:spcBef>
              <a:buFont typeface="Arial"/>
              <a:buChar char="•"/>
            </a:pPr>
            <a:r>
              <a:rPr lang="en-US" dirty="0" smtClean="0"/>
              <a:t>Advanced </a:t>
            </a:r>
            <a:r>
              <a:rPr lang="en-US" dirty="0" err="1" smtClean="0"/>
              <a:t>targetry</a:t>
            </a:r>
            <a:r>
              <a:rPr lang="en-US" dirty="0" smtClean="0"/>
              <a:t> (</a:t>
            </a:r>
            <a:r>
              <a:rPr lang="en-US" dirty="0" err="1" smtClean="0"/>
              <a:t>Cryo</a:t>
            </a:r>
            <a:r>
              <a:rPr lang="en-US" dirty="0" smtClean="0"/>
              <a:t>-targets, Carbon Nanotube)</a:t>
            </a:r>
          </a:p>
          <a:p>
            <a:pPr>
              <a:buFont typeface="Arial"/>
              <a:buChar char="•"/>
            </a:pPr>
            <a:r>
              <a:rPr lang="en-US" dirty="0" smtClean="0"/>
              <a:t>Applications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Injection into </a:t>
            </a:r>
            <a:r>
              <a:rPr lang="en-US" smtClean="0"/>
              <a:t>RF structures</a:t>
            </a:r>
            <a:endParaRPr lang="en-US" dirty="0" smtClean="0"/>
          </a:p>
          <a:p>
            <a:pPr lvl="1">
              <a:spcBef>
                <a:spcPts val="0"/>
              </a:spcBef>
              <a:buFont typeface="Arial"/>
              <a:buChar char="•"/>
            </a:pPr>
            <a:r>
              <a:rPr lang="en-US" dirty="0" smtClean="0"/>
              <a:t>Compact sources for medical applications</a:t>
            </a:r>
          </a:p>
          <a:p>
            <a:pPr lvl="1">
              <a:spcBef>
                <a:spcPts val="0"/>
              </a:spcBef>
              <a:buFont typeface="Arial"/>
              <a:buChar char="•"/>
            </a:pPr>
            <a:r>
              <a:rPr lang="en-US" dirty="0" smtClean="0"/>
              <a:t>Ultrafast hadron sources for novel time resolved studies</a:t>
            </a:r>
          </a:p>
          <a:p>
            <a:pPr lvl="1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PAGE </a:t>
            </a:r>
            <a:fld id="{F35164B6-5B5C-4D57-91C6-379885D5A5FE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3879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0825" y="200024"/>
            <a:ext cx="5984875" cy="1476375"/>
          </a:xfrm>
        </p:spPr>
        <p:txBody>
          <a:bodyPr/>
          <a:lstStyle/>
          <a:p>
            <a:r>
              <a:rPr lang="en-US" dirty="0" smtClean="0"/>
              <a:t>Towards ultra-compact, ultrafast  proton and ion accelerators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 noChangeAspect="1"/>
          </p:cNvSpPr>
          <p:nvPr>
            <p:ph idx="1"/>
          </p:nvPr>
        </p:nvSpPr>
        <p:spPr>
          <a:xfrm>
            <a:off x="250825" y="1600199"/>
            <a:ext cx="5760727" cy="3168174"/>
          </a:xfrm>
        </p:spPr>
        <p:txBody>
          <a:bodyPr/>
          <a:lstStyle/>
          <a:p>
            <a:endParaRPr lang="en-US" dirty="0" smtClean="0">
              <a:latin typeface="Arial (Body)"/>
              <a:cs typeface="Arial (Body)"/>
            </a:endParaRPr>
          </a:p>
          <a:p>
            <a:endParaRPr lang="en-US" dirty="0">
              <a:latin typeface="Arial (Body)"/>
              <a:cs typeface="Arial (Body)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PAGE </a:t>
            </a:r>
            <a:fld id="{83D73647-6890-45FD-B277-3CBE0F5C4137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grpSp>
        <p:nvGrpSpPr>
          <p:cNvPr id="2" name="Group 1"/>
          <p:cNvGrpSpPr/>
          <p:nvPr/>
        </p:nvGrpSpPr>
        <p:grpSpPr>
          <a:xfrm>
            <a:off x="1079500" y="2032326"/>
            <a:ext cx="6959601" cy="2519779"/>
            <a:chOff x="-96334" y="2042538"/>
            <a:chExt cx="6959601" cy="2519779"/>
          </a:xfrm>
        </p:grpSpPr>
        <p:pic>
          <p:nvPicPr>
            <p:cNvPr id="7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41" y="2367976"/>
              <a:ext cx="2552700" cy="162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 flipH="1" flipV="1">
              <a:off x="2959604" y="2042538"/>
              <a:ext cx="657225" cy="2176463"/>
            </a:xfrm>
            <a:prstGeom prst="rect">
              <a:avLst/>
            </a:prstGeom>
            <a:solidFill>
              <a:srgbClr val="FFFD0D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D0D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sz="1800">
                <a:latin typeface="Arial (body)"/>
                <a:cs typeface="Arial (body)"/>
              </a:endParaRPr>
            </a:p>
          </p:txBody>
        </p:sp>
        <p:sp>
          <p:nvSpPr>
            <p:cNvPr id="9" name="Text Box 13"/>
            <p:cNvSpPr txBox="1">
              <a:spLocks noChangeArrowheads="1"/>
            </p:cNvSpPr>
            <p:nvPr/>
          </p:nvSpPr>
          <p:spPr bwMode="auto">
            <a:xfrm>
              <a:off x="584704" y="2922013"/>
              <a:ext cx="1285127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dirty="0">
                  <a:latin typeface="Arial (body)"/>
                  <a:cs typeface="Arial (body)"/>
                </a:rPr>
                <a:t>I&gt;10</a:t>
              </a:r>
              <a:r>
                <a:rPr lang="en-US" sz="1600" baseline="30000" dirty="0">
                  <a:latin typeface="Arial (body)"/>
                  <a:cs typeface="Arial (body)"/>
                </a:rPr>
                <a:t>19</a:t>
              </a:r>
              <a:r>
                <a:rPr lang="en-US" sz="1600" dirty="0">
                  <a:latin typeface="Arial (body)"/>
                  <a:cs typeface="Arial (body)"/>
                </a:rPr>
                <a:t>Wcm</a:t>
              </a:r>
              <a:r>
                <a:rPr lang="en-US" sz="1600" baseline="30000" dirty="0">
                  <a:latin typeface="Arial (body)"/>
                  <a:cs typeface="Arial (body)"/>
                </a:rPr>
                <a:t>2</a:t>
              </a:r>
              <a:endParaRPr lang="en-US" sz="1600" dirty="0">
                <a:latin typeface="Arial (body)"/>
                <a:cs typeface="Arial (body)"/>
              </a:endParaRPr>
            </a:p>
            <a:p>
              <a:pPr eaLnBrk="1" hangingPunct="1"/>
              <a:r>
                <a:rPr lang="en-US" sz="1600" dirty="0">
                  <a:latin typeface="Arial (body)"/>
                  <a:cs typeface="Arial (body)"/>
                </a:rPr>
                <a:t>a</a:t>
              </a:r>
              <a:r>
                <a:rPr lang="en-US" sz="1600" baseline="-25000" dirty="0">
                  <a:latin typeface="Arial (body)"/>
                  <a:cs typeface="Arial (body)"/>
                </a:rPr>
                <a:t>0</a:t>
              </a:r>
              <a:r>
                <a:rPr lang="en-US" sz="1600" dirty="0">
                  <a:latin typeface="Arial (body)"/>
                  <a:cs typeface="Arial (body)"/>
                </a:rPr>
                <a:t>&gt;3</a:t>
              </a:r>
            </a:p>
          </p:txBody>
        </p:sp>
        <p:sp>
          <p:nvSpPr>
            <p:cNvPr id="10" name="Line 14"/>
            <p:cNvSpPr>
              <a:spLocks noChangeShapeType="1"/>
            </p:cNvSpPr>
            <p:nvPr/>
          </p:nvSpPr>
          <p:spPr bwMode="auto">
            <a:xfrm flipV="1">
              <a:off x="2026154" y="3169663"/>
              <a:ext cx="939800" cy="114617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latin typeface="Arial (body)"/>
                <a:cs typeface="Arial (body)"/>
              </a:endParaRPr>
            </a:p>
          </p:txBody>
        </p:sp>
        <p:sp>
          <p:nvSpPr>
            <p:cNvPr id="11" name="Text Box 15"/>
            <p:cNvSpPr txBox="1">
              <a:spLocks noChangeArrowheads="1"/>
            </p:cNvSpPr>
            <p:nvPr/>
          </p:nvSpPr>
          <p:spPr bwMode="auto">
            <a:xfrm>
              <a:off x="-96334" y="4223763"/>
              <a:ext cx="292179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>
                  <a:latin typeface="Arial (body)"/>
                  <a:cs typeface="Arial (body)"/>
                </a:rPr>
                <a:t>Relatvistic electron production</a:t>
              </a:r>
            </a:p>
          </p:txBody>
        </p:sp>
        <p:grpSp>
          <p:nvGrpSpPr>
            <p:cNvPr id="12" name="Group 43"/>
            <p:cNvGrpSpPr>
              <a:grpSpLocks/>
            </p:cNvGrpSpPr>
            <p:nvPr/>
          </p:nvGrpSpPr>
          <p:grpSpPr bwMode="auto">
            <a:xfrm>
              <a:off x="2961192" y="3044250"/>
              <a:ext cx="663575" cy="244475"/>
              <a:chOff x="2132" y="2065"/>
              <a:chExt cx="418" cy="154"/>
            </a:xfrm>
          </p:grpSpPr>
          <p:sp>
            <p:nvSpPr>
              <p:cNvPr id="13" name="Line 10"/>
              <p:cNvSpPr>
                <a:spLocks noChangeShapeType="1"/>
              </p:cNvSpPr>
              <p:nvPr/>
            </p:nvSpPr>
            <p:spPr bwMode="auto">
              <a:xfrm flipV="1">
                <a:off x="2143" y="2065"/>
                <a:ext cx="407" cy="6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latin typeface="Arial (body)"/>
                  <a:cs typeface="Arial (body)"/>
                </a:endParaRPr>
              </a:p>
            </p:txBody>
          </p:sp>
          <p:sp>
            <p:nvSpPr>
              <p:cNvPr id="14" name="Line 11"/>
              <p:cNvSpPr>
                <a:spLocks noChangeShapeType="1"/>
              </p:cNvSpPr>
              <p:nvPr/>
            </p:nvSpPr>
            <p:spPr bwMode="auto">
              <a:xfrm>
                <a:off x="2140" y="2135"/>
                <a:ext cx="393" cy="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latin typeface="Arial (body)"/>
                  <a:cs typeface="Arial (body)"/>
                </a:endParaRPr>
              </a:p>
            </p:txBody>
          </p:sp>
          <p:sp>
            <p:nvSpPr>
              <p:cNvPr id="15" name="Line 12"/>
              <p:cNvSpPr>
                <a:spLocks noChangeShapeType="1"/>
              </p:cNvSpPr>
              <p:nvPr/>
            </p:nvSpPr>
            <p:spPr bwMode="auto">
              <a:xfrm>
                <a:off x="2132" y="2134"/>
                <a:ext cx="407" cy="8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latin typeface="Arial (body)"/>
                  <a:cs typeface="Arial (body)"/>
                </a:endParaRPr>
              </a:p>
            </p:txBody>
          </p:sp>
        </p:grpSp>
        <p:grpSp>
          <p:nvGrpSpPr>
            <p:cNvPr id="18" name="Group 34"/>
            <p:cNvGrpSpPr>
              <a:grpSpLocks/>
            </p:cNvGrpSpPr>
            <p:nvPr/>
          </p:nvGrpSpPr>
          <p:grpSpPr bwMode="auto">
            <a:xfrm>
              <a:off x="3718429" y="2285427"/>
              <a:ext cx="3144838" cy="2011362"/>
              <a:chOff x="2609" y="1507"/>
              <a:chExt cx="1981" cy="1267"/>
            </a:xfrm>
          </p:grpSpPr>
          <p:pic>
            <p:nvPicPr>
              <p:cNvPr id="19" name="Picture 19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9" y="1507"/>
                <a:ext cx="138" cy="1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Text Box 20"/>
              <p:cNvSpPr txBox="1">
                <a:spLocks noChangeArrowheads="1"/>
              </p:cNvSpPr>
              <p:nvPr/>
            </p:nvSpPr>
            <p:spPr bwMode="auto">
              <a:xfrm>
                <a:off x="2653" y="2328"/>
                <a:ext cx="1937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600" dirty="0">
                    <a:latin typeface="Arial (body)"/>
                    <a:cs typeface="Arial (body)"/>
                  </a:rPr>
                  <a:t>Space charge field: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sz="1600" dirty="0" err="1">
                    <a:latin typeface="Arial (body)"/>
                    <a:cs typeface="Arial (body)"/>
                  </a:rPr>
                  <a:t>E~T</a:t>
                </a:r>
                <a:r>
                  <a:rPr lang="en-US" sz="1600" baseline="-25000" dirty="0" err="1">
                    <a:latin typeface="Arial (body)"/>
                    <a:cs typeface="Arial (body)"/>
                  </a:rPr>
                  <a:t>hot</a:t>
                </a:r>
                <a:r>
                  <a:rPr lang="en-US" sz="1600" dirty="0">
                    <a:latin typeface="Arial (body)"/>
                    <a:cs typeface="Arial (body)"/>
                  </a:rPr>
                  <a:t>/</a:t>
                </a:r>
                <a:r>
                  <a:rPr lang="en-US" sz="1600" dirty="0">
                    <a:latin typeface="Arial (body)"/>
                    <a:cs typeface="Arial (body)"/>
                    <a:sym typeface="Symbol" charset="0"/>
                  </a:rPr>
                  <a:t></a:t>
                </a:r>
                <a:r>
                  <a:rPr lang="en-US" sz="1600" baseline="-25000" dirty="0" err="1">
                    <a:latin typeface="Arial (body)"/>
                    <a:cs typeface="Arial (body)"/>
                  </a:rPr>
                  <a:t>Debye</a:t>
                </a:r>
                <a:r>
                  <a:rPr lang="en-US" sz="1600" dirty="0" err="1">
                    <a:latin typeface="Arial (body)"/>
                    <a:cs typeface="Arial (body)"/>
                  </a:rPr>
                  <a:t>~MeV</a:t>
                </a:r>
                <a:r>
                  <a:rPr lang="en-US" sz="1600" dirty="0">
                    <a:latin typeface="Arial (body)"/>
                    <a:cs typeface="Arial (body)"/>
                  </a:rPr>
                  <a:t>/µm=</a:t>
                </a:r>
                <a:r>
                  <a:rPr lang="en-US" sz="1600" dirty="0" smtClean="0">
                    <a:latin typeface="Arial (body)"/>
                    <a:cs typeface="Arial (body)"/>
                  </a:rPr>
                  <a:t>10</a:t>
                </a:r>
                <a:r>
                  <a:rPr lang="en-US" sz="1600" baseline="30000" dirty="0" smtClean="0">
                    <a:latin typeface="Arial (body)"/>
                    <a:cs typeface="Arial (body)"/>
                  </a:rPr>
                  <a:t>13</a:t>
                </a:r>
                <a:r>
                  <a:rPr lang="en-US" sz="1600" dirty="0" smtClean="0">
                    <a:latin typeface="Arial (body)"/>
                    <a:cs typeface="Arial (body)"/>
                  </a:rPr>
                  <a:t>V</a:t>
                </a:r>
                <a:r>
                  <a:rPr lang="en-US" sz="1600" dirty="0">
                    <a:latin typeface="Arial (body)"/>
                    <a:cs typeface="Arial (body)"/>
                  </a:rPr>
                  <a:t>/m</a:t>
                </a:r>
              </a:p>
            </p:txBody>
          </p:sp>
          <p:sp>
            <p:nvSpPr>
              <p:cNvPr id="21" name="Line 21"/>
              <p:cNvSpPr>
                <a:spLocks noChangeShapeType="1"/>
              </p:cNvSpPr>
              <p:nvPr/>
            </p:nvSpPr>
            <p:spPr bwMode="auto">
              <a:xfrm flipH="1" flipV="1">
                <a:off x="2630" y="2335"/>
                <a:ext cx="383" cy="5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latin typeface="Arial (body)"/>
                  <a:cs typeface="Arial (body)"/>
                </a:endParaRPr>
              </a:p>
            </p:txBody>
          </p:sp>
        </p:grpSp>
        <p:grpSp>
          <p:nvGrpSpPr>
            <p:cNvPr id="22" name="Group 35"/>
            <p:cNvGrpSpPr>
              <a:grpSpLocks/>
            </p:cNvGrpSpPr>
            <p:nvPr/>
          </p:nvGrpSpPr>
          <p:grpSpPr bwMode="auto">
            <a:xfrm>
              <a:off x="3750180" y="2153663"/>
              <a:ext cx="2674938" cy="1447800"/>
              <a:chOff x="2629" y="1424"/>
              <a:chExt cx="1685" cy="912"/>
            </a:xfrm>
          </p:grpSpPr>
          <p:sp>
            <p:nvSpPr>
              <p:cNvPr id="23" name="Line 22"/>
              <p:cNvSpPr>
                <a:spLocks noChangeShapeType="1"/>
              </p:cNvSpPr>
              <p:nvPr/>
            </p:nvSpPr>
            <p:spPr bwMode="auto">
              <a:xfrm flipV="1">
                <a:off x="2629" y="1793"/>
                <a:ext cx="135" cy="43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latin typeface="Arial (body)"/>
                  <a:cs typeface="Arial (body)"/>
                </a:endParaRPr>
              </a:p>
            </p:txBody>
          </p:sp>
          <p:sp>
            <p:nvSpPr>
              <p:cNvPr id="24" name="Line 23"/>
              <p:cNvSpPr>
                <a:spLocks noChangeShapeType="1"/>
              </p:cNvSpPr>
              <p:nvPr/>
            </p:nvSpPr>
            <p:spPr bwMode="auto">
              <a:xfrm flipV="1">
                <a:off x="2655" y="1881"/>
                <a:ext cx="192" cy="51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latin typeface="Arial (body)"/>
                  <a:cs typeface="Arial (body)"/>
                </a:endParaRPr>
              </a:p>
            </p:txBody>
          </p:sp>
          <p:sp>
            <p:nvSpPr>
              <p:cNvPr id="25" name="Line 24"/>
              <p:cNvSpPr>
                <a:spLocks noChangeShapeType="1"/>
              </p:cNvSpPr>
              <p:nvPr/>
            </p:nvSpPr>
            <p:spPr bwMode="auto">
              <a:xfrm flipV="1">
                <a:off x="2667" y="1969"/>
                <a:ext cx="300" cy="51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latin typeface="Arial (body)"/>
                  <a:cs typeface="Arial (body)"/>
                </a:endParaRPr>
              </a:p>
            </p:txBody>
          </p:sp>
          <p:sp>
            <p:nvSpPr>
              <p:cNvPr id="26" name="Line 25"/>
              <p:cNvSpPr>
                <a:spLocks noChangeShapeType="1"/>
              </p:cNvSpPr>
              <p:nvPr/>
            </p:nvSpPr>
            <p:spPr bwMode="auto">
              <a:xfrm flipV="1">
                <a:off x="2666" y="2064"/>
                <a:ext cx="336" cy="1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latin typeface="Arial (body)"/>
                  <a:cs typeface="Arial (body)"/>
                </a:endParaRPr>
              </a:p>
            </p:txBody>
          </p:sp>
          <p:grpSp>
            <p:nvGrpSpPr>
              <p:cNvPr id="27" name="Group 30"/>
              <p:cNvGrpSpPr>
                <a:grpSpLocks/>
              </p:cNvGrpSpPr>
              <p:nvPr/>
            </p:nvGrpSpPr>
            <p:grpSpPr bwMode="auto">
              <a:xfrm flipV="1">
                <a:off x="2634" y="2064"/>
                <a:ext cx="373" cy="272"/>
                <a:chOff x="2725" y="1889"/>
                <a:chExt cx="373" cy="272"/>
              </a:xfrm>
            </p:grpSpPr>
            <p:sp>
              <p:nvSpPr>
                <p:cNvPr id="30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2725" y="1889"/>
                  <a:ext cx="135" cy="43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800">
                    <a:latin typeface="Arial (body)"/>
                    <a:cs typeface="Arial (body)"/>
                  </a:endParaRPr>
                </a:p>
              </p:txBody>
            </p:sp>
            <p:sp>
              <p:nvSpPr>
                <p:cNvPr id="31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2751" y="1977"/>
                  <a:ext cx="192" cy="5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800">
                    <a:latin typeface="Arial (body)"/>
                    <a:cs typeface="Arial (body)"/>
                  </a:endParaRPr>
                </a:p>
              </p:txBody>
            </p:sp>
            <p:sp>
              <p:nvSpPr>
                <p:cNvPr id="32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2763" y="2065"/>
                  <a:ext cx="300" cy="5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800">
                    <a:latin typeface="Arial (body)"/>
                    <a:cs typeface="Arial (body)"/>
                  </a:endParaRPr>
                </a:p>
              </p:txBody>
            </p:sp>
            <p:sp>
              <p:nvSpPr>
                <p:cNvPr id="33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2762" y="2160"/>
                  <a:ext cx="336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800">
                    <a:latin typeface="Arial (body)"/>
                    <a:cs typeface="Arial (body)"/>
                  </a:endParaRPr>
                </a:p>
              </p:txBody>
            </p:sp>
          </p:grpSp>
          <p:sp>
            <p:nvSpPr>
              <p:cNvPr id="28" name="Text Box 31"/>
              <p:cNvSpPr txBox="1">
                <a:spLocks noChangeArrowheads="1"/>
              </p:cNvSpPr>
              <p:nvPr/>
            </p:nvSpPr>
            <p:spPr bwMode="auto">
              <a:xfrm>
                <a:off x="2833" y="1424"/>
                <a:ext cx="1481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600" dirty="0">
                    <a:latin typeface="Arial (body)"/>
                    <a:cs typeface="Arial (body)"/>
                  </a:rPr>
                  <a:t>MeV/u protons and ions</a:t>
                </a:r>
              </a:p>
            </p:txBody>
          </p:sp>
          <p:sp>
            <p:nvSpPr>
              <p:cNvPr id="29" name="Line 32"/>
              <p:cNvSpPr>
                <a:spLocks noChangeShapeType="1"/>
              </p:cNvSpPr>
              <p:nvPr/>
            </p:nvSpPr>
            <p:spPr bwMode="auto">
              <a:xfrm flipH="1">
                <a:off x="2964" y="1664"/>
                <a:ext cx="329" cy="229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latin typeface="Arial (body)"/>
                  <a:cs typeface="Arial (body)"/>
                </a:endParaRPr>
              </a:p>
            </p:txBody>
          </p:sp>
        </p:grpSp>
        <p:sp>
          <p:nvSpPr>
            <p:cNvPr id="35" name="Text Box 45"/>
            <p:cNvSpPr txBox="1">
              <a:spLocks noChangeArrowheads="1"/>
            </p:cNvSpPr>
            <p:nvPr/>
          </p:nvSpPr>
          <p:spPr bwMode="auto">
            <a:xfrm>
              <a:off x="2923091" y="3888801"/>
              <a:ext cx="61236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200">
                  <a:latin typeface="Arial (body)"/>
                  <a:cs typeface="Arial (body)"/>
                </a:rPr>
                <a:t>Target</a:t>
              </a:r>
              <a:endParaRPr lang="en-US" sz="1600">
                <a:latin typeface="Arial (body)"/>
                <a:cs typeface="Arial (body)"/>
              </a:endParaRPr>
            </a:p>
          </p:txBody>
        </p:sp>
      </p:grpSp>
      <p:pic>
        <p:nvPicPr>
          <p:cNvPr id="40" name="Picture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6300" y="5188069"/>
            <a:ext cx="1333500" cy="48883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8900" y="4965981"/>
            <a:ext cx="1676400" cy="1154853"/>
          </a:xfrm>
          <a:prstGeom prst="rect">
            <a:avLst/>
          </a:prstGeom>
        </p:spPr>
      </p:pic>
      <p:pic>
        <p:nvPicPr>
          <p:cNvPr id="16" name="Picture 15" descr="Logo transp_HI Jena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63" y="4914899"/>
            <a:ext cx="2342053" cy="104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798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Sheath Acceleration</a:t>
            </a:r>
            <a:br>
              <a:rPr lang="en-US" dirty="0" smtClean="0"/>
            </a:br>
            <a:r>
              <a:rPr lang="en-US" dirty="0"/>
              <a:t>(</a:t>
            </a:r>
            <a:r>
              <a:rPr lang="en-US" dirty="0" smtClean="0"/>
              <a:t>TNSA)</a:t>
            </a:r>
            <a:endParaRPr lang="en-US" dirty="0"/>
          </a:p>
        </p:txBody>
      </p:sp>
      <p:sp>
        <p:nvSpPr>
          <p:cNvPr id="6" name="Content Placeholder 5"/>
          <p:cNvSpPr>
            <a:spLocks noGrp="1" noChangeAspect="1"/>
          </p:cNvSpPr>
          <p:nvPr>
            <p:ph idx="1"/>
          </p:nvPr>
        </p:nvSpPr>
        <p:spPr>
          <a:xfrm>
            <a:off x="250825" y="1600199"/>
            <a:ext cx="5760727" cy="3168174"/>
          </a:xfrm>
        </p:spPr>
        <p:txBody>
          <a:bodyPr/>
          <a:lstStyle/>
          <a:p>
            <a:endParaRPr lang="en-US" dirty="0" smtClean="0">
              <a:latin typeface="Arial (Body)"/>
              <a:cs typeface="Arial (Body)"/>
            </a:endParaRPr>
          </a:p>
          <a:p>
            <a:endParaRPr lang="en-US" dirty="0">
              <a:latin typeface="Arial (Body)"/>
              <a:cs typeface="Arial (Body)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PAGE </a:t>
            </a:r>
            <a:fld id="{83D73647-6890-45FD-B277-3CBE0F5C4137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grpSp>
        <p:nvGrpSpPr>
          <p:cNvPr id="2" name="Group 1"/>
          <p:cNvGrpSpPr/>
          <p:nvPr/>
        </p:nvGrpSpPr>
        <p:grpSpPr>
          <a:xfrm>
            <a:off x="0" y="1117926"/>
            <a:ext cx="6959601" cy="2519779"/>
            <a:chOff x="-96334" y="2042538"/>
            <a:chExt cx="6959601" cy="2519779"/>
          </a:xfrm>
        </p:grpSpPr>
        <p:pic>
          <p:nvPicPr>
            <p:cNvPr id="7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41" y="2367976"/>
              <a:ext cx="2552700" cy="162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 flipH="1" flipV="1">
              <a:off x="2959604" y="2042538"/>
              <a:ext cx="657225" cy="2176463"/>
            </a:xfrm>
            <a:prstGeom prst="rect">
              <a:avLst/>
            </a:prstGeom>
            <a:solidFill>
              <a:srgbClr val="FFFD0D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D0D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sz="1800">
                <a:latin typeface="Arial (body)"/>
                <a:cs typeface="Arial (body)"/>
              </a:endParaRPr>
            </a:p>
          </p:txBody>
        </p:sp>
        <p:sp>
          <p:nvSpPr>
            <p:cNvPr id="9" name="Text Box 13"/>
            <p:cNvSpPr txBox="1">
              <a:spLocks noChangeArrowheads="1"/>
            </p:cNvSpPr>
            <p:nvPr/>
          </p:nvSpPr>
          <p:spPr bwMode="auto">
            <a:xfrm>
              <a:off x="584704" y="2922013"/>
              <a:ext cx="1285127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dirty="0">
                  <a:latin typeface="Arial (body)"/>
                  <a:cs typeface="Arial (body)"/>
                </a:rPr>
                <a:t>I&gt;10</a:t>
              </a:r>
              <a:r>
                <a:rPr lang="en-US" sz="1600" baseline="30000" dirty="0">
                  <a:latin typeface="Arial (body)"/>
                  <a:cs typeface="Arial (body)"/>
                </a:rPr>
                <a:t>19</a:t>
              </a:r>
              <a:r>
                <a:rPr lang="en-US" sz="1600" dirty="0">
                  <a:latin typeface="Arial (body)"/>
                  <a:cs typeface="Arial (body)"/>
                </a:rPr>
                <a:t>Wcm</a:t>
              </a:r>
              <a:r>
                <a:rPr lang="en-US" sz="1600" baseline="30000" dirty="0">
                  <a:latin typeface="Arial (body)"/>
                  <a:cs typeface="Arial (body)"/>
                </a:rPr>
                <a:t>2</a:t>
              </a:r>
              <a:endParaRPr lang="en-US" sz="1600" dirty="0">
                <a:latin typeface="Arial (body)"/>
                <a:cs typeface="Arial (body)"/>
              </a:endParaRPr>
            </a:p>
            <a:p>
              <a:pPr eaLnBrk="1" hangingPunct="1"/>
              <a:r>
                <a:rPr lang="en-US" sz="1600" dirty="0">
                  <a:latin typeface="Arial (body)"/>
                  <a:cs typeface="Arial (body)"/>
                </a:rPr>
                <a:t>a</a:t>
              </a:r>
              <a:r>
                <a:rPr lang="en-US" sz="1600" baseline="-25000" dirty="0">
                  <a:latin typeface="Arial (body)"/>
                  <a:cs typeface="Arial (body)"/>
                </a:rPr>
                <a:t>0</a:t>
              </a:r>
              <a:r>
                <a:rPr lang="en-US" sz="1600" dirty="0">
                  <a:latin typeface="Arial (body)"/>
                  <a:cs typeface="Arial (body)"/>
                </a:rPr>
                <a:t>&gt;3</a:t>
              </a:r>
            </a:p>
          </p:txBody>
        </p:sp>
        <p:sp>
          <p:nvSpPr>
            <p:cNvPr id="10" name="Line 14"/>
            <p:cNvSpPr>
              <a:spLocks noChangeShapeType="1"/>
            </p:cNvSpPr>
            <p:nvPr/>
          </p:nvSpPr>
          <p:spPr bwMode="auto">
            <a:xfrm flipV="1">
              <a:off x="2026154" y="3169663"/>
              <a:ext cx="939800" cy="114617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latin typeface="Arial (body)"/>
                <a:cs typeface="Arial (body)"/>
              </a:endParaRPr>
            </a:p>
          </p:txBody>
        </p:sp>
        <p:sp>
          <p:nvSpPr>
            <p:cNvPr id="11" name="Text Box 15"/>
            <p:cNvSpPr txBox="1">
              <a:spLocks noChangeArrowheads="1"/>
            </p:cNvSpPr>
            <p:nvPr/>
          </p:nvSpPr>
          <p:spPr bwMode="auto">
            <a:xfrm>
              <a:off x="-96334" y="4223763"/>
              <a:ext cx="292179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>
                  <a:latin typeface="Arial (body)"/>
                  <a:cs typeface="Arial (body)"/>
                </a:rPr>
                <a:t>Relatvistic electron production</a:t>
              </a:r>
            </a:p>
          </p:txBody>
        </p:sp>
        <p:grpSp>
          <p:nvGrpSpPr>
            <p:cNvPr id="12" name="Group 43"/>
            <p:cNvGrpSpPr>
              <a:grpSpLocks/>
            </p:cNvGrpSpPr>
            <p:nvPr/>
          </p:nvGrpSpPr>
          <p:grpSpPr bwMode="auto">
            <a:xfrm>
              <a:off x="2961192" y="3044250"/>
              <a:ext cx="663575" cy="244475"/>
              <a:chOff x="2132" y="2065"/>
              <a:chExt cx="418" cy="154"/>
            </a:xfrm>
          </p:grpSpPr>
          <p:sp>
            <p:nvSpPr>
              <p:cNvPr id="13" name="Line 10"/>
              <p:cNvSpPr>
                <a:spLocks noChangeShapeType="1"/>
              </p:cNvSpPr>
              <p:nvPr/>
            </p:nvSpPr>
            <p:spPr bwMode="auto">
              <a:xfrm flipV="1">
                <a:off x="2143" y="2065"/>
                <a:ext cx="407" cy="6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latin typeface="Arial (body)"/>
                  <a:cs typeface="Arial (body)"/>
                </a:endParaRPr>
              </a:p>
            </p:txBody>
          </p:sp>
          <p:sp>
            <p:nvSpPr>
              <p:cNvPr id="14" name="Line 11"/>
              <p:cNvSpPr>
                <a:spLocks noChangeShapeType="1"/>
              </p:cNvSpPr>
              <p:nvPr/>
            </p:nvSpPr>
            <p:spPr bwMode="auto">
              <a:xfrm>
                <a:off x="2140" y="2135"/>
                <a:ext cx="393" cy="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latin typeface="Arial (body)"/>
                  <a:cs typeface="Arial (body)"/>
                </a:endParaRPr>
              </a:p>
            </p:txBody>
          </p:sp>
          <p:sp>
            <p:nvSpPr>
              <p:cNvPr id="15" name="Line 12"/>
              <p:cNvSpPr>
                <a:spLocks noChangeShapeType="1"/>
              </p:cNvSpPr>
              <p:nvPr/>
            </p:nvSpPr>
            <p:spPr bwMode="auto">
              <a:xfrm>
                <a:off x="2132" y="2134"/>
                <a:ext cx="407" cy="8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latin typeface="Arial (body)"/>
                  <a:cs typeface="Arial (body)"/>
                </a:endParaRPr>
              </a:p>
            </p:txBody>
          </p:sp>
        </p:grpSp>
        <p:grpSp>
          <p:nvGrpSpPr>
            <p:cNvPr id="18" name="Group 34"/>
            <p:cNvGrpSpPr>
              <a:grpSpLocks/>
            </p:cNvGrpSpPr>
            <p:nvPr/>
          </p:nvGrpSpPr>
          <p:grpSpPr bwMode="auto">
            <a:xfrm>
              <a:off x="3718429" y="2285427"/>
              <a:ext cx="3144838" cy="2011362"/>
              <a:chOff x="2609" y="1507"/>
              <a:chExt cx="1981" cy="1267"/>
            </a:xfrm>
          </p:grpSpPr>
          <p:pic>
            <p:nvPicPr>
              <p:cNvPr id="19" name="Picture 19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9" y="1507"/>
                <a:ext cx="138" cy="1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Text Box 20"/>
              <p:cNvSpPr txBox="1">
                <a:spLocks noChangeArrowheads="1"/>
              </p:cNvSpPr>
              <p:nvPr/>
            </p:nvSpPr>
            <p:spPr bwMode="auto">
              <a:xfrm>
                <a:off x="2653" y="2328"/>
                <a:ext cx="1937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600" dirty="0">
                    <a:latin typeface="Arial (body)"/>
                    <a:cs typeface="Arial (body)"/>
                  </a:rPr>
                  <a:t>Space charge field: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sz="1600" dirty="0" err="1">
                    <a:latin typeface="Arial (body)"/>
                    <a:cs typeface="Arial (body)"/>
                  </a:rPr>
                  <a:t>E~T</a:t>
                </a:r>
                <a:r>
                  <a:rPr lang="en-US" sz="1600" baseline="-25000" dirty="0" err="1">
                    <a:latin typeface="Arial (body)"/>
                    <a:cs typeface="Arial (body)"/>
                  </a:rPr>
                  <a:t>hot</a:t>
                </a:r>
                <a:r>
                  <a:rPr lang="en-US" sz="1600" dirty="0">
                    <a:latin typeface="Arial (body)"/>
                    <a:cs typeface="Arial (body)"/>
                  </a:rPr>
                  <a:t>/</a:t>
                </a:r>
                <a:r>
                  <a:rPr lang="en-US" sz="1600" dirty="0">
                    <a:latin typeface="Arial (body)"/>
                    <a:cs typeface="Arial (body)"/>
                    <a:sym typeface="Symbol" charset="0"/>
                  </a:rPr>
                  <a:t></a:t>
                </a:r>
                <a:r>
                  <a:rPr lang="en-US" sz="1600" baseline="-25000" dirty="0" err="1">
                    <a:latin typeface="Arial (body)"/>
                    <a:cs typeface="Arial (body)"/>
                  </a:rPr>
                  <a:t>Debye</a:t>
                </a:r>
                <a:r>
                  <a:rPr lang="en-US" sz="1600" dirty="0" err="1">
                    <a:latin typeface="Arial (body)"/>
                    <a:cs typeface="Arial (body)"/>
                  </a:rPr>
                  <a:t>~MeV</a:t>
                </a:r>
                <a:r>
                  <a:rPr lang="en-US" sz="1600" dirty="0">
                    <a:latin typeface="Arial (body)"/>
                    <a:cs typeface="Arial (body)"/>
                  </a:rPr>
                  <a:t>/µm=</a:t>
                </a:r>
                <a:r>
                  <a:rPr lang="en-US" sz="1600" dirty="0" smtClean="0">
                    <a:latin typeface="Arial (body)"/>
                    <a:cs typeface="Arial (body)"/>
                  </a:rPr>
                  <a:t>10</a:t>
                </a:r>
                <a:r>
                  <a:rPr lang="en-US" sz="1600" baseline="30000" dirty="0" smtClean="0">
                    <a:latin typeface="Arial (body)"/>
                    <a:cs typeface="Arial (body)"/>
                  </a:rPr>
                  <a:t>13</a:t>
                </a:r>
                <a:r>
                  <a:rPr lang="en-US" sz="1600" dirty="0" smtClean="0">
                    <a:latin typeface="Arial (body)"/>
                    <a:cs typeface="Arial (body)"/>
                  </a:rPr>
                  <a:t>V</a:t>
                </a:r>
                <a:r>
                  <a:rPr lang="en-US" sz="1600" dirty="0">
                    <a:latin typeface="Arial (body)"/>
                    <a:cs typeface="Arial (body)"/>
                  </a:rPr>
                  <a:t>/m</a:t>
                </a:r>
              </a:p>
            </p:txBody>
          </p:sp>
          <p:sp>
            <p:nvSpPr>
              <p:cNvPr id="21" name="Line 21"/>
              <p:cNvSpPr>
                <a:spLocks noChangeShapeType="1"/>
              </p:cNvSpPr>
              <p:nvPr/>
            </p:nvSpPr>
            <p:spPr bwMode="auto">
              <a:xfrm flipH="1" flipV="1">
                <a:off x="2630" y="2335"/>
                <a:ext cx="383" cy="5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latin typeface="Arial (body)"/>
                  <a:cs typeface="Arial (body)"/>
                </a:endParaRPr>
              </a:p>
            </p:txBody>
          </p:sp>
        </p:grpSp>
        <p:grpSp>
          <p:nvGrpSpPr>
            <p:cNvPr id="22" name="Group 35"/>
            <p:cNvGrpSpPr>
              <a:grpSpLocks/>
            </p:cNvGrpSpPr>
            <p:nvPr/>
          </p:nvGrpSpPr>
          <p:grpSpPr bwMode="auto">
            <a:xfrm>
              <a:off x="3750180" y="2153663"/>
              <a:ext cx="2674938" cy="1447800"/>
              <a:chOff x="2629" y="1424"/>
              <a:chExt cx="1685" cy="912"/>
            </a:xfrm>
          </p:grpSpPr>
          <p:sp>
            <p:nvSpPr>
              <p:cNvPr id="23" name="Line 22"/>
              <p:cNvSpPr>
                <a:spLocks noChangeShapeType="1"/>
              </p:cNvSpPr>
              <p:nvPr/>
            </p:nvSpPr>
            <p:spPr bwMode="auto">
              <a:xfrm flipV="1">
                <a:off x="2629" y="1793"/>
                <a:ext cx="135" cy="43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latin typeface="Arial (body)"/>
                  <a:cs typeface="Arial (body)"/>
                </a:endParaRPr>
              </a:p>
            </p:txBody>
          </p:sp>
          <p:sp>
            <p:nvSpPr>
              <p:cNvPr id="24" name="Line 23"/>
              <p:cNvSpPr>
                <a:spLocks noChangeShapeType="1"/>
              </p:cNvSpPr>
              <p:nvPr/>
            </p:nvSpPr>
            <p:spPr bwMode="auto">
              <a:xfrm flipV="1">
                <a:off x="2655" y="1881"/>
                <a:ext cx="192" cy="51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latin typeface="Arial (body)"/>
                  <a:cs typeface="Arial (body)"/>
                </a:endParaRPr>
              </a:p>
            </p:txBody>
          </p:sp>
          <p:sp>
            <p:nvSpPr>
              <p:cNvPr id="25" name="Line 24"/>
              <p:cNvSpPr>
                <a:spLocks noChangeShapeType="1"/>
              </p:cNvSpPr>
              <p:nvPr/>
            </p:nvSpPr>
            <p:spPr bwMode="auto">
              <a:xfrm flipV="1">
                <a:off x="2667" y="1969"/>
                <a:ext cx="300" cy="51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latin typeface="Arial (body)"/>
                  <a:cs typeface="Arial (body)"/>
                </a:endParaRPr>
              </a:p>
            </p:txBody>
          </p:sp>
          <p:sp>
            <p:nvSpPr>
              <p:cNvPr id="26" name="Line 25"/>
              <p:cNvSpPr>
                <a:spLocks noChangeShapeType="1"/>
              </p:cNvSpPr>
              <p:nvPr/>
            </p:nvSpPr>
            <p:spPr bwMode="auto">
              <a:xfrm flipV="1">
                <a:off x="2666" y="2064"/>
                <a:ext cx="336" cy="1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latin typeface="Arial (body)"/>
                  <a:cs typeface="Arial (body)"/>
                </a:endParaRPr>
              </a:p>
            </p:txBody>
          </p:sp>
          <p:grpSp>
            <p:nvGrpSpPr>
              <p:cNvPr id="27" name="Group 30"/>
              <p:cNvGrpSpPr>
                <a:grpSpLocks/>
              </p:cNvGrpSpPr>
              <p:nvPr/>
            </p:nvGrpSpPr>
            <p:grpSpPr bwMode="auto">
              <a:xfrm flipV="1">
                <a:off x="2634" y="2064"/>
                <a:ext cx="373" cy="272"/>
                <a:chOff x="2725" y="1889"/>
                <a:chExt cx="373" cy="272"/>
              </a:xfrm>
            </p:grpSpPr>
            <p:sp>
              <p:nvSpPr>
                <p:cNvPr id="30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2725" y="1889"/>
                  <a:ext cx="135" cy="43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800">
                    <a:latin typeface="Arial (body)"/>
                    <a:cs typeface="Arial (body)"/>
                  </a:endParaRPr>
                </a:p>
              </p:txBody>
            </p:sp>
            <p:sp>
              <p:nvSpPr>
                <p:cNvPr id="31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2751" y="1977"/>
                  <a:ext cx="192" cy="5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800">
                    <a:latin typeface="Arial (body)"/>
                    <a:cs typeface="Arial (body)"/>
                  </a:endParaRPr>
                </a:p>
              </p:txBody>
            </p:sp>
            <p:sp>
              <p:nvSpPr>
                <p:cNvPr id="32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2763" y="2065"/>
                  <a:ext cx="300" cy="5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800">
                    <a:latin typeface="Arial (body)"/>
                    <a:cs typeface="Arial (body)"/>
                  </a:endParaRPr>
                </a:p>
              </p:txBody>
            </p:sp>
            <p:sp>
              <p:nvSpPr>
                <p:cNvPr id="33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2762" y="2160"/>
                  <a:ext cx="336" cy="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800">
                    <a:latin typeface="Arial (body)"/>
                    <a:cs typeface="Arial (body)"/>
                  </a:endParaRPr>
                </a:p>
              </p:txBody>
            </p:sp>
          </p:grpSp>
          <p:sp>
            <p:nvSpPr>
              <p:cNvPr id="28" name="Text Box 31"/>
              <p:cNvSpPr txBox="1">
                <a:spLocks noChangeArrowheads="1"/>
              </p:cNvSpPr>
              <p:nvPr/>
            </p:nvSpPr>
            <p:spPr bwMode="auto">
              <a:xfrm>
                <a:off x="2833" y="1424"/>
                <a:ext cx="1481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600" dirty="0">
                    <a:latin typeface="Arial (body)"/>
                    <a:cs typeface="Arial (body)"/>
                  </a:rPr>
                  <a:t>MeV/u protons and ions</a:t>
                </a:r>
              </a:p>
            </p:txBody>
          </p:sp>
          <p:sp>
            <p:nvSpPr>
              <p:cNvPr id="29" name="Line 32"/>
              <p:cNvSpPr>
                <a:spLocks noChangeShapeType="1"/>
              </p:cNvSpPr>
              <p:nvPr/>
            </p:nvSpPr>
            <p:spPr bwMode="auto">
              <a:xfrm flipH="1">
                <a:off x="2964" y="1664"/>
                <a:ext cx="329" cy="229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latin typeface="Arial (body)"/>
                  <a:cs typeface="Arial (body)"/>
                </a:endParaRPr>
              </a:p>
            </p:txBody>
          </p:sp>
        </p:grpSp>
        <p:sp>
          <p:nvSpPr>
            <p:cNvPr id="35" name="Text Box 45"/>
            <p:cNvSpPr txBox="1">
              <a:spLocks noChangeArrowheads="1"/>
            </p:cNvSpPr>
            <p:nvPr/>
          </p:nvSpPr>
          <p:spPr bwMode="auto">
            <a:xfrm>
              <a:off x="2923091" y="3888801"/>
              <a:ext cx="61236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200">
                  <a:latin typeface="Arial (body)"/>
                  <a:cs typeface="Arial (body)"/>
                </a:rPr>
                <a:t>Target</a:t>
              </a:r>
              <a:endParaRPr lang="en-US" sz="1600">
                <a:latin typeface="Arial (body)"/>
                <a:cs typeface="Arial (body)"/>
              </a:endParaRPr>
            </a:p>
          </p:txBody>
        </p:sp>
      </p:grpSp>
      <p:sp>
        <p:nvSpPr>
          <p:cNvPr id="36" name="Textfeld 10"/>
          <p:cNvSpPr txBox="1"/>
          <p:nvPr/>
        </p:nvSpPr>
        <p:spPr>
          <a:xfrm>
            <a:off x="2695444" y="3783581"/>
            <a:ext cx="6359656" cy="2246743"/>
          </a:xfrm>
          <a:prstGeom prst="rect">
            <a:avLst/>
          </a:prstGeom>
          <a:noFill/>
        </p:spPr>
        <p:txBody>
          <a:bodyPr wrap="square" lIns="91410" tIns="45707" rIns="91410" bIns="45707" rtlCol="0">
            <a:spAutoFit/>
          </a:bodyPr>
          <a:lstStyle/>
          <a:p>
            <a:pPr algn="just"/>
            <a:r>
              <a:rPr lang="de-DE" sz="2000" dirty="0" smtClean="0">
                <a:solidFill>
                  <a:srgbClr val="004378"/>
                </a:solidFill>
                <a:latin typeface="Arial"/>
                <a:cs typeface="Arial"/>
              </a:rPr>
              <a:t>- Low </a:t>
            </a:r>
            <a:r>
              <a:rPr lang="de-DE" sz="2000" dirty="0" err="1" smtClean="0">
                <a:solidFill>
                  <a:srgbClr val="004378"/>
                </a:solidFill>
                <a:latin typeface="Arial"/>
                <a:cs typeface="Arial"/>
              </a:rPr>
              <a:t>emittance</a:t>
            </a:r>
            <a:r>
              <a:rPr lang="de-DE" sz="2000" dirty="0" smtClean="0">
                <a:solidFill>
                  <a:srgbClr val="004378"/>
                </a:solidFill>
                <a:latin typeface="Arial"/>
                <a:cs typeface="Arial"/>
              </a:rPr>
              <a:t> </a:t>
            </a:r>
            <a:r>
              <a:rPr lang="de-DE" sz="2000" dirty="0" err="1" smtClean="0">
                <a:solidFill>
                  <a:srgbClr val="004378"/>
                </a:solidFill>
                <a:latin typeface="Arial"/>
                <a:cs typeface="Arial"/>
              </a:rPr>
              <a:t>beams</a:t>
            </a:r>
            <a:r>
              <a:rPr lang="de-DE" sz="2000" dirty="0" smtClean="0">
                <a:solidFill>
                  <a:srgbClr val="004378"/>
                </a:solidFill>
                <a:latin typeface="Arial"/>
                <a:cs typeface="Arial"/>
              </a:rPr>
              <a:t> </a:t>
            </a:r>
            <a:r>
              <a:rPr lang="de-DE" sz="2000" dirty="0" err="1" smtClean="0">
                <a:solidFill>
                  <a:srgbClr val="004378"/>
                </a:solidFill>
                <a:latin typeface="Arial"/>
                <a:cs typeface="Arial"/>
              </a:rPr>
              <a:t>with</a:t>
            </a:r>
            <a:r>
              <a:rPr lang="de-DE" sz="2000" dirty="0" smtClean="0">
                <a:solidFill>
                  <a:srgbClr val="004378"/>
                </a:solidFill>
                <a:latin typeface="Arial"/>
                <a:cs typeface="Arial"/>
              </a:rPr>
              <a:t> µm-</a:t>
            </a:r>
            <a:r>
              <a:rPr lang="de-DE" sz="2000" dirty="0" err="1" smtClean="0">
                <a:solidFill>
                  <a:srgbClr val="004378"/>
                </a:solidFill>
                <a:latin typeface="Arial"/>
                <a:cs typeface="Arial"/>
              </a:rPr>
              <a:t>scale</a:t>
            </a:r>
            <a:r>
              <a:rPr lang="de-DE" sz="2000" dirty="0" smtClean="0">
                <a:solidFill>
                  <a:srgbClr val="004378"/>
                </a:solidFill>
                <a:latin typeface="Arial"/>
                <a:cs typeface="Arial"/>
              </a:rPr>
              <a:t> </a:t>
            </a:r>
            <a:r>
              <a:rPr lang="de-DE" sz="2000" dirty="0" err="1" smtClean="0">
                <a:solidFill>
                  <a:srgbClr val="004378"/>
                </a:solidFill>
                <a:latin typeface="Arial"/>
                <a:cs typeface="Arial"/>
              </a:rPr>
              <a:t>source</a:t>
            </a:r>
            <a:r>
              <a:rPr lang="de-DE" sz="2000" dirty="0" smtClean="0">
                <a:solidFill>
                  <a:srgbClr val="004378"/>
                </a:solidFill>
                <a:latin typeface="Arial"/>
                <a:cs typeface="Arial"/>
              </a:rPr>
              <a:t> </a:t>
            </a:r>
            <a:r>
              <a:rPr lang="de-DE" sz="2000" dirty="0" err="1" smtClean="0">
                <a:solidFill>
                  <a:srgbClr val="004378"/>
                </a:solidFill>
                <a:latin typeface="Arial"/>
                <a:cs typeface="Arial"/>
              </a:rPr>
              <a:t>size</a:t>
            </a:r>
            <a:endParaRPr lang="de-DE" sz="2000" dirty="0" smtClean="0">
              <a:solidFill>
                <a:srgbClr val="004378"/>
              </a:solidFill>
              <a:latin typeface="Arial"/>
              <a:cs typeface="Arial"/>
            </a:endParaRPr>
          </a:p>
          <a:p>
            <a:pPr algn="just"/>
            <a:endParaRPr lang="de-DE" sz="2000" i="1" dirty="0">
              <a:solidFill>
                <a:srgbClr val="004378"/>
              </a:solidFill>
              <a:latin typeface="Arial"/>
              <a:cs typeface="Arial"/>
            </a:endParaRPr>
          </a:p>
          <a:p>
            <a:pPr marL="285750" indent="-285750" algn="just">
              <a:buFontTx/>
              <a:buChar char="-"/>
            </a:pPr>
            <a:r>
              <a:rPr lang="de-DE" sz="2000" dirty="0" err="1" smtClean="0">
                <a:solidFill>
                  <a:srgbClr val="004378"/>
                </a:solidFill>
                <a:latin typeface="Arial"/>
                <a:cs typeface="Arial"/>
              </a:rPr>
              <a:t>Ultrashort</a:t>
            </a:r>
            <a:r>
              <a:rPr lang="de-DE" sz="2000" dirty="0" smtClean="0">
                <a:solidFill>
                  <a:srgbClr val="004378"/>
                </a:solidFill>
                <a:latin typeface="Arial"/>
                <a:cs typeface="Arial"/>
              </a:rPr>
              <a:t> </a:t>
            </a:r>
            <a:r>
              <a:rPr lang="de-DE" sz="2000" dirty="0" err="1" smtClean="0">
                <a:solidFill>
                  <a:srgbClr val="004378"/>
                </a:solidFill>
                <a:latin typeface="Arial"/>
                <a:cs typeface="Arial"/>
              </a:rPr>
              <a:t>burst</a:t>
            </a:r>
            <a:r>
              <a:rPr lang="de-DE" sz="2000" dirty="0" smtClean="0">
                <a:solidFill>
                  <a:srgbClr val="004378"/>
                </a:solidFill>
                <a:latin typeface="Arial"/>
                <a:cs typeface="Arial"/>
              </a:rPr>
              <a:t> </a:t>
            </a:r>
            <a:r>
              <a:rPr lang="de-DE" sz="2000" dirty="0" err="1" smtClean="0">
                <a:solidFill>
                  <a:srgbClr val="004378"/>
                </a:solidFill>
                <a:latin typeface="Arial"/>
                <a:cs typeface="Arial"/>
              </a:rPr>
              <a:t>duration</a:t>
            </a:r>
            <a:r>
              <a:rPr lang="de-DE" sz="2000" dirty="0" smtClean="0">
                <a:solidFill>
                  <a:srgbClr val="004378"/>
                </a:solidFill>
                <a:latin typeface="Arial"/>
                <a:cs typeface="Arial"/>
              </a:rPr>
              <a:t> (&lt;</a:t>
            </a:r>
            <a:r>
              <a:rPr lang="de-DE" sz="2000" dirty="0" err="1" smtClean="0">
                <a:solidFill>
                  <a:srgbClr val="004378"/>
                </a:solidFill>
                <a:latin typeface="Arial"/>
                <a:cs typeface="Arial"/>
              </a:rPr>
              <a:t>ps</a:t>
            </a:r>
            <a:r>
              <a:rPr lang="de-DE" sz="2000" dirty="0" smtClean="0">
                <a:solidFill>
                  <a:srgbClr val="004378"/>
                </a:solidFill>
                <a:latin typeface="Arial"/>
                <a:cs typeface="Arial"/>
              </a:rPr>
              <a:t>)</a:t>
            </a:r>
          </a:p>
          <a:p>
            <a:pPr marL="285750" indent="-285750" algn="just">
              <a:buFontTx/>
              <a:buChar char="-"/>
            </a:pPr>
            <a:endParaRPr lang="de-DE" sz="2000" dirty="0">
              <a:solidFill>
                <a:srgbClr val="004378"/>
              </a:solidFill>
              <a:latin typeface="Arial"/>
              <a:cs typeface="Arial"/>
            </a:endParaRPr>
          </a:p>
          <a:p>
            <a:pPr marL="285750" indent="-285750" algn="just">
              <a:buFontTx/>
              <a:buChar char="-"/>
            </a:pPr>
            <a:r>
              <a:rPr lang="de-DE" sz="2000" dirty="0" err="1" smtClean="0">
                <a:solidFill>
                  <a:srgbClr val="004378"/>
                </a:solidFill>
                <a:latin typeface="Arial"/>
                <a:cs typeface="Arial"/>
              </a:rPr>
              <a:t>Broad</a:t>
            </a:r>
            <a:r>
              <a:rPr lang="de-DE" sz="2000" dirty="0" smtClean="0">
                <a:solidFill>
                  <a:srgbClr val="004378"/>
                </a:solidFill>
                <a:latin typeface="Arial"/>
                <a:cs typeface="Arial"/>
              </a:rPr>
              <a:t> </a:t>
            </a:r>
            <a:r>
              <a:rPr lang="de-DE" sz="2000" dirty="0" err="1" smtClean="0">
                <a:solidFill>
                  <a:srgbClr val="004378"/>
                </a:solidFill>
                <a:latin typeface="Arial"/>
                <a:cs typeface="Arial"/>
              </a:rPr>
              <a:t>Spectra</a:t>
            </a:r>
            <a:endParaRPr lang="de-DE" sz="2000" dirty="0" smtClean="0">
              <a:solidFill>
                <a:srgbClr val="004378"/>
              </a:solidFill>
              <a:latin typeface="Arial"/>
              <a:cs typeface="Arial"/>
            </a:endParaRPr>
          </a:p>
          <a:p>
            <a:pPr marL="285750" indent="-285750" algn="just">
              <a:buFontTx/>
              <a:buChar char="-"/>
            </a:pPr>
            <a:endParaRPr lang="de-DE" sz="2000" dirty="0">
              <a:solidFill>
                <a:srgbClr val="004378"/>
              </a:solidFill>
              <a:latin typeface="Arial"/>
              <a:cs typeface="Arial"/>
            </a:endParaRPr>
          </a:p>
          <a:p>
            <a:pPr marL="285750" indent="-285750" algn="just">
              <a:buFontTx/>
              <a:buChar char="-"/>
            </a:pPr>
            <a:r>
              <a:rPr lang="de-DE" sz="2000" dirty="0" err="1" smtClean="0">
                <a:solidFill>
                  <a:srgbClr val="004378"/>
                </a:solidFill>
                <a:latin typeface="Arial"/>
                <a:cs typeface="Arial"/>
              </a:rPr>
              <a:t>Energy</a:t>
            </a:r>
            <a:r>
              <a:rPr lang="de-DE" sz="2000" dirty="0" smtClean="0">
                <a:solidFill>
                  <a:srgbClr val="004378"/>
                </a:solidFill>
                <a:latin typeface="Arial"/>
                <a:cs typeface="Arial"/>
              </a:rPr>
              <a:t> </a:t>
            </a:r>
            <a:r>
              <a:rPr lang="de-DE" sz="2000" dirty="0" err="1" smtClean="0">
                <a:solidFill>
                  <a:srgbClr val="004378"/>
                </a:solidFill>
                <a:latin typeface="Arial"/>
                <a:cs typeface="Arial"/>
              </a:rPr>
              <a:t>scales</a:t>
            </a:r>
            <a:r>
              <a:rPr lang="de-DE" sz="2000" dirty="0" smtClean="0">
                <a:solidFill>
                  <a:srgbClr val="004378"/>
                </a:solidFill>
                <a:latin typeface="Arial"/>
                <a:cs typeface="Arial"/>
              </a:rPr>
              <a:t> </a:t>
            </a:r>
            <a:r>
              <a:rPr lang="de-DE" sz="2000" dirty="0" err="1" smtClean="0">
                <a:solidFill>
                  <a:srgbClr val="004378"/>
                </a:solidFill>
                <a:latin typeface="Arial"/>
                <a:cs typeface="Arial"/>
              </a:rPr>
              <a:t>as</a:t>
            </a:r>
            <a:r>
              <a:rPr lang="de-DE" sz="2000" dirty="0" smtClean="0">
                <a:solidFill>
                  <a:srgbClr val="004378"/>
                </a:solidFill>
                <a:latin typeface="Arial"/>
                <a:cs typeface="Arial"/>
              </a:rPr>
              <a:t> I</a:t>
            </a:r>
            <a:r>
              <a:rPr lang="de-DE" sz="2000" baseline="30000" dirty="0" smtClean="0">
                <a:solidFill>
                  <a:srgbClr val="004378"/>
                </a:solidFill>
                <a:latin typeface="Arial"/>
                <a:cs typeface="Arial"/>
              </a:rPr>
              <a:t>1/2</a:t>
            </a:r>
            <a:endParaRPr lang="de-DE" sz="2000" dirty="0">
              <a:solidFill>
                <a:srgbClr val="004378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7708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200025"/>
            <a:ext cx="6121844" cy="1143000"/>
          </a:xfrm>
        </p:spPr>
        <p:txBody>
          <a:bodyPr/>
          <a:lstStyle/>
          <a:p>
            <a:r>
              <a:rPr lang="en-US" dirty="0" smtClean="0"/>
              <a:t>Radiation Pressure Acceleration (RPA)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PAGE </a:t>
            </a:r>
            <a:fld id="{F35164B6-5B5C-4D57-91C6-379885D5A5FE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sp>
        <p:nvSpPr>
          <p:cNvPr id="8" name="Rectangle 36"/>
          <p:cNvSpPr>
            <a:spLocks noChangeArrowheads="1"/>
          </p:cNvSpPr>
          <p:nvPr/>
        </p:nvSpPr>
        <p:spPr bwMode="auto">
          <a:xfrm>
            <a:off x="997710" y="1509495"/>
            <a:ext cx="5435600" cy="2441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1491923"/>
            <a:ext cx="25527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 flipH="1" flipV="1">
            <a:off x="3030538" y="1196648"/>
            <a:ext cx="657225" cy="2176462"/>
          </a:xfrm>
          <a:prstGeom prst="rect">
            <a:avLst/>
          </a:prstGeom>
          <a:solidFill>
            <a:srgbClr val="FFFD0D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D0D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Arial (body)"/>
              <a:cs typeface="Arial (body)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909638" y="1930073"/>
            <a:ext cx="157306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Arial (body)"/>
                <a:cs typeface="Arial (body)"/>
              </a:rPr>
              <a:t>I&gt;10</a:t>
            </a:r>
            <a:r>
              <a:rPr lang="en-US" baseline="30000">
                <a:latin typeface="Arial (body)"/>
                <a:cs typeface="Arial (body)"/>
              </a:rPr>
              <a:t>20</a:t>
            </a:r>
            <a:r>
              <a:rPr lang="en-US">
                <a:latin typeface="Arial (body)"/>
                <a:cs typeface="Arial (body)"/>
              </a:rPr>
              <a:t>Wcm</a:t>
            </a:r>
            <a:r>
              <a:rPr lang="en-US" baseline="30000">
                <a:latin typeface="Arial (body)"/>
                <a:cs typeface="Arial (body)"/>
              </a:rPr>
              <a:t>2</a:t>
            </a:r>
            <a:endParaRPr lang="en-US">
              <a:latin typeface="Arial (body)"/>
              <a:cs typeface="Arial (body)"/>
            </a:endParaRPr>
          </a:p>
          <a:p>
            <a:pPr eaLnBrk="1" hangingPunct="1"/>
            <a:r>
              <a:rPr lang="en-US">
                <a:latin typeface="Arial (body)"/>
                <a:cs typeface="Arial (body)"/>
              </a:rPr>
              <a:t>A</a:t>
            </a:r>
            <a:r>
              <a:rPr lang="en-US" baseline="-25000">
                <a:latin typeface="Arial (body)"/>
                <a:cs typeface="Arial (body)"/>
              </a:rPr>
              <a:t>0</a:t>
            </a:r>
            <a:r>
              <a:rPr lang="en-US">
                <a:latin typeface="Arial (body)"/>
                <a:cs typeface="Arial (body)"/>
              </a:rPr>
              <a:t>&gt;10</a:t>
            </a:r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 flipV="1">
            <a:off x="1957388" y="2293610"/>
            <a:ext cx="939800" cy="11461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Arial (body)"/>
              <a:cs typeface="Arial (body)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0" y="3049260"/>
            <a:ext cx="25656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Arial (body)"/>
                <a:cs typeface="Arial (body)"/>
              </a:rPr>
              <a:t>Ponderomotive Push</a:t>
            </a:r>
          </a:p>
        </p:txBody>
      </p:sp>
      <p:sp>
        <p:nvSpPr>
          <p:cNvPr id="14" name="Text Box 45"/>
          <p:cNvSpPr txBox="1">
            <a:spLocks noChangeArrowheads="1"/>
          </p:cNvSpPr>
          <p:nvPr/>
        </p:nvSpPr>
        <p:spPr bwMode="auto">
          <a:xfrm>
            <a:off x="2943225" y="3012748"/>
            <a:ext cx="75493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latin typeface="Arial (body)"/>
                <a:cs typeface="Arial (body)"/>
              </a:rPr>
              <a:t>Target</a:t>
            </a:r>
            <a:endParaRPr lang="en-US">
              <a:latin typeface="Arial (body)"/>
              <a:cs typeface="Arial (body)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013075" y="2103110"/>
            <a:ext cx="279400" cy="393700"/>
          </a:xfrm>
          <a:prstGeom prst="rect">
            <a:avLst/>
          </a:prstGeom>
          <a:solidFill>
            <a:srgbClr val="BE0000"/>
          </a:solidFill>
          <a:ln w="9525">
            <a:solidFill>
              <a:srgbClr val="DC0000"/>
            </a:solidFill>
            <a:round/>
            <a:headEnd/>
            <a:tailEnd/>
          </a:ln>
        </p:spPr>
        <p:txBody>
          <a:bodyPr wrap="none"/>
          <a:lstStyle/>
          <a:p>
            <a:endParaRPr lang="en-US">
              <a:latin typeface="Arial (body)"/>
              <a:cs typeface="Arial (body)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279775" y="2103110"/>
            <a:ext cx="279400" cy="393700"/>
          </a:xfrm>
          <a:prstGeom prst="rect">
            <a:avLst/>
          </a:prstGeom>
          <a:solidFill>
            <a:srgbClr val="BE0000"/>
          </a:solidFill>
          <a:ln w="9525">
            <a:solidFill>
              <a:srgbClr val="DC0000"/>
            </a:solidFill>
            <a:round/>
            <a:headEnd/>
            <a:tailEnd/>
          </a:ln>
        </p:spPr>
        <p:txBody>
          <a:bodyPr wrap="none"/>
          <a:lstStyle/>
          <a:p>
            <a:endParaRPr lang="en-US">
              <a:latin typeface="Arial (body)"/>
              <a:cs typeface="Arial (body)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 flipH="1" flipV="1">
            <a:off x="3940172" y="2099934"/>
            <a:ext cx="69852" cy="411955"/>
          </a:xfrm>
          <a:prstGeom prst="rect">
            <a:avLst/>
          </a:prstGeom>
          <a:solidFill>
            <a:srgbClr val="FFFD0D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prstMaterial="legacyMatte">
            <a:extrusionClr>
              <a:srgbClr val="FFFD0D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en-US">
              <a:latin typeface="Arial (body)"/>
              <a:ea typeface="+mn-ea"/>
              <a:cs typeface="Arial (body)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546475" y="2103110"/>
            <a:ext cx="381000" cy="393700"/>
          </a:xfrm>
          <a:prstGeom prst="rect">
            <a:avLst/>
          </a:prstGeom>
          <a:solidFill>
            <a:srgbClr val="BE0000"/>
          </a:solidFill>
          <a:ln w="9525">
            <a:solidFill>
              <a:srgbClr val="DC0000"/>
            </a:solidFill>
            <a:round/>
            <a:headEnd/>
            <a:tailEnd/>
          </a:ln>
        </p:spPr>
        <p:txBody>
          <a:bodyPr wrap="none"/>
          <a:lstStyle/>
          <a:p>
            <a:endParaRPr lang="en-US">
              <a:latin typeface="Arial (body)"/>
              <a:cs typeface="Arial (body)"/>
            </a:endParaRPr>
          </a:p>
        </p:txBody>
      </p:sp>
      <p:grpSp>
        <p:nvGrpSpPr>
          <p:cNvPr id="19" name="Group 67"/>
          <p:cNvGrpSpPr>
            <a:grpSpLocks/>
          </p:cNvGrpSpPr>
          <p:nvPr/>
        </p:nvGrpSpPr>
        <p:grpSpPr bwMode="auto">
          <a:xfrm>
            <a:off x="3838575" y="2084060"/>
            <a:ext cx="457200" cy="420688"/>
            <a:chOff x="4610100" y="2009774"/>
            <a:chExt cx="457199" cy="421481"/>
          </a:xfrm>
        </p:grpSpPr>
        <p:sp>
          <p:nvSpPr>
            <p:cNvPr id="20" name="Rectangle 6"/>
            <p:cNvSpPr>
              <a:spLocks noChangeArrowheads="1"/>
            </p:cNvSpPr>
            <p:nvPr/>
          </p:nvSpPr>
          <p:spPr bwMode="auto">
            <a:xfrm flipH="1" flipV="1">
              <a:off x="5003798" y="2009774"/>
              <a:ext cx="63501" cy="421481"/>
            </a:xfrm>
            <a:prstGeom prst="rect">
              <a:avLst/>
            </a:prstGeom>
            <a:solidFill>
              <a:srgbClr val="FFFD0D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prstMaterial="legacyMatte">
              <a:extrusionClr>
                <a:srgbClr val="FFFD0D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en-US">
                <a:latin typeface="Arial (body)"/>
                <a:ea typeface="+mn-ea"/>
                <a:cs typeface="Arial (body)"/>
              </a:endParaRPr>
            </a:p>
          </p:txBody>
        </p:sp>
        <p:sp>
          <p:nvSpPr>
            <p:cNvPr id="21" name="Rectangle 66"/>
            <p:cNvSpPr>
              <a:spLocks noChangeArrowheads="1"/>
            </p:cNvSpPr>
            <p:nvPr/>
          </p:nvSpPr>
          <p:spPr bwMode="auto">
            <a:xfrm>
              <a:off x="4610100" y="2022476"/>
              <a:ext cx="381000" cy="393700"/>
            </a:xfrm>
            <a:prstGeom prst="rect">
              <a:avLst/>
            </a:prstGeom>
            <a:solidFill>
              <a:srgbClr val="BE0000"/>
            </a:solidFill>
            <a:ln w="9525">
              <a:solidFill>
                <a:srgbClr val="DC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>
                <a:latin typeface="Arial (body)"/>
                <a:cs typeface="Arial (body)"/>
              </a:endParaRPr>
            </a:p>
          </p:txBody>
        </p:sp>
      </p:grpSp>
      <p:grpSp>
        <p:nvGrpSpPr>
          <p:cNvPr id="28" name="Group 94"/>
          <p:cNvGrpSpPr>
            <a:grpSpLocks/>
          </p:cNvGrpSpPr>
          <p:nvPr/>
        </p:nvGrpSpPr>
        <p:grpSpPr bwMode="auto">
          <a:xfrm>
            <a:off x="4840288" y="1766453"/>
            <a:ext cx="4303712" cy="4405312"/>
            <a:chOff x="44" y="467"/>
            <a:chExt cx="2711" cy="2775"/>
          </a:xfrm>
        </p:grpSpPr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" y="467"/>
              <a:ext cx="2711" cy="2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Freeform 9"/>
            <p:cNvSpPr>
              <a:spLocks/>
            </p:cNvSpPr>
            <p:nvPr/>
          </p:nvSpPr>
          <p:spPr bwMode="auto">
            <a:xfrm>
              <a:off x="512" y="596"/>
              <a:ext cx="1745" cy="2131"/>
            </a:xfrm>
            <a:custGeom>
              <a:avLst/>
              <a:gdLst>
                <a:gd name="T0" fmla="*/ 0 w 1745"/>
                <a:gd name="T1" fmla="*/ 2131 h 2131"/>
                <a:gd name="T2" fmla="*/ 591 w 1745"/>
                <a:gd name="T3" fmla="*/ 1279 h 2131"/>
                <a:gd name="T4" fmla="*/ 833 w 1745"/>
                <a:gd name="T5" fmla="*/ 925 h 2131"/>
                <a:gd name="T6" fmla="*/ 1089 w 1745"/>
                <a:gd name="T7" fmla="*/ 603 h 2131"/>
                <a:gd name="T8" fmla="*/ 1332 w 1745"/>
                <a:gd name="T9" fmla="*/ 315 h 2131"/>
                <a:gd name="T10" fmla="*/ 1410 w 1745"/>
                <a:gd name="T11" fmla="*/ 236 h 2131"/>
                <a:gd name="T12" fmla="*/ 1489 w 1745"/>
                <a:gd name="T13" fmla="*/ 157 h 2131"/>
                <a:gd name="T14" fmla="*/ 1587 w 1745"/>
                <a:gd name="T15" fmla="*/ 92 h 2131"/>
                <a:gd name="T16" fmla="*/ 1666 w 1745"/>
                <a:gd name="T17" fmla="*/ 46 h 2131"/>
                <a:gd name="T18" fmla="*/ 1745 w 1745"/>
                <a:gd name="T19" fmla="*/ 0 h 21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45"/>
                <a:gd name="T31" fmla="*/ 0 h 2131"/>
                <a:gd name="T32" fmla="*/ 1745 w 1745"/>
                <a:gd name="T33" fmla="*/ 2131 h 213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45" h="2131">
                  <a:moveTo>
                    <a:pt x="0" y="2131"/>
                  </a:moveTo>
                  <a:cubicBezTo>
                    <a:pt x="226" y="1805"/>
                    <a:pt x="452" y="1480"/>
                    <a:pt x="591" y="1279"/>
                  </a:cubicBezTo>
                  <a:cubicBezTo>
                    <a:pt x="730" y="1078"/>
                    <a:pt x="750" y="1038"/>
                    <a:pt x="833" y="925"/>
                  </a:cubicBezTo>
                  <a:cubicBezTo>
                    <a:pt x="916" y="812"/>
                    <a:pt x="1006" y="705"/>
                    <a:pt x="1089" y="603"/>
                  </a:cubicBezTo>
                  <a:cubicBezTo>
                    <a:pt x="1172" y="501"/>
                    <a:pt x="1278" y="376"/>
                    <a:pt x="1332" y="315"/>
                  </a:cubicBezTo>
                  <a:cubicBezTo>
                    <a:pt x="1386" y="254"/>
                    <a:pt x="1384" y="262"/>
                    <a:pt x="1410" y="236"/>
                  </a:cubicBezTo>
                  <a:cubicBezTo>
                    <a:pt x="1436" y="210"/>
                    <a:pt x="1460" y="181"/>
                    <a:pt x="1489" y="157"/>
                  </a:cubicBezTo>
                  <a:cubicBezTo>
                    <a:pt x="1518" y="133"/>
                    <a:pt x="1558" y="110"/>
                    <a:pt x="1587" y="92"/>
                  </a:cubicBezTo>
                  <a:cubicBezTo>
                    <a:pt x="1616" y="74"/>
                    <a:pt x="1640" y="61"/>
                    <a:pt x="1666" y="46"/>
                  </a:cubicBezTo>
                  <a:cubicBezTo>
                    <a:pt x="1692" y="31"/>
                    <a:pt x="1732" y="8"/>
                    <a:pt x="1745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Text Box 61"/>
            <p:cNvSpPr txBox="1">
              <a:spLocks noChangeArrowheads="1"/>
            </p:cNvSpPr>
            <p:nvPr/>
          </p:nvSpPr>
          <p:spPr bwMode="auto">
            <a:xfrm>
              <a:off x="458" y="611"/>
              <a:ext cx="108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/>
                <a:t>Foil thickness:100nm</a:t>
              </a:r>
            </a:p>
          </p:txBody>
        </p:sp>
        <p:sp>
          <p:nvSpPr>
            <p:cNvPr id="32" name="Line 62"/>
            <p:cNvSpPr>
              <a:spLocks noChangeShapeType="1"/>
            </p:cNvSpPr>
            <p:nvPr/>
          </p:nvSpPr>
          <p:spPr bwMode="auto">
            <a:xfrm>
              <a:off x="1500" y="716"/>
              <a:ext cx="524" cy="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Text Box 63"/>
            <p:cNvSpPr txBox="1">
              <a:spLocks noChangeArrowheads="1"/>
            </p:cNvSpPr>
            <p:nvPr/>
          </p:nvSpPr>
          <p:spPr bwMode="auto">
            <a:xfrm>
              <a:off x="1114" y="735"/>
              <a:ext cx="42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/>
                <a:t>150nm</a:t>
              </a:r>
            </a:p>
          </p:txBody>
        </p:sp>
        <p:sp>
          <p:nvSpPr>
            <p:cNvPr id="34" name="Line 64"/>
            <p:cNvSpPr>
              <a:spLocks noChangeShapeType="1"/>
            </p:cNvSpPr>
            <p:nvPr/>
          </p:nvSpPr>
          <p:spPr bwMode="auto">
            <a:xfrm>
              <a:off x="1508" y="844"/>
              <a:ext cx="5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Text Box 67"/>
            <p:cNvSpPr txBox="1">
              <a:spLocks noChangeArrowheads="1"/>
            </p:cNvSpPr>
            <p:nvPr/>
          </p:nvSpPr>
          <p:spPr bwMode="auto">
            <a:xfrm>
              <a:off x="1110" y="871"/>
              <a:ext cx="42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/>
                <a:t>250nm</a:t>
              </a:r>
            </a:p>
          </p:txBody>
        </p:sp>
        <p:sp>
          <p:nvSpPr>
            <p:cNvPr id="36" name="Text Box 68"/>
            <p:cNvSpPr txBox="1">
              <a:spLocks noChangeArrowheads="1"/>
            </p:cNvSpPr>
            <p:nvPr/>
          </p:nvSpPr>
          <p:spPr bwMode="auto">
            <a:xfrm>
              <a:off x="1110" y="995"/>
              <a:ext cx="42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/>
                <a:t>350nm</a:t>
              </a:r>
            </a:p>
          </p:txBody>
        </p:sp>
        <p:sp>
          <p:nvSpPr>
            <p:cNvPr id="37" name="Line 69"/>
            <p:cNvSpPr>
              <a:spLocks noChangeShapeType="1"/>
            </p:cNvSpPr>
            <p:nvPr/>
          </p:nvSpPr>
          <p:spPr bwMode="auto">
            <a:xfrm>
              <a:off x="1488" y="976"/>
              <a:ext cx="6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Line 70"/>
            <p:cNvSpPr>
              <a:spLocks noChangeShapeType="1"/>
            </p:cNvSpPr>
            <p:nvPr/>
          </p:nvSpPr>
          <p:spPr bwMode="auto">
            <a:xfrm flipV="1">
              <a:off x="1476" y="1096"/>
              <a:ext cx="636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" name="Textfeld 10"/>
          <p:cNvSpPr txBox="1"/>
          <p:nvPr/>
        </p:nvSpPr>
        <p:spPr>
          <a:xfrm>
            <a:off x="93762" y="3823241"/>
            <a:ext cx="4928057" cy="2862296"/>
          </a:xfrm>
          <a:prstGeom prst="rect">
            <a:avLst/>
          </a:prstGeom>
          <a:noFill/>
        </p:spPr>
        <p:txBody>
          <a:bodyPr wrap="square" lIns="91410" tIns="45707" rIns="91410" bIns="45707" rtlCol="0">
            <a:spAutoFit/>
          </a:bodyPr>
          <a:lstStyle/>
          <a:p>
            <a:pPr algn="just"/>
            <a:r>
              <a:rPr lang="de-DE" sz="1800" dirty="0" smtClean="0">
                <a:solidFill>
                  <a:srgbClr val="004378"/>
                </a:solidFill>
                <a:latin typeface="Arial"/>
                <a:cs typeface="Arial"/>
              </a:rPr>
              <a:t>Advantages</a:t>
            </a:r>
          </a:p>
          <a:p>
            <a:pPr marL="285750" indent="-285750" algn="just">
              <a:buFontTx/>
              <a:buChar char="-"/>
            </a:pPr>
            <a:r>
              <a:rPr lang="de-DE" sz="1800" dirty="0" smtClean="0">
                <a:solidFill>
                  <a:srgbClr val="004378"/>
                </a:solidFill>
                <a:latin typeface="Arial"/>
                <a:cs typeface="Arial"/>
              </a:rPr>
              <a:t>Rapid </a:t>
            </a:r>
            <a:r>
              <a:rPr lang="de-DE" sz="1800" dirty="0" err="1" smtClean="0">
                <a:solidFill>
                  <a:srgbClr val="004378"/>
                </a:solidFill>
                <a:latin typeface="Arial"/>
                <a:cs typeface="Arial"/>
              </a:rPr>
              <a:t>Scaling</a:t>
            </a:r>
            <a:r>
              <a:rPr lang="de-DE" sz="1800" dirty="0" smtClean="0">
                <a:solidFill>
                  <a:srgbClr val="004378"/>
                </a:solidFill>
                <a:latin typeface="Arial"/>
                <a:cs typeface="Arial"/>
              </a:rPr>
              <a:t> </a:t>
            </a:r>
            <a:r>
              <a:rPr lang="de-DE" sz="1800" dirty="0" err="1" smtClean="0">
                <a:solidFill>
                  <a:srgbClr val="004378"/>
                </a:solidFill>
                <a:latin typeface="Arial"/>
                <a:cs typeface="Arial"/>
              </a:rPr>
              <a:t>with</a:t>
            </a:r>
            <a:r>
              <a:rPr lang="de-DE" sz="1800" dirty="0" smtClean="0">
                <a:solidFill>
                  <a:srgbClr val="004378"/>
                </a:solidFill>
                <a:latin typeface="Arial"/>
                <a:cs typeface="Arial"/>
              </a:rPr>
              <a:t> </a:t>
            </a:r>
            <a:r>
              <a:rPr lang="de-DE" sz="1800" dirty="0" err="1" smtClean="0">
                <a:solidFill>
                  <a:srgbClr val="004378"/>
                </a:solidFill>
                <a:latin typeface="Arial"/>
                <a:cs typeface="Arial"/>
              </a:rPr>
              <a:t>Intensity</a:t>
            </a:r>
            <a:r>
              <a:rPr lang="de-DE" sz="1800" dirty="0" smtClean="0">
                <a:solidFill>
                  <a:srgbClr val="004378"/>
                </a:solidFill>
                <a:latin typeface="Arial"/>
                <a:cs typeface="Arial"/>
              </a:rPr>
              <a:t> </a:t>
            </a:r>
            <a:r>
              <a:rPr lang="de-DE" sz="1800" dirty="0" err="1" smtClean="0">
                <a:solidFill>
                  <a:srgbClr val="004378"/>
                </a:solidFill>
                <a:latin typeface="Arial"/>
                <a:cs typeface="Arial"/>
              </a:rPr>
              <a:t>predicted</a:t>
            </a:r>
            <a:endParaRPr lang="de-DE" sz="1800" dirty="0" smtClean="0">
              <a:solidFill>
                <a:srgbClr val="004378"/>
              </a:solidFill>
              <a:latin typeface="Arial"/>
              <a:cs typeface="Arial"/>
            </a:endParaRPr>
          </a:p>
          <a:p>
            <a:pPr marL="285750" indent="-285750" algn="just">
              <a:buFontTx/>
              <a:buChar char="-"/>
            </a:pPr>
            <a:r>
              <a:rPr lang="de-DE" sz="1800" dirty="0" smtClean="0">
                <a:solidFill>
                  <a:srgbClr val="004378"/>
                </a:solidFill>
                <a:latin typeface="Arial"/>
                <a:cs typeface="Arial"/>
              </a:rPr>
              <a:t>More </a:t>
            </a:r>
            <a:r>
              <a:rPr lang="de-DE" sz="1800" dirty="0" err="1" smtClean="0">
                <a:solidFill>
                  <a:srgbClr val="004378"/>
                </a:solidFill>
                <a:latin typeface="Arial"/>
                <a:cs typeface="Arial"/>
              </a:rPr>
              <a:t>controlled</a:t>
            </a:r>
            <a:r>
              <a:rPr lang="de-DE" sz="1800" dirty="0" smtClean="0">
                <a:solidFill>
                  <a:srgbClr val="004378"/>
                </a:solidFill>
                <a:latin typeface="Arial"/>
                <a:cs typeface="Arial"/>
              </a:rPr>
              <a:t> </a:t>
            </a:r>
            <a:r>
              <a:rPr lang="de-DE" sz="1800" dirty="0" err="1" smtClean="0">
                <a:solidFill>
                  <a:srgbClr val="004378"/>
                </a:solidFill>
                <a:latin typeface="Arial"/>
                <a:cs typeface="Arial"/>
              </a:rPr>
              <a:t>spectral</a:t>
            </a:r>
            <a:r>
              <a:rPr lang="de-DE" sz="1800" dirty="0" smtClean="0">
                <a:solidFill>
                  <a:srgbClr val="004378"/>
                </a:solidFill>
                <a:latin typeface="Arial"/>
                <a:cs typeface="Arial"/>
              </a:rPr>
              <a:t> </a:t>
            </a:r>
            <a:r>
              <a:rPr lang="de-DE" sz="1800" dirty="0" err="1" smtClean="0">
                <a:solidFill>
                  <a:srgbClr val="004378"/>
                </a:solidFill>
                <a:latin typeface="Arial"/>
                <a:cs typeface="Arial"/>
              </a:rPr>
              <a:t>shape</a:t>
            </a:r>
            <a:endParaRPr lang="de-DE" sz="1800" dirty="0" smtClean="0">
              <a:solidFill>
                <a:srgbClr val="004378"/>
              </a:solidFill>
              <a:latin typeface="Arial"/>
              <a:cs typeface="Arial"/>
            </a:endParaRPr>
          </a:p>
          <a:p>
            <a:pPr algn="just"/>
            <a:r>
              <a:rPr lang="de-DE" sz="1800" dirty="0" smtClean="0">
                <a:solidFill>
                  <a:srgbClr val="004378"/>
                </a:solidFill>
                <a:latin typeface="Arial"/>
                <a:cs typeface="Arial"/>
              </a:rPr>
              <a:t/>
            </a:r>
            <a:br>
              <a:rPr lang="de-DE" sz="1800" dirty="0" smtClean="0">
                <a:solidFill>
                  <a:srgbClr val="004378"/>
                </a:solidFill>
                <a:latin typeface="Arial"/>
                <a:cs typeface="Arial"/>
              </a:rPr>
            </a:br>
            <a:r>
              <a:rPr lang="de-DE" sz="1800" dirty="0" err="1" smtClean="0">
                <a:solidFill>
                  <a:srgbClr val="004378"/>
                </a:solidFill>
                <a:latin typeface="Arial"/>
                <a:cs typeface="Arial"/>
              </a:rPr>
              <a:t>Challenges</a:t>
            </a:r>
            <a:endParaRPr lang="de-DE" sz="1800" dirty="0" smtClean="0">
              <a:solidFill>
                <a:srgbClr val="004378"/>
              </a:solidFill>
              <a:latin typeface="Arial"/>
              <a:cs typeface="Arial"/>
            </a:endParaRPr>
          </a:p>
          <a:p>
            <a:pPr marL="285750" indent="-285750" algn="just">
              <a:buFontTx/>
              <a:buChar char="-"/>
            </a:pPr>
            <a:r>
              <a:rPr lang="de-DE" sz="1800" dirty="0" smtClean="0">
                <a:solidFill>
                  <a:srgbClr val="004378"/>
                </a:solidFill>
                <a:latin typeface="Arial"/>
                <a:cs typeface="Arial"/>
              </a:rPr>
              <a:t>Suppression </a:t>
            </a:r>
            <a:r>
              <a:rPr lang="de-DE" sz="1800" dirty="0" err="1" smtClean="0">
                <a:solidFill>
                  <a:srgbClr val="004378"/>
                </a:solidFill>
                <a:latin typeface="Arial"/>
                <a:cs typeface="Arial"/>
              </a:rPr>
              <a:t>of</a:t>
            </a:r>
            <a:r>
              <a:rPr lang="de-DE" sz="1800" dirty="0" smtClean="0">
                <a:solidFill>
                  <a:srgbClr val="004378"/>
                </a:solidFill>
                <a:latin typeface="Arial"/>
                <a:cs typeface="Arial"/>
              </a:rPr>
              <a:t> </a:t>
            </a:r>
            <a:r>
              <a:rPr lang="de-DE" sz="1800" dirty="0" err="1" smtClean="0">
                <a:solidFill>
                  <a:srgbClr val="004378"/>
                </a:solidFill>
                <a:latin typeface="Arial"/>
                <a:cs typeface="Arial"/>
              </a:rPr>
              <a:t>hot</a:t>
            </a:r>
            <a:r>
              <a:rPr lang="de-DE" sz="1800" dirty="0" smtClean="0">
                <a:solidFill>
                  <a:srgbClr val="004378"/>
                </a:solidFill>
                <a:latin typeface="Arial"/>
                <a:cs typeface="Arial"/>
              </a:rPr>
              <a:t> </a:t>
            </a:r>
            <a:r>
              <a:rPr lang="de-DE" sz="1800" dirty="0" err="1" smtClean="0">
                <a:solidFill>
                  <a:srgbClr val="004378"/>
                </a:solidFill>
                <a:latin typeface="Arial"/>
                <a:cs typeface="Arial"/>
              </a:rPr>
              <a:t>electrons</a:t>
            </a:r>
            <a:endParaRPr lang="de-DE" sz="1800" dirty="0" smtClean="0">
              <a:solidFill>
                <a:srgbClr val="004378"/>
              </a:solidFill>
              <a:latin typeface="Arial"/>
              <a:cs typeface="Arial"/>
            </a:endParaRPr>
          </a:p>
          <a:p>
            <a:pPr marL="742950" lvl="1" indent="-285750" algn="just">
              <a:buFontTx/>
              <a:buChar char="-"/>
            </a:pPr>
            <a:r>
              <a:rPr lang="de-DE" sz="1800" dirty="0" err="1" smtClean="0">
                <a:solidFill>
                  <a:srgbClr val="004378"/>
                </a:solidFill>
                <a:latin typeface="Arial"/>
                <a:cs typeface="Arial"/>
              </a:rPr>
              <a:t>Circular</a:t>
            </a:r>
            <a:r>
              <a:rPr lang="de-DE" sz="1800" dirty="0" smtClean="0">
                <a:solidFill>
                  <a:srgbClr val="004378"/>
                </a:solidFill>
                <a:latin typeface="Arial"/>
                <a:cs typeface="Arial"/>
              </a:rPr>
              <a:t> Polarisation, Top-hat </a:t>
            </a:r>
            <a:r>
              <a:rPr lang="de-DE" sz="1800" dirty="0" err="1" smtClean="0">
                <a:solidFill>
                  <a:srgbClr val="004378"/>
                </a:solidFill>
                <a:latin typeface="Arial"/>
                <a:cs typeface="Arial"/>
              </a:rPr>
              <a:t>focus</a:t>
            </a:r>
            <a:endParaRPr lang="de-DE" sz="1800" dirty="0" smtClean="0">
              <a:solidFill>
                <a:srgbClr val="004378"/>
              </a:solidFill>
              <a:latin typeface="Arial"/>
              <a:cs typeface="Arial"/>
            </a:endParaRPr>
          </a:p>
          <a:p>
            <a:pPr marL="742950" lvl="1" indent="-285750" algn="just">
              <a:buFontTx/>
              <a:buChar char="-"/>
            </a:pPr>
            <a:r>
              <a:rPr lang="de-DE" sz="1800" dirty="0" smtClean="0">
                <a:solidFill>
                  <a:srgbClr val="004378"/>
                </a:solidFill>
                <a:latin typeface="Arial"/>
                <a:cs typeface="Arial"/>
              </a:rPr>
              <a:t>Extreme </a:t>
            </a:r>
            <a:r>
              <a:rPr lang="de-DE" sz="1800" dirty="0" err="1" smtClean="0">
                <a:solidFill>
                  <a:srgbClr val="004378"/>
                </a:solidFill>
                <a:latin typeface="Arial"/>
                <a:cs typeface="Arial"/>
              </a:rPr>
              <a:t>Intensities</a:t>
            </a:r>
            <a:endParaRPr lang="de-DE" sz="1800" dirty="0" smtClean="0">
              <a:solidFill>
                <a:srgbClr val="004378"/>
              </a:solidFill>
              <a:latin typeface="Arial"/>
              <a:cs typeface="Arial"/>
            </a:endParaRPr>
          </a:p>
          <a:p>
            <a:pPr marL="742950" lvl="1" indent="-285750" algn="just">
              <a:buFontTx/>
              <a:buChar char="-"/>
            </a:pPr>
            <a:r>
              <a:rPr lang="de-DE" sz="1800" dirty="0" smtClean="0">
                <a:solidFill>
                  <a:srgbClr val="004378"/>
                </a:solidFill>
                <a:latin typeface="Arial"/>
                <a:cs typeface="Arial"/>
              </a:rPr>
              <a:t>Extreme </a:t>
            </a:r>
            <a:r>
              <a:rPr lang="de-DE" sz="1800" dirty="0" err="1" smtClean="0">
                <a:solidFill>
                  <a:srgbClr val="004378"/>
                </a:solidFill>
                <a:latin typeface="Arial"/>
                <a:cs typeface="Arial"/>
              </a:rPr>
              <a:t>Contrast</a:t>
            </a:r>
            <a:endParaRPr lang="de-DE" sz="1800" dirty="0" smtClean="0">
              <a:solidFill>
                <a:srgbClr val="004378"/>
              </a:solidFill>
              <a:latin typeface="Arial"/>
              <a:cs typeface="Arial"/>
            </a:endParaRPr>
          </a:p>
          <a:p>
            <a:pPr algn="just"/>
            <a:r>
              <a:rPr lang="de-DE" sz="1800" i="1" dirty="0" smtClean="0">
                <a:solidFill>
                  <a:srgbClr val="004378"/>
                </a:solidFill>
                <a:latin typeface="Arial"/>
                <a:cs typeface="Arial"/>
              </a:rPr>
              <a:t>    </a:t>
            </a:r>
            <a:endParaRPr lang="de-DE" sz="1800" i="1" dirty="0">
              <a:solidFill>
                <a:srgbClr val="004378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6142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PAGE </a:t>
            </a:r>
            <a:fld id="{83D73647-6890-45FD-B277-3CBE0F5C4137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sp>
        <p:nvSpPr>
          <p:cNvPr id="106" name="Rechteck 105"/>
          <p:cNvSpPr/>
          <p:nvPr/>
        </p:nvSpPr>
        <p:spPr bwMode="auto">
          <a:xfrm>
            <a:off x="-1751798" y="5881889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127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rgbClr val="515151"/>
              </a:solidFill>
              <a:effectLst/>
              <a:latin typeface="Arial" pitchFamily="34" charset="0"/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1513611" y="1479724"/>
            <a:ext cx="4752304" cy="4477220"/>
            <a:chOff x="543531" y="1090499"/>
            <a:chExt cx="4752304" cy="4477220"/>
          </a:xfrm>
        </p:grpSpPr>
        <p:sp>
          <p:nvSpPr>
            <p:cNvPr id="45" name="Abgerundetes Rechteck 44"/>
            <p:cNvSpPr/>
            <p:nvPr/>
          </p:nvSpPr>
          <p:spPr bwMode="auto">
            <a:xfrm>
              <a:off x="3391958" y="1090499"/>
              <a:ext cx="1856934" cy="2448341"/>
            </a:xfrm>
            <a:prstGeom prst="roundRect">
              <a:avLst/>
            </a:prstGeom>
            <a:solidFill>
              <a:schemeClr val="bg2">
                <a:lumMod val="40000"/>
                <a:lumOff val="6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12700" algn="l" defTabSz="914400" rtl="0" eaLnBrk="1" fontAlgn="base" latinLnBrk="0" hangingPunct="1">
                <a:lnSpc>
                  <a:spcPts val="2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rgbClr val="51515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" name="Abgerundetes Rechteck 1"/>
            <p:cNvSpPr/>
            <p:nvPr/>
          </p:nvSpPr>
          <p:spPr bwMode="auto">
            <a:xfrm>
              <a:off x="565614" y="4049479"/>
              <a:ext cx="4683277" cy="1518240"/>
            </a:xfrm>
            <a:prstGeom prst="roundRect">
              <a:avLst/>
            </a:prstGeom>
            <a:solidFill>
              <a:schemeClr val="bg2">
                <a:lumMod val="40000"/>
                <a:lumOff val="6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12700" algn="l" defTabSz="914400" rtl="0" eaLnBrk="1" fontAlgn="base" latinLnBrk="0" hangingPunct="1">
                <a:lnSpc>
                  <a:spcPts val="2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rgbClr val="51515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36" name="Picture 3" descr="C:\Users\metzkes\Pictures\Bild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1669" y="1164593"/>
              <a:ext cx="3853434" cy="43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Gruppieren 2"/>
            <p:cNvGrpSpPr/>
            <p:nvPr/>
          </p:nvGrpSpPr>
          <p:grpSpPr>
            <a:xfrm>
              <a:off x="543531" y="4430563"/>
              <a:ext cx="4716679" cy="683264"/>
              <a:chOff x="531479" y="4240563"/>
              <a:chExt cx="4716679" cy="683264"/>
            </a:xfrm>
          </p:grpSpPr>
          <p:sp>
            <p:nvSpPr>
              <p:cNvPr id="38" name="Text Box 748"/>
              <p:cNvSpPr txBox="1">
                <a:spLocks noChangeArrowheads="1"/>
              </p:cNvSpPr>
              <p:nvPr/>
            </p:nvSpPr>
            <p:spPr bwMode="auto">
              <a:xfrm>
                <a:off x="531479" y="4240563"/>
                <a:ext cx="2541097" cy="6832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lang="en-US" altLang="de-DE" sz="1600" dirty="0" smtClean="0">
                    <a:solidFill>
                      <a:srgbClr val="000000"/>
                    </a:solidFill>
                    <a:latin typeface="Arial" charset="0"/>
                  </a:rPr>
                  <a:t>plasma instabilities trigger electron </a:t>
                </a:r>
                <a:r>
                  <a:rPr lang="en-US" altLang="de-DE" sz="1600" dirty="0" err="1" smtClean="0">
                    <a:solidFill>
                      <a:srgbClr val="000000"/>
                    </a:solidFill>
                    <a:latin typeface="Arial" charset="0"/>
                  </a:rPr>
                  <a:t>filamentation</a:t>
                </a:r>
                <a:endParaRPr lang="en-US" altLang="de-DE" sz="16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9" name="Text Box 748"/>
              <p:cNvSpPr txBox="1">
                <a:spLocks noChangeArrowheads="1"/>
              </p:cNvSpPr>
              <p:nvPr/>
            </p:nvSpPr>
            <p:spPr bwMode="auto">
              <a:xfrm>
                <a:off x="2961328" y="4240563"/>
                <a:ext cx="2286830" cy="68326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lang="en-US" altLang="de-DE" sz="1600" dirty="0" smtClean="0">
                    <a:solidFill>
                      <a:srgbClr val="000000"/>
                    </a:solidFill>
                    <a:latin typeface="Arial" charset="0"/>
                  </a:rPr>
                  <a:t>modulated </a:t>
                </a:r>
                <a:r>
                  <a:rPr lang="en-US" altLang="de-DE" sz="1600" dirty="0">
                    <a:solidFill>
                      <a:srgbClr val="000000"/>
                    </a:solidFill>
                    <a:latin typeface="Arial" charset="0"/>
                  </a:rPr>
                  <a:t>ion </a:t>
                </a:r>
                <a:r>
                  <a:rPr lang="en-US" altLang="de-DE" sz="1600" dirty="0" smtClean="0">
                    <a:solidFill>
                      <a:srgbClr val="000000"/>
                    </a:solidFill>
                    <a:latin typeface="Arial" charset="0"/>
                  </a:rPr>
                  <a:t>density at the target rear</a:t>
                </a:r>
                <a:endParaRPr lang="en-US" altLang="de-DE" sz="16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40" name="Text Box 748"/>
            <p:cNvSpPr txBox="1">
              <a:spLocks noChangeArrowheads="1"/>
            </p:cNvSpPr>
            <p:nvPr/>
          </p:nvSpPr>
          <p:spPr bwMode="auto">
            <a:xfrm>
              <a:off x="554578" y="1616453"/>
              <a:ext cx="1472976" cy="683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de-DE" sz="1600" dirty="0" smtClean="0">
                  <a:solidFill>
                    <a:srgbClr val="000000"/>
                  </a:solidFill>
                  <a:latin typeface="Arial" charset="0"/>
                </a:rPr>
                <a:t>laser </a:t>
              </a:r>
              <a:r>
                <a:rPr lang="en-US" altLang="de-DE" sz="1600" dirty="0">
                  <a:solidFill>
                    <a:srgbClr val="000000"/>
                  </a:solidFill>
                  <a:latin typeface="Arial" charset="0"/>
                </a:rPr>
                <a:t>intensity</a:t>
              </a:r>
              <a:br>
                <a:rPr lang="en-US" altLang="de-DE" sz="1600" dirty="0">
                  <a:solidFill>
                    <a:srgbClr val="000000"/>
                  </a:solidFill>
                  <a:latin typeface="Arial" charset="0"/>
                </a:rPr>
              </a:br>
              <a:r>
                <a:rPr lang="en-US" altLang="de-DE" sz="1600" dirty="0">
                  <a:solidFill>
                    <a:srgbClr val="000000"/>
                  </a:solidFill>
                  <a:latin typeface="Arial" charset="0"/>
                </a:rPr>
                <a:t>~ 10</a:t>
              </a:r>
              <a:r>
                <a:rPr lang="en-US" altLang="de-DE" sz="1600" baseline="30000" dirty="0">
                  <a:solidFill>
                    <a:srgbClr val="000000"/>
                  </a:solidFill>
                  <a:latin typeface="Arial" charset="0"/>
                </a:rPr>
                <a:t>21</a:t>
              </a:r>
              <a:r>
                <a:rPr lang="en-US" altLang="de-DE" sz="1600" dirty="0">
                  <a:solidFill>
                    <a:srgbClr val="000000"/>
                  </a:solidFill>
                  <a:latin typeface="Arial" charset="0"/>
                </a:rPr>
                <a:t> W/cm</a:t>
              </a:r>
              <a:r>
                <a:rPr lang="en-US" altLang="de-DE" sz="1600" baseline="30000" dirty="0">
                  <a:solidFill>
                    <a:srgbClr val="0000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44" name="Text Box 748"/>
            <p:cNvSpPr txBox="1">
              <a:spLocks noChangeArrowheads="1"/>
            </p:cNvSpPr>
            <p:nvPr/>
          </p:nvSpPr>
          <p:spPr bwMode="auto">
            <a:xfrm>
              <a:off x="1973206" y="5123981"/>
              <a:ext cx="1857328" cy="360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de-DE" sz="1600" b="1" dirty="0" smtClean="0">
                  <a:solidFill>
                    <a:srgbClr val="000000"/>
                  </a:solidFill>
                  <a:latin typeface="Arial" charset="0"/>
                </a:rPr>
                <a:t>PIC simulations</a:t>
              </a:r>
              <a:endParaRPr lang="en-US" altLang="de-DE" sz="1600" b="1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" name="Text Box 748"/>
            <p:cNvSpPr txBox="1">
              <a:spLocks noChangeArrowheads="1"/>
            </p:cNvSpPr>
            <p:nvPr/>
          </p:nvSpPr>
          <p:spPr bwMode="auto">
            <a:xfrm>
              <a:off x="3953845" y="2596260"/>
              <a:ext cx="1341990" cy="387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de-DE" sz="1600" b="1" dirty="0" smtClean="0">
                  <a:solidFill>
                    <a:srgbClr val="000000"/>
                  </a:solidFill>
                  <a:latin typeface="Arial" charset="0"/>
                </a:rPr>
                <a:t>diagnostics</a:t>
              </a:r>
              <a:endParaRPr lang="en-US" altLang="de-DE" sz="1600" b="1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8" name="Title 4"/>
          <p:cNvSpPr>
            <a:spLocks noGrp="1"/>
          </p:cNvSpPr>
          <p:nvPr>
            <p:ph type="title"/>
          </p:nvPr>
        </p:nvSpPr>
        <p:spPr>
          <a:xfrm>
            <a:off x="240192" y="104328"/>
            <a:ext cx="7037439" cy="1143000"/>
          </a:xfrm>
        </p:spPr>
        <p:txBody>
          <a:bodyPr/>
          <a:lstStyle/>
          <a:p>
            <a:r>
              <a:rPr lang="en-US" b="0" dirty="0" smtClean="0"/>
              <a:t>Advanced Diagnostics and </a:t>
            </a:r>
            <a:br>
              <a:rPr lang="en-US" b="0" dirty="0" smtClean="0"/>
            </a:br>
            <a:r>
              <a:rPr lang="en-US" b="0" dirty="0" smtClean="0"/>
              <a:t>State of the Art computing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985320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Laser Development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PAGE </a:t>
            </a:r>
            <a:fld id="{F35164B6-5B5C-4D57-91C6-379885D5A5FE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sp>
        <p:nvSpPr>
          <p:cNvPr id="8" name="Textfeld 10"/>
          <p:cNvSpPr txBox="1"/>
          <p:nvPr/>
        </p:nvSpPr>
        <p:spPr>
          <a:xfrm>
            <a:off x="4444748" y="3476303"/>
            <a:ext cx="4928057" cy="369306"/>
          </a:xfrm>
          <a:prstGeom prst="rect">
            <a:avLst/>
          </a:prstGeom>
          <a:noFill/>
        </p:spPr>
        <p:txBody>
          <a:bodyPr wrap="square" lIns="91410" tIns="45707" rIns="91410" bIns="45707" rtlCol="0">
            <a:spAutoFit/>
          </a:bodyPr>
          <a:lstStyle/>
          <a:p>
            <a:pPr algn="just"/>
            <a:r>
              <a:rPr lang="de-DE" sz="1800" dirty="0" smtClean="0">
                <a:solidFill>
                  <a:srgbClr val="004378"/>
                </a:solidFill>
                <a:latin typeface="Arial"/>
                <a:cs typeface="Arial"/>
              </a:rPr>
              <a:t>Extreme Pulse </a:t>
            </a:r>
            <a:r>
              <a:rPr lang="de-DE" sz="1800" dirty="0" err="1" smtClean="0">
                <a:solidFill>
                  <a:srgbClr val="004378"/>
                </a:solidFill>
                <a:latin typeface="Arial"/>
                <a:cs typeface="Arial"/>
              </a:rPr>
              <a:t>Contrast</a:t>
            </a:r>
            <a:r>
              <a:rPr lang="de-DE" sz="1800" dirty="0" smtClean="0">
                <a:solidFill>
                  <a:srgbClr val="004378"/>
                </a:solidFill>
                <a:latin typeface="Arial"/>
                <a:cs typeface="Arial"/>
              </a:rPr>
              <a:t> &gt;10</a:t>
            </a:r>
            <a:r>
              <a:rPr lang="de-DE" sz="1800" baseline="30000" dirty="0" smtClean="0">
                <a:solidFill>
                  <a:srgbClr val="004378"/>
                </a:solidFill>
                <a:latin typeface="Arial"/>
                <a:cs typeface="Arial"/>
              </a:rPr>
              <a:t>12</a:t>
            </a:r>
            <a:endParaRPr lang="de-DE" sz="1800" i="1" baseline="30000" dirty="0">
              <a:solidFill>
                <a:srgbClr val="004378"/>
              </a:solidFill>
              <a:latin typeface="Arial"/>
              <a:cs typeface="Arial"/>
            </a:endParaRP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776" t="480" r="46" b="192"/>
          <a:stretch/>
        </p:blipFill>
        <p:spPr>
          <a:xfrm>
            <a:off x="278527" y="3731964"/>
            <a:ext cx="3197475" cy="2870435"/>
          </a:xfrm>
        </p:spPr>
      </p:pic>
      <p:sp>
        <p:nvSpPr>
          <p:cNvPr id="12" name="Textfeld 10"/>
          <p:cNvSpPr txBox="1"/>
          <p:nvPr/>
        </p:nvSpPr>
        <p:spPr>
          <a:xfrm>
            <a:off x="225149" y="3513965"/>
            <a:ext cx="4928057" cy="369306"/>
          </a:xfrm>
          <a:prstGeom prst="rect">
            <a:avLst/>
          </a:prstGeom>
          <a:noFill/>
        </p:spPr>
        <p:txBody>
          <a:bodyPr wrap="square" lIns="91410" tIns="45707" rIns="91410" bIns="45707" rtlCol="0">
            <a:spAutoFit/>
          </a:bodyPr>
          <a:lstStyle/>
          <a:p>
            <a:pPr algn="just"/>
            <a:r>
              <a:rPr lang="de-DE" sz="1800" dirty="0" err="1" smtClean="0">
                <a:solidFill>
                  <a:srgbClr val="004378"/>
                </a:solidFill>
                <a:latin typeface="Arial"/>
                <a:cs typeface="Arial"/>
              </a:rPr>
              <a:t>Focal</a:t>
            </a:r>
            <a:r>
              <a:rPr lang="de-DE" sz="1800" dirty="0" smtClean="0">
                <a:solidFill>
                  <a:srgbClr val="004378"/>
                </a:solidFill>
                <a:latin typeface="Arial"/>
                <a:cs typeface="Arial"/>
              </a:rPr>
              <a:t> Spot </a:t>
            </a:r>
            <a:r>
              <a:rPr lang="de-DE" sz="1800" dirty="0" err="1" smtClean="0">
                <a:solidFill>
                  <a:srgbClr val="004378"/>
                </a:solidFill>
                <a:latin typeface="Arial"/>
                <a:cs typeface="Arial"/>
              </a:rPr>
              <a:t>Shaping</a:t>
            </a:r>
            <a:endParaRPr lang="de-DE" sz="1800" i="1" baseline="30000" dirty="0">
              <a:solidFill>
                <a:srgbClr val="004378"/>
              </a:solidFill>
              <a:latin typeface="Arial"/>
              <a:cs typeface="Arial"/>
            </a:endParaRPr>
          </a:p>
        </p:txBody>
      </p:sp>
      <p:pic>
        <p:nvPicPr>
          <p:cNvPr id="14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13" y="1411005"/>
            <a:ext cx="2880000" cy="1894031"/>
          </a:xfrm>
          <a:prstGeom prst="rect">
            <a:avLst/>
          </a:prstGeom>
        </p:spPr>
      </p:pic>
      <p:sp>
        <p:nvSpPr>
          <p:cNvPr id="15" name="Textfeld 10"/>
          <p:cNvSpPr txBox="1"/>
          <p:nvPr/>
        </p:nvSpPr>
        <p:spPr>
          <a:xfrm>
            <a:off x="0" y="1025087"/>
            <a:ext cx="8845977" cy="369306"/>
          </a:xfrm>
          <a:prstGeom prst="rect">
            <a:avLst/>
          </a:prstGeom>
          <a:noFill/>
        </p:spPr>
        <p:txBody>
          <a:bodyPr wrap="square" lIns="91410" tIns="45707" rIns="91410" bIns="45707" rtlCol="0">
            <a:spAutoFit/>
          </a:bodyPr>
          <a:lstStyle/>
          <a:p>
            <a:pPr algn="just"/>
            <a:r>
              <a:rPr lang="de-DE" sz="1800" dirty="0" smtClean="0">
                <a:solidFill>
                  <a:srgbClr val="004378"/>
                </a:solidFill>
                <a:latin typeface="Arial"/>
                <a:cs typeface="Arial"/>
              </a:rPr>
              <a:t>Diode</a:t>
            </a:r>
            <a:r>
              <a:rPr lang="de-DE" sz="1800" dirty="0">
                <a:solidFill>
                  <a:srgbClr val="004378"/>
                </a:solidFill>
                <a:latin typeface="Arial"/>
                <a:cs typeface="Arial"/>
              </a:rPr>
              <a:t>-</a:t>
            </a:r>
            <a:r>
              <a:rPr lang="de-DE" sz="1800" dirty="0" err="1">
                <a:solidFill>
                  <a:srgbClr val="004378"/>
                </a:solidFill>
                <a:latin typeface="Arial"/>
                <a:cs typeface="Arial"/>
              </a:rPr>
              <a:t>pumped</a:t>
            </a:r>
            <a:r>
              <a:rPr lang="de-DE" sz="1800" dirty="0">
                <a:solidFill>
                  <a:srgbClr val="004378"/>
                </a:solidFill>
                <a:latin typeface="Arial"/>
                <a:cs typeface="Arial"/>
              </a:rPr>
              <a:t> </a:t>
            </a:r>
            <a:r>
              <a:rPr lang="de-DE" sz="1800" dirty="0" smtClean="0">
                <a:solidFill>
                  <a:srgbClr val="004378"/>
                </a:solidFill>
                <a:latin typeface="Arial"/>
                <a:cs typeface="Arial"/>
              </a:rPr>
              <a:t>ultra-</a:t>
            </a:r>
            <a:r>
              <a:rPr lang="de-DE" sz="1800" dirty="0" err="1" smtClean="0">
                <a:solidFill>
                  <a:srgbClr val="004378"/>
                </a:solidFill>
                <a:latin typeface="Arial"/>
                <a:cs typeface="Arial"/>
              </a:rPr>
              <a:t>intense</a:t>
            </a:r>
            <a:r>
              <a:rPr lang="de-DE" sz="1800" dirty="0" smtClean="0">
                <a:solidFill>
                  <a:srgbClr val="004378"/>
                </a:solidFill>
                <a:latin typeface="Arial"/>
                <a:cs typeface="Arial"/>
              </a:rPr>
              <a:t> </a:t>
            </a:r>
            <a:r>
              <a:rPr lang="de-DE" sz="1800" dirty="0" err="1" smtClean="0">
                <a:solidFill>
                  <a:srgbClr val="004378"/>
                </a:solidFill>
                <a:latin typeface="Arial"/>
                <a:cs typeface="Arial"/>
              </a:rPr>
              <a:t>lasers</a:t>
            </a:r>
            <a:r>
              <a:rPr lang="de-DE" sz="1800" dirty="0" smtClean="0">
                <a:solidFill>
                  <a:srgbClr val="004378"/>
                </a:solidFill>
                <a:latin typeface="Arial"/>
                <a:cs typeface="Arial"/>
              </a:rPr>
              <a:t> – high </a:t>
            </a:r>
            <a:r>
              <a:rPr lang="de-DE" sz="1800" dirty="0" err="1" smtClean="0">
                <a:solidFill>
                  <a:srgbClr val="004378"/>
                </a:solidFill>
                <a:latin typeface="Arial"/>
                <a:cs typeface="Arial"/>
              </a:rPr>
              <a:t>average</a:t>
            </a:r>
            <a:r>
              <a:rPr lang="de-DE" sz="1800" dirty="0" smtClean="0">
                <a:solidFill>
                  <a:srgbClr val="004378"/>
                </a:solidFill>
                <a:latin typeface="Arial"/>
                <a:cs typeface="Arial"/>
              </a:rPr>
              <a:t> power PW </a:t>
            </a:r>
            <a:r>
              <a:rPr lang="de-DE" sz="1800" dirty="0" err="1" smtClean="0">
                <a:solidFill>
                  <a:srgbClr val="004378"/>
                </a:solidFill>
                <a:latin typeface="Arial"/>
                <a:cs typeface="Arial"/>
              </a:rPr>
              <a:t>lasers</a:t>
            </a:r>
            <a:endParaRPr lang="de-DE" sz="1800" dirty="0">
              <a:solidFill>
                <a:srgbClr val="004378"/>
              </a:solidFill>
              <a:latin typeface="Arial"/>
              <a:cs typeface="Arial"/>
            </a:endParaRPr>
          </a:p>
        </p:txBody>
      </p:sp>
      <p:sp>
        <p:nvSpPr>
          <p:cNvPr id="16" name="Textfeld 10"/>
          <p:cNvSpPr txBox="1"/>
          <p:nvPr/>
        </p:nvSpPr>
        <p:spPr>
          <a:xfrm>
            <a:off x="3317241" y="1556244"/>
            <a:ext cx="5005108" cy="1815855"/>
          </a:xfrm>
          <a:prstGeom prst="rect">
            <a:avLst/>
          </a:prstGeom>
          <a:noFill/>
        </p:spPr>
        <p:txBody>
          <a:bodyPr wrap="square" lIns="91410" tIns="45707" rIns="91410" bIns="45707" rtlCol="0">
            <a:spAutoFit/>
          </a:bodyPr>
          <a:lstStyle/>
          <a:p>
            <a:pPr algn="just"/>
            <a:r>
              <a:rPr lang="de-DE" sz="1600" dirty="0" err="1">
                <a:solidFill>
                  <a:srgbClr val="004378"/>
                </a:solidFill>
                <a:latin typeface="Arial"/>
                <a:cs typeface="Arial"/>
              </a:rPr>
              <a:t>Optimally</a:t>
            </a:r>
            <a:r>
              <a:rPr lang="de-DE" sz="1600" dirty="0">
                <a:solidFill>
                  <a:srgbClr val="004378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4378"/>
                </a:solidFill>
                <a:latin typeface="Arial"/>
                <a:cs typeface="Arial"/>
              </a:rPr>
              <a:t>suited</a:t>
            </a:r>
            <a:r>
              <a:rPr lang="de-DE" sz="1600" dirty="0">
                <a:solidFill>
                  <a:srgbClr val="004378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4378"/>
                </a:solidFill>
                <a:latin typeface="Arial"/>
                <a:cs typeface="Arial"/>
              </a:rPr>
              <a:t>for</a:t>
            </a:r>
            <a:r>
              <a:rPr lang="de-DE" sz="1600" dirty="0">
                <a:solidFill>
                  <a:srgbClr val="004378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4378"/>
                </a:solidFill>
                <a:latin typeface="Arial"/>
                <a:cs typeface="Arial"/>
              </a:rPr>
              <a:t>ion</a:t>
            </a:r>
            <a:r>
              <a:rPr lang="de-DE" sz="1600" dirty="0">
                <a:solidFill>
                  <a:srgbClr val="004378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4378"/>
                </a:solidFill>
                <a:latin typeface="Arial"/>
                <a:cs typeface="Arial"/>
              </a:rPr>
              <a:t>acceleration</a:t>
            </a:r>
            <a:r>
              <a:rPr lang="de-DE" sz="1600" dirty="0">
                <a:solidFill>
                  <a:srgbClr val="004378"/>
                </a:solidFill>
                <a:latin typeface="Arial"/>
                <a:cs typeface="Arial"/>
              </a:rPr>
              <a:t> due </a:t>
            </a:r>
            <a:r>
              <a:rPr lang="de-DE" sz="1600" dirty="0" err="1">
                <a:solidFill>
                  <a:srgbClr val="004378"/>
                </a:solidFill>
                <a:latin typeface="Arial"/>
                <a:cs typeface="Arial"/>
              </a:rPr>
              <a:t>to</a:t>
            </a:r>
            <a:endParaRPr lang="de-DE" sz="1600" dirty="0">
              <a:solidFill>
                <a:srgbClr val="004378"/>
              </a:solidFill>
              <a:latin typeface="Arial"/>
              <a:cs typeface="Arial"/>
            </a:endParaRPr>
          </a:p>
          <a:p>
            <a:pPr algn="just"/>
            <a:r>
              <a:rPr lang="de-DE" sz="1600" dirty="0" smtClean="0">
                <a:solidFill>
                  <a:srgbClr val="004378"/>
                </a:solidFill>
                <a:latin typeface="Arial"/>
                <a:cs typeface="Arial"/>
              </a:rPr>
              <a:t>- High </a:t>
            </a:r>
            <a:r>
              <a:rPr lang="de-DE" sz="1600" dirty="0">
                <a:solidFill>
                  <a:srgbClr val="004378"/>
                </a:solidFill>
                <a:latin typeface="Arial"/>
                <a:cs typeface="Arial"/>
              </a:rPr>
              <a:t>pulse </a:t>
            </a:r>
            <a:r>
              <a:rPr lang="de-DE" sz="1600" dirty="0" err="1">
                <a:solidFill>
                  <a:srgbClr val="004378"/>
                </a:solidFill>
                <a:latin typeface="Arial"/>
                <a:cs typeface="Arial"/>
              </a:rPr>
              <a:t>energy</a:t>
            </a:r>
            <a:r>
              <a:rPr lang="de-DE" sz="1600" dirty="0">
                <a:solidFill>
                  <a:srgbClr val="004378"/>
                </a:solidFill>
                <a:latin typeface="Arial"/>
                <a:cs typeface="Arial"/>
              </a:rPr>
              <a:t> (10… 50 J)</a:t>
            </a:r>
          </a:p>
          <a:p>
            <a:pPr algn="just"/>
            <a:r>
              <a:rPr lang="de-DE" sz="1600" dirty="0" smtClean="0">
                <a:solidFill>
                  <a:srgbClr val="004378"/>
                </a:solidFill>
                <a:latin typeface="Arial"/>
                <a:cs typeface="Arial"/>
              </a:rPr>
              <a:t>- High </a:t>
            </a:r>
            <a:r>
              <a:rPr lang="de-DE" sz="1600" dirty="0" err="1">
                <a:solidFill>
                  <a:srgbClr val="004378"/>
                </a:solidFill>
                <a:latin typeface="Arial"/>
                <a:cs typeface="Arial"/>
              </a:rPr>
              <a:t>repetition</a:t>
            </a:r>
            <a:r>
              <a:rPr lang="de-DE" sz="1600" dirty="0">
                <a:solidFill>
                  <a:srgbClr val="004378"/>
                </a:solidFill>
                <a:latin typeface="Arial"/>
                <a:cs typeface="Arial"/>
              </a:rPr>
              <a:t> rate (0.025 Hz…1Hz)</a:t>
            </a:r>
          </a:p>
          <a:p>
            <a:pPr algn="just"/>
            <a:r>
              <a:rPr lang="de-DE" sz="1600" dirty="0" smtClean="0">
                <a:solidFill>
                  <a:srgbClr val="004378"/>
                </a:solidFill>
                <a:latin typeface="Arial"/>
                <a:cs typeface="Arial"/>
              </a:rPr>
              <a:t>- High </a:t>
            </a:r>
            <a:r>
              <a:rPr lang="de-DE" sz="1600" dirty="0" err="1">
                <a:solidFill>
                  <a:srgbClr val="004378"/>
                </a:solidFill>
                <a:latin typeface="Arial"/>
                <a:cs typeface="Arial"/>
              </a:rPr>
              <a:t>peak</a:t>
            </a:r>
            <a:r>
              <a:rPr lang="de-DE" sz="1600" dirty="0">
                <a:solidFill>
                  <a:srgbClr val="004378"/>
                </a:solidFill>
                <a:latin typeface="Arial"/>
                <a:cs typeface="Arial"/>
              </a:rPr>
              <a:t> </a:t>
            </a:r>
            <a:r>
              <a:rPr lang="de-DE" sz="1600" dirty="0" err="1">
                <a:solidFill>
                  <a:srgbClr val="004378"/>
                </a:solidFill>
                <a:latin typeface="Arial"/>
                <a:cs typeface="Arial"/>
              </a:rPr>
              <a:t>powers</a:t>
            </a:r>
            <a:r>
              <a:rPr lang="de-DE" sz="1600" dirty="0">
                <a:solidFill>
                  <a:srgbClr val="004378"/>
                </a:solidFill>
                <a:latin typeface="Arial"/>
                <a:cs typeface="Arial"/>
              </a:rPr>
              <a:t> (250 TW…1 PW)</a:t>
            </a:r>
          </a:p>
          <a:p>
            <a:pPr algn="just"/>
            <a:endParaRPr lang="de-DE" sz="1600" dirty="0" smtClean="0">
              <a:solidFill>
                <a:srgbClr val="004378"/>
              </a:solidFill>
              <a:latin typeface="Arial"/>
              <a:cs typeface="Arial"/>
            </a:endParaRPr>
          </a:p>
          <a:p>
            <a:pPr algn="just"/>
            <a:r>
              <a:rPr lang="de-DE" sz="1600" dirty="0" err="1" smtClean="0">
                <a:solidFill>
                  <a:srgbClr val="004378"/>
                </a:solidFill>
                <a:latin typeface="Arial"/>
                <a:cs typeface="Arial"/>
              </a:rPr>
              <a:t>Collaboration</a:t>
            </a:r>
            <a:r>
              <a:rPr lang="de-DE" sz="1600" dirty="0" smtClean="0">
                <a:solidFill>
                  <a:srgbClr val="004378"/>
                </a:solidFill>
                <a:latin typeface="Arial"/>
                <a:cs typeface="Arial"/>
              </a:rPr>
              <a:t>:</a:t>
            </a:r>
            <a:endParaRPr lang="de-DE" sz="1600" dirty="0">
              <a:solidFill>
                <a:srgbClr val="004378"/>
              </a:solidFill>
              <a:latin typeface="Arial"/>
              <a:cs typeface="Arial"/>
            </a:endParaRPr>
          </a:p>
          <a:p>
            <a:pPr algn="just"/>
            <a:r>
              <a:rPr lang="de-DE" sz="1600" dirty="0" smtClean="0">
                <a:solidFill>
                  <a:srgbClr val="004378"/>
                </a:solidFill>
                <a:latin typeface="Arial"/>
                <a:cs typeface="Arial"/>
              </a:rPr>
              <a:t>HI Jena, HZDR, GSI </a:t>
            </a:r>
            <a:endParaRPr lang="de-DE" sz="1600" dirty="0">
              <a:solidFill>
                <a:srgbClr val="004378"/>
              </a:solidFill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5910" y="2959873"/>
            <a:ext cx="1920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solidFill>
                  <a:schemeClr val="bg1"/>
                </a:solidFill>
              </a:rPr>
              <a:t>Polaris@HI</a:t>
            </a:r>
            <a:r>
              <a:rPr lang="en-US" sz="1800" dirty="0" smtClean="0">
                <a:solidFill>
                  <a:schemeClr val="bg1"/>
                </a:solidFill>
              </a:rPr>
              <a:t> Jena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0400" y="3860799"/>
            <a:ext cx="2946448" cy="248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474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</a:t>
            </a:r>
            <a:r>
              <a:rPr lang="en-US" dirty="0" err="1" smtClean="0"/>
              <a:t>Targetry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PAGE </a:t>
            </a:r>
            <a:fld id="{F35164B6-5B5C-4D57-91C6-379885D5A5FE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444" y="1382960"/>
            <a:ext cx="3860800" cy="2118912"/>
          </a:xfrm>
          <a:prstGeom prst="rect">
            <a:avLst/>
          </a:prstGeom>
        </p:spPr>
      </p:pic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748806" y="1395660"/>
            <a:ext cx="3588221" cy="2092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lIns="91430" tIns="45716" rIns="91430" bIns="45716">
            <a:spAutoFit/>
          </a:bodyPr>
          <a:lstStyle>
            <a:lvl1pPr defTabSz="6429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79388" indent="179388" defTabSz="6429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6429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6429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6429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642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 smtClean="0">
                <a:solidFill>
                  <a:srgbClr val="FF0000"/>
                </a:solidFill>
              </a:rPr>
              <a:t>Advanced </a:t>
            </a:r>
            <a:r>
              <a:rPr lang="en-US" dirty="0" err="1" smtClean="0">
                <a:solidFill>
                  <a:srgbClr val="FF0000"/>
                </a:solidFill>
              </a:rPr>
              <a:t>Cryo-targetry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sz="1800" dirty="0" smtClean="0">
              <a:solidFill>
                <a:srgbClr val="FF0000"/>
              </a:solidFill>
            </a:endParaRPr>
          </a:p>
          <a:p>
            <a:endParaRPr lang="en-US" sz="1800" dirty="0">
              <a:solidFill>
                <a:srgbClr val="FF0000"/>
              </a:solidFill>
            </a:endParaRPr>
          </a:p>
          <a:p>
            <a:pPr eaLnBrk="1" hangingPunct="1"/>
            <a:endParaRPr lang="en-US" sz="1800" dirty="0" smtClean="0">
              <a:solidFill>
                <a:schemeClr val="accent2"/>
              </a:solidFill>
              <a:sym typeface="Gill Sans" charset="0"/>
            </a:endParaRPr>
          </a:p>
          <a:p>
            <a:pPr eaLnBrk="1" hangingPunct="1">
              <a:buFont typeface="Wingdings" charset="0"/>
              <a:buChar char="ü"/>
            </a:pPr>
            <a:r>
              <a:rPr lang="en-US" sz="1800" dirty="0" smtClean="0">
                <a:solidFill>
                  <a:schemeClr val="accent2"/>
                </a:solidFill>
                <a:latin typeface="Arial Unicode MS" charset="0"/>
                <a:sym typeface="Gill Sans" charset="0"/>
              </a:rPr>
              <a:t>Laser </a:t>
            </a:r>
            <a:r>
              <a:rPr lang="en-US" sz="1800" dirty="0" err="1" smtClean="0">
                <a:solidFill>
                  <a:schemeClr val="accent2"/>
                </a:solidFill>
                <a:latin typeface="Arial Unicode MS" charset="0"/>
                <a:sym typeface="Gill Sans" charset="0"/>
              </a:rPr>
              <a:t>Synchronised</a:t>
            </a:r>
            <a:r>
              <a:rPr lang="en-US" sz="1800" dirty="0" smtClean="0">
                <a:solidFill>
                  <a:schemeClr val="accent2"/>
                </a:solidFill>
                <a:latin typeface="Arial Unicode MS" charset="0"/>
                <a:sym typeface="Gill Sans" charset="0"/>
              </a:rPr>
              <a:t> H</a:t>
            </a:r>
            <a:r>
              <a:rPr lang="en-US" sz="1800" baseline="-25000" dirty="0" smtClean="0">
                <a:solidFill>
                  <a:schemeClr val="accent2"/>
                </a:solidFill>
                <a:latin typeface="Arial Unicode MS" charset="0"/>
                <a:sym typeface="Gill Sans" charset="0"/>
              </a:rPr>
              <a:t>2</a:t>
            </a:r>
            <a:r>
              <a:rPr lang="en-US" sz="1800" dirty="0" smtClean="0">
                <a:solidFill>
                  <a:schemeClr val="accent2"/>
                </a:solidFill>
                <a:latin typeface="Arial Unicode MS" charset="0"/>
                <a:sym typeface="Gill Sans" charset="0"/>
              </a:rPr>
              <a:t> </a:t>
            </a:r>
            <a:br>
              <a:rPr lang="en-US" sz="1800" dirty="0" smtClean="0">
                <a:solidFill>
                  <a:schemeClr val="accent2"/>
                </a:solidFill>
                <a:latin typeface="Arial Unicode MS" charset="0"/>
                <a:sym typeface="Gill Sans" charset="0"/>
              </a:rPr>
            </a:br>
            <a:r>
              <a:rPr lang="en-US" sz="1800" dirty="0" smtClean="0">
                <a:solidFill>
                  <a:schemeClr val="accent2"/>
                </a:solidFill>
                <a:latin typeface="Arial Unicode MS" charset="0"/>
                <a:sym typeface="Gill Sans" charset="0"/>
              </a:rPr>
              <a:t>droplet stream</a:t>
            </a:r>
            <a:endParaRPr lang="en-US" sz="1600" dirty="0">
              <a:latin typeface="Arial Unicode MS" charset="0"/>
              <a:sym typeface="Gill Sans" charset="0"/>
            </a:endParaRPr>
          </a:p>
          <a:p>
            <a:pPr lvl="1"/>
            <a:endParaRPr lang="en-US" sz="1600" dirty="0">
              <a:sym typeface="Gill Sans" charset="0"/>
            </a:endParaRPr>
          </a:p>
        </p:txBody>
      </p:sp>
      <p:sp>
        <p:nvSpPr>
          <p:cNvPr id="17" name="Textfeld 46"/>
          <p:cNvSpPr txBox="1"/>
          <p:nvPr/>
        </p:nvSpPr>
        <p:spPr>
          <a:xfrm>
            <a:off x="270719" y="5625299"/>
            <a:ext cx="2379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 smtClean="0">
                <a:solidFill>
                  <a:schemeClr val="tx1"/>
                </a:solidFill>
              </a:rPr>
              <a:t>Si-wafer </a:t>
            </a:r>
            <a:r>
              <a:rPr lang="de-DE" sz="1600" dirty="0" err="1" smtClean="0">
                <a:solidFill>
                  <a:schemeClr val="tx1"/>
                </a:solidFill>
              </a:rPr>
              <a:t>based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reduced-mass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target</a:t>
            </a:r>
            <a:endParaRPr lang="de-DE" sz="1600" dirty="0" smtClean="0">
              <a:solidFill>
                <a:schemeClr val="tx1"/>
              </a:solidFill>
            </a:endParaRPr>
          </a:p>
        </p:txBody>
      </p:sp>
      <p:grpSp>
        <p:nvGrpSpPr>
          <p:cNvPr id="18" name="Gruppieren 15"/>
          <p:cNvGrpSpPr/>
          <p:nvPr/>
        </p:nvGrpSpPr>
        <p:grpSpPr>
          <a:xfrm>
            <a:off x="737483" y="3734717"/>
            <a:ext cx="1927873" cy="1890582"/>
            <a:chOff x="6768935" y="1225979"/>
            <a:chExt cx="1927873" cy="1890582"/>
          </a:xfrm>
        </p:grpSpPr>
        <p:pic>
          <p:nvPicPr>
            <p:cNvPr id="19" name="Picture 3" descr="Z:\HPLexp\ions\data\2011\Draco\08-11\2011_08_26\2011_08_26_targets\e1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08" r="9914"/>
            <a:stretch/>
          </p:blipFill>
          <p:spPr bwMode="auto">
            <a:xfrm>
              <a:off x="6768935" y="1225979"/>
              <a:ext cx="1927873" cy="1890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0" name="Gerade Verbindung 13"/>
            <p:cNvCxnSpPr/>
            <p:nvPr/>
          </p:nvCxnSpPr>
          <p:spPr bwMode="auto">
            <a:xfrm flipV="1">
              <a:off x="7491739" y="1987232"/>
              <a:ext cx="186808" cy="170758"/>
            </a:xfrm>
            <a:prstGeom prst="line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" name="Textfeld 14"/>
            <p:cNvSpPr txBox="1"/>
            <p:nvPr/>
          </p:nvSpPr>
          <p:spPr>
            <a:xfrm rot="19030655">
              <a:off x="7237063" y="1881935"/>
              <a:ext cx="57740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 smtClean="0">
                  <a:solidFill>
                    <a:srgbClr val="FFFFFF"/>
                  </a:solidFill>
                </a:rPr>
                <a:t>100µm</a:t>
              </a:r>
              <a:endParaRPr lang="de-DE" sz="10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2" name="Textfeld 83"/>
          <p:cNvSpPr txBox="1"/>
          <p:nvPr/>
        </p:nvSpPr>
        <p:spPr>
          <a:xfrm>
            <a:off x="3791861" y="3697257"/>
            <a:ext cx="364077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err="1"/>
              <a:t>optimized</a:t>
            </a:r>
            <a:r>
              <a:rPr lang="de-DE" sz="2000" b="1" dirty="0"/>
              <a:t> </a:t>
            </a:r>
            <a:r>
              <a:rPr lang="de-DE" sz="2000" b="1" dirty="0" err="1"/>
              <a:t>target</a:t>
            </a:r>
            <a:r>
              <a:rPr lang="de-DE" sz="2000" b="1" dirty="0"/>
              <a:t> </a:t>
            </a:r>
            <a:r>
              <a:rPr lang="de-DE" sz="2000" b="1" dirty="0" err="1" smtClean="0"/>
              <a:t>designs</a:t>
            </a:r>
            <a:r>
              <a:rPr lang="de-DE" sz="2000" b="1" dirty="0" smtClean="0"/>
              <a:t> … </a:t>
            </a:r>
            <a:endParaRPr lang="de-DE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err="1"/>
              <a:t>u</a:t>
            </a:r>
            <a:r>
              <a:rPr lang="de-DE" sz="2000" dirty="0" err="1" smtClean="0"/>
              <a:t>ltrathin</a:t>
            </a: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err="1"/>
              <a:t>m</a:t>
            </a:r>
            <a:r>
              <a:rPr lang="de-DE" sz="2000" dirty="0" err="1" smtClean="0"/>
              <a:t>icrostructured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wafer-based</a:t>
            </a:r>
            <a:r>
              <a:rPr lang="de-DE" sz="2000" dirty="0" smtClean="0"/>
              <a:t> </a:t>
            </a:r>
            <a:r>
              <a:rPr lang="de-DE" sz="2000" dirty="0" err="1" smtClean="0"/>
              <a:t>serial</a:t>
            </a:r>
            <a:r>
              <a:rPr lang="de-DE" sz="2000" dirty="0" smtClean="0"/>
              <a:t> </a:t>
            </a:r>
            <a:r>
              <a:rPr lang="de-DE" sz="2000" dirty="0" err="1" smtClean="0"/>
              <a:t>production</a:t>
            </a: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err="1" smtClean="0"/>
              <a:t>near-critical</a:t>
            </a:r>
            <a:r>
              <a:rPr lang="de-DE" sz="2000" dirty="0" smtClean="0"/>
              <a:t> </a:t>
            </a:r>
            <a:r>
              <a:rPr lang="de-DE" sz="2000" dirty="0" err="1" smtClean="0"/>
              <a:t>density</a:t>
            </a:r>
            <a:endParaRPr lang="de-DE" sz="2000" dirty="0" smtClean="0"/>
          </a:p>
          <a:p>
            <a:r>
              <a:rPr lang="de-DE" sz="2000" b="1" dirty="0" err="1"/>
              <a:t>t</a:t>
            </a:r>
            <a:r>
              <a:rPr lang="de-DE" sz="2000" b="1" dirty="0" err="1" smtClean="0"/>
              <a:t>ailoring</a:t>
            </a:r>
            <a:r>
              <a:rPr lang="de-DE" sz="2000" b="1" dirty="0" smtClean="0"/>
              <a:t> 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err="1" smtClean="0"/>
              <a:t>absorption</a:t>
            </a: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err="1" smtClean="0"/>
              <a:t>transport</a:t>
            </a:r>
            <a:endParaRPr lang="de-DE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err="1"/>
              <a:t>a</a:t>
            </a:r>
            <a:r>
              <a:rPr lang="de-DE" sz="2000" dirty="0" err="1" smtClean="0"/>
              <a:t>ccelerating</a:t>
            </a:r>
            <a:r>
              <a:rPr lang="de-DE" sz="2000" dirty="0" smtClean="0"/>
              <a:t> </a:t>
            </a:r>
            <a:r>
              <a:rPr lang="de-DE" sz="2000" dirty="0" err="1" smtClean="0"/>
              <a:t>gradients</a:t>
            </a:r>
            <a:endParaRPr lang="de-DE" sz="2000" dirty="0" smtClean="0"/>
          </a:p>
        </p:txBody>
      </p:sp>
      <p:pic>
        <p:nvPicPr>
          <p:cNvPr id="2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336" y="1682125"/>
            <a:ext cx="2412927" cy="1930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Straight Connector 5"/>
          <p:cNvCxnSpPr>
            <a:cxnSpLocks noChangeShapeType="1"/>
          </p:cNvCxnSpPr>
          <p:nvPr/>
        </p:nvCxnSpPr>
        <p:spPr bwMode="auto">
          <a:xfrm>
            <a:off x="5891711" y="2820083"/>
            <a:ext cx="567153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</p:cxnSp>
      <p:sp>
        <p:nvSpPr>
          <p:cNvPr id="25" name="TextBox 8"/>
          <p:cNvSpPr txBox="1">
            <a:spLocks noChangeArrowheads="1"/>
          </p:cNvSpPr>
          <p:nvPr/>
        </p:nvSpPr>
        <p:spPr bwMode="auto">
          <a:xfrm>
            <a:off x="5824686" y="2923138"/>
            <a:ext cx="9044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1µm</a:t>
            </a:r>
          </a:p>
        </p:txBody>
      </p:sp>
      <p:sp>
        <p:nvSpPr>
          <p:cNvPr id="29" name="Textfeld 46"/>
          <p:cNvSpPr txBox="1"/>
          <p:nvPr/>
        </p:nvSpPr>
        <p:spPr>
          <a:xfrm>
            <a:off x="5637121" y="1410860"/>
            <a:ext cx="23791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 err="1" smtClean="0">
                <a:solidFill>
                  <a:schemeClr val="tx1"/>
                </a:solidFill>
              </a:rPr>
              <a:t>Carbon-Nanotube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Foam</a:t>
            </a:r>
            <a:endParaRPr lang="de-DE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849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403225"/>
            <a:ext cx="6492875" cy="1143000"/>
          </a:xfrm>
        </p:spPr>
        <p:txBody>
          <a:bodyPr/>
          <a:lstStyle/>
          <a:p>
            <a:r>
              <a:rPr lang="en-US" dirty="0"/>
              <a:t>LIGHT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- coupling </a:t>
            </a:r>
            <a:r>
              <a:rPr lang="en-US" sz="2400" dirty="0"/>
              <a:t>laser-accelerated ions into conventional accelerator structures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PAGE </a:t>
            </a:r>
            <a:fld id="{F35164B6-5B5C-4D57-91C6-379885D5A5FE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sp>
        <p:nvSpPr>
          <p:cNvPr id="6" name="Rechteck 699"/>
          <p:cNvSpPr/>
          <p:nvPr/>
        </p:nvSpPr>
        <p:spPr>
          <a:xfrm>
            <a:off x="5549718" y="1337672"/>
            <a:ext cx="348677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Current </a:t>
            </a:r>
            <a:r>
              <a:rPr lang="en-US" sz="1600" b="1" dirty="0" smtClean="0"/>
              <a:t>achievements:</a:t>
            </a:r>
            <a:endParaRPr lang="en-US" sz="1600" b="1" dirty="0"/>
          </a:p>
          <a:p>
            <a:pPr marL="468312" lvl="1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400" b="1" dirty="0"/>
              <a:t>initial experimental proof of principle done </a:t>
            </a:r>
            <a:endParaRPr lang="en-US" sz="1400" b="1" dirty="0" smtClean="0"/>
          </a:p>
          <a:p>
            <a:pPr marL="735013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accent2"/>
                </a:solidFill>
              </a:rPr>
              <a:t>&gt; </a:t>
            </a:r>
            <a:r>
              <a:rPr lang="en-US" sz="1400" b="1" dirty="0">
                <a:solidFill>
                  <a:schemeClr val="accent2"/>
                </a:solidFill>
              </a:rPr>
              <a:t>10</a:t>
            </a:r>
            <a:r>
              <a:rPr lang="en-US" sz="1400" b="1" baseline="30000" dirty="0">
                <a:solidFill>
                  <a:schemeClr val="accent2"/>
                </a:solidFill>
              </a:rPr>
              <a:t>9</a:t>
            </a:r>
            <a:r>
              <a:rPr lang="en-US" sz="1400" b="1" dirty="0">
                <a:solidFill>
                  <a:schemeClr val="accent2"/>
                </a:solidFill>
              </a:rPr>
              <a:t> particle per bunch, &lt; ns duration (high peak </a:t>
            </a:r>
            <a:r>
              <a:rPr lang="en-US" sz="1400" b="1" dirty="0" smtClean="0">
                <a:solidFill>
                  <a:schemeClr val="accent2"/>
                </a:solidFill>
              </a:rPr>
              <a:t>current)</a:t>
            </a:r>
          </a:p>
          <a:p>
            <a:pPr marL="735013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de-DE" sz="1400" b="1" dirty="0" smtClean="0">
                <a:solidFill>
                  <a:schemeClr val="accent2"/>
                </a:solidFill>
                <a:latin typeface="Symbol" pitchFamily="18" charset="2"/>
              </a:rPr>
              <a:t>D</a:t>
            </a:r>
            <a:r>
              <a:rPr lang="en-US" altLang="de-DE" sz="1400" b="1" dirty="0" smtClean="0">
                <a:solidFill>
                  <a:schemeClr val="accent2"/>
                </a:solidFill>
              </a:rPr>
              <a:t>E/E</a:t>
            </a:r>
            <a:r>
              <a:rPr lang="en-US" altLang="de-DE" sz="1400" b="1" dirty="0">
                <a:solidFill>
                  <a:schemeClr val="accent2"/>
                </a:solidFill>
              </a:rPr>
              <a:t>&lt; </a:t>
            </a:r>
            <a:r>
              <a:rPr lang="en-US" altLang="de-DE" sz="1400" b="1" dirty="0" smtClean="0">
                <a:solidFill>
                  <a:schemeClr val="accent2"/>
                </a:solidFill>
              </a:rPr>
              <a:t>3</a:t>
            </a:r>
            <a:r>
              <a:rPr lang="en-US" altLang="de-DE" sz="1400" b="1" dirty="0" smtClean="0">
                <a:solidFill>
                  <a:srgbClr val="333399"/>
                </a:solidFill>
              </a:rPr>
              <a:t>% </a:t>
            </a:r>
            <a:r>
              <a:rPr lang="en-US" altLang="de-DE" sz="1400" b="1" dirty="0">
                <a:solidFill>
                  <a:srgbClr val="333399"/>
                </a:solidFill>
              </a:rPr>
              <a:t>after phase rotation at 10 MeV energy</a:t>
            </a:r>
            <a:endParaRPr lang="en-US" sz="1400" b="1" dirty="0"/>
          </a:p>
          <a:p>
            <a:pPr marL="449263" lvl="1" indent="-2667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400" b="1" dirty="0"/>
              <a:t>development of specific diagnostics done</a:t>
            </a:r>
          </a:p>
          <a:p>
            <a:pPr lvl="1"/>
            <a:endParaRPr lang="en-US" sz="16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Program for POF </a:t>
            </a:r>
            <a:r>
              <a:rPr lang="en-US" sz="1600" b="1" dirty="0" smtClean="0"/>
              <a:t>III</a:t>
            </a:r>
          </a:p>
          <a:p>
            <a:pPr marL="449263" indent="-2667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400" b="1" dirty="0" smtClean="0"/>
              <a:t>Target </a:t>
            </a:r>
            <a:r>
              <a:rPr lang="en-US" sz="1400" b="1" dirty="0"/>
              <a:t>area and applications </a:t>
            </a:r>
            <a:endParaRPr lang="en-US" sz="1400" b="1" dirty="0" smtClean="0"/>
          </a:p>
          <a:p>
            <a:pPr marL="449263" lvl="1" indent="-2667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400" b="1" dirty="0"/>
              <a:t>Relevant laser developments (repetition rate and temporal contrast) </a:t>
            </a:r>
            <a:endParaRPr lang="en-US" sz="1400" b="1" dirty="0" smtClean="0"/>
          </a:p>
          <a:p>
            <a:pPr marL="449263" lvl="1" indent="-2667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400" b="1" dirty="0" smtClean="0"/>
              <a:t>Extension </a:t>
            </a:r>
            <a:r>
              <a:rPr lang="en-US" sz="1400" b="1" dirty="0"/>
              <a:t>of the concept towards </a:t>
            </a:r>
            <a:r>
              <a:rPr lang="en-US" sz="1400" b="1" dirty="0" smtClean="0"/>
              <a:t>100 </a:t>
            </a:r>
            <a:r>
              <a:rPr lang="en-US" sz="1400" b="1" dirty="0"/>
              <a:t>MeV </a:t>
            </a:r>
            <a:endParaRPr lang="en-US" sz="1400" b="1" dirty="0" smtClean="0"/>
          </a:p>
        </p:txBody>
      </p:sp>
      <p:pic>
        <p:nvPicPr>
          <p:cNvPr id="7" name="Picture 1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23" b="34245"/>
          <a:stretch/>
        </p:blipFill>
        <p:spPr bwMode="auto">
          <a:xfrm>
            <a:off x="5667918" y="6115353"/>
            <a:ext cx="1136330" cy="500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Grafik 70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188275"/>
            <a:ext cx="1064222" cy="354741"/>
          </a:xfrm>
          <a:prstGeom prst="rect">
            <a:avLst/>
          </a:prstGeom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456" y="6320085"/>
            <a:ext cx="776037" cy="222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AutoShape 697"/>
          <p:cNvSpPr>
            <a:spLocks noChangeAspect="1" noChangeArrowheads="1" noTextEdit="1"/>
          </p:cNvSpPr>
          <p:nvPr/>
        </p:nvSpPr>
        <p:spPr bwMode="auto">
          <a:xfrm>
            <a:off x="2612057" y="4641850"/>
            <a:ext cx="3035300" cy="213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12" name="Gruppieren 2315"/>
          <p:cNvGrpSpPr/>
          <p:nvPr/>
        </p:nvGrpSpPr>
        <p:grpSpPr>
          <a:xfrm>
            <a:off x="2628900" y="4305300"/>
            <a:ext cx="2740816" cy="2335888"/>
            <a:chOff x="2483768" y="4393393"/>
            <a:chExt cx="2885948" cy="2476395"/>
          </a:xfrm>
        </p:grpSpPr>
        <p:sp>
          <p:nvSpPr>
            <p:cNvPr id="13" name="Textfeld 1096"/>
            <p:cNvSpPr txBox="1"/>
            <p:nvPr/>
          </p:nvSpPr>
          <p:spPr>
            <a:xfrm>
              <a:off x="3143448" y="4393393"/>
              <a:ext cx="18261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ion beam spectrum</a:t>
              </a:r>
              <a:endParaRPr lang="en-US" sz="1400" b="1" dirty="0"/>
            </a:p>
          </p:txBody>
        </p:sp>
        <p:sp>
          <p:nvSpPr>
            <p:cNvPr id="14" name="Rectangle 701"/>
            <p:cNvSpPr>
              <a:spLocks noChangeArrowheads="1"/>
            </p:cNvSpPr>
            <p:nvPr/>
          </p:nvSpPr>
          <p:spPr bwMode="auto">
            <a:xfrm>
              <a:off x="3004170" y="4732338"/>
              <a:ext cx="2352675" cy="176053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Line 702"/>
            <p:cNvSpPr>
              <a:spLocks noChangeShapeType="1"/>
            </p:cNvSpPr>
            <p:nvPr/>
          </p:nvSpPr>
          <p:spPr bwMode="auto">
            <a:xfrm>
              <a:off x="3004170" y="4732338"/>
              <a:ext cx="23526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Line 703"/>
            <p:cNvSpPr>
              <a:spLocks noChangeShapeType="1"/>
            </p:cNvSpPr>
            <p:nvPr/>
          </p:nvSpPr>
          <p:spPr bwMode="auto">
            <a:xfrm>
              <a:off x="3004170" y="6492875"/>
              <a:ext cx="23526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17" name="Line 704"/>
            <p:cNvSpPr>
              <a:spLocks noChangeShapeType="1"/>
            </p:cNvSpPr>
            <p:nvPr/>
          </p:nvSpPr>
          <p:spPr bwMode="auto">
            <a:xfrm flipV="1">
              <a:off x="5356845" y="4732338"/>
              <a:ext cx="0" cy="17605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Line 705"/>
            <p:cNvSpPr>
              <a:spLocks noChangeShapeType="1"/>
            </p:cNvSpPr>
            <p:nvPr/>
          </p:nvSpPr>
          <p:spPr bwMode="auto">
            <a:xfrm flipV="1">
              <a:off x="3004170" y="4732338"/>
              <a:ext cx="0" cy="17605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Line 706"/>
            <p:cNvSpPr>
              <a:spLocks noChangeShapeType="1"/>
            </p:cNvSpPr>
            <p:nvPr/>
          </p:nvSpPr>
          <p:spPr bwMode="auto">
            <a:xfrm>
              <a:off x="3004170" y="6492875"/>
              <a:ext cx="23526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20" name="Line 707"/>
            <p:cNvSpPr>
              <a:spLocks noChangeShapeType="1"/>
            </p:cNvSpPr>
            <p:nvPr/>
          </p:nvSpPr>
          <p:spPr bwMode="auto">
            <a:xfrm flipV="1">
              <a:off x="3004170" y="4732338"/>
              <a:ext cx="0" cy="17605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Line 708"/>
            <p:cNvSpPr>
              <a:spLocks noChangeShapeType="1"/>
            </p:cNvSpPr>
            <p:nvPr/>
          </p:nvSpPr>
          <p:spPr bwMode="auto">
            <a:xfrm flipV="1">
              <a:off x="3004170" y="6462713"/>
              <a:ext cx="0" cy="301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22" name="Line 709"/>
            <p:cNvSpPr>
              <a:spLocks noChangeShapeType="1"/>
            </p:cNvSpPr>
            <p:nvPr/>
          </p:nvSpPr>
          <p:spPr bwMode="auto">
            <a:xfrm>
              <a:off x="3004170" y="4732338"/>
              <a:ext cx="0" cy="254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Rectangle 710"/>
            <p:cNvSpPr>
              <a:spLocks noChangeArrowheads="1"/>
            </p:cNvSpPr>
            <p:nvPr/>
          </p:nvSpPr>
          <p:spPr bwMode="auto">
            <a:xfrm>
              <a:off x="2983532" y="6508750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7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4" name="Line 711"/>
            <p:cNvSpPr>
              <a:spLocks noChangeShapeType="1"/>
            </p:cNvSpPr>
            <p:nvPr/>
          </p:nvSpPr>
          <p:spPr bwMode="auto">
            <a:xfrm flipV="1">
              <a:off x="3089895" y="6478588"/>
              <a:ext cx="0" cy="14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25" name="Line 712"/>
            <p:cNvSpPr>
              <a:spLocks noChangeShapeType="1"/>
            </p:cNvSpPr>
            <p:nvPr/>
          </p:nvSpPr>
          <p:spPr bwMode="auto">
            <a:xfrm>
              <a:off x="3089895" y="4732338"/>
              <a:ext cx="0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Line 713"/>
            <p:cNvSpPr>
              <a:spLocks noChangeShapeType="1"/>
            </p:cNvSpPr>
            <p:nvPr/>
          </p:nvSpPr>
          <p:spPr bwMode="auto">
            <a:xfrm flipV="1">
              <a:off x="3175620" y="6478588"/>
              <a:ext cx="0" cy="14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27" name="Line 714"/>
            <p:cNvSpPr>
              <a:spLocks noChangeShapeType="1"/>
            </p:cNvSpPr>
            <p:nvPr/>
          </p:nvSpPr>
          <p:spPr bwMode="auto">
            <a:xfrm>
              <a:off x="3175620" y="4732338"/>
              <a:ext cx="0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Line 715"/>
            <p:cNvSpPr>
              <a:spLocks noChangeShapeType="1"/>
            </p:cNvSpPr>
            <p:nvPr/>
          </p:nvSpPr>
          <p:spPr bwMode="auto">
            <a:xfrm flipV="1">
              <a:off x="3261345" y="6478588"/>
              <a:ext cx="0" cy="14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29" name="Line 716"/>
            <p:cNvSpPr>
              <a:spLocks noChangeShapeType="1"/>
            </p:cNvSpPr>
            <p:nvPr/>
          </p:nvSpPr>
          <p:spPr bwMode="auto">
            <a:xfrm>
              <a:off x="3261345" y="4732338"/>
              <a:ext cx="0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Line 717"/>
            <p:cNvSpPr>
              <a:spLocks noChangeShapeType="1"/>
            </p:cNvSpPr>
            <p:nvPr/>
          </p:nvSpPr>
          <p:spPr bwMode="auto">
            <a:xfrm flipV="1">
              <a:off x="3347070" y="6478588"/>
              <a:ext cx="0" cy="14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31" name="Line 718"/>
            <p:cNvSpPr>
              <a:spLocks noChangeShapeType="1"/>
            </p:cNvSpPr>
            <p:nvPr/>
          </p:nvSpPr>
          <p:spPr bwMode="auto">
            <a:xfrm>
              <a:off x="3347070" y="4732338"/>
              <a:ext cx="0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Line 719"/>
            <p:cNvSpPr>
              <a:spLocks noChangeShapeType="1"/>
            </p:cNvSpPr>
            <p:nvPr/>
          </p:nvSpPr>
          <p:spPr bwMode="auto">
            <a:xfrm flipV="1">
              <a:off x="3431207" y="6478588"/>
              <a:ext cx="0" cy="14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33" name="Line 720"/>
            <p:cNvSpPr>
              <a:spLocks noChangeShapeType="1"/>
            </p:cNvSpPr>
            <p:nvPr/>
          </p:nvSpPr>
          <p:spPr bwMode="auto">
            <a:xfrm>
              <a:off x="3431207" y="4732338"/>
              <a:ext cx="0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Line 721"/>
            <p:cNvSpPr>
              <a:spLocks noChangeShapeType="1"/>
            </p:cNvSpPr>
            <p:nvPr/>
          </p:nvSpPr>
          <p:spPr bwMode="auto">
            <a:xfrm flipV="1">
              <a:off x="3431207" y="6478588"/>
              <a:ext cx="0" cy="14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35" name="Line 722"/>
            <p:cNvSpPr>
              <a:spLocks noChangeShapeType="1"/>
            </p:cNvSpPr>
            <p:nvPr/>
          </p:nvSpPr>
          <p:spPr bwMode="auto">
            <a:xfrm>
              <a:off x="3431207" y="4732338"/>
              <a:ext cx="0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Line 723"/>
            <p:cNvSpPr>
              <a:spLocks noChangeShapeType="1"/>
            </p:cNvSpPr>
            <p:nvPr/>
          </p:nvSpPr>
          <p:spPr bwMode="auto">
            <a:xfrm flipV="1">
              <a:off x="3431207" y="6478588"/>
              <a:ext cx="0" cy="14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37" name="Line 724"/>
            <p:cNvSpPr>
              <a:spLocks noChangeShapeType="1"/>
            </p:cNvSpPr>
            <p:nvPr/>
          </p:nvSpPr>
          <p:spPr bwMode="auto">
            <a:xfrm>
              <a:off x="3431207" y="4732338"/>
              <a:ext cx="0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Line 725"/>
            <p:cNvSpPr>
              <a:spLocks noChangeShapeType="1"/>
            </p:cNvSpPr>
            <p:nvPr/>
          </p:nvSpPr>
          <p:spPr bwMode="auto">
            <a:xfrm flipV="1">
              <a:off x="3431207" y="6478588"/>
              <a:ext cx="0" cy="14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39" name="Line 726"/>
            <p:cNvSpPr>
              <a:spLocks noChangeShapeType="1"/>
            </p:cNvSpPr>
            <p:nvPr/>
          </p:nvSpPr>
          <p:spPr bwMode="auto">
            <a:xfrm>
              <a:off x="3431207" y="4732338"/>
              <a:ext cx="0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Line 727"/>
            <p:cNvSpPr>
              <a:spLocks noChangeShapeType="1"/>
            </p:cNvSpPr>
            <p:nvPr/>
          </p:nvSpPr>
          <p:spPr bwMode="auto">
            <a:xfrm flipV="1">
              <a:off x="3431207" y="6478588"/>
              <a:ext cx="0" cy="14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41" name="Line 728"/>
            <p:cNvSpPr>
              <a:spLocks noChangeShapeType="1"/>
            </p:cNvSpPr>
            <p:nvPr/>
          </p:nvSpPr>
          <p:spPr bwMode="auto">
            <a:xfrm>
              <a:off x="3431207" y="4732338"/>
              <a:ext cx="0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Line 729"/>
            <p:cNvSpPr>
              <a:spLocks noChangeShapeType="1"/>
            </p:cNvSpPr>
            <p:nvPr/>
          </p:nvSpPr>
          <p:spPr bwMode="auto">
            <a:xfrm flipV="1">
              <a:off x="3431207" y="6462713"/>
              <a:ext cx="0" cy="301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43" name="Line 730"/>
            <p:cNvSpPr>
              <a:spLocks noChangeShapeType="1"/>
            </p:cNvSpPr>
            <p:nvPr/>
          </p:nvSpPr>
          <p:spPr bwMode="auto">
            <a:xfrm>
              <a:off x="3431207" y="4732338"/>
              <a:ext cx="0" cy="254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Rectangle 731"/>
            <p:cNvSpPr>
              <a:spLocks noChangeArrowheads="1"/>
            </p:cNvSpPr>
            <p:nvPr/>
          </p:nvSpPr>
          <p:spPr bwMode="auto">
            <a:xfrm>
              <a:off x="3410570" y="6508750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8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45" name="Line 732"/>
            <p:cNvSpPr>
              <a:spLocks noChangeShapeType="1"/>
            </p:cNvSpPr>
            <p:nvPr/>
          </p:nvSpPr>
          <p:spPr bwMode="auto">
            <a:xfrm flipV="1">
              <a:off x="3516932" y="6478588"/>
              <a:ext cx="0" cy="14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46" name="Line 733"/>
            <p:cNvSpPr>
              <a:spLocks noChangeShapeType="1"/>
            </p:cNvSpPr>
            <p:nvPr/>
          </p:nvSpPr>
          <p:spPr bwMode="auto">
            <a:xfrm>
              <a:off x="3516932" y="4732338"/>
              <a:ext cx="0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Line 734"/>
            <p:cNvSpPr>
              <a:spLocks noChangeShapeType="1"/>
            </p:cNvSpPr>
            <p:nvPr/>
          </p:nvSpPr>
          <p:spPr bwMode="auto">
            <a:xfrm flipV="1">
              <a:off x="3602657" y="6478588"/>
              <a:ext cx="0" cy="14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48" name="Line 735"/>
            <p:cNvSpPr>
              <a:spLocks noChangeShapeType="1"/>
            </p:cNvSpPr>
            <p:nvPr/>
          </p:nvSpPr>
          <p:spPr bwMode="auto">
            <a:xfrm>
              <a:off x="3602657" y="4732338"/>
              <a:ext cx="0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Line 736"/>
            <p:cNvSpPr>
              <a:spLocks noChangeShapeType="1"/>
            </p:cNvSpPr>
            <p:nvPr/>
          </p:nvSpPr>
          <p:spPr bwMode="auto">
            <a:xfrm flipV="1">
              <a:off x="3688382" y="6478588"/>
              <a:ext cx="0" cy="14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50" name="Line 737"/>
            <p:cNvSpPr>
              <a:spLocks noChangeShapeType="1"/>
            </p:cNvSpPr>
            <p:nvPr/>
          </p:nvSpPr>
          <p:spPr bwMode="auto">
            <a:xfrm>
              <a:off x="3688382" y="4732338"/>
              <a:ext cx="0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Line 738"/>
            <p:cNvSpPr>
              <a:spLocks noChangeShapeType="1"/>
            </p:cNvSpPr>
            <p:nvPr/>
          </p:nvSpPr>
          <p:spPr bwMode="auto">
            <a:xfrm flipV="1">
              <a:off x="3772520" y="6478588"/>
              <a:ext cx="0" cy="14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52" name="Line 739"/>
            <p:cNvSpPr>
              <a:spLocks noChangeShapeType="1"/>
            </p:cNvSpPr>
            <p:nvPr/>
          </p:nvSpPr>
          <p:spPr bwMode="auto">
            <a:xfrm>
              <a:off x="3772520" y="4732338"/>
              <a:ext cx="0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Line 740"/>
            <p:cNvSpPr>
              <a:spLocks noChangeShapeType="1"/>
            </p:cNvSpPr>
            <p:nvPr/>
          </p:nvSpPr>
          <p:spPr bwMode="auto">
            <a:xfrm flipV="1">
              <a:off x="3858245" y="6478588"/>
              <a:ext cx="0" cy="14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54" name="Line 741"/>
            <p:cNvSpPr>
              <a:spLocks noChangeShapeType="1"/>
            </p:cNvSpPr>
            <p:nvPr/>
          </p:nvSpPr>
          <p:spPr bwMode="auto">
            <a:xfrm>
              <a:off x="3858245" y="4732338"/>
              <a:ext cx="0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Line 742"/>
            <p:cNvSpPr>
              <a:spLocks noChangeShapeType="1"/>
            </p:cNvSpPr>
            <p:nvPr/>
          </p:nvSpPr>
          <p:spPr bwMode="auto">
            <a:xfrm flipV="1">
              <a:off x="3858245" y="6478588"/>
              <a:ext cx="0" cy="14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56" name="Line 743"/>
            <p:cNvSpPr>
              <a:spLocks noChangeShapeType="1"/>
            </p:cNvSpPr>
            <p:nvPr/>
          </p:nvSpPr>
          <p:spPr bwMode="auto">
            <a:xfrm>
              <a:off x="3858245" y="4732338"/>
              <a:ext cx="0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Line 744"/>
            <p:cNvSpPr>
              <a:spLocks noChangeShapeType="1"/>
            </p:cNvSpPr>
            <p:nvPr/>
          </p:nvSpPr>
          <p:spPr bwMode="auto">
            <a:xfrm flipV="1">
              <a:off x="3858245" y="6478588"/>
              <a:ext cx="0" cy="14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58" name="Line 745"/>
            <p:cNvSpPr>
              <a:spLocks noChangeShapeType="1"/>
            </p:cNvSpPr>
            <p:nvPr/>
          </p:nvSpPr>
          <p:spPr bwMode="auto">
            <a:xfrm>
              <a:off x="3858245" y="4732338"/>
              <a:ext cx="0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" name="Line 746"/>
            <p:cNvSpPr>
              <a:spLocks noChangeShapeType="1"/>
            </p:cNvSpPr>
            <p:nvPr/>
          </p:nvSpPr>
          <p:spPr bwMode="auto">
            <a:xfrm flipV="1">
              <a:off x="3858245" y="6478588"/>
              <a:ext cx="0" cy="14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60" name="Line 747"/>
            <p:cNvSpPr>
              <a:spLocks noChangeShapeType="1"/>
            </p:cNvSpPr>
            <p:nvPr/>
          </p:nvSpPr>
          <p:spPr bwMode="auto">
            <a:xfrm>
              <a:off x="3858245" y="4732338"/>
              <a:ext cx="0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1" name="Line 748"/>
            <p:cNvSpPr>
              <a:spLocks noChangeShapeType="1"/>
            </p:cNvSpPr>
            <p:nvPr/>
          </p:nvSpPr>
          <p:spPr bwMode="auto">
            <a:xfrm flipV="1">
              <a:off x="3858245" y="6478588"/>
              <a:ext cx="0" cy="14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62" name="Line 749"/>
            <p:cNvSpPr>
              <a:spLocks noChangeShapeType="1"/>
            </p:cNvSpPr>
            <p:nvPr/>
          </p:nvSpPr>
          <p:spPr bwMode="auto">
            <a:xfrm>
              <a:off x="3858245" y="4732338"/>
              <a:ext cx="0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3" name="Line 750"/>
            <p:cNvSpPr>
              <a:spLocks noChangeShapeType="1"/>
            </p:cNvSpPr>
            <p:nvPr/>
          </p:nvSpPr>
          <p:spPr bwMode="auto">
            <a:xfrm flipV="1">
              <a:off x="3858245" y="6462713"/>
              <a:ext cx="0" cy="301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64" name="Line 751"/>
            <p:cNvSpPr>
              <a:spLocks noChangeShapeType="1"/>
            </p:cNvSpPr>
            <p:nvPr/>
          </p:nvSpPr>
          <p:spPr bwMode="auto">
            <a:xfrm>
              <a:off x="3858245" y="4732338"/>
              <a:ext cx="0" cy="254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Rectangle 752"/>
            <p:cNvSpPr>
              <a:spLocks noChangeArrowheads="1"/>
            </p:cNvSpPr>
            <p:nvPr/>
          </p:nvSpPr>
          <p:spPr bwMode="auto">
            <a:xfrm>
              <a:off x="3837607" y="6508750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9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66" name="Line 753"/>
            <p:cNvSpPr>
              <a:spLocks noChangeShapeType="1"/>
            </p:cNvSpPr>
            <p:nvPr/>
          </p:nvSpPr>
          <p:spPr bwMode="auto">
            <a:xfrm flipV="1">
              <a:off x="3943970" y="6478588"/>
              <a:ext cx="0" cy="14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67" name="Line 754"/>
            <p:cNvSpPr>
              <a:spLocks noChangeShapeType="1"/>
            </p:cNvSpPr>
            <p:nvPr/>
          </p:nvSpPr>
          <p:spPr bwMode="auto">
            <a:xfrm>
              <a:off x="3943970" y="4732338"/>
              <a:ext cx="0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Line 755"/>
            <p:cNvSpPr>
              <a:spLocks noChangeShapeType="1"/>
            </p:cNvSpPr>
            <p:nvPr/>
          </p:nvSpPr>
          <p:spPr bwMode="auto">
            <a:xfrm flipV="1">
              <a:off x="4029695" y="6478588"/>
              <a:ext cx="0" cy="14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69" name="Line 756"/>
            <p:cNvSpPr>
              <a:spLocks noChangeShapeType="1"/>
            </p:cNvSpPr>
            <p:nvPr/>
          </p:nvSpPr>
          <p:spPr bwMode="auto">
            <a:xfrm>
              <a:off x="4029695" y="4732338"/>
              <a:ext cx="0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Line 757"/>
            <p:cNvSpPr>
              <a:spLocks noChangeShapeType="1"/>
            </p:cNvSpPr>
            <p:nvPr/>
          </p:nvSpPr>
          <p:spPr bwMode="auto">
            <a:xfrm flipV="1">
              <a:off x="4115420" y="6478588"/>
              <a:ext cx="0" cy="14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71" name="Line 758"/>
            <p:cNvSpPr>
              <a:spLocks noChangeShapeType="1"/>
            </p:cNvSpPr>
            <p:nvPr/>
          </p:nvSpPr>
          <p:spPr bwMode="auto">
            <a:xfrm>
              <a:off x="4115420" y="4732338"/>
              <a:ext cx="0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2" name="Line 759"/>
            <p:cNvSpPr>
              <a:spLocks noChangeShapeType="1"/>
            </p:cNvSpPr>
            <p:nvPr/>
          </p:nvSpPr>
          <p:spPr bwMode="auto">
            <a:xfrm flipV="1">
              <a:off x="4199557" y="6478588"/>
              <a:ext cx="0" cy="14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73" name="Line 760"/>
            <p:cNvSpPr>
              <a:spLocks noChangeShapeType="1"/>
            </p:cNvSpPr>
            <p:nvPr/>
          </p:nvSpPr>
          <p:spPr bwMode="auto">
            <a:xfrm>
              <a:off x="4199557" y="4732338"/>
              <a:ext cx="0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4" name="Line 761"/>
            <p:cNvSpPr>
              <a:spLocks noChangeShapeType="1"/>
            </p:cNvSpPr>
            <p:nvPr/>
          </p:nvSpPr>
          <p:spPr bwMode="auto">
            <a:xfrm flipV="1">
              <a:off x="4285282" y="6478588"/>
              <a:ext cx="0" cy="14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75" name="Line 762"/>
            <p:cNvSpPr>
              <a:spLocks noChangeShapeType="1"/>
            </p:cNvSpPr>
            <p:nvPr/>
          </p:nvSpPr>
          <p:spPr bwMode="auto">
            <a:xfrm>
              <a:off x="4285282" y="4732338"/>
              <a:ext cx="0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6" name="Line 763"/>
            <p:cNvSpPr>
              <a:spLocks noChangeShapeType="1"/>
            </p:cNvSpPr>
            <p:nvPr/>
          </p:nvSpPr>
          <p:spPr bwMode="auto">
            <a:xfrm flipV="1">
              <a:off x="4285282" y="6478588"/>
              <a:ext cx="0" cy="14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77" name="Line 764"/>
            <p:cNvSpPr>
              <a:spLocks noChangeShapeType="1"/>
            </p:cNvSpPr>
            <p:nvPr/>
          </p:nvSpPr>
          <p:spPr bwMode="auto">
            <a:xfrm>
              <a:off x="4285282" y="4732338"/>
              <a:ext cx="0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" name="Line 765"/>
            <p:cNvSpPr>
              <a:spLocks noChangeShapeType="1"/>
            </p:cNvSpPr>
            <p:nvPr/>
          </p:nvSpPr>
          <p:spPr bwMode="auto">
            <a:xfrm flipV="1">
              <a:off x="4285282" y="6478588"/>
              <a:ext cx="0" cy="14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79" name="Line 766"/>
            <p:cNvSpPr>
              <a:spLocks noChangeShapeType="1"/>
            </p:cNvSpPr>
            <p:nvPr/>
          </p:nvSpPr>
          <p:spPr bwMode="auto">
            <a:xfrm>
              <a:off x="4285282" y="4732338"/>
              <a:ext cx="0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" name="Line 767"/>
            <p:cNvSpPr>
              <a:spLocks noChangeShapeType="1"/>
            </p:cNvSpPr>
            <p:nvPr/>
          </p:nvSpPr>
          <p:spPr bwMode="auto">
            <a:xfrm flipV="1">
              <a:off x="4285282" y="6478588"/>
              <a:ext cx="0" cy="14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81" name="Line 768"/>
            <p:cNvSpPr>
              <a:spLocks noChangeShapeType="1"/>
            </p:cNvSpPr>
            <p:nvPr/>
          </p:nvSpPr>
          <p:spPr bwMode="auto">
            <a:xfrm>
              <a:off x="4285282" y="4732338"/>
              <a:ext cx="0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" name="Line 769"/>
            <p:cNvSpPr>
              <a:spLocks noChangeShapeType="1"/>
            </p:cNvSpPr>
            <p:nvPr/>
          </p:nvSpPr>
          <p:spPr bwMode="auto">
            <a:xfrm flipV="1">
              <a:off x="4285282" y="6478588"/>
              <a:ext cx="0" cy="14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83" name="Line 770"/>
            <p:cNvSpPr>
              <a:spLocks noChangeShapeType="1"/>
            </p:cNvSpPr>
            <p:nvPr/>
          </p:nvSpPr>
          <p:spPr bwMode="auto">
            <a:xfrm>
              <a:off x="4285282" y="4732338"/>
              <a:ext cx="0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4" name="Line 771"/>
            <p:cNvSpPr>
              <a:spLocks noChangeShapeType="1"/>
            </p:cNvSpPr>
            <p:nvPr/>
          </p:nvSpPr>
          <p:spPr bwMode="auto">
            <a:xfrm flipV="1">
              <a:off x="4285282" y="6462713"/>
              <a:ext cx="0" cy="301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85" name="Line 772"/>
            <p:cNvSpPr>
              <a:spLocks noChangeShapeType="1"/>
            </p:cNvSpPr>
            <p:nvPr/>
          </p:nvSpPr>
          <p:spPr bwMode="auto">
            <a:xfrm>
              <a:off x="4285282" y="4732338"/>
              <a:ext cx="0" cy="254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6" name="Rectangle 773"/>
            <p:cNvSpPr>
              <a:spLocks noChangeArrowheads="1"/>
            </p:cNvSpPr>
            <p:nvPr/>
          </p:nvSpPr>
          <p:spPr bwMode="auto">
            <a:xfrm>
              <a:off x="4239245" y="6508750"/>
              <a:ext cx="198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10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87" name="Line 774"/>
            <p:cNvSpPr>
              <a:spLocks noChangeShapeType="1"/>
            </p:cNvSpPr>
            <p:nvPr/>
          </p:nvSpPr>
          <p:spPr bwMode="auto">
            <a:xfrm flipV="1">
              <a:off x="4371007" y="6478588"/>
              <a:ext cx="0" cy="14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88" name="Line 775"/>
            <p:cNvSpPr>
              <a:spLocks noChangeShapeType="1"/>
            </p:cNvSpPr>
            <p:nvPr/>
          </p:nvSpPr>
          <p:spPr bwMode="auto">
            <a:xfrm>
              <a:off x="4371007" y="4732338"/>
              <a:ext cx="0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9" name="Line 776"/>
            <p:cNvSpPr>
              <a:spLocks noChangeShapeType="1"/>
            </p:cNvSpPr>
            <p:nvPr/>
          </p:nvSpPr>
          <p:spPr bwMode="auto">
            <a:xfrm flipV="1">
              <a:off x="4456732" y="6478588"/>
              <a:ext cx="0" cy="14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90" name="Line 777"/>
            <p:cNvSpPr>
              <a:spLocks noChangeShapeType="1"/>
            </p:cNvSpPr>
            <p:nvPr/>
          </p:nvSpPr>
          <p:spPr bwMode="auto">
            <a:xfrm>
              <a:off x="4456732" y="4732338"/>
              <a:ext cx="0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1" name="Line 778"/>
            <p:cNvSpPr>
              <a:spLocks noChangeShapeType="1"/>
            </p:cNvSpPr>
            <p:nvPr/>
          </p:nvSpPr>
          <p:spPr bwMode="auto">
            <a:xfrm flipV="1">
              <a:off x="4540870" y="6478588"/>
              <a:ext cx="0" cy="14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92" name="Line 779"/>
            <p:cNvSpPr>
              <a:spLocks noChangeShapeType="1"/>
            </p:cNvSpPr>
            <p:nvPr/>
          </p:nvSpPr>
          <p:spPr bwMode="auto">
            <a:xfrm>
              <a:off x="4540870" y="4732338"/>
              <a:ext cx="0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3" name="Line 780"/>
            <p:cNvSpPr>
              <a:spLocks noChangeShapeType="1"/>
            </p:cNvSpPr>
            <p:nvPr/>
          </p:nvSpPr>
          <p:spPr bwMode="auto">
            <a:xfrm flipV="1">
              <a:off x="4626595" y="6478588"/>
              <a:ext cx="0" cy="14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94" name="Line 781"/>
            <p:cNvSpPr>
              <a:spLocks noChangeShapeType="1"/>
            </p:cNvSpPr>
            <p:nvPr/>
          </p:nvSpPr>
          <p:spPr bwMode="auto">
            <a:xfrm>
              <a:off x="4626595" y="4732338"/>
              <a:ext cx="0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5" name="Line 782"/>
            <p:cNvSpPr>
              <a:spLocks noChangeShapeType="1"/>
            </p:cNvSpPr>
            <p:nvPr/>
          </p:nvSpPr>
          <p:spPr bwMode="auto">
            <a:xfrm flipV="1">
              <a:off x="4712320" y="6478588"/>
              <a:ext cx="0" cy="14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96" name="Line 783"/>
            <p:cNvSpPr>
              <a:spLocks noChangeShapeType="1"/>
            </p:cNvSpPr>
            <p:nvPr/>
          </p:nvSpPr>
          <p:spPr bwMode="auto">
            <a:xfrm>
              <a:off x="4712320" y="4732338"/>
              <a:ext cx="0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7" name="Line 784"/>
            <p:cNvSpPr>
              <a:spLocks noChangeShapeType="1"/>
            </p:cNvSpPr>
            <p:nvPr/>
          </p:nvSpPr>
          <p:spPr bwMode="auto">
            <a:xfrm flipV="1">
              <a:off x="4712320" y="6478588"/>
              <a:ext cx="0" cy="14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98" name="Line 785"/>
            <p:cNvSpPr>
              <a:spLocks noChangeShapeType="1"/>
            </p:cNvSpPr>
            <p:nvPr/>
          </p:nvSpPr>
          <p:spPr bwMode="auto">
            <a:xfrm>
              <a:off x="4712320" y="4732338"/>
              <a:ext cx="0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9" name="Line 786"/>
            <p:cNvSpPr>
              <a:spLocks noChangeShapeType="1"/>
            </p:cNvSpPr>
            <p:nvPr/>
          </p:nvSpPr>
          <p:spPr bwMode="auto">
            <a:xfrm flipV="1">
              <a:off x="4712320" y="6478588"/>
              <a:ext cx="0" cy="14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100" name="Line 787"/>
            <p:cNvSpPr>
              <a:spLocks noChangeShapeType="1"/>
            </p:cNvSpPr>
            <p:nvPr/>
          </p:nvSpPr>
          <p:spPr bwMode="auto">
            <a:xfrm>
              <a:off x="4712320" y="4732338"/>
              <a:ext cx="0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1" name="Line 788"/>
            <p:cNvSpPr>
              <a:spLocks noChangeShapeType="1"/>
            </p:cNvSpPr>
            <p:nvPr/>
          </p:nvSpPr>
          <p:spPr bwMode="auto">
            <a:xfrm flipV="1">
              <a:off x="4712320" y="6478588"/>
              <a:ext cx="0" cy="14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102" name="Line 789"/>
            <p:cNvSpPr>
              <a:spLocks noChangeShapeType="1"/>
            </p:cNvSpPr>
            <p:nvPr/>
          </p:nvSpPr>
          <p:spPr bwMode="auto">
            <a:xfrm>
              <a:off x="4712320" y="4732338"/>
              <a:ext cx="0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" name="Line 790"/>
            <p:cNvSpPr>
              <a:spLocks noChangeShapeType="1"/>
            </p:cNvSpPr>
            <p:nvPr/>
          </p:nvSpPr>
          <p:spPr bwMode="auto">
            <a:xfrm flipV="1">
              <a:off x="4712320" y="6478588"/>
              <a:ext cx="0" cy="14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104" name="Line 791"/>
            <p:cNvSpPr>
              <a:spLocks noChangeShapeType="1"/>
            </p:cNvSpPr>
            <p:nvPr/>
          </p:nvSpPr>
          <p:spPr bwMode="auto">
            <a:xfrm>
              <a:off x="4712320" y="4732338"/>
              <a:ext cx="0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5" name="Line 792"/>
            <p:cNvSpPr>
              <a:spLocks noChangeShapeType="1"/>
            </p:cNvSpPr>
            <p:nvPr/>
          </p:nvSpPr>
          <p:spPr bwMode="auto">
            <a:xfrm flipV="1">
              <a:off x="4712320" y="6462713"/>
              <a:ext cx="0" cy="301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106" name="Line 793"/>
            <p:cNvSpPr>
              <a:spLocks noChangeShapeType="1"/>
            </p:cNvSpPr>
            <p:nvPr/>
          </p:nvSpPr>
          <p:spPr bwMode="auto">
            <a:xfrm>
              <a:off x="4712320" y="4732338"/>
              <a:ext cx="0" cy="254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7" name="Rectangle 794"/>
            <p:cNvSpPr>
              <a:spLocks noChangeArrowheads="1"/>
            </p:cNvSpPr>
            <p:nvPr/>
          </p:nvSpPr>
          <p:spPr bwMode="auto">
            <a:xfrm>
              <a:off x="4664695" y="6508750"/>
              <a:ext cx="18543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11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08" name="Line 795"/>
            <p:cNvSpPr>
              <a:spLocks noChangeShapeType="1"/>
            </p:cNvSpPr>
            <p:nvPr/>
          </p:nvSpPr>
          <p:spPr bwMode="auto">
            <a:xfrm flipV="1">
              <a:off x="4798045" y="6478588"/>
              <a:ext cx="0" cy="14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109" name="Line 796"/>
            <p:cNvSpPr>
              <a:spLocks noChangeShapeType="1"/>
            </p:cNvSpPr>
            <p:nvPr/>
          </p:nvSpPr>
          <p:spPr bwMode="auto">
            <a:xfrm>
              <a:off x="4798045" y="4732338"/>
              <a:ext cx="0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0" name="Line 797"/>
            <p:cNvSpPr>
              <a:spLocks noChangeShapeType="1"/>
            </p:cNvSpPr>
            <p:nvPr/>
          </p:nvSpPr>
          <p:spPr bwMode="auto">
            <a:xfrm flipV="1">
              <a:off x="4883770" y="6478588"/>
              <a:ext cx="0" cy="14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111" name="Line 798"/>
            <p:cNvSpPr>
              <a:spLocks noChangeShapeType="1"/>
            </p:cNvSpPr>
            <p:nvPr/>
          </p:nvSpPr>
          <p:spPr bwMode="auto">
            <a:xfrm>
              <a:off x="4883770" y="4732338"/>
              <a:ext cx="0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2" name="Line 799"/>
            <p:cNvSpPr>
              <a:spLocks noChangeShapeType="1"/>
            </p:cNvSpPr>
            <p:nvPr/>
          </p:nvSpPr>
          <p:spPr bwMode="auto">
            <a:xfrm flipV="1">
              <a:off x="4967907" y="6478588"/>
              <a:ext cx="0" cy="14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113" name="Line 800"/>
            <p:cNvSpPr>
              <a:spLocks noChangeShapeType="1"/>
            </p:cNvSpPr>
            <p:nvPr/>
          </p:nvSpPr>
          <p:spPr bwMode="auto">
            <a:xfrm>
              <a:off x="4967907" y="4732338"/>
              <a:ext cx="0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4" name="Line 801"/>
            <p:cNvSpPr>
              <a:spLocks noChangeShapeType="1"/>
            </p:cNvSpPr>
            <p:nvPr/>
          </p:nvSpPr>
          <p:spPr bwMode="auto">
            <a:xfrm flipV="1">
              <a:off x="5053632" y="6478588"/>
              <a:ext cx="0" cy="14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115" name="Line 802"/>
            <p:cNvSpPr>
              <a:spLocks noChangeShapeType="1"/>
            </p:cNvSpPr>
            <p:nvPr/>
          </p:nvSpPr>
          <p:spPr bwMode="auto">
            <a:xfrm>
              <a:off x="5053632" y="4732338"/>
              <a:ext cx="0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6" name="Line 803"/>
            <p:cNvSpPr>
              <a:spLocks noChangeShapeType="1"/>
            </p:cNvSpPr>
            <p:nvPr/>
          </p:nvSpPr>
          <p:spPr bwMode="auto">
            <a:xfrm flipV="1">
              <a:off x="5139357" y="6478588"/>
              <a:ext cx="0" cy="14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117" name="Line 804"/>
            <p:cNvSpPr>
              <a:spLocks noChangeShapeType="1"/>
            </p:cNvSpPr>
            <p:nvPr/>
          </p:nvSpPr>
          <p:spPr bwMode="auto">
            <a:xfrm>
              <a:off x="5139357" y="4732338"/>
              <a:ext cx="0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8" name="Line 805"/>
            <p:cNvSpPr>
              <a:spLocks noChangeShapeType="1"/>
            </p:cNvSpPr>
            <p:nvPr/>
          </p:nvSpPr>
          <p:spPr bwMode="auto">
            <a:xfrm flipV="1">
              <a:off x="5139357" y="6478588"/>
              <a:ext cx="0" cy="14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119" name="Line 806"/>
            <p:cNvSpPr>
              <a:spLocks noChangeShapeType="1"/>
            </p:cNvSpPr>
            <p:nvPr/>
          </p:nvSpPr>
          <p:spPr bwMode="auto">
            <a:xfrm>
              <a:off x="5139357" y="4732338"/>
              <a:ext cx="0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0" name="Line 807"/>
            <p:cNvSpPr>
              <a:spLocks noChangeShapeType="1"/>
            </p:cNvSpPr>
            <p:nvPr/>
          </p:nvSpPr>
          <p:spPr bwMode="auto">
            <a:xfrm flipV="1">
              <a:off x="5139357" y="6478588"/>
              <a:ext cx="0" cy="14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121" name="Line 808"/>
            <p:cNvSpPr>
              <a:spLocks noChangeShapeType="1"/>
            </p:cNvSpPr>
            <p:nvPr/>
          </p:nvSpPr>
          <p:spPr bwMode="auto">
            <a:xfrm>
              <a:off x="5139357" y="4732338"/>
              <a:ext cx="0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2" name="Line 809"/>
            <p:cNvSpPr>
              <a:spLocks noChangeShapeType="1"/>
            </p:cNvSpPr>
            <p:nvPr/>
          </p:nvSpPr>
          <p:spPr bwMode="auto">
            <a:xfrm flipV="1">
              <a:off x="5139357" y="6478588"/>
              <a:ext cx="0" cy="14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123" name="Line 810"/>
            <p:cNvSpPr>
              <a:spLocks noChangeShapeType="1"/>
            </p:cNvSpPr>
            <p:nvPr/>
          </p:nvSpPr>
          <p:spPr bwMode="auto">
            <a:xfrm>
              <a:off x="5139357" y="4732338"/>
              <a:ext cx="0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4" name="Line 811"/>
            <p:cNvSpPr>
              <a:spLocks noChangeShapeType="1"/>
            </p:cNvSpPr>
            <p:nvPr/>
          </p:nvSpPr>
          <p:spPr bwMode="auto">
            <a:xfrm flipV="1">
              <a:off x="5139357" y="6478588"/>
              <a:ext cx="0" cy="14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125" name="Line 812"/>
            <p:cNvSpPr>
              <a:spLocks noChangeShapeType="1"/>
            </p:cNvSpPr>
            <p:nvPr/>
          </p:nvSpPr>
          <p:spPr bwMode="auto">
            <a:xfrm>
              <a:off x="5139357" y="4732338"/>
              <a:ext cx="0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6" name="Line 813"/>
            <p:cNvSpPr>
              <a:spLocks noChangeShapeType="1"/>
            </p:cNvSpPr>
            <p:nvPr/>
          </p:nvSpPr>
          <p:spPr bwMode="auto">
            <a:xfrm flipV="1">
              <a:off x="5139357" y="6462713"/>
              <a:ext cx="0" cy="301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127" name="Line 814"/>
            <p:cNvSpPr>
              <a:spLocks noChangeShapeType="1"/>
            </p:cNvSpPr>
            <p:nvPr/>
          </p:nvSpPr>
          <p:spPr bwMode="auto">
            <a:xfrm>
              <a:off x="5139357" y="4732338"/>
              <a:ext cx="0" cy="254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8" name="Rectangle 815"/>
            <p:cNvSpPr>
              <a:spLocks noChangeArrowheads="1"/>
            </p:cNvSpPr>
            <p:nvPr/>
          </p:nvSpPr>
          <p:spPr bwMode="auto">
            <a:xfrm>
              <a:off x="5091732" y="6508750"/>
              <a:ext cx="198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12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29" name="Line 816"/>
            <p:cNvSpPr>
              <a:spLocks noChangeShapeType="1"/>
            </p:cNvSpPr>
            <p:nvPr/>
          </p:nvSpPr>
          <p:spPr bwMode="auto">
            <a:xfrm flipV="1">
              <a:off x="5225082" y="6478588"/>
              <a:ext cx="0" cy="14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130" name="Line 817"/>
            <p:cNvSpPr>
              <a:spLocks noChangeShapeType="1"/>
            </p:cNvSpPr>
            <p:nvPr/>
          </p:nvSpPr>
          <p:spPr bwMode="auto">
            <a:xfrm>
              <a:off x="5225082" y="4732338"/>
              <a:ext cx="0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1" name="Line 818"/>
            <p:cNvSpPr>
              <a:spLocks noChangeShapeType="1"/>
            </p:cNvSpPr>
            <p:nvPr/>
          </p:nvSpPr>
          <p:spPr bwMode="auto">
            <a:xfrm flipV="1">
              <a:off x="5310807" y="6478588"/>
              <a:ext cx="0" cy="14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132" name="Line 819"/>
            <p:cNvSpPr>
              <a:spLocks noChangeShapeType="1"/>
            </p:cNvSpPr>
            <p:nvPr/>
          </p:nvSpPr>
          <p:spPr bwMode="auto">
            <a:xfrm>
              <a:off x="5310807" y="4732338"/>
              <a:ext cx="0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3" name="Line 820"/>
            <p:cNvSpPr>
              <a:spLocks noChangeShapeType="1"/>
            </p:cNvSpPr>
            <p:nvPr/>
          </p:nvSpPr>
          <p:spPr bwMode="auto">
            <a:xfrm>
              <a:off x="3004170" y="6492875"/>
              <a:ext cx="222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134" name="Line 821"/>
            <p:cNvSpPr>
              <a:spLocks noChangeShapeType="1"/>
            </p:cNvSpPr>
            <p:nvPr/>
          </p:nvSpPr>
          <p:spPr bwMode="auto">
            <a:xfrm flipH="1">
              <a:off x="5331445" y="6492875"/>
              <a:ext cx="254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135" name="Rectangle 822"/>
            <p:cNvSpPr>
              <a:spLocks noChangeArrowheads="1"/>
            </p:cNvSpPr>
            <p:nvPr/>
          </p:nvSpPr>
          <p:spPr bwMode="auto">
            <a:xfrm>
              <a:off x="2855416" y="6381908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0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36" name="Line 823"/>
            <p:cNvSpPr>
              <a:spLocks noChangeShapeType="1"/>
            </p:cNvSpPr>
            <p:nvPr/>
          </p:nvSpPr>
          <p:spPr bwMode="auto">
            <a:xfrm>
              <a:off x="3004170" y="6434138"/>
              <a:ext cx="95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137" name="Line 824"/>
            <p:cNvSpPr>
              <a:spLocks noChangeShapeType="1"/>
            </p:cNvSpPr>
            <p:nvPr/>
          </p:nvSpPr>
          <p:spPr bwMode="auto">
            <a:xfrm flipH="1">
              <a:off x="5344145" y="6434138"/>
              <a:ext cx="127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138" name="Line 825"/>
            <p:cNvSpPr>
              <a:spLocks noChangeShapeType="1"/>
            </p:cNvSpPr>
            <p:nvPr/>
          </p:nvSpPr>
          <p:spPr bwMode="auto">
            <a:xfrm>
              <a:off x="3004170" y="6373813"/>
              <a:ext cx="95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9" name="Line 826"/>
            <p:cNvSpPr>
              <a:spLocks noChangeShapeType="1"/>
            </p:cNvSpPr>
            <p:nvPr/>
          </p:nvSpPr>
          <p:spPr bwMode="auto">
            <a:xfrm flipH="1">
              <a:off x="5344145" y="6373813"/>
              <a:ext cx="127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0" name="Line 827"/>
            <p:cNvSpPr>
              <a:spLocks noChangeShapeType="1"/>
            </p:cNvSpPr>
            <p:nvPr/>
          </p:nvSpPr>
          <p:spPr bwMode="auto">
            <a:xfrm>
              <a:off x="3004170" y="6313488"/>
              <a:ext cx="95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1" name="Line 828"/>
            <p:cNvSpPr>
              <a:spLocks noChangeShapeType="1"/>
            </p:cNvSpPr>
            <p:nvPr/>
          </p:nvSpPr>
          <p:spPr bwMode="auto">
            <a:xfrm flipH="1">
              <a:off x="5344145" y="6313488"/>
              <a:ext cx="127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2" name="Line 829"/>
            <p:cNvSpPr>
              <a:spLocks noChangeShapeType="1"/>
            </p:cNvSpPr>
            <p:nvPr/>
          </p:nvSpPr>
          <p:spPr bwMode="auto">
            <a:xfrm>
              <a:off x="3004170" y="6257925"/>
              <a:ext cx="95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3" name="Line 830"/>
            <p:cNvSpPr>
              <a:spLocks noChangeShapeType="1"/>
            </p:cNvSpPr>
            <p:nvPr/>
          </p:nvSpPr>
          <p:spPr bwMode="auto">
            <a:xfrm flipH="1">
              <a:off x="5344145" y="6257925"/>
              <a:ext cx="127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4" name="Line 831"/>
            <p:cNvSpPr>
              <a:spLocks noChangeShapeType="1"/>
            </p:cNvSpPr>
            <p:nvPr/>
          </p:nvSpPr>
          <p:spPr bwMode="auto">
            <a:xfrm>
              <a:off x="3004170" y="6197600"/>
              <a:ext cx="95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5" name="Line 832"/>
            <p:cNvSpPr>
              <a:spLocks noChangeShapeType="1"/>
            </p:cNvSpPr>
            <p:nvPr/>
          </p:nvSpPr>
          <p:spPr bwMode="auto">
            <a:xfrm flipH="1">
              <a:off x="5344145" y="6197600"/>
              <a:ext cx="127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6" name="Line 833"/>
            <p:cNvSpPr>
              <a:spLocks noChangeShapeType="1"/>
            </p:cNvSpPr>
            <p:nvPr/>
          </p:nvSpPr>
          <p:spPr bwMode="auto">
            <a:xfrm>
              <a:off x="3004170" y="6138863"/>
              <a:ext cx="95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7" name="Line 834"/>
            <p:cNvSpPr>
              <a:spLocks noChangeShapeType="1"/>
            </p:cNvSpPr>
            <p:nvPr/>
          </p:nvSpPr>
          <p:spPr bwMode="auto">
            <a:xfrm flipH="1">
              <a:off x="5344145" y="6138863"/>
              <a:ext cx="127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8" name="Line 835"/>
            <p:cNvSpPr>
              <a:spLocks noChangeShapeType="1"/>
            </p:cNvSpPr>
            <p:nvPr/>
          </p:nvSpPr>
          <p:spPr bwMode="auto">
            <a:xfrm>
              <a:off x="3004170" y="6078538"/>
              <a:ext cx="95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9" name="Line 836"/>
            <p:cNvSpPr>
              <a:spLocks noChangeShapeType="1"/>
            </p:cNvSpPr>
            <p:nvPr/>
          </p:nvSpPr>
          <p:spPr bwMode="auto">
            <a:xfrm flipH="1">
              <a:off x="5344145" y="6078538"/>
              <a:ext cx="127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0" name="Line 837"/>
            <p:cNvSpPr>
              <a:spLocks noChangeShapeType="1"/>
            </p:cNvSpPr>
            <p:nvPr/>
          </p:nvSpPr>
          <p:spPr bwMode="auto">
            <a:xfrm>
              <a:off x="3004170" y="6022975"/>
              <a:ext cx="95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1" name="Line 838"/>
            <p:cNvSpPr>
              <a:spLocks noChangeShapeType="1"/>
            </p:cNvSpPr>
            <p:nvPr/>
          </p:nvSpPr>
          <p:spPr bwMode="auto">
            <a:xfrm flipH="1">
              <a:off x="5344145" y="6022975"/>
              <a:ext cx="127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2" name="Line 839"/>
            <p:cNvSpPr>
              <a:spLocks noChangeShapeType="1"/>
            </p:cNvSpPr>
            <p:nvPr/>
          </p:nvSpPr>
          <p:spPr bwMode="auto">
            <a:xfrm>
              <a:off x="3004170" y="5962650"/>
              <a:ext cx="95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3" name="Line 840"/>
            <p:cNvSpPr>
              <a:spLocks noChangeShapeType="1"/>
            </p:cNvSpPr>
            <p:nvPr/>
          </p:nvSpPr>
          <p:spPr bwMode="auto">
            <a:xfrm flipH="1">
              <a:off x="5344145" y="5962650"/>
              <a:ext cx="127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4" name="Line 841"/>
            <p:cNvSpPr>
              <a:spLocks noChangeShapeType="1"/>
            </p:cNvSpPr>
            <p:nvPr/>
          </p:nvSpPr>
          <p:spPr bwMode="auto">
            <a:xfrm>
              <a:off x="3004170" y="5902325"/>
              <a:ext cx="222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5" name="Line 842"/>
            <p:cNvSpPr>
              <a:spLocks noChangeShapeType="1"/>
            </p:cNvSpPr>
            <p:nvPr/>
          </p:nvSpPr>
          <p:spPr bwMode="auto">
            <a:xfrm flipH="1">
              <a:off x="5331445" y="5902325"/>
              <a:ext cx="254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6" name="Line 844"/>
            <p:cNvSpPr>
              <a:spLocks noChangeShapeType="1"/>
            </p:cNvSpPr>
            <p:nvPr/>
          </p:nvSpPr>
          <p:spPr bwMode="auto">
            <a:xfrm>
              <a:off x="3004170" y="5843588"/>
              <a:ext cx="95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7" name="Line 845"/>
            <p:cNvSpPr>
              <a:spLocks noChangeShapeType="1"/>
            </p:cNvSpPr>
            <p:nvPr/>
          </p:nvSpPr>
          <p:spPr bwMode="auto">
            <a:xfrm flipH="1">
              <a:off x="5344145" y="5843588"/>
              <a:ext cx="127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8" name="Line 846"/>
            <p:cNvSpPr>
              <a:spLocks noChangeShapeType="1"/>
            </p:cNvSpPr>
            <p:nvPr/>
          </p:nvSpPr>
          <p:spPr bwMode="auto">
            <a:xfrm>
              <a:off x="3004170" y="5788025"/>
              <a:ext cx="95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9" name="Line 847"/>
            <p:cNvSpPr>
              <a:spLocks noChangeShapeType="1"/>
            </p:cNvSpPr>
            <p:nvPr/>
          </p:nvSpPr>
          <p:spPr bwMode="auto">
            <a:xfrm flipH="1">
              <a:off x="5344145" y="5788025"/>
              <a:ext cx="127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0" name="Line 848"/>
            <p:cNvSpPr>
              <a:spLocks noChangeShapeType="1"/>
            </p:cNvSpPr>
            <p:nvPr/>
          </p:nvSpPr>
          <p:spPr bwMode="auto">
            <a:xfrm>
              <a:off x="3004170" y="5727700"/>
              <a:ext cx="95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1" name="Line 849"/>
            <p:cNvSpPr>
              <a:spLocks noChangeShapeType="1"/>
            </p:cNvSpPr>
            <p:nvPr/>
          </p:nvSpPr>
          <p:spPr bwMode="auto">
            <a:xfrm flipH="1">
              <a:off x="5344145" y="5727700"/>
              <a:ext cx="127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2" name="Line 850"/>
            <p:cNvSpPr>
              <a:spLocks noChangeShapeType="1"/>
            </p:cNvSpPr>
            <p:nvPr/>
          </p:nvSpPr>
          <p:spPr bwMode="auto">
            <a:xfrm>
              <a:off x="3004170" y="5667375"/>
              <a:ext cx="95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3" name="Line 851"/>
            <p:cNvSpPr>
              <a:spLocks noChangeShapeType="1"/>
            </p:cNvSpPr>
            <p:nvPr/>
          </p:nvSpPr>
          <p:spPr bwMode="auto">
            <a:xfrm flipH="1">
              <a:off x="5344145" y="5667375"/>
              <a:ext cx="127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4" name="Line 852"/>
            <p:cNvSpPr>
              <a:spLocks noChangeShapeType="1"/>
            </p:cNvSpPr>
            <p:nvPr/>
          </p:nvSpPr>
          <p:spPr bwMode="auto">
            <a:xfrm>
              <a:off x="3004170" y="5613400"/>
              <a:ext cx="95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5" name="Line 853"/>
            <p:cNvSpPr>
              <a:spLocks noChangeShapeType="1"/>
            </p:cNvSpPr>
            <p:nvPr/>
          </p:nvSpPr>
          <p:spPr bwMode="auto">
            <a:xfrm flipH="1">
              <a:off x="5344145" y="5613400"/>
              <a:ext cx="127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6" name="Line 854"/>
            <p:cNvSpPr>
              <a:spLocks noChangeShapeType="1"/>
            </p:cNvSpPr>
            <p:nvPr/>
          </p:nvSpPr>
          <p:spPr bwMode="auto">
            <a:xfrm>
              <a:off x="3004170" y="5553075"/>
              <a:ext cx="95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7" name="Line 855"/>
            <p:cNvSpPr>
              <a:spLocks noChangeShapeType="1"/>
            </p:cNvSpPr>
            <p:nvPr/>
          </p:nvSpPr>
          <p:spPr bwMode="auto">
            <a:xfrm flipH="1">
              <a:off x="5344145" y="5553075"/>
              <a:ext cx="127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8" name="Line 856"/>
            <p:cNvSpPr>
              <a:spLocks noChangeShapeType="1"/>
            </p:cNvSpPr>
            <p:nvPr/>
          </p:nvSpPr>
          <p:spPr bwMode="auto">
            <a:xfrm>
              <a:off x="3004170" y="5492750"/>
              <a:ext cx="95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9" name="Line 857"/>
            <p:cNvSpPr>
              <a:spLocks noChangeShapeType="1"/>
            </p:cNvSpPr>
            <p:nvPr/>
          </p:nvSpPr>
          <p:spPr bwMode="auto">
            <a:xfrm flipH="1">
              <a:off x="5344145" y="5492750"/>
              <a:ext cx="127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0" name="Line 858"/>
            <p:cNvSpPr>
              <a:spLocks noChangeShapeType="1"/>
            </p:cNvSpPr>
            <p:nvPr/>
          </p:nvSpPr>
          <p:spPr bwMode="auto">
            <a:xfrm>
              <a:off x="3004170" y="5432425"/>
              <a:ext cx="95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1" name="Line 859"/>
            <p:cNvSpPr>
              <a:spLocks noChangeShapeType="1"/>
            </p:cNvSpPr>
            <p:nvPr/>
          </p:nvSpPr>
          <p:spPr bwMode="auto">
            <a:xfrm flipH="1">
              <a:off x="5344145" y="5432425"/>
              <a:ext cx="127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2" name="Line 860"/>
            <p:cNvSpPr>
              <a:spLocks noChangeShapeType="1"/>
            </p:cNvSpPr>
            <p:nvPr/>
          </p:nvSpPr>
          <p:spPr bwMode="auto">
            <a:xfrm>
              <a:off x="3004170" y="5376863"/>
              <a:ext cx="95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3" name="Line 861"/>
            <p:cNvSpPr>
              <a:spLocks noChangeShapeType="1"/>
            </p:cNvSpPr>
            <p:nvPr/>
          </p:nvSpPr>
          <p:spPr bwMode="auto">
            <a:xfrm flipH="1">
              <a:off x="5344145" y="5376863"/>
              <a:ext cx="127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4" name="Line 862"/>
            <p:cNvSpPr>
              <a:spLocks noChangeShapeType="1"/>
            </p:cNvSpPr>
            <p:nvPr/>
          </p:nvSpPr>
          <p:spPr bwMode="auto">
            <a:xfrm>
              <a:off x="3004170" y="5318125"/>
              <a:ext cx="222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5" name="Line 863"/>
            <p:cNvSpPr>
              <a:spLocks noChangeShapeType="1"/>
            </p:cNvSpPr>
            <p:nvPr/>
          </p:nvSpPr>
          <p:spPr bwMode="auto">
            <a:xfrm flipH="1">
              <a:off x="5331445" y="5318125"/>
              <a:ext cx="254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6" name="Rectangle 864"/>
            <p:cNvSpPr>
              <a:spLocks noChangeArrowheads="1"/>
            </p:cNvSpPr>
            <p:nvPr/>
          </p:nvSpPr>
          <p:spPr bwMode="auto">
            <a:xfrm>
              <a:off x="2855416" y="5205571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1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77" name="Line 865"/>
            <p:cNvSpPr>
              <a:spLocks noChangeShapeType="1"/>
            </p:cNvSpPr>
            <p:nvPr/>
          </p:nvSpPr>
          <p:spPr bwMode="auto">
            <a:xfrm>
              <a:off x="3004170" y="5257800"/>
              <a:ext cx="95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8" name="Line 866"/>
            <p:cNvSpPr>
              <a:spLocks noChangeShapeType="1"/>
            </p:cNvSpPr>
            <p:nvPr/>
          </p:nvSpPr>
          <p:spPr bwMode="auto">
            <a:xfrm flipH="1">
              <a:off x="5344145" y="5257800"/>
              <a:ext cx="127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9" name="Line 867"/>
            <p:cNvSpPr>
              <a:spLocks noChangeShapeType="1"/>
            </p:cNvSpPr>
            <p:nvPr/>
          </p:nvSpPr>
          <p:spPr bwMode="auto">
            <a:xfrm>
              <a:off x="3004170" y="5197475"/>
              <a:ext cx="95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0" name="Line 868"/>
            <p:cNvSpPr>
              <a:spLocks noChangeShapeType="1"/>
            </p:cNvSpPr>
            <p:nvPr/>
          </p:nvSpPr>
          <p:spPr bwMode="auto">
            <a:xfrm flipH="1">
              <a:off x="5344145" y="5197475"/>
              <a:ext cx="127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1" name="Line 869"/>
            <p:cNvSpPr>
              <a:spLocks noChangeShapeType="1"/>
            </p:cNvSpPr>
            <p:nvPr/>
          </p:nvSpPr>
          <p:spPr bwMode="auto">
            <a:xfrm>
              <a:off x="3004170" y="5141913"/>
              <a:ext cx="95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2" name="Line 870"/>
            <p:cNvSpPr>
              <a:spLocks noChangeShapeType="1"/>
            </p:cNvSpPr>
            <p:nvPr/>
          </p:nvSpPr>
          <p:spPr bwMode="auto">
            <a:xfrm flipH="1">
              <a:off x="5344145" y="5141913"/>
              <a:ext cx="127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3" name="Line 871"/>
            <p:cNvSpPr>
              <a:spLocks noChangeShapeType="1"/>
            </p:cNvSpPr>
            <p:nvPr/>
          </p:nvSpPr>
          <p:spPr bwMode="auto">
            <a:xfrm>
              <a:off x="3004170" y="5081588"/>
              <a:ext cx="95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4" name="Line 872"/>
            <p:cNvSpPr>
              <a:spLocks noChangeShapeType="1"/>
            </p:cNvSpPr>
            <p:nvPr/>
          </p:nvSpPr>
          <p:spPr bwMode="auto">
            <a:xfrm flipH="1">
              <a:off x="5344145" y="5081588"/>
              <a:ext cx="127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5" name="Line 873"/>
            <p:cNvSpPr>
              <a:spLocks noChangeShapeType="1"/>
            </p:cNvSpPr>
            <p:nvPr/>
          </p:nvSpPr>
          <p:spPr bwMode="auto">
            <a:xfrm>
              <a:off x="3004170" y="5022850"/>
              <a:ext cx="95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6" name="Line 874"/>
            <p:cNvSpPr>
              <a:spLocks noChangeShapeType="1"/>
            </p:cNvSpPr>
            <p:nvPr/>
          </p:nvSpPr>
          <p:spPr bwMode="auto">
            <a:xfrm flipH="1">
              <a:off x="5344145" y="5022850"/>
              <a:ext cx="127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7" name="Line 875"/>
            <p:cNvSpPr>
              <a:spLocks noChangeShapeType="1"/>
            </p:cNvSpPr>
            <p:nvPr/>
          </p:nvSpPr>
          <p:spPr bwMode="auto">
            <a:xfrm>
              <a:off x="3004170" y="4962525"/>
              <a:ext cx="95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8" name="Line 876"/>
            <p:cNvSpPr>
              <a:spLocks noChangeShapeType="1"/>
            </p:cNvSpPr>
            <p:nvPr/>
          </p:nvSpPr>
          <p:spPr bwMode="auto">
            <a:xfrm flipH="1">
              <a:off x="5344145" y="4962525"/>
              <a:ext cx="127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9" name="Line 877"/>
            <p:cNvSpPr>
              <a:spLocks noChangeShapeType="1"/>
            </p:cNvSpPr>
            <p:nvPr/>
          </p:nvSpPr>
          <p:spPr bwMode="auto">
            <a:xfrm>
              <a:off x="3004170" y="4906963"/>
              <a:ext cx="95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0" name="Line 878"/>
            <p:cNvSpPr>
              <a:spLocks noChangeShapeType="1"/>
            </p:cNvSpPr>
            <p:nvPr/>
          </p:nvSpPr>
          <p:spPr bwMode="auto">
            <a:xfrm flipH="1">
              <a:off x="5344145" y="4906963"/>
              <a:ext cx="127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1" name="Line 879"/>
            <p:cNvSpPr>
              <a:spLocks noChangeShapeType="1"/>
            </p:cNvSpPr>
            <p:nvPr/>
          </p:nvSpPr>
          <p:spPr bwMode="auto">
            <a:xfrm>
              <a:off x="3004170" y="4846638"/>
              <a:ext cx="95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2" name="Line 880"/>
            <p:cNvSpPr>
              <a:spLocks noChangeShapeType="1"/>
            </p:cNvSpPr>
            <p:nvPr/>
          </p:nvSpPr>
          <p:spPr bwMode="auto">
            <a:xfrm flipH="1">
              <a:off x="5344145" y="4846638"/>
              <a:ext cx="127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3" name="Line 881"/>
            <p:cNvSpPr>
              <a:spLocks noChangeShapeType="1"/>
            </p:cNvSpPr>
            <p:nvPr/>
          </p:nvSpPr>
          <p:spPr bwMode="auto">
            <a:xfrm>
              <a:off x="3004170" y="4786313"/>
              <a:ext cx="95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4" name="Line 882"/>
            <p:cNvSpPr>
              <a:spLocks noChangeShapeType="1"/>
            </p:cNvSpPr>
            <p:nvPr/>
          </p:nvSpPr>
          <p:spPr bwMode="auto">
            <a:xfrm flipH="1">
              <a:off x="5344145" y="4786313"/>
              <a:ext cx="127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5" name="Line 883"/>
            <p:cNvSpPr>
              <a:spLocks noChangeShapeType="1"/>
            </p:cNvSpPr>
            <p:nvPr/>
          </p:nvSpPr>
          <p:spPr bwMode="auto">
            <a:xfrm>
              <a:off x="3004170" y="4732338"/>
              <a:ext cx="222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6" name="Line 884"/>
            <p:cNvSpPr>
              <a:spLocks noChangeShapeType="1"/>
            </p:cNvSpPr>
            <p:nvPr/>
          </p:nvSpPr>
          <p:spPr bwMode="auto">
            <a:xfrm flipH="1">
              <a:off x="5331445" y="4732338"/>
              <a:ext cx="254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7" name="Line 886"/>
            <p:cNvSpPr>
              <a:spLocks noChangeShapeType="1"/>
            </p:cNvSpPr>
            <p:nvPr/>
          </p:nvSpPr>
          <p:spPr bwMode="auto">
            <a:xfrm>
              <a:off x="3004170" y="4732338"/>
              <a:ext cx="23526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8" name="Line 887"/>
            <p:cNvSpPr>
              <a:spLocks noChangeShapeType="1"/>
            </p:cNvSpPr>
            <p:nvPr/>
          </p:nvSpPr>
          <p:spPr bwMode="auto">
            <a:xfrm>
              <a:off x="3004170" y="6492875"/>
              <a:ext cx="23526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199" name="Line 888"/>
            <p:cNvSpPr>
              <a:spLocks noChangeShapeType="1"/>
            </p:cNvSpPr>
            <p:nvPr/>
          </p:nvSpPr>
          <p:spPr bwMode="auto">
            <a:xfrm flipV="1">
              <a:off x="5356845" y="4732338"/>
              <a:ext cx="0" cy="17605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0" name="Line 889"/>
            <p:cNvSpPr>
              <a:spLocks noChangeShapeType="1"/>
            </p:cNvSpPr>
            <p:nvPr/>
          </p:nvSpPr>
          <p:spPr bwMode="auto">
            <a:xfrm flipV="1">
              <a:off x="3004170" y="4732338"/>
              <a:ext cx="0" cy="17605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1" name="Freeform 890"/>
            <p:cNvSpPr>
              <a:spLocks/>
            </p:cNvSpPr>
            <p:nvPr/>
          </p:nvSpPr>
          <p:spPr bwMode="auto">
            <a:xfrm>
              <a:off x="3632820" y="4732338"/>
              <a:ext cx="541338" cy="639763"/>
            </a:xfrm>
            <a:custGeom>
              <a:avLst/>
              <a:gdLst>
                <a:gd name="T0" fmla="*/ 5 w 341"/>
                <a:gd name="T1" fmla="*/ 3 h 403"/>
                <a:gd name="T2" fmla="*/ 13 w 341"/>
                <a:gd name="T3" fmla="*/ 16 h 403"/>
                <a:gd name="T4" fmla="*/ 21 w 341"/>
                <a:gd name="T5" fmla="*/ 28 h 403"/>
                <a:gd name="T6" fmla="*/ 29 w 341"/>
                <a:gd name="T7" fmla="*/ 41 h 403"/>
                <a:gd name="T8" fmla="*/ 37 w 341"/>
                <a:gd name="T9" fmla="*/ 50 h 403"/>
                <a:gd name="T10" fmla="*/ 45 w 341"/>
                <a:gd name="T11" fmla="*/ 63 h 403"/>
                <a:gd name="T12" fmla="*/ 53 w 341"/>
                <a:gd name="T13" fmla="*/ 75 h 403"/>
                <a:gd name="T14" fmla="*/ 62 w 341"/>
                <a:gd name="T15" fmla="*/ 85 h 403"/>
                <a:gd name="T16" fmla="*/ 70 w 341"/>
                <a:gd name="T17" fmla="*/ 97 h 403"/>
                <a:gd name="T18" fmla="*/ 78 w 341"/>
                <a:gd name="T19" fmla="*/ 107 h 403"/>
                <a:gd name="T20" fmla="*/ 86 w 341"/>
                <a:gd name="T21" fmla="*/ 120 h 403"/>
                <a:gd name="T22" fmla="*/ 94 w 341"/>
                <a:gd name="T23" fmla="*/ 129 h 403"/>
                <a:gd name="T24" fmla="*/ 102 w 341"/>
                <a:gd name="T25" fmla="*/ 138 h 403"/>
                <a:gd name="T26" fmla="*/ 110 w 341"/>
                <a:gd name="T27" fmla="*/ 151 h 403"/>
                <a:gd name="T28" fmla="*/ 118 w 341"/>
                <a:gd name="T29" fmla="*/ 161 h 403"/>
                <a:gd name="T30" fmla="*/ 126 w 341"/>
                <a:gd name="T31" fmla="*/ 170 h 403"/>
                <a:gd name="T32" fmla="*/ 134 w 341"/>
                <a:gd name="T33" fmla="*/ 183 h 403"/>
                <a:gd name="T34" fmla="*/ 142 w 341"/>
                <a:gd name="T35" fmla="*/ 192 h 403"/>
                <a:gd name="T36" fmla="*/ 150 w 341"/>
                <a:gd name="T37" fmla="*/ 201 h 403"/>
                <a:gd name="T38" fmla="*/ 158 w 341"/>
                <a:gd name="T39" fmla="*/ 211 h 403"/>
                <a:gd name="T40" fmla="*/ 166 w 341"/>
                <a:gd name="T41" fmla="*/ 220 h 403"/>
                <a:gd name="T42" fmla="*/ 174 w 341"/>
                <a:gd name="T43" fmla="*/ 230 h 403"/>
                <a:gd name="T44" fmla="*/ 183 w 341"/>
                <a:gd name="T45" fmla="*/ 239 h 403"/>
                <a:gd name="T46" fmla="*/ 191 w 341"/>
                <a:gd name="T47" fmla="*/ 249 h 403"/>
                <a:gd name="T48" fmla="*/ 199 w 341"/>
                <a:gd name="T49" fmla="*/ 258 h 403"/>
                <a:gd name="T50" fmla="*/ 207 w 341"/>
                <a:gd name="T51" fmla="*/ 268 h 403"/>
                <a:gd name="T52" fmla="*/ 215 w 341"/>
                <a:gd name="T53" fmla="*/ 277 h 403"/>
                <a:gd name="T54" fmla="*/ 223 w 341"/>
                <a:gd name="T55" fmla="*/ 283 h 403"/>
                <a:gd name="T56" fmla="*/ 231 w 341"/>
                <a:gd name="T57" fmla="*/ 293 h 403"/>
                <a:gd name="T58" fmla="*/ 239 w 341"/>
                <a:gd name="T59" fmla="*/ 302 h 403"/>
                <a:gd name="T60" fmla="*/ 247 w 341"/>
                <a:gd name="T61" fmla="*/ 312 h 403"/>
                <a:gd name="T62" fmla="*/ 255 w 341"/>
                <a:gd name="T63" fmla="*/ 318 h 403"/>
                <a:gd name="T64" fmla="*/ 263 w 341"/>
                <a:gd name="T65" fmla="*/ 328 h 403"/>
                <a:gd name="T66" fmla="*/ 271 w 341"/>
                <a:gd name="T67" fmla="*/ 337 h 403"/>
                <a:gd name="T68" fmla="*/ 279 w 341"/>
                <a:gd name="T69" fmla="*/ 343 h 403"/>
                <a:gd name="T70" fmla="*/ 287 w 341"/>
                <a:gd name="T71" fmla="*/ 353 h 403"/>
                <a:gd name="T72" fmla="*/ 295 w 341"/>
                <a:gd name="T73" fmla="*/ 359 h 403"/>
                <a:gd name="T74" fmla="*/ 304 w 341"/>
                <a:gd name="T75" fmla="*/ 369 h 403"/>
                <a:gd name="T76" fmla="*/ 312 w 341"/>
                <a:gd name="T77" fmla="*/ 375 h 403"/>
                <a:gd name="T78" fmla="*/ 320 w 341"/>
                <a:gd name="T79" fmla="*/ 384 h 403"/>
                <a:gd name="T80" fmla="*/ 328 w 341"/>
                <a:gd name="T81" fmla="*/ 391 h 403"/>
                <a:gd name="T82" fmla="*/ 336 w 341"/>
                <a:gd name="T83" fmla="*/ 40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41" h="403">
                  <a:moveTo>
                    <a:pt x="0" y="0"/>
                  </a:moveTo>
                  <a:lnTo>
                    <a:pt x="2" y="0"/>
                  </a:lnTo>
                  <a:lnTo>
                    <a:pt x="5" y="3"/>
                  </a:lnTo>
                  <a:lnTo>
                    <a:pt x="8" y="9"/>
                  </a:lnTo>
                  <a:lnTo>
                    <a:pt x="10" y="12"/>
                  </a:lnTo>
                  <a:lnTo>
                    <a:pt x="13" y="16"/>
                  </a:lnTo>
                  <a:lnTo>
                    <a:pt x="16" y="19"/>
                  </a:lnTo>
                  <a:lnTo>
                    <a:pt x="19" y="25"/>
                  </a:lnTo>
                  <a:lnTo>
                    <a:pt x="21" y="28"/>
                  </a:lnTo>
                  <a:lnTo>
                    <a:pt x="24" y="31"/>
                  </a:lnTo>
                  <a:lnTo>
                    <a:pt x="27" y="34"/>
                  </a:lnTo>
                  <a:lnTo>
                    <a:pt x="29" y="41"/>
                  </a:lnTo>
                  <a:lnTo>
                    <a:pt x="32" y="44"/>
                  </a:lnTo>
                  <a:lnTo>
                    <a:pt x="35" y="47"/>
                  </a:lnTo>
                  <a:lnTo>
                    <a:pt x="37" y="50"/>
                  </a:lnTo>
                  <a:lnTo>
                    <a:pt x="40" y="56"/>
                  </a:lnTo>
                  <a:lnTo>
                    <a:pt x="43" y="60"/>
                  </a:lnTo>
                  <a:lnTo>
                    <a:pt x="45" y="63"/>
                  </a:lnTo>
                  <a:lnTo>
                    <a:pt x="48" y="66"/>
                  </a:lnTo>
                  <a:lnTo>
                    <a:pt x="51" y="69"/>
                  </a:lnTo>
                  <a:lnTo>
                    <a:pt x="53" y="75"/>
                  </a:lnTo>
                  <a:lnTo>
                    <a:pt x="56" y="79"/>
                  </a:lnTo>
                  <a:lnTo>
                    <a:pt x="59" y="82"/>
                  </a:lnTo>
                  <a:lnTo>
                    <a:pt x="62" y="85"/>
                  </a:lnTo>
                  <a:lnTo>
                    <a:pt x="64" y="88"/>
                  </a:lnTo>
                  <a:lnTo>
                    <a:pt x="67" y="94"/>
                  </a:lnTo>
                  <a:lnTo>
                    <a:pt x="70" y="97"/>
                  </a:lnTo>
                  <a:lnTo>
                    <a:pt x="72" y="101"/>
                  </a:lnTo>
                  <a:lnTo>
                    <a:pt x="75" y="104"/>
                  </a:lnTo>
                  <a:lnTo>
                    <a:pt x="78" y="107"/>
                  </a:lnTo>
                  <a:lnTo>
                    <a:pt x="80" y="110"/>
                  </a:lnTo>
                  <a:lnTo>
                    <a:pt x="83" y="116"/>
                  </a:lnTo>
                  <a:lnTo>
                    <a:pt x="86" y="120"/>
                  </a:lnTo>
                  <a:lnTo>
                    <a:pt x="88" y="123"/>
                  </a:lnTo>
                  <a:lnTo>
                    <a:pt x="91" y="126"/>
                  </a:lnTo>
                  <a:lnTo>
                    <a:pt x="94" y="129"/>
                  </a:lnTo>
                  <a:lnTo>
                    <a:pt x="96" y="132"/>
                  </a:lnTo>
                  <a:lnTo>
                    <a:pt x="99" y="135"/>
                  </a:lnTo>
                  <a:lnTo>
                    <a:pt x="102" y="138"/>
                  </a:lnTo>
                  <a:lnTo>
                    <a:pt x="105" y="145"/>
                  </a:lnTo>
                  <a:lnTo>
                    <a:pt x="107" y="148"/>
                  </a:lnTo>
                  <a:lnTo>
                    <a:pt x="110" y="151"/>
                  </a:lnTo>
                  <a:lnTo>
                    <a:pt x="113" y="154"/>
                  </a:lnTo>
                  <a:lnTo>
                    <a:pt x="115" y="157"/>
                  </a:lnTo>
                  <a:lnTo>
                    <a:pt x="118" y="161"/>
                  </a:lnTo>
                  <a:lnTo>
                    <a:pt x="121" y="164"/>
                  </a:lnTo>
                  <a:lnTo>
                    <a:pt x="123" y="167"/>
                  </a:lnTo>
                  <a:lnTo>
                    <a:pt x="126" y="170"/>
                  </a:lnTo>
                  <a:lnTo>
                    <a:pt x="129" y="173"/>
                  </a:lnTo>
                  <a:lnTo>
                    <a:pt x="131" y="176"/>
                  </a:lnTo>
                  <a:lnTo>
                    <a:pt x="134" y="183"/>
                  </a:lnTo>
                  <a:lnTo>
                    <a:pt x="137" y="186"/>
                  </a:lnTo>
                  <a:lnTo>
                    <a:pt x="140" y="189"/>
                  </a:lnTo>
                  <a:lnTo>
                    <a:pt x="142" y="192"/>
                  </a:lnTo>
                  <a:lnTo>
                    <a:pt x="145" y="195"/>
                  </a:lnTo>
                  <a:lnTo>
                    <a:pt x="148" y="198"/>
                  </a:lnTo>
                  <a:lnTo>
                    <a:pt x="150" y="201"/>
                  </a:lnTo>
                  <a:lnTo>
                    <a:pt x="153" y="205"/>
                  </a:lnTo>
                  <a:lnTo>
                    <a:pt x="156" y="208"/>
                  </a:lnTo>
                  <a:lnTo>
                    <a:pt x="158" y="211"/>
                  </a:lnTo>
                  <a:lnTo>
                    <a:pt x="161" y="214"/>
                  </a:lnTo>
                  <a:lnTo>
                    <a:pt x="164" y="217"/>
                  </a:lnTo>
                  <a:lnTo>
                    <a:pt x="166" y="220"/>
                  </a:lnTo>
                  <a:lnTo>
                    <a:pt x="169" y="224"/>
                  </a:lnTo>
                  <a:lnTo>
                    <a:pt x="172" y="227"/>
                  </a:lnTo>
                  <a:lnTo>
                    <a:pt x="174" y="230"/>
                  </a:lnTo>
                  <a:lnTo>
                    <a:pt x="177" y="233"/>
                  </a:lnTo>
                  <a:lnTo>
                    <a:pt x="180" y="236"/>
                  </a:lnTo>
                  <a:lnTo>
                    <a:pt x="183" y="239"/>
                  </a:lnTo>
                  <a:lnTo>
                    <a:pt x="185" y="242"/>
                  </a:lnTo>
                  <a:lnTo>
                    <a:pt x="188" y="246"/>
                  </a:lnTo>
                  <a:lnTo>
                    <a:pt x="191" y="249"/>
                  </a:lnTo>
                  <a:lnTo>
                    <a:pt x="193" y="252"/>
                  </a:lnTo>
                  <a:lnTo>
                    <a:pt x="196" y="255"/>
                  </a:lnTo>
                  <a:lnTo>
                    <a:pt x="199" y="258"/>
                  </a:lnTo>
                  <a:lnTo>
                    <a:pt x="201" y="261"/>
                  </a:lnTo>
                  <a:lnTo>
                    <a:pt x="204" y="265"/>
                  </a:lnTo>
                  <a:lnTo>
                    <a:pt x="207" y="268"/>
                  </a:lnTo>
                  <a:lnTo>
                    <a:pt x="209" y="271"/>
                  </a:lnTo>
                  <a:lnTo>
                    <a:pt x="212" y="274"/>
                  </a:lnTo>
                  <a:lnTo>
                    <a:pt x="215" y="277"/>
                  </a:lnTo>
                  <a:lnTo>
                    <a:pt x="218" y="280"/>
                  </a:lnTo>
                  <a:lnTo>
                    <a:pt x="220" y="280"/>
                  </a:lnTo>
                  <a:lnTo>
                    <a:pt x="223" y="283"/>
                  </a:lnTo>
                  <a:lnTo>
                    <a:pt x="226" y="287"/>
                  </a:lnTo>
                  <a:lnTo>
                    <a:pt x="228" y="290"/>
                  </a:lnTo>
                  <a:lnTo>
                    <a:pt x="231" y="293"/>
                  </a:lnTo>
                  <a:lnTo>
                    <a:pt x="234" y="296"/>
                  </a:lnTo>
                  <a:lnTo>
                    <a:pt x="236" y="299"/>
                  </a:lnTo>
                  <a:lnTo>
                    <a:pt x="239" y="302"/>
                  </a:lnTo>
                  <a:lnTo>
                    <a:pt x="242" y="306"/>
                  </a:lnTo>
                  <a:lnTo>
                    <a:pt x="244" y="309"/>
                  </a:lnTo>
                  <a:lnTo>
                    <a:pt x="247" y="312"/>
                  </a:lnTo>
                  <a:lnTo>
                    <a:pt x="250" y="315"/>
                  </a:lnTo>
                  <a:lnTo>
                    <a:pt x="252" y="315"/>
                  </a:lnTo>
                  <a:lnTo>
                    <a:pt x="255" y="318"/>
                  </a:lnTo>
                  <a:lnTo>
                    <a:pt x="258" y="321"/>
                  </a:lnTo>
                  <a:lnTo>
                    <a:pt x="261" y="324"/>
                  </a:lnTo>
                  <a:lnTo>
                    <a:pt x="263" y="328"/>
                  </a:lnTo>
                  <a:lnTo>
                    <a:pt x="266" y="331"/>
                  </a:lnTo>
                  <a:lnTo>
                    <a:pt x="269" y="334"/>
                  </a:lnTo>
                  <a:lnTo>
                    <a:pt x="271" y="337"/>
                  </a:lnTo>
                  <a:lnTo>
                    <a:pt x="274" y="340"/>
                  </a:lnTo>
                  <a:lnTo>
                    <a:pt x="277" y="340"/>
                  </a:lnTo>
                  <a:lnTo>
                    <a:pt x="279" y="343"/>
                  </a:lnTo>
                  <a:lnTo>
                    <a:pt x="282" y="347"/>
                  </a:lnTo>
                  <a:lnTo>
                    <a:pt x="285" y="350"/>
                  </a:lnTo>
                  <a:lnTo>
                    <a:pt x="287" y="353"/>
                  </a:lnTo>
                  <a:lnTo>
                    <a:pt x="290" y="356"/>
                  </a:lnTo>
                  <a:lnTo>
                    <a:pt x="293" y="356"/>
                  </a:lnTo>
                  <a:lnTo>
                    <a:pt x="295" y="359"/>
                  </a:lnTo>
                  <a:lnTo>
                    <a:pt x="298" y="362"/>
                  </a:lnTo>
                  <a:lnTo>
                    <a:pt x="301" y="365"/>
                  </a:lnTo>
                  <a:lnTo>
                    <a:pt x="304" y="369"/>
                  </a:lnTo>
                  <a:lnTo>
                    <a:pt x="306" y="372"/>
                  </a:lnTo>
                  <a:lnTo>
                    <a:pt x="309" y="372"/>
                  </a:lnTo>
                  <a:lnTo>
                    <a:pt x="312" y="375"/>
                  </a:lnTo>
                  <a:lnTo>
                    <a:pt x="314" y="378"/>
                  </a:lnTo>
                  <a:lnTo>
                    <a:pt x="317" y="381"/>
                  </a:lnTo>
                  <a:lnTo>
                    <a:pt x="320" y="384"/>
                  </a:lnTo>
                  <a:lnTo>
                    <a:pt x="322" y="387"/>
                  </a:lnTo>
                  <a:lnTo>
                    <a:pt x="325" y="387"/>
                  </a:lnTo>
                  <a:lnTo>
                    <a:pt x="328" y="391"/>
                  </a:lnTo>
                  <a:lnTo>
                    <a:pt x="330" y="394"/>
                  </a:lnTo>
                  <a:lnTo>
                    <a:pt x="333" y="397"/>
                  </a:lnTo>
                  <a:lnTo>
                    <a:pt x="336" y="400"/>
                  </a:lnTo>
                  <a:lnTo>
                    <a:pt x="339" y="400"/>
                  </a:lnTo>
                  <a:lnTo>
                    <a:pt x="341" y="403"/>
                  </a:lnTo>
                </a:path>
              </a:pathLst>
            </a:custGeom>
            <a:noFill/>
            <a:ln w="1270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2" name="Freeform 891"/>
            <p:cNvSpPr>
              <a:spLocks/>
            </p:cNvSpPr>
            <p:nvPr/>
          </p:nvSpPr>
          <p:spPr bwMode="auto">
            <a:xfrm>
              <a:off x="4174157" y="5372100"/>
              <a:ext cx="542925" cy="400050"/>
            </a:xfrm>
            <a:custGeom>
              <a:avLst/>
              <a:gdLst>
                <a:gd name="T0" fmla="*/ 6 w 342"/>
                <a:gd name="T1" fmla="*/ 7 h 252"/>
                <a:gd name="T2" fmla="*/ 14 w 342"/>
                <a:gd name="T3" fmla="*/ 13 h 252"/>
                <a:gd name="T4" fmla="*/ 22 w 342"/>
                <a:gd name="T5" fmla="*/ 19 h 252"/>
                <a:gd name="T6" fmla="*/ 30 w 342"/>
                <a:gd name="T7" fmla="*/ 29 h 252"/>
                <a:gd name="T8" fmla="*/ 38 w 342"/>
                <a:gd name="T9" fmla="*/ 35 h 252"/>
                <a:gd name="T10" fmla="*/ 46 w 342"/>
                <a:gd name="T11" fmla="*/ 41 h 252"/>
                <a:gd name="T12" fmla="*/ 54 w 342"/>
                <a:gd name="T13" fmla="*/ 48 h 252"/>
                <a:gd name="T14" fmla="*/ 62 w 342"/>
                <a:gd name="T15" fmla="*/ 57 h 252"/>
                <a:gd name="T16" fmla="*/ 70 w 342"/>
                <a:gd name="T17" fmla="*/ 63 h 252"/>
                <a:gd name="T18" fmla="*/ 78 w 342"/>
                <a:gd name="T19" fmla="*/ 70 h 252"/>
                <a:gd name="T20" fmla="*/ 86 w 342"/>
                <a:gd name="T21" fmla="*/ 76 h 252"/>
                <a:gd name="T22" fmla="*/ 94 w 342"/>
                <a:gd name="T23" fmla="*/ 82 h 252"/>
                <a:gd name="T24" fmla="*/ 102 w 342"/>
                <a:gd name="T25" fmla="*/ 89 h 252"/>
                <a:gd name="T26" fmla="*/ 110 w 342"/>
                <a:gd name="T27" fmla="*/ 95 h 252"/>
                <a:gd name="T28" fmla="*/ 119 w 342"/>
                <a:gd name="T29" fmla="*/ 101 h 252"/>
                <a:gd name="T30" fmla="*/ 127 w 342"/>
                <a:gd name="T31" fmla="*/ 107 h 252"/>
                <a:gd name="T32" fmla="*/ 135 w 342"/>
                <a:gd name="T33" fmla="*/ 114 h 252"/>
                <a:gd name="T34" fmla="*/ 143 w 342"/>
                <a:gd name="T35" fmla="*/ 120 h 252"/>
                <a:gd name="T36" fmla="*/ 151 w 342"/>
                <a:gd name="T37" fmla="*/ 126 h 252"/>
                <a:gd name="T38" fmla="*/ 159 w 342"/>
                <a:gd name="T39" fmla="*/ 133 h 252"/>
                <a:gd name="T40" fmla="*/ 167 w 342"/>
                <a:gd name="T41" fmla="*/ 139 h 252"/>
                <a:gd name="T42" fmla="*/ 175 w 342"/>
                <a:gd name="T43" fmla="*/ 145 h 252"/>
                <a:gd name="T44" fmla="*/ 183 w 342"/>
                <a:gd name="T45" fmla="*/ 148 h 252"/>
                <a:gd name="T46" fmla="*/ 191 w 342"/>
                <a:gd name="T47" fmla="*/ 155 h 252"/>
                <a:gd name="T48" fmla="*/ 199 w 342"/>
                <a:gd name="T49" fmla="*/ 161 h 252"/>
                <a:gd name="T50" fmla="*/ 207 w 342"/>
                <a:gd name="T51" fmla="*/ 167 h 252"/>
                <a:gd name="T52" fmla="*/ 215 w 342"/>
                <a:gd name="T53" fmla="*/ 174 h 252"/>
                <a:gd name="T54" fmla="*/ 223 w 342"/>
                <a:gd name="T55" fmla="*/ 177 h 252"/>
                <a:gd name="T56" fmla="*/ 231 w 342"/>
                <a:gd name="T57" fmla="*/ 183 h 252"/>
                <a:gd name="T58" fmla="*/ 240 w 342"/>
                <a:gd name="T59" fmla="*/ 189 h 252"/>
                <a:gd name="T60" fmla="*/ 248 w 342"/>
                <a:gd name="T61" fmla="*/ 193 h 252"/>
                <a:gd name="T62" fmla="*/ 256 w 342"/>
                <a:gd name="T63" fmla="*/ 199 h 252"/>
                <a:gd name="T64" fmla="*/ 264 w 342"/>
                <a:gd name="T65" fmla="*/ 205 h 252"/>
                <a:gd name="T66" fmla="*/ 272 w 342"/>
                <a:gd name="T67" fmla="*/ 208 h 252"/>
                <a:gd name="T68" fmla="*/ 280 w 342"/>
                <a:gd name="T69" fmla="*/ 215 h 252"/>
                <a:gd name="T70" fmla="*/ 288 w 342"/>
                <a:gd name="T71" fmla="*/ 221 h 252"/>
                <a:gd name="T72" fmla="*/ 296 w 342"/>
                <a:gd name="T73" fmla="*/ 224 h 252"/>
                <a:gd name="T74" fmla="*/ 304 w 342"/>
                <a:gd name="T75" fmla="*/ 230 h 252"/>
                <a:gd name="T76" fmla="*/ 312 w 342"/>
                <a:gd name="T77" fmla="*/ 234 h 252"/>
                <a:gd name="T78" fmla="*/ 320 w 342"/>
                <a:gd name="T79" fmla="*/ 240 h 252"/>
                <a:gd name="T80" fmla="*/ 328 w 342"/>
                <a:gd name="T81" fmla="*/ 243 h 252"/>
                <a:gd name="T82" fmla="*/ 336 w 342"/>
                <a:gd name="T83" fmla="*/ 24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42" h="252">
                  <a:moveTo>
                    <a:pt x="0" y="0"/>
                  </a:moveTo>
                  <a:lnTo>
                    <a:pt x="3" y="3"/>
                  </a:lnTo>
                  <a:lnTo>
                    <a:pt x="6" y="7"/>
                  </a:lnTo>
                  <a:lnTo>
                    <a:pt x="8" y="10"/>
                  </a:lnTo>
                  <a:lnTo>
                    <a:pt x="11" y="10"/>
                  </a:lnTo>
                  <a:lnTo>
                    <a:pt x="14" y="13"/>
                  </a:lnTo>
                  <a:lnTo>
                    <a:pt x="16" y="16"/>
                  </a:lnTo>
                  <a:lnTo>
                    <a:pt x="19" y="19"/>
                  </a:lnTo>
                  <a:lnTo>
                    <a:pt x="22" y="19"/>
                  </a:lnTo>
                  <a:lnTo>
                    <a:pt x="24" y="22"/>
                  </a:lnTo>
                  <a:lnTo>
                    <a:pt x="27" y="25"/>
                  </a:lnTo>
                  <a:lnTo>
                    <a:pt x="30" y="29"/>
                  </a:lnTo>
                  <a:lnTo>
                    <a:pt x="32" y="29"/>
                  </a:lnTo>
                  <a:lnTo>
                    <a:pt x="35" y="32"/>
                  </a:lnTo>
                  <a:lnTo>
                    <a:pt x="38" y="35"/>
                  </a:lnTo>
                  <a:lnTo>
                    <a:pt x="41" y="38"/>
                  </a:lnTo>
                  <a:lnTo>
                    <a:pt x="43" y="38"/>
                  </a:lnTo>
                  <a:lnTo>
                    <a:pt x="46" y="41"/>
                  </a:lnTo>
                  <a:lnTo>
                    <a:pt x="49" y="44"/>
                  </a:lnTo>
                  <a:lnTo>
                    <a:pt x="51" y="48"/>
                  </a:lnTo>
                  <a:lnTo>
                    <a:pt x="54" y="48"/>
                  </a:lnTo>
                  <a:lnTo>
                    <a:pt x="57" y="51"/>
                  </a:lnTo>
                  <a:lnTo>
                    <a:pt x="59" y="54"/>
                  </a:lnTo>
                  <a:lnTo>
                    <a:pt x="62" y="57"/>
                  </a:lnTo>
                  <a:lnTo>
                    <a:pt x="65" y="57"/>
                  </a:lnTo>
                  <a:lnTo>
                    <a:pt x="67" y="60"/>
                  </a:lnTo>
                  <a:lnTo>
                    <a:pt x="70" y="63"/>
                  </a:lnTo>
                  <a:lnTo>
                    <a:pt x="73" y="63"/>
                  </a:lnTo>
                  <a:lnTo>
                    <a:pt x="75" y="66"/>
                  </a:lnTo>
                  <a:lnTo>
                    <a:pt x="78" y="70"/>
                  </a:lnTo>
                  <a:lnTo>
                    <a:pt x="81" y="70"/>
                  </a:lnTo>
                  <a:lnTo>
                    <a:pt x="84" y="73"/>
                  </a:lnTo>
                  <a:lnTo>
                    <a:pt x="86" y="76"/>
                  </a:lnTo>
                  <a:lnTo>
                    <a:pt x="89" y="79"/>
                  </a:lnTo>
                  <a:lnTo>
                    <a:pt x="92" y="79"/>
                  </a:lnTo>
                  <a:lnTo>
                    <a:pt x="94" y="82"/>
                  </a:lnTo>
                  <a:lnTo>
                    <a:pt x="97" y="85"/>
                  </a:lnTo>
                  <a:lnTo>
                    <a:pt x="100" y="85"/>
                  </a:lnTo>
                  <a:lnTo>
                    <a:pt x="102" y="89"/>
                  </a:lnTo>
                  <a:lnTo>
                    <a:pt x="105" y="92"/>
                  </a:lnTo>
                  <a:lnTo>
                    <a:pt x="108" y="92"/>
                  </a:lnTo>
                  <a:lnTo>
                    <a:pt x="110" y="95"/>
                  </a:lnTo>
                  <a:lnTo>
                    <a:pt x="113" y="98"/>
                  </a:lnTo>
                  <a:lnTo>
                    <a:pt x="116" y="98"/>
                  </a:lnTo>
                  <a:lnTo>
                    <a:pt x="119" y="101"/>
                  </a:lnTo>
                  <a:lnTo>
                    <a:pt x="121" y="104"/>
                  </a:lnTo>
                  <a:lnTo>
                    <a:pt x="124" y="104"/>
                  </a:lnTo>
                  <a:lnTo>
                    <a:pt x="127" y="107"/>
                  </a:lnTo>
                  <a:lnTo>
                    <a:pt x="129" y="111"/>
                  </a:lnTo>
                  <a:lnTo>
                    <a:pt x="132" y="111"/>
                  </a:lnTo>
                  <a:lnTo>
                    <a:pt x="135" y="114"/>
                  </a:lnTo>
                  <a:lnTo>
                    <a:pt x="137" y="117"/>
                  </a:lnTo>
                  <a:lnTo>
                    <a:pt x="140" y="117"/>
                  </a:lnTo>
                  <a:lnTo>
                    <a:pt x="143" y="120"/>
                  </a:lnTo>
                  <a:lnTo>
                    <a:pt x="145" y="123"/>
                  </a:lnTo>
                  <a:lnTo>
                    <a:pt x="148" y="123"/>
                  </a:lnTo>
                  <a:lnTo>
                    <a:pt x="151" y="126"/>
                  </a:lnTo>
                  <a:lnTo>
                    <a:pt x="153" y="130"/>
                  </a:lnTo>
                  <a:lnTo>
                    <a:pt x="156" y="130"/>
                  </a:lnTo>
                  <a:lnTo>
                    <a:pt x="159" y="133"/>
                  </a:lnTo>
                  <a:lnTo>
                    <a:pt x="162" y="133"/>
                  </a:lnTo>
                  <a:lnTo>
                    <a:pt x="164" y="136"/>
                  </a:lnTo>
                  <a:lnTo>
                    <a:pt x="167" y="139"/>
                  </a:lnTo>
                  <a:lnTo>
                    <a:pt x="170" y="139"/>
                  </a:lnTo>
                  <a:lnTo>
                    <a:pt x="172" y="142"/>
                  </a:lnTo>
                  <a:lnTo>
                    <a:pt x="175" y="145"/>
                  </a:lnTo>
                  <a:lnTo>
                    <a:pt x="178" y="145"/>
                  </a:lnTo>
                  <a:lnTo>
                    <a:pt x="180" y="148"/>
                  </a:lnTo>
                  <a:lnTo>
                    <a:pt x="183" y="148"/>
                  </a:lnTo>
                  <a:lnTo>
                    <a:pt x="186" y="152"/>
                  </a:lnTo>
                  <a:lnTo>
                    <a:pt x="188" y="155"/>
                  </a:lnTo>
                  <a:lnTo>
                    <a:pt x="191" y="155"/>
                  </a:lnTo>
                  <a:lnTo>
                    <a:pt x="194" y="158"/>
                  </a:lnTo>
                  <a:lnTo>
                    <a:pt x="197" y="158"/>
                  </a:lnTo>
                  <a:lnTo>
                    <a:pt x="199" y="161"/>
                  </a:lnTo>
                  <a:lnTo>
                    <a:pt x="202" y="164"/>
                  </a:lnTo>
                  <a:lnTo>
                    <a:pt x="205" y="164"/>
                  </a:lnTo>
                  <a:lnTo>
                    <a:pt x="207" y="167"/>
                  </a:lnTo>
                  <a:lnTo>
                    <a:pt x="210" y="167"/>
                  </a:lnTo>
                  <a:lnTo>
                    <a:pt x="213" y="170"/>
                  </a:lnTo>
                  <a:lnTo>
                    <a:pt x="215" y="174"/>
                  </a:lnTo>
                  <a:lnTo>
                    <a:pt x="218" y="174"/>
                  </a:lnTo>
                  <a:lnTo>
                    <a:pt x="221" y="177"/>
                  </a:lnTo>
                  <a:lnTo>
                    <a:pt x="223" y="177"/>
                  </a:lnTo>
                  <a:lnTo>
                    <a:pt x="226" y="180"/>
                  </a:lnTo>
                  <a:lnTo>
                    <a:pt x="229" y="180"/>
                  </a:lnTo>
                  <a:lnTo>
                    <a:pt x="231" y="183"/>
                  </a:lnTo>
                  <a:lnTo>
                    <a:pt x="234" y="186"/>
                  </a:lnTo>
                  <a:lnTo>
                    <a:pt x="237" y="186"/>
                  </a:lnTo>
                  <a:lnTo>
                    <a:pt x="240" y="189"/>
                  </a:lnTo>
                  <a:lnTo>
                    <a:pt x="242" y="189"/>
                  </a:lnTo>
                  <a:lnTo>
                    <a:pt x="245" y="193"/>
                  </a:lnTo>
                  <a:lnTo>
                    <a:pt x="248" y="193"/>
                  </a:lnTo>
                  <a:lnTo>
                    <a:pt x="250" y="196"/>
                  </a:lnTo>
                  <a:lnTo>
                    <a:pt x="253" y="196"/>
                  </a:lnTo>
                  <a:lnTo>
                    <a:pt x="256" y="199"/>
                  </a:lnTo>
                  <a:lnTo>
                    <a:pt x="258" y="202"/>
                  </a:lnTo>
                  <a:lnTo>
                    <a:pt x="261" y="202"/>
                  </a:lnTo>
                  <a:lnTo>
                    <a:pt x="264" y="205"/>
                  </a:lnTo>
                  <a:lnTo>
                    <a:pt x="266" y="205"/>
                  </a:lnTo>
                  <a:lnTo>
                    <a:pt x="269" y="208"/>
                  </a:lnTo>
                  <a:lnTo>
                    <a:pt x="272" y="208"/>
                  </a:lnTo>
                  <a:lnTo>
                    <a:pt x="274" y="211"/>
                  </a:lnTo>
                  <a:lnTo>
                    <a:pt x="277" y="211"/>
                  </a:lnTo>
                  <a:lnTo>
                    <a:pt x="280" y="215"/>
                  </a:lnTo>
                  <a:lnTo>
                    <a:pt x="283" y="215"/>
                  </a:lnTo>
                  <a:lnTo>
                    <a:pt x="285" y="218"/>
                  </a:lnTo>
                  <a:lnTo>
                    <a:pt x="288" y="221"/>
                  </a:lnTo>
                  <a:lnTo>
                    <a:pt x="291" y="221"/>
                  </a:lnTo>
                  <a:lnTo>
                    <a:pt x="293" y="224"/>
                  </a:lnTo>
                  <a:lnTo>
                    <a:pt x="296" y="224"/>
                  </a:lnTo>
                  <a:lnTo>
                    <a:pt x="299" y="227"/>
                  </a:lnTo>
                  <a:lnTo>
                    <a:pt x="301" y="227"/>
                  </a:lnTo>
                  <a:lnTo>
                    <a:pt x="304" y="230"/>
                  </a:lnTo>
                  <a:lnTo>
                    <a:pt x="307" y="230"/>
                  </a:lnTo>
                  <a:lnTo>
                    <a:pt x="309" y="234"/>
                  </a:lnTo>
                  <a:lnTo>
                    <a:pt x="312" y="234"/>
                  </a:lnTo>
                  <a:lnTo>
                    <a:pt x="315" y="237"/>
                  </a:lnTo>
                  <a:lnTo>
                    <a:pt x="318" y="237"/>
                  </a:lnTo>
                  <a:lnTo>
                    <a:pt x="320" y="240"/>
                  </a:lnTo>
                  <a:lnTo>
                    <a:pt x="323" y="240"/>
                  </a:lnTo>
                  <a:lnTo>
                    <a:pt x="326" y="243"/>
                  </a:lnTo>
                  <a:lnTo>
                    <a:pt x="328" y="243"/>
                  </a:lnTo>
                  <a:lnTo>
                    <a:pt x="331" y="246"/>
                  </a:lnTo>
                  <a:lnTo>
                    <a:pt x="334" y="246"/>
                  </a:lnTo>
                  <a:lnTo>
                    <a:pt x="336" y="249"/>
                  </a:lnTo>
                  <a:lnTo>
                    <a:pt x="339" y="249"/>
                  </a:lnTo>
                  <a:lnTo>
                    <a:pt x="342" y="252"/>
                  </a:lnTo>
                </a:path>
              </a:pathLst>
            </a:custGeom>
            <a:noFill/>
            <a:ln w="1270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3" name="Freeform 892"/>
            <p:cNvSpPr>
              <a:spLocks/>
            </p:cNvSpPr>
            <p:nvPr/>
          </p:nvSpPr>
          <p:spPr bwMode="auto">
            <a:xfrm>
              <a:off x="4717082" y="5772150"/>
              <a:ext cx="541338" cy="250825"/>
            </a:xfrm>
            <a:custGeom>
              <a:avLst/>
              <a:gdLst>
                <a:gd name="T0" fmla="*/ 5 w 341"/>
                <a:gd name="T1" fmla="*/ 4 h 158"/>
                <a:gd name="T2" fmla="*/ 13 w 341"/>
                <a:gd name="T3" fmla="*/ 7 h 158"/>
                <a:gd name="T4" fmla="*/ 21 w 341"/>
                <a:gd name="T5" fmla="*/ 13 h 158"/>
                <a:gd name="T6" fmla="*/ 29 w 341"/>
                <a:gd name="T7" fmla="*/ 16 h 158"/>
                <a:gd name="T8" fmla="*/ 37 w 341"/>
                <a:gd name="T9" fmla="*/ 19 h 158"/>
                <a:gd name="T10" fmla="*/ 45 w 341"/>
                <a:gd name="T11" fmla="*/ 26 h 158"/>
                <a:gd name="T12" fmla="*/ 53 w 341"/>
                <a:gd name="T13" fmla="*/ 29 h 158"/>
                <a:gd name="T14" fmla="*/ 62 w 341"/>
                <a:gd name="T15" fmla="*/ 32 h 158"/>
                <a:gd name="T16" fmla="*/ 70 w 341"/>
                <a:gd name="T17" fmla="*/ 38 h 158"/>
                <a:gd name="T18" fmla="*/ 78 w 341"/>
                <a:gd name="T19" fmla="*/ 41 h 158"/>
                <a:gd name="T20" fmla="*/ 86 w 341"/>
                <a:gd name="T21" fmla="*/ 45 h 158"/>
                <a:gd name="T22" fmla="*/ 94 w 341"/>
                <a:gd name="T23" fmla="*/ 51 h 158"/>
                <a:gd name="T24" fmla="*/ 102 w 341"/>
                <a:gd name="T25" fmla="*/ 54 h 158"/>
                <a:gd name="T26" fmla="*/ 110 w 341"/>
                <a:gd name="T27" fmla="*/ 57 h 158"/>
                <a:gd name="T28" fmla="*/ 118 w 341"/>
                <a:gd name="T29" fmla="*/ 63 h 158"/>
                <a:gd name="T30" fmla="*/ 126 w 341"/>
                <a:gd name="T31" fmla="*/ 67 h 158"/>
                <a:gd name="T32" fmla="*/ 134 w 341"/>
                <a:gd name="T33" fmla="*/ 70 h 158"/>
                <a:gd name="T34" fmla="*/ 142 w 341"/>
                <a:gd name="T35" fmla="*/ 73 h 158"/>
                <a:gd name="T36" fmla="*/ 150 w 341"/>
                <a:gd name="T37" fmla="*/ 79 h 158"/>
                <a:gd name="T38" fmla="*/ 158 w 341"/>
                <a:gd name="T39" fmla="*/ 82 h 158"/>
                <a:gd name="T40" fmla="*/ 166 w 341"/>
                <a:gd name="T41" fmla="*/ 86 h 158"/>
                <a:gd name="T42" fmla="*/ 175 w 341"/>
                <a:gd name="T43" fmla="*/ 89 h 158"/>
                <a:gd name="T44" fmla="*/ 183 w 341"/>
                <a:gd name="T45" fmla="*/ 92 h 158"/>
                <a:gd name="T46" fmla="*/ 191 w 341"/>
                <a:gd name="T47" fmla="*/ 95 h 158"/>
                <a:gd name="T48" fmla="*/ 199 w 341"/>
                <a:gd name="T49" fmla="*/ 98 h 158"/>
                <a:gd name="T50" fmla="*/ 207 w 341"/>
                <a:gd name="T51" fmla="*/ 104 h 158"/>
                <a:gd name="T52" fmla="*/ 215 w 341"/>
                <a:gd name="T53" fmla="*/ 108 h 158"/>
                <a:gd name="T54" fmla="*/ 223 w 341"/>
                <a:gd name="T55" fmla="*/ 111 h 158"/>
                <a:gd name="T56" fmla="*/ 231 w 341"/>
                <a:gd name="T57" fmla="*/ 114 h 158"/>
                <a:gd name="T58" fmla="*/ 239 w 341"/>
                <a:gd name="T59" fmla="*/ 117 h 158"/>
                <a:gd name="T60" fmla="*/ 247 w 341"/>
                <a:gd name="T61" fmla="*/ 120 h 158"/>
                <a:gd name="T62" fmla="*/ 255 w 341"/>
                <a:gd name="T63" fmla="*/ 123 h 158"/>
                <a:gd name="T64" fmla="*/ 263 w 341"/>
                <a:gd name="T65" fmla="*/ 127 h 158"/>
                <a:gd name="T66" fmla="*/ 271 w 341"/>
                <a:gd name="T67" fmla="*/ 130 h 158"/>
                <a:gd name="T68" fmla="*/ 279 w 341"/>
                <a:gd name="T69" fmla="*/ 133 h 158"/>
                <a:gd name="T70" fmla="*/ 287 w 341"/>
                <a:gd name="T71" fmla="*/ 136 h 158"/>
                <a:gd name="T72" fmla="*/ 296 w 341"/>
                <a:gd name="T73" fmla="*/ 139 h 158"/>
                <a:gd name="T74" fmla="*/ 304 w 341"/>
                <a:gd name="T75" fmla="*/ 142 h 158"/>
                <a:gd name="T76" fmla="*/ 312 w 341"/>
                <a:gd name="T77" fmla="*/ 145 h 158"/>
                <a:gd name="T78" fmla="*/ 320 w 341"/>
                <a:gd name="T79" fmla="*/ 149 h 158"/>
                <a:gd name="T80" fmla="*/ 328 w 341"/>
                <a:gd name="T81" fmla="*/ 152 h 158"/>
                <a:gd name="T82" fmla="*/ 336 w 341"/>
                <a:gd name="T83" fmla="*/ 15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41" h="158">
                  <a:moveTo>
                    <a:pt x="0" y="0"/>
                  </a:moveTo>
                  <a:lnTo>
                    <a:pt x="2" y="0"/>
                  </a:lnTo>
                  <a:lnTo>
                    <a:pt x="5" y="4"/>
                  </a:lnTo>
                  <a:lnTo>
                    <a:pt x="8" y="4"/>
                  </a:lnTo>
                  <a:lnTo>
                    <a:pt x="10" y="7"/>
                  </a:lnTo>
                  <a:lnTo>
                    <a:pt x="13" y="7"/>
                  </a:lnTo>
                  <a:lnTo>
                    <a:pt x="16" y="10"/>
                  </a:lnTo>
                  <a:lnTo>
                    <a:pt x="19" y="10"/>
                  </a:lnTo>
                  <a:lnTo>
                    <a:pt x="21" y="13"/>
                  </a:lnTo>
                  <a:lnTo>
                    <a:pt x="24" y="13"/>
                  </a:lnTo>
                  <a:lnTo>
                    <a:pt x="27" y="13"/>
                  </a:lnTo>
                  <a:lnTo>
                    <a:pt x="29" y="16"/>
                  </a:lnTo>
                  <a:lnTo>
                    <a:pt x="32" y="16"/>
                  </a:lnTo>
                  <a:lnTo>
                    <a:pt x="35" y="19"/>
                  </a:lnTo>
                  <a:lnTo>
                    <a:pt x="37" y="19"/>
                  </a:lnTo>
                  <a:lnTo>
                    <a:pt x="40" y="23"/>
                  </a:lnTo>
                  <a:lnTo>
                    <a:pt x="43" y="23"/>
                  </a:lnTo>
                  <a:lnTo>
                    <a:pt x="45" y="26"/>
                  </a:lnTo>
                  <a:lnTo>
                    <a:pt x="48" y="26"/>
                  </a:lnTo>
                  <a:lnTo>
                    <a:pt x="51" y="29"/>
                  </a:lnTo>
                  <a:lnTo>
                    <a:pt x="53" y="29"/>
                  </a:lnTo>
                  <a:lnTo>
                    <a:pt x="56" y="32"/>
                  </a:lnTo>
                  <a:lnTo>
                    <a:pt x="59" y="32"/>
                  </a:lnTo>
                  <a:lnTo>
                    <a:pt x="62" y="32"/>
                  </a:lnTo>
                  <a:lnTo>
                    <a:pt x="64" y="35"/>
                  </a:lnTo>
                  <a:lnTo>
                    <a:pt x="67" y="35"/>
                  </a:lnTo>
                  <a:lnTo>
                    <a:pt x="70" y="38"/>
                  </a:lnTo>
                  <a:lnTo>
                    <a:pt x="72" y="38"/>
                  </a:lnTo>
                  <a:lnTo>
                    <a:pt x="75" y="41"/>
                  </a:lnTo>
                  <a:lnTo>
                    <a:pt x="78" y="41"/>
                  </a:lnTo>
                  <a:lnTo>
                    <a:pt x="80" y="45"/>
                  </a:lnTo>
                  <a:lnTo>
                    <a:pt x="83" y="45"/>
                  </a:lnTo>
                  <a:lnTo>
                    <a:pt x="86" y="45"/>
                  </a:lnTo>
                  <a:lnTo>
                    <a:pt x="88" y="48"/>
                  </a:lnTo>
                  <a:lnTo>
                    <a:pt x="91" y="48"/>
                  </a:lnTo>
                  <a:lnTo>
                    <a:pt x="94" y="51"/>
                  </a:lnTo>
                  <a:lnTo>
                    <a:pt x="97" y="51"/>
                  </a:lnTo>
                  <a:lnTo>
                    <a:pt x="99" y="54"/>
                  </a:lnTo>
                  <a:lnTo>
                    <a:pt x="102" y="54"/>
                  </a:lnTo>
                  <a:lnTo>
                    <a:pt x="105" y="54"/>
                  </a:lnTo>
                  <a:lnTo>
                    <a:pt x="107" y="57"/>
                  </a:lnTo>
                  <a:lnTo>
                    <a:pt x="110" y="57"/>
                  </a:lnTo>
                  <a:lnTo>
                    <a:pt x="113" y="60"/>
                  </a:lnTo>
                  <a:lnTo>
                    <a:pt x="115" y="60"/>
                  </a:lnTo>
                  <a:lnTo>
                    <a:pt x="118" y="63"/>
                  </a:lnTo>
                  <a:lnTo>
                    <a:pt x="121" y="63"/>
                  </a:lnTo>
                  <a:lnTo>
                    <a:pt x="123" y="63"/>
                  </a:lnTo>
                  <a:lnTo>
                    <a:pt x="126" y="67"/>
                  </a:lnTo>
                  <a:lnTo>
                    <a:pt x="129" y="67"/>
                  </a:lnTo>
                  <a:lnTo>
                    <a:pt x="131" y="70"/>
                  </a:lnTo>
                  <a:lnTo>
                    <a:pt x="134" y="70"/>
                  </a:lnTo>
                  <a:lnTo>
                    <a:pt x="137" y="70"/>
                  </a:lnTo>
                  <a:lnTo>
                    <a:pt x="140" y="73"/>
                  </a:lnTo>
                  <a:lnTo>
                    <a:pt x="142" y="73"/>
                  </a:lnTo>
                  <a:lnTo>
                    <a:pt x="145" y="76"/>
                  </a:lnTo>
                  <a:lnTo>
                    <a:pt x="148" y="76"/>
                  </a:lnTo>
                  <a:lnTo>
                    <a:pt x="150" y="79"/>
                  </a:lnTo>
                  <a:lnTo>
                    <a:pt x="153" y="79"/>
                  </a:lnTo>
                  <a:lnTo>
                    <a:pt x="156" y="79"/>
                  </a:lnTo>
                  <a:lnTo>
                    <a:pt x="158" y="82"/>
                  </a:lnTo>
                  <a:lnTo>
                    <a:pt x="161" y="82"/>
                  </a:lnTo>
                  <a:lnTo>
                    <a:pt x="164" y="82"/>
                  </a:lnTo>
                  <a:lnTo>
                    <a:pt x="166" y="86"/>
                  </a:lnTo>
                  <a:lnTo>
                    <a:pt x="169" y="86"/>
                  </a:lnTo>
                  <a:lnTo>
                    <a:pt x="172" y="89"/>
                  </a:lnTo>
                  <a:lnTo>
                    <a:pt x="175" y="89"/>
                  </a:lnTo>
                  <a:lnTo>
                    <a:pt x="177" y="89"/>
                  </a:lnTo>
                  <a:lnTo>
                    <a:pt x="180" y="92"/>
                  </a:lnTo>
                  <a:lnTo>
                    <a:pt x="183" y="92"/>
                  </a:lnTo>
                  <a:lnTo>
                    <a:pt x="185" y="95"/>
                  </a:lnTo>
                  <a:lnTo>
                    <a:pt x="188" y="95"/>
                  </a:lnTo>
                  <a:lnTo>
                    <a:pt x="191" y="95"/>
                  </a:lnTo>
                  <a:lnTo>
                    <a:pt x="193" y="98"/>
                  </a:lnTo>
                  <a:lnTo>
                    <a:pt x="196" y="98"/>
                  </a:lnTo>
                  <a:lnTo>
                    <a:pt x="199" y="98"/>
                  </a:lnTo>
                  <a:lnTo>
                    <a:pt x="201" y="101"/>
                  </a:lnTo>
                  <a:lnTo>
                    <a:pt x="204" y="101"/>
                  </a:lnTo>
                  <a:lnTo>
                    <a:pt x="207" y="104"/>
                  </a:lnTo>
                  <a:lnTo>
                    <a:pt x="209" y="104"/>
                  </a:lnTo>
                  <a:lnTo>
                    <a:pt x="212" y="104"/>
                  </a:lnTo>
                  <a:lnTo>
                    <a:pt x="215" y="108"/>
                  </a:lnTo>
                  <a:lnTo>
                    <a:pt x="218" y="108"/>
                  </a:lnTo>
                  <a:lnTo>
                    <a:pt x="220" y="108"/>
                  </a:lnTo>
                  <a:lnTo>
                    <a:pt x="223" y="111"/>
                  </a:lnTo>
                  <a:lnTo>
                    <a:pt x="226" y="111"/>
                  </a:lnTo>
                  <a:lnTo>
                    <a:pt x="228" y="114"/>
                  </a:lnTo>
                  <a:lnTo>
                    <a:pt x="231" y="114"/>
                  </a:lnTo>
                  <a:lnTo>
                    <a:pt x="234" y="114"/>
                  </a:lnTo>
                  <a:lnTo>
                    <a:pt x="236" y="117"/>
                  </a:lnTo>
                  <a:lnTo>
                    <a:pt x="239" y="117"/>
                  </a:lnTo>
                  <a:lnTo>
                    <a:pt x="242" y="117"/>
                  </a:lnTo>
                  <a:lnTo>
                    <a:pt x="244" y="120"/>
                  </a:lnTo>
                  <a:lnTo>
                    <a:pt x="247" y="120"/>
                  </a:lnTo>
                  <a:lnTo>
                    <a:pt x="250" y="120"/>
                  </a:lnTo>
                  <a:lnTo>
                    <a:pt x="252" y="123"/>
                  </a:lnTo>
                  <a:lnTo>
                    <a:pt x="255" y="123"/>
                  </a:lnTo>
                  <a:lnTo>
                    <a:pt x="258" y="123"/>
                  </a:lnTo>
                  <a:lnTo>
                    <a:pt x="261" y="127"/>
                  </a:lnTo>
                  <a:lnTo>
                    <a:pt x="263" y="127"/>
                  </a:lnTo>
                  <a:lnTo>
                    <a:pt x="266" y="127"/>
                  </a:lnTo>
                  <a:lnTo>
                    <a:pt x="269" y="130"/>
                  </a:lnTo>
                  <a:lnTo>
                    <a:pt x="271" y="130"/>
                  </a:lnTo>
                  <a:lnTo>
                    <a:pt x="274" y="130"/>
                  </a:lnTo>
                  <a:lnTo>
                    <a:pt x="277" y="133"/>
                  </a:lnTo>
                  <a:lnTo>
                    <a:pt x="279" y="133"/>
                  </a:lnTo>
                  <a:lnTo>
                    <a:pt x="282" y="136"/>
                  </a:lnTo>
                  <a:lnTo>
                    <a:pt x="285" y="136"/>
                  </a:lnTo>
                  <a:lnTo>
                    <a:pt x="287" y="136"/>
                  </a:lnTo>
                  <a:lnTo>
                    <a:pt x="290" y="139"/>
                  </a:lnTo>
                  <a:lnTo>
                    <a:pt x="293" y="139"/>
                  </a:lnTo>
                  <a:lnTo>
                    <a:pt x="296" y="139"/>
                  </a:lnTo>
                  <a:lnTo>
                    <a:pt x="298" y="142"/>
                  </a:lnTo>
                  <a:lnTo>
                    <a:pt x="301" y="142"/>
                  </a:lnTo>
                  <a:lnTo>
                    <a:pt x="304" y="142"/>
                  </a:lnTo>
                  <a:lnTo>
                    <a:pt x="306" y="142"/>
                  </a:lnTo>
                  <a:lnTo>
                    <a:pt x="309" y="145"/>
                  </a:lnTo>
                  <a:lnTo>
                    <a:pt x="312" y="145"/>
                  </a:lnTo>
                  <a:lnTo>
                    <a:pt x="314" y="145"/>
                  </a:lnTo>
                  <a:lnTo>
                    <a:pt x="317" y="149"/>
                  </a:lnTo>
                  <a:lnTo>
                    <a:pt x="320" y="149"/>
                  </a:lnTo>
                  <a:lnTo>
                    <a:pt x="322" y="149"/>
                  </a:lnTo>
                  <a:lnTo>
                    <a:pt x="325" y="152"/>
                  </a:lnTo>
                  <a:lnTo>
                    <a:pt x="328" y="152"/>
                  </a:lnTo>
                  <a:lnTo>
                    <a:pt x="330" y="152"/>
                  </a:lnTo>
                  <a:lnTo>
                    <a:pt x="333" y="155"/>
                  </a:lnTo>
                  <a:lnTo>
                    <a:pt x="336" y="155"/>
                  </a:lnTo>
                  <a:lnTo>
                    <a:pt x="339" y="155"/>
                  </a:lnTo>
                  <a:lnTo>
                    <a:pt x="341" y="158"/>
                  </a:lnTo>
                </a:path>
              </a:pathLst>
            </a:custGeom>
            <a:noFill/>
            <a:ln w="1270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4" name="Freeform 893"/>
            <p:cNvSpPr>
              <a:spLocks/>
            </p:cNvSpPr>
            <p:nvPr/>
          </p:nvSpPr>
          <p:spPr bwMode="auto">
            <a:xfrm>
              <a:off x="5258420" y="6022975"/>
              <a:ext cx="103188" cy="34925"/>
            </a:xfrm>
            <a:custGeom>
              <a:avLst/>
              <a:gdLst>
                <a:gd name="T0" fmla="*/ 0 w 65"/>
                <a:gd name="T1" fmla="*/ 0 h 22"/>
                <a:gd name="T2" fmla="*/ 3 w 65"/>
                <a:gd name="T3" fmla="*/ 0 h 22"/>
                <a:gd name="T4" fmla="*/ 6 w 65"/>
                <a:gd name="T5" fmla="*/ 0 h 22"/>
                <a:gd name="T6" fmla="*/ 8 w 65"/>
                <a:gd name="T7" fmla="*/ 3 h 22"/>
                <a:gd name="T8" fmla="*/ 11 w 65"/>
                <a:gd name="T9" fmla="*/ 3 h 22"/>
                <a:gd name="T10" fmla="*/ 14 w 65"/>
                <a:gd name="T11" fmla="*/ 3 h 22"/>
                <a:gd name="T12" fmla="*/ 16 w 65"/>
                <a:gd name="T13" fmla="*/ 3 h 22"/>
                <a:gd name="T14" fmla="*/ 19 w 65"/>
                <a:gd name="T15" fmla="*/ 6 h 22"/>
                <a:gd name="T16" fmla="*/ 22 w 65"/>
                <a:gd name="T17" fmla="*/ 6 h 22"/>
                <a:gd name="T18" fmla="*/ 24 w 65"/>
                <a:gd name="T19" fmla="*/ 6 h 22"/>
                <a:gd name="T20" fmla="*/ 27 w 65"/>
                <a:gd name="T21" fmla="*/ 10 h 22"/>
                <a:gd name="T22" fmla="*/ 30 w 65"/>
                <a:gd name="T23" fmla="*/ 10 h 22"/>
                <a:gd name="T24" fmla="*/ 33 w 65"/>
                <a:gd name="T25" fmla="*/ 10 h 22"/>
                <a:gd name="T26" fmla="*/ 35 w 65"/>
                <a:gd name="T27" fmla="*/ 13 h 22"/>
                <a:gd name="T28" fmla="*/ 38 w 65"/>
                <a:gd name="T29" fmla="*/ 13 h 22"/>
                <a:gd name="T30" fmla="*/ 41 w 65"/>
                <a:gd name="T31" fmla="*/ 13 h 22"/>
                <a:gd name="T32" fmla="*/ 43 w 65"/>
                <a:gd name="T33" fmla="*/ 13 h 22"/>
                <a:gd name="T34" fmla="*/ 46 w 65"/>
                <a:gd name="T35" fmla="*/ 16 h 22"/>
                <a:gd name="T36" fmla="*/ 49 w 65"/>
                <a:gd name="T37" fmla="*/ 16 h 22"/>
                <a:gd name="T38" fmla="*/ 51 w 65"/>
                <a:gd name="T39" fmla="*/ 16 h 22"/>
                <a:gd name="T40" fmla="*/ 54 w 65"/>
                <a:gd name="T41" fmla="*/ 19 h 22"/>
                <a:gd name="T42" fmla="*/ 57 w 65"/>
                <a:gd name="T43" fmla="*/ 19 h 22"/>
                <a:gd name="T44" fmla="*/ 62 w 65"/>
                <a:gd name="T45" fmla="*/ 19 h 22"/>
                <a:gd name="T46" fmla="*/ 65 w 65"/>
                <a:gd name="T4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5" h="22">
                  <a:moveTo>
                    <a:pt x="0" y="0"/>
                  </a:moveTo>
                  <a:lnTo>
                    <a:pt x="3" y="0"/>
                  </a:lnTo>
                  <a:lnTo>
                    <a:pt x="6" y="0"/>
                  </a:lnTo>
                  <a:lnTo>
                    <a:pt x="8" y="3"/>
                  </a:lnTo>
                  <a:lnTo>
                    <a:pt x="11" y="3"/>
                  </a:lnTo>
                  <a:lnTo>
                    <a:pt x="14" y="3"/>
                  </a:lnTo>
                  <a:lnTo>
                    <a:pt x="16" y="3"/>
                  </a:lnTo>
                  <a:lnTo>
                    <a:pt x="19" y="6"/>
                  </a:lnTo>
                  <a:lnTo>
                    <a:pt x="22" y="6"/>
                  </a:lnTo>
                  <a:lnTo>
                    <a:pt x="24" y="6"/>
                  </a:lnTo>
                  <a:lnTo>
                    <a:pt x="27" y="10"/>
                  </a:lnTo>
                  <a:lnTo>
                    <a:pt x="30" y="10"/>
                  </a:lnTo>
                  <a:lnTo>
                    <a:pt x="33" y="10"/>
                  </a:lnTo>
                  <a:lnTo>
                    <a:pt x="35" y="13"/>
                  </a:lnTo>
                  <a:lnTo>
                    <a:pt x="38" y="13"/>
                  </a:lnTo>
                  <a:lnTo>
                    <a:pt x="41" y="13"/>
                  </a:lnTo>
                  <a:lnTo>
                    <a:pt x="43" y="13"/>
                  </a:lnTo>
                  <a:lnTo>
                    <a:pt x="46" y="16"/>
                  </a:lnTo>
                  <a:lnTo>
                    <a:pt x="49" y="16"/>
                  </a:lnTo>
                  <a:lnTo>
                    <a:pt x="51" y="16"/>
                  </a:lnTo>
                  <a:lnTo>
                    <a:pt x="54" y="19"/>
                  </a:lnTo>
                  <a:lnTo>
                    <a:pt x="57" y="19"/>
                  </a:lnTo>
                  <a:lnTo>
                    <a:pt x="62" y="19"/>
                  </a:lnTo>
                  <a:lnTo>
                    <a:pt x="65" y="22"/>
                  </a:lnTo>
                </a:path>
              </a:pathLst>
            </a:custGeom>
            <a:noFill/>
            <a:ln w="1270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5" name="Rectangle 894"/>
            <p:cNvSpPr>
              <a:spLocks noChangeArrowheads="1"/>
            </p:cNvSpPr>
            <p:nvPr/>
          </p:nvSpPr>
          <p:spPr bwMode="auto">
            <a:xfrm>
              <a:off x="3348405" y="6654344"/>
              <a:ext cx="173925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proton energy [MeV]</a:t>
              </a:r>
              <a:endPara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06" name="Rectangle 895"/>
            <p:cNvSpPr>
              <a:spLocks noChangeArrowheads="1"/>
            </p:cNvSpPr>
            <p:nvPr/>
          </p:nvSpPr>
          <p:spPr bwMode="auto">
            <a:xfrm rot="16200000">
              <a:off x="1994371" y="5510674"/>
              <a:ext cx="119423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relative </a:t>
              </a:r>
              <a:r>
                <a:rPr kumimoji="0" lang="en-US" altLang="en-US" sz="14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dN</a:t>
              </a: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/</a:t>
              </a:r>
              <a:r>
                <a:rPr kumimoji="0" lang="en-US" altLang="en-US" sz="14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dE</a:t>
              </a:r>
              <a:endPara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07" name="Freeform 896"/>
            <p:cNvSpPr>
              <a:spLocks/>
            </p:cNvSpPr>
            <p:nvPr/>
          </p:nvSpPr>
          <p:spPr bwMode="auto">
            <a:xfrm>
              <a:off x="3004170" y="6427788"/>
              <a:ext cx="542925" cy="60325"/>
            </a:xfrm>
            <a:custGeom>
              <a:avLst/>
              <a:gdLst>
                <a:gd name="T0" fmla="*/ 6 w 342"/>
                <a:gd name="T1" fmla="*/ 38 h 38"/>
                <a:gd name="T2" fmla="*/ 14 w 342"/>
                <a:gd name="T3" fmla="*/ 38 h 38"/>
                <a:gd name="T4" fmla="*/ 22 w 342"/>
                <a:gd name="T5" fmla="*/ 38 h 38"/>
                <a:gd name="T6" fmla="*/ 30 w 342"/>
                <a:gd name="T7" fmla="*/ 38 h 38"/>
                <a:gd name="T8" fmla="*/ 38 w 342"/>
                <a:gd name="T9" fmla="*/ 38 h 38"/>
                <a:gd name="T10" fmla="*/ 46 w 342"/>
                <a:gd name="T11" fmla="*/ 38 h 38"/>
                <a:gd name="T12" fmla="*/ 54 w 342"/>
                <a:gd name="T13" fmla="*/ 38 h 38"/>
                <a:gd name="T14" fmla="*/ 62 w 342"/>
                <a:gd name="T15" fmla="*/ 38 h 38"/>
                <a:gd name="T16" fmla="*/ 70 w 342"/>
                <a:gd name="T17" fmla="*/ 38 h 38"/>
                <a:gd name="T18" fmla="*/ 78 w 342"/>
                <a:gd name="T19" fmla="*/ 38 h 38"/>
                <a:gd name="T20" fmla="*/ 86 w 342"/>
                <a:gd name="T21" fmla="*/ 38 h 38"/>
                <a:gd name="T22" fmla="*/ 95 w 342"/>
                <a:gd name="T23" fmla="*/ 38 h 38"/>
                <a:gd name="T24" fmla="*/ 103 w 342"/>
                <a:gd name="T25" fmla="*/ 38 h 38"/>
                <a:gd name="T26" fmla="*/ 111 w 342"/>
                <a:gd name="T27" fmla="*/ 38 h 38"/>
                <a:gd name="T28" fmla="*/ 119 w 342"/>
                <a:gd name="T29" fmla="*/ 38 h 38"/>
                <a:gd name="T30" fmla="*/ 127 w 342"/>
                <a:gd name="T31" fmla="*/ 38 h 38"/>
                <a:gd name="T32" fmla="*/ 135 w 342"/>
                <a:gd name="T33" fmla="*/ 38 h 38"/>
                <a:gd name="T34" fmla="*/ 143 w 342"/>
                <a:gd name="T35" fmla="*/ 38 h 38"/>
                <a:gd name="T36" fmla="*/ 151 w 342"/>
                <a:gd name="T37" fmla="*/ 35 h 38"/>
                <a:gd name="T38" fmla="*/ 159 w 342"/>
                <a:gd name="T39" fmla="*/ 35 h 38"/>
                <a:gd name="T40" fmla="*/ 167 w 342"/>
                <a:gd name="T41" fmla="*/ 35 h 38"/>
                <a:gd name="T42" fmla="*/ 175 w 342"/>
                <a:gd name="T43" fmla="*/ 35 h 38"/>
                <a:gd name="T44" fmla="*/ 183 w 342"/>
                <a:gd name="T45" fmla="*/ 35 h 38"/>
                <a:gd name="T46" fmla="*/ 191 w 342"/>
                <a:gd name="T47" fmla="*/ 32 h 38"/>
                <a:gd name="T48" fmla="*/ 199 w 342"/>
                <a:gd name="T49" fmla="*/ 32 h 38"/>
                <a:gd name="T50" fmla="*/ 207 w 342"/>
                <a:gd name="T51" fmla="*/ 32 h 38"/>
                <a:gd name="T52" fmla="*/ 216 w 342"/>
                <a:gd name="T53" fmla="*/ 32 h 38"/>
                <a:gd name="T54" fmla="*/ 224 w 342"/>
                <a:gd name="T55" fmla="*/ 29 h 38"/>
                <a:gd name="T56" fmla="*/ 232 w 342"/>
                <a:gd name="T57" fmla="*/ 29 h 38"/>
                <a:gd name="T58" fmla="*/ 240 w 342"/>
                <a:gd name="T59" fmla="*/ 29 h 38"/>
                <a:gd name="T60" fmla="*/ 248 w 342"/>
                <a:gd name="T61" fmla="*/ 26 h 38"/>
                <a:gd name="T62" fmla="*/ 256 w 342"/>
                <a:gd name="T63" fmla="*/ 26 h 38"/>
                <a:gd name="T64" fmla="*/ 264 w 342"/>
                <a:gd name="T65" fmla="*/ 22 h 38"/>
                <a:gd name="T66" fmla="*/ 272 w 342"/>
                <a:gd name="T67" fmla="*/ 22 h 38"/>
                <a:gd name="T68" fmla="*/ 280 w 342"/>
                <a:gd name="T69" fmla="*/ 19 h 38"/>
                <a:gd name="T70" fmla="*/ 288 w 342"/>
                <a:gd name="T71" fmla="*/ 16 h 38"/>
                <a:gd name="T72" fmla="*/ 296 w 342"/>
                <a:gd name="T73" fmla="*/ 16 h 38"/>
                <a:gd name="T74" fmla="*/ 304 w 342"/>
                <a:gd name="T75" fmla="*/ 13 h 38"/>
                <a:gd name="T76" fmla="*/ 312 w 342"/>
                <a:gd name="T77" fmla="*/ 10 h 38"/>
                <a:gd name="T78" fmla="*/ 320 w 342"/>
                <a:gd name="T79" fmla="*/ 7 h 38"/>
                <a:gd name="T80" fmla="*/ 328 w 342"/>
                <a:gd name="T81" fmla="*/ 4 h 38"/>
                <a:gd name="T82" fmla="*/ 337 w 342"/>
                <a:gd name="T8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42" h="38">
                  <a:moveTo>
                    <a:pt x="0" y="38"/>
                  </a:moveTo>
                  <a:lnTo>
                    <a:pt x="3" y="38"/>
                  </a:lnTo>
                  <a:lnTo>
                    <a:pt x="6" y="38"/>
                  </a:lnTo>
                  <a:lnTo>
                    <a:pt x="8" y="38"/>
                  </a:lnTo>
                  <a:lnTo>
                    <a:pt x="11" y="38"/>
                  </a:lnTo>
                  <a:lnTo>
                    <a:pt x="14" y="38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22" y="38"/>
                  </a:lnTo>
                  <a:lnTo>
                    <a:pt x="25" y="38"/>
                  </a:lnTo>
                  <a:lnTo>
                    <a:pt x="27" y="38"/>
                  </a:lnTo>
                  <a:lnTo>
                    <a:pt x="30" y="38"/>
                  </a:lnTo>
                  <a:lnTo>
                    <a:pt x="33" y="38"/>
                  </a:lnTo>
                  <a:lnTo>
                    <a:pt x="35" y="38"/>
                  </a:lnTo>
                  <a:lnTo>
                    <a:pt x="38" y="38"/>
                  </a:lnTo>
                  <a:lnTo>
                    <a:pt x="41" y="38"/>
                  </a:lnTo>
                  <a:lnTo>
                    <a:pt x="43" y="38"/>
                  </a:lnTo>
                  <a:lnTo>
                    <a:pt x="46" y="38"/>
                  </a:lnTo>
                  <a:lnTo>
                    <a:pt x="49" y="38"/>
                  </a:lnTo>
                  <a:lnTo>
                    <a:pt x="51" y="38"/>
                  </a:lnTo>
                  <a:lnTo>
                    <a:pt x="54" y="38"/>
                  </a:lnTo>
                  <a:lnTo>
                    <a:pt x="57" y="38"/>
                  </a:lnTo>
                  <a:lnTo>
                    <a:pt x="60" y="38"/>
                  </a:lnTo>
                  <a:lnTo>
                    <a:pt x="62" y="38"/>
                  </a:lnTo>
                  <a:lnTo>
                    <a:pt x="65" y="38"/>
                  </a:lnTo>
                  <a:lnTo>
                    <a:pt x="68" y="38"/>
                  </a:lnTo>
                  <a:lnTo>
                    <a:pt x="70" y="38"/>
                  </a:lnTo>
                  <a:lnTo>
                    <a:pt x="73" y="38"/>
                  </a:lnTo>
                  <a:lnTo>
                    <a:pt x="76" y="38"/>
                  </a:lnTo>
                  <a:lnTo>
                    <a:pt x="78" y="38"/>
                  </a:lnTo>
                  <a:lnTo>
                    <a:pt x="81" y="38"/>
                  </a:lnTo>
                  <a:lnTo>
                    <a:pt x="84" y="38"/>
                  </a:lnTo>
                  <a:lnTo>
                    <a:pt x="86" y="38"/>
                  </a:lnTo>
                  <a:lnTo>
                    <a:pt x="89" y="38"/>
                  </a:lnTo>
                  <a:lnTo>
                    <a:pt x="92" y="38"/>
                  </a:lnTo>
                  <a:lnTo>
                    <a:pt x="95" y="38"/>
                  </a:lnTo>
                  <a:lnTo>
                    <a:pt x="97" y="38"/>
                  </a:lnTo>
                  <a:lnTo>
                    <a:pt x="100" y="38"/>
                  </a:lnTo>
                  <a:lnTo>
                    <a:pt x="103" y="38"/>
                  </a:lnTo>
                  <a:lnTo>
                    <a:pt x="105" y="38"/>
                  </a:lnTo>
                  <a:lnTo>
                    <a:pt x="108" y="38"/>
                  </a:lnTo>
                  <a:lnTo>
                    <a:pt x="111" y="38"/>
                  </a:lnTo>
                  <a:lnTo>
                    <a:pt x="113" y="38"/>
                  </a:lnTo>
                  <a:lnTo>
                    <a:pt x="116" y="38"/>
                  </a:lnTo>
                  <a:lnTo>
                    <a:pt x="119" y="38"/>
                  </a:lnTo>
                  <a:lnTo>
                    <a:pt x="121" y="38"/>
                  </a:lnTo>
                  <a:lnTo>
                    <a:pt x="124" y="38"/>
                  </a:lnTo>
                  <a:lnTo>
                    <a:pt x="127" y="38"/>
                  </a:lnTo>
                  <a:lnTo>
                    <a:pt x="129" y="38"/>
                  </a:lnTo>
                  <a:lnTo>
                    <a:pt x="132" y="38"/>
                  </a:lnTo>
                  <a:lnTo>
                    <a:pt x="135" y="38"/>
                  </a:lnTo>
                  <a:lnTo>
                    <a:pt x="138" y="38"/>
                  </a:lnTo>
                  <a:lnTo>
                    <a:pt x="140" y="38"/>
                  </a:lnTo>
                  <a:lnTo>
                    <a:pt x="143" y="38"/>
                  </a:lnTo>
                  <a:lnTo>
                    <a:pt x="146" y="35"/>
                  </a:lnTo>
                  <a:lnTo>
                    <a:pt x="148" y="35"/>
                  </a:lnTo>
                  <a:lnTo>
                    <a:pt x="151" y="35"/>
                  </a:lnTo>
                  <a:lnTo>
                    <a:pt x="154" y="35"/>
                  </a:lnTo>
                  <a:lnTo>
                    <a:pt x="156" y="35"/>
                  </a:lnTo>
                  <a:lnTo>
                    <a:pt x="159" y="35"/>
                  </a:lnTo>
                  <a:lnTo>
                    <a:pt x="162" y="35"/>
                  </a:lnTo>
                  <a:lnTo>
                    <a:pt x="164" y="35"/>
                  </a:lnTo>
                  <a:lnTo>
                    <a:pt x="167" y="35"/>
                  </a:lnTo>
                  <a:lnTo>
                    <a:pt x="170" y="35"/>
                  </a:lnTo>
                  <a:lnTo>
                    <a:pt x="172" y="35"/>
                  </a:lnTo>
                  <a:lnTo>
                    <a:pt x="175" y="35"/>
                  </a:lnTo>
                  <a:lnTo>
                    <a:pt x="178" y="35"/>
                  </a:lnTo>
                  <a:lnTo>
                    <a:pt x="181" y="35"/>
                  </a:lnTo>
                  <a:lnTo>
                    <a:pt x="183" y="35"/>
                  </a:lnTo>
                  <a:lnTo>
                    <a:pt x="186" y="35"/>
                  </a:lnTo>
                  <a:lnTo>
                    <a:pt x="189" y="35"/>
                  </a:lnTo>
                  <a:lnTo>
                    <a:pt x="191" y="32"/>
                  </a:lnTo>
                  <a:lnTo>
                    <a:pt x="194" y="32"/>
                  </a:lnTo>
                  <a:lnTo>
                    <a:pt x="197" y="32"/>
                  </a:lnTo>
                  <a:lnTo>
                    <a:pt x="199" y="32"/>
                  </a:lnTo>
                  <a:lnTo>
                    <a:pt x="202" y="32"/>
                  </a:lnTo>
                  <a:lnTo>
                    <a:pt x="205" y="32"/>
                  </a:lnTo>
                  <a:lnTo>
                    <a:pt x="207" y="32"/>
                  </a:lnTo>
                  <a:lnTo>
                    <a:pt x="210" y="32"/>
                  </a:lnTo>
                  <a:lnTo>
                    <a:pt x="213" y="32"/>
                  </a:lnTo>
                  <a:lnTo>
                    <a:pt x="216" y="32"/>
                  </a:lnTo>
                  <a:lnTo>
                    <a:pt x="218" y="32"/>
                  </a:lnTo>
                  <a:lnTo>
                    <a:pt x="221" y="29"/>
                  </a:lnTo>
                  <a:lnTo>
                    <a:pt x="224" y="29"/>
                  </a:lnTo>
                  <a:lnTo>
                    <a:pt x="226" y="29"/>
                  </a:lnTo>
                  <a:lnTo>
                    <a:pt x="229" y="29"/>
                  </a:lnTo>
                  <a:lnTo>
                    <a:pt x="232" y="29"/>
                  </a:lnTo>
                  <a:lnTo>
                    <a:pt x="234" y="29"/>
                  </a:lnTo>
                  <a:lnTo>
                    <a:pt x="237" y="29"/>
                  </a:lnTo>
                  <a:lnTo>
                    <a:pt x="240" y="29"/>
                  </a:lnTo>
                  <a:lnTo>
                    <a:pt x="242" y="26"/>
                  </a:lnTo>
                  <a:lnTo>
                    <a:pt x="245" y="26"/>
                  </a:lnTo>
                  <a:lnTo>
                    <a:pt x="248" y="26"/>
                  </a:lnTo>
                  <a:lnTo>
                    <a:pt x="250" y="26"/>
                  </a:lnTo>
                  <a:lnTo>
                    <a:pt x="253" y="26"/>
                  </a:lnTo>
                  <a:lnTo>
                    <a:pt x="256" y="26"/>
                  </a:lnTo>
                  <a:lnTo>
                    <a:pt x="259" y="22"/>
                  </a:lnTo>
                  <a:lnTo>
                    <a:pt x="261" y="22"/>
                  </a:lnTo>
                  <a:lnTo>
                    <a:pt x="264" y="22"/>
                  </a:lnTo>
                  <a:lnTo>
                    <a:pt x="267" y="22"/>
                  </a:lnTo>
                  <a:lnTo>
                    <a:pt x="269" y="22"/>
                  </a:lnTo>
                  <a:lnTo>
                    <a:pt x="272" y="22"/>
                  </a:lnTo>
                  <a:lnTo>
                    <a:pt x="275" y="19"/>
                  </a:lnTo>
                  <a:lnTo>
                    <a:pt x="277" y="19"/>
                  </a:lnTo>
                  <a:lnTo>
                    <a:pt x="280" y="19"/>
                  </a:lnTo>
                  <a:lnTo>
                    <a:pt x="283" y="19"/>
                  </a:lnTo>
                  <a:lnTo>
                    <a:pt x="285" y="19"/>
                  </a:lnTo>
                  <a:lnTo>
                    <a:pt x="288" y="16"/>
                  </a:lnTo>
                  <a:lnTo>
                    <a:pt x="291" y="16"/>
                  </a:lnTo>
                  <a:lnTo>
                    <a:pt x="294" y="16"/>
                  </a:lnTo>
                  <a:lnTo>
                    <a:pt x="296" y="16"/>
                  </a:lnTo>
                  <a:lnTo>
                    <a:pt x="299" y="13"/>
                  </a:lnTo>
                  <a:lnTo>
                    <a:pt x="302" y="13"/>
                  </a:lnTo>
                  <a:lnTo>
                    <a:pt x="304" y="13"/>
                  </a:lnTo>
                  <a:lnTo>
                    <a:pt x="307" y="13"/>
                  </a:lnTo>
                  <a:lnTo>
                    <a:pt x="310" y="10"/>
                  </a:lnTo>
                  <a:lnTo>
                    <a:pt x="312" y="10"/>
                  </a:lnTo>
                  <a:lnTo>
                    <a:pt x="315" y="10"/>
                  </a:lnTo>
                  <a:lnTo>
                    <a:pt x="318" y="10"/>
                  </a:lnTo>
                  <a:lnTo>
                    <a:pt x="320" y="7"/>
                  </a:lnTo>
                  <a:lnTo>
                    <a:pt x="323" y="7"/>
                  </a:lnTo>
                  <a:lnTo>
                    <a:pt x="326" y="7"/>
                  </a:lnTo>
                  <a:lnTo>
                    <a:pt x="328" y="4"/>
                  </a:lnTo>
                  <a:lnTo>
                    <a:pt x="331" y="4"/>
                  </a:lnTo>
                  <a:lnTo>
                    <a:pt x="334" y="4"/>
                  </a:lnTo>
                  <a:lnTo>
                    <a:pt x="337" y="0"/>
                  </a:lnTo>
                  <a:lnTo>
                    <a:pt x="339" y="0"/>
                  </a:lnTo>
                  <a:lnTo>
                    <a:pt x="342" y="0"/>
                  </a:lnTo>
                </a:path>
              </a:pathLst>
            </a:custGeom>
            <a:noFill/>
            <a:ln w="12700" cap="flat">
              <a:solidFill>
                <a:srgbClr val="007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208" name="Freeform 897"/>
            <p:cNvSpPr>
              <a:spLocks/>
            </p:cNvSpPr>
            <p:nvPr/>
          </p:nvSpPr>
          <p:spPr bwMode="auto">
            <a:xfrm>
              <a:off x="3547095" y="6103938"/>
              <a:ext cx="541338" cy="323850"/>
            </a:xfrm>
            <a:custGeom>
              <a:avLst/>
              <a:gdLst>
                <a:gd name="T0" fmla="*/ 5 w 341"/>
                <a:gd name="T1" fmla="*/ 201 h 204"/>
                <a:gd name="T2" fmla="*/ 13 w 341"/>
                <a:gd name="T3" fmla="*/ 198 h 204"/>
                <a:gd name="T4" fmla="*/ 21 w 341"/>
                <a:gd name="T5" fmla="*/ 195 h 204"/>
                <a:gd name="T6" fmla="*/ 29 w 341"/>
                <a:gd name="T7" fmla="*/ 189 h 204"/>
                <a:gd name="T8" fmla="*/ 38 w 341"/>
                <a:gd name="T9" fmla="*/ 185 h 204"/>
                <a:gd name="T10" fmla="*/ 46 w 341"/>
                <a:gd name="T11" fmla="*/ 182 h 204"/>
                <a:gd name="T12" fmla="*/ 54 w 341"/>
                <a:gd name="T13" fmla="*/ 176 h 204"/>
                <a:gd name="T14" fmla="*/ 62 w 341"/>
                <a:gd name="T15" fmla="*/ 173 h 204"/>
                <a:gd name="T16" fmla="*/ 70 w 341"/>
                <a:gd name="T17" fmla="*/ 167 h 204"/>
                <a:gd name="T18" fmla="*/ 78 w 341"/>
                <a:gd name="T19" fmla="*/ 163 h 204"/>
                <a:gd name="T20" fmla="*/ 86 w 341"/>
                <a:gd name="T21" fmla="*/ 157 h 204"/>
                <a:gd name="T22" fmla="*/ 94 w 341"/>
                <a:gd name="T23" fmla="*/ 151 h 204"/>
                <a:gd name="T24" fmla="*/ 102 w 341"/>
                <a:gd name="T25" fmla="*/ 145 h 204"/>
                <a:gd name="T26" fmla="*/ 110 w 341"/>
                <a:gd name="T27" fmla="*/ 141 h 204"/>
                <a:gd name="T28" fmla="*/ 118 w 341"/>
                <a:gd name="T29" fmla="*/ 135 h 204"/>
                <a:gd name="T30" fmla="*/ 126 w 341"/>
                <a:gd name="T31" fmla="*/ 129 h 204"/>
                <a:gd name="T32" fmla="*/ 134 w 341"/>
                <a:gd name="T33" fmla="*/ 122 h 204"/>
                <a:gd name="T34" fmla="*/ 142 w 341"/>
                <a:gd name="T35" fmla="*/ 116 h 204"/>
                <a:gd name="T36" fmla="*/ 150 w 341"/>
                <a:gd name="T37" fmla="*/ 110 h 204"/>
                <a:gd name="T38" fmla="*/ 159 w 341"/>
                <a:gd name="T39" fmla="*/ 104 h 204"/>
                <a:gd name="T40" fmla="*/ 167 w 341"/>
                <a:gd name="T41" fmla="*/ 97 h 204"/>
                <a:gd name="T42" fmla="*/ 175 w 341"/>
                <a:gd name="T43" fmla="*/ 91 h 204"/>
                <a:gd name="T44" fmla="*/ 183 w 341"/>
                <a:gd name="T45" fmla="*/ 85 h 204"/>
                <a:gd name="T46" fmla="*/ 191 w 341"/>
                <a:gd name="T47" fmla="*/ 78 h 204"/>
                <a:gd name="T48" fmla="*/ 199 w 341"/>
                <a:gd name="T49" fmla="*/ 72 h 204"/>
                <a:gd name="T50" fmla="*/ 207 w 341"/>
                <a:gd name="T51" fmla="*/ 66 h 204"/>
                <a:gd name="T52" fmla="*/ 215 w 341"/>
                <a:gd name="T53" fmla="*/ 59 h 204"/>
                <a:gd name="T54" fmla="*/ 223 w 341"/>
                <a:gd name="T55" fmla="*/ 53 h 204"/>
                <a:gd name="T56" fmla="*/ 231 w 341"/>
                <a:gd name="T57" fmla="*/ 47 h 204"/>
                <a:gd name="T58" fmla="*/ 239 w 341"/>
                <a:gd name="T59" fmla="*/ 40 h 204"/>
                <a:gd name="T60" fmla="*/ 247 w 341"/>
                <a:gd name="T61" fmla="*/ 37 h 204"/>
                <a:gd name="T62" fmla="*/ 255 w 341"/>
                <a:gd name="T63" fmla="*/ 31 h 204"/>
                <a:gd name="T64" fmla="*/ 263 w 341"/>
                <a:gd name="T65" fmla="*/ 25 h 204"/>
                <a:gd name="T66" fmla="*/ 272 w 341"/>
                <a:gd name="T67" fmla="*/ 22 h 204"/>
                <a:gd name="T68" fmla="*/ 280 w 341"/>
                <a:gd name="T69" fmla="*/ 18 h 204"/>
                <a:gd name="T70" fmla="*/ 288 w 341"/>
                <a:gd name="T71" fmla="*/ 12 h 204"/>
                <a:gd name="T72" fmla="*/ 296 w 341"/>
                <a:gd name="T73" fmla="*/ 9 h 204"/>
                <a:gd name="T74" fmla="*/ 304 w 341"/>
                <a:gd name="T75" fmla="*/ 6 h 204"/>
                <a:gd name="T76" fmla="*/ 312 w 341"/>
                <a:gd name="T77" fmla="*/ 6 h 204"/>
                <a:gd name="T78" fmla="*/ 320 w 341"/>
                <a:gd name="T79" fmla="*/ 3 h 204"/>
                <a:gd name="T80" fmla="*/ 328 w 341"/>
                <a:gd name="T81" fmla="*/ 0 h 204"/>
                <a:gd name="T82" fmla="*/ 336 w 341"/>
                <a:gd name="T83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41" h="204">
                  <a:moveTo>
                    <a:pt x="0" y="204"/>
                  </a:moveTo>
                  <a:lnTo>
                    <a:pt x="3" y="201"/>
                  </a:lnTo>
                  <a:lnTo>
                    <a:pt x="5" y="201"/>
                  </a:lnTo>
                  <a:lnTo>
                    <a:pt x="8" y="201"/>
                  </a:lnTo>
                  <a:lnTo>
                    <a:pt x="11" y="198"/>
                  </a:lnTo>
                  <a:lnTo>
                    <a:pt x="13" y="198"/>
                  </a:lnTo>
                  <a:lnTo>
                    <a:pt x="16" y="195"/>
                  </a:lnTo>
                  <a:lnTo>
                    <a:pt x="19" y="195"/>
                  </a:lnTo>
                  <a:lnTo>
                    <a:pt x="21" y="195"/>
                  </a:lnTo>
                  <a:lnTo>
                    <a:pt x="24" y="192"/>
                  </a:lnTo>
                  <a:lnTo>
                    <a:pt x="27" y="192"/>
                  </a:lnTo>
                  <a:lnTo>
                    <a:pt x="29" y="189"/>
                  </a:lnTo>
                  <a:lnTo>
                    <a:pt x="32" y="189"/>
                  </a:lnTo>
                  <a:lnTo>
                    <a:pt x="35" y="189"/>
                  </a:lnTo>
                  <a:lnTo>
                    <a:pt x="38" y="185"/>
                  </a:lnTo>
                  <a:lnTo>
                    <a:pt x="40" y="185"/>
                  </a:lnTo>
                  <a:lnTo>
                    <a:pt x="43" y="182"/>
                  </a:lnTo>
                  <a:lnTo>
                    <a:pt x="46" y="182"/>
                  </a:lnTo>
                  <a:lnTo>
                    <a:pt x="48" y="179"/>
                  </a:lnTo>
                  <a:lnTo>
                    <a:pt x="51" y="179"/>
                  </a:lnTo>
                  <a:lnTo>
                    <a:pt x="54" y="176"/>
                  </a:lnTo>
                  <a:lnTo>
                    <a:pt x="56" y="176"/>
                  </a:lnTo>
                  <a:lnTo>
                    <a:pt x="59" y="173"/>
                  </a:lnTo>
                  <a:lnTo>
                    <a:pt x="62" y="173"/>
                  </a:lnTo>
                  <a:lnTo>
                    <a:pt x="64" y="170"/>
                  </a:lnTo>
                  <a:lnTo>
                    <a:pt x="67" y="170"/>
                  </a:lnTo>
                  <a:lnTo>
                    <a:pt x="70" y="167"/>
                  </a:lnTo>
                  <a:lnTo>
                    <a:pt x="73" y="167"/>
                  </a:lnTo>
                  <a:lnTo>
                    <a:pt x="75" y="163"/>
                  </a:lnTo>
                  <a:lnTo>
                    <a:pt x="78" y="163"/>
                  </a:lnTo>
                  <a:lnTo>
                    <a:pt x="81" y="160"/>
                  </a:lnTo>
                  <a:lnTo>
                    <a:pt x="83" y="157"/>
                  </a:lnTo>
                  <a:lnTo>
                    <a:pt x="86" y="157"/>
                  </a:lnTo>
                  <a:lnTo>
                    <a:pt x="89" y="154"/>
                  </a:lnTo>
                  <a:lnTo>
                    <a:pt x="91" y="154"/>
                  </a:lnTo>
                  <a:lnTo>
                    <a:pt x="94" y="151"/>
                  </a:lnTo>
                  <a:lnTo>
                    <a:pt x="97" y="151"/>
                  </a:lnTo>
                  <a:lnTo>
                    <a:pt x="99" y="148"/>
                  </a:lnTo>
                  <a:lnTo>
                    <a:pt x="102" y="145"/>
                  </a:lnTo>
                  <a:lnTo>
                    <a:pt x="105" y="145"/>
                  </a:lnTo>
                  <a:lnTo>
                    <a:pt x="107" y="141"/>
                  </a:lnTo>
                  <a:lnTo>
                    <a:pt x="110" y="141"/>
                  </a:lnTo>
                  <a:lnTo>
                    <a:pt x="113" y="138"/>
                  </a:lnTo>
                  <a:lnTo>
                    <a:pt x="116" y="135"/>
                  </a:lnTo>
                  <a:lnTo>
                    <a:pt x="118" y="135"/>
                  </a:lnTo>
                  <a:lnTo>
                    <a:pt x="121" y="132"/>
                  </a:lnTo>
                  <a:lnTo>
                    <a:pt x="124" y="129"/>
                  </a:lnTo>
                  <a:lnTo>
                    <a:pt x="126" y="129"/>
                  </a:lnTo>
                  <a:lnTo>
                    <a:pt x="129" y="126"/>
                  </a:lnTo>
                  <a:lnTo>
                    <a:pt x="132" y="122"/>
                  </a:lnTo>
                  <a:lnTo>
                    <a:pt x="134" y="122"/>
                  </a:lnTo>
                  <a:lnTo>
                    <a:pt x="137" y="119"/>
                  </a:lnTo>
                  <a:lnTo>
                    <a:pt x="140" y="116"/>
                  </a:lnTo>
                  <a:lnTo>
                    <a:pt x="142" y="116"/>
                  </a:lnTo>
                  <a:lnTo>
                    <a:pt x="145" y="113"/>
                  </a:lnTo>
                  <a:lnTo>
                    <a:pt x="148" y="110"/>
                  </a:lnTo>
                  <a:lnTo>
                    <a:pt x="150" y="110"/>
                  </a:lnTo>
                  <a:lnTo>
                    <a:pt x="153" y="107"/>
                  </a:lnTo>
                  <a:lnTo>
                    <a:pt x="156" y="104"/>
                  </a:lnTo>
                  <a:lnTo>
                    <a:pt x="159" y="104"/>
                  </a:lnTo>
                  <a:lnTo>
                    <a:pt x="161" y="100"/>
                  </a:lnTo>
                  <a:lnTo>
                    <a:pt x="164" y="97"/>
                  </a:lnTo>
                  <a:lnTo>
                    <a:pt x="167" y="97"/>
                  </a:lnTo>
                  <a:lnTo>
                    <a:pt x="169" y="94"/>
                  </a:lnTo>
                  <a:lnTo>
                    <a:pt x="172" y="91"/>
                  </a:lnTo>
                  <a:lnTo>
                    <a:pt x="175" y="91"/>
                  </a:lnTo>
                  <a:lnTo>
                    <a:pt x="177" y="88"/>
                  </a:lnTo>
                  <a:lnTo>
                    <a:pt x="180" y="85"/>
                  </a:lnTo>
                  <a:lnTo>
                    <a:pt x="183" y="85"/>
                  </a:lnTo>
                  <a:lnTo>
                    <a:pt x="185" y="81"/>
                  </a:lnTo>
                  <a:lnTo>
                    <a:pt x="188" y="78"/>
                  </a:lnTo>
                  <a:lnTo>
                    <a:pt x="191" y="78"/>
                  </a:lnTo>
                  <a:lnTo>
                    <a:pt x="194" y="75"/>
                  </a:lnTo>
                  <a:lnTo>
                    <a:pt x="196" y="72"/>
                  </a:lnTo>
                  <a:lnTo>
                    <a:pt x="199" y="72"/>
                  </a:lnTo>
                  <a:lnTo>
                    <a:pt x="202" y="69"/>
                  </a:lnTo>
                  <a:lnTo>
                    <a:pt x="204" y="66"/>
                  </a:lnTo>
                  <a:lnTo>
                    <a:pt x="207" y="66"/>
                  </a:lnTo>
                  <a:lnTo>
                    <a:pt x="210" y="63"/>
                  </a:lnTo>
                  <a:lnTo>
                    <a:pt x="212" y="59"/>
                  </a:lnTo>
                  <a:lnTo>
                    <a:pt x="215" y="59"/>
                  </a:lnTo>
                  <a:lnTo>
                    <a:pt x="218" y="56"/>
                  </a:lnTo>
                  <a:lnTo>
                    <a:pt x="220" y="56"/>
                  </a:lnTo>
                  <a:lnTo>
                    <a:pt x="223" y="53"/>
                  </a:lnTo>
                  <a:lnTo>
                    <a:pt x="226" y="50"/>
                  </a:lnTo>
                  <a:lnTo>
                    <a:pt x="228" y="50"/>
                  </a:lnTo>
                  <a:lnTo>
                    <a:pt x="231" y="47"/>
                  </a:lnTo>
                  <a:lnTo>
                    <a:pt x="234" y="44"/>
                  </a:lnTo>
                  <a:lnTo>
                    <a:pt x="237" y="44"/>
                  </a:lnTo>
                  <a:lnTo>
                    <a:pt x="239" y="40"/>
                  </a:lnTo>
                  <a:lnTo>
                    <a:pt x="242" y="40"/>
                  </a:lnTo>
                  <a:lnTo>
                    <a:pt x="245" y="37"/>
                  </a:lnTo>
                  <a:lnTo>
                    <a:pt x="247" y="37"/>
                  </a:lnTo>
                  <a:lnTo>
                    <a:pt x="250" y="34"/>
                  </a:lnTo>
                  <a:lnTo>
                    <a:pt x="253" y="34"/>
                  </a:lnTo>
                  <a:lnTo>
                    <a:pt x="255" y="31"/>
                  </a:lnTo>
                  <a:lnTo>
                    <a:pt x="258" y="28"/>
                  </a:lnTo>
                  <a:lnTo>
                    <a:pt x="261" y="28"/>
                  </a:lnTo>
                  <a:lnTo>
                    <a:pt x="263" y="25"/>
                  </a:lnTo>
                  <a:lnTo>
                    <a:pt x="266" y="25"/>
                  </a:lnTo>
                  <a:lnTo>
                    <a:pt x="269" y="25"/>
                  </a:lnTo>
                  <a:lnTo>
                    <a:pt x="272" y="22"/>
                  </a:lnTo>
                  <a:lnTo>
                    <a:pt x="274" y="22"/>
                  </a:lnTo>
                  <a:lnTo>
                    <a:pt x="277" y="18"/>
                  </a:lnTo>
                  <a:lnTo>
                    <a:pt x="280" y="18"/>
                  </a:lnTo>
                  <a:lnTo>
                    <a:pt x="282" y="15"/>
                  </a:lnTo>
                  <a:lnTo>
                    <a:pt x="285" y="15"/>
                  </a:lnTo>
                  <a:lnTo>
                    <a:pt x="288" y="12"/>
                  </a:lnTo>
                  <a:lnTo>
                    <a:pt x="290" y="12"/>
                  </a:lnTo>
                  <a:lnTo>
                    <a:pt x="293" y="12"/>
                  </a:lnTo>
                  <a:lnTo>
                    <a:pt x="296" y="9"/>
                  </a:lnTo>
                  <a:lnTo>
                    <a:pt x="298" y="9"/>
                  </a:lnTo>
                  <a:lnTo>
                    <a:pt x="301" y="9"/>
                  </a:lnTo>
                  <a:lnTo>
                    <a:pt x="304" y="6"/>
                  </a:lnTo>
                  <a:lnTo>
                    <a:pt x="306" y="6"/>
                  </a:lnTo>
                  <a:lnTo>
                    <a:pt x="309" y="6"/>
                  </a:lnTo>
                  <a:lnTo>
                    <a:pt x="312" y="6"/>
                  </a:lnTo>
                  <a:lnTo>
                    <a:pt x="315" y="3"/>
                  </a:lnTo>
                  <a:lnTo>
                    <a:pt x="317" y="3"/>
                  </a:lnTo>
                  <a:lnTo>
                    <a:pt x="320" y="3"/>
                  </a:lnTo>
                  <a:lnTo>
                    <a:pt x="323" y="3"/>
                  </a:lnTo>
                  <a:lnTo>
                    <a:pt x="325" y="0"/>
                  </a:lnTo>
                  <a:lnTo>
                    <a:pt x="328" y="0"/>
                  </a:lnTo>
                  <a:lnTo>
                    <a:pt x="331" y="0"/>
                  </a:lnTo>
                  <a:lnTo>
                    <a:pt x="333" y="0"/>
                  </a:lnTo>
                  <a:lnTo>
                    <a:pt x="336" y="0"/>
                  </a:lnTo>
                  <a:lnTo>
                    <a:pt x="339" y="0"/>
                  </a:lnTo>
                  <a:lnTo>
                    <a:pt x="341" y="0"/>
                  </a:lnTo>
                </a:path>
              </a:pathLst>
            </a:custGeom>
            <a:noFill/>
            <a:ln w="12700" cap="flat">
              <a:solidFill>
                <a:srgbClr val="007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9" name="Freeform 898"/>
            <p:cNvSpPr>
              <a:spLocks/>
            </p:cNvSpPr>
            <p:nvPr/>
          </p:nvSpPr>
          <p:spPr bwMode="auto">
            <a:xfrm>
              <a:off x="4088432" y="6097588"/>
              <a:ext cx="542925" cy="306388"/>
            </a:xfrm>
            <a:custGeom>
              <a:avLst/>
              <a:gdLst>
                <a:gd name="T0" fmla="*/ 6 w 342"/>
                <a:gd name="T1" fmla="*/ 0 h 193"/>
                <a:gd name="T2" fmla="*/ 14 w 342"/>
                <a:gd name="T3" fmla="*/ 0 h 193"/>
                <a:gd name="T4" fmla="*/ 22 w 342"/>
                <a:gd name="T5" fmla="*/ 0 h 193"/>
                <a:gd name="T6" fmla="*/ 30 w 342"/>
                <a:gd name="T7" fmla="*/ 0 h 193"/>
                <a:gd name="T8" fmla="*/ 38 w 342"/>
                <a:gd name="T9" fmla="*/ 4 h 193"/>
                <a:gd name="T10" fmla="*/ 46 w 342"/>
                <a:gd name="T11" fmla="*/ 4 h 193"/>
                <a:gd name="T12" fmla="*/ 54 w 342"/>
                <a:gd name="T13" fmla="*/ 7 h 193"/>
                <a:gd name="T14" fmla="*/ 62 w 342"/>
                <a:gd name="T15" fmla="*/ 10 h 193"/>
                <a:gd name="T16" fmla="*/ 70 w 342"/>
                <a:gd name="T17" fmla="*/ 10 h 193"/>
                <a:gd name="T18" fmla="*/ 78 w 342"/>
                <a:gd name="T19" fmla="*/ 13 h 193"/>
                <a:gd name="T20" fmla="*/ 86 w 342"/>
                <a:gd name="T21" fmla="*/ 16 h 193"/>
                <a:gd name="T22" fmla="*/ 95 w 342"/>
                <a:gd name="T23" fmla="*/ 22 h 193"/>
                <a:gd name="T24" fmla="*/ 103 w 342"/>
                <a:gd name="T25" fmla="*/ 26 h 193"/>
                <a:gd name="T26" fmla="*/ 111 w 342"/>
                <a:gd name="T27" fmla="*/ 29 h 193"/>
                <a:gd name="T28" fmla="*/ 119 w 342"/>
                <a:gd name="T29" fmla="*/ 35 h 193"/>
                <a:gd name="T30" fmla="*/ 127 w 342"/>
                <a:gd name="T31" fmla="*/ 41 h 193"/>
                <a:gd name="T32" fmla="*/ 135 w 342"/>
                <a:gd name="T33" fmla="*/ 44 h 193"/>
                <a:gd name="T34" fmla="*/ 143 w 342"/>
                <a:gd name="T35" fmla="*/ 51 h 193"/>
                <a:gd name="T36" fmla="*/ 151 w 342"/>
                <a:gd name="T37" fmla="*/ 57 h 193"/>
                <a:gd name="T38" fmla="*/ 159 w 342"/>
                <a:gd name="T39" fmla="*/ 63 h 193"/>
                <a:gd name="T40" fmla="*/ 167 w 342"/>
                <a:gd name="T41" fmla="*/ 70 h 193"/>
                <a:gd name="T42" fmla="*/ 175 w 342"/>
                <a:gd name="T43" fmla="*/ 76 h 193"/>
                <a:gd name="T44" fmla="*/ 183 w 342"/>
                <a:gd name="T45" fmla="*/ 82 h 193"/>
                <a:gd name="T46" fmla="*/ 191 w 342"/>
                <a:gd name="T47" fmla="*/ 89 h 193"/>
                <a:gd name="T48" fmla="*/ 199 w 342"/>
                <a:gd name="T49" fmla="*/ 95 h 193"/>
                <a:gd name="T50" fmla="*/ 207 w 342"/>
                <a:gd name="T51" fmla="*/ 101 h 193"/>
                <a:gd name="T52" fmla="*/ 216 w 342"/>
                <a:gd name="T53" fmla="*/ 108 h 193"/>
                <a:gd name="T54" fmla="*/ 224 w 342"/>
                <a:gd name="T55" fmla="*/ 114 h 193"/>
                <a:gd name="T56" fmla="*/ 232 w 342"/>
                <a:gd name="T57" fmla="*/ 120 h 193"/>
                <a:gd name="T58" fmla="*/ 240 w 342"/>
                <a:gd name="T59" fmla="*/ 126 h 193"/>
                <a:gd name="T60" fmla="*/ 248 w 342"/>
                <a:gd name="T61" fmla="*/ 133 h 193"/>
                <a:gd name="T62" fmla="*/ 256 w 342"/>
                <a:gd name="T63" fmla="*/ 139 h 193"/>
                <a:gd name="T64" fmla="*/ 264 w 342"/>
                <a:gd name="T65" fmla="*/ 145 h 193"/>
                <a:gd name="T66" fmla="*/ 272 w 342"/>
                <a:gd name="T67" fmla="*/ 149 h 193"/>
                <a:gd name="T68" fmla="*/ 280 w 342"/>
                <a:gd name="T69" fmla="*/ 155 h 193"/>
                <a:gd name="T70" fmla="*/ 288 w 342"/>
                <a:gd name="T71" fmla="*/ 161 h 193"/>
                <a:gd name="T72" fmla="*/ 296 w 342"/>
                <a:gd name="T73" fmla="*/ 167 h 193"/>
                <a:gd name="T74" fmla="*/ 304 w 342"/>
                <a:gd name="T75" fmla="*/ 171 h 193"/>
                <a:gd name="T76" fmla="*/ 312 w 342"/>
                <a:gd name="T77" fmla="*/ 177 h 193"/>
                <a:gd name="T78" fmla="*/ 320 w 342"/>
                <a:gd name="T79" fmla="*/ 180 h 193"/>
                <a:gd name="T80" fmla="*/ 328 w 342"/>
                <a:gd name="T81" fmla="*/ 186 h 193"/>
                <a:gd name="T82" fmla="*/ 337 w 342"/>
                <a:gd name="T83" fmla="*/ 189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42" h="193">
                  <a:moveTo>
                    <a:pt x="0" y="4"/>
                  </a:moveTo>
                  <a:lnTo>
                    <a:pt x="3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3" y="4"/>
                  </a:lnTo>
                  <a:lnTo>
                    <a:pt x="35" y="4"/>
                  </a:lnTo>
                  <a:lnTo>
                    <a:pt x="38" y="4"/>
                  </a:lnTo>
                  <a:lnTo>
                    <a:pt x="41" y="4"/>
                  </a:lnTo>
                  <a:lnTo>
                    <a:pt x="43" y="4"/>
                  </a:lnTo>
                  <a:lnTo>
                    <a:pt x="46" y="4"/>
                  </a:lnTo>
                  <a:lnTo>
                    <a:pt x="49" y="4"/>
                  </a:lnTo>
                  <a:lnTo>
                    <a:pt x="52" y="7"/>
                  </a:lnTo>
                  <a:lnTo>
                    <a:pt x="54" y="7"/>
                  </a:lnTo>
                  <a:lnTo>
                    <a:pt x="57" y="7"/>
                  </a:lnTo>
                  <a:lnTo>
                    <a:pt x="60" y="7"/>
                  </a:lnTo>
                  <a:lnTo>
                    <a:pt x="62" y="10"/>
                  </a:lnTo>
                  <a:lnTo>
                    <a:pt x="65" y="10"/>
                  </a:lnTo>
                  <a:lnTo>
                    <a:pt x="68" y="10"/>
                  </a:lnTo>
                  <a:lnTo>
                    <a:pt x="70" y="10"/>
                  </a:lnTo>
                  <a:lnTo>
                    <a:pt x="73" y="13"/>
                  </a:lnTo>
                  <a:lnTo>
                    <a:pt x="76" y="13"/>
                  </a:lnTo>
                  <a:lnTo>
                    <a:pt x="78" y="13"/>
                  </a:lnTo>
                  <a:lnTo>
                    <a:pt x="81" y="16"/>
                  </a:lnTo>
                  <a:lnTo>
                    <a:pt x="84" y="16"/>
                  </a:lnTo>
                  <a:lnTo>
                    <a:pt x="86" y="16"/>
                  </a:lnTo>
                  <a:lnTo>
                    <a:pt x="89" y="19"/>
                  </a:lnTo>
                  <a:lnTo>
                    <a:pt x="92" y="19"/>
                  </a:lnTo>
                  <a:lnTo>
                    <a:pt x="95" y="22"/>
                  </a:lnTo>
                  <a:lnTo>
                    <a:pt x="97" y="22"/>
                  </a:lnTo>
                  <a:lnTo>
                    <a:pt x="100" y="26"/>
                  </a:lnTo>
                  <a:lnTo>
                    <a:pt x="103" y="26"/>
                  </a:lnTo>
                  <a:lnTo>
                    <a:pt x="105" y="29"/>
                  </a:lnTo>
                  <a:lnTo>
                    <a:pt x="108" y="29"/>
                  </a:lnTo>
                  <a:lnTo>
                    <a:pt x="111" y="29"/>
                  </a:lnTo>
                  <a:lnTo>
                    <a:pt x="113" y="32"/>
                  </a:lnTo>
                  <a:lnTo>
                    <a:pt x="116" y="32"/>
                  </a:lnTo>
                  <a:lnTo>
                    <a:pt x="119" y="35"/>
                  </a:lnTo>
                  <a:lnTo>
                    <a:pt x="121" y="38"/>
                  </a:lnTo>
                  <a:lnTo>
                    <a:pt x="124" y="38"/>
                  </a:lnTo>
                  <a:lnTo>
                    <a:pt x="127" y="41"/>
                  </a:lnTo>
                  <a:lnTo>
                    <a:pt x="129" y="41"/>
                  </a:lnTo>
                  <a:lnTo>
                    <a:pt x="132" y="44"/>
                  </a:lnTo>
                  <a:lnTo>
                    <a:pt x="135" y="44"/>
                  </a:lnTo>
                  <a:lnTo>
                    <a:pt x="138" y="48"/>
                  </a:lnTo>
                  <a:lnTo>
                    <a:pt x="140" y="48"/>
                  </a:lnTo>
                  <a:lnTo>
                    <a:pt x="143" y="51"/>
                  </a:lnTo>
                  <a:lnTo>
                    <a:pt x="146" y="54"/>
                  </a:lnTo>
                  <a:lnTo>
                    <a:pt x="148" y="54"/>
                  </a:lnTo>
                  <a:lnTo>
                    <a:pt x="151" y="57"/>
                  </a:lnTo>
                  <a:lnTo>
                    <a:pt x="154" y="60"/>
                  </a:lnTo>
                  <a:lnTo>
                    <a:pt x="156" y="60"/>
                  </a:lnTo>
                  <a:lnTo>
                    <a:pt x="159" y="63"/>
                  </a:lnTo>
                  <a:lnTo>
                    <a:pt x="162" y="63"/>
                  </a:lnTo>
                  <a:lnTo>
                    <a:pt x="164" y="67"/>
                  </a:lnTo>
                  <a:lnTo>
                    <a:pt x="167" y="70"/>
                  </a:lnTo>
                  <a:lnTo>
                    <a:pt x="170" y="70"/>
                  </a:lnTo>
                  <a:lnTo>
                    <a:pt x="173" y="73"/>
                  </a:lnTo>
                  <a:lnTo>
                    <a:pt x="175" y="76"/>
                  </a:lnTo>
                  <a:lnTo>
                    <a:pt x="178" y="76"/>
                  </a:lnTo>
                  <a:lnTo>
                    <a:pt x="181" y="79"/>
                  </a:lnTo>
                  <a:lnTo>
                    <a:pt x="183" y="82"/>
                  </a:lnTo>
                  <a:lnTo>
                    <a:pt x="186" y="82"/>
                  </a:lnTo>
                  <a:lnTo>
                    <a:pt x="189" y="85"/>
                  </a:lnTo>
                  <a:lnTo>
                    <a:pt x="191" y="89"/>
                  </a:lnTo>
                  <a:lnTo>
                    <a:pt x="194" y="89"/>
                  </a:lnTo>
                  <a:lnTo>
                    <a:pt x="197" y="92"/>
                  </a:lnTo>
                  <a:lnTo>
                    <a:pt x="199" y="95"/>
                  </a:lnTo>
                  <a:lnTo>
                    <a:pt x="202" y="95"/>
                  </a:lnTo>
                  <a:lnTo>
                    <a:pt x="205" y="98"/>
                  </a:lnTo>
                  <a:lnTo>
                    <a:pt x="207" y="101"/>
                  </a:lnTo>
                  <a:lnTo>
                    <a:pt x="210" y="101"/>
                  </a:lnTo>
                  <a:lnTo>
                    <a:pt x="213" y="104"/>
                  </a:lnTo>
                  <a:lnTo>
                    <a:pt x="216" y="108"/>
                  </a:lnTo>
                  <a:lnTo>
                    <a:pt x="218" y="108"/>
                  </a:lnTo>
                  <a:lnTo>
                    <a:pt x="221" y="111"/>
                  </a:lnTo>
                  <a:lnTo>
                    <a:pt x="224" y="114"/>
                  </a:lnTo>
                  <a:lnTo>
                    <a:pt x="226" y="114"/>
                  </a:lnTo>
                  <a:lnTo>
                    <a:pt x="229" y="117"/>
                  </a:lnTo>
                  <a:lnTo>
                    <a:pt x="232" y="120"/>
                  </a:lnTo>
                  <a:lnTo>
                    <a:pt x="234" y="120"/>
                  </a:lnTo>
                  <a:lnTo>
                    <a:pt x="237" y="123"/>
                  </a:lnTo>
                  <a:lnTo>
                    <a:pt x="240" y="126"/>
                  </a:lnTo>
                  <a:lnTo>
                    <a:pt x="242" y="126"/>
                  </a:lnTo>
                  <a:lnTo>
                    <a:pt x="245" y="130"/>
                  </a:lnTo>
                  <a:lnTo>
                    <a:pt x="248" y="133"/>
                  </a:lnTo>
                  <a:lnTo>
                    <a:pt x="251" y="133"/>
                  </a:lnTo>
                  <a:lnTo>
                    <a:pt x="253" y="136"/>
                  </a:lnTo>
                  <a:lnTo>
                    <a:pt x="256" y="139"/>
                  </a:lnTo>
                  <a:lnTo>
                    <a:pt x="259" y="139"/>
                  </a:lnTo>
                  <a:lnTo>
                    <a:pt x="261" y="142"/>
                  </a:lnTo>
                  <a:lnTo>
                    <a:pt x="264" y="145"/>
                  </a:lnTo>
                  <a:lnTo>
                    <a:pt x="267" y="145"/>
                  </a:lnTo>
                  <a:lnTo>
                    <a:pt x="269" y="149"/>
                  </a:lnTo>
                  <a:lnTo>
                    <a:pt x="272" y="149"/>
                  </a:lnTo>
                  <a:lnTo>
                    <a:pt x="275" y="152"/>
                  </a:lnTo>
                  <a:lnTo>
                    <a:pt x="277" y="155"/>
                  </a:lnTo>
                  <a:lnTo>
                    <a:pt x="280" y="155"/>
                  </a:lnTo>
                  <a:lnTo>
                    <a:pt x="283" y="158"/>
                  </a:lnTo>
                  <a:lnTo>
                    <a:pt x="285" y="158"/>
                  </a:lnTo>
                  <a:lnTo>
                    <a:pt x="288" y="161"/>
                  </a:lnTo>
                  <a:lnTo>
                    <a:pt x="291" y="161"/>
                  </a:lnTo>
                  <a:lnTo>
                    <a:pt x="294" y="164"/>
                  </a:lnTo>
                  <a:lnTo>
                    <a:pt x="296" y="167"/>
                  </a:lnTo>
                  <a:lnTo>
                    <a:pt x="299" y="167"/>
                  </a:lnTo>
                  <a:lnTo>
                    <a:pt x="302" y="171"/>
                  </a:lnTo>
                  <a:lnTo>
                    <a:pt x="304" y="171"/>
                  </a:lnTo>
                  <a:lnTo>
                    <a:pt x="307" y="174"/>
                  </a:lnTo>
                  <a:lnTo>
                    <a:pt x="310" y="174"/>
                  </a:lnTo>
                  <a:lnTo>
                    <a:pt x="312" y="177"/>
                  </a:lnTo>
                  <a:lnTo>
                    <a:pt x="315" y="177"/>
                  </a:lnTo>
                  <a:lnTo>
                    <a:pt x="318" y="180"/>
                  </a:lnTo>
                  <a:lnTo>
                    <a:pt x="320" y="180"/>
                  </a:lnTo>
                  <a:lnTo>
                    <a:pt x="323" y="183"/>
                  </a:lnTo>
                  <a:lnTo>
                    <a:pt x="326" y="183"/>
                  </a:lnTo>
                  <a:lnTo>
                    <a:pt x="328" y="186"/>
                  </a:lnTo>
                  <a:lnTo>
                    <a:pt x="331" y="186"/>
                  </a:lnTo>
                  <a:lnTo>
                    <a:pt x="334" y="189"/>
                  </a:lnTo>
                  <a:lnTo>
                    <a:pt x="337" y="189"/>
                  </a:lnTo>
                  <a:lnTo>
                    <a:pt x="339" y="193"/>
                  </a:lnTo>
                  <a:lnTo>
                    <a:pt x="342" y="193"/>
                  </a:lnTo>
                </a:path>
              </a:pathLst>
            </a:custGeom>
            <a:noFill/>
            <a:ln w="12700" cap="flat">
              <a:solidFill>
                <a:srgbClr val="007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0" name="Freeform 900"/>
            <p:cNvSpPr>
              <a:spLocks/>
            </p:cNvSpPr>
            <p:nvPr/>
          </p:nvSpPr>
          <p:spPr bwMode="auto">
            <a:xfrm>
              <a:off x="4631357" y="6403975"/>
              <a:ext cx="541338" cy="84138"/>
            </a:xfrm>
            <a:custGeom>
              <a:avLst/>
              <a:gdLst>
                <a:gd name="T0" fmla="*/ 5 w 341"/>
                <a:gd name="T1" fmla="*/ 3 h 53"/>
                <a:gd name="T2" fmla="*/ 13 w 341"/>
                <a:gd name="T3" fmla="*/ 6 h 53"/>
                <a:gd name="T4" fmla="*/ 21 w 341"/>
                <a:gd name="T5" fmla="*/ 9 h 53"/>
                <a:gd name="T6" fmla="*/ 30 w 341"/>
                <a:gd name="T7" fmla="*/ 12 h 53"/>
                <a:gd name="T8" fmla="*/ 38 w 341"/>
                <a:gd name="T9" fmla="*/ 15 h 53"/>
                <a:gd name="T10" fmla="*/ 46 w 341"/>
                <a:gd name="T11" fmla="*/ 19 h 53"/>
                <a:gd name="T12" fmla="*/ 54 w 341"/>
                <a:gd name="T13" fmla="*/ 22 h 53"/>
                <a:gd name="T14" fmla="*/ 62 w 341"/>
                <a:gd name="T15" fmla="*/ 25 h 53"/>
                <a:gd name="T16" fmla="*/ 70 w 341"/>
                <a:gd name="T17" fmla="*/ 28 h 53"/>
                <a:gd name="T18" fmla="*/ 78 w 341"/>
                <a:gd name="T19" fmla="*/ 31 h 53"/>
                <a:gd name="T20" fmla="*/ 86 w 341"/>
                <a:gd name="T21" fmla="*/ 31 h 53"/>
                <a:gd name="T22" fmla="*/ 94 w 341"/>
                <a:gd name="T23" fmla="*/ 34 h 53"/>
                <a:gd name="T24" fmla="*/ 102 w 341"/>
                <a:gd name="T25" fmla="*/ 37 h 53"/>
                <a:gd name="T26" fmla="*/ 110 w 341"/>
                <a:gd name="T27" fmla="*/ 37 h 53"/>
                <a:gd name="T28" fmla="*/ 118 w 341"/>
                <a:gd name="T29" fmla="*/ 41 h 53"/>
                <a:gd name="T30" fmla="*/ 126 w 341"/>
                <a:gd name="T31" fmla="*/ 41 h 53"/>
                <a:gd name="T32" fmla="*/ 134 w 341"/>
                <a:gd name="T33" fmla="*/ 44 h 53"/>
                <a:gd name="T34" fmla="*/ 142 w 341"/>
                <a:gd name="T35" fmla="*/ 44 h 53"/>
                <a:gd name="T36" fmla="*/ 151 w 341"/>
                <a:gd name="T37" fmla="*/ 44 h 53"/>
                <a:gd name="T38" fmla="*/ 159 w 341"/>
                <a:gd name="T39" fmla="*/ 47 h 53"/>
                <a:gd name="T40" fmla="*/ 167 w 341"/>
                <a:gd name="T41" fmla="*/ 47 h 53"/>
                <a:gd name="T42" fmla="*/ 175 w 341"/>
                <a:gd name="T43" fmla="*/ 47 h 53"/>
                <a:gd name="T44" fmla="*/ 183 w 341"/>
                <a:gd name="T45" fmla="*/ 47 h 53"/>
                <a:gd name="T46" fmla="*/ 191 w 341"/>
                <a:gd name="T47" fmla="*/ 50 h 53"/>
                <a:gd name="T48" fmla="*/ 199 w 341"/>
                <a:gd name="T49" fmla="*/ 50 h 53"/>
                <a:gd name="T50" fmla="*/ 207 w 341"/>
                <a:gd name="T51" fmla="*/ 50 h 53"/>
                <a:gd name="T52" fmla="*/ 215 w 341"/>
                <a:gd name="T53" fmla="*/ 50 h 53"/>
                <a:gd name="T54" fmla="*/ 223 w 341"/>
                <a:gd name="T55" fmla="*/ 50 h 53"/>
                <a:gd name="T56" fmla="*/ 231 w 341"/>
                <a:gd name="T57" fmla="*/ 53 h 53"/>
                <a:gd name="T58" fmla="*/ 239 w 341"/>
                <a:gd name="T59" fmla="*/ 53 h 53"/>
                <a:gd name="T60" fmla="*/ 247 w 341"/>
                <a:gd name="T61" fmla="*/ 53 h 53"/>
                <a:gd name="T62" fmla="*/ 255 w 341"/>
                <a:gd name="T63" fmla="*/ 53 h 53"/>
                <a:gd name="T64" fmla="*/ 263 w 341"/>
                <a:gd name="T65" fmla="*/ 53 h 53"/>
                <a:gd name="T66" fmla="*/ 272 w 341"/>
                <a:gd name="T67" fmla="*/ 53 h 53"/>
                <a:gd name="T68" fmla="*/ 280 w 341"/>
                <a:gd name="T69" fmla="*/ 53 h 53"/>
                <a:gd name="T70" fmla="*/ 288 w 341"/>
                <a:gd name="T71" fmla="*/ 53 h 53"/>
                <a:gd name="T72" fmla="*/ 296 w 341"/>
                <a:gd name="T73" fmla="*/ 53 h 53"/>
                <a:gd name="T74" fmla="*/ 304 w 341"/>
                <a:gd name="T75" fmla="*/ 53 h 53"/>
                <a:gd name="T76" fmla="*/ 312 w 341"/>
                <a:gd name="T77" fmla="*/ 53 h 53"/>
                <a:gd name="T78" fmla="*/ 320 w 341"/>
                <a:gd name="T79" fmla="*/ 53 h 53"/>
                <a:gd name="T80" fmla="*/ 328 w 341"/>
                <a:gd name="T81" fmla="*/ 53 h 53"/>
                <a:gd name="T82" fmla="*/ 336 w 341"/>
                <a:gd name="T8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41" h="53">
                  <a:moveTo>
                    <a:pt x="0" y="0"/>
                  </a:moveTo>
                  <a:lnTo>
                    <a:pt x="3" y="0"/>
                  </a:lnTo>
                  <a:lnTo>
                    <a:pt x="5" y="3"/>
                  </a:lnTo>
                  <a:lnTo>
                    <a:pt x="8" y="3"/>
                  </a:lnTo>
                  <a:lnTo>
                    <a:pt x="11" y="6"/>
                  </a:lnTo>
                  <a:lnTo>
                    <a:pt x="13" y="6"/>
                  </a:lnTo>
                  <a:lnTo>
                    <a:pt x="16" y="6"/>
                  </a:lnTo>
                  <a:lnTo>
                    <a:pt x="19" y="9"/>
                  </a:lnTo>
                  <a:lnTo>
                    <a:pt x="21" y="9"/>
                  </a:lnTo>
                  <a:lnTo>
                    <a:pt x="24" y="12"/>
                  </a:lnTo>
                  <a:lnTo>
                    <a:pt x="27" y="12"/>
                  </a:lnTo>
                  <a:lnTo>
                    <a:pt x="30" y="12"/>
                  </a:lnTo>
                  <a:lnTo>
                    <a:pt x="32" y="15"/>
                  </a:lnTo>
                  <a:lnTo>
                    <a:pt x="35" y="15"/>
                  </a:lnTo>
                  <a:lnTo>
                    <a:pt x="38" y="15"/>
                  </a:lnTo>
                  <a:lnTo>
                    <a:pt x="40" y="19"/>
                  </a:lnTo>
                  <a:lnTo>
                    <a:pt x="43" y="19"/>
                  </a:lnTo>
                  <a:lnTo>
                    <a:pt x="46" y="19"/>
                  </a:lnTo>
                  <a:lnTo>
                    <a:pt x="48" y="22"/>
                  </a:lnTo>
                  <a:lnTo>
                    <a:pt x="51" y="22"/>
                  </a:lnTo>
                  <a:lnTo>
                    <a:pt x="54" y="22"/>
                  </a:lnTo>
                  <a:lnTo>
                    <a:pt x="56" y="25"/>
                  </a:lnTo>
                  <a:lnTo>
                    <a:pt x="59" y="25"/>
                  </a:lnTo>
                  <a:lnTo>
                    <a:pt x="62" y="25"/>
                  </a:lnTo>
                  <a:lnTo>
                    <a:pt x="64" y="25"/>
                  </a:lnTo>
                  <a:lnTo>
                    <a:pt x="67" y="28"/>
                  </a:lnTo>
                  <a:lnTo>
                    <a:pt x="70" y="28"/>
                  </a:lnTo>
                  <a:lnTo>
                    <a:pt x="73" y="28"/>
                  </a:lnTo>
                  <a:lnTo>
                    <a:pt x="75" y="28"/>
                  </a:lnTo>
                  <a:lnTo>
                    <a:pt x="78" y="31"/>
                  </a:lnTo>
                  <a:lnTo>
                    <a:pt x="81" y="31"/>
                  </a:lnTo>
                  <a:lnTo>
                    <a:pt x="83" y="31"/>
                  </a:lnTo>
                  <a:lnTo>
                    <a:pt x="86" y="31"/>
                  </a:lnTo>
                  <a:lnTo>
                    <a:pt x="89" y="34"/>
                  </a:lnTo>
                  <a:lnTo>
                    <a:pt x="91" y="34"/>
                  </a:lnTo>
                  <a:lnTo>
                    <a:pt x="94" y="34"/>
                  </a:lnTo>
                  <a:lnTo>
                    <a:pt x="97" y="34"/>
                  </a:lnTo>
                  <a:lnTo>
                    <a:pt x="99" y="34"/>
                  </a:lnTo>
                  <a:lnTo>
                    <a:pt x="102" y="37"/>
                  </a:lnTo>
                  <a:lnTo>
                    <a:pt x="105" y="37"/>
                  </a:lnTo>
                  <a:lnTo>
                    <a:pt x="107" y="37"/>
                  </a:lnTo>
                  <a:lnTo>
                    <a:pt x="110" y="37"/>
                  </a:lnTo>
                  <a:lnTo>
                    <a:pt x="113" y="37"/>
                  </a:lnTo>
                  <a:lnTo>
                    <a:pt x="116" y="37"/>
                  </a:lnTo>
                  <a:lnTo>
                    <a:pt x="118" y="41"/>
                  </a:lnTo>
                  <a:lnTo>
                    <a:pt x="121" y="41"/>
                  </a:lnTo>
                  <a:lnTo>
                    <a:pt x="124" y="41"/>
                  </a:lnTo>
                  <a:lnTo>
                    <a:pt x="126" y="41"/>
                  </a:lnTo>
                  <a:lnTo>
                    <a:pt x="129" y="41"/>
                  </a:lnTo>
                  <a:lnTo>
                    <a:pt x="132" y="41"/>
                  </a:lnTo>
                  <a:lnTo>
                    <a:pt x="134" y="44"/>
                  </a:lnTo>
                  <a:lnTo>
                    <a:pt x="137" y="44"/>
                  </a:lnTo>
                  <a:lnTo>
                    <a:pt x="140" y="44"/>
                  </a:lnTo>
                  <a:lnTo>
                    <a:pt x="142" y="44"/>
                  </a:lnTo>
                  <a:lnTo>
                    <a:pt x="145" y="44"/>
                  </a:lnTo>
                  <a:lnTo>
                    <a:pt x="148" y="44"/>
                  </a:lnTo>
                  <a:lnTo>
                    <a:pt x="151" y="44"/>
                  </a:lnTo>
                  <a:lnTo>
                    <a:pt x="153" y="44"/>
                  </a:lnTo>
                  <a:lnTo>
                    <a:pt x="156" y="47"/>
                  </a:lnTo>
                  <a:lnTo>
                    <a:pt x="159" y="47"/>
                  </a:lnTo>
                  <a:lnTo>
                    <a:pt x="161" y="47"/>
                  </a:lnTo>
                  <a:lnTo>
                    <a:pt x="164" y="47"/>
                  </a:lnTo>
                  <a:lnTo>
                    <a:pt x="167" y="47"/>
                  </a:lnTo>
                  <a:lnTo>
                    <a:pt x="169" y="47"/>
                  </a:lnTo>
                  <a:lnTo>
                    <a:pt x="172" y="47"/>
                  </a:lnTo>
                  <a:lnTo>
                    <a:pt x="175" y="47"/>
                  </a:lnTo>
                  <a:lnTo>
                    <a:pt x="177" y="47"/>
                  </a:lnTo>
                  <a:lnTo>
                    <a:pt x="180" y="47"/>
                  </a:lnTo>
                  <a:lnTo>
                    <a:pt x="183" y="47"/>
                  </a:lnTo>
                  <a:lnTo>
                    <a:pt x="185" y="50"/>
                  </a:lnTo>
                  <a:lnTo>
                    <a:pt x="188" y="50"/>
                  </a:lnTo>
                  <a:lnTo>
                    <a:pt x="191" y="50"/>
                  </a:lnTo>
                  <a:lnTo>
                    <a:pt x="194" y="50"/>
                  </a:lnTo>
                  <a:lnTo>
                    <a:pt x="196" y="50"/>
                  </a:lnTo>
                  <a:lnTo>
                    <a:pt x="199" y="50"/>
                  </a:lnTo>
                  <a:lnTo>
                    <a:pt x="202" y="50"/>
                  </a:lnTo>
                  <a:lnTo>
                    <a:pt x="204" y="50"/>
                  </a:lnTo>
                  <a:lnTo>
                    <a:pt x="207" y="50"/>
                  </a:lnTo>
                  <a:lnTo>
                    <a:pt x="210" y="50"/>
                  </a:lnTo>
                  <a:lnTo>
                    <a:pt x="212" y="50"/>
                  </a:lnTo>
                  <a:lnTo>
                    <a:pt x="215" y="50"/>
                  </a:lnTo>
                  <a:lnTo>
                    <a:pt x="218" y="50"/>
                  </a:lnTo>
                  <a:lnTo>
                    <a:pt x="220" y="50"/>
                  </a:lnTo>
                  <a:lnTo>
                    <a:pt x="223" y="50"/>
                  </a:lnTo>
                  <a:lnTo>
                    <a:pt x="226" y="50"/>
                  </a:lnTo>
                  <a:lnTo>
                    <a:pt x="229" y="50"/>
                  </a:lnTo>
                  <a:lnTo>
                    <a:pt x="231" y="53"/>
                  </a:lnTo>
                  <a:lnTo>
                    <a:pt x="234" y="53"/>
                  </a:lnTo>
                  <a:lnTo>
                    <a:pt x="237" y="53"/>
                  </a:lnTo>
                  <a:lnTo>
                    <a:pt x="239" y="53"/>
                  </a:lnTo>
                  <a:lnTo>
                    <a:pt x="242" y="53"/>
                  </a:lnTo>
                  <a:lnTo>
                    <a:pt x="245" y="53"/>
                  </a:lnTo>
                  <a:lnTo>
                    <a:pt x="247" y="53"/>
                  </a:lnTo>
                  <a:lnTo>
                    <a:pt x="250" y="53"/>
                  </a:lnTo>
                  <a:lnTo>
                    <a:pt x="253" y="53"/>
                  </a:lnTo>
                  <a:lnTo>
                    <a:pt x="255" y="53"/>
                  </a:lnTo>
                  <a:lnTo>
                    <a:pt x="258" y="53"/>
                  </a:lnTo>
                  <a:lnTo>
                    <a:pt x="261" y="53"/>
                  </a:lnTo>
                  <a:lnTo>
                    <a:pt x="263" y="53"/>
                  </a:lnTo>
                  <a:lnTo>
                    <a:pt x="266" y="53"/>
                  </a:lnTo>
                  <a:lnTo>
                    <a:pt x="269" y="53"/>
                  </a:lnTo>
                  <a:lnTo>
                    <a:pt x="272" y="53"/>
                  </a:lnTo>
                  <a:lnTo>
                    <a:pt x="274" y="53"/>
                  </a:lnTo>
                  <a:lnTo>
                    <a:pt x="277" y="53"/>
                  </a:lnTo>
                  <a:lnTo>
                    <a:pt x="280" y="53"/>
                  </a:lnTo>
                  <a:lnTo>
                    <a:pt x="282" y="53"/>
                  </a:lnTo>
                  <a:lnTo>
                    <a:pt x="285" y="53"/>
                  </a:lnTo>
                  <a:lnTo>
                    <a:pt x="288" y="53"/>
                  </a:lnTo>
                  <a:lnTo>
                    <a:pt x="290" y="53"/>
                  </a:lnTo>
                  <a:lnTo>
                    <a:pt x="293" y="53"/>
                  </a:lnTo>
                  <a:lnTo>
                    <a:pt x="296" y="53"/>
                  </a:lnTo>
                  <a:lnTo>
                    <a:pt x="298" y="53"/>
                  </a:lnTo>
                  <a:lnTo>
                    <a:pt x="301" y="53"/>
                  </a:lnTo>
                  <a:lnTo>
                    <a:pt x="304" y="53"/>
                  </a:lnTo>
                  <a:lnTo>
                    <a:pt x="306" y="53"/>
                  </a:lnTo>
                  <a:lnTo>
                    <a:pt x="309" y="53"/>
                  </a:lnTo>
                  <a:lnTo>
                    <a:pt x="312" y="53"/>
                  </a:lnTo>
                  <a:lnTo>
                    <a:pt x="315" y="53"/>
                  </a:lnTo>
                  <a:lnTo>
                    <a:pt x="317" y="53"/>
                  </a:lnTo>
                  <a:lnTo>
                    <a:pt x="320" y="53"/>
                  </a:lnTo>
                  <a:lnTo>
                    <a:pt x="323" y="53"/>
                  </a:lnTo>
                  <a:lnTo>
                    <a:pt x="325" y="53"/>
                  </a:lnTo>
                  <a:lnTo>
                    <a:pt x="328" y="53"/>
                  </a:lnTo>
                  <a:lnTo>
                    <a:pt x="331" y="53"/>
                  </a:lnTo>
                  <a:lnTo>
                    <a:pt x="333" y="53"/>
                  </a:lnTo>
                  <a:lnTo>
                    <a:pt x="336" y="53"/>
                  </a:lnTo>
                  <a:lnTo>
                    <a:pt x="339" y="53"/>
                  </a:lnTo>
                  <a:lnTo>
                    <a:pt x="341" y="53"/>
                  </a:lnTo>
                </a:path>
              </a:pathLst>
            </a:custGeom>
            <a:noFill/>
            <a:ln w="12700" cap="flat">
              <a:solidFill>
                <a:srgbClr val="007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1" name="Freeform 901"/>
            <p:cNvSpPr>
              <a:spLocks/>
            </p:cNvSpPr>
            <p:nvPr/>
          </p:nvSpPr>
          <p:spPr bwMode="auto">
            <a:xfrm>
              <a:off x="5172695" y="6488113"/>
              <a:ext cx="188913" cy="0"/>
            </a:xfrm>
            <a:custGeom>
              <a:avLst/>
              <a:gdLst>
                <a:gd name="T0" fmla="*/ 0 w 119"/>
                <a:gd name="T1" fmla="*/ 3 w 119"/>
                <a:gd name="T2" fmla="*/ 6 w 119"/>
                <a:gd name="T3" fmla="*/ 9 w 119"/>
                <a:gd name="T4" fmla="*/ 11 w 119"/>
                <a:gd name="T5" fmla="*/ 14 w 119"/>
                <a:gd name="T6" fmla="*/ 17 w 119"/>
                <a:gd name="T7" fmla="*/ 19 w 119"/>
                <a:gd name="T8" fmla="*/ 22 w 119"/>
                <a:gd name="T9" fmla="*/ 25 w 119"/>
                <a:gd name="T10" fmla="*/ 27 w 119"/>
                <a:gd name="T11" fmla="*/ 30 w 119"/>
                <a:gd name="T12" fmla="*/ 33 w 119"/>
                <a:gd name="T13" fmla="*/ 35 w 119"/>
                <a:gd name="T14" fmla="*/ 38 w 119"/>
                <a:gd name="T15" fmla="*/ 41 w 119"/>
                <a:gd name="T16" fmla="*/ 43 w 119"/>
                <a:gd name="T17" fmla="*/ 46 w 119"/>
                <a:gd name="T18" fmla="*/ 49 w 119"/>
                <a:gd name="T19" fmla="*/ 52 w 119"/>
                <a:gd name="T20" fmla="*/ 54 w 119"/>
                <a:gd name="T21" fmla="*/ 57 w 119"/>
                <a:gd name="T22" fmla="*/ 60 w 119"/>
                <a:gd name="T23" fmla="*/ 62 w 119"/>
                <a:gd name="T24" fmla="*/ 65 w 119"/>
                <a:gd name="T25" fmla="*/ 68 w 119"/>
                <a:gd name="T26" fmla="*/ 70 w 119"/>
                <a:gd name="T27" fmla="*/ 73 w 119"/>
                <a:gd name="T28" fmla="*/ 76 w 119"/>
                <a:gd name="T29" fmla="*/ 78 w 119"/>
                <a:gd name="T30" fmla="*/ 81 w 119"/>
                <a:gd name="T31" fmla="*/ 84 w 119"/>
                <a:gd name="T32" fmla="*/ 87 w 119"/>
                <a:gd name="T33" fmla="*/ 89 w 119"/>
                <a:gd name="T34" fmla="*/ 92 w 119"/>
                <a:gd name="T35" fmla="*/ 95 w 119"/>
                <a:gd name="T36" fmla="*/ 97 w 119"/>
                <a:gd name="T37" fmla="*/ 100 w 119"/>
                <a:gd name="T38" fmla="*/ 103 w 119"/>
                <a:gd name="T39" fmla="*/ 105 w 119"/>
                <a:gd name="T40" fmla="*/ 108 w 119"/>
                <a:gd name="T41" fmla="*/ 111 w 119"/>
                <a:gd name="T42" fmla="*/ 116 w 119"/>
                <a:gd name="T43" fmla="*/ 119 w 11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</a:cxnLst>
              <a:rect l="0" t="0" r="r" b="b"/>
              <a:pathLst>
                <a:path w="119">
                  <a:moveTo>
                    <a:pt x="0" y="0"/>
                  </a:moveTo>
                  <a:lnTo>
                    <a:pt x="3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8" y="0"/>
                  </a:lnTo>
                  <a:lnTo>
                    <a:pt x="41" y="0"/>
                  </a:lnTo>
                  <a:lnTo>
                    <a:pt x="43" y="0"/>
                  </a:lnTo>
                  <a:lnTo>
                    <a:pt x="46" y="0"/>
                  </a:lnTo>
                  <a:lnTo>
                    <a:pt x="49" y="0"/>
                  </a:lnTo>
                  <a:lnTo>
                    <a:pt x="52" y="0"/>
                  </a:lnTo>
                  <a:lnTo>
                    <a:pt x="54" y="0"/>
                  </a:lnTo>
                  <a:lnTo>
                    <a:pt x="57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5" y="0"/>
                  </a:lnTo>
                  <a:lnTo>
                    <a:pt x="68" y="0"/>
                  </a:lnTo>
                  <a:lnTo>
                    <a:pt x="70" y="0"/>
                  </a:lnTo>
                  <a:lnTo>
                    <a:pt x="73" y="0"/>
                  </a:lnTo>
                  <a:lnTo>
                    <a:pt x="76" y="0"/>
                  </a:lnTo>
                  <a:lnTo>
                    <a:pt x="78" y="0"/>
                  </a:lnTo>
                  <a:lnTo>
                    <a:pt x="81" y="0"/>
                  </a:lnTo>
                  <a:lnTo>
                    <a:pt x="84" y="0"/>
                  </a:lnTo>
                  <a:lnTo>
                    <a:pt x="87" y="0"/>
                  </a:lnTo>
                  <a:lnTo>
                    <a:pt x="89" y="0"/>
                  </a:lnTo>
                  <a:lnTo>
                    <a:pt x="92" y="0"/>
                  </a:lnTo>
                  <a:lnTo>
                    <a:pt x="95" y="0"/>
                  </a:lnTo>
                  <a:lnTo>
                    <a:pt x="97" y="0"/>
                  </a:lnTo>
                  <a:lnTo>
                    <a:pt x="100" y="0"/>
                  </a:lnTo>
                  <a:lnTo>
                    <a:pt x="103" y="0"/>
                  </a:lnTo>
                  <a:lnTo>
                    <a:pt x="105" y="0"/>
                  </a:lnTo>
                  <a:lnTo>
                    <a:pt x="108" y="0"/>
                  </a:lnTo>
                  <a:lnTo>
                    <a:pt x="111" y="0"/>
                  </a:lnTo>
                  <a:lnTo>
                    <a:pt x="116" y="0"/>
                  </a:lnTo>
                  <a:lnTo>
                    <a:pt x="119" y="0"/>
                  </a:lnTo>
                </a:path>
              </a:pathLst>
            </a:custGeom>
            <a:noFill/>
            <a:ln w="7938" cap="flat">
              <a:solidFill>
                <a:srgbClr val="007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212" name="Rectangle 902"/>
            <p:cNvSpPr>
              <a:spLocks noChangeArrowheads="1"/>
            </p:cNvSpPr>
            <p:nvPr/>
          </p:nvSpPr>
          <p:spPr bwMode="auto">
            <a:xfrm>
              <a:off x="2996232" y="6457950"/>
              <a:ext cx="4969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 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13" name="Rectangle 903"/>
            <p:cNvSpPr>
              <a:spLocks noChangeArrowheads="1"/>
            </p:cNvSpPr>
            <p:nvPr/>
          </p:nvSpPr>
          <p:spPr bwMode="auto">
            <a:xfrm>
              <a:off x="5352082" y="4692650"/>
              <a:ext cx="17634" cy="76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14" name="Freeform 904"/>
            <p:cNvSpPr>
              <a:spLocks/>
            </p:cNvSpPr>
            <p:nvPr/>
          </p:nvSpPr>
          <p:spPr bwMode="auto">
            <a:xfrm>
              <a:off x="3004170" y="6492875"/>
              <a:ext cx="542925" cy="0"/>
            </a:xfrm>
            <a:custGeom>
              <a:avLst/>
              <a:gdLst>
                <a:gd name="T0" fmla="*/ 6 w 342"/>
                <a:gd name="T1" fmla="*/ 14 w 342"/>
                <a:gd name="T2" fmla="*/ 22 w 342"/>
                <a:gd name="T3" fmla="*/ 30 w 342"/>
                <a:gd name="T4" fmla="*/ 38 w 342"/>
                <a:gd name="T5" fmla="*/ 46 w 342"/>
                <a:gd name="T6" fmla="*/ 54 w 342"/>
                <a:gd name="T7" fmla="*/ 62 w 342"/>
                <a:gd name="T8" fmla="*/ 70 w 342"/>
                <a:gd name="T9" fmla="*/ 78 w 342"/>
                <a:gd name="T10" fmla="*/ 86 w 342"/>
                <a:gd name="T11" fmla="*/ 95 w 342"/>
                <a:gd name="T12" fmla="*/ 103 w 342"/>
                <a:gd name="T13" fmla="*/ 111 w 342"/>
                <a:gd name="T14" fmla="*/ 119 w 342"/>
                <a:gd name="T15" fmla="*/ 127 w 342"/>
                <a:gd name="T16" fmla="*/ 135 w 342"/>
                <a:gd name="T17" fmla="*/ 143 w 342"/>
                <a:gd name="T18" fmla="*/ 151 w 342"/>
                <a:gd name="T19" fmla="*/ 159 w 342"/>
                <a:gd name="T20" fmla="*/ 167 w 342"/>
                <a:gd name="T21" fmla="*/ 175 w 342"/>
                <a:gd name="T22" fmla="*/ 183 w 342"/>
                <a:gd name="T23" fmla="*/ 191 w 342"/>
                <a:gd name="T24" fmla="*/ 199 w 342"/>
                <a:gd name="T25" fmla="*/ 207 w 342"/>
                <a:gd name="T26" fmla="*/ 216 w 342"/>
                <a:gd name="T27" fmla="*/ 224 w 342"/>
                <a:gd name="T28" fmla="*/ 232 w 342"/>
                <a:gd name="T29" fmla="*/ 240 w 342"/>
                <a:gd name="T30" fmla="*/ 248 w 342"/>
                <a:gd name="T31" fmla="*/ 256 w 342"/>
                <a:gd name="T32" fmla="*/ 264 w 342"/>
                <a:gd name="T33" fmla="*/ 272 w 342"/>
                <a:gd name="T34" fmla="*/ 280 w 342"/>
                <a:gd name="T35" fmla="*/ 288 w 342"/>
                <a:gd name="T36" fmla="*/ 296 w 342"/>
                <a:gd name="T37" fmla="*/ 304 w 342"/>
                <a:gd name="T38" fmla="*/ 312 w 342"/>
                <a:gd name="T39" fmla="*/ 320 w 342"/>
                <a:gd name="T40" fmla="*/ 328 w 342"/>
                <a:gd name="T41" fmla="*/ 337 w 34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</a:cxnLst>
              <a:rect l="0" t="0" r="r" b="b"/>
              <a:pathLst>
                <a:path w="342">
                  <a:moveTo>
                    <a:pt x="0" y="0"/>
                  </a:moveTo>
                  <a:lnTo>
                    <a:pt x="3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8" y="0"/>
                  </a:lnTo>
                  <a:lnTo>
                    <a:pt x="41" y="0"/>
                  </a:lnTo>
                  <a:lnTo>
                    <a:pt x="43" y="0"/>
                  </a:lnTo>
                  <a:lnTo>
                    <a:pt x="46" y="0"/>
                  </a:lnTo>
                  <a:lnTo>
                    <a:pt x="49" y="0"/>
                  </a:lnTo>
                  <a:lnTo>
                    <a:pt x="51" y="0"/>
                  </a:lnTo>
                  <a:lnTo>
                    <a:pt x="54" y="0"/>
                  </a:lnTo>
                  <a:lnTo>
                    <a:pt x="57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5" y="0"/>
                  </a:lnTo>
                  <a:lnTo>
                    <a:pt x="68" y="0"/>
                  </a:lnTo>
                  <a:lnTo>
                    <a:pt x="70" y="0"/>
                  </a:lnTo>
                  <a:lnTo>
                    <a:pt x="73" y="0"/>
                  </a:lnTo>
                  <a:lnTo>
                    <a:pt x="76" y="0"/>
                  </a:lnTo>
                  <a:lnTo>
                    <a:pt x="78" y="0"/>
                  </a:lnTo>
                  <a:lnTo>
                    <a:pt x="81" y="0"/>
                  </a:lnTo>
                  <a:lnTo>
                    <a:pt x="84" y="0"/>
                  </a:lnTo>
                  <a:lnTo>
                    <a:pt x="86" y="0"/>
                  </a:lnTo>
                  <a:lnTo>
                    <a:pt x="89" y="0"/>
                  </a:lnTo>
                  <a:lnTo>
                    <a:pt x="92" y="0"/>
                  </a:lnTo>
                  <a:lnTo>
                    <a:pt x="95" y="0"/>
                  </a:lnTo>
                  <a:lnTo>
                    <a:pt x="97" y="0"/>
                  </a:lnTo>
                  <a:lnTo>
                    <a:pt x="100" y="0"/>
                  </a:lnTo>
                  <a:lnTo>
                    <a:pt x="103" y="0"/>
                  </a:lnTo>
                  <a:lnTo>
                    <a:pt x="105" y="0"/>
                  </a:lnTo>
                  <a:lnTo>
                    <a:pt x="108" y="0"/>
                  </a:lnTo>
                  <a:lnTo>
                    <a:pt x="111" y="0"/>
                  </a:lnTo>
                  <a:lnTo>
                    <a:pt x="113" y="0"/>
                  </a:lnTo>
                  <a:lnTo>
                    <a:pt x="116" y="0"/>
                  </a:lnTo>
                  <a:lnTo>
                    <a:pt x="119" y="0"/>
                  </a:lnTo>
                  <a:lnTo>
                    <a:pt x="121" y="0"/>
                  </a:lnTo>
                  <a:lnTo>
                    <a:pt x="124" y="0"/>
                  </a:lnTo>
                  <a:lnTo>
                    <a:pt x="127" y="0"/>
                  </a:lnTo>
                  <a:lnTo>
                    <a:pt x="129" y="0"/>
                  </a:lnTo>
                  <a:lnTo>
                    <a:pt x="132" y="0"/>
                  </a:lnTo>
                  <a:lnTo>
                    <a:pt x="135" y="0"/>
                  </a:lnTo>
                  <a:lnTo>
                    <a:pt x="138" y="0"/>
                  </a:lnTo>
                  <a:lnTo>
                    <a:pt x="140" y="0"/>
                  </a:lnTo>
                  <a:lnTo>
                    <a:pt x="143" y="0"/>
                  </a:lnTo>
                  <a:lnTo>
                    <a:pt x="146" y="0"/>
                  </a:lnTo>
                  <a:lnTo>
                    <a:pt x="148" y="0"/>
                  </a:lnTo>
                  <a:lnTo>
                    <a:pt x="151" y="0"/>
                  </a:lnTo>
                  <a:lnTo>
                    <a:pt x="154" y="0"/>
                  </a:lnTo>
                  <a:lnTo>
                    <a:pt x="156" y="0"/>
                  </a:lnTo>
                  <a:lnTo>
                    <a:pt x="159" y="0"/>
                  </a:lnTo>
                  <a:lnTo>
                    <a:pt x="162" y="0"/>
                  </a:lnTo>
                  <a:lnTo>
                    <a:pt x="164" y="0"/>
                  </a:lnTo>
                  <a:lnTo>
                    <a:pt x="167" y="0"/>
                  </a:lnTo>
                  <a:lnTo>
                    <a:pt x="170" y="0"/>
                  </a:lnTo>
                  <a:lnTo>
                    <a:pt x="172" y="0"/>
                  </a:lnTo>
                  <a:lnTo>
                    <a:pt x="175" y="0"/>
                  </a:lnTo>
                  <a:lnTo>
                    <a:pt x="178" y="0"/>
                  </a:lnTo>
                  <a:lnTo>
                    <a:pt x="181" y="0"/>
                  </a:lnTo>
                  <a:lnTo>
                    <a:pt x="183" y="0"/>
                  </a:lnTo>
                  <a:lnTo>
                    <a:pt x="186" y="0"/>
                  </a:lnTo>
                  <a:lnTo>
                    <a:pt x="189" y="0"/>
                  </a:lnTo>
                  <a:lnTo>
                    <a:pt x="191" y="0"/>
                  </a:lnTo>
                  <a:lnTo>
                    <a:pt x="194" y="0"/>
                  </a:lnTo>
                  <a:lnTo>
                    <a:pt x="197" y="0"/>
                  </a:lnTo>
                  <a:lnTo>
                    <a:pt x="199" y="0"/>
                  </a:lnTo>
                  <a:lnTo>
                    <a:pt x="202" y="0"/>
                  </a:lnTo>
                  <a:lnTo>
                    <a:pt x="205" y="0"/>
                  </a:lnTo>
                  <a:lnTo>
                    <a:pt x="207" y="0"/>
                  </a:lnTo>
                  <a:lnTo>
                    <a:pt x="210" y="0"/>
                  </a:lnTo>
                  <a:lnTo>
                    <a:pt x="213" y="0"/>
                  </a:lnTo>
                  <a:lnTo>
                    <a:pt x="216" y="0"/>
                  </a:lnTo>
                  <a:lnTo>
                    <a:pt x="218" y="0"/>
                  </a:lnTo>
                  <a:lnTo>
                    <a:pt x="221" y="0"/>
                  </a:lnTo>
                  <a:lnTo>
                    <a:pt x="224" y="0"/>
                  </a:lnTo>
                  <a:lnTo>
                    <a:pt x="226" y="0"/>
                  </a:lnTo>
                  <a:lnTo>
                    <a:pt x="229" y="0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7" y="0"/>
                  </a:lnTo>
                  <a:lnTo>
                    <a:pt x="240" y="0"/>
                  </a:lnTo>
                  <a:lnTo>
                    <a:pt x="242" y="0"/>
                  </a:lnTo>
                  <a:lnTo>
                    <a:pt x="245" y="0"/>
                  </a:lnTo>
                  <a:lnTo>
                    <a:pt x="248" y="0"/>
                  </a:lnTo>
                  <a:lnTo>
                    <a:pt x="250" y="0"/>
                  </a:lnTo>
                  <a:lnTo>
                    <a:pt x="253" y="0"/>
                  </a:lnTo>
                  <a:lnTo>
                    <a:pt x="256" y="0"/>
                  </a:lnTo>
                  <a:lnTo>
                    <a:pt x="259" y="0"/>
                  </a:lnTo>
                  <a:lnTo>
                    <a:pt x="261" y="0"/>
                  </a:lnTo>
                  <a:lnTo>
                    <a:pt x="264" y="0"/>
                  </a:lnTo>
                  <a:lnTo>
                    <a:pt x="267" y="0"/>
                  </a:lnTo>
                  <a:lnTo>
                    <a:pt x="269" y="0"/>
                  </a:lnTo>
                  <a:lnTo>
                    <a:pt x="272" y="0"/>
                  </a:lnTo>
                  <a:lnTo>
                    <a:pt x="275" y="0"/>
                  </a:lnTo>
                  <a:lnTo>
                    <a:pt x="277" y="0"/>
                  </a:lnTo>
                  <a:lnTo>
                    <a:pt x="280" y="0"/>
                  </a:lnTo>
                  <a:lnTo>
                    <a:pt x="283" y="0"/>
                  </a:lnTo>
                  <a:lnTo>
                    <a:pt x="285" y="0"/>
                  </a:lnTo>
                  <a:lnTo>
                    <a:pt x="288" y="0"/>
                  </a:lnTo>
                  <a:lnTo>
                    <a:pt x="291" y="0"/>
                  </a:lnTo>
                  <a:lnTo>
                    <a:pt x="294" y="0"/>
                  </a:lnTo>
                  <a:lnTo>
                    <a:pt x="296" y="0"/>
                  </a:lnTo>
                  <a:lnTo>
                    <a:pt x="299" y="0"/>
                  </a:lnTo>
                  <a:lnTo>
                    <a:pt x="302" y="0"/>
                  </a:lnTo>
                  <a:lnTo>
                    <a:pt x="304" y="0"/>
                  </a:lnTo>
                  <a:lnTo>
                    <a:pt x="307" y="0"/>
                  </a:lnTo>
                  <a:lnTo>
                    <a:pt x="310" y="0"/>
                  </a:lnTo>
                  <a:lnTo>
                    <a:pt x="312" y="0"/>
                  </a:lnTo>
                  <a:lnTo>
                    <a:pt x="315" y="0"/>
                  </a:lnTo>
                  <a:lnTo>
                    <a:pt x="318" y="0"/>
                  </a:lnTo>
                  <a:lnTo>
                    <a:pt x="320" y="0"/>
                  </a:lnTo>
                  <a:lnTo>
                    <a:pt x="323" y="0"/>
                  </a:lnTo>
                  <a:lnTo>
                    <a:pt x="326" y="0"/>
                  </a:lnTo>
                  <a:lnTo>
                    <a:pt x="328" y="0"/>
                  </a:lnTo>
                  <a:lnTo>
                    <a:pt x="331" y="0"/>
                  </a:lnTo>
                  <a:lnTo>
                    <a:pt x="334" y="0"/>
                  </a:lnTo>
                  <a:lnTo>
                    <a:pt x="337" y="0"/>
                  </a:lnTo>
                  <a:lnTo>
                    <a:pt x="339" y="0"/>
                  </a:lnTo>
                  <a:lnTo>
                    <a:pt x="342" y="0"/>
                  </a:lnTo>
                </a:path>
              </a:pathLst>
            </a:custGeom>
            <a:noFill/>
            <a:ln w="7938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215" name="Freeform 905"/>
            <p:cNvSpPr>
              <a:spLocks/>
            </p:cNvSpPr>
            <p:nvPr/>
          </p:nvSpPr>
          <p:spPr bwMode="auto">
            <a:xfrm>
              <a:off x="3547095" y="5376863"/>
              <a:ext cx="541338" cy="1116013"/>
            </a:xfrm>
            <a:custGeom>
              <a:avLst/>
              <a:gdLst>
                <a:gd name="T0" fmla="*/ 5 w 341"/>
                <a:gd name="T1" fmla="*/ 703 h 703"/>
                <a:gd name="T2" fmla="*/ 13 w 341"/>
                <a:gd name="T3" fmla="*/ 703 h 703"/>
                <a:gd name="T4" fmla="*/ 21 w 341"/>
                <a:gd name="T5" fmla="*/ 703 h 703"/>
                <a:gd name="T6" fmla="*/ 29 w 341"/>
                <a:gd name="T7" fmla="*/ 703 h 703"/>
                <a:gd name="T8" fmla="*/ 38 w 341"/>
                <a:gd name="T9" fmla="*/ 703 h 703"/>
                <a:gd name="T10" fmla="*/ 46 w 341"/>
                <a:gd name="T11" fmla="*/ 703 h 703"/>
                <a:gd name="T12" fmla="*/ 54 w 341"/>
                <a:gd name="T13" fmla="*/ 703 h 703"/>
                <a:gd name="T14" fmla="*/ 62 w 341"/>
                <a:gd name="T15" fmla="*/ 703 h 703"/>
                <a:gd name="T16" fmla="*/ 70 w 341"/>
                <a:gd name="T17" fmla="*/ 703 h 703"/>
                <a:gd name="T18" fmla="*/ 78 w 341"/>
                <a:gd name="T19" fmla="*/ 703 h 703"/>
                <a:gd name="T20" fmla="*/ 86 w 341"/>
                <a:gd name="T21" fmla="*/ 703 h 703"/>
                <a:gd name="T22" fmla="*/ 94 w 341"/>
                <a:gd name="T23" fmla="*/ 703 h 703"/>
                <a:gd name="T24" fmla="*/ 102 w 341"/>
                <a:gd name="T25" fmla="*/ 703 h 703"/>
                <a:gd name="T26" fmla="*/ 110 w 341"/>
                <a:gd name="T27" fmla="*/ 700 h 703"/>
                <a:gd name="T28" fmla="*/ 118 w 341"/>
                <a:gd name="T29" fmla="*/ 700 h 703"/>
                <a:gd name="T30" fmla="*/ 126 w 341"/>
                <a:gd name="T31" fmla="*/ 700 h 703"/>
                <a:gd name="T32" fmla="*/ 134 w 341"/>
                <a:gd name="T33" fmla="*/ 700 h 703"/>
                <a:gd name="T34" fmla="*/ 142 w 341"/>
                <a:gd name="T35" fmla="*/ 700 h 703"/>
                <a:gd name="T36" fmla="*/ 150 w 341"/>
                <a:gd name="T37" fmla="*/ 700 h 703"/>
                <a:gd name="T38" fmla="*/ 159 w 341"/>
                <a:gd name="T39" fmla="*/ 700 h 703"/>
                <a:gd name="T40" fmla="*/ 167 w 341"/>
                <a:gd name="T41" fmla="*/ 700 h 703"/>
                <a:gd name="T42" fmla="*/ 175 w 341"/>
                <a:gd name="T43" fmla="*/ 700 h 703"/>
                <a:gd name="T44" fmla="*/ 183 w 341"/>
                <a:gd name="T45" fmla="*/ 700 h 703"/>
                <a:gd name="T46" fmla="*/ 191 w 341"/>
                <a:gd name="T47" fmla="*/ 700 h 703"/>
                <a:gd name="T48" fmla="*/ 199 w 341"/>
                <a:gd name="T49" fmla="*/ 700 h 703"/>
                <a:gd name="T50" fmla="*/ 207 w 341"/>
                <a:gd name="T51" fmla="*/ 700 h 703"/>
                <a:gd name="T52" fmla="*/ 215 w 341"/>
                <a:gd name="T53" fmla="*/ 700 h 703"/>
                <a:gd name="T54" fmla="*/ 223 w 341"/>
                <a:gd name="T55" fmla="*/ 700 h 703"/>
                <a:gd name="T56" fmla="*/ 231 w 341"/>
                <a:gd name="T57" fmla="*/ 700 h 703"/>
                <a:gd name="T58" fmla="*/ 239 w 341"/>
                <a:gd name="T59" fmla="*/ 700 h 703"/>
                <a:gd name="T60" fmla="*/ 247 w 341"/>
                <a:gd name="T61" fmla="*/ 700 h 703"/>
                <a:gd name="T62" fmla="*/ 255 w 341"/>
                <a:gd name="T63" fmla="*/ 700 h 703"/>
                <a:gd name="T64" fmla="*/ 263 w 341"/>
                <a:gd name="T65" fmla="*/ 697 h 703"/>
                <a:gd name="T66" fmla="*/ 272 w 341"/>
                <a:gd name="T67" fmla="*/ 691 h 703"/>
                <a:gd name="T68" fmla="*/ 280 w 341"/>
                <a:gd name="T69" fmla="*/ 678 h 703"/>
                <a:gd name="T70" fmla="*/ 288 w 341"/>
                <a:gd name="T71" fmla="*/ 653 h 703"/>
                <a:gd name="T72" fmla="*/ 296 w 341"/>
                <a:gd name="T73" fmla="*/ 609 h 703"/>
                <a:gd name="T74" fmla="*/ 304 w 341"/>
                <a:gd name="T75" fmla="*/ 546 h 703"/>
                <a:gd name="T76" fmla="*/ 312 w 341"/>
                <a:gd name="T77" fmla="*/ 454 h 703"/>
                <a:gd name="T78" fmla="*/ 320 w 341"/>
                <a:gd name="T79" fmla="*/ 341 h 703"/>
                <a:gd name="T80" fmla="*/ 328 w 341"/>
                <a:gd name="T81" fmla="*/ 208 h 703"/>
                <a:gd name="T82" fmla="*/ 336 w 341"/>
                <a:gd name="T83" fmla="*/ 76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41" h="703">
                  <a:moveTo>
                    <a:pt x="0" y="703"/>
                  </a:moveTo>
                  <a:lnTo>
                    <a:pt x="3" y="703"/>
                  </a:lnTo>
                  <a:lnTo>
                    <a:pt x="5" y="703"/>
                  </a:lnTo>
                  <a:lnTo>
                    <a:pt x="8" y="703"/>
                  </a:lnTo>
                  <a:lnTo>
                    <a:pt x="11" y="703"/>
                  </a:lnTo>
                  <a:lnTo>
                    <a:pt x="13" y="703"/>
                  </a:lnTo>
                  <a:lnTo>
                    <a:pt x="16" y="703"/>
                  </a:lnTo>
                  <a:lnTo>
                    <a:pt x="19" y="703"/>
                  </a:lnTo>
                  <a:lnTo>
                    <a:pt x="21" y="703"/>
                  </a:lnTo>
                  <a:lnTo>
                    <a:pt x="24" y="703"/>
                  </a:lnTo>
                  <a:lnTo>
                    <a:pt x="27" y="703"/>
                  </a:lnTo>
                  <a:lnTo>
                    <a:pt x="29" y="703"/>
                  </a:lnTo>
                  <a:lnTo>
                    <a:pt x="32" y="703"/>
                  </a:lnTo>
                  <a:lnTo>
                    <a:pt x="35" y="703"/>
                  </a:lnTo>
                  <a:lnTo>
                    <a:pt x="38" y="703"/>
                  </a:lnTo>
                  <a:lnTo>
                    <a:pt x="40" y="703"/>
                  </a:lnTo>
                  <a:lnTo>
                    <a:pt x="43" y="703"/>
                  </a:lnTo>
                  <a:lnTo>
                    <a:pt x="46" y="703"/>
                  </a:lnTo>
                  <a:lnTo>
                    <a:pt x="48" y="703"/>
                  </a:lnTo>
                  <a:lnTo>
                    <a:pt x="51" y="703"/>
                  </a:lnTo>
                  <a:lnTo>
                    <a:pt x="54" y="703"/>
                  </a:lnTo>
                  <a:lnTo>
                    <a:pt x="56" y="703"/>
                  </a:lnTo>
                  <a:lnTo>
                    <a:pt x="59" y="703"/>
                  </a:lnTo>
                  <a:lnTo>
                    <a:pt x="62" y="703"/>
                  </a:lnTo>
                  <a:lnTo>
                    <a:pt x="64" y="703"/>
                  </a:lnTo>
                  <a:lnTo>
                    <a:pt x="67" y="703"/>
                  </a:lnTo>
                  <a:lnTo>
                    <a:pt x="70" y="703"/>
                  </a:lnTo>
                  <a:lnTo>
                    <a:pt x="73" y="703"/>
                  </a:lnTo>
                  <a:lnTo>
                    <a:pt x="75" y="703"/>
                  </a:lnTo>
                  <a:lnTo>
                    <a:pt x="78" y="703"/>
                  </a:lnTo>
                  <a:lnTo>
                    <a:pt x="81" y="703"/>
                  </a:lnTo>
                  <a:lnTo>
                    <a:pt x="83" y="703"/>
                  </a:lnTo>
                  <a:lnTo>
                    <a:pt x="86" y="703"/>
                  </a:lnTo>
                  <a:lnTo>
                    <a:pt x="89" y="703"/>
                  </a:lnTo>
                  <a:lnTo>
                    <a:pt x="91" y="703"/>
                  </a:lnTo>
                  <a:lnTo>
                    <a:pt x="94" y="703"/>
                  </a:lnTo>
                  <a:lnTo>
                    <a:pt x="97" y="703"/>
                  </a:lnTo>
                  <a:lnTo>
                    <a:pt x="99" y="703"/>
                  </a:lnTo>
                  <a:lnTo>
                    <a:pt x="102" y="703"/>
                  </a:lnTo>
                  <a:lnTo>
                    <a:pt x="105" y="700"/>
                  </a:lnTo>
                  <a:lnTo>
                    <a:pt x="107" y="700"/>
                  </a:lnTo>
                  <a:lnTo>
                    <a:pt x="110" y="700"/>
                  </a:lnTo>
                  <a:lnTo>
                    <a:pt x="113" y="700"/>
                  </a:lnTo>
                  <a:lnTo>
                    <a:pt x="116" y="700"/>
                  </a:lnTo>
                  <a:lnTo>
                    <a:pt x="118" y="700"/>
                  </a:lnTo>
                  <a:lnTo>
                    <a:pt x="121" y="700"/>
                  </a:lnTo>
                  <a:lnTo>
                    <a:pt x="124" y="700"/>
                  </a:lnTo>
                  <a:lnTo>
                    <a:pt x="126" y="700"/>
                  </a:lnTo>
                  <a:lnTo>
                    <a:pt x="129" y="700"/>
                  </a:lnTo>
                  <a:lnTo>
                    <a:pt x="132" y="700"/>
                  </a:lnTo>
                  <a:lnTo>
                    <a:pt x="134" y="700"/>
                  </a:lnTo>
                  <a:lnTo>
                    <a:pt x="137" y="700"/>
                  </a:lnTo>
                  <a:lnTo>
                    <a:pt x="140" y="700"/>
                  </a:lnTo>
                  <a:lnTo>
                    <a:pt x="142" y="700"/>
                  </a:lnTo>
                  <a:lnTo>
                    <a:pt x="145" y="700"/>
                  </a:lnTo>
                  <a:lnTo>
                    <a:pt x="148" y="700"/>
                  </a:lnTo>
                  <a:lnTo>
                    <a:pt x="150" y="700"/>
                  </a:lnTo>
                  <a:lnTo>
                    <a:pt x="153" y="700"/>
                  </a:lnTo>
                  <a:lnTo>
                    <a:pt x="156" y="700"/>
                  </a:lnTo>
                  <a:lnTo>
                    <a:pt x="159" y="700"/>
                  </a:lnTo>
                  <a:lnTo>
                    <a:pt x="161" y="700"/>
                  </a:lnTo>
                  <a:lnTo>
                    <a:pt x="164" y="700"/>
                  </a:lnTo>
                  <a:lnTo>
                    <a:pt x="167" y="700"/>
                  </a:lnTo>
                  <a:lnTo>
                    <a:pt x="169" y="700"/>
                  </a:lnTo>
                  <a:lnTo>
                    <a:pt x="172" y="700"/>
                  </a:lnTo>
                  <a:lnTo>
                    <a:pt x="175" y="700"/>
                  </a:lnTo>
                  <a:lnTo>
                    <a:pt x="177" y="700"/>
                  </a:lnTo>
                  <a:lnTo>
                    <a:pt x="180" y="700"/>
                  </a:lnTo>
                  <a:lnTo>
                    <a:pt x="183" y="700"/>
                  </a:lnTo>
                  <a:lnTo>
                    <a:pt x="185" y="700"/>
                  </a:lnTo>
                  <a:lnTo>
                    <a:pt x="188" y="700"/>
                  </a:lnTo>
                  <a:lnTo>
                    <a:pt x="191" y="700"/>
                  </a:lnTo>
                  <a:lnTo>
                    <a:pt x="194" y="700"/>
                  </a:lnTo>
                  <a:lnTo>
                    <a:pt x="196" y="700"/>
                  </a:lnTo>
                  <a:lnTo>
                    <a:pt x="199" y="700"/>
                  </a:lnTo>
                  <a:lnTo>
                    <a:pt x="202" y="700"/>
                  </a:lnTo>
                  <a:lnTo>
                    <a:pt x="204" y="700"/>
                  </a:lnTo>
                  <a:lnTo>
                    <a:pt x="207" y="700"/>
                  </a:lnTo>
                  <a:lnTo>
                    <a:pt x="210" y="700"/>
                  </a:lnTo>
                  <a:lnTo>
                    <a:pt x="212" y="700"/>
                  </a:lnTo>
                  <a:lnTo>
                    <a:pt x="215" y="700"/>
                  </a:lnTo>
                  <a:lnTo>
                    <a:pt x="218" y="700"/>
                  </a:lnTo>
                  <a:lnTo>
                    <a:pt x="220" y="700"/>
                  </a:lnTo>
                  <a:lnTo>
                    <a:pt x="223" y="700"/>
                  </a:lnTo>
                  <a:lnTo>
                    <a:pt x="226" y="700"/>
                  </a:lnTo>
                  <a:lnTo>
                    <a:pt x="228" y="700"/>
                  </a:lnTo>
                  <a:lnTo>
                    <a:pt x="231" y="700"/>
                  </a:lnTo>
                  <a:lnTo>
                    <a:pt x="234" y="700"/>
                  </a:lnTo>
                  <a:lnTo>
                    <a:pt x="237" y="700"/>
                  </a:lnTo>
                  <a:lnTo>
                    <a:pt x="239" y="700"/>
                  </a:lnTo>
                  <a:lnTo>
                    <a:pt x="242" y="700"/>
                  </a:lnTo>
                  <a:lnTo>
                    <a:pt x="245" y="700"/>
                  </a:lnTo>
                  <a:lnTo>
                    <a:pt x="247" y="700"/>
                  </a:lnTo>
                  <a:lnTo>
                    <a:pt x="250" y="700"/>
                  </a:lnTo>
                  <a:lnTo>
                    <a:pt x="253" y="700"/>
                  </a:lnTo>
                  <a:lnTo>
                    <a:pt x="255" y="700"/>
                  </a:lnTo>
                  <a:lnTo>
                    <a:pt x="258" y="700"/>
                  </a:lnTo>
                  <a:lnTo>
                    <a:pt x="261" y="697"/>
                  </a:lnTo>
                  <a:lnTo>
                    <a:pt x="263" y="697"/>
                  </a:lnTo>
                  <a:lnTo>
                    <a:pt x="266" y="694"/>
                  </a:lnTo>
                  <a:lnTo>
                    <a:pt x="269" y="694"/>
                  </a:lnTo>
                  <a:lnTo>
                    <a:pt x="272" y="691"/>
                  </a:lnTo>
                  <a:lnTo>
                    <a:pt x="274" y="688"/>
                  </a:lnTo>
                  <a:lnTo>
                    <a:pt x="277" y="681"/>
                  </a:lnTo>
                  <a:lnTo>
                    <a:pt x="280" y="678"/>
                  </a:lnTo>
                  <a:lnTo>
                    <a:pt x="282" y="669"/>
                  </a:lnTo>
                  <a:lnTo>
                    <a:pt x="285" y="662"/>
                  </a:lnTo>
                  <a:lnTo>
                    <a:pt x="288" y="653"/>
                  </a:lnTo>
                  <a:lnTo>
                    <a:pt x="290" y="640"/>
                  </a:lnTo>
                  <a:lnTo>
                    <a:pt x="293" y="628"/>
                  </a:lnTo>
                  <a:lnTo>
                    <a:pt x="296" y="609"/>
                  </a:lnTo>
                  <a:lnTo>
                    <a:pt x="298" y="593"/>
                  </a:lnTo>
                  <a:lnTo>
                    <a:pt x="301" y="571"/>
                  </a:lnTo>
                  <a:lnTo>
                    <a:pt x="304" y="546"/>
                  </a:lnTo>
                  <a:lnTo>
                    <a:pt x="306" y="517"/>
                  </a:lnTo>
                  <a:lnTo>
                    <a:pt x="309" y="489"/>
                  </a:lnTo>
                  <a:lnTo>
                    <a:pt x="312" y="454"/>
                  </a:lnTo>
                  <a:lnTo>
                    <a:pt x="315" y="420"/>
                  </a:lnTo>
                  <a:lnTo>
                    <a:pt x="317" y="382"/>
                  </a:lnTo>
                  <a:lnTo>
                    <a:pt x="320" y="341"/>
                  </a:lnTo>
                  <a:lnTo>
                    <a:pt x="323" y="297"/>
                  </a:lnTo>
                  <a:lnTo>
                    <a:pt x="325" y="253"/>
                  </a:lnTo>
                  <a:lnTo>
                    <a:pt x="328" y="208"/>
                  </a:lnTo>
                  <a:lnTo>
                    <a:pt x="331" y="164"/>
                  </a:lnTo>
                  <a:lnTo>
                    <a:pt x="333" y="120"/>
                  </a:lnTo>
                  <a:lnTo>
                    <a:pt x="336" y="76"/>
                  </a:lnTo>
                  <a:lnTo>
                    <a:pt x="339" y="38"/>
                  </a:lnTo>
                  <a:lnTo>
                    <a:pt x="341" y="0"/>
                  </a:lnTo>
                </a:path>
              </a:pathLst>
            </a:custGeom>
            <a:noFill/>
            <a:ln w="1270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6" name="Freeform 906"/>
            <p:cNvSpPr>
              <a:spLocks/>
            </p:cNvSpPr>
            <p:nvPr/>
          </p:nvSpPr>
          <p:spPr bwMode="auto">
            <a:xfrm>
              <a:off x="4088432" y="5197475"/>
              <a:ext cx="542925" cy="1295400"/>
            </a:xfrm>
            <a:custGeom>
              <a:avLst/>
              <a:gdLst>
                <a:gd name="T0" fmla="*/ 6 w 342"/>
                <a:gd name="T1" fmla="*/ 54 h 816"/>
                <a:gd name="T2" fmla="*/ 14 w 342"/>
                <a:gd name="T3" fmla="*/ 3 h 816"/>
                <a:gd name="T4" fmla="*/ 22 w 342"/>
                <a:gd name="T5" fmla="*/ 16 h 816"/>
                <a:gd name="T6" fmla="*/ 30 w 342"/>
                <a:gd name="T7" fmla="*/ 82 h 816"/>
                <a:gd name="T8" fmla="*/ 38 w 342"/>
                <a:gd name="T9" fmla="*/ 189 h 816"/>
                <a:gd name="T10" fmla="*/ 46 w 342"/>
                <a:gd name="T11" fmla="*/ 321 h 816"/>
                <a:gd name="T12" fmla="*/ 54 w 342"/>
                <a:gd name="T13" fmla="*/ 454 h 816"/>
                <a:gd name="T14" fmla="*/ 62 w 342"/>
                <a:gd name="T15" fmla="*/ 567 h 816"/>
                <a:gd name="T16" fmla="*/ 70 w 342"/>
                <a:gd name="T17" fmla="*/ 659 h 816"/>
                <a:gd name="T18" fmla="*/ 78 w 342"/>
                <a:gd name="T19" fmla="*/ 722 h 816"/>
                <a:gd name="T20" fmla="*/ 86 w 342"/>
                <a:gd name="T21" fmla="*/ 766 h 816"/>
                <a:gd name="T22" fmla="*/ 95 w 342"/>
                <a:gd name="T23" fmla="*/ 791 h 816"/>
                <a:gd name="T24" fmla="*/ 103 w 342"/>
                <a:gd name="T25" fmla="*/ 804 h 816"/>
                <a:gd name="T26" fmla="*/ 111 w 342"/>
                <a:gd name="T27" fmla="*/ 810 h 816"/>
                <a:gd name="T28" fmla="*/ 119 w 342"/>
                <a:gd name="T29" fmla="*/ 813 h 816"/>
                <a:gd name="T30" fmla="*/ 127 w 342"/>
                <a:gd name="T31" fmla="*/ 813 h 816"/>
                <a:gd name="T32" fmla="*/ 135 w 342"/>
                <a:gd name="T33" fmla="*/ 813 h 816"/>
                <a:gd name="T34" fmla="*/ 143 w 342"/>
                <a:gd name="T35" fmla="*/ 813 h 816"/>
                <a:gd name="T36" fmla="*/ 151 w 342"/>
                <a:gd name="T37" fmla="*/ 813 h 816"/>
                <a:gd name="T38" fmla="*/ 159 w 342"/>
                <a:gd name="T39" fmla="*/ 813 h 816"/>
                <a:gd name="T40" fmla="*/ 167 w 342"/>
                <a:gd name="T41" fmla="*/ 813 h 816"/>
                <a:gd name="T42" fmla="*/ 175 w 342"/>
                <a:gd name="T43" fmla="*/ 813 h 816"/>
                <a:gd name="T44" fmla="*/ 183 w 342"/>
                <a:gd name="T45" fmla="*/ 813 h 816"/>
                <a:gd name="T46" fmla="*/ 191 w 342"/>
                <a:gd name="T47" fmla="*/ 813 h 816"/>
                <a:gd name="T48" fmla="*/ 199 w 342"/>
                <a:gd name="T49" fmla="*/ 813 h 816"/>
                <a:gd name="T50" fmla="*/ 207 w 342"/>
                <a:gd name="T51" fmla="*/ 813 h 816"/>
                <a:gd name="T52" fmla="*/ 216 w 342"/>
                <a:gd name="T53" fmla="*/ 813 h 816"/>
                <a:gd name="T54" fmla="*/ 224 w 342"/>
                <a:gd name="T55" fmla="*/ 813 h 816"/>
                <a:gd name="T56" fmla="*/ 232 w 342"/>
                <a:gd name="T57" fmla="*/ 813 h 816"/>
                <a:gd name="T58" fmla="*/ 240 w 342"/>
                <a:gd name="T59" fmla="*/ 813 h 816"/>
                <a:gd name="T60" fmla="*/ 248 w 342"/>
                <a:gd name="T61" fmla="*/ 813 h 816"/>
                <a:gd name="T62" fmla="*/ 256 w 342"/>
                <a:gd name="T63" fmla="*/ 813 h 816"/>
                <a:gd name="T64" fmla="*/ 264 w 342"/>
                <a:gd name="T65" fmla="*/ 813 h 816"/>
                <a:gd name="T66" fmla="*/ 272 w 342"/>
                <a:gd name="T67" fmla="*/ 816 h 816"/>
                <a:gd name="T68" fmla="*/ 280 w 342"/>
                <a:gd name="T69" fmla="*/ 816 h 816"/>
                <a:gd name="T70" fmla="*/ 288 w 342"/>
                <a:gd name="T71" fmla="*/ 816 h 816"/>
                <a:gd name="T72" fmla="*/ 296 w 342"/>
                <a:gd name="T73" fmla="*/ 816 h 816"/>
                <a:gd name="T74" fmla="*/ 304 w 342"/>
                <a:gd name="T75" fmla="*/ 816 h 816"/>
                <a:gd name="T76" fmla="*/ 312 w 342"/>
                <a:gd name="T77" fmla="*/ 816 h 816"/>
                <a:gd name="T78" fmla="*/ 320 w 342"/>
                <a:gd name="T79" fmla="*/ 816 h 816"/>
                <a:gd name="T80" fmla="*/ 328 w 342"/>
                <a:gd name="T81" fmla="*/ 816 h 816"/>
                <a:gd name="T82" fmla="*/ 337 w 342"/>
                <a:gd name="T83" fmla="*/ 816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42" h="816">
                  <a:moveTo>
                    <a:pt x="0" y="113"/>
                  </a:moveTo>
                  <a:lnTo>
                    <a:pt x="3" y="82"/>
                  </a:lnTo>
                  <a:lnTo>
                    <a:pt x="6" y="54"/>
                  </a:lnTo>
                  <a:lnTo>
                    <a:pt x="8" y="31"/>
                  </a:lnTo>
                  <a:lnTo>
                    <a:pt x="11" y="16"/>
                  </a:lnTo>
                  <a:lnTo>
                    <a:pt x="14" y="3"/>
                  </a:lnTo>
                  <a:lnTo>
                    <a:pt x="17" y="0"/>
                  </a:lnTo>
                  <a:lnTo>
                    <a:pt x="19" y="3"/>
                  </a:lnTo>
                  <a:lnTo>
                    <a:pt x="22" y="16"/>
                  </a:lnTo>
                  <a:lnTo>
                    <a:pt x="25" y="31"/>
                  </a:lnTo>
                  <a:lnTo>
                    <a:pt x="27" y="54"/>
                  </a:lnTo>
                  <a:lnTo>
                    <a:pt x="30" y="82"/>
                  </a:lnTo>
                  <a:lnTo>
                    <a:pt x="33" y="113"/>
                  </a:lnTo>
                  <a:lnTo>
                    <a:pt x="35" y="151"/>
                  </a:lnTo>
                  <a:lnTo>
                    <a:pt x="38" y="189"/>
                  </a:lnTo>
                  <a:lnTo>
                    <a:pt x="41" y="233"/>
                  </a:lnTo>
                  <a:lnTo>
                    <a:pt x="43" y="277"/>
                  </a:lnTo>
                  <a:lnTo>
                    <a:pt x="46" y="321"/>
                  </a:lnTo>
                  <a:lnTo>
                    <a:pt x="49" y="366"/>
                  </a:lnTo>
                  <a:lnTo>
                    <a:pt x="52" y="410"/>
                  </a:lnTo>
                  <a:lnTo>
                    <a:pt x="54" y="454"/>
                  </a:lnTo>
                  <a:lnTo>
                    <a:pt x="57" y="495"/>
                  </a:lnTo>
                  <a:lnTo>
                    <a:pt x="60" y="533"/>
                  </a:lnTo>
                  <a:lnTo>
                    <a:pt x="62" y="567"/>
                  </a:lnTo>
                  <a:lnTo>
                    <a:pt x="65" y="602"/>
                  </a:lnTo>
                  <a:lnTo>
                    <a:pt x="68" y="630"/>
                  </a:lnTo>
                  <a:lnTo>
                    <a:pt x="70" y="659"/>
                  </a:lnTo>
                  <a:lnTo>
                    <a:pt x="73" y="684"/>
                  </a:lnTo>
                  <a:lnTo>
                    <a:pt x="76" y="706"/>
                  </a:lnTo>
                  <a:lnTo>
                    <a:pt x="78" y="722"/>
                  </a:lnTo>
                  <a:lnTo>
                    <a:pt x="81" y="741"/>
                  </a:lnTo>
                  <a:lnTo>
                    <a:pt x="84" y="753"/>
                  </a:lnTo>
                  <a:lnTo>
                    <a:pt x="86" y="766"/>
                  </a:lnTo>
                  <a:lnTo>
                    <a:pt x="89" y="775"/>
                  </a:lnTo>
                  <a:lnTo>
                    <a:pt x="92" y="782"/>
                  </a:lnTo>
                  <a:lnTo>
                    <a:pt x="95" y="791"/>
                  </a:lnTo>
                  <a:lnTo>
                    <a:pt x="97" y="794"/>
                  </a:lnTo>
                  <a:lnTo>
                    <a:pt x="100" y="801"/>
                  </a:lnTo>
                  <a:lnTo>
                    <a:pt x="103" y="804"/>
                  </a:lnTo>
                  <a:lnTo>
                    <a:pt x="105" y="807"/>
                  </a:lnTo>
                  <a:lnTo>
                    <a:pt x="108" y="807"/>
                  </a:lnTo>
                  <a:lnTo>
                    <a:pt x="111" y="810"/>
                  </a:lnTo>
                  <a:lnTo>
                    <a:pt x="113" y="810"/>
                  </a:lnTo>
                  <a:lnTo>
                    <a:pt x="116" y="813"/>
                  </a:lnTo>
                  <a:lnTo>
                    <a:pt x="119" y="813"/>
                  </a:lnTo>
                  <a:lnTo>
                    <a:pt x="121" y="813"/>
                  </a:lnTo>
                  <a:lnTo>
                    <a:pt x="124" y="813"/>
                  </a:lnTo>
                  <a:lnTo>
                    <a:pt x="127" y="813"/>
                  </a:lnTo>
                  <a:lnTo>
                    <a:pt x="129" y="813"/>
                  </a:lnTo>
                  <a:lnTo>
                    <a:pt x="132" y="813"/>
                  </a:lnTo>
                  <a:lnTo>
                    <a:pt x="135" y="813"/>
                  </a:lnTo>
                  <a:lnTo>
                    <a:pt x="138" y="813"/>
                  </a:lnTo>
                  <a:lnTo>
                    <a:pt x="140" y="813"/>
                  </a:lnTo>
                  <a:lnTo>
                    <a:pt x="143" y="813"/>
                  </a:lnTo>
                  <a:lnTo>
                    <a:pt x="146" y="813"/>
                  </a:lnTo>
                  <a:lnTo>
                    <a:pt x="148" y="813"/>
                  </a:lnTo>
                  <a:lnTo>
                    <a:pt x="151" y="813"/>
                  </a:lnTo>
                  <a:lnTo>
                    <a:pt x="154" y="813"/>
                  </a:lnTo>
                  <a:lnTo>
                    <a:pt x="156" y="813"/>
                  </a:lnTo>
                  <a:lnTo>
                    <a:pt x="159" y="813"/>
                  </a:lnTo>
                  <a:lnTo>
                    <a:pt x="162" y="813"/>
                  </a:lnTo>
                  <a:lnTo>
                    <a:pt x="164" y="813"/>
                  </a:lnTo>
                  <a:lnTo>
                    <a:pt x="167" y="813"/>
                  </a:lnTo>
                  <a:lnTo>
                    <a:pt x="170" y="813"/>
                  </a:lnTo>
                  <a:lnTo>
                    <a:pt x="173" y="813"/>
                  </a:lnTo>
                  <a:lnTo>
                    <a:pt x="175" y="813"/>
                  </a:lnTo>
                  <a:lnTo>
                    <a:pt x="178" y="813"/>
                  </a:lnTo>
                  <a:lnTo>
                    <a:pt x="181" y="813"/>
                  </a:lnTo>
                  <a:lnTo>
                    <a:pt x="183" y="813"/>
                  </a:lnTo>
                  <a:lnTo>
                    <a:pt x="186" y="813"/>
                  </a:lnTo>
                  <a:lnTo>
                    <a:pt x="189" y="813"/>
                  </a:lnTo>
                  <a:lnTo>
                    <a:pt x="191" y="813"/>
                  </a:lnTo>
                  <a:lnTo>
                    <a:pt x="194" y="813"/>
                  </a:lnTo>
                  <a:lnTo>
                    <a:pt x="197" y="813"/>
                  </a:lnTo>
                  <a:lnTo>
                    <a:pt x="199" y="813"/>
                  </a:lnTo>
                  <a:lnTo>
                    <a:pt x="202" y="813"/>
                  </a:lnTo>
                  <a:lnTo>
                    <a:pt x="205" y="813"/>
                  </a:lnTo>
                  <a:lnTo>
                    <a:pt x="207" y="813"/>
                  </a:lnTo>
                  <a:lnTo>
                    <a:pt x="210" y="813"/>
                  </a:lnTo>
                  <a:lnTo>
                    <a:pt x="213" y="813"/>
                  </a:lnTo>
                  <a:lnTo>
                    <a:pt x="216" y="813"/>
                  </a:lnTo>
                  <a:lnTo>
                    <a:pt x="218" y="813"/>
                  </a:lnTo>
                  <a:lnTo>
                    <a:pt x="221" y="813"/>
                  </a:lnTo>
                  <a:lnTo>
                    <a:pt x="224" y="813"/>
                  </a:lnTo>
                  <a:lnTo>
                    <a:pt x="226" y="813"/>
                  </a:lnTo>
                  <a:lnTo>
                    <a:pt x="229" y="813"/>
                  </a:lnTo>
                  <a:lnTo>
                    <a:pt x="232" y="813"/>
                  </a:lnTo>
                  <a:lnTo>
                    <a:pt x="234" y="813"/>
                  </a:lnTo>
                  <a:lnTo>
                    <a:pt x="237" y="813"/>
                  </a:lnTo>
                  <a:lnTo>
                    <a:pt x="240" y="813"/>
                  </a:lnTo>
                  <a:lnTo>
                    <a:pt x="242" y="813"/>
                  </a:lnTo>
                  <a:lnTo>
                    <a:pt x="245" y="813"/>
                  </a:lnTo>
                  <a:lnTo>
                    <a:pt x="248" y="813"/>
                  </a:lnTo>
                  <a:lnTo>
                    <a:pt x="251" y="813"/>
                  </a:lnTo>
                  <a:lnTo>
                    <a:pt x="253" y="813"/>
                  </a:lnTo>
                  <a:lnTo>
                    <a:pt x="256" y="813"/>
                  </a:lnTo>
                  <a:lnTo>
                    <a:pt x="259" y="813"/>
                  </a:lnTo>
                  <a:lnTo>
                    <a:pt x="261" y="813"/>
                  </a:lnTo>
                  <a:lnTo>
                    <a:pt x="264" y="813"/>
                  </a:lnTo>
                  <a:lnTo>
                    <a:pt x="267" y="813"/>
                  </a:lnTo>
                  <a:lnTo>
                    <a:pt x="269" y="813"/>
                  </a:lnTo>
                  <a:lnTo>
                    <a:pt x="272" y="816"/>
                  </a:lnTo>
                  <a:lnTo>
                    <a:pt x="275" y="816"/>
                  </a:lnTo>
                  <a:lnTo>
                    <a:pt x="277" y="816"/>
                  </a:lnTo>
                  <a:lnTo>
                    <a:pt x="280" y="816"/>
                  </a:lnTo>
                  <a:lnTo>
                    <a:pt x="283" y="816"/>
                  </a:lnTo>
                  <a:lnTo>
                    <a:pt x="285" y="816"/>
                  </a:lnTo>
                  <a:lnTo>
                    <a:pt x="288" y="816"/>
                  </a:lnTo>
                  <a:lnTo>
                    <a:pt x="291" y="816"/>
                  </a:lnTo>
                  <a:lnTo>
                    <a:pt x="294" y="816"/>
                  </a:lnTo>
                  <a:lnTo>
                    <a:pt x="296" y="816"/>
                  </a:lnTo>
                  <a:lnTo>
                    <a:pt x="299" y="816"/>
                  </a:lnTo>
                  <a:lnTo>
                    <a:pt x="302" y="816"/>
                  </a:lnTo>
                  <a:lnTo>
                    <a:pt x="304" y="816"/>
                  </a:lnTo>
                  <a:lnTo>
                    <a:pt x="307" y="816"/>
                  </a:lnTo>
                  <a:lnTo>
                    <a:pt x="310" y="816"/>
                  </a:lnTo>
                  <a:lnTo>
                    <a:pt x="312" y="816"/>
                  </a:lnTo>
                  <a:lnTo>
                    <a:pt x="315" y="816"/>
                  </a:lnTo>
                  <a:lnTo>
                    <a:pt x="318" y="816"/>
                  </a:lnTo>
                  <a:lnTo>
                    <a:pt x="320" y="816"/>
                  </a:lnTo>
                  <a:lnTo>
                    <a:pt x="323" y="816"/>
                  </a:lnTo>
                  <a:lnTo>
                    <a:pt x="326" y="816"/>
                  </a:lnTo>
                  <a:lnTo>
                    <a:pt x="328" y="816"/>
                  </a:lnTo>
                  <a:lnTo>
                    <a:pt x="331" y="816"/>
                  </a:lnTo>
                  <a:lnTo>
                    <a:pt x="334" y="816"/>
                  </a:lnTo>
                  <a:lnTo>
                    <a:pt x="337" y="816"/>
                  </a:lnTo>
                  <a:lnTo>
                    <a:pt x="339" y="816"/>
                  </a:lnTo>
                  <a:lnTo>
                    <a:pt x="342" y="816"/>
                  </a:lnTo>
                </a:path>
              </a:pathLst>
            </a:custGeom>
            <a:noFill/>
            <a:ln w="1270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7" name="Freeform 907"/>
            <p:cNvSpPr>
              <a:spLocks/>
            </p:cNvSpPr>
            <p:nvPr/>
          </p:nvSpPr>
          <p:spPr bwMode="auto">
            <a:xfrm>
              <a:off x="4631357" y="6492875"/>
              <a:ext cx="80963" cy="0"/>
            </a:xfrm>
            <a:custGeom>
              <a:avLst/>
              <a:gdLst>
                <a:gd name="T0" fmla="*/ 0 w 51"/>
                <a:gd name="T1" fmla="*/ 3 w 51"/>
                <a:gd name="T2" fmla="*/ 5 w 51"/>
                <a:gd name="T3" fmla="*/ 8 w 51"/>
                <a:gd name="T4" fmla="*/ 11 w 51"/>
                <a:gd name="T5" fmla="*/ 13 w 51"/>
                <a:gd name="T6" fmla="*/ 16 w 51"/>
                <a:gd name="T7" fmla="*/ 19 w 51"/>
                <a:gd name="T8" fmla="*/ 21 w 51"/>
                <a:gd name="T9" fmla="*/ 24 w 51"/>
                <a:gd name="T10" fmla="*/ 27 w 51"/>
                <a:gd name="T11" fmla="*/ 30 w 51"/>
                <a:gd name="T12" fmla="*/ 32 w 51"/>
                <a:gd name="T13" fmla="*/ 35 w 51"/>
                <a:gd name="T14" fmla="*/ 38 w 51"/>
                <a:gd name="T15" fmla="*/ 40 w 51"/>
                <a:gd name="T16" fmla="*/ 43 w 51"/>
                <a:gd name="T17" fmla="*/ 46 w 51"/>
                <a:gd name="T18" fmla="*/ 48 w 51"/>
                <a:gd name="T19" fmla="*/ 51 w 5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</a:cxnLst>
              <a:rect l="0" t="0" r="r" b="b"/>
              <a:pathLst>
                <a:path w="51">
                  <a:moveTo>
                    <a:pt x="0" y="0"/>
                  </a:moveTo>
                  <a:lnTo>
                    <a:pt x="3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5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3" y="0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51" y="0"/>
                  </a:lnTo>
                </a:path>
              </a:pathLst>
            </a:custGeom>
            <a:noFill/>
            <a:ln w="7938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218" name="Freeform 912"/>
            <p:cNvSpPr>
              <a:spLocks/>
            </p:cNvSpPr>
            <p:nvPr/>
          </p:nvSpPr>
          <p:spPr bwMode="auto">
            <a:xfrm>
              <a:off x="5172695" y="6488113"/>
              <a:ext cx="188913" cy="0"/>
            </a:xfrm>
            <a:custGeom>
              <a:avLst/>
              <a:gdLst>
                <a:gd name="T0" fmla="*/ 0 w 119"/>
                <a:gd name="T1" fmla="*/ 3 w 119"/>
                <a:gd name="T2" fmla="*/ 6 w 119"/>
                <a:gd name="T3" fmla="*/ 9 w 119"/>
                <a:gd name="T4" fmla="*/ 11 w 119"/>
                <a:gd name="T5" fmla="*/ 14 w 119"/>
                <a:gd name="T6" fmla="*/ 17 w 119"/>
                <a:gd name="T7" fmla="*/ 19 w 119"/>
                <a:gd name="T8" fmla="*/ 22 w 119"/>
                <a:gd name="T9" fmla="*/ 25 w 119"/>
                <a:gd name="T10" fmla="*/ 27 w 119"/>
                <a:gd name="T11" fmla="*/ 30 w 119"/>
                <a:gd name="T12" fmla="*/ 33 w 119"/>
                <a:gd name="T13" fmla="*/ 35 w 119"/>
                <a:gd name="T14" fmla="*/ 38 w 119"/>
                <a:gd name="T15" fmla="*/ 41 w 119"/>
                <a:gd name="T16" fmla="*/ 43 w 119"/>
                <a:gd name="T17" fmla="*/ 46 w 119"/>
                <a:gd name="T18" fmla="*/ 49 w 119"/>
                <a:gd name="T19" fmla="*/ 52 w 119"/>
                <a:gd name="T20" fmla="*/ 54 w 119"/>
                <a:gd name="T21" fmla="*/ 57 w 119"/>
                <a:gd name="T22" fmla="*/ 60 w 119"/>
                <a:gd name="T23" fmla="*/ 62 w 119"/>
                <a:gd name="T24" fmla="*/ 65 w 119"/>
                <a:gd name="T25" fmla="*/ 68 w 119"/>
                <a:gd name="T26" fmla="*/ 70 w 119"/>
                <a:gd name="T27" fmla="*/ 73 w 119"/>
                <a:gd name="T28" fmla="*/ 76 w 119"/>
                <a:gd name="T29" fmla="*/ 78 w 119"/>
                <a:gd name="T30" fmla="*/ 81 w 119"/>
                <a:gd name="T31" fmla="*/ 84 w 119"/>
                <a:gd name="T32" fmla="*/ 87 w 119"/>
                <a:gd name="T33" fmla="*/ 89 w 119"/>
                <a:gd name="T34" fmla="*/ 92 w 119"/>
                <a:gd name="T35" fmla="*/ 95 w 119"/>
                <a:gd name="T36" fmla="*/ 97 w 119"/>
                <a:gd name="T37" fmla="*/ 100 w 119"/>
                <a:gd name="T38" fmla="*/ 103 w 119"/>
                <a:gd name="T39" fmla="*/ 105 w 119"/>
                <a:gd name="T40" fmla="*/ 108 w 119"/>
                <a:gd name="T41" fmla="*/ 111 w 119"/>
                <a:gd name="T42" fmla="*/ 116 w 119"/>
                <a:gd name="T43" fmla="*/ 119 w 11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</a:cxnLst>
              <a:rect l="0" t="0" r="r" b="b"/>
              <a:pathLst>
                <a:path w="119">
                  <a:moveTo>
                    <a:pt x="0" y="0"/>
                  </a:moveTo>
                  <a:lnTo>
                    <a:pt x="3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8" y="0"/>
                  </a:lnTo>
                  <a:lnTo>
                    <a:pt x="41" y="0"/>
                  </a:lnTo>
                  <a:lnTo>
                    <a:pt x="43" y="0"/>
                  </a:lnTo>
                  <a:lnTo>
                    <a:pt x="46" y="0"/>
                  </a:lnTo>
                  <a:lnTo>
                    <a:pt x="49" y="0"/>
                  </a:lnTo>
                  <a:lnTo>
                    <a:pt x="52" y="0"/>
                  </a:lnTo>
                  <a:lnTo>
                    <a:pt x="54" y="0"/>
                  </a:lnTo>
                  <a:lnTo>
                    <a:pt x="57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5" y="0"/>
                  </a:lnTo>
                  <a:lnTo>
                    <a:pt x="68" y="0"/>
                  </a:lnTo>
                  <a:lnTo>
                    <a:pt x="70" y="0"/>
                  </a:lnTo>
                  <a:lnTo>
                    <a:pt x="73" y="0"/>
                  </a:lnTo>
                  <a:lnTo>
                    <a:pt x="76" y="0"/>
                  </a:lnTo>
                  <a:lnTo>
                    <a:pt x="78" y="0"/>
                  </a:lnTo>
                  <a:lnTo>
                    <a:pt x="81" y="0"/>
                  </a:lnTo>
                  <a:lnTo>
                    <a:pt x="84" y="0"/>
                  </a:lnTo>
                  <a:lnTo>
                    <a:pt x="87" y="0"/>
                  </a:lnTo>
                  <a:lnTo>
                    <a:pt x="89" y="0"/>
                  </a:lnTo>
                  <a:lnTo>
                    <a:pt x="92" y="0"/>
                  </a:lnTo>
                  <a:lnTo>
                    <a:pt x="95" y="0"/>
                  </a:lnTo>
                  <a:lnTo>
                    <a:pt x="97" y="0"/>
                  </a:lnTo>
                  <a:lnTo>
                    <a:pt x="100" y="0"/>
                  </a:lnTo>
                  <a:lnTo>
                    <a:pt x="103" y="0"/>
                  </a:lnTo>
                  <a:lnTo>
                    <a:pt x="105" y="0"/>
                  </a:lnTo>
                  <a:lnTo>
                    <a:pt x="108" y="0"/>
                  </a:lnTo>
                  <a:lnTo>
                    <a:pt x="111" y="0"/>
                  </a:lnTo>
                  <a:lnTo>
                    <a:pt x="116" y="0"/>
                  </a:lnTo>
                  <a:lnTo>
                    <a:pt x="119" y="0"/>
                  </a:lnTo>
                </a:path>
              </a:pathLst>
            </a:custGeom>
            <a:noFill/>
            <a:ln w="0">
              <a:solidFill>
                <a:srgbClr val="007F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219" name="Freeform 917"/>
            <p:cNvSpPr>
              <a:spLocks/>
            </p:cNvSpPr>
            <p:nvPr/>
          </p:nvSpPr>
          <p:spPr bwMode="auto">
            <a:xfrm>
              <a:off x="5172695" y="6488113"/>
              <a:ext cx="188913" cy="0"/>
            </a:xfrm>
            <a:custGeom>
              <a:avLst/>
              <a:gdLst>
                <a:gd name="T0" fmla="*/ 0 w 119"/>
                <a:gd name="T1" fmla="*/ 3 w 119"/>
                <a:gd name="T2" fmla="*/ 6 w 119"/>
                <a:gd name="T3" fmla="*/ 9 w 119"/>
                <a:gd name="T4" fmla="*/ 11 w 119"/>
                <a:gd name="T5" fmla="*/ 14 w 119"/>
                <a:gd name="T6" fmla="*/ 17 w 119"/>
                <a:gd name="T7" fmla="*/ 19 w 119"/>
                <a:gd name="T8" fmla="*/ 22 w 119"/>
                <a:gd name="T9" fmla="*/ 25 w 119"/>
                <a:gd name="T10" fmla="*/ 27 w 119"/>
                <a:gd name="T11" fmla="*/ 30 w 119"/>
                <a:gd name="T12" fmla="*/ 33 w 119"/>
                <a:gd name="T13" fmla="*/ 35 w 119"/>
                <a:gd name="T14" fmla="*/ 38 w 119"/>
                <a:gd name="T15" fmla="*/ 41 w 119"/>
                <a:gd name="T16" fmla="*/ 43 w 119"/>
                <a:gd name="T17" fmla="*/ 46 w 119"/>
                <a:gd name="T18" fmla="*/ 49 w 119"/>
                <a:gd name="T19" fmla="*/ 52 w 119"/>
                <a:gd name="T20" fmla="*/ 54 w 119"/>
                <a:gd name="T21" fmla="*/ 57 w 119"/>
                <a:gd name="T22" fmla="*/ 60 w 119"/>
                <a:gd name="T23" fmla="*/ 62 w 119"/>
                <a:gd name="T24" fmla="*/ 65 w 119"/>
                <a:gd name="T25" fmla="*/ 68 w 119"/>
                <a:gd name="T26" fmla="*/ 70 w 119"/>
                <a:gd name="T27" fmla="*/ 73 w 119"/>
                <a:gd name="T28" fmla="*/ 76 w 119"/>
                <a:gd name="T29" fmla="*/ 78 w 119"/>
                <a:gd name="T30" fmla="*/ 81 w 119"/>
                <a:gd name="T31" fmla="*/ 84 w 119"/>
                <a:gd name="T32" fmla="*/ 87 w 119"/>
                <a:gd name="T33" fmla="*/ 89 w 119"/>
                <a:gd name="T34" fmla="*/ 92 w 119"/>
                <a:gd name="T35" fmla="*/ 95 w 119"/>
                <a:gd name="T36" fmla="*/ 97 w 119"/>
                <a:gd name="T37" fmla="*/ 100 w 119"/>
                <a:gd name="T38" fmla="*/ 103 w 119"/>
                <a:gd name="T39" fmla="*/ 105 w 119"/>
                <a:gd name="T40" fmla="*/ 108 w 119"/>
                <a:gd name="T41" fmla="*/ 111 w 119"/>
                <a:gd name="T42" fmla="*/ 116 w 119"/>
                <a:gd name="T43" fmla="*/ 119 w 11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</a:cxnLst>
              <a:rect l="0" t="0" r="r" b="b"/>
              <a:pathLst>
                <a:path w="119">
                  <a:moveTo>
                    <a:pt x="0" y="0"/>
                  </a:moveTo>
                  <a:lnTo>
                    <a:pt x="3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8" y="0"/>
                  </a:lnTo>
                  <a:lnTo>
                    <a:pt x="41" y="0"/>
                  </a:lnTo>
                  <a:lnTo>
                    <a:pt x="43" y="0"/>
                  </a:lnTo>
                  <a:lnTo>
                    <a:pt x="46" y="0"/>
                  </a:lnTo>
                  <a:lnTo>
                    <a:pt x="49" y="0"/>
                  </a:lnTo>
                  <a:lnTo>
                    <a:pt x="52" y="0"/>
                  </a:lnTo>
                  <a:lnTo>
                    <a:pt x="54" y="0"/>
                  </a:lnTo>
                  <a:lnTo>
                    <a:pt x="57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5" y="0"/>
                  </a:lnTo>
                  <a:lnTo>
                    <a:pt x="68" y="0"/>
                  </a:lnTo>
                  <a:lnTo>
                    <a:pt x="70" y="0"/>
                  </a:lnTo>
                  <a:lnTo>
                    <a:pt x="73" y="0"/>
                  </a:lnTo>
                  <a:lnTo>
                    <a:pt x="76" y="0"/>
                  </a:lnTo>
                  <a:lnTo>
                    <a:pt x="78" y="0"/>
                  </a:lnTo>
                  <a:lnTo>
                    <a:pt x="81" y="0"/>
                  </a:lnTo>
                  <a:lnTo>
                    <a:pt x="84" y="0"/>
                  </a:lnTo>
                  <a:lnTo>
                    <a:pt x="87" y="0"/>
                  </a:lnTo>
                  <a:lnTo>
                    <a:pt x="89" y="0"/>
                  </a:lnTo>
                  <a:lnTo>
                    <a:pt x="92" y="0"/>
                  </a:lnTo>
                  <a:lnTo>
                    <a:pt x="95" y="0"/>
                  </a:lnTo>
                  <a:lnTo>
                    <a:pt x="97" y="0"/>
                  </a:lnTo>
                  <a:lnTo>
                    <a:pt x="100" y="0"/>
                  </a:lnTo>
                  <a:lnTo>
                    <a:pt x="103" y="0"/>
                  </a:lnTo>
                  <a:lnTo>
                    <a:pt x="105" y="0"/>
                  </a:lnTo>
                  <a:lnTo>
                    <a:pt x="108" y="0"/>
                  </a:lnTo>
                  <a:lnTo>
                    <a:pt x="111" y="0"/>
                  </a:lnTo>
                  <a:lnTo>
                    <a:pt x="116" y="0"/>
                  </a:lnTo>
                  <a:lnTo>
                    <a:pt x="119" y="0"/>
                  </a:lnTo>
                </a:path>
              </a:pathLst>
            </a:custGeom>
            <a:noFill/>
            <a:ln w="0">
              <a:solidFill>
                <a:srgbClr val="007F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220" name="Freeform 918"/>
            <p:cNvSpPr>
              <a:spLocks/>
            </p:cNvSpPr>
            <p:nvPr/>
          </p:nvSpPr>
          <p:spPr bwMode="auto">
            <a:xfrm>
              <a:off x="3004170" y="6492875"/>
              <a:ext cx="542925" cy="0"/>
            </a:xfrm>
            <a:custGeom>
              <a:avLst/>
              <a:gdLst>
                <a:gd name="T0" fmla="*/ 6 w 342"/>
                <a:gd name="T1" fmla="*/ 14 w 342"/>
                <a:gd name="T2" fmla="*/ 22 w 342"/>
                <a:gd name="T3" fmla="*/ 30 w 342"/>
                <a:gd name="T4" fmla="*/ 38 w 342"/>
                <a:gd name="T5" fmla="*/ 46 w 342"/>
                <a:gd name="T6" fmla="*/ 54 w 342"/>
                <a:gd name="T7" fmla="*/ 62 w 342"/>
                <a:gd name="T8" fmla="*/ 70 w 342"/>
                <a:gd name="T9" fmla="*/ 78 w 342"/>
                <a:gd name="T10" fmla="*/ 86 w 342"/>
                <a:gd name="T11" fmla="*/ 95 w 342"/>
                <a:gd name="T12" fmla="*/ 103 w 342"/>
                <a:gd name="T13" fmla="*/ 111 w 342"/>
                <a:gd name="T14" fmla="*/ 119 w 342"/>
                <a:gd name="T15" fmla="*/ 127 w 342"/>
                <a:gd name="T16" fmla="*/ 135 w 342"/>
                <a:gd name="T17" fmla="*/ 143 w 342"/>
                <a:gd name="T18" fmla="*/ 151 w 342"/>
                <a:gd name="T19" fmla="*/ 159 w 342"/>
                <a:gd name="T20" fmla="*/ 167 w 342"/>
                <a:gd name="T21" fmla="*/ 175 w 342"/>
                <a:gd name="T22" fmla="*/ 183 w 342"/>
                <a:gd name="T23" fmla="*/ 191 w 342"/>
                <a:gd name="T24" fmla="*/ 199 w 342"/>
                <a:gd name="T25" fmla="*/ 207 w 342"/>
                <a:gd name="T26" fmla="*/ 216 w 342"/>
                <a:gd name="T27" fmla="*/ 224 w 342"/>
                <a:gd name="T28" fmla="*/ 232 w 342"/>
                <a:gd name="T29" fmla="*/ 240 w 342"/>
                <a:gd name="T30" fmla="*/ 248 w 342"/>
                <a:gd name="T31" fmla="*/ 256 w 342"/>
                <a:gd name="T32" fmla="*/ 264 w 342"/>
                <a:gd name="T33" fmla="*/ 272 w 342"/>
                <a:gd name="T34" fmla="*/ 280 w 342"/>
                <a:gd name="T35" fmla="*/ 288 w 342"/>
                <a:gd name="T36" fmla="*/ 296 w 342"/>
                <a:gd name="T37" fmla="*/ 304 w 342"/>
                <a:gd name="T38" fmla="*/ 312 w 342"/>
                <a:gd name="T39" fmla="*/ 320 w 342"/>
                <a:gd name="T40" fmla="*/ 328 w 342"/>
                <a:gd name="T41" fmla="*/ 337 w 34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</a:cxnLst>
              <a:rect l="0" t="0" r="r" b="b"/>
              <a:pathLst>
                <a:path w="342">
                  <a:moveTo>
                    <a:pt x="0" y="0"/>
                  </a:moveTo>
                  <a:lnTo>
                    <a:pt x="3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8" y="0"/>
                  </a:lnTo>
                  <a:lnTo>
                    <a:pt x="41" y="0"/>
                  </a:lnTo>
                  <a:lnTo>
                    <a:pt x="43" y="0"/>
                  </a:lnTo>
                  <a:lnTo>
                    <a:pt x="46" y="0"/>
                  </a:lnTo>
                  <a:lnTo>
                    <a:pt x="49" y="0"/>
                  </a:lnTo>
                  <a:lnTo>
                    <a:pt x="51" y="0"/>
                  </a:lnTo>
                  <a:lnTo>
                    <a:pt x="54" y="0"/>
                  </a:lnTo>
                  <a:lnTo>
                    <a:pt x="57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5" y="0"/>
                  </a:lnTo>
                  <a:lnTo>
                    <a:pt x="68" y="0"/>
                  </a:lnTo>
                  <a:lnTo>
                    <a:pt x="70" y="0"/>
                  </a:lnTo>
                  <a:lnTo>
                    <a:pt x="73" y="0"/>
                  </a:lnTo>
                  <a:lnTo>
                    <a:pt x="76" y="0"/>
                  </a:lnTo>
                  <a:lnTo>
                    <a:pt x="78" y="0"/>
                  </a:lnTo>
                  <a:lnTo>
                    <a:pt x="81" y="0"/>
                  </a:lnTo>
                  <a:lnTo>
                    <a:pt x="84" y="0"/>
                  </a:lnTo>
                  <a:lnTo>
                    <a:pt x="86" y="0"/>
                  </a:lnTo>
                  <a:lnTo>
                    <a:pt x="89" y="0"/>
                  </a:lnTo>
                  <a:lnTo>
                    <a:pt x="92" y="0"/>
                  </a:lnTo>
                  <a:lnTo>
                    <a:pt x="95" y="0"/>
                  </a:lnTo>
                  <a:lnTo>
                    <a:pt x="97" y="0"/>
                  </a:lnTo>
                  <a:lnTo>
                    <a:pt x="100" y="0"/>
                  </a:lnTo>
                  <a:lnTo>
                    <a:pt x="103" y="0"/>
                  </a:lnTo>
                  <a:lnTo>
                    <a:pt x="105" y="0"/>
                  </a:lnTo>
                  <a:lnTo>
                    <a:pt x="108" y="0"/>
                  </a:lnTo>
                  <a:lnTo>
                    <a:pt x="111" y="0"/>
                  </a:lnTo>
                  <a:lnTo>
                    <a:pt x="113" y="0"/>
                  </a:lnTo>
                  <a:lnTo>
                    <a:pt x="116" y="0"/>
                  </a:lnTo>
                  <a:lnTo>
                    <a:pt x="119" y="0"/>
                  </a:lnTo>
                  <a:lnTo>
                    <a:pt x="121" y="0"/>
                  </a:lnTo>
                  <a:lnTo>
                    <a:pt x="124" y="0"/>
                  </a:lnTo>
                  <a:lnTo>
                    <a:pt x="127" y="0"/>
                  </a:lnTo>
                  <a:lnTo>
                    <a:pt x="129" y="0"/>
                  </a:lnTo>
                  <a:lnTo>
                    <a:pt x="132" y="0"/>
                  </a:lnTo>
                  <a:lnTo>
                    <a:pt x="135" y="0"/>
                  </a:lnTo>
                  <a:lnTo>
                    <a:pt x="138" y="0"/>
                  </a:lnTo>
                  <a:lnTo>
                    <a:pt x="140" y="0"/>
                  </a:lnTo>
                  <a:lnTo>
                    <a:pt x="143" y="0"/>
                  </a:lnTo>
                  <a:lnTo>
                    <a:pt x="146" y="0"/>
                  </a:lnTo>
                  <a:lnTo>
                    <a:pt x="148" y="0"/>
                  </a:lnTo>
                  <a:lnTo>
                    <a:pt x="151" y="0"/>
                  </a:lnTo>
                  <a:lnTo>
                    <a:pt x="154" y="0"/>
                  </a:lnTo>
                  <a:lnTo>
                    <a:pt x="156" y="0"/>
                  </a:lnTo>
                  <a:lnTo>
                    <a:pt x="159" y="0"/>
                  </a:lnTo>
                  <a:lnTo>
                    <a:pt x="162" y="0"/>
                  </a:lnTo>
                  <a:lnTo>
                    <a:pt x="164" y="0"/>
                  </a:lnTo>
                  <a:lnTo>
                    <a:pt x="167" y="0"/>
                  </a:lnTo>
                  <a:lnTo>
                    <a:pt x="170" y="0"/>
                  </a:lnTo>
                  <a:lnTo>
                    <a:pt x="172" y="0"/>
                  </a:lnTo>
                  <a:lnTo>
                    <a:pt x="175" y="0"/>
                  </a:lnTo>
                  <a:lnTo>
                    <a:pt x="178" y="0"/>
                  </a:lnTo>
                  <a:lnTo>
                    <a:pt x="181" y="0"/>
                  </a:lnTo>
                  <a:lnTo>
                    <a:pt x="183" y="0"/>
                  </a:lnTo>
                  <a:lnTo>
                    <a:pt x="186" y="0"/>
                  </a:lnTo>
                  <a:lnTo>
                    <a:pt x="189" y="0"/>
                  </a:lnTo>
                  <a:lnTo>
                    <a:pt x="191" y="0"/>
                  </a:lnTo>
                  <a:lnTo>
                    <a:pt x="194" y="0"/>
                  </a:lnTo>
                  <a:lnTo>
                    <a:pt x="197" y="0"/>
                  </a:lnTo>
                  <a:lnTo>
                    <a:pt x="199" y="0"/>
                  </a:lnTo>
                  <a:lnTo>
                    <a:pt x="202" y="0"/>
                  </a:lnTo>
                  <a:lnTo>
                    <a:pt x="205" y="0"/>
                  </a:lnTo>
                  <a:lnTo>
                    <a:pt x="207" y="0"/>
                  </a:lnTo>
                  <a:lnTo>
                    <a:pt x="210" y="0"/>
                  </a:lnTo>
                  <a:lnTo>
                    <a:pt x="213" y="0"/>
                  </a:lnTo>
                  <a:lnTo>
                    <a:pt x="216" y="0"/>
                  </a:lnTo>
                  <a:lnTo>
                    <a:pt x="218" y="0"/>
                  </a:lnTo>
                  <a:lnTo>
                    <a:pt x="221" y="0"/>
                  </a:lnTo>
                  <a:lnTo>
                    <a:pt x="224" y="0"/>
                  </a:lnTo>
                  <a:lnTo>
                    <a:pt x="226" y="0"/>
                  </a:lnTo>
                  <a:lnTo>
                    <a:pt x="229" y="0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7" y="0"/>
                  </a:lnTo>
                  <a:lnTo>
                    <a:pt x="240" y="0"/>
                  </a:lnTo>
                  <a:lnTo>
                    <a:pt x="242" y="0"/>
                  </a:lnTo>
                  <a:lnTo>
                    <a:pt x="245" y="0"/>
                  </a:lnTo>
                  <a:lnTo>
                    <a:pt x="248" y="0"/>
                  </a:lnTo>
                  <a:lnTo>
                    <a:pt x="250" y="0"/>
                  </a:lnTo>
                  <a:lnTo>
                    <a:pt x="253" y="0"/>
                  </a:lnTo>
                  <a:lnTo>
                    <a:pt x="256" y="0"/>
                  </a:lnTo>
                  <a:lnTo>
                    <a:pt x="259" y="0"/>
                  </a:lnTo>
                  <a:lnTo>
                    <a:pt x="261" y="0"/>
                  </a:lnTo>
                  <a:lnTo>
                    <a:pt x="264" y="0"/>
                  </a:lnTo>
                  <a:lnTo>
                    <a:pt x="267" y="0"/>
                  </a:lnTo>
                  <a:lnTo>
                    <a:pt x="269" y="0"/>
                  </a:lnTo>
                  <a:lnTo>
                    <a:pt x="272" y="0"/>
                  </a:lnTo>
                  <a:lnTo>
                    <a:pt x="275" y="0"/>
                  </a:lnTo>
                  <a:lnTo>
                    <a:pt x="277" y="0"/>
                  </a:lnTo>
                  <a:lnTo>
                    <a:pt x="280" y="0"/>
                  </a:lnTo>
                  <a:lnTo>
                    <a:pt x="283" y="0"/>
                  </a:lnTo>
                  <a:lnTo>
                    <a:pt x="285" y="0"/>
                  </a:lnTo>
                  <a:lnTo>
                    <a:pt x="288" y="0"/>
                  </a:lnTo>
                  <a:lnTo>
                    <a:pt x="291" y="0"/>
                  </a:lnTo>
                  <a:lnTo>
                    <a:pt x="294" y="0"/>
                  </a:lnTo>
                  <a:lnTo>
                    <a:pt x="296" y="0"/>
                  </a:lnTo>
                  <a:lnTo>
                    <a:pt x="299" y="0"/>
                  </a:lnTo>
                  <a:lnTo>
                    <a:pt x="302" y="0"/>
                  </a:lnTo>
                  <a:lnTo>
                    <a:pt x="304" y="0"/>
                  </a:lnTo>
                  <a:lnTo>
                    <a:pt x="307" y="0"/>
                  </a:lnTo>
                  <a:lnTo>
                    <a:pt x="310" y="0"/>
                  </a:lnTo>
                  <a:lnTo>
                    <a:pt x="312" y="0"/>
                  </a:lnTo>
                  <a:lnTo>
                    <a:pt x="315" y="0"/>
                  </a:lnTo>
                  <a:lnTo>
                    <a:pt x="318" y="0"/>
                  </a:lnTo>
                  <a:lnTo>
                    <a:pt x="320" y="0"/>
                  </a:lnTo>
                  <a:lnTo>
                    <a:pt x="323" y="0"/>
                  </a:lnTo>
                  <a:lnTo>
                    <a:pt x="326" y="0"/>
                  </a:lnTo>
                  <a:lnTo>
                    <a:pt x="328" y="0"/>
                  </a:lnTo>
                  <a:lnTo>
                    <a:pt x="331" y="0"/>
                  </a:lnTo>
                  <a:lnTo>
                    <a:pt x="334" y="0"/>
                  </a:lnTo>
                  <a:lnTo>
                    <a:pt x="337" y="0"/>
                  </a:lnTo>
                  <a:lnTo>
                    <a:pt x="339" y="0"/>
                  </a:lnTo>
                  <a:lnTo>
                    <a:pt x="342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221" name="Freeform 921"/>
            <p:cNvSpPr>
              <a:spLocks/>
            </p:cNvSpPr>
            <p:nvPr/>
          </p:nvSpPr>
          <p:spPr bwMode="auto">
            <a:xfrm>
              <a:off x="4631357" y="6492875"/>
              <a:ext cx="541338" cy="0"/>
            </a:xfrm>
            <a:custGeom>
              <a:avLst/>
              <a:gdLst>
                <a:gd name="T0" fmla="*/ 5 w 341"/>
                <a:gd name="T1" fmla="*/ 13 w 341"/>
                <a:gd name="T2" fmla="*/ 21 w 341"/>
                <a:gd name="T3" fmla="*/ 30 w 341"/>
                <a:gd name="T4" fmla="*/ 38 w 341"/>
                <a:gd name="T5" fmla="*/ 46 w 341"/>
                <a:gd name="T6" fmla="*/ 54 w 341"/>
                <a:gd name="T7" fmla="*/ 62 w 341"/>
                <a:gd name="T8" fmla="*/ 70 w 341"/>
                <a:gd name="T9" fmla="*/ 78 w 341"/>
                <a:gd name="T10" fmla="*/ 86 w 341"/>
                <a:gd name="T11" fmla="*/ 94 w 341"/>
                <a:gd name="T12" fmla="*/ 102 w 341"/>
                <a:gd name="T13" fmla="*/ 110 w 341"/>
                <a:gd name="T14" fmla="*/ 118 w 341"/>
                <a:gd name="T15" fmla="*/ 126 w 341"/>
                <a:gd name="T16" fmla="*/ 134 w 341"/>
                <a:gd name="T17" fmla="*/ 142 w 341"/>
                <a:gd name="T18" fmla="*/ 151 w 341"/>
                <a:gd name="T19" fmla="*/ 159 w 341"/>
                <a:gd name="T20" fmla="*/ 167 w 341"/>
                <a:gd name="T21" fmla="*/ 175 w 341"/>
                <a:gd name="T22" fmla="*/ 183 w 341"/>
                <a:gd name="T23" fmla="*/ 191 w 341"/>
                <a:gd name="T24" fmla="*/ 199 w 341"/>
                <a:gd name="T25" fmla="*/ 207 w 341"/>
                <a:gd name="T26" fmla="*/ 215 w 341"/>
                <a:gd name="T27" fmla="*/ 223 w 341"/>
                <a:gd name="T28" fmla="*/ 231 w 341"/>
                <a:gd name="T29" fmla="*/ 239 w 341"/>
                <a:gd name="T30" fmla="*/ 247 w 341"/>
                <a:gd name="T31" fmla="*/ 255 w 341"/>
                <a:gd name="T32" fmla="*/ 263 w 341"/>
                <a:gd name="T33" fmla="*/ 272 w 341"/>
                <a:gd name="T34" fmla="*/ 280 w 341"/>
                <a:gd name="T35" fmla="*/ 288 w 341"/>
                <a:gd name="T36" fmla="*/ 296 w 341"/>
                <a:gd name="T37" fmla="*/ 304 w 341"/>
                <a:gd name="T38" fmla="*/ 312 w 341"/>
                <a:gd name="T39" fmla="*/ 320 w 341"/>
                <a:gd name="T40" fmla="*/ 328 w 341"/>
                <a:gd name="T41" fmla="*/ 336 w 34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</a:cxnLst>
              <a:rect l="0" t="0" r="r" b="b"/>
              <a:pathLst>
                <a:path w="341">
                  <a:moveTo>
                    <a:pt x="0" y="0"/>
                  </a:moveTo>
                  <a:lnTo>
                    <a:pt x="3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5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3" y="0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51" y="0"/>
                  </a:lnTo>
                  <a:lnTo>
                    <a:pt x="54" y="0"/>
                  </a:lnTo>
                  <a:lnTo>
                    <a:pt x="56" y="0"/>
                  </a:lnTo>
                  <a:lnTo>
                    <a:pt x="59" y="0"/>
                  </a:lnTo>
                  <a:lnTo>
                    <a:pt x="62" y="0"/>
                  </a:lnTo>
                  <a:lnTo>
                    <a:pt x="64" y="0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3" y="0"/>
                  </a:lnTo>
                  <a:lnTo>
                    <a:pt x="75" y="0"/>
                  </a:lnTo>
                  <a:lnTo>
                    <a:pt x="78" y="0"/>
                  </a:lnTo>
                  <a:lnTo>
                    <a:pt x="81" y="0"/>
                  </a:lnTo>
                  <a:lnTo>
                    <a:pt x="83" y="0"/>
                  </a:lnTo>
                  <a:lnTo>
                    <a:pt x="86" y="0"/>
                  </a:lnTo>
                  <a:lnTo>
                    <a:pt x="89" y="0"/>
                  </a:lnTo>
                  <a:lnTo>
                    <a:pt x="91" y="0"/>
                  </a:lnTo>
                  <a:lnTo>
                    <a:pt x="94" y="0"/>
                  </a:lnTo>
                  <a:lnTo>
                    <a:pt x="97" y="0"/>
                  </a:lnTo>
                  <a:lnTo>
                    <a:pt x="99" y="0"/>
                  </a:lnTo>
                  <a:lnTo>
                    <a:pt x="102" y="0"/>
                  </a:lnTo>
                  <a:lnTo>
                    <a:pt x="105" y="0"/>
                  </a:lnTo>
                  <a:lnTo>
                    <a:pt x="107" y="0"/>
                  </a:lnTo>
                  <a:lnTo>
                    <a:pt x="110" y="0"/>
                  </a:lnTo>
                  <a:lnTo>
                    <a:pt x="113" y="0"/>
                  </a:lnTo>
                  <a:lnTo>
                    <a:pt x="116" y="0"/>
                  </a:lnTo>
                  <a:lnTo>
                    <a:pt x="118" y="0"/>
                  </a:lnTo>
                  <a:lnTo>
                    <a:pt x="121" y="0"/>
                  </a:lnTo>
                  <a:lnTo>
                    <a:pt x="124" y="0"/>
                  </a:lnTo>
                  <a:lnTo>
                    <a:pt x="126" y="0"/>
                  </a:lnTo>
                  <a:lnTo>
                    <a:pt x="129" y="0"/>
                  </a:lnTo>
                  <a:lnTo>
                    <a:pt x="132" y="0"/>
                  </a:lnTo>
                  <a:lnTo>
                    <a:pt x="134" y="0"/>
                  </a:lnTo>
                  <a:lnTo>
                    <a:pt x="137" y="0"/>
                  </a:lnTo>
                  <a:lnTo>
                    <a:pt x="140" y="0"/>
                  </a:lnTo>
                  <a:lnTo>
                    <a:pt x="142" y="0"/>
                  </a:lnTo>
                  <a:lnTo>
                    <a:pt x="145" y="0"/>
                  </a:lnTo>
                  <a:lnTo>
                    <a:pt x="148" y="0"/>
                  </a:lnTo>
                  <a:lnTo>
                    <a:pt x="151" y="0"/>
                  </a:lnTo>
                  <a:lnTo>
                    <a:pt x="153" y="0"/>
                  </a:lnTo>
                  <a:lnTo>
                    <a:pt x="156" y="0"/>
                  </a:lnTo>
                  <a:lnTo>
                    <a:pt x="159" y="0"/>
                  </a:lnTo>
                  <a:lnTo>
                    <a:pt x="161" y="0"/>
                  </a:lnTo>
                  <a:lnTo>
                    <a:pt x="164" y="0"/>
                  </a:lnTo>
                  <a:lnTo>
                    <a:pt x="167" y="0"/>
                  </a:lnTo>
                  <a:lnTo>
                    <a:pt x="169" y="0"/>
                  </a:lnTo>
                  <a:lnTo>
                    <a:pt x="172" y="0"/>
                  </a:lnTo>
                  <a:lnTo>
                    <a:pt x="175" y="0"/>
                  </a:lnTo>
                  <a:lnTo>
                    <a:pt x="177" y="0"/>
                  </a:lnTo>
                  <a:lnTo>
                    <a:pt x="180" y="0"/>
                  </a:lnTo>
                  <a:lnTo>
                    <a:pt x="183" y="0"/>
                  </a:lnTo>
                  <a:lnTo>
                    <a:pt x="185" y="0"/>
                  </a:lnTo>
                  <a:lnTo>
                    <a:pt x="188" y="0"/>
                  </a:lnTo>
                  <a:lnTo>
                    <a:pt x="191" y="0"/>
                  </a:lnTo>
                  <a:lnTo>
                    <a:pt x="194" y="0"/>
                  </a:lnTo>
                  <a:lnTo>
                    <a:pt x="196" y="0"/>
                  </a:lnTo>
                  <a:lnTo>
                    <a:pt x="199" y="0"/>
                  </a:lnTo>
                  <a:lnTo>
                    <a:pt x="202" y="0"/>
                  </a:lnTo>
                  <a:lnTo>
                    <a:pt x="204" y="0"/>
                  </a:lnTo>
                  <a:lnTo>
                    <a:pt x="207" y="0"/>
                  </a:lnTo>
                  <a:lnTo>
                    <a:pt x="210" y="0"/>
                  </a:lnTo>
                  <a:lnTo>
                    <a:pt x="212" y="0"/>
                  </a:lnTo>
                  <a:lnTo>
                    <a:pt x="215" y="0"/>
                  </a:lnTo>
                  <a:lnTo>
                    <a:pt x="218" y="0"/>
                  </a:lnTo>
                  <a:lnTo>
                    <a:pt x="220" y="0"/>
                  </a:lnTo>
                  <a:lnTo>
                    <a:pt x="223" y="0"/>
                  </a:lnTo>
                  <a:lnTo>
                    <a:pt x="226" y="0"/>
                  </a:lnTo>
                  <a:lnTo>
                    <a:pt x="229" y="0"/>
                  </a:lnTo>
                  <a:lnTo>
                    <a:pt x="231" y="0"/>
                  </a:lnTo>
                  <a:lnTo>
                    <a:pt x="234" y="0"/>
                  </a:lnTo>
                  <a:lnTo>
                    <a:pt x="237" y="0"/>
                  </a:lnTo>
                  <a:lnTo>
                    <a:pt x="239" y="0"/>
                  </a:lnTo>
                  <a:lnTo>
                    <a:pt x="242" y="0"/>
                  </a:lnTo>
                  <a:lnTo>
                    <a:pt x="245" y="0"/>
                  </a:lnTo>
                  <a:lnTo>
                    <a:pt x="247" y="0"/>
                  </a:lnTo>
                  <a:lnTo>
                    <a:pt x="250" y="0"/>
                  </a:lnTo>
                  <a:lnTo>
                    <a:pt x="253" y="0"/>
                  </a:lnTo>
                  <a:lnTo>
                    <a:pt x="255" y="0"/>
                  </a:lnTo>
                  <a:lnTo>
                    <a:pt x="258" y="0"/>
                  </a:lnTo>
                  <a:lnTo>
                    <a:pt x="261" y="0"/>
                  </a:lnTo>
                  <a:lnTo>
                    <a:pt x="263" y="0"/>
                  </a:lnTo>
                  <a:lnTo>
                    <a:pt x="266" y="0"/>
                  </a:lnTo>
                  <a:lnTo>
                    <a:pt x="269" y="0"/>
                  </a:lnTo>
                  <a:lnTo>
                    <a:pt x="272" y="0"/>
                  </a:lnTo>
                  <a:lnTo>
                    <a:pt x="274" y="0"/>
                  </a:lnTo>
                  <a:lnTo>
                    <a:pt x="277" y="0"/>
                  </a:lnTo>
                  <a:lnTo>
                    <a:pt x="280" y="0"/>
                  </a:lnTo>
                  <a:lnTo>
                    <a:pt x="282" y="0"/>
                  </a:lnTo>
                  <a:lnTo>
                    <a:pt x="285" y="0"/>
                  </a:lnTo>
                  <a:lnTo>
                    <a:pt x="288" y="0"/>
                  </a:lnTo>
                  <a:lnTo>
                    <a:pt x="290" y="0"/>
                  </a:lnTo>
                  <a:lnTo>
                    <a:pt x="293" y="0"/>
                  </a:lnTo>
                  <a:lnTo>
                    <a:pt x="296" y="0"/>
                  </a:lnTo>
                  <a:lnTo>
                    <a:pt x="298" y="0"/>
                  </a:lnTo>
                  <a:lnTo>
                    <a:pt x="301" y="0"/>
                  </a:lnTo>
                  <a:lnTo>
                    <a:pt x="304" y="0"/>
                  </a:lnTo>
                  <a:lnTo>
                    <a:pt x="306" y="0"/>
                  </a:lnTo>
                  <a:lnTo>
                    <a:pt x="309" y="0"/>
                  </a:lnTo>
                  <a:lnTo>
                    <a:pt x="312" y="0"/>
                  </a:lnTo>
                  <a:lnTo>
                    <a:pt x="315" y="0"/>
                  </a:lnTo>
                  <a:lnTo>
                    <a:pt x="317" y="0"/>
                  </a:lnTo>
                  <a:lnTo>
                    <a:pt x="320" y="0"/>
                  </a:lnTo>
                  <a:lnTo>
                    <a:pt x="323" y="0"/>
                  </a:lnTo>
                  <a:lnTo>
                    <a:pt x="325" y="0"/>
                  </a:lnTo>
                  <a:lnTo>
                    <a:pt x="328" y="0"/>
                  </a:lnTo>
                  <a:lnTo>
                    <a:pt x="331" y="0"/>
                  </a:lnTo>
                  <a:lnTo>
                    <a:pt x="333" y="0"/>
                  </a:lnTo>
                  <a:lnTo>
                    <a:pt x="336" y="0"/>
                  </a:lnTo>
                  <a:lnTo>
                    <a:pt x="339" y="0"/>
                  </a:lnTo>
                  <a:lnTo>
                    <a:pt x="341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222" name="Freeform 922"/>
            <p:cNvSpPr>
              <a:spLocks/>
            </p:cNvSpPr>
            <p:nvPr/>
          </p:nvSpPr>
          <p:spPr bwMode="auto">
            <a:xfrm>
              <a:off x="5172695" y="6492875"/>
              <a:ext cx="188913" cy="0"/>
            </a:xfrm>
            <a:custGeom>
              <a:avLst/>
              <a:gdLst>
                <a:gd name="T0" fmla="*/ 0 w 119"/>
                <a:gd name="T1" fmla="*/ 3 w 119"/>
                <a:gd name="T2" fmla="*/ 6 w 119"/>
                <a:gd name="T3" fmla="*/ 9 w 119"/>
                <a:gd name="T4" fmla="*/ 11 w 119"/>
                <a:gd name="T5" fmla="*/ 14 w 119"/>
                <a:gd name="T6" fmla="*/ 17 w 119"/>
                <a:gd name="T7" fmla="*/ 19 w 119"/>
                <a:gd name="T8" fmla="*/ 22 w 119"/>
                <a:gd name="T9" fmla="*/ 25 w 119"/>
                <a:gd name="T10" fmla="*/ 27 w 119"/>
                <a:gd name="T11" fmla="*/ 30 w 119"/>
                <a:gd name="T12" fmla="*/ 33 w 119"/>
                <a:gd name="T13" fmla="*/ 35 w 119"/>
                <a:gd name="T14" fmla="*/ 38 w 119"/>
                <a:gd name="T15" fmla="*/ 41 w 119"/>
                <a:gd name="T16" fmla="*/ 43 w 119"/>
                <a:gd name="T17" fmla="*/ 46 w 119"/>
                <a:gd name="T18" fmla="*/ 49 w 119"/>
                <a:gd name="T19" fmla="*/ 52 w 119"/>
                <a:gd name="T20" fmla="*/ 54 w 119"/>
                <a:gd name="T21" fmla="*/ 57 w 119"/>
                <a:gd name="T22" fmla="*/ 60 w 119"/>
                <a:gd name="T23" fmla="*/ 62 w 119"/>
                <a:gd name="T24" fmla="*/ 65 w 119"/>
                <a:gd name="T25" fmla="*/ 68 w 119"/>
                <a:gd name="T26" fmla="*/ 70 w 119"/>
                <a:gd name="T27" fmla="*/ 73 w 119"/>
                <a:gd name="T28" fmla="*/ 76 w 119"/>
                <a:gd name="T29" fmla="*/ 78 w 119"/>
                <a:gd name="T30" fmla="*/ 81 w 119"/>
                <a:gd name="T31" fmla="*/ 84 w 119"/>
                <a:gd name="T32" fmla="*/ 87 w 119"/>
                <a:gd name="T33" fmla="*/ 89 w 119"/>
                <a:gd name="T34" fmla="*/ 92 w 119"/>
                <a:gd name="T35" fmla="*/ 95 w 119"/>
                <a:gd name="T36" fmla="*/ 97 w 119"/>
                <a:gd name="T37" fmla="*/ 100 w 119"/>
                <a:gd name="T38" fmla="*/ 103 w 119"/>
                <a:gd name="T39" fmla="*/ 105 w 119"/>
                <a:gd name="T40" fmla="*/ 108 w 119"/>
                <a:gd name="T41" fmla="*/ 111 w 119"/>
                <a:gd name="T42" fmla="*/ 116 w 119"/>
                <a:gd name="T43" fmla="*/ 119 w 11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</a:cxnLst>
              <a:rect l="0" t="0" r="r" b="b"/>
              <a:pathLst>
                <a:path w="119">
                  <a:moveTo>
                    <a:pt x="0" y="0"/>
                  </a:moveTo>
                  <a:lnTo>
                    <a:pt x="3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8" y="0"/>
                  </a:lnTo>
                  <a:lnTo>
                    <a:pt x="41" y="0"/>
                  </a:lnTo>
                  <a:lnTo>
                    <a:pt x="43" y="0"/>
                  </a:lnTo>
                  <a:lnTo>
                    <a:pt x="46" y="0"/>
                  </a:lnTo>
                  <a:lnTo>
                    <a:pt x="49" y="0"/>
                  </a:lnTo>
                  <a:lnTo>
                    <a:pt x="52" y="0"/>
                  </a:lnTo>
                  <a:lnTo>
                    <a:pt x="54" y="0"/>
                  </a:lnTo>
                  <a:lnTo>
                    <a:pt x="57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5" y="0"/>
                  </a:lnTo>
                  <a:lnTo>
                    <a:pt x="68" y="0"/>
                  </a:lnTo>
                  <a:lnTo>
                    <a:pt x="70" y="0"/>
                  </a:lnTo>
                  <a:lnTo>
                    <a:pt x="73" y="0"/>
                  </a:lnTo>
                  <a:lnTo>
                    <a:pt x="76" y="0"/>
                  </a:lnTo>
                  <a:lnTo>
                    <a:pt x="78" y="0"/>
                  </a:lnTo>
                  <a:lnTo>
                    <a:pt x="81" y="0"/>
                  </a:lnTo>
                  <a:lnTo>
                    <a:pt x="84" y="0"/>
                  </a:lnTo>
                  <a:lnTo>
                    <a:pt x="87" y="0"/>
                  </a:lnTo>
                  <a:lnTo>
                    <a:pt x="89" y="0"/>
                  </a:lnTo>
                  <a:lnTo>
                    <a:pt x="92" y="0"/>
                  </a:lnTo>
                  <a:lnTo>
                    <a:pt x="95" y="0"/>
                  </a:lnTo>
                  <a:lnTo>
                    <a:pt x="97" y="0"/>
                  </a:lnTo>
                  <a:lnTo>
                    <a:pt x="100" y="0"/>
                  </a:lnTo>
                  <a:lnTo>
                    <a:pt x="103" y="0"/>
                  </a:lnTo>
                  <a:lnTo>
                    <a:pt x="105" y="0"/>
                  </a:lnTo>
                  <a:lnTo>
                    <a:pt x="108" y="0"/>
                  </a:lnTo>
                  <a:lnTo>
                    <a:pt x="111" y="0"/>
                  </a:lnTo>
                  <a:lnTo>
                    <a:pt x="116" y="0"/>
                  </a:lnTo>
                  <a:lnTo>
                    <a:pt x="119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223" name="Freeform 923"/>
            <p:cNvSpPr>
              <a:spLocks/>
            </p:cNvSpPr>
            <p:nvPr/>
          </p:nvSpPr>
          <p:spPr bwMode="auto">
            <a:xfrm>
              <a:off x="3004170" y="6488113"/>
              <a:ext cx="542925" cy="4763"/>
            </a:xfrm>
            <a:custGeom>
              <a:avLst/>
              <a:gdLst>
                <a:gd name="T0" fmla="*/ 6 w 342"/>
                <a:gd name="T1" fmla="*/ 3 h 3"/>
                <a:gd name="T2" fmla="*/ 14 w 342"/>
                <a:gd name="T3" fmla="*/ 3 h 3"/>
                <a:gd name="T4" fmla="*/ 22 w 342"/>
                <a:gd name="T5" fmla="*/ 3 h 3"/>
                <a:gd name="T6" fmla="*/ 30 w 342"/>
                <a:gd name="T7" fmla="*/ 3 h 3"/>
                <a:gd name="T8" fmla="*/ 38 w 342"/>
                <a:gd name="T9" fmla="*/ 3 h 3"/>
                <a:gd name="T10" fmla="*/ 46 w 342"/>
                <a:gd name="T11" fmla="*/ 3 h 3"/>
                <a:gd name="T12" fmla="*/ 54 w 342"/>
                <a:gd name="T13" fmla="*/ 3 h 3"/>
                <a:gd name="T14" fmla="*/ 62 w 342"/>
                <a:gd name="T15" fmla="*/ 3 h 3"/>
                <a:gd name="T16" fmla="*/ 70 w 342"/>
                <a:gd name="T17" fmla="*/ 3 h 3"/>
                <a:gd name="T18" fmla="*/ 78 w 342"/>
                <a:gd name="T19" fmla="*/ 3 h 3"/>
                <a:gd name="T20" fmla="*/ 86 w 342"/>
                <a:gd name="T21" fmla="*/ 3 h 3"/>
                <a:gd name="T22" fmla="*/ 95 w 342"/>
                <a:gd name="T23" fmla="*/ 3 h 3"/>
                <a:gd name="T24" fmla="*/ 103 w 342"/>
                <a:gd name="T25" fmla="*/ 3 h 3"/>
                <a:gd name="T26" fmla="*/ 111 w 342"/>
                <a:gd name="T27" fmla="*/ 3 h 3"/>
                <a:gd name="T28" fmla="*/ 119 w 342"/>
                <a:gd name="T29" fmla="*/ 3 h 3"/>
                <a:gd name="T30" fmla="*/ 127 w 342"/>
                <a:gd name="T31" fmla="*/ 3 h 3"/>
                <a:gd name="T32" fmla="*/ 135 w 342"/>
                <a:gd name="T33" fmla="*/ 3 h 3"/>
                <a:gd name="T34" fmla="*/ 143 w 342"/>
                <a:gd name="T35" fmla="*/ 3 h 3"/>
                <a:gd name="T36" fmla="*/ 151 w 342"/>
                <a:gd name="T37" fmla="*/ 3 h 3"/>
                <a:gd name="T38" fmla="*/ 159 w 342"/>
                <a:gd name="T39" fmla="*/ 3 h 3"/>
                <a:gd name="T40" fmla="*/ 167 w 342"/>
                <a:gd name="T41" fmla="*/ 3 h 3"/>
                <a:gd name="T42" fmla="*/ 175 w 342"/>
                <a:gd name="T43" fmla="*/ 3 h 3"/>
                <a:gd name="T44" fmla="*/ 183 w 342"/>
                <a:gd name="T45" fmla="*/ 3 h 3"/>
                <a:gd name="T46" fmla="*/ 191 w 342"/>
                <a:gd name="T47" fmla="*/ 3 h 3"/>
                <a:gd name="T48" fmla="*/ 199 w 342"/>
                <a:gd name="T49" fmla="*/ 3 h 3"/>
                <a:gd name="T50" fmla="*/ 207 w 342"/>
                <a:gd name="T51" fmla="*/ 3 h 3"/>
                <a:gd name="T52" fmla="*/ 216 w 342"/>
                <a:gd name="T53" fmla="*/ 3 h 3"/>
                <a:gd name="T54" fmla="*/ 224 w 342"/>
                <a:gd name="T55" fmla="*/ 3 h 3"/>
                <a:gd name="T56" fmla="*/ 232 w 342"/>
                <a:gd name="T57" fmla="*/ 3 h 3"/>
                <a:gd name="T58" fmla="*/ 240 w 342"/>
                <a:gd name="T59" fmla="*/ 3 h 3"/>
                <a:gd name="T60" fmla="*/ 248 w 342"/>
                <a:gd name="T61" fmla="*/ 3 h 3"/>
                <a:gd name="T62" fmla="*/ 256 w 342"/>
                <a:gd name="T63" fmla="*/ 3 h 3"/>
                <a:gd name="T64" fmla="*/ 264 w 342"/>
                <a:gd name="T65" fmla="*/ 3 h 3"/>
                <a:gd name="T66" fmla="*/ 272 w 342"/>
                <a:gd name="T67" fmla="*/ 3 h 3"/>
                <a:gd name="T68" fmla="*/ 280 w 342"/>
                <a:gd name="T69" fmla="*/ 3 h 3"/>
                <a:gd name="T70" fmla="*/ 288 w 342"/>
                <a:gd name="T71" fmla="*/ 0 h 3"/>
                <a:gd name="T72" fmla="*/ 296 w 342"/>
                <a:gd name="T73" fmla="*/ 0 h 3"/>
                <a:gd name="T74" fmla="*/ 304 w 342"/>
                <a:gd name="T75" fmla="*/ 0 h 3"/>
                <a:gd name="T76" fmla="*/ 312 w 342"/>
                <a:gd name="T77" fmla="*/ 0 h 3"/>
                <a:gd name="T78" fmla="*/ 320 w 342"/>
                <a:gd name="T79" fmla="*/ 0 h 3"/>
                <a:gd name="T80" fmla="*/ 328 w 342"/>
                <a:gd name="T81" fmla="*/ 0 h 3"/>
                <a:gd name="T82" fmla="*/ 337 w 342"/>
                <a:gd name="T8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42" h="3">
                  <a:moveTo>
                    <a:pt x="0" y="3"/>
                  </a:moveTo>
                  <a:lnTo>
                    <a:pt x="3" y="3"/>
                  </a:lnTo>
                  <a:lnTo>
                    <a:pt x="6" y="3"/>
                  </a:lnTo>
                  <a:lnTo>
                    <a:pt x="8" y="3"/>
                  </a:lnTo>
                  <a:lnTo>
                    <a:pt x="11" y="3"/>
                  </a:lnTo>
                  <a:lnTo>
                    <a:pt x="14" y="3"/>
                  </a:lnTo>
                  <a:lnTo>
                    <a:pt x="17" y="3"/>
                  </a:lnTo>
                  <a:lnTo>
                    <a:pt x="19" y="3"/>
                  </a:lnTo>
                  <a:lnTo>
                    <a:pt x="22" y="3"/>
                  </a:lnTo>
                  <a:lnTo>
                    <a:pt x="25" y="3"/>
                  </a:lnTo>
                  <a:lnTo>
                    <a:pt x="27" y="3"/>
                  </a:lnTo>
                  <a:lnTo>
                    <a:pt x="30" y="3"/>
                  </a:lnTo>
                  <a:lnTo>
                    <a:pt x="33" y="3"/>
                  </a:lnTo>
                  <a:lnTo>
                    <a:pt x="35" y="3"/>
                  </a:lnTo>
                  <a:lnTo>
                    <a:pt x="38" y="3"/>
                  </a:lnTo>
                  <a:lnTo>
                    <a:pt x="41" y="3"/>
                  </a:lnTo>
                  <a:lnTo>
                    <a:pt x="43" y="3"/>
                  </a:lnTo>
                  <a:lnTo>
                    <a:pt x="46" y="3"/>
                  </a:lnTo>
                  <a:lnTo>
                    <a:pt x="49" y="3"/>
                  </a:lnTo>
                  <a:lnTo>
                    <a:pt x="51" y="3"/>
                  </a:lnTo>
                  <a:lnTo>
                    <a:pt x="54" y="3"/>
                  </a:lnTo>
                  <a:lnTo>
                    <a:pt x="57" y="3"/>
                  </a:lnTo>
                  <a:lnTo>
                    <a:pt x="60" y="3"/>
                  </a:lnTo>
                  <a:lnTo>
                    <a:pt x="62" y="3"/>
                  </a:lnTo>
                  <a:lnTo>
                    <a:pt x="65" y="3"/>
                  </a:lnTo>
                  <a:lnTo>
                    <a:pt x="68" y="3"/>
                  </a:lnTo>
                  <a:lnTo>
                    <a:pt x="70" y="3"/>
                  </a:lnTo>
                  <a:lnTo>
                    <a:pt x="73" y="3"/>
                  </a:lnTo>
                  <a:lnTo>
                    <a:pt x="76" y="3"/>
                  </a:lnTo>
                  <a:lnTo>
                    <a:pt x="78" y="3"/>
                  </a:lnTo>
                  <a:lnTo>
                    <a:pt x="81" y="3"/>
                  </a:lnTo>
                  <a:lnTo>
                    <a:pt x="84" y="3"/>
                  </a:lnTo>
                  <a:lnTo>
                    <a:pt x="86" y="3"/>
                  </a:lnTo>
                  <a:lnTo>
                    <a:pt x="89" y="3"/>
                  </a:lnTo>
                  <a:lnTo>
                    <a:pt x="92" y="3"/>
                  </a:lnTo>
                  <a:lnTo>
                    <a:pt x="95" y="3"/>
                  </a:lnTo>
                  <a:lnTo>
                    <a:pt x="97" y="3"/>
                  </a:lnTo>
                  <a:lnTo>
                    <a:pt x="100" y="3"/>
                  </a:lnTo>
                  <a:lnTo>
                    <a:pt x="103" y="3"/>
                  </a:lnTo>
                  <a:lnTo>
                    <a:pt x="105" y="3"/>
                  </a:lnTo>
                  <a:lnTo>
                    <a:pt x="108" y="3"/>
                  </a:lnTo>
                  <a:lnTo>
                    <a:pt x="111" y="3"/>
                  </a:lnTo>
                  <a:lnTo>
                    <a:pt x="113" y="3"/>
                  </a:lnTo>
                  <a:lnTo>
                    <a:pt x="116" y="3"/>
                  </a:lnTo>
                  <a:lnTo>
                    <a:pt x="119" y="3"/>
                  </a:lnTo>
                  <a:lnTo>
                    <a:pt x="121" y="3"/>
                  </a:lnTo>
                  <a:lnTo>
                    <a:pt x="124" y="3"/>
                  </a:lnTo>
                  <a:lnTo>
                    <a:pt x="127" y="3"/>
                  </a:lnTo>
                  <a:lnTo>
                    <a:pt x="129" y="3"/>
                  </a:lnTo>
                  <a:lnTo>
                    <a:pt x="132" y="3"/>
                  </a:lnTo>
                  <a:lnTo>
                    <a:pt x="135" y="3"/>
                  </a:lnTo>
                  <a:lnTo>
                    <a:pt x="138" y="3"/>
                  </a:lnTo>
                  <a:lnTo>
                    <a:pt x="140" y="3"/>
                  </a:lnTo>
                  <a:lnTo>
                    <a:pt x="143" y="3"/>
                  </a:lnTo>
                  <a:lnTo>
                    <a:pt x="146" y="3"/>
                  </a:lnTo>
                  <a:lnTo>
                    <a:pt x="148" y="3"/>
                  </a:lnTo>
                  <a:lnTo>
                    <a:pt x="151" y="3"/>
                  </a:lnTo>
                  <a:lnTo>
                    <a:pt x="154" y="3"/>
                  </a:lnTo>
                  <a:lnTo>
                    <a:pt x="156" y="3"/>
                  </a:lnTo>
                  <a:lnTo>
                    <a:pt x="159" y="3"/>
                  </a:lnTo>
                  <a:lnTo>
                    <a:pt x="162" y="3"/>
                  </a:lnTo>
                  <a:lnTo>
                    <a:pt x="164" y="3"/>
                  </a:lnTo>
                  <a:lnTo>
                    <a:pt x="167" y="3"/>
                  </a:lnTo>
                  <a:lnTo>
                    <a:pt x="170" y="3"/>
                  </a:lnTo>
                  <a:lnTo>
                    <a:pt x="172" y="3"/>
                  </a:lnTo>
                  <a:lnTo>
                    <a:pt x="175" y="3"/>
                  </a:lnTo>
                  <a:lnTo>
                    <a:pt x="178" y="3"/>
                  </a:lnTo>
                  <a:lnTo>
                    <a:pt x="181" y="3"/>
                  </a:lnTo>
                  <a:lnTo>
                    <a:pt x="183" y="3"/>
                  </a:lnTo>
                  <a:lnTo>
                    <a:pt x="186" y="3"/>
                  </a:lnTo>
                  <a:lnTo>
                    <a:pt x="189" y="3"/>
                  </a:lnTo>
                  <a:lnTo>
                    <a:pt x="191" y="3"/>
                  </a:lnTo>
                  <a:lnTo>
                    <a:pt x="194" y="3"/>
                  </a:lnTo>
                  <a:lnTo>
                    <a:pt x="197" y="3"/>
                  </a:lnTo>
                  <a:lnTo>
                    <a:pt x="199" y="3"/>
                  </a:lnTo>
                  <a:lnTo>
                    <a:pt x="202" y="3"/>
                  </a:lnTo>
                  <a:lnTo>
                    <a:pt x="205" y="3"/>
                  </a:lnTo>
                  <a:lnTo>
                    <a:pt x="207" y="3"/>
                  </a:lnTo>
                  <a:lnTo>
                    <a:pt x="210" y="3"/>
                  </a:lnTo>
                  <a:lnTo>
                    <a:pt x="213" y="3"/>
                  </a:lnTo>
                  <a:lnTo>
                    <a:pt x="216" y="3"/>
                  </a:lnTo>
                  <a:lnTo>
                    <a:pt x="218" y="3"/>
                  </a:lnTo>
                  <a:lnTo>
                    <a:pt x="221" y="3"/>
                  </a:lnTo>
                  <a:lnTo>
                    <a:pt x="224" y="3"/>
                  </a:lnTo>
                  <a:lnTo>
                    <a:pt x="226" y="3"/>
                  </a:lnTo>
                  <a:lnTo>
                    <a:pt x="229" y="3"/>
                  </a:lnTo>
                  <a:lnTo>
                    <a:pt x="232" y="3"/>
                  </a:lnTo>
                  <a:lnTo>
                    <a:pt x="234" y="3"/>
                  </a:lnTo>
                  <a:lnTo>
                    <a:pt x="237" y="3"/>
                  </a:lnTo>
                  <a:lnTo>
                    <a:pt x="240" y="3"/>
                  </a:lnTo>
                  <a:lnTo>
                    <a:pt x="242" y="3"/>
                  </a:lnTo>
                  <a:lnTo>
                    <a:pt x="245" y="3"/>
                  </a:lnTo>
                  <a:lnTo>
                    <a:pt x="248" y="3"/>
                  </a:lnTo>
                  <a:lnTo>
                    <a:pt x="250" y="3"/>
                  </a:lnTo>
                  <a:lnTo>
                    <a:pt x="253" y="3"/>
                  </a:lnTo>
                  <a:lnTo>
                    <a:pt x="256" y="3"/>
                  </a:lnTo>
                  <a:lnTo>
                    <a:pt x="259" y="3"/>
                  </a:lnTo>
                  <a:lnTo>
                    <a:pt x="261" y="3"/>
                  </a:lnTo>
                  <a:lnTo>
                    <a:pt x="264" y="3"/>
                  </a:lnTo>
                  <a:lnTo>
                    <a:pt x="267" y="3"/>
                  </a:lnTo>
                  <a:lnTo>
                    <a:pt x="269" y="3"/>
                  </a:lnTo>
                  <a:lnTo>
                    <a:pt x="272" y="3"/>
                  </a:lnTo>
                  <a:lnTo>
                    <a:pt x="275" y="3"/>
                  </a:lnTo>
                  <a:lnTo>
                    <a:pt x="277" y="3"/>
                  </a:lnTo>
                  <a:lnTo>
                    <a:pt x="280" y="3"/>
                  </a:lnTo>
                  <a:lnTo>
                    <a:pt x="283" y="3"/>
                  </a:lnTo>
                  <a:lnTo>
                    <a:pt x="285" y="0"/>
                  </a:lnTo>
                  <a:lnTo>
                    <a:pt x="288" y="0"/>
                  </a:lnTo>
                  <a:lnTo>
                    <a:pt x="291" y="0"/>
                  </a:lnTo>
                  <a:lnTo>
                    <a:pt x="294" y="0"/>
                  </a:lnTo>
                  <a:lnTo>
                    <a:pt x="296" y="0"/>
                  </a:lnTo>
                  <a:lnTo>
                    <a:pt x="299" y="0"/>
                  </a:lnTo>
                  <a:lnTo>
                    <a:pt x="302" y="0"/>
                  </a:lnTo>
                  <a:lnTo>
                    <a:pt x="304" y="0"/>
                  </a:lnTo>
                  <a:lnTo>
                    <a:pt x="307" y="0"/>
                  </a:lnTo>
                  <a:lnTo>
                    <a:pt x="310" y="0"/>
                  </a:lnTo>
                  <a:lnTo>
                    <a:pt x="312" y="0"/>
                  </a:lnTo>
                  <a:lnTo>
                    <a:pt x="315" y="0"/>
                  </a:lnTo>
                  <a:lnTo>
                    <a:pt x="318" y="0"/>
                  </a:lnTo>
                  <a:lnTo>
                    <a:pt x="320" y="0"/>
                  </a:lnTo>
                  <a:lnTo>
                    <a:pt x="323" y="0"/>
                  </a:lnTo>
                  <a:lnTo>
                    <a:pt x="326" y="0"/>
                  </a:lnTo>
                  <a:lnTo>
                    <a:pt x="328" y="0"/>
                  </a:lnTo>
                  <a:lnTo>
                    <a:pt x="331" y="0"/>
                  </a:lnTo>
                  <a:lnTo>
                    <a:pt x="334" y="0"/>
                  </a:lnTo>
                  <a:lnTo>
                    <a:pt x="337" y="0"/>
                  </a:lnTo>
                  <a:lnTo>
                    <a:pt x="339" y="0"/>
                  </a:ln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224" name="Freeform 926"/>
            <p:cNvSpPr>
              <a:spLocks/>
            </p:cNvSpPr>
            <p:nvPr/>
          </p:nvSpPr>
          <p:spPr bwMode="auto">
            <a:xfrm>
              <a:off x="4631357" y="6488113"/>
              <a:ext cx="541338" cy="4763"/>
            </a:xfrm>
            <a:custGeom>
              <a:avLst/>
              <a:gdLst>
                <a:gd name="T0" fmla="*/ 5 w 341"/>
                <a:gd name="T1" fmla="*/ 0 h 3"/>
                <a:gd name="T2" fmla="*/ 13 w 341"/>
                <a:gd name="T3" fmla="*/ 0 h 3"/>
                <a:gd name="T4" fmla="*/ 21 w 341"/>
                <a:gd name="T5" fmla="*/ 0 h 3"/>
                <a:gd name="T6" fmla="*/ 30 w 341"/>
                <a:gd name="T7" fmla="*/ 0 h 3"/>
                <a:gd name="T8" fmla="*/ 38 w 341"/>
                <a:gd name="T9" fmla="*/ 0 h 3"/>
                <a:gd name="T10" fmla="*/ 46 w 341"/>
                <a:gd name="T11" fmla="*/ 0 h 3"/>
                <a:gd name="T12" fmla="*/ 54 w 341"/>
                <a:gd name="T13" fmla="*/ 0 h 3"/>
                <a:gd name="T14" fmla="*/ 62 w 341"/>
                <a:gd name="T15" fmla="*/ 0 h 3"/>
                <a:gd name="T16" fmla="*/ 70 w 341"/>
                <a:gd name="T17" fmla="*/ 0 h 3"/>
                <a:gd name="T18" fmla="*/ 78 w 341"/>
                <a:gd name="T19" fmla="*/ 0 h 3"/>
                <a:gd name="T20" fmla="*/ 86 w 341"/>
                <a:gd name="T21" fmla="*/ 0 h 3"/>
                <a:gd name="T22" fmla="*/ 94 w 341"/>
                <a:gd name="T23" fmla="*/ 3 h 3"/>
                <a:gd name="T24" fmla="*/ 102 w 341"/>
                <a:gd name="T25" fmla="*/ 3 h 3"/>
                <a:gd name="T26" fmla="*/ 110 w 341"/>
                <a:gd name="T27" fmla="*/ 3 h 3"/>
                <a:gd name="T28" fmla="*/ 118 w 341"/>
                <a:gd name="T29" fmla="*/ 3 h 3"/>
                <a:gd name="T30" fmla="*/ 126 w 341"/>
                <a:gd name="T31" fmla="*/ 3 h 3"/>
                <a:gd name="T32" fmla="*/ 134 w 341"/>
                <a:gd name="T33" fmla="*/ 3 h 3"/>
                <a:gd name="T34" fmla="*/ 142 w 341"/>
                <a:gd name="T35" fmla="*/ 3 h 3"/>
                <a:gd name="T36" fmla="*/ 151 w 341"/>
                <a:gd name="T37" fmla="*/ 3 h 3"/>
                <a:gd name="T38" fmla="*/ 159 w 341"/>
                <a:gd name="T39" fmla="*/ 3 h 3"/>
                <a:gd name="T40" fmla="*/ 167 w 341"/>
                <a:gd name="T41" fmla="*/ 3 h 3"/>
                <a:gd name="T42" fmla="*/ 175 w 341"/>
                <a:gd name="T43" fmla="*/ 3 h 3"/>
                <a:gd name="T44" fmla="*/ 183 w 341"/>
                <a:gd name="T45" fmla="*/ 3 h 3"/>
                <a:gd name="T46" fmla="*/ 191 w 341"/>
                <a:gd name="T47" fmla="*/ 3 h 3"/>
                <a:gd name="T48" fmla="*/ 199 w 341"/>
                <a:gd name="T49" fmla="*/ 3 h 3"/>
                <a:gd name="T50" fmla="*/ 207 w 341"/>
                <a:gd name="T51" fmla="*/ 3 h 3"/>
                <a:gd name="T52" fmla="*/ 215 w 341"/>
                <a:gd name="T53" fmla="*/ 3 h 3"/>
                <a:gd name="T54" fmla="*/ 223 w 341"/>
                <a:gd name="T55" fmla="*/ 3 h 3"/>
                <a:gd name="T56" fmla="*/ 231 w 341"/>
                <a:gd name="T57" fmla="*/ 3 h 3"/>
                <a:gd name="T58" fmla="*/ 239 w 341"/>
                <a:gd name="T59" fmla="*/ 3 h 3"/>
                <a:gd name="T60" fmla="*/ 247 w 341"/>
                <a:gd name="T61" fmla="*/ 3 h 3"/>
                <a:gd name="T62" fmla="*/ 255 w 341"/>
                <a:gd name="T63" fmla="*/ 3 h 3"/>
                <a:gd name="T64" fmla="*/ 263 w 341"/>
                <a:gd name="T65" fmla="*/ 3 h 3"/>
                <a:gd name="T66" fmla="*/ 272 w 341"/>
                <a:gd name="T67" fmla="*/ 3 h 3"/>
                <a:gd name="T68" fmla="*/ 280 w 341"/>
                <a:gd name="T69" fmla="*/ 3 h 3"/>
                <a:gd name="T70" fmla="*/ 288 w 341"/>
                <a:gd name="T71" fmla="*/ 3 h 3"/>
                <a:gd name="T72" fmla="*/ 296 w 341"/>
                <a:gd name="T73" fmla="*/ 3 h 3"/>
                <a:gd name="T74" fmla="*/ 304 w 341"/>
                <a:gd name="T75" fmla="*/ 3 h 3"/>
                <a:gd name="T76" fmla="*/ 312 w 341"/>
                <a:gd name="T77" fmla="*/ 3 h 3"/>
                <a:gd name="T78" fmla="*/ 320 w 341"/>
                <a:gd name="T79" fmla="*/ 3 h 3"/>
                <a:gd name="T80" fmla="*/ 328 w 341"/>
                <a:gd name="T81" fmla="*/ 3 h 3"/>
                <a:gd name="T82" fmla="*/ 336 w 341"/>
                <a:gd name="T8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41" h="3">
                  <a:moveTo>
                    <a:pt x="0" y="0"/>
                  </a:moveTo>
                  <a:lnTo>
                    <a:pt x="3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5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3" y="0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51" y="0"/>
                  </a:lnTo>
                  <a:lnTo>
                    <a:pt x="54" y="0"/>
                  </a:lnTo>
                  <a:lnTo>
                    <a:pt x="56" y="0"/>
                  </a:lnTo>
                  <a:lnTo>
                    <a:pt x="59" y="0"/>
                  </a:lnTo>
                  <a:lnTo>
                    <a:pt x="62" y="0"/>
                  </a:lnTo>
                  <a:lnTo>
                    <a:pt x="64" y="0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3" y="0"/>
                  </a:lnTo>
                  <a:lnTo>
                    <a:pt x="75" y="0"/>
                  </a:lnTo>
                  <a:lnTo>
                    <a:pt x="78" y="0"/>
                  </a:lnTo>
                  <a:lnTo>
                    <a:pt x="81" y="0"/>
                  </a:lnTo>
                  <a:lnTo>
                    <a:pt x="83" y="0"/>
                  </a:lnTo>
                  <a:lnTo>
                    <a:pt x="86" y="0"/>
                  </a:lnTo>
                  <a:lnTo>
                    <a:pt x="89" y="0"/>
                  </a:lnTo>
                  <a:lnTo>
                    <a:pt x="91" y="3"/>
                  </a:lnTo>
                  <a:lnTo>
                    <a:pt x="94" y="3"/>
                  </a:lnTo>
                  <a:lnTo>
                    <a:pt x="97" y="3"/>
                  </a:lnTo>
                  <a:lnTo>
                    <a:pt x="99" y="3"/>
                  </a:lnTo>
                  <a:lnTo>
                    <a:pt x="102" y="3"/>
                  </a:lnTo>
                  <a:lnTo>
                    <a:pt x="105" y="3"/>
                  </a:lnTo>
                  <a:lnTo>
                    <a:pt x="107" y="3"/>
                  </a:lnTo>
                  <a:lnTo>
                    <a:pt x="110" y="3"/>
                  </a:lnTo>
                  <a:lnTo>
                    <a:pt x="113" y="3"/>
                  </a:lnTo>
                  <a:lnTo>
                    <a:pt x="116" y="3"/>
                  </a:lnTo>
                  <a:lnTo>
                    <a:pt x="118" y="3"/>
                  </a:lnTo>
                  <a:lnTo>
                    <a:pt x="121" y="3"/>
                  </a:lnTo>
                  <a:lnTo>
                    <a:pt x="124" y="3"/>
                  </a:lnTo>
                  <a:lnTo>
                    <a:pt x="126" y="3"/>
                  </a:lnTo>
                  <a:lnTo>
                    <a:pt x="129" y="3"/>
                  </a:lnTo>
                  <a:lnTo>
                    <a:pt x="132" y="3"/>
                  </a:lnTo>
                  <a:lnTo>
                    <a:pt x="134" y="3"/>
                  </a:lnTo>
                  <a:lnTo>
                    <a:pt x="137" y="3"/>
                  </a:lnTo>
                  <a:lnTo>
                    <a:pt x="140" y="3"/>
                  </a:lnTo>
                  <a:lnTo>
                    <a:pt x="142" y="3"/>
                  </a:lnTo>
                  <a:lnTo>
                    <a:pt x="145" y="3"/>
                  </a:lnTo>
                  <a:lnTo>
                    <a:pt x="148" y="3"/>
                  </a:lnTo>
                  <a:lnTo>
                    <a:pt x="151" y="3"/>
                  </a:lnTo>
                  <a:lnTo>
                    <a:pt x="153" y="3"/>
                  </a:lnTo>
                  <a:lnTo>
                    <a:pt x="156" y="3"/>
                  </a:lnTo>
                  <a:lnTo>
                    <a:pt x="159" y="3"/>
                  </a:lnTo>
                  <a:lnTo>
                    <a:pt x="161" y="3"/>
                  </a:lnTo>
                  <a:lnTo>
                    <a:pt x="164" y="3"/>
                  </a:lnTo>
                  <a:lnTo>
                    <a:pt x="167" y="3"/>
                  </a:lnTo>
                  <a:lnTo>
                    <a:pt x="169" y="3"/>
                  </a:lnTo>
                  <a:lnTo>
                    <a:pt x="172" y="3"/>
                  </a:lnTo>
                  <a:lnTo>
                    <a:pt x="175" y="3"/>
                  </a:lnTo>
                  <a:lnTo>
                    <a:pt x="177" y="3"/>
                  </a:lnTo>
                  <a:lnTo>
                    <a:pt x="180" y="3"/>
                  </a:lnTo>
                  <a:lnTo>
                    <a:pt x="183" y="3"/>
                  </a:lnTo>
                  <a:lnTo>
                    <a:pt x="185" y="3"/>
                  </a:lnTo>
                  <a:lnTo>
                    <a:pt x="188" y="3"/>
                  </a:lnTo>
                  <a:lnTo>
                    <a:pt x="191" y="3"/>
                  </a:lnTo>
                  <a:lnTo>
                    <a:pt x="194" y="3"/>
                  </a:lnTo>
                  <a:lnTo>
                    <a:pt x="196" y="3"/>
                  </a:lnTo>
                  <a:lnTo>
                    <a:pt x="199" y="3"/>
                  </a:lnTo>
                  <a:lnTo>
                    <a:pt x="202" y="3"/>
                  </a:lnTo>
                  <a:lnTo>
                    <a:pt x="204" y="3"/>
                  </a:lnTo>
                  <a:lnTo>
                    <a:pt x="207" y="3"/>
                  </a:lnTo>
                  <a:lnTo>
                    <a:pt x="210" y="3"/>
                  </a:lnTo>
                  <a:lnTo>
                    <a:pt x="212" y="3"/>
                  </a:lnTo>
                  <a:lnTo>
                    <a:pt x="215" y="3"/>
                  </a:lnTo>
                  <a:lnTo>
                    <a:pt x="218" y="3"/>
                  </a:lnTo>
                  <a:lnTo>
                    <a:pt x="220" y="3"/>
                  </a:lnTo>
                  <a:lnTo>
                    <a:pt x="223" y="3"/>
                  </a:lnTo>
                  <a:lnTo>
                    <a:pt x="226" y="3"/>
                  </a:lnTo>
                  <a:lnTo>
                    <a:pt x="229" y="3"/>
                  </a:lnTo>
                  <a:lnTo>
                    <a:pt x="231" y="3"/>
                  </a:lnTo>
                  <a:lnTo>
                    <a:pt x="234" y="3"/>
                  </a:lnTo>
                  <a:lnTo>
                    <a:pt x="237" y="3"/>
                  </a:lnTo>
                  <a:lnTo>
                    <a:pt x="239" y="3"/>
                  </a:lnTo>
                  <a:lnTo>
                    <a:pt x="242" y="3"/>
                  </a:lnTo>
                  <a:lnTo>
                    <a:pt x="245" y="3"/>
                  </a:lnTo>
                  <a:lnTo>
                    <a:pt x="247" y="3"/>
                  </a:lnTo>
                  <a:lnTo>
                    <a:pt x="250" y="3"/>
                  </a:lnTo>
                  <a:lnTo>
                    <a:pt x="253" y="3"/>
                  </a:lnTo>
                  <a:lnTo>
                    <a:pt x="255" y="3"/>
                  </a:lnTo>
                  <a:lnTo>
                    <a:pt x="258" y="3"/>
                  </a:lnTo>
                  <a:lnTo>
                    <a:pt x="261" y="3"/>
                  </a:lnTo>
                  <a:lnTo>
                    <a:pt x="263" y="3"/>
                  </a:lnTo>
                  <a:lnTo>
                    <a:pt x="266" y="3"/>
                  </a:lnTo>
                  <a:lnTo>
                    <a:pt x="269" y="3"/>
                  </a:lnTo>
                  <a:lnTo>
                    <a:pt x="272" y="3"/>
                  </a:lnTo>
                  <a:lnTo>
                    <a:pt x="274" y="3"/>
                  </a:lnTo>
                  <a:lnTo>
                    <a:pt x="277" y="3"/>
                  </a:lnTo>
                  <a:lnTo>
                    <a:pt x="280" y="3"/>
                  </a:lnTo>
                  <a:lnTo>
                    <a:pt x="282" y="3"/>
                  </a:lnTo>
                  <a:lnTo>
                    <a:pt x="285" y="3"/>
                  </a:lnTo>
                  <a:lnTo>
                    <a:pt x="288" y="3"/>
                  </a:lnTo>
                  <a:lnTo>
                    <a:pt x="290" y="3"/>
                  </a:lnTo>
                  <a:lnTo>
                    <a:pt x="293" y="3"/>
                  </a:lnTo>
                  <a:lnTo>
                    <a:pt x="296" y="3"/>
                  </a:lnTo>
                  <a:lnTo>
                    <a:pt x="298" y="3"/>
                  </a:lnTo>
                  <a:lnTo>
                    <a:pt x="301" y="3"/>
                  </a:lnTo>
                  <a:lnTo>
                    <a:pt x="304" y="3"/>
                  </a:lnTo>
                  <a:lnTo>
                    <a:pt x="306" y="3"/>
                  </a:lnTo>
                  <a:lnTo>
                    <a:pt x="309" y="3"/>
                  </a:lnTo>
                  <a:lnTo>
                    <a:pt x="312" y="3"/>
                  </a:lnTo>
                  <a:lnTo>
                    <a:pt x="315" y="3"/>
                  </a:lnTo>
                  <a:lnTo>
                    <a:pt x="317" y="3"/>
                  </a:lnTo>
                  <a:lnTo>
                    <a:pt x="320" y="3"/>
                  </a:lnTo>
                  <a:lnTo>
                    <a:pt x="323" y="3"/>
                  </a:lnTo>
                  <a:lnTo>
                    <a:pt x="325" y="3"/>
                  </a:lnTo>
                  <a:lnTo>
                    <a:pt x="328" y="3"/>
                  </a:lnTo>
                  <a:lnTo>
                    <a:pt x="331" y="3"/>
                  </a:lnTo>
                  <a:lnTo>
                    <a:pt x="333" y="3"/>
                  </a:lnTo>
                  <a:lnTo>
                    <a:pt x="336" y="3"/>
                  </a:lnTo>
                  <a:lnTo>
                    <a:pt x="339" y="3"/>
                  </a:lnTo>
                  <a:lnTo>
                    <a:pt x="341" y="3"/>
                  </a:lnTo>
                </a:path>
              </a:pathLst>
            </a:custGeom>
            <a:noFill/>
            <a:ln w="12700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225" name="Freeform 927"/>
            <p:cNvSpPr>
              <a:spLocks/>
            </p:cNvSpPr>
            <p:nvPr/>
          </p:nvSpPr>
          <p:spPr bwMode="auto">
            <a:xfrm>
              <a:off x="5172695" y="6492875"/>
              <a:ext cx="188913" cy="0"/>
            </a:xfrm>
            <a:custGeom>
              <a:avLst/>
              <a:gdLst>
                <a:gd name="T0" fmla="*/ 0 w 119"/>
                <a:gd name="T1" fmla="*/ 3 w 119"/>
                <a:gd name="T2" fmla="*/ 6 w 119"/>
                <a:gd name="T3" fmla="*/ 9 w 119"/>
                <a:gd name="T4" fmla="*/ 11 w 119"/>
                <a:gd name="T5" fmla="*/ 14 w 119"/>
                <a:gd name="T6" fmla="*/ 17 w 119"/>
                <a:gd name="T7" fmla="*/ 19 w 119"/>
                <a:gd name="T8" fmla="*/ 22 w 119"/>
                <a:gd name="T9" fmla="*/ 25 w 119"/>
                <a:gd name="T10" fmla="*/ 27 w 119"/>
                <a:gd name="T11" fmla="*/ 30 w 119"/>
                <a:gd name="T12" fmla="*/ 33 w 119"/>
                <a:gd name="T13" fmla="*/ 35 w 119"/>
                <a:gd name="T14" fmla="*/ 38 w 119"/>
                <a:gd name="T15" fmla="*/ 41 w 119"/>
                <a:gd name="T16" fmla="*/ 43 w 119"/>
                <a:gd name="T17" fmla="*/ 46 w 119"/>
                <a:gd name="T18" fmla="*/ 49 w 119"/>
                <a:gd name="T19" fmla="*/ 52 w 119"/>
                <a:gd name="T20" fmla="*/ 54 w 119"/>
                <a:gd name="T21" fmla="*/ 57 w 119"/>
                <a:gd name="T22" fmla="*/ 60 w 119"/>
                <a:gd name="T23" fmla="*/ 62 w 119"/>
                <a:gd name="T24" fmla="*/ 65 w 119"/>
                <a:gd name="T25" fmla="*/ 68 w 119"/>
                <a:gd name="T26" fmla="*/ 70 w 119"/>
                <a:gd name="T27" fmla="*/ 73 w 119"/>
                <a:gd name="T28" fmla="*/ 76 w 119"/>
                <a:gd name="T29" fmla="*/ 78 w 119"/>
                <a:gd name="T30" fmla="*/ 81 w 119"/>
                <a:gd name="T31" fmla="*/ 84 w 119"/>
                <a:gd name="T32" fmla="*/ 87 w 119"/>
                <a:gd name="T33" fmla="*/ 89 w 119"/>
                <a:gd name="T34" fmla="*/ 92 w 119"/>
                <a:gd name="T35" fmla="*/ 95 w 119"/>
                <a:gd name="T36" fmla="*/ 97 w 119"/>
                <a:gd name="T37" fmla="*/ 100 w 119"/>
                <a:gd name="T38" fmla="*/ 103 w 119"/>
                <a:gd name="T39" fmla="*/ 105 w 119"/>
                <a:gd name="T40" fmla="*/ 108 w 119"/>
                <a:gd name="T41" fmla="*/ 111 w 119"/>
                <a:gd name="T42" fmla="*/ 116 w 119"/>
                <a:gd name="T43" fmla="*/ 119 w 11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</a:cxnLst>
              <a:rect l="0" t="0" r="r" b="b"/>
              <a:pathLst>
                <a:path w="119">
                  <a:moveTo>
                    <a:pt x="0" y="0"/>
                  </a:moveTo>
                  <a:lnTo>
                    <a:pt x="3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8" y="0"/>
                  </a:lnTo>
                  <a:lnTo>
                    <a:pt x="41" y="0"/>
                  </a:lnTo>
                  <a:lnTo>
                    <a:pt x="43" y="0"/>
                  </a:lnTo>
                  <a:lnTo>
                    <a:pt x="46" y="0"/>
                  </a:lnTo>
                  <a:lnTo>
                    <a:pt x="49" y="0"/>
                  </a:lnTo>
                  <a:lnTo>
                    <a:pt x="52" y="0"/>
                  </a:lnTo>
                  <a:lnTo>
                    <a:pt x="54" y="0"/>
                  </a:lnTo>
                  <a:lnTo>
                    <a:pt x="57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5" y="0"/>
                  </a:lnTo>
                  <a:lnTo>
                    <a:pt x="68" y="0"/>
                  </a:lnTo>
                  <a:lnTo>
                    <a:pt x="70" y="0"/>
                  </a:lnTo>
                  <a:lnTo>
                    <a:pt x="73" y="0"/>
                  </a:lnTo>
                  <a:lnTo>
                    <a:pt x="76" y="0"/>
                  </a:lnTo>
                  <a:lnTo>
                    <a:pt x="78" y="0"/>
                  </a:lnTo>
                  <a:lnTo>
                    <a:pt x="81" y="0"/>
                  </a:lnTo>
                  <a:lnTo>
                    <a:pt x="84" y="0"/>
                  </a:lnTo>
                  <a:lnTo>
                    <a:pt x="87" y="0"/>
                  </a:lnTo>
                  <a:lnTo>
                    <a:pt x="89" y="0"/>
                  </a:lnTo>
                  <a:lnTo>
                    <a:pt x="92" y="0"/>
                  </a:lnTo>
                  <a:lnTo>
                    <a:pt x="95" y="0"/>
                  </a:lnTo>
                  <a:lnTo>
                    <a:pt x="97" y="0"/>
                  </a:lnTo>
                  <a:lnTo>
                    <a:pt x="100" y="0"/>
                  </a:lnTo>
                  <a:lnTo>
                    <a:pt x="103" y="0"/>
                  </a:lnTo>
                  <a:lnTo>
                    <a:pt x="105" y="0"/>
                  </a:lnTo>
                  <a:lnTo>
                    <a:pt x="108" y="0"/>
                  </a:lnTo>
                  <a:lnTo>
                    <a:pt x="111" y="0"/>
                  </a:lnTo>
                  <a:lnTo>
                    <a:pt x="116" y="0"/>
                  </a:lnTo>
                  <a:lnTo>
                    <a:pt x="119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226" name="Rectangle 928"/>
            <p:cNvSpPr>
              <a:spLocks noChangeArrowheads="1"/>
            </p:cNvSpPr>
            <p:nvPr/>
          </p:nvSpPr>
          <p:spPr bwMode="auto">
            <a:xfrm>
              <a:off x="4348782" y="4767263"/>
              <a:ext cx="987425" cy="395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7" name="Rectangle 929"/>
            <p:cNvSpPr>
              <a:spLocks noChangeArrowheads="1"/>
            </p:cNvSpPr>
            <p:nvPr/>
          </p:nvSpPr>
          <p:spPr bwMode="auto">
            <a:xfrm>
              <a:off x="4348782" y="4767263"/>
              <a:ext cx="987425" cy="39528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8" name="Rectangle 940"/>
            <p:cNvSpPr>
              <a:spLocks noChangeArrowheads="1"/>
            </p:cNvSpPr>
            <p:nvPr/>
          </p:nvSpPr>
          <p:spPr bwMode="auto">
            <a:xfrm>
              <a:off x="4399285" y="4786313"/>
              <a:ext cx="309380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source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29" name="Line 941"/>
            <p:cNvSpPr>
              <a:spLocks noChangeShapeType="1"/>
            </p:cNvSpPr>
            <p:nvPr/>
          </p:nvSpPr>
          <p:spPr bwMode="auto">
            <a:xfrm>
              <a:off x="4211960" y="4869160"/>
              <a:ext cx="171450" cy="0"/>
            </a:xfrm>
            <a:prstGeom prst="line">
              <a:avLst/>
            </a:prstGeom>
            <a:noFill/>
            <a:ln w="12700" cap="flat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0" name="Rectangle 942"/>
            <p:cNvSpPr>
              <a:spLocks noChangeArrowheads="1"/>
            </p:cNvSpPr>
            <p:nvPr/>
          </p:nvSpPr>
          <p:spPr bwMode="auto">
            <a:xfrm>
              <a:off x="4399285" y="4945484"/>
              <a:ext cx="798295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solenoid focusing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31" name="Line 943"/>
            <p:cNvSpPr>
              <a:spLocks noChangeShapeType="1"/>
            </p:cNvSpPr>
            <p:nvPr/>
          </p:nvSpPr>
          <p:spPr bwMode="auto">
            <a:xfrm>
              <a:off x="4211960" y="5013176"/>
              <a:ext cx="171450" cy="0"/>
            </a:xfrm>
            <a:prstGeom prst="line">
              <a:avLst/>
            </a:prstGeom>
            <a:noFill/>
            <a:ln w="12700" cap="flat">
              <a:solidFill>
                <a:srgbClr val="007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2" name="Rectangle 944"/>
            <p:cNvSpPr>
              <a:spLocks noChangeArrowheads="1"/>
            </p:cNvSpPr>
            <p:nvPr/>
          </p:nvSpPr>
          <p:spPr bwMode="auto">
            <a:xfrm>
              <a:off x="4399285" y="5089500"/>
              <a:ext cx="928139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energy compression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33" name="Line 945"/>
            <p:cNvSpPr>
              <a:spLocks noChangeShapeType="1"/>
            </p:cNvSpPr>
            <p:nvPr/>
          </p:nvSpPr>
          <p:spPr bwMode="auto">
            <a:xfrm>
              <a:off x="4211960" y="5157192"/>
              <a:ext cx="171450" cy="0"/>
            </a:xfrm>
            <a:prstGeom prst="line">
              <a:avLst/>
            </a:prstGeom>
            <a:noFill/>
            <a:ln w="1270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4" name="Line 946"/>
            <p:cNvSpPr>
              <a:spLocks noChangeShapeType="1"/>
            </p:cNvSpPr>
            <p:nvPr/>
          </p:nvSpPr>
          <p:spPr bwMode="auto">
            <a:xfrm flipV="1">
              <a:off x="3901107" y="5076825"/>
              <a:ext cx="0" cy="13922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5" name="Line 947"/>
            <p:cNvSpPr>
              <a:spLocks noChangeShapeType="1"/>
            </p:cNvSpPr>
            <p:nvPr/>
          </p:nvSpPr>
          <p:spPr bwMode="auto">
            <a:xfrm flipV="1">
              <a:off x="4328145" y="5513388"/>
              <a:ext cx="0" cy="9652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6" name="Rectangle 822"/>
            <p:cNvSpPr>
              <a:spLocks noChangeArrowheads="1"/>
            </p:cNvSpPr>
            <p:nvPr/>
          </p:nvSpPr>
          <p:spPr bwMode="auto">
            <a:xfrm>
              <a:off x="2739358" y="5805844"/>
              <a:ext cx="24846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0.5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37" name="Rectangle 822"/>
            <p:cNvSpPr>
              <a:spLocks noChangeArrowheads="1"/>
            </p:cNvSpPr>
            <p:nvPr/>
          </p:nvSpPr>
          <p:spPr bwMode="auto">
            <a:xfrm>
              <a:off x="2731183" y="4614280"/>
              <a:ext cx="24846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1.5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38" name="Rechteck 1350"/>
            <p:cNvSpPr/>
            <p:nvPr/>
          </p:nvSpPr>
          <p:spPr>
            <a:xfrm>
              <a:off x="4174157" y="4786313"/>
              <a:ext cx="1162050" cy="471487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98" name="Group 1197"/>
          <p:cNvGrpSpPr/>
          <p:nvPr/>
        </p:nvGrpSpPr>
        <p:grpSpPr>
          <a:xfrm>
            <a:off x="304800" y="1422400"/>
            <a:ext cx="4129349" cy="2932114"/>
            <a:chOff x="120650" y="999328"/>
            <a:chExt cx="4846899" cy="3507586"/>
          </a:xfrm>
        </p:grpSpPr>
        <p:sp>
          <p:nvSpPr>
            <p:cNvPr id="10" name="Textfeld 5"/>
            <p:cNvSpPr txBox="1"/>
            <p:nvPr/>
          </p:nvSpPr>
          <p:spPr>
            <a:xfrm>
              <a:off x="3266036" y="999328"/>
              <a:ext cx="17015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The LIGHT test-stand at GSI</a:t>
              </a:r>
              <a:endParaRPr lang="en-US" sz="1400" b="1" dirty="0"/>
            </a:p>
          </p:txBody>
        </p:sp>
        <p:sp>
          <p:nvSpPr>
            <p:cNvPr id="239" name="Freeform 9"/>
            <p:cNvSpPr>
              <a:spLocks/>
            </p:cNvSpPr>
            <p:nvPr/>
          </p:nvSpPr>
          <p:spPr bwMode="auto">
            <a:xfrm>
              <a:off x="2116138" y="1108076"/>
              <a:ext cx="111125" cy="319088"/>
            </a:xfrm>
            <a:custGeom>
              <a:avLst/>
              <a:gdLst>
                <a:gd name="T0" fmla="*/ 0 w 70"/>
                <a:gd name="T1" fmla="*/ 196 h 201"/>
                <a:gd name="T2" fmla="*/ 53 w 70"/>
                <a:gd name="T3" fmla="*/ 0 h 201"/>
                <a:gd name="T4" fmla="*/ 61 w 70"/>
                <a:gd name="T5" fmla="*/ 3 h 201"/>
                <a:gd name="T6" fmla="*/ 70 w 70"/>
                <a:gd name="T7" fmla="*/ 6 h 201"/>
                <a:gd name="T8" fmla="*/ 17 w 70"/>
                <a:gd name="T9" fmla="*/ 201 h 201"/>
                <a:gd name="T10" fmla="*/ 9 w 70"/>
                <a:gd name="T11" fmla="*/ 199 h 201"/>
                <a:gd name="T12" fmla="*/ 0 w 70"/>
                <a:gd name="T13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201">
                  <a:moveTo>
                    <a:pt x="0" y="196"/>
                  </a:moveTo>
                  <a:lnTo>
                    <a:pt x="53" y="0"/>
                  </a:lnTo>
                  <a:lnTo>
                    <a:pt x="61" y="3"/>
                  </a:lnTo>
                  <a:lnTo>
                    <a:pt x="70" y="6"/>
                  </a:lnTo>
                  <a:lnTo>
                    <a:pt x="17" y="201"/>
                  </a:lnTo>
                  <a:lnTo>
                    <a:pt x="9" y="199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0" name="Freeform 10"/>
            <p:cNvSpPr>
              <a:spLocks/>
            </p:cNvSpPr>
            <p:nvPr/>
          </p:nvSpPr>
          <p:spPr bwMode="auto">
            <a:xfrm>
              <a:off x="249238" y="1412876"/>
              <a:ext cx="1890713" cy="2051050"/>
            </a:xfrm>
            <a:custGeom>
              <a:avLst/>
              <a:gdLst>
                <a:gd name="T0" fmla="*/ 0 w 1191"/>
                <a:gd name="T1" fmla="*/ 1279 h 1292"/>
                <a:gd name="T2" fmla="*/ 1178 w 1191"/>
                <a:gd name="T3" fmla="*/ 0 h 1292"/>
                <a:gd name="T4" fmla="*/ 1185 w 1191"/>
                <a:gd name="T5" fmla="*/ 7 h 1292"/>
                <a:gd name="T6" fmla="*/ 1191 w 1191"/>
                <a:gd name="T7" fmla="*/ 13 h 1292"/>
                <a:gd name="T8" fmla="*/ 13 w 1191"/>
                <a:gd name="T9" fmla="*/ 1292 h 1292"/>
                <a:gd name="T10" fmla="*/ 7 w 1191"/>
                <a:gd name="T11" fmla="*/ 1285 h 1292"/>
                <a:gd name="T12" fmla="*/ 0 w 1191"/>
                <a:gd name="T13" fmla="*/ 1279 h 1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1" h="1292">
                  <a:moveTo>
                    <a:pt x="0" y="1279"/>
                  </a:moveTo>
                  <a:lnTo>
                    <a:pt x="1178" y="0"/>
                  </a:lnTo>
                  <a:lnTo>
                    <a:pt x="1185" y="7"/>
                  </a:lnTo>
                  <a:lnTo>
                    <a:pt x="1191" y="13"/>
                  </a:lnTo>
                  <a:lnTo>
                    <a:pt x="13" y="1292"/>
                  </a:lnTo>
                  <a:lnTo>
                    <a:pt x="7" y="1285"/>
                  </a:lnTo>
                  <a:lnTo>
                    <a:pt x="0" y="1279"/>
                  </a:lnTo>
                  <a:close/>
                </a:path>
              </a:pathLst>
            </a:cu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1" name="Freeform 11"/>
            <p:cNvSpPr>
              <a:spLocks/>
            </p:cNvSpPr>
            <p:nvPr/>
          </p:nvSpPr>
          <p:spPr bwMode="auto">
            <a:xfrm>
              <a:off x="352425" y="3778251"/>
              <a:ext cx="350838" cy="384175"/>
            </a:xfrm>
            <a:custGeom>
              <a:avLst/>
              <a:gdLst>
                <a:gd name="T0" fmla="*/ 0 w 221"/>
                <a:gd name="T1" fmla="*/ 229 h 242"/>
                <a:gd name="T2" fmla="*/ 208 w 221"/>
                <a:gd name="T3" fmla="*/ 0 h 242"/>
                <a:gd name="T4" fmla="*/ 214 w 221"/>
                <a:gd name="T5" fmla="*/ 6 h 242"/>
                <a:gd name="T6" fmla="*/ 221 w 221"/>
                <a:gd name="T7" fmla="*/ 13 h 242"/>
                <a:gd name="T8" fmla="*/ 13 w 221"/>
                <a:gd name="T9" fmla="*/ 242 h 242"/>
                <a:gd name="T10" fmla="*/ 7 w 221"/>
                <a:gd name="T11" fmla="*/ 236 h 242"/>
                <a:gd name="T12" fmla="*/ 0 w 221"/>
                <a:gd name="T13" fmla="*/ 229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1" h="242">
                  <a:moveTo>
                    <a:pt x="0" y="229"/>
                  </a:moveTo>
                  <a:lnTo>
                    <a:pt x="208" y="0"/>
                  </a:lnTo>
                  <a:lnTo>
                    <a:pt x="214" y="6"/>
                  </a:lnTo>
                  <a:lnTo>
                    <a:pt x="221" y="13"/>
                  </a:lnTo>
                  <a:lnTo>
                    <a:pt x="13" y="242"/>
                  </a:lnTo>
                  <a:lnTo>
                    <a:pt x="7" y="236"/>
                  </a:lnTo>
                  <a:lnTo>
                    <a:pt x="0" y="229"/>
                  </a:lnTo>
                  <a:close/>
                </a:path>
              </a:pathLst>
            </a:cu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2" name="Freeform 12"/>
            <p:cNvSpPr>
              <a:spLocks/>
            </p:cNvSpPr>
            <p:nvPr/>
          </p:nvSpPr>
          <p:spPr bwMode="auto">
            <a:xfrm>
              <a:off x="706438" y="3716338"/>
              <a:ext cx="339725" cy="117475"/>
            </a:xfrm>
            <a:custGeom>
              <a:avLst/>
              <a:gdLst>
                <a:gd name="T0" fmla="*/ 0 w 214"/>
                <a:gd name="T1" fmla="*/ 56 h 74"/>
                <a:gd name="T2" fmla="*/ 210 w 214"/>
                <a:gd name="T3" fmla="*/ 0 h 74"/>
                <a:gd name="T4" fmla="*/ 212 w 214"/>
                <a:gd name="T5" fmla="*/ 9 h 74"/>
                <a:gd name="T6" fmla="*/ 214 w 214"/>
                <a:gd name="T7" fmla="*/ 19 h 74"/>
                <a:gd name="T8" fmla="*/ 4 w 214"/>
                <a:gd name="T9" fmla="*/ 74 h 74"/>
                <a:gd name="T10" fmla="*/ 2 w 214"/>
                <a:gd name="T11" fmla="*/ 65 h 74"/>
                <a:gd name="T12" fmla="*/ 0 w 214"/>
                <a:gd name="T13" fmla="*/ 5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74">
                  <a:moveTo>
                    <a:pt x="0" y="56"/>
                  </a:moveTo>
                  <a:lnTo>
                    <a:pt x="210" y="0"/>
                  </a:lnTo>
                  <a:lnTo>
                    <a:pt x="212" y="9"/>
                  </a:lnTo>
                  <a:lnTo>
                    <a:pt x="214" y="19"/>
                  </a:lnTo>
                  <a:lnTo>
                    <a:pt x="4" y="74"/>
                  </a:lnTo>
                  <a:lnTo>
                    <a:pt x="2" y="65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3" name="Freeform 13"/>
            <p:cNvSpPr>
              <a:spLocks/>
            </p:cNvSpPr>
            <p:nvPr/>
          </p:nvSpPr>
          <p:spPr bwMode="auto">
            <a:xfrm>
              <a:off x="1255713" y="3683001"/>
              <a:ext cx="2276475" cy="36513"/>
            </a:xfrm>
            <a:custGeom>
              <a:avLst/>
              <a:gdLst>
                <a:gd name="T0" fmla="*/ 0 w 1434"/>
                <a:gd name="T1" fmla="*/ 4 h 23"/>
                <a:gd name="T2" fmla="*/ 1434 w 1434"/>
                <a:gd name="T3" fmla="*/ 0 h 23"/>
                <a:gd name="T4" fmla="*/ 1434 w 1434"/>
                <a:gd name="T5" fmla="*/ 9 h 23"/>
                <a:gd name="T6" fmla="*/ 1434 w 1434"/>
                <a:gd name="T7" fmla="*/ 19 h 23"/>
                <a:gd name="T8" fmla="*/ 0 w 1434"/>
                <a:gd name="T9" fmla="*/ 23 h 23"/>
                <a:gd name="T10" fmla="*/ 0 w 1434"/>
                <a:gd name="T11" fmla="*/ 13 h 23"/>
                <a:gd name="T12" fmla="*/ 0 w 1434"/>
                <a:gd name="T13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4" h="23">
                  <a:moveTo>
                    <a:pt x="0" y="4"/>
                  </a:moveTo>
                  <a:lnTo>
                    <a:pt x="1434" y="0"/>
                  </a:lnTo>
                  <a:lnTo>
                    <a:pt x="1434" y="9"/>
                  </a:lnTo>
                  <a:lnTo>
                    <a:pt x="1434" y="19"/>
                  </a:lnTo>
                  <a:lnTo>
                    <a:pt x="0" y="23"/>
                  </a:lnTo>
                  <a:lnTo>
                    <a:pt x="0" y="1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4" name="Freeform 14"/>
            <p:cNvSpPr>
              <a:spLocks/>
            </p:cNvSpPr>
            <p:nvPr/>
          </p:nvSpPr>
          <p:spPr bwMode="auto">
            <a:xfrm>
              <a:off x="122238" y="4251326"/>
              <a:ext cx="2360613" cy="4763"/>
            </a:xfrm>
            <a:custGeom>
              <a:avLst/>
              <a:gdLst>
                <a:gd name="T0" fmla="*/ 1487 w 1487"/>
                <a:gd name="T1" fmla="*/ 3 h 3"/>
                <a:gd name="T2" fmla="*/ 0 w 1487"/>
                <a:gd name="T3" fmla="*/ 3 h 3"/>
                <a:gd name="T4" fmla="*/ 0 w 1487"/>
                <a:gd name="T5" fmla="*/ 2 h 3"/>
                <a:gd name="T6" fmla="*/ 0 w 1487"/>
                <a:gd name="T7" fmla="*/ 0 h 3"/>
                <a:gd name="T8" fmla="*/ 1487 w 1487"/>
                <a:gd name="T9" fmla="*/ 0 h 3"/>
                <a:gd name="T10" fmla="*/ 1487 w 1487"/>
                <a:gd name="T11" fmla="*/ 2 h 3"/>
                <a:gd name="T12" fmla="*/ 1487 w 1487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7" h="3">
                  <a:moveTo>
                    <a:pt x="1487" y="3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87" y="0"/>
                  </a:lnTo>
                  <a:lnTo>
                    <a:pt x="1487" y="2"/>
                  </a:lnTo>
                  <a:lnTo>
                    <a:pt x="1487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5" name="Rectangle 15"/>
            <p:cNvSpPr>
              <a:spLocks noChangeArrowheads="1"/>
            </p:cNvSpPr>
            <p:nvPr/>
          </p:nvSpPr>
          <p:spPr bwMode="auto">
            <a:xfrm>
              <a:off x="120650" y="1198563"/>
              <a:ext cx="1588" cy="15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6" name="Freeform 16"/>
            <p:cNvSpPr>
              <a:spLocks/>
            </p:cNvSpPr>
            <p:nvPr/>
          </p:nvSpPr>
          <p:spPr bwMode="auto">
            <a:xfrm>
              <a:off x="4838700" y="1200151"/>
              <a:ext cx="4763" cy="3306763"/>
            </a:xfrm>
            <a:custGeom>
              <a:avLst/>
              <a:gdLst>
                <a:gd name="T0" fmla="*/ 3 w 3"/>
                <a:gd name="T1" fmla="*/ 0 h 2083"/>
                <a:gd name="T2" fmla="*/ 3 w 3"/>
                <a:gd name="T3" fmla="*/ 2083 h 2083"/>
                <a:gd name="T4" fmla="*/ 2 w 3"/>
                <a:gd name="T5" fmla="*/ 2083 h 2083"/>
                <a:gd name="T6" fmla="*/ 0 w 3"/>
                <a:gd name="T7" fmla="*/ 2083 h 2083"/>
                <a:gd name="T8" fmla="*/ 0 w 3"/>
                <a:gd name="T9" fmla="*/ 0 h 2083"/>
                <a:gd name="T10" fmla="*/ 2 w 3"/>
                <a:gd name="T11" fmla="*/ 0 h 2083"/>
                <a:gd name="T12" fmla="*/ 3 w 3"/>
                <a:gd name="T13" fmla="*/ 0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083">
                  <a:moveTo>
                    <a:pt x="3" y="0"/>
                  </a:moveTo>
                  <a:lnTo>
                    <a:pt x="3" y="2083"/>
                  </a:lnTo>
                  <a:lnTo>
                    <a:pt x="2" y="2083"/>
                  </a:lnTo>
                  <a:lnTo>
                    <a:pt x="0" y="2083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7" name="Rectangle 17"/>
            <p:cNvSpPr>
              <a:spLocks noChangeArrowheads="1"/>
            </p:cNvSpPr>
            <p:nvPr/>
          </p:nvSpPr>
          <p:spPr bwMode="auto">
            <a:xfrm>
              <a:off x="4841875" y="4254501"/>
              <a:ext cx="1588" cy="15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8" name="Freeform 18"/>
            <p:cNvSpPr>
              <a:spLocks/>
            </p:cNvSpPr>
            <p:nvPr/>
          </p:nvSpPr>
          <p:spPr bwMode="auto">
            <a:xfrm>
              <a:off x="2482850" y="4251326"/>
              <a:ext cx="2359025" cy="4763"/>
            </a:xfrm>
            <a:custGeom>
              <a:avLst/>
              <a:gdLst>
                <a:gd name="T0" fmla="*/ 1486 w 1486"/>
                <a:gd name="T1" fmla="*/ 3 h 3"/>
                <a:gd name="T2" fmla="*/ 0 w 1486"/>
                <a:gd name="T3" fmla="*/ 3 h 3"/>
                <a:gd name="T4" fmla="*/ 0 w 1486"/>
                <a:gd name="T5" fmla="*/ 2 h 3"/>
                <a:gd name="T6" fmla="*/ 0 w 1486"/>
                <a:gd name="T7" fmla="*/ 0 h 3"/>
                <a:gd name="T8" fmla="*/ 1486 w 1486"/>
                <a:gd name="T9" fmla="*/ 0 h 3"/>
                <a:gd name="T10" fmla="*/ 1486 w 1486"/>
                <a:gd name="T11" fmla="*/ 2 h 3"/>
                <a:gd name="T12" fmla="*/ 1486 w 1486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6" h="3">
                  <a:moveTo>
                    <a:pt x="1486" y="3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86" y="0"/>
                  </a:lnTo>
                  <a:lnTo>
                    <a:pt x="1486" y="2"/>
                  </a:lnTo>
                  <a:lnTo>
                    <a:pt x="1486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9" name="Freeform 19"/>
            <p:cNvSpPr>
              <a:spLocks/>
            </p:cNvSpPr>
            <p:nvPr/>
          </p:nvSpPr>
          <p:spPr bwMode="auto">
            <a:xfrm>
              <a:off x="1166813" y="3683001"/>
              <a:ext cx="2365375" cy="36513"/>
            </a:xfrm>
            <a:custGeom>
              <a:avLst/>
              <a:gdLst>
                <a:gd name="T0" fmla="*/ 0 w 1490"/>
                <a:gd name="T1" fmla="*/ 4 h 23"/>
                <a:gd name="T2" fmla="*/ 1490 w 1490"/>
                <a:gd name="T3" fmla="*/ 0 h 23"/>
                <a:gd name="T4" fmla="*/ 1490 w 1490"/>
                <a:gd name="T5" fmla="*/ 9 h 23"/>
                <a:gd name="T6" fmla="*/ 1490 w 1490"/>
                <a:gd name="T7" fmla="*/ 19 h 23"/>
                <a:gd name="T8" fmla="*/ 0 w 1490"/>
                <a:gd name="T9" fmla="*/ 23 h 23"/>
                <a:gd name="T10" fmla="*/ 0 w 1490"/>
                <a:gd name="T11" fmla="*/ 13 h 23"/>
                <a:gd name="T12" fmla="*/ 0 w 1490"/>
                <a:gd name="T13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0" h="23">
                  <a:moveTo>
                    <a:pt x="0" y="4"/>
                  </a:moveTo>
                  <a:lnTo>
                    <a:pt x="1490" y="0"/>
                  </a:lnTo>
                  <a:lnTo>
                    <a:pt x="1490" y="9"/>
                  </a:lnTo>
                  <a:lnTo>
                    <a:pt x="1490" y="19"/>
                  </a:lnTo>
                  <a:lnTo>
                    <a:pt x="0" y="23"/>
                  </a:lnTo>
                  <a:lnTo>
                    <a:pt x="0" y="1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0" name="Freeform 20"/>
            <p:cNvSpPr>
              <a:spLocks/>
            </p:cNvSpPr>
            <p:nvPr/>
          </p:nvSpPr>
          <p:spPr bwMode="auto">
            <a:xfrm>
              <a:off x="371475" y="4052888"/>
              <a:ext cx="82550" cy="88900"/>
            </a:xfrm>
            <a:custGeom>
              <a:avLst/>
              <a:gdLst>
                <a:gd name="T0" fmla="*/ 0 w 52"/>
                <a:gd name="T1" fmla="*/ 0 h 56"/>
                <a:gd name="T2" fmla="*/ 52 w 52"/>
                <a:gd name="T3" fmla="*/ 0 h 56"/>
                <a:gd name="T4" fmla="*/ 52 w 52"/>
                <a:gd name="T5" fmla="*/ 56 h 56"/>
                <a:gd name="T6" fmla="*/ 0 w 52"/>
                <a:gd name="T7" fmla="*/ 0 h 56"/>
                <a:gd name="T8" fmla="*/ 0 w 52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6">
                  <a:moveTo>
                    <a:pt x="0" y="0"/>
                  </a:moveTo>
                  <a:lnTo>
                    <a:pt x="52" y="0"/>
                  </a:lnTo>
                  <a:lnTo>
                    <a:pt x="52" y="5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E2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1" name="Freeform 21"/>
            <p:cNvSpPr>
              <a:spLocks/>
            </p:cNvSpPr>
            <p:nvPr/>
          </p:nvSpPr>
          <p:spPr bwMode="auto">
            <a:xfrm>
              <a:off x="1527175" y="3633788"/>
              <a:ext cx="125413" cy="131763"/>
            </a:xfrm>
            <a:custGeom>
              <a:avLst/>
              <a:gdLst>
                <a:gd name="T0" fmla="*/ 40 w 79"/>
                <a:gd name="T1" fmla="*/ 83 h 83"/>
                <a:gd name="T2" fmla="*/ 0 w 79"/>
                <a:gd name="T3" fmla="*/ 83 h 83"/>
                <a:gd name="T4" fmla="*/ 0 w 79"/>
                <a:gd name="T5" fmla="*/ 0 h 83"/>
                <a:gd name="T6" fmla="*/ 79 w 79"/>
                <a:gd name="T7" fmla="*/ 0 h 83"/>
                <a:gd name="T8" fmla="*/ 79 w 79"/>
                <a:gd name="T9" fmla="*/ 83 h 83"/>
                <a:gd name="T10" fmla="*/ 40 w 79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3">
                  <a:moveTo>
                    <a:pt x="40" y="83"/>
                  </a:moveTo>
                  <a:lnTo>
                    <a:pt x="0" y="83"/>
                  </a:lnTo>
                  <a:lnTo>
                    <a:pt x="0" y="0"/>
                  </a:lnTo>
                  <a:lnTo>
                    <a:pt x="79" y="0"/>
                  </a:lnTo>
                  <a:lnTo>
                    <a:pt x="79" y="83"/>
                  </a:lnTo>
                  <a:lnTo>
                    <a:pt x="40" y="83"/>
                  </a:lnTo>
                  <a:close/>
                </a:path>
              </a:pathLst>
            </a:custGeom>
            <a:solidFill>
              <a:srgbClr val="C26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2" name="Freeform 22"/>
            <p:cNvSpPr>
              <a:spLocks/>
            </p:cNvSpPr>
            <p:nvPr/>
          </p:nvSpPr>
          <p:spPr bwMode="auto">
            <a:xfrm>
              <a:off x="1527175" y="3759201"/>
              <a:ext cx="63500" cy="14288"/>
            </a:xfrm>
            <a:custGeom>
              <a:avLst/>
              <a:gdLst>
                <a:gd name="T0" fmla="*/ 40 w 40"/>
                <a:gd name="T1" fmla="*/ 9 h 9"/>
                <a:gd name="T2" fmla="*/ 0 w 40"/>
                <a:gd name="T3" fmla="*/ 9 h 9"/>
                <a:gd name="T4" fmla="*/ 0 w 40"/>
                <a:gd name="T5" fmla="*/ 4 h 9"/>
                <a:gd name="T6" fmla="*/ 0 w 40"/>
                <a:gd name="T7" fmla="*/ 0 h 9"/>
                <a:gd name="T8" fmla="*/ 40 w 40"/>
                <a:gd name="T9" fmla="*/ 0 h 9"/>
                <a:gd name="T10" fmla="*/ 40 w 40"/>
                <a:gd name="T11" fmla="*/ 4 h 9"/>
                <a:gd name="T12" fmla="*/ 40 w 40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9">
                  <a:moveTo>
                    <a:pt x="40" y="9"/>
                  </a:moveTo>
                  <a:lnTo>
                    <a:pt x="0" y="9"/>
                  </a:lnTo>
                  <a:lnTo>
                    <a:pt x="0" y="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4"/>
                  </a:lnTo>
                  <a:lnTo>
                    <a:pt x="4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3" name="Freeform 23"/>
            <p:cNvSpPr>
              <a:spLocks/>
            </p:cNvSpPr>
            <p:nvPr/>
          </p:nvSpPr>
          <p:spPr bwMode="auto">
            <a:xfrm>
              <a:off x="1520825" y="3633788"/>
              <a:ext cx="14288" cy="131763"/>
            </a:xfrm>
            <a:custGeom>
              <a:avLst/>
              <a:gdLst>
                <a:gd name="T0" fmla="*/ 0 w 9"/>
                <a:gd name="T1" fmla="*/ 83 h 83"/>
                <a:gd name="T2" fmla="*/ 0 w 9"/>
                <a:gd name="T3" fmla="*/ 0 h 83"/>
                <a:gd name="T4" fmla="*/ 4 w 9"/>
                <a:gd name="T5" fmla="*/ 0 h 83"/>
                <a:gd name="T6" fmla="*/ 9 w 9"/>
                <a:gd name="T7" fmla="*/ 0 h 83"/>
                <a:gd name="T8" fmla="*/ 9 w 9"/>
                <a:gd name="T9" fmla="*/ 83 h 83"/>
                <a:gd name="T10" fmla="*/ 4 w 9"/>
                <a:gd name="T11" fmla="*/ 83 h 83"/>
                <a:gd name="T12" fmla="*/ 0 w 9"/>
                <a:gd name="T13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3">
                  <a:moveTo>
                    <a:pt x="0" y="83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9" y="0"/>
                  </a:lnTo>
                  <a:lnTo>
                    <a:pt x="9" y="83"/>
                  </a:lnTo>
                  <a:lnTo>
                    <a:pt x="4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4" name="Rectangle 24"/>
            <p:cNvSpPr>
              <a:spLocks noChangeArrowheads="1"/>
            </p:cNvSpPr>
            <p:nvPr/>
          </p:nvSpPr>
          <p:spPr bwMode="auto">
            <a:xfrm>
              <a:off x="1520825" y="3625851"/>
              <a:ext cx="6350" cy="793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5" name="Freeform 25"/>
            <p:cNvSpPr>
              <a:spLocks/>
            </p:cNvSpPr>
            <p:nvPr/>
          </p:nvSpPr>
          <p:spPr bwMode="auto">
            <a:xfrm>
              <a:off x="1527175" y="3625851"/>
              <a:ext cx="125413" cy="14288"/>
            </a:xfrm>
            <a:custGeom>
              <a:avLst/>
              <a:gdLst>
                <a:gd name="T0" fmla="*/ 0 w 79"/>
                <a:gd name="T1" fmla="*/ 0 h 9"/>
                <a:gd name="T2" fmla="*/ 79 w 79"/>
                <a:gd name="T3" fmla="*/ 0 h 9"/>
                <a:gd name="T4" fmla="*/ 79 w 79"/>
                <a:gd name="T5" fmla="*/ 5 h 9"/>
                <a:gd name="T6" fmla="*/ 79 w 79"/>
                <a:gd name="T7" fmla="*/ 9 h 9"/>
                <a:gd name="T8" fmla="*/ 0 w 79"/>
                <a:gd name="T9" fmla="*/ 9 h 9"/>
                <a:gd name="T10" fmla="*/ 0 w 79"/>
                <a:gd name="T11" fmla="*/ 5 h 9"/>
                <a:gd name="T12" fmla="*/ 0 w 79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9">
                  <a:moveTo>
                    <a:pt x="0" y="0"/>
                  </a:moveTo>
                  <a:lnTo>
                    <a:pt x="79" y="0"/>
                  </a:lnTo>
                  <a:lnTo>
                    <a:pt x="79" y="5"/>
                  </a:lnTo>
                  <a:lnTo>
                    <a:pt x="79" y="9"/>
                  </a:lnTo>
                  <a:lnTo>
                    <a:pt x="0" y="9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6" name="Freeform 26"/>
            <p:cNvSpPr>
              <a:spLocks/>
            </p:cNvSpPr>
            <p:nvPr/>
          </p:nvSpPr>
          <p:spPr bwMode="auto">
            <a:xfrm>
              <a:off x="1644650" y="3633788"/>
              <a:ext cx="14288" cy="131763"/>
            </a:xfrm>
            <a:custGeom>
              <a:avLst/>
              <a:gdLst>
                <a:gd name="T0" fmla="*/ 9 w 9"/>
                <a:gd name="T1" fmla="*/ 0 h 83"/>
                <a:gd name="T2" fmla="*/ 9 w 9"/>
                <a:gd name="T3" fmla="*/ 83 h 83"/>
                <a:gd name="T4" fmla="*/ 5 w 9"/>
                <a:gd name="T5" fmla="*/ 83 h 83"/>
                <a:gd name="T6" fmla="*/ 0 w 9"/>
                <a:gd name="T7" fmla="*/ 83 h 83"/>
                <a:gd name="T8" fmla="*/ 0 w 9"/>
                <a:gd name="T9" fmla="*/ 0 h 83"/>
                <a:gd name="T10" fmla="*/ 5 w 9"/>
                <a:gd name="T11" fmla="*/ 0 h 83"/>
                <a:gd name="T12" fmla="*/ 9 w 9"/>
                <a:gd name="T1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3">
                  <a:moveTo>
                    <a:pt x="9" y="0"/>
                  </a:moveTo>
                  <a:lnTo>
                    <a:pt x="9" y="83"/>
                  </a:lnTo>
                  <a:lnTo>
                    <a:pt x="5" y="83"/>
                  </a:lnTo>
                  <a:lnTo>
                    <a:pt x="0" y="83"/>
                  </a:lnTo>
                  <a:lnTo>
                    <a:pt x="0" y="0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7" name="Rectangle 27"/>
            <p:cNvSpPr>
              <a:spLocks noChangeArrowheads="1"/>
            </p:cNvSpPr>
            <p:nvPr/>
          </p:nvSpPr>
          <p:spPr bwMode="auto">
            <a:xfrm>
              <a:off x="1652588" y="3765551"/>
              <a:ext cx="6350" cy="793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8" name="Freeform 28"/>
            <p:cNvSpPr>
              <a:spLocks/>
            </p:cNvSpPr>
            <p:nvPr/>
          </p:nvSpPr>
          <p:spPr bwMode="auto">
            <a:xfrm>
              <a:off x="1590675" y="3759201"/>
              <a:ext cx="61913" cy="14288"/>
            </a:xfrm>
            <a:custGeom>
              <a:avLst/>
              <a:gdLst>
                <a:gd name="T0" fmla="*/ 39 w 39"/>
                <a:gd name="T1" fmla="*/ 9 h 9"/>
                <a:gd name="T2" fmla="*/ 0 w 39"/>
                <a:gd name="T3" fmla="*/ 9 h 9"/>
                <a:gd name="T4" fmla="*/ 0 w 39"/>
                <a:gd name="T5" fmla="*/ 4 h 9"/>
                <a:gd name="T6" fmla="*/ 0 w 39"/>
                <a:gd name="T7" fmla="*/ 0 h 9"/>
                <a:gd name="T8" fmla="*/ 39 w 39"/>
                <a:gd name="T9" fmla="*/ 0 h 9"/>
                <a:gd name="T10" fmla="*/ 39 w 39"/>
                <a:gd name="T11" fmla="*/ 4 h 9"/>
                <a:gd name="T12" fmla="*/ 39 w 39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9">
                  <a:moveTo>
                    <a:pt x="39" y="9"/>
                  </a:moveTo>
                  <a:lnTo>
                    <a:pt x="0" y="9"/>
                  </a:lnTo>
                  <a:lnTo>
                    <a:pt x="0" y="4"/>
                  </a:lnTo>
                  <a:lnTo>
                    <a:pt x="0" y="0"/>
                  </a:lnTo>
                  <a:lnTo>
                    <a:pt x="39" y="0"/>
                  </a:lnTo>
                  <a:lnTo>
                    <a:pt x="39" y="4"/>
                  </a:lnTo>
                  <a:lnTo>
                    <a:pt x="39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9" name="Freeform 29"/>
            <p:cNvSpPr>
              <a:spLocks/>
            </p:cNvSpPr>
            <p:nvPr/>
          </p:nvSpPr>
          <p:spPr bwMode="auto">
            <a:xfrm>
              <a:off x="684213" y="2813051"/>
              <a:ext cx="174625" cy="188913"/>
            </a:xfrm>
            <a:custGeom>
              <a:avLst/>
              <a:gdLst>
                <a:gd name="T0" fmla="*/ 84 w 110"/>
                <a:gd name="T1" fmla="*/ 88 h 119"/>
                <a:gd name="T2" fmla="*/ 57 w 110"/>
                <a:gd name="T3" fmla="*/ 119 h 119"/>
                <a:gd name="T4" fmla="*/ 0 w 110"/>
                <a:gd name="T5" fmla="*/ 61 h 119"/>
                <a:gd name="T6" fmla="*/ 53 w 110"/>
                <a:gd name="T7" fmla="*/ 0 h 119"/>
                <a:gd name="T8" fmla="*/ 110 w 110"/>
                <a:gd name="T9" fmla="*/ 58 h 119"/>
                <a:gd name="T10" fmla="*/ 84 w 110"/>
                <a:gd name="T11" fmla="*/ 88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" h="119">
                  <a:moveTo>
                    <a:pt x="84" y="88"/>
                  </a:moveTo>
                  <a:lnTo>
                    <a:pt x="57" y="119"/>
                  </a:lnTo>
                  <a:lnTo>
                    <a:pt x="0" y="61"/>
                  </a:lnTo>
                  <a:lnTo>
                    <a:pt x="53" y="0"/>
                  </a:lnTo>
                  <a:lnTo>
                    <a:pt x="110" y="58"/>
                  </a:lnTo>
                  <a:lnTo>
                    <a:pt x="84" y="88"/>
                  </a:lnTo>
                  <a:close/>
                </a:path>
              </a:pathLst>
            </a:custGeom>
            <a:solidFill>
              <a:srgbClr val="C26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0" name="Freeform 30"/>
            <p:cNvSpPr>
              <a:spLocks/>
            </p:cNvSpPr>
            <p:nvPr/>
          </p:nvSpPr>
          <p:spPr bwMode="auto">
            <a:xfrm>
              <a:off x="811213" y="2947988"/>
              <a:ext cx="6350" cy="4763"/>
            </a:xfrm>
            <a:custGeom>
              <a:avLst/>
              <a:gdLst>
                <a:gd name="T0" fmla="*/ 0 w 4"/>
                <a:gd name="T1" fmla="*/ 0 h 3"/>
                <a:gd name="T2" fmla="*/ 4 w 4"/>
                <a:gd name="T3" fmla="*/ 3 h 3"/>
                <a:gd name="T4" fmla="*/ 0 w 4"/>
                <a:gd name="T5" fmla="*/ 0 h 3"/>
                <a:gd name="T6" fmla="*/ 0 w 4"/>
                <a:gd name="T7" fmla="*/ 0 h 3"/>
                <a:gd name="T8" fmla="*/ 0 w 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lnTo>
                    <a:pt x="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1" name="Freeform 31"/>
            <p:cNvSpPr>
              <a:spLocks/>
            </p:cNvSpPr>
            <p:nvPr/>
          </p:nvSpPr>
          <p:spPr bwMode="auto">
            <a:xfrm>
              <a:off x="769938" y="2947988"/>
              <a:ext cx="52388" cy="58738"/>
            </a:xfrm>
            <a:custGeom>
              <a:avLst/>
              <a:gdLst>
                <a:gd name="T0" fmla="*/ 33 w 33"/>
                <a:gd name="T1" fmla="*/ 7 h 37"/>
                <a:gd name="T2" fmla="*/ 6 w 33"/>
                <a:gd name="T3" fmla="*/ 37 h 37"/>
                <a:gd name="T4" fmla="*/ 3 w 33"/>
                <a:gd name="T5" fmla="*/ 34 h 37"/>
                <a:gd name="T6" fmla="*/ 0 w 33"/>
                <a:gd name="T7" fmla="*/ 30 h 37"/>
                <a:gd name="T8" fmla="*/ 26 w 33"/>
                <a:gd name="T9" fmla="*/ 0 h 37"/>
                <a:gd name="T10" fmla="*/ 30 w 33"/>
                <a:gd name="T11" fmla="*/ 3 h 37"/>
                <a:gd name="T12" fmla="*/ 33 w 33"/>
                <a:gd name="T13" fmla="*/ 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7">
                  <a:moveTo>
                    <a:pt x="33" y="7"/>
                  </a:moveTo>
                  <a:lnTo>
                    <a:pt x="6" y="37"/>
                  </a:lnTo>
                  <a:lnTo>
                    <a:pt x="3" y="34"/>
                  </a:lnTo>
                  <a:lnTo>
                    <a:pt x="0" y="30"/>
                  </a:lnTo>
                  <a:lnTo>
                    <a:pt x="26" y="0"/>
                  </a:lnTo>
                  <a:lnTo>
                    <a:pt x="30" y="3"/>
                  </a:lnTo>
                  <a:lnTo>
                    <a:pt x="33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2" name="Freeform 32"/>
            <p:cNvSpPr>
              <a:spLocks/>
            </p:cNvSpPr>
            <p:nvPr/>
          </p:nvSpPr>
          <p:spPr bwMode="auto">
            <a:xfrm>
              <a:off x="769938" y="3001963"/>
              <a:ext cx="9525" cy="9525"/>
            </a:xfrm>
            <a:custGeom>
              <a:avLst/>
              <a:gdLst>
                <a:gd name="T0" fmla="*/ 0 w 6"/>
                <a:gd name="T1" fmla="*/ 3 h 6"/>
                <a:gd name="T2" fmla="*/ 3 w 6"/>
                <a:gd name="T3" fmla="*/ 0 h 6"/>
                <a:gd name="T4" fmla="*/ 6 w 6"/>
                <a:gd name="T5" fmla="*/ 3 h 6"/>
                <a:gd name="T6" fmla="*/ 3 w 6"/>
                <a:gd name="T7" fmla="*/ 6 h 6"/>
                <a:gd name="T8" fmla="*/ 0 w 6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0" y="3"/>
                  </a:moveTo>
                  <a:lnTo>
                    <a:pt x="3" y="0"/>
                  </a:lnTo>
                  <a:lnTo>
                    <a:pt x="6" y="3"/>
                  </a:lnTo>
                  <a:lnTo>
                    <a:pt x="3" y="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3" name="Freeform 33"/>
            <p:cNvSpPr>
              <a:spLocks/>
            </p:cNvSpPr>
            <p:nvPr/>
          </p:nvSpPr>
          <p:spPr bwMode="auto">
            <a:xfrm>
              <a:off x="679450" y="2905126"/>
              <a:ext cx="100013" cy="101600"/>
            </a:xfrm>
            <a:custGeom>
              <a:avLst/>
              <a:gdLst>
                <a:gd name="T0" fmla="*/ 57 w 63"/>
                <a:gd name="T1" fmla="*/ 64 h 64"/>
                <a:gd name="T2" fmla="*/ 0 w 63"/>
                <a:gd name="T3" fmla="*/ 6 h 64"/>
                <a:gd name="T4" fmla="*/ 3 w 63"/>
                <a:gd name="T5" fmla="*/ 3 h 64"/>
                <a:gd name="T6" fmla="*/ 6 w 63"/>
                <a:gd name="T7" fmla="*/ 0 h 64"/>
                <a:gd name="T8" fmla="*/ 63 w 63"/>
                <a:gd name="T9" fmla="*/ 57 h 64"/>
                <a:gd name="T10" fmla="*/ 60 w 63"/>
                <a:gd name="T11" fmla="*/ 61 h 64"/>
                <a:gd name="T12" fmla="*/ 57 w 63"/>
                <a:gd name="T1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64">
                  <a:moveTo>
                    <a:pt x="57" y="64"/>
                  </a:moveTo>
                  <a:lnTo>
                    <a:pt x="0" y="6"/>
                  </a:lnTo>
                  <a:lnTo>
                    <a:pt x="3" y="3"/>
                  </a:lnTo>
                  <a:lnTo>
                    <a:pt x="6" y="0"/>
                  </a:lnTo>
                  <a:lnTo>
                    <a:pt x="63" y="57"/>
                  </a:lnTo>
                  <a:lnTo>
                    <a:pt x="60" y="61"/>
                  </a:lnTo>
                  <a:lnTo>
                    <a:pt x="57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4" name="Freeform 34"/>
            <p:cNvSpPr>
              <a:spLocks/>
            </p:cNvSpPr>
            <p:nvPr/>
          </p:nvSpPr>
          <p:spPr bwMode="auto">
            <a:xfrm>
              <a:off x="674688" y="2905126"/>
              <a:ext cx="9525" cy="9525"/>
            </a:xfrm>
            <a:custGeom>
              <a:avLst/>
              <a:gdLst>
                <a:gd name="T0" fmla="*/ 3 w 6"/>
                <a:gd name="T1" fmla="*/ 0 h 6"/>
                <a:gd name="T2" fmla="*/ 6 w 6"/>
                <a:gd name="T3" fmla="*/ 3 h 6"/>
                <a:gd name="T4" fmla="*/ 3 w 6"/>
                <a:gd name="T5" fmla="*/ 6 h 6"/>
                <a:gd name="T6" fmla="*/ 0 w 6"/>
                <a:gd name="T7" fmla="*/ 3 h 6"/>
                <a:gd name="T8" fmla="*/ 3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lnTo>
                    <a:pt x="6" y="3"/>
                  </a:lnTo>
                  <a:lnTo>
                    <a:pt x="3" y="6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5" name="Freeform 35"/>
            <p:cNvSpPr>
              <a:spLocks/>
            </p:cNvSpPr>
            <p:nvPr/>
          </p:nvSpPr>
          <p:spPr bwMode="auto">
            <a:xfrm>
              <a:off x="679450" y="2808288"/>
              <a:ext cx="93663" cy="106363"/>
            </a:xfrm>
            <a:custGeom>
              <a:avLst/>
              <a:gdLst>
                <a:gd name="T0" fmla="*/ 0 w 59"/>
                <a:gd name="T1" fmla="*/ 61 h 67"/>
                <a:gd name="T2" fmla="*/ 53 w 59"/>
                <a:gd name="T3" fmla="*/ 0 h 67"/>
                <a:gd name="T4" fmla="*/ 56 w 59"/>
                <a:gd name="T5" fmla="*/ 3 h 67"/>
                <a:gd name="T6" fmla="*/ 59 w 59"/>
                <a:gd name="T7" fmla="*/ 7 h 67"/>
                <a:gd name="T8" fmla="*/ 6 w 59"/>
                <a:gd name="T9" fmla="*/ 67 h 67"/>
                <a:gd name="T10" fmla="*/ 3 w 59"/>
                <a:gd name="T11" fmla="*/ 64 h 67"/>
                <a:gd name="T12" fmla="*/ 0 w 59"/>
                <a:gd name="T13" fmla="*/ 6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67">
                  <a:moveTo>
                    <a:pt x="0" y="61"/>
                  </a:moveTo>
                  <a:lnTo>
                    <a:pt x="53" y="0"/>
                  </a:lnTo>
                  <a:lnTo>
                    <a:pt x="56" y="3"/>
                  </a:lnTo>
                  <a:lnTo>
                    <a:pt x="59" y="7"/>
                  </a:lnTo>
                  <a:lnTo>
                    <a:pt x="6" y="67"/>
                  </a:lnTo>
                  <a:lnTo>
                    <a:pt x="3" y="64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6" name="Freeform 36"/>
            <p:cNvSpPr>
              <a:spLocks/>
            </p:cNvSpPr>
            <p:nvPr/>
          </p:nvSpPr>
          <p:spPr bwMode="auto">
            <a:xfrm>
              <a:off x="763588" y="2803526"/>
              <a:ext cx="9525" cy="9525"/>
            </a:xfrm>
            <a:custGeom>
              <a:avLst/>
              <a:gdLst>
                <a:gd name="T0" fmla="*/ 6 w 6"/>
                <a:gd name="T1" fmla="*/ 3 h 6"/>
                <a:gd name="T2" fmla="*/ 3 w 6"/>
                <a:gd name="T3" fmla="*/ 6 h 6"/>
                <a:gd name="T4" fmla="*/ 0 w 6"/>
                <a:gd name="T5" fmla="*/ 3 h 6"/>
                <a:gd name="T6" fmla="*/ 3 w 6"/>
                <a:gd name="T7" fmla="*/ 0 h 6"/>
                <a:gd name="T8" fmla="*/ 6 w 6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lnTo>
                    <a:pt x="3" y="6"/>
                  </a:lnTo>
                  <a:lnTo>
                    <a:pt x="0" y="3"/>
                  </a:lnTo>
                  <a:lnTo>
                    <a:pt x="3" y="0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7" name="Freeform 37"/>
            <p:cNvSpPr>
              <a:spLocks/>
            </p:cNvSpPr>
            <p:nvPr/>
          </p:nvSpPr>
          <p:spPr bwMode="auto">
            <a:xfrm>
              <a:off x="763588" y="2808288"/>
              <a:ext cx="100013" cy="103188"/>
            </a:xfrm>
            <a:custGeom>
              <a:avLst/>
              <a:gdLst>
                <a:gd name="T0" fmla="*/ 6 w 63"/>
                <a:gd name="T1" fmla="*/ 0 h 65"/>
                <a:gd name="T2" fmla="*/ 63 w 63"/>
                <a:gd name="T3" fmla="*/ 58 h 65"/>
                <a:gd name="T4" fmla="*/ 60 w 63"/>
                <a:gd name="T5" fmla="*/ 61 h 65"/>
                <a:gd name="T6" fmla="*/ 57 w 63"/>
                <a:gd name="T7" fmla="*/ 65 h 65"/>
                <a:gd name="T8" fmla="*/ 0 w 63"/>
                <a:gd name="T9" fmla="*/ 7 h 65"/>
                <a:gd name="T10" fmla="*/ 3 w 63"/>
                <a:gd name="T11" fmla="*/ 3 h 65"/>
                <a:gd name="T12" fmla="*/ 6 w 63"/>
                <a:gd name="T13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65">
                  <a:moveTo>
                    <a:pt x="6" y="0"/>
                  </a:moveTo>
                  <a:lnTo>
                    <a:pt x="63" y="58"/>
                  </a:lnTo>
                  <a:lnTo>
                    <a:pt x="60" y="61"/>
                  </a:lnTo>
                  <a:lnTo>
                    <a:pt x="57" y="65"/>
                  </a:lnTo>
                  <a:lnTo>
                    <a:pt x="0" y="7"/>
                  </a:lnTo>
                  <a:lnTo>
                    <a:pt x="3" y="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8" name="Freeform 38"/>
            <p:cNvSpPr>
              <a:spLocks/>
            </p:cNvSpPr>
            <p:nvPr/>
          </p:nvSpPr>
          <p:spPr bwMode="auto">
            <a:xfrm>
              <a:off x="858838" y="2900363"/>
              <a:ext cx="11113" cy="9525"/>
            </a:xfrm>
            <a:custGeom>
              <a:avLst/>
              <a:gdLst>
                <a:gd name="T0" fmla="*/ 3 w 7"/>
                <a:gd name="T1" fmla="*/ 6 h 6"/>
                <a:gd name="T2" fmla="*/ 0 w 7"/>
                <a:gd name="T3" fmla="*/ 3 h 6"/>
                <a:gd name="T4" fmla="*/ 3 w 7"/>
                <a:gd name="T5" fmla="*/ 0 h 6"/>
                <a:gd name="T6" fmla="*/ 7 w 7"/>
                <a:gd name="T7" fmla="*/ 3 h 6"/>
                <a:gd name="T8" fmla="*/ 3 w 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3" y="6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7" y="3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9" name="Freeform 39"/>
            <p:cNvSpPr>
              <a:spLocks/>
            </p:cNvSpPr>
            <p:nvPr/>
          </p:nvSpPr>
          <p:spPr bwMode="auto">
            <a:xfrm>
              <a:off x="811213" y="2900363"/>
              <a:ext cx="52388" cy="58738"/>
            </a:xfrm>
            <a:custGeom>
              <a:avLst/>
              <a:gdLst>
                <a:gd name="T0" fmla="*/ 33 w 33"/>
                <a:gd name="T1" fmla="*/ 6 h 37"/>
                <a:gd name="T2" fmla="*/ 7 w 33"/>
                <a:gd name="T3" fmla="*/ 37 h 37"/>
                <a:gd name="T4" fmla="*/ 4 w 33"/>
                <a:gd name="T5" fmla="*/ 33 h 37"/>
                <a:gd name="T6" fmla="*/ 0 w 33"/>
                <a:gd name="T7" fmla="*/ 30 h 37"/>
                <a:gd name="T8" fmla="*/ 27 w 33"/>
                <a:gd name="T9" fmla="*/ 0 h 37"/>
                <a:gd name="T10" fmla="*/ 30 w 33"/>
                <a:gd name="T11" fmla="*/ 3 h 37"/>
                <a:gd name="T12" fmla="*/ 33 w 33"/>
                <a:gd name="T13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7">
                  <a:moveTo>
                    <a:pt x="33" y="6"/>
                  </a:moveTo>
                  <a:lnTo>
                    <a:pt x="7" y="37"/>
                  </a:lnTo>
                  <a:lnTo>
                    <a:pt x="4" y="33"/>
                  </a:lnTo>
                  <a:lnTo>
                    <a:pt x="0" y="30"/>
                  </a:lnTo>
                  <a:lnTo>
                    <a:pt x="27" y="0"/>
                  </a:lnTo>
                  <a:lnTo>
                    <a:pt x="30" y="3"/>
                  </a:lnTo>
                  <a:lnTo>
                    <a:pt x="33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0" name="Freeform 40"/>
            <p:cNvSpPr>
              <a:spLocks/>
            </p:cNvSpPr>
            <p:nvPr/>
          </p:nvSpPr>
          <p:spPr bwMode="auto">
            <a:xfrm>
              <a:off x="1858963" y="1530351"/>
              <a:ext cx="176213" cy="188913"/>
            </a:xfrm>
            <a:custGeom>
              <a:avLst/>
              <a:gdLst>
                <a:gd name="T0" fmla="*/ 83 w 111"/>
                <a:gd name="T1" fmla="*/ 89 h 119"/>
                <a:gd name="T2" fmla="*/ 56 w 111"/>
                <a:gd name="T3" fmla="*/ 119 h 119"/>
                <a:gd name="T4" fmla="*/ 0 w 111"/>
                <a:gd name="T5" fmla="*/ 60 h 119"/>
                <a:gd name="T6" fmla="*/ 55 w 111"/>
                <a:gd name="T7" fmla="*/ 0 h 119"/>
                <a:gd name="T8" fmla="*/ 111 w 111"/>
                <a:gd name="T9" fmla="*/ 60 h 119"/>
                <a:gd name="T10" fmla="*/ 83 w 111"/>
                <a:gd name="T11" fmla="*/ 8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119">
                  <a:moveTo>
                    <a:pt x="83" y="89"/>
                  </a:moveTo>
                  <a:lnTo>
                    <a:pt x="56" y="119"/>
                  </a:lnTo>
                  <a:lnTo>
                    <a:pt x="0" y="60"/>
                  </a:lnTo>
                  <a:lnTo>
                    <a:pt x="55" y="0"/>
                  </a:lnTo>
                  <a:lnTo>
                    <a:pt x="111" y="60"/>
                  </a:lnTo>
                  <a:lnTo>
                    <a:pt x="83" y="89"/>
                  </a:lnTo>
                  <a:close/>
                </a:path>
              </a:pathLst>
            </a:custGeom>
            <a:solidFill>
              <a:srgbClr val="C26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1" name="Freeform 41"/>
            <p:cNvSpPr>
              <a:spLocks/>
            </p:cNvSpPr>
            <p:nvPr/>
          </p:nvSpPr>
          <p:spPr bwMode="auto">
            <a:xfrm>
              <a:off x="1943100" y="1666876"/>
              <a:ext cx="52388" cy="57150"/>
            </a:xfrm>
            <a:custGeom>
              <a:avLst/>
              <a:gdLst>
                <a:gd name="T0" fmla="*/ 33 w 33"/>
                <a:gd name="T1" fmla="*/ 7 h 36"/>
                <a:gd name="T2" fmla="*/ 6 w 33"/>
                <a:gd name="T3" fmla="*/ 36 h 36"/>
                <a:gd name="T4" fmla="*/ 3 w 33"/>
                <a:gd name="T5" fmla="*/ 33 h 36"/>
                <a:gd name="T6" fmla="*/ 0 w 33"/>
                <a:gd name="T7" fmla="*/ 30 h 36"/>
                <a:gd name="T8" fmla="*/ 27 w 33"/>
                <a:gd name="T9" fmla="*/ 0 h 36"/>
                <a:gd name="T10" fmla="*/ 30 w 33"/>
                <a:gd name="T11" fmla="*/ 3 h 36"/>
                <a:gd name="T12" fmla="*/ 33 w 33"/>
                <a:gd name="T13" fmla="*/ 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6">
                  <a:moveTo>
                    <a:pt x="33" y="7"/>
                  </a:moveTo>
                  <a:lnTo>
                    <a:pt x="6" y="36"/>
                  </a:lnTo>
                  <a:lnTo>
                    <a:pt x="3" y="33"/>
                  </a:lnTo>
                  <a:lnTo>
                    <a:pt x="0" y="30"/>
                  </a:lnTo>
                  <a:lnTo>
                    <a:pt x="27" y="0"/>
                  </a:lnTo>
                  <a:lnTo>
                    <a:pt x="30" y="3"/>
                  </a:lnTo>
                  <a:lnTo>
                    <a:pt x="33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2" name="Freeform 42"/>
            <p:cNvSpPr>
              <a:spLocks/>
            </p:cNvSpPr>
            <p:nvPr/>
          </p:nvSpPr>
          <p:spPr bwMode="auto">
            <a:xfrm>
              <a:off x="1943100" y="1719263"/>
              <a:ext cx="9525" cy="11113"/>
            </a:xfrm>
            <a:custGeom>
              <a:avLst/>
              <a:gdLst>
                <a:gd name="T0" fmla="*/ 0 w 6"/>
                <a:gd name="T1" fmla="*/ 3 h 7"/>
                <a:gd name="T2" fmla="*/ 3 w 6"/>
                <a:gd name="T3" fmla="*/ 0 h 7"/>
                <a:gd name="T4" fmla="*/ 6 w 6"/>
                <a:gd name="T5" fmla="*/ 3 h 7"/>
                <a:gd name="T6" fmla="*/ 3 w 6"/>
                <a:gd name="T7" fmla="*/ 7 h 7"/>
                <a:gd name="T8" fmla="*/ 0 w 6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0" y="3"/>
                  </a:moveTo>
                  <a:lnTo>
                    <a:pt x="3" y="0"/>
                  </a:lnTo>
                  <a:lnTo>
                    <a:pt x="6" y="3"/>
                  </a:lnTo>
                  <a:lnTo>
                    <a:pt x="3" y="7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3" name="Freeform 43"/>
            <p:cNvSpPr>
              <a:spLocks/>
            </p:cNvSpPr>
            <p:nvPr/>
          </p:nvSpPr>
          <p:spPr bwMode="auto">
            <a:xfrm>
              <a:off x="1854200" y="1619251"/>
              <a:ext cx="98425" cy="104775"/>
            </a:xfrm>
            <a:custGeom>
              <a:avLst/>
              <a:gdLst>
                <a:gd name="T0" fmla="*/ 56 w 62"/>
                <a:gd name="T1" fmla="*/ 66 h 66"/>
                <a:gd name="T2" fmla="*/ 0 w 62"/>
                <a:gd name="T3" fmla="*/ 7 h 66"/>
                <a:gd name="T4" fmla="*/ 3 w 62"/>
                <a:gd name="T5" fmla="*/ 4 h 66"/>
                <a:gd name="T6" fmla="*/ 6 w 62"/>
                <a:gd name="T7" fmla="*/ 0 h 66"/>
                <a:gd name="T8" fmla="*/ 62 w 62"/>
                <a:gd name="T9" fmla="*/ 60 h 66"/>
                <a:gd name="T10" fmla="*/ 59 w 62"/>
                <a:gd name="T11" fmla="*/ 63 h 66"/>
                <a:gd name="T12" fmla="*/ 56 w 62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66">
                  <a:moveTo>
                    <a:pt x="56" y="66"/>
                  </a:moveTo>
                  <a:lnTo>
                    <a:pt x="0" y="7"/>
                  </a:lnTo>
                  <a:lnTo>
                    <a:pt x="3" y="4"/>
                  </a:lnTo>
                  <a:lnTo>
                    <a:pt x="6" y="0"/>
                  </a:lnTo>
                  <a:lnTo>
                    <a:pt x="62" y="60"/>
                  </a:lnTo>
                  <a:lnTo>
                    <a:pt x="59" y="63"/>
                  </a:lnTo>
                  <a:lnTo>
                    <a:pt x="56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4" name="Freeform 44"/>
            <p:cNvSpPr>
              <a:spLocks/>
            </p:cNvSpPr>
            <p:nvPr/>
          </p:nvSpPr>
          <p:spPr bwMode="auto">
            <a:xfrm>
              <a:off x="1849438" y="1619251"/>
              <a:ext cx="9525" cy="11113"/>
            </a:xfrm>
            <a:custGeom>
              <a:avLst/>
              <a:gdLst>
                <a:gd name="T0" fmla="*/ 3 w 6"/>
                <a:gd name="T1" fmla="*/ 0 h 7"/>
                <a:gd name="T2" fmla="*/ 6 w 6"/>
                <a:gd name="T3" fmla="*/ 4 h 7"/>
                <a:gd name="T4" fmla="*/ 3 w 6"/>
                <a:gd name="T5" fmla="*/ 7 h 7"/>
                <a:gd name="T6" fmla="*/ 0 w 6"/>
                <a:gd name="T7" fmla="*/ 4 h 7"/>
                <a:gd name="T8" fmla="*/ 3 w 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3" y="0"/>
                  </a:moveTo>
                  <a:lnTo>
                    <a:pt x="6" y="4"/>
                  </a:lnTo>
                  <a:lnTo>
                    <a:pt x="3" y="7"/>
                  </a:lnTo>
                  <a:lnTo>
                    <a:pt x="0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5" name="Freeform 45"/>
            <p:cNvSpPr>
              <a:spLocks/>
            </p:cNvSpPr>
            <p:nvPr/>
          </p:nvSpPr>
          <p:spPr bwMode="auto">
            <a:xfrm>
              <a:off x="1854200" y="1525588"/>
              <a:ext cx="96838" cy="104775"/>
            </a:xfrm>
            <a:custGeom>
              <a:avLst/>
              <a:gdLst>
                <a:gd name="T0" fmla="*/ 0 w 61"/>
                <a:gd name="T1" fmla="*/ 59 h 66"/>
                <a:gd name="T2" fmla="*/ 55 w 61"/>
                <a:gd name="T3" fmla="*/ 0 h 66"/>
                <a:gd name="T4" fmla="*/ 58 w 61"/>
                <a:gd name="T5" fmla="*/ 3 h 66"/>
                <a:gd name="T6" fmla="*/ 61 w 61"/>
                <a:gd name="T7" fmla="*/ 7 h 66"/>
                <a:gd name="T8" fmla="*/ 6 w 61"/>
                <a:gd name="T9" fmla="*/ 66 h 66"/>
                <a:gd name="T10" fmla="*/ 3 w 61"/>
                <a:gd name="T11" fmla="*/ 63 h 66"/>
                <a:gd name="T12" fmla="*/ 0 w 61"/>
                <a:gd name="T13" fmla="*/ 5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66">
                  <a:moveTo>
                    <a:pt x="0" y="59"/>
                  </a:moveTo>
                  <a:lnTo>
                    <a:pt x="55" y="0"/>
                  </a:lnTo>
                  <a:lnTo>
                    <a:pt x="58" y="3"/>
                  </a:lnTo>
                  <a:lnTo>
                    <a:pt x="61" y="7"/>
                  </a:lnTo>
                  <a:lnTo>
                    <a:pt x="6" y="66"/>
                  </a:lnTo>
                  <a:lnTo>
                    <a:pt x="3" y="63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6" name="Freeform 46"/>
            <p:cNvSpPr>
              <a:spLocks/>
            </p:cNvSpPr>
            <p:nvPr/>
          </p:nvSpPr>
          <p:spPr bwMode="auto">
            <a:xfrm>
              <a:off x="1941513" y="1520826"/>
              <a:ext cx="9525" cy="9525"/>
            </a:xfrm>
            <a:custGeom>
              <a:avLst/>
              <a:gdLst>
                <a:gd name="T0" fmla="*/ 6 w 6"/>
                <a:gd name="T1" fmla="*/ 3 h 6"/>
                <a:gd name="T2" fmla="*/ 3 w 6"/>
                <a:gd name="T3" fmla="*/ 6 h 6"/>
                <a:gd name="T4" fmla="*/ 0 w 6"/>
                <a:gd name="T5" fmla="*/ 3 h 6"/>
                <a:gd name="T6" fmla="*/ 3 w 6"/>
                <a:gd name="T7" fmla="*/ 0 h 6"/>
                <a:gd name="T8" fmla="*/ 6 w 6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lnTo>
                    <a:pt x="3" y="6"/>
                  </a:lnTo>
                  <a:lnTo>
                    <a:pt x="0" y="3"/>
                  </a:lnTo>
                  <a:lnTo>
                    <a:pt x="3" y="0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7" name="Freeform 47"/>
            <p:cNvSpPr>
              <a:spLocks/>
            </p:cNvSpPr>
            <p:nvPr/>
          </p:nvSpPr>
          <p:spPr bwMode="auto">
            <a:xfrm>
              <a:off x="1941513" y="1525588"/>
              <a:ext cx="98425" cy="104775"/>
            </a:xfrm>
            <a:custGeom>
              <a:avLst/>
              <a:gdLst>
                <a:gd name="T0" fmla="*/ 6 w 62"/>
                <a:gd name="T1" fmla="*/ 0 h 66"/>
                <a:gd name="T2" fmla="*/ 62 w 62"/>
                <a:gd name="T3" fmla="*/ 59 h 66"/>
                <a:gd name="T4" fmla="*/ 59 w 62"/>
                <a:gd name="T5" fmla="*/ 63 h 66"/>
                <a:gd name="T6" fmla="*/ 55 w 62"/>
                <a:gd name="T7" fmla="*/ 66 h 66"/>
                <a:gd name="T8" fmla="*/ 0 w 62"/>
                <a:gd name="T9" fmla="*/ 7 h 66"/>
                <a:gd name="T10" fmla="*/ 3 w 62"/>
                <a:gd name="T11" fmla="*/ 3 h 66"/>
                <a:gd name="T12" fmla="*/ 6 w 62"/>
                <a:gd name="T1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66">
                  <a:moveTo>
                    <a:pt x="6" y="0"/>
                  </a:moveTo>
                  <a:lnTo>
                    <a:pt x="62" y="59"/>
                  </a:lnTo>
                  <a:lnTo>
                    <a:pt x="59" y="63"/>
                  </a:lnTo>
                  <a:lnTo>
                    <a:pt x="55" y="66"/>
                  </a:lnTo>
                  <a:lnTo>
                    <a:pt x="0" y="7"/>
                  </a:lnTo>
                  <a:lnTo>
                    <a:pt x="3" y="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8" name="Freeform 48"/>
            <p:cNvSpPr>
              <a:spLocks/>
            </p:cNvSpPr>
            <p:nvPr/>
          </p:nvSpPr>
          <p:spPr bwMode="auto">
            <a:xfrm>
              <a:off x="2035175" y="1619251"/>
              <a:ext cx="9525" cy="11113"/>
            </a:xfrm>
            <a:custGeom>
              <a:avLst/>
              <a:gdLst>
                <a:gd name="T0" fmla="*/ 3 w 6"/>
                <a:gd name="T1" fmla="*/ 7 h 7"/>
                <a:gd name="T2" fmla="*/ 0 w 6"/>
                <a:gd name="T3" fmla="*/ 4 h 7"/>
                <a:gd name="T4" fmla="*/ 3 w 6"/>
                <a:gd name="T5" fmla="*/ 0 h 7"/>
                <a:gd name="T6" fmla="*/ 6 w 6"/>
                <a:gd name="T7" fmla="*/ 4 h 7"/>
                <a:gd name="T8" fmla="*/ 3 w 6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0" y="4"/>
                  </a:lnTo>
                  <a:lnTo>
                    <a:pt x="3" y="0"/>
                  </a:lnTo>
                  <a:lnTo>
                    <a:pt x="6" y="4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9" name="Freeform 49"/>
            <p:cNvSpPr>
              <a:spLocks/>
            </p:cNvSpPr>
            <p:nvPr/>
          </p:nvSpPr>
          <p:spPr bwMode="auto">
            <a:xfrm>
              <a:off x="1985963" y="1619251"/>
              <a:ext cx="53975" cy="58738"/>
            </a:xfrm>
            <a:custGeom>
              <a:avLst/>
              <a:gdLst>
                <a:gd name="T0" fmla="*/ 34 w 34"/>
                <a:gd name="T1" fmla="*/ 7 h 37"/>
                <a:gd name="T2" fmla="*/ 6 w 34"/>
                <a:gd name="T3" fmla="*/ 37 h 37"/>
                <a:gd name="T4" fmla="*/ 3 w 34"/>
                <a:gd name="T5" fmla="*/ 33 h 37"/>
                <a:gd name="T6" fmla="*/ 0 w 34"/>
                <a:gd name="T7" fmla="*/ 30 h 37"/>
                <a:gd name="T8" fmla="*/ 27 w 34"/>
                <a:gd name="T9" fmla="*/ 0 h 37"/>
                <a:gd name="T10" fmla="*/ 31 w 34"/>
                <a:gd name="T11" fmla="*/ 4 h 37"/>
                <a:gd name="T12" fmla="*/ 34 w 34"/>
                <a:gd name="T13" fmla="*/ 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7">
                  <a:moveTo>
                    <a:pt x="34" y="7"/>
                  </a:moveTo>
                  <a:lnTo>
                    <a:pt x="6" y="37"/>
                  </a:lnTo>
                  <a:lnTo>
                    <a:pt x="3" y="33"/>
                  </a:lnTo>
                  <a:lnTo>
                    <a:pt x="0" y="30"/>
                  </a:lnTo>
                  <a:lnTo>
                    <a:pt x="27" y="0"/>
                  </a:lnTo>
                  <a:lnTo>
                    <a:pt x="31" y="4"/>
                  </a:lnTo>
                  <a:lnTo>
                    <a:pt x="34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0" name="Freeform 50"/>
            <p:cNvSpPr>
              <a:spLocks/>
            </p:cNvSpPr>
            <p:nvPr/>
          </p:nvSpPr>
          <p:spPr bwMode="auto">
            <a:xfrm>
              <a:off x="2009775" y="1312863"/>
              <a:ext cx="230188" cy="246063"/>
            </a:xfrm>
            <a:custGeom>
              <a:avLst/>
              <a:gdLst>
                <a:gd name="T0" fmla="*/ 281 w 971"/>
                <a:gd name="T1" fmla="*/ 0 h 1042"/>
                <a:gd name="T2" fmla="*/ 971 w 971"/>
                <a:gd name="T3" fmla="*/ 216 h 1042"/>
                <a:gd name="T4" fmla="*/ 545 w 971"/>
                <a:gd name="T5" fmla="*/ 1042 h 1042"/>
                <a:gd name="T6" fmla="*/ 0 w 971"/>
                <a:gd name="T7" fmla="*/ 489 h 1042"/>
                <a:gd name="T8" fmla="*/ 281 w 971"/>
                <a:gd name="T9" fmla="*/ 0 h 1042"/>
                <a:gd name="T10" fmla="*/ 281 w 971"/>
                <a:gd name="T11" fmla="*/ 0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1" h="1042">
                  <a:moveTo>
                    <a:pt x="281" y="0"/>
                  </a:moveTo>
                  <a:cubicBezTo>
                    <a:pt x="949" y="221"/>
                    <a:pt x="639" y="95"/>
                    <a:pt x="971" y="216"/>
                  </a:cubicBezTo>
                  <a:cubicBezTo>
                    <a:pt x="913" y="706"/>
                    <a:pt x="891" y="706"/>
                    <a:pt x="545" y="1042"/>
                  </a:cubicBezTo>
                  <a:cubicBezTo>
                    <a:pt x="45" y="500"/>
                    <a:pt x="0" y="489"/>
                    <a:pt x="0" y="489"/>
                  </a:cubicBezTo>
                  <a:cubicBezTo>
                    <a:pt x="0" y="489"/>
                    <a:pt x="195" y="268"/>
                    <a:pt x="281" y="0"/>
                  </a:cubicBezTo>
                  <a:lnTo>
                    <a:pt x="281" y="0"/>
                  </a:lnTo>
                  <a:close/>
                </a:path>
              </a:pathLst>
            </a:custGeom>
            <a:solidFill>
              <a:srgbClr val="DB905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1" name="Freeform 51"/>
            <p:cNvSpPr>
              <a:spLocks/>
            </p:cNvSpPr>
            <p:nvPr/>
          </p:nvSpPr>
          <p:spPr bwMode="auto">
            <a:xfrm>
              <a:off x="2032000" y="1447801"/>
              <a:ext cx="19050" cy="19050"/>
            </a:xfrm>
            <a:custGeom>
              <a:avLst/>
              <a:gdLst>
                <a:gd name="T0" fmla="*/ 36 w 77"/>
                <a:gd name="T1" fmla="*/ 83 h 83"/>
                <a:gd name="T2" fmla="*/ 0 w 77"/>
                <a:gd name="T3" fmla="*/ 47 h 83"/>
                <a:gd name="T4" fmla="*/ 20 w 77"/>
                <a:gd name="T5" fmla="*/ 23 h 83"/>
                <a:gd name="T6" fmla="*/ 40 w 77"/>
                <a:gd name="T7" fmla="*/ 0 h 83"/>
                <a:gd name="T8" fmla="*/ 77 w 77"/>
                <a:gd name="T9" fmla="*/ 36 h 83"/>
                <a:gd name="T10" fmla="*/ 57 w 77"/>
                <a:gd name="T11" fmla="*/ 60 h 83"/>
                <a:gd name="T12" fmla="*/ 36 w 77"/>
                <a:gd name="T13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83">
                  <a:moveTo>
                    <a:pt x="36" y="83"/>
                  </a:moveTo>
                  <a:cubicBezTo>
                    <a:pt x="23" y="70"/>
                    <a:pt x="11" y="57"/>
                    <a:pt x="0" y="47"/>
                  </a:cubicBezTo>
                  <a:lnTo>
                    <a:pt x="20" y="23"/>
                  </a:lnTo>
                  <a:lnTo>
                    <a:pt x="40" y="0"/>
                  </a:lnTo>
                  <a:cubicBezTo>
                    <a:pt x="51" y="11"/>
                    <a:pt x="64" y="23"/>
                    <a:pt x="77" y="36"/>
                  </a:cubicBezTo>
                  <a:lnTo>
                    <a:pt x="57" y="60"/>
                  </a:lnTo>
                  <a:lnTo>
                    <a:pt x="36" y="8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2" name="Freeform 52"/>
            <p:cNvSpPr>
              <a:spLocks/>
            </p:cNvSpPr>
            <p:nvPr/>
          </p:nvSpPr>
          <p:spPr bwMode="auto">
            <a:xfrm>
              <a:off x="2070100" y="1306513"/>
              <a:ext cx="7938" cy="6350"/>
            </a:xfrm>
            <a:custGeom>
              <a:avLst/>
              <a:gdLst>
                <a:gd name="T0" fmla="*/ 0 w 37"/>
                <a:gd name="T1" fmla="*/ 21 h 32"/>
                <a:gd name="T2" fmla="*/ 2 w 37"/>
                <a:gd name="T3" fmla="*/ 16 h 32"/>
                <a:gd name="T4" fmla="*/ 13 w 37"/>
                <a:gd name="T5" fmla="*/ 4 h 32"/>
                <a:gd name="T6" fmla="*/ 28 w 37"/>
                <a:gd name="T7" fmla="*/ 0 h 32"/>
                <a:gd name="T8" fmla="*/ 37 w 37"/>
                <a:gd name="T9" fmla="*/ 1 h 32"/>
                <a:gd name="T10" fmla="*/ 28 w 37"/>
                <a:gd name="T11" fmla="*/ 32 h 32"/>
                <a:gd name="T12" fmla="*/ 0 w 37"/>
                <a:gd name="T13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32">
                  <a:moveTo>
                    <a:pt x="0" y="21"/>
                  </a:moveTo>
                  <a:cubicBezTo>
                    <a:pt x="0" y="20"/>
                    <a:pt x="1" y="17"/>
                    <a:pt x="2" y="16"/>
                  </a:cubicBezTo>
                  <a:cubicBezTo>
                    <a:pt x="5" y="11"/>
                    <a:pt x="8" y="7"/>
                    <a:pt x="13" y="4"/>
                  </a:cubicBezTo>
                  <a:cubicBezTo>
                    <a:pt x="17" y="1"/>
                    <a:pt x="23" y="0"/>
                    <a:pt x="28" y="0"/>
                  </a:cubicBezTo>
                  <a:cubicBezTo>
                    <a:pt x="31" y="0"/>
                    <a:pt x="34" y="1"/>
                    <a:pt x="37" y="1"/>
                  </a:cubicBezTo>
                  <a:lnTo>
                    <a:pt x="28" y="32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3" name="Freeform 53"/>
            <p:cNvSpPr>
              <a:spLocks/>
            </p:cNvSpPr>
            <p:nvPr/>
          </p:nvSpPr>
          <p:spPr bwMode="auto">
            <a:xfrm>
              <a:off x="2074863" y="1306513"/>
              <a:ext cx="30163" cy="22225"/>
            </a:xfrm>
            <a:custGeom>
              <a:avLst/>
              <a:gdLst>
                <a:gd name="T0" fmla="*/ 18 w 132"/>
                <a:gd name="T1" fmla="*/ 0 h 98"/>
                <a:gd name="T2" fmla="*/ 132 w 132"/>
                <a:gd name="T3" fmla="*/ 38 h 98"/>
                <a:gd name="T4" fmla="*/ 123 w 132"/>
                <a:gd name="T5" fmla="*/ 68 h 98"/>
                <a:gd name="T6" fmla="*/ 115 w 132"/>
                <a:gd name="T7" fmla="*/ 98 h 98"/>
                <a:gd name="T8" fmla="*/ 0 w 132"/>
                <a:gd name="T9" fmla="*/ 61 h 98"/>
                <a:gd name="T10" fmla="*/ 9 w 132"/>
                <a:gd name="T11" fmla="*/ 31 h 98"/>
                <a:gd name="T12" fmla="*/ 18 w 132"/>
                <a:gd name="T1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98">
                  <a:moveTo>
                    <a:pt x="18" y="0"/>
                  </a:moveTo>
                  <a:cubicBezTo>
                    <a:pt x="59" y="14"/>
                    <a:pt x="97" y="27"/>
                    <a:pt x="132" y="38"/>
                  </a:cubicBezTo>
                  <a:lnTo>
                    <a:pt x="123" y="68"/>
                  </a:lnTo>
                  <a:lnTo>
                    <a:pt x="115" y="98"/>
                  </a:lnTo>
                  <a:cubicBezTo>
                    <a:pt x="80" y="87"/>
                    <a:pt x="42" y="75"/>
                    <a:pt x="0" y="61"/>
                  </a:cubicBezTo>
                  <a:lnTo>
                    <a:pt x="9" y="3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4" name="Freeform 54"/>
            <p:cNvSpPr>
              <a:spLocks/>
            </p:cNvSpPr>
            <p:nvPr/>
          </p:nvSpPr>
          <p:spPr bwMode="auto">
            <a:xfrm>
              <a:off x="2101850" y="1314451"/>
              <a:ext cx="25400" cy="22225"/>
            </a:xfrm>
            <a:custGeom>
              <a:avLst/>
              <a:gdLst>
                <a:gd name="T0" fmla="*/ 17 w 110"/>
                <a:gd name="T1" fmla="*/ 0 h 91"/>
                <a:gd name="T2" fmla="*/ 110 w 110"/>
                <a:gd name="T3" fmla="*/ 30 h 91"/>
                <a:gd name="T4" fmla="*/ 102 w 110"/>
                <a:gd name="T5" fmla="*/ 60 h 91"/>
                <a:gd name="T6" fmla="*/ 93 w 110"/>
                <a:gd name="T7" fmla="*/ 91 h 91"/>
                <a:gd name="T8" fmla="*/ 0 w 110"/>
                <a:gd name="T9" fmla="*/ 60 h 91"/>
                <a:gd name="T10" fmla="*/ 8 w 110"/>
                <a:gd name="T11" fmla="*/ 30 h 91"/>
                <a:gd name="T12" fmla="*/ 17 w 110"/>
                <a:gd name="T13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91">
                  <a:moveTo>
                    <a:pt x="17" y="0"/>
                  </a:moveTo>
                  <a:cubicBezTo>
                    <a:pt x="51" y="11"/>
                    <a:pt x="82" y="21"/>
                    <a:pt x="110" y="30"/>
                  </a:cubicBezTo>
                  <a:lnTo>
                    <a:pt x="102" y="60"/>
                  </a:lnTo>
                  <a:lnTo>
                    <a:pt x="93" y="91"/>
                  </a:lnTo>
                  <a:cubicBezTo>
                    <a:pt x="65" y="82"/>
                    <a:pt x="34" y="72"/>
                    <a:pt x="0" y="60"/>
                  </a:cubicBezTo>
                  <a:lnTo>
                    <a:pt x="8" y="3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5" name="Freeform 55"/>
            <p:cNvSpPr>
              <a:spLocks/>
            </p:cNvSpPr>
            <p:nvPr/>
          </p:nvSpPr>
          <p:spPr bwMode="auto">
            <a:xfrm>
              <a:off x="2124075" y="1322388"/>
              <a:ext cx="20638" cy="20638"/>
            </a:xfrm>
            <a:custGeom>
              <a:avLst/>
              <a:gdLst>
                <a:gd name="T0" fmla="*/ 17 w 93"/>
                <a:gd name="T1" fmla="*/ 0 h 85"/>
                <a:gd name="T2" fmla="*/ 93 w 93"/>
                <a:gd name="T3" fmla="*/ 24 h 85"/>
                <a:gd name="T4" fmla="*/ 85 w 93"/>
                <a:gd name="T5" fmla="*/ 54 h 85"/>
                <a:gd name="T6" fmla="*/ 76 w 93"/>
                <a:gd name="T7" fmla="*/ 85 h 85"/>
                <a:gd name="T8" fmla="*/ 0 w 93"/>
                <a:gd name="T9" fmla="*/ 61 h 85"/>
                <a:gd name="T10" fmla="*/ 9 w 93"/>
                <a:gd name="T11" fmla="*/ 30 h 85"/>
                <a:gd name="T12" fmla="*/ 17 w 93"/>
                <a:gd name="T1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85">
                  <a:moveTo>
                    <a:pt x="17" y="0"/>
                  </a:moveTo>
                  <a:cubicBezTo>
                    <a:pt x="45" y="9"/>
                    <a:pt x="71" y="17"/>
                    <a:pt x="93" y="24"/>
                  </a:cubicBezTo>
                  <a:lnTo>
                    <a:pt x="85" y="54"/>
                  </a:lnTo>
                  <a:lnTo>
                    <a:pt x="76" y="85"/>
                  </a:lnTo>
                  <a:cubicBezTo>
                    <a:pt x="53" y="78"/>
                    <a:pt x="28" y="70"/>
                    <a:pt x="0" y="61"/>
                  </a:cubicBezTo>
                  <a:lnTo>
                    <a:pt x="9" y="3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6" name="Freeform 56"/>
            <p:cNvSpPr>
              <a:spLocks/>
            </p:cNvSpPr>
            <p:nvPr/>
          </p:nvSpPr>
          <p:spPr bwMode="auto">
            <a:xfrm>
              <a:off x="2141538" y="1327151"/>
              <a:ext cx="17463" cy="19050"/>
            </a:xfrm>
            <a:custGeom>
              <a:avLst/>
              <a:gdLst>
                <a:gd name="T0" fmla="*/ 17 w 76"/>
                <a:gd name="T1" fmla="*/ 0 h 79"/>
                <a:gd name="T2" fmla="*/ 76 w 76"/>
                <a:gd name="T3" fmla="*/ 18 h 79"/>
                <a:gd name="T4" fmla="*/ 68 w 76"/>
                <a:gd name="T5" fmla="*/ 48 h 79"/>
                <a:gd name="T6" fmla="*/ 60 w 76"/>
                <a:gd name="T7" fmla="*/ 79 h 79"/>
                <a:gd name="T8" fmla="*/ 0 w 76"/>
                <a:gd name="T9" fmla="*/ 61 h 79"/>
                <a:gd name="T10" fmla="*/ 9 w 76"/>
                <a:gd name="T11" fmla="*/ 30 h 79"/>
                <a:gd name="T12" fmla="*/ 17 w 76"/>
                <a:gd name="T1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79">
                  <a:moveTo>
                    <a:pt x="17" y="0"/>
                  </a:moveTo>
                  <a:cubicBezTo>
                    <a:pt x="39" y="7"/>
                    <a:pt x="58" y="13"/>
                    <a:pt x="76" y="18"/>
                  </a:cubicBezTo>
                  <a:lnTo>
                    <a:pt x="68" y="48"/>
                  </a:lnTo>
                  <a:lnTo>
                    <a:pt x="60" y="79"/>
                  </a:lnTo>
                  <a:cubicBezTo>
                    <a:pt x="43" y="74"/>
                    <a:pt x="23" y="68"/>
                    <a:pt x="0" y="61"/>
                  </a:cubicBezTo>
                  <a:lnTo>
                    <a:pt x="9" y="3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7" name="Freeform 57"/>
            <p:cNvSpPr>
              <a:spLocks/>
            </p:cNvSpPr>
            <p:nvPr/>
          </p:nvSpPr>
          <p:spPr bwMode="auto">
            <a:xfrm>
              <a:off x="2155825" y="1331913"/>
              <a:ext cx="14288" cy="17463"/>
            </a:xfrm>
            <a:custGeom>
              <a:avLst/>
              <a:gdLst>
                <a:gd name="T0" fmla="*/ 16 w 62"/>
                <a:gd name="T1" fmla="*/ 0 h 75"/>
                <a:gd name="T2" fmla="*/ 62 w 62"/>
                <a:gd name="T3" fmla="*/ 14 h 75"/>
                <a:gd name="T4" fmla="*/ 55 w 62"/>
                <a:gd name="T5" fmla="*/ 45 h 75"/>
                <a:gd name="T6" fmla="*/ 46 w 62"/>
                <a:gd name="T7" fmla="*/ 75 h 75"/>
                <a:gd name="T8" fmla="*/ 0 w 62"/>
                <a:gd name="T9" fmla="*/ 61 h 75"/>
                <a:gd name="T10" fmla="*/ 8 w 62"/>
                <a:gd name="T11" fmla="*/ 30 h 75"/>
                <a:gd name="T12" fmla="*/ 16 w 62"/>
                <a:gd name="T1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75">
                  <a:moveTo>
                    <a:pt x="16" y="0"/>
                  </a:moveTo>
                  <a:cubicBezTo>
                    <a:pt x="33" y="6"/>
                    <a:pt x="49" y="10"/>
                    <a:pt x="62" y="14"/>
                  </a:cubicBezTo>
                  <a:lnTo>
                    <a:pt x="55" y="45"/>
                  </a:lnTo>
                  <a:lnTo>
                    <a:pt x="46" y="75"/>
                  </a:lnTo>
                  <a:cubicBezTo>
                    <a:pt x="33" y="71"/>
                    <a:pt x="18" y="67"/>
                    <a:pt x="0" y="61"/>
                  </a:cubicBezTo>
                  <a:lnTo>
                    <a:pt x="8" y="3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8" name="Freeform 58"/>
            <p:cNvSpPr>
              <a:spLocks/>
            </p:cNvSpPr>
            <p:nvPr/>
          </p:nvSpPr>
          <p:spPr bwMode="auto">
            <a:xfrm>
              <a:off x="2166938" y="1335088"/>
              <a:ext cx="11113" cy="17463"/>
            </a:xfrm>
            <a:custGeom>
              <a:avLst/>
              <a:gdLst>
                <a:gd name="T0" fmla="*/ 16 w 51"/>
                <a:gd name="T1" fmla="*/ 0 h 71"/>
                <a:gd name="T2" fmla="*/ 51 w 51"/>
                <a:gd name="T3" fmla="*/ 9 h 71"/>
                <a:gd name="T4" fmla="*/ 43 w 51"/>
                <a:gd name="T5" fmla="*/ 40 h 71"/>
                <a:gd name="T6" fmla="*/ 36 w 51"/>
                <a:gd name="T7" fmla="*/ 71 h 71"/>
                <a:gd name="T8" fmla="*/ 0 w 51"/>
                <a:gd name="T9" fmla="*/ 61 h 71"/>
                <a:gd name="T10" fmla="*/ 9 w 51"/>
                <a:gd name="T11" fmla="*/ 31 h 71"/>
                <a:gd name="T12" fmla="*/ 16 w 51"/>
                <a:gd name="T1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71">
                  <a:moveTo>
                    <a:pt x="16" y="0"/>
                  </a:moveTo>
                  <a:cubicBezTo>
                    <a:pt x="29" y="4"/>
                    <a:pt x="40" y="7"/>
                    <a:pt x="51" y="9"/>
                  </a:cubicBezTo>
                  <a:lnTo>
                    <a:pt x="43" y="40"/>
                  </a:lnTo>
                  <a:lnTo>
                    <a:pt x="36" y="71"/>
                  </a:lnTo>
                  <a:cubicBezTo>
                    <a:pt x="26" y="68"/>
                    <a:pt x="15" y="65"/>
                    <a:pt x="0" y="61"/>
                  </a:cubicBezTo>
                  <a:lnTo>
                    <a:pt x="9" y="3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9" name="Freeform 59"/>
            <p:cNvSpPr>
              <a:spLocks/>
            </p:cNvSpPr>
            <p:nvPr/>
          </p:nvSpPr>
          <p:spPr bwMode="auto">
            <a:xfrm>
              <a:off x="2174875" y="1338263"/>
              <a:ext cx="9525" cy="15875"/>
            </a:xfrm>
            <a:custGeom>
              <a:avLst/>
              <a:gdLst>
                <a:gd name="T0" fmla="*/ 15 w 41"/>
                <a:gd name="T1" fmla="*/ 0 h 69"/>
                <a:gd name="T2" fmla="*/ 41 w 41"/>
                <a:gd name="T3" fmla="*/ 7 h 69"/>
                <a:gd name="T4" fmla="*/ 34 w 41"/>
                <a:gd name="T5" fmla="*/ 38 h 69"/>
                <a:gd name="T6" fmla="*/ 27 w 41"/>
                <a:gd name="T7" fmla="*/ 69 h 69"/>
                <a:gd name="T8" fmla="*/ 0 w 41"/>
                <a:gd name="T9" fmla="*/ 62 h 69"/>
                <a:gd name="T10" fmla="*/ 7 w 41"/>
                <a:gd name="T11" fmla="*/ 31 h 69"/>
                <a:gd name="T12" fmla="*/ 15 w 41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69">
                  <a:moveTo>
                    <a:pt x="15" y="0"/>
                  </a:moveTo>
                  <a:cubicBezTo>
                    <a:pt x="25" y="3"/>
                    <a:pt x="33" y="6"/>
                    <a:pt x="41" y="7"/>
                  </a:cubicBezTo>
                  <a:lnTo>
                    <a:pt x="34" y="38"/>
                  </a:lnTo>
                  <a:lnTo>
                    <a:pt x="27" y="69"/>
                  </a:lnTo>
                  <a:cubicBezTo>
                    <a:pt x="19" y="67"/>
                    <a:pt x="10" y="65"/>
                    <a:pt x="0" y="62"/>
                  </a:cubicBezTo>
                  <a:lnTo>
                    <a:pt x="7" y="3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0" name="Freeform 60"/>
            <p:cNvSpPr>
              <a:spLocks/>
            </p:cNvSpPr>
            <p:nvPr/>
          </p:nvSpPr>
          <p:spPr bwMode="auto">
            <a:xfrm>
              <a:off x="2181225" y="1339851"/>
              <a:ext cx="7938" cy="15875"/>
            </a:xfrm>
            <a:custGeom>
              <a:avLst/>
              <a:gdLst>
                <a:gd name="T0" fmla="*/ 14 w 34"/>
                <a:gd name="T1" fmla="*/ 0 h 67"/>
                <a:gd name="T2" fmla="*/ 34 w 34"/>
                <a:gd name="T3" fmla="*/ 5 h 67"/>
                <a:gd name="T4" fmla="*/ 27 w 34"/>
                <a:gd name="T5" fmla="*/ 36 h 67"/>
                <a:gd name="T6" fmla="*/ 20 w 34"/>
                <a:gd name="T7" fmla="*/ 67 h 67"/>
                <a:gd name="T8" fmla="*/ 0 w 34"/>
                <a:gd name="T9" fmla="*/ 62 h 67"/>
                <a:gd name="T10" fmla="*/ 7 w 34"/>
                <a:gd name="T11" fmla="*/ 31 h 67"/>
                <a:gd name="T12" fmla="*/ 14 w 34"/>
                <a:gd name="T1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67">
                  <a:moveTo>
                    <a:pt x="14" y="0"/>
                  </a:moveTo>
                  <a:cubicBezTo>
                    <a:pt x="21" y="2"/>
                    <a:pt x="28" y="3"/>
                    <a:pt x="34" y="5"/>
                  </a:cubicBezTo>
                  <a:lnTo>
                    <a:pt x="27" y="36"/>
                  </a:lnTo>
                  <a:lnTo>
                    <a:pt x="20" y="67"/>
                  </a:lnTo>
                  <a:cubicBezTo>
                    <a:pt x="15" y="65"/>
                    <a:pt x="8" y="64"/>
                    <a:pt x="0" y="62"/>
                  </a:cubicBezTo>
                  <a:lnTo>
                    <a:pt x="7" y="3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1" name="Freeform 61"/>
            <p:cNvSpPr>
              <a:spLocks/>
            </p:cNvSpPr>
            <p:nvPr/>
          </p:nvSpPr>
          <p:spPr bwMode="auto">
            <a:xfrm>
              <a:off x="2185988" y="1339851"/>
              <a:ext cx="11113" cy="17463"/>
            </a:xfrm>
            <a:custGeom>
              <a:avLst/>
              <a:gdLst>
                <a:gd name="T0" fmla="*/ 14 w 45"/>
                <a:gd name="T1" fmla="*/ 0 h 69"/>
                <a:gd name="T2" fmla="*/ 45 w 45"/>
                <a:gd name="T3" fmla="*/ 7 h 69"/>
                <a:gd name="T4" fmla="*/ 38 w 45"/>
                <a:gd name="T5" fmla="*/ 38 h 69"/>
                <a:gd name="T6" fmla="*/ 32 w 45"/>
                <a:gd name="T7" fmla="*/ 69 h 69"/>
                <a:gd name="T8" fmla="*/ 0 w 45"/>
                <a:gd name="T9" fmla="*/ 62 h 69"/>
                <a:gd name="T10" fmla="*/ 7 w 45"/>
                <a:gd name="T11" fmla="*/ 31 h 69"/>
                <a:gd name="T12" fmla="*/ 14 w 45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69">
                  <a:moveTo>
                    <a:pt x="14" y="0"/>
                  </a:moveTo>
                  <a:cubicBezTo>
                    <a:pt x="26" y="3"/>
                    <a:pt x="35" y="5"/>
                    <a:pt x="45" y="7"/>
                  </a:cubicBezTo>
                  <a:lnTo>
                    <a:pt x="38" y="38"/>
                  </a:lnTo>
                  <a:lnTo>
                    <a:pt x="32" y="69"/>
                  </a:lnTo>
                  <a:cubicBezTo>
                    <a:pt x="22" y="67"/>
                    <a:pt x="12" y="65"/>
                    <a:pt x="0" y="62"/>
                  </a:cubicBezTo>
                  <a:lnTo>
                    <a:pt x="7" y="3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2" name="Freeform 62"/>
            <p:cNvSpPr>
              <a:spLocks/>
            </p:cNvSpPr>
            <p:nvPr/>
          </p:nvSpPr>
          <p:spPr bwMode="auto">
            <a:xfrm>
              <a:off x="2193925" y="1341438"/>
              <a:ext cx="6350" cy="15875"/>
            </a:xfrm>
            <a:custGeom>
              <a:avLst/>
              <a:gdLst>
                <a:gd name="T0" fmla="*/ 13 w 29"/>
                <a:gd name="T1" fmla="*/ 0 h 66"/>
                <a:gd name="T2" fmla="*/ 29 w 29"/>
                <a:gd name="T3" fmla="*/ 5 h 66"/>
                <a:gd name="T4" fmla="*/ 22 w 29"/>
                <a:gd name="T5" fmla="*/ 36 h 66"/>
                <a:gd name="T6" fmla="*/ 14 w 29"/>
                <a:gd name="T7" fmla="*/ 66 h 66"/>
                <a:gd name="T8" fmla="*/ 0 w 29"/>
                <a:gd name="T9" fmla="*/ 62 h 66"/>
                <a:gd name="T10" fmla="*/ 6 w 29"/>
                <a:gd name="T11" fmla="*/ 31 h 66"/>
                <a:gd name="T12" fmla="*/ 13 w 29"/>
                <a:gd name="T1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66">
                  <a:moveTo>
                    <a:pt x="13" y="0"/>
                  </a:moveTo>
                  <a:cubicBezTo>
                    <a:pt x="18" y="2"/>
                    <a:pt x="23" y="3"/>
                    <a:pt x="29" y="5"/>
                  </a:cubicBezTo>
                  <a:lnTo>
                    <a:pt x="22" y="36"/>
                  </a:lnTo>
                  <a:lnTo>
                    <a:pt x="14" y="66"/>
                  </a:lnTo>
                  <a:cubicBezTo>
                    <a:pt x="9" y="65"/>
                    <a:pt x="4" y="64"/>
                    <a:pt x="0" y="62"/>
                  </a:cubicBezTo>
                  <a:lnTo>
                    <a:pt x="6" y="3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3" name="Freeform 63"/>
            <p:cNvSpPr>
              <a:spLocks/>
            </p:cNvSpPr>
            <p:nvPr/>
          </p:nvSpPr>
          <p:spPr bwMode="auto">
            <a:xfrm>
              <a:off x="2197100" y="1343026"/>
              <a:ext cx="7938" cy="15875"/>
            </a:xfrm>
            <a:custGeom>
              <a:avLst/>
              <a:gdLst>
                <a:gd name="T0" fmla="*/ 15 w 35"/>
                <a:gd name="T1" fmla="*/ 0 h 67"/>
                <a:gd name="T2" fmla="*/ 35 w 35"/>
                <a:gd name="T3" fmla="*/ 6 h 67"/>
                <a:gd name="T4" fmla="*/ 26 w 35"/>
                <a:gd name="T5" fmla="*/ 36 h 67"/>
                <a:gd name="T6" fmla="*/ 18 w 35"/>
                <a:gd name="T7" fmla="*/ 67 h 67"/>
                <a:gd name="T8" fmla="*/ 0 w 35"/>
                <a:gd name="T9" fmla="*/ 61 h 67"/>
                <a:gd name="T10" fmla="*/ 8 w 35"/>
                <a:gd name="T11" fmla="*/ 31 h 67"/>
                <a:gd name="T12" fmla="*/ 15 w 35"/>
                <a:gd name="T1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67">
                  <a:moveTo>
                    <a:pt x="15" y="0"/>
                  </a:moveTo>
                  <a:cubicBezTo>
                    <a:pt x="21" y="2"/>
                    <a:pt x="27" y="3"/>
                    <a:pt x="35" y="6"/>
                  </a:cubicBezTo>
                  <a:lnTo>
                    <a:pt x="26" y="36"/>
                  </a:lnTo>
                  <a:lnTo>
                    <a:pt x="18" y="67"/>
                  </a:lnTo>
                  <a:cubicBezTo>
                    <a:pt x="12" y="64"/>
                    <a:pt x="6" y="63"/>
                    <a:pt x="0" y="61"/>
                  </a:cubicBezTo>
                  <a:lnTo>
                    <a:pt x="8" y="3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4" name="Freeform 64"/>
            <p:cNvSpPr>
              <a:spLocks/>
            </p:cNvSpPr>
            <p:nvPr/>
          </p:nvSpPr>
          <p:spPr bwMode="auto">
            <a:xfrm>
              <a:off x="2200275" y="1344613"/>
              <a:ext cx="11113" cy="15875"/>
            </a:xfrm>
            <a:custGeom>
              <a:avLst/>
              <a:gdLst>
                <a:gd name="T0" fmla="*/ 17 w 41"/>
                <a:gd name="T1" fmla="*/ 0 h 68"/>
                <a:gd name="T2" fmla="*/ 41 w 41"/>
                <a:gd name="T3" fmla="*/ 8 h 68"/>
                <a:gd name="T4" fmla="*/ 32 w 41"/>
                <a:gd name="T5" fmla="*/ 38 h 68"/>
                <a:gd name="T6" fmla="*/ 24 w 41"/>
                <a:gd name="T7" fmla="*/ 68 h 68"/>
                <a:gd name="T8" fmla="*/ 0 w 41"/>
                <a:gd name="T9" fmla="*/ 61 h 68"/>
                <a:gd name="T10" fmla="*/ 8 w 41"/>
                <a:gd name="T11" fmla="*/ 30 h 68"/>
                <a:gd name="T12" fmla="*/ 17 w 41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68">
                  <a:moveTo>
                    <a:pt x="17" y="0"/>
                  </a:moveTo>
                  <a:cubicBezTo>
                    <a:pt x="24" y="2"/>
                    <a:pt x="31" y="4"/>
                    <a:pt x="41" y="8"/>
                  </a:cubicBezTo>
                  <a:lnTo>
                    <a:pt x="32" y="38"/>
                  </a:lnTo>
                  <a:lnTo>
                    <a:pt x="24" y="68"/>
                  </a:lnTo>
                  <a:cubicBezTo>
                    <a:pt x="14" y="66"/>
                    <a:pt x="7" y="63"/>
                    <a:pt x="0" y="61"/>
                  </a:cubicBezTo>
                  <a:lnTo>
                    <a:pt x="8" y="3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5" name="Freeform 65"/>
            <p:cNvSpPr>
              <a:spLocks/>
            </p:cNvSpPr>
            <p:nvPr/>
          </p:nvSpPr>
          <p:spPr bwMode="auto">
            <a:xfrm>
              <a:off x="2206625" y="1346201"/>
              <a:ext cx="11113" cy="17463"/>
            </a:xfrm>
            <a:custGeom>
              <a:avLst/>
              <a:gdLst>
                <a:gd name="T0" fmla="*/ 17 w 50"/>
                <a:gd name="T1" fmla="*/ 0 h 71"/>
                <a:gd name="T2" fmla="*/ 50 w 50"/>
                <a:gd name="T3" fmla="*/ 11 h 71"/>
                <a:gd name="T4" fmla="*/ 41 w 50"/>
                <a:gd name="T5" fmla="*/ 41 h 71"/>
                <a:gd name="T6" fmla="*/ 31 w 50"/>
                <a:gd name="T7" fmla="*/ 71 h 71"/>
                <a:gd name="T8" fmla="*/ 0 w 50"/>
                <a:gd name="T9" fmla="*/ 60 h 71"/>
                <a:gd name="T10" fmla="*/ 8 w 50"/>
                <a:gd name="T11" fmla="*/ 30 h 71"/>
                <a:gd name="T12" fmla="*/ 17 w 50"/>
                <a:gd name="T1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71">
                  <a:moveTo>
                    <a:pt x="17" y="0"/>
                  </a:moveTo>
                  <a:cubicBezTo>
                    <a:pt x="27" y="3"/>
                    <a:pt x="37" y="7"/>
                    <a:pt x="50" y="11"/>
                  </a:cubicBezTo>
                  <a:lnTo>
                    <a:pt x="41" y="41"/>
                  </a:lnTo>
                  <a:lnTo>
                    <a:pt x="31" y="71"/>
                  </a:lnTo>
                  <a:cubicBezTo>
                    <a:pt x="19" y="67"/>
                    <a:pt x="9" y="63"/>
                    <a:pt x="0" y="60"/>
                  </a:cubicBezTo>
                  <a:lnTo>
                    <a:pt x="8" y="3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6" name="Freeform 66"/>
            <p:cNvSpPr>
              <a:spLocks/>
            </p:cNvSpPr>
            <p:nvPr/>
          </p:nvSpPr>
          <p:spPr bwMode="auto">
            <a:xfrm>
              <a:off x="2214563" y="1349376"/>
              <a:ext cx="14288" cy="17463"/>
            </a:xfrm>
            <a:custGeom>
              <a:avLst/>
              <a:gdLst>
                <a:gd name="T0" fmla="*/ 19 w 61"/>
                <a:gd name="T1" fmla="*/ 0 h 75"/>
                <a:gd name="T2" fmla="*/ 61 w 61"/>
                <a:gd name="T3" fmla="*/ 15 h 75"/>
                <a:gd name="T4" fmla="*/ 52 w 61"/>
                <a:gd name="T5" fmla="*/ 45 h 75"/>
                <a:gd name="T6" fmla="*/ 42 w 61"/>
                <a:gd name="T7" fmla="*/ 75 h 75"/>
                <a:gd name="T8" fmla="*/ 0 w 61"/>
                <a:gd name="T9" fmla="*/ 60 h 75"/>
                <a:gd name="T10" fmla="*/ 10 w 61"/>
                <a:gd name="T11" fmla="*/ 30 h 75"/>
                <a:gd name="T12" fmla="*/ 19 w 61"/>
                <a:gd name="T1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75">
                  <a:moveTo>
                    <a:pt x="19" y="0"/>
                  </a:moveTo>
                  <a:cubicBezTo>
                    <a:pt x="31" y="4"/>
                    <a:pt x="45" y="9"/>
                    <a:pt x="61" y="15"/>
                  </a:cubicBezTo>
                  <a:lnTo>
                    <a:pt x="52" y="45"/>
                  </a:lnTo>
                  <a:lnTo>
                    <a:pt x="42" y="75"/>
                  </a:lnTo>
                  <a:cubicBezTo>
                    <a:pt x="27" y="70"/>
                    <a:pt x="13" y="64"/>
                    <a:pt x="0" y="60"/>
                  </a:cubicBezTo>
                  <a:lnTo>
                    <a:pt x="10" y="3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7" name="Freeform 67"/>
            <p:cNvSpPr>
              <a:spLocks/>
            </p:cNvSpPr>
            <p:nvPr/>
          </p:nvSpPr>
          <p:spPr bwMode="auto">
            <a:xfrm>
              <a:off x="2224088" y="1352551"/>
              <a:ext cx="17463" cy="19050"/>
            </a:xfrm>
            <a:custGeom>
              <a:avLst/>
              <a:gdLst>
                <a:gd name="T0" fmla="*/ 19 w 74"/>
                <a:gd name="T1" fmla="*/ 0 h 80"/>
                <a:gd name="T2" fmla="*/ 74 w 74"/>
                <a:gd name="T3" fmla="*/ 20 h 80"/>
                <a:gd name="T4" fmla="*/ 65 w 74"/>
                <a:gd name="T5" fmla="*/ 50 h 80"/>
                <a:gd name="T6" fmla="*/ 55 w 74"/>
                <a:gd name="T7" fmla="*/ 80 h 80"/>
                <a:gd name="T8" fmla="*/ 0 w 74"/>
                <a:gd name="T9" fmla="*/ 60 h 80"/>
                <a:gd name="T10" fmla="*/ 10 w 74"/>
                <a:gd name="T11" fmla="*/ 30 h 80"/>
                <a:gd name="T12" fmla="*/ 19 w 74"/>
                <a:gd name="T1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80">
                  <a:moveTo>
                    <a:pt x="19" y="0"/>
                  </a:moveTo>
                  <a:cubicBezTo>
                    <a:pt x="35" y="5"/>
                    <a:pt x="54" y="12"/>
                    <a:pt x="74" y="20"/>
                  </a:cubicBezTo>
                  <a:lnTo>
                    <a:pt x="65" y="50"/>
                  </a:lnTo>
                  <a:lnTo>
                    <a:pt x="55" y="80"/>
                  </a:lnTo>
                  <a:cubicBezTo>
                    <a:pt x="34" y="72"/>
                    <a:pt x="17" y="66"/>
                    <a:pt x="0" y="60"/>
                  </a:cubicBezTo>
                  <a:lnTo>
                    <a:pt x="10" y="3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8" name="Freeform 68"/>
            <p:cNvSpPr>
              <a:spLocks/>
            </p:cNvSpPr>
            <p:nvPr/>
          </p:nvSpPr>
          <p:spPr bwMode="auto">
            <a:xfrm>
              <a:off x="2239963" y="1357313"/>
              <a:ext cx="6350" cy="7938"/>
            </a:xfrm>
            <a:custGeom>
              <a:avLst/>
              <a:gdLst>
                <a:gd name="T0" fmla="*/ 9 w 30"/>
                <a:gd name="T1" fmla="*/ 0 h 34"/>
                <a:gd name="T2" fmla="*/ 15 w 30"/>
                <a:gd name="T3" fmla="*/ 2 h 34"/>
                <a:gd name="T4" fmla="*/ 26 w 30"/>
                <a:gd name="T5" fmla="*/ 14 h 34"/>
                <a:gd name="T6" fmla="*/ 30 w 30"/>
                <a:gd name="T7" fmla="*/ 30 h 34"/>
                <a:gd name="T8" fmla="*/ 30 w 30"/>
                <a:gd name="T9" fmla="*/ 34 h 34"/>
                <a:gd name="T10" fmla="*/ 0 w 30"/>
                <a:gd name="T11" fmla="*/ 30 h 34"/>
                <a:gd name="T12" fmla="*/ 9 w 30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4">
                  <a:moveTo>
                    <a:pt x="9" y="0"/>
                  </a:moveTo>
                  <a:cubicBezTo>
                    <a:pt x="11" y="0"/>
                    <a:pt x="13" y="1"/>
                    <a:pt x="15" y="2"/>
                  </a:cubicBezTo>
                  <a:cubicBezTo>
                    <a:pt x="19" y="5"/>
                    <a:pt x="23" y="9"/>
                    <a:pt x="26" y="14"/>
                  </a:cubicBezTo>
                  <a:cubicBezTo>
                    <a:pt x="28" y="19"/>
                    <a:pt x="30" y="24"/>
                    <a:pt x="30" y="30"/>
                  </a:cubicBezTo>
                  <a:lnTo>
                    <a:pt x="30" y="34"/>
                  </a:lnTo>
                  <a:lnTo>
                    <a:pt x="0" y="3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9" name="Freeform 69"/>
            <p:cNvSpPr>
              <a:spLocks/>
            </p:cNvSpPr>
            <p:nvPr/>
          </p:nvSpPr>
          <p:spPr bwMode="auto">
            <a:xfrm>
              <a:off x="2227263" y="1363663"/>
              <a:ext cx="19050" cy="39688"/>
            </a:xfrm>
            <a:custGeom>
              <a:avLst/>
              <a:gdLst>
                <a:gd name="T0" fmla="*/ 80 w 80"/>
                <a:gd name="T1" fmla="*/ 8 h 171"/>
                <a:gd name="T2" fmla="*/ 59 w 80"/>
                <a:gd name="T3" fmla="*/ 171 h 171"/>
                <a:gd name="T4" fmla="*/ 29 w 80"/>
                <a:gd name="T5" fmla="*/ 166 h 171"/>
                <a:gd name="T6" fmla="*/ 0 w 80"/>
                <a:gd name="T7" fmla="*/ 161 h 171"/>
                <a:gd name="T8" fmla="*/ 20 w 80"/>
                <a:gd name="T9" fmla="*/ 0 h 171"/>
                <a:gd name="T10" fmla="*/ 50 w 80"/>
                <a:gd name="T11" fmla="*/ 4 h 171"/>
                <a:gd name="T12" fmla="*/ 80 w 80"/>
                <a:gd name="T13" fmla="*/ 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171">
                  <a:moveTo>
                    <a:pt x="80" y="8"/>
                  </a:moveTo>
                  <a:cubicBezTo>
                    <a:pt x="72" y="69"/>
                    <a:pt x="65" y="123"/>
                    <a:pt x="59" y="171"/>
                  </a:cubicBezTo>
                  <a:lnTo>
                    <a:pt x="29" y="166"/>
                  </a:lnTo>
                  <a:lnTo>
                    <a:pt x="0" y="161"/>
                  </a:lnTo>
                  <a:cubicBezTo>
                    <a:pt x="7" y="114"/>
                    <a:pt x="14" y="61"/>
                    <a:pt x="20" y="0"/>
                  </a:cubicBezTo>
                  <a:lnTo>
                    <a:pt x="50" y="4"/>
                  </a:lnTo>
                  <a:lnTo>
                    <a:pt x="80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0" name="Freeform 70"/>
            <p:cNvSpPr>
              <a:spLocks/>
            </p:cNvSpPr>
            <p:nvPr/>
          </p:nvSpPr>
          <p:spPr bwMode="auto">
            <a:xfrm>
              <a:off x="2222500" y="1401763"/>
              <a:ext cx="19050" cy="33338"/>
            </a:xfrm>
            <a:custGeom>
              <a:avLst/>
              <a:gdLst>
                <a:gd name="T0" fmla="*/ 80 w 80"/>
                <a:gd name="T1" fmla="*/ 10 h 139"/>
                <a:gd name="T2" fmla="*/ 58 w 80"/>
                <a:gd name="T3" fmla="*/ 139 h 139"/>
                <a:gd name="T4" fmla="*/ 29 w 80"/>
                <a:gd name="T5" fmla="*/ 132 h 139"/>
                <a:gd name="T6" fmla="*/ 0 w 80"/>
                <a:gd name="T7" fmla="*/ 124 h 139"/>
                <a:gd name="T8" fmla="*/ 21 w 80"/>
                <a:gd name="T9" fmla="*/ 0 h 139"/>
                <a:gd name="T10" fmla="*/ 50 w 80"/>
                <a:gd name="T11" fmla="*/ 5 h 139"/>
                <a:gd name="T12" fmla="*/ 80 w 80"/>
                <a:gd name="T13" fmla="*/ 1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139">
                  <a:moveTo>
                    <a:pt x="80" y="10"/>
                  </a:moveTo>
                  <a:cubicBezTo>
                    <a:pt x="72" y="58"/>
                    <a:pt x="66" y="100"/>
                    <a:pt x="58" y="139"/>
                  </a:cubicBezTo>
                  <a:lnTo>
                    <a:pt x="29" y="132"/>
                  </a:lnTo>
                  <a:lnTo>
                    <a:pt x="0" y="124"/>
                  </a:lnTo>
                  <a:cubicBezTo>
                    <a:pt x="7" y="88"/>
                    <a:pt x="14" y="47"/>
                    <a:pt x="21" y="0"/>
                  </a:cubicBezTo>
                  <a:lnTo>
                    <a:pt x="50" y="5"/>
                  </a:lnTo>
                  <a:lnTo>
                    <a:pt x="80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1" name="Freeform 71"/>
            <p:cNvSpPr>
              <a:spLocks/>
            </p:cNvSpPr>
            <p:nvPr/>
          </p:nvSpPr>
          <p:spPr bwMode="auto">
            <a:xfrm>
              <a:off x="2208213" y="1430338"/>
              <a:ext cx="28575" cy="49213"/>
            </a:xfrm>
            <a:custGeom>
              <a:avLst/>
              <a:gdLst>
                <a:gd name="T0" fmla="*/ 118 w 118"/>
                <a:gd name="T1" fmla="*/ 15 h 206"/>
                <a:gd name="T2" fmla="*/ 52 w 118"/>
                <a:gd name="T3" fmla="*/ 206 h 206"/>
                <a:gd name="T4" fmla="*/ 26 w 118"/>
                <a:gd name="T5" fmla="*/ 190 h 206"/>
                <a:gd name="T6" fmla="*/ 0 w 118"/>
                <a:gd name="T7" fmla="*/ 174 h 206"/>
                <a:gd name="T8" fmla="*/ 60 w 118"/>
                <a:gd name="T9" fmla="*/ 0 h 206"/>
                <a:gd name="T10" fmla="*/ 89 w 118"/>
                <a:gd name="T11" fmla="*/ 8 h 206"/>
                <a:gd name="T12" fmla="*/ 118 w 118"/>
                <a:gd name="T13" fmla="*/ 15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" h="206">
                  <a:moveTo>
                    <a:pt x="118" y="15"/>
                  </a:moveTo>
                  <a:cubicBezTo>
                    <a:pt x="101" y="92"/>
                    <a:pt x="81" y="151"/>
                    <a:pt x="52" y="206"/>
                  </a:cubicBezTo>
                  <a:lnTo>
                    <a:pt x="26" y="190"/>
                  </a:lnTo>
                  <a:lnTo>
                    <a:pt x="0" y="174"/>
                  </a:lnTo>
                  <a:cubicBezTo>
                    <a:pt x="27" y="124"/>
                    <a:pt x="45" y="71"/>
                    <a:pt x="60" y="0"/>
                  </a:cubicBezTo>
                  <a:lnTo>
                    <a:pt x="89" y="8"/>
                  </a:lnTo>
                  <a:lnTo>
                    <a:pt x="118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2" name="Freeform 72"/>
            <p:cNvSpPr>
              <a:spLocks/>
            </p:cNvSpPr>
            <p:nvPr/>
          </p:nvSpPr>
          <p:spPr bwMode="auto">
            <a:xfrm>
              <a:off x="2181225" y="1471613"/>
              <a:ext cx="39688" cy="46038"/>
            </a:xfrm>
            <a:custGeom>
              <a:avLst/>
              <a:gdLst>
                <a:gd name="T0" fmla="*/ 164 w 164"/>
                <a:gd name="T1" fmla="*/ 32 h 191"/>
                <a:gd name="T2" fmla="*/ 42 w 164"/>
                <a:gd name="T3" fmla="*/ 191 h 191"/>
                <a:gd name="T4" fmla="*/ 21 w 164"/>
                <a:gd name="T5" fmla="*/ 169 h 191"/>
                <a:gd name="T6" fmla="*/ 0 w 164"/>
                <a:gd name="T7" fmla="*/ 146 h 191"/>
                <a:gd name="T8" fmla="*/ 112 w 164"/>
                <a:gd name="T9" fmla="*/ 0 h 191"/>
                <a:gd name="T10" fmla="*/ 138 w 164"/>
                <a:gd name="T11" fmla="*/ 16 h 191"/>
                <a:gd name="T12" fmla="*/ 164 w 164"/>
                <a:gd name="T13" fmla="*/ 32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" h="191">
                  <a:moveTo>
                    <a:pt x="164" y="32"/>
                  </a:moveTo>
                  <a:cubicBezTo>
                    <a:pt x="135" y="86"/>
                    <a:pt x="96" y="134"/>
                    <a:pt x="42" y="191"/>
                  </a:cubicBezTo>
                  <a:lnTo>
                    <a:pt x="21" y="169"/>
                  </a:lnTo>
                  <a:lnTo>
                    <a:pt x="0" y="146"/>
                  </a:lnTo>
                  <a:cubicBezTo>
                    <a:pt x="50" y="94"/>
                    <a:pt x="86" y="49"/>
                    <a:pt x="112" y="0"/>
                  </a:cubicBezTo>
                  <a:lnTo>
                    <a:pt x="138" y="16"/>
                  </a:lnTo>
                  <a:lnTo>
                    <a:pt x="164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3" name="Freeform 73"/>
            <p:cNvSpPr>
              <a:spLocks/>
            </p:cNvSpPr>
            <p:nvPr/>
          </p:nvSpPr>
          <p:spPr bwMode="auto">
            <a:xfrm>
              <a:off x="2160588" y="1506538"/>
              <a:ext cx="31750" cy="31750"/>
            </a:xfrm>
            <a:custGeom>
              <a:avLst/>
              <a:gdLst>
                <a:gd name="T0" fmla="*/ 130 w 130"/>
                <a:gd name="T1" fmla="*/ 45 h 137"/>
                <a:gd name="T2" fmla="*/ 40 w 130"/>
                <a:gd name="T3" fmla="*/ 137 h 137"/>
                <a:gd name="T4" fmla="*/ 20 w 130"/>
                <a:gd name="T5" fmla="*/ 113 h 137"/>
                <a:gd name="T6" fmla="*/ 0 w 130"/>
                <a:gd name="T7" fmla="*/ 90 h 137"/>
                <a:gd name="T8" fmla="*/ 88 w 130"/>
                <a:gd name="T9" fmla="*/ 0 h 137"/>
                <a:gd name="T10" fmla="*/ 109 w 130"/>
                <a:gd name="T11" fmla="*/ 23 h 137"/>
                <a:gd name="T12" fmla="*/ 130 w 130"/>
                <a:gd name="T13" fmla="*/ 45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" h="137">
                  <a:moveTo>
                    <a:pt x="130" y="45"/>
                  </a:moveTo>
                  <a:cubicBezTo>
                    <a:pt x="104" y="73"/>
                    <a:pt x="74" y="103"/>
                    <a:pt x="40" y="137"/>
                  </a:cubicBezTo>
                  <a:lnTo>
                    <a:pt x="20" y="113"/>
                  </a:lnTo>
                  <a:lnTo>
                    <a:pt x="0" y="90"/>
                  </a:lnTo>
                  <a:cubicBezTo>
                    <a:pt x="34" y="56"/>
                    <a:pt x="62" y="28"/>
                    <a:pt x="88" y="0"/>
                  </a:cubicBezTo>
                  <a:lnTo>
                    <a:pt x="109" y="23"/>
                  </a:lnTo>
                  <a:lnTo>
                    <a:pt x="130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4" name="Freeform 74"/>
            <p:cNvSpPr>
              <a:spLocks/>
            </p:cNvSpPr>
            <p:nvPr/>
          </p:nvSpPr>
          <p:spPr bwMode="auto">
            <a:xfrm>
              <a:off x="2133600" y="1527176"/>
              <a:ext cx="36513" cy="38100"/>
            </a:xfrm>
            <a:custGeom>
              <a:avLst/>
              <a:gdLst>
                <a:gd name="T0" fmla="*/ 155 w 155"/>
                <a:gd name="T1" fmla="*/ 47 h 159"/>
                <a:gd name="T2" fmla="*/ 40 w 155"/>
                <a:gd name="T3" fmla="*/ 159 h 159"/>
                <a:gd name="T4" fmla="*/ 20 w 155"/>
                <a:gd name="T5" fmla="*/ 135 h 159"/>
                <a:gd name="T6" fmla="*/ 0 w 155"/>
                <a:gd name="T7" fmla="*/ 111 h 159"/>
                <a:gd name="T8" fmla="*/ 115 w 155"/>
                <a:gd name="T9" fmla="*/ 0 h 159"/>
                <a:gd name="T10" fmla="*/ 135 w 155"/>
                <a:gd name="T11" fmla="*/ 23 h 159"/>
                <a:gd name="T12" fmla="*/ 155 w 155"/>
                <a:gd name="T13" fmla="*/ 47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59">
                  <a:moveTo>
                    <a:pt x="155" y="47"/>
                  </a:moveTo>
                  <a:cubicBezTo>
                    <a:pt x="121" y="79"/>
                    <a:pt x="83" y="117"/>
                    <a:pt x="40" y="159"/>
                  </a:cubicBezTo>
                  <a:lnTo>
                    <a:pt x="20" y="135"/>
                  </a:lnTo>
                  <a:lnTo>
                    <a:pt x="0" y="111"/>
                  </a:lnTo>
                  <a:cubicBezTo>
                    <a:pt x="43" y="70"/>
                    <a:pt x="81" y="32"/>
                    <a:pt x="115" y="0"/>
                  </a:cubicBezTo>
                  <a:lnTo>
                    <a:pt x="135" y="23"/>
                  </a:lnTo>
                  <a:lnTo>
                    <a:pt x="155" y="4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5" name="Freeform 75"/>
            <p:cNvSpPr>
              <a:spLocks/>
            </p:cNvSpPr>
            <p:nvPr/>
          </p:nvSpPr>
          <p:spPr bwMode="auto">
            <a:xfrm>
              <a:off x="2133600" y="1558926"/>
              <a:ext cx="9525" cy="7938"/>
            </a:xfrm>
            <a:custGeom>
              <a:avLst/>
              <a:gdLst>
                <a:gd name="T0" fmla="*/ 41 w 41"/>
                <a:gd name="T1" fmla="*/ 24 h 32"/>
                <a:gd name="T2" fmla="*/ 35 w 41"/>
                <a:gd name="T3" fmla="*/ 28 h 32"/>
                <a:gd name="T4" fmla="*/ 21 w 41"/>
                <a:gd name="T5" fmla="*/ 32 h 32"/>
                <a:gd name="T6" fmla="*/ 6 w 41"/>
                <a:gd name="T7" fmla="*/ 28 h 32"/>
                <a:gd name="T8" fmla="*/ 0 w 41"/>
                <a:gd name="T9" fmla="*/ 22 h 32"/>
                <a:gd name="T10" fmla="*/ 21 w 41"/>
                <a:gd name="T11" fmla="*/ 0 h 32"/>
                <a:gd name="T12" fmla="*/ 41 w 41"/>
                <a:gd name="T13" fmla="*/ 2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32">
                  <a:moveTo>
                    <a:pt x="41" y="24"/>
                  </a:moveTo>
                  <a:cubicBezTo>
                    <a:pt x="39" y="26"/>
                    <a:pt x="38" y="26"/>
                    <a:pt x="35" y="28"/>
                  </a:cubicBezTo>
                  <a:cubicBezTo>
                    <a:pt x="31" y="30"/>
                    <a:pt x="26" y="32"/>
                    <a:pt x="21" y="32"/>
                  </a:cubicBezTo>
                  <a:cubicBezTo>
                    <a:pt x="15" y="32"/>
                    <a:pt x="10" y="30"/>
                    <a:pt x="6" y="28"/>
                  </a:cubicBezTo>
                  <a:cubicBezTo>
                    <a:pt x="4" y="26"/>
                    <a:pt x="1" y="25"/>
                    <a:pt x="0" y="22"/>
                  </a:cubicBezTo>
                  <a:lnTo>
                    <a:pt x="21" y="0"/>
                  </a:lnTo>
                  <a:lnTo>
                    <a:pt x="41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6" name="Freeform 76"/>
            <p:cNvSpPr>
              <a:spLocks/>
            </p:cNvSpPr>
            <p:nvPr/>
          </p:nvSpPr>
          <p:spPr bwMode="auto">
            <a:xfrm>
              <a:off x="2093913" y="1511301"/>
              <a:ext cx="49213" cy="53975"/>
            </a:xfrm>
            <a:custGeom>
              <a:avLst/>
              <a:gdLst>
                <a:gd name="T0" fmla="*/ 167 w 208"/>
                <a:gd name="T1" fmla="*/ 224 h 224"/>
                <a:gd name="T2" fmla="*/ 0 w 208"/>
                <a:gd name="T3" fmla="*/ 45 h 224"/>
                <a:gd name="T4" fmla="*/ 21 w 208"/>
                <a:gd name="T5" fmla="*/ 22 h 224"/>
                <a:gd name="T6" fmla="*/ 42 w 208"/>
                <a:gd name="T7" fmla="*/ 0 h 224"/>
                <a:gd name="T8" fmla="*/ 208 w 208"/>
                <a:gd name="T9" fmla="*/ 180 h 224"/>
                <a:gd name="T10" fmla="*/ 188 w 208"/>
                <a:gd name="T11" fmla="*/ 202 h 224"/>
                <a:gd name="T12" fmla="*/ 167 w 208"/>
                <a:gd name="T13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8" h="224">
                  <a:moveTo>
                    <a:pt x="167" y="224"/>
                  </a:moveTo>
                  <a:cubicBezTo>
                    <a:pt x="104" y="157"/>
                    <a:pt x="49" y="97"/>
                    <a:pt x="0" y="45"/>
                  </a:cubicBezTo>
                  <a:lnTo>
                    <a:pt x="21" y="22"/>
                  </a:lnTo>
                  <a:lnTo>
                    <a:pt x="42" y="0"/>
                  </a:lnTo>
                  <a:cubicBezTo>
                    <a:pt x="90" y="53"/>
                    <a:pt x="146" y="112"/>
                    <a:pt x="208" y="180"/>
                  </a:cubicBezTo>
                  <a:lnTo>
                    <a:pt x="188" y="202"/>
                  </a:lnTo>
                  <a:lnTo>
                    <a:pt x="167" y="2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7" name="Freeform 77"/>
            <p:cNvSpPr>
              <a:spLocks/>
            </p:cNvSpPr>
            <p:nvPr/>
          </p:nvSpPr>
          <p:spPr bwMode="auto">
            <a:xfrm>
              <a:off x="2063750" y="1479551"/>
              <a:ext cx="39688" cy="42863"/>
            </a:xfrm>
            <a:custGeom>
              <a:avLst/>
              <a:gdLst>
                <a:gd name="T0" fmla="*/ 129 w 171"/>
                <a:gd name="T1" fmla="*/ 181 h 181"/>
                <a:gd name="T2" fmla="*/ 0 w 171"/>
                <a:gd name="T3" fmla="*/ 45 h 181"/>
                <a:gd name="T4" fmla="*/ 21 w 171"/>
                <a:gd name="T5" fmla="*/ 23 h 181"/>
                <a:gd name="T6" fmla="*/ 42 w 171"/>
                <a:gd name="T7" fmla="*/ 0 h 181"/>
                <a:gd name="T8" fmla="*/ 171 w 171"/>
                <a:gd name="T9" fmla="*/ 136 h 181"/>
                <a:gd name="T10" fmla="*/ 150 w 171"/>
                <a:gd name="T11" fmla="*/ 158 h 181"/>
                <a:gd name="T12" fmla="*/ 129 w 171"/>
                <a:gd name="T13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" h="181">
                  <a:moveTo>
                    <a:pt x="129" y="181"/>
                  </a:moveTo>
                  <a:cubicBezTo>
                    <a:pt x="80" y="129"/>
                    <a:pt x="37" y="84"/>
                    <a:pt x="0" y="45"/>
                  </a:cubicBezTo>
                  <a:lnTo>
                    <a:pt x="21" y="23"/>
                  </a:lnTo>
                  <a:lnTo>
                    <a:pt x="42" y="0"/>
                  </a:lnTo>
                  <a:cubicBezTo>
                    <a:pt x="79" y="39"/>
                    <a:pt x="122" y="84"/>
                    <a:pt x="171" y="136"/>
                  </a:cubicBezTo>
                  <a:lnTo>
                    <a:pt x="150" y="158"/>
                  </a:lnTo>
                  <a:lnTo>
                    <a:pt x="129" y="18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8" name="Freeform 78"/>
            <p:cNvSpPr>
              <a:spLocks/>
            </p:cNvSpPr>
            <p:nvPr/>
          </p:nvSpPr>
          <p:spPr bwMode="auto">
            <a:xfrm>
              <a:off x="2041525" y="1455738"/>
              <a:ext cx="31750" cy="34925"/>
            </a:xfrm>
            <a:custGeom>
              <a:avLst/>
              <a:gdLst>
                <a:gd name="T0" fmla="*/ 96 w 138"/>
                <a:gd name="T1" fmla="*/ 144 h 144"/>
                <a:gd name="T2" fmla="*/ 0 w 138"/>
                <a:gd name="T3" fmla="*/ 47 h 144"/>
                <a:gd name="T4" fmla="*/ 21 w 138"/>
                <a:gd name="T5" fmla="*/ 24 h 144"/>
                <a:gd name="T6" fmla="*/ 41 w 138"/>
                <a:gd name="T7" fmla="*/ 0 h 144"/>
                <a:gd name="T8" fmla="*/ 138 w 138"/>
                <a:gd name="T9" fmla="*/ 99 h 144"/>
                <a:gd name="T10" fmla="*/ 117 w 138"/>
                <a:gd name="T11" fmla="*/ 122 h 144"/>
                <a:gd name="T12" fmla="*/ 96 w 138"/>
                <a:gd name="T1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" h="144">
                  <a:moveTo>
                    <a:pt x="96" y="144"/>
                  </a:moveTo>
                  <a:cubicBezTo>
                    <a:pt x="59" y="106"/>
                    <a:pt x="28" y="74"/>
                    <a:pt x="0" y="47"/>
                  </a:cubicBezTo>
                  <a:lnTo>
                    <a:pt x="21" y="24"/>
                  </a:lnTo>
                  <a:lnTo>
                    <a:pt x="41" y="0"/>
                  </a:lnTo>
                  <a:cubicBezTo>
                    <a:pt x="68" y="28"/>
                    <a:pt x="100" y="60"/>
                    <a:pt x="138" y="99"/>
                  </a:cubicBezTo>
                  <a:lnTo>
                    <a:pt x="117" y="122"/>
                  </a:lnTo>
                  <a:lnTo>
                    <a:pt x="96" y="14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9" name="Freeform 79"/>
            <p:cNvSpPr>
              <a:spLocks/>
            </p:cNvSpPr>
            <p:nvPr/>
          </p:nvSpPr>
          <p:spPr bwMode="auto">
            <a:xfrm>
              <a:off x="2025650" y="1441451"/>
              <a:ext cx="15875" cy="17463"/>
            </a:xfrm>
            <a:custGeom>
              <a:avLst/>
              <a:gdLst>
                <a:gd name="T0" fmla="*/ 30 w 70"/>
                <a:gd name="T1" fmla="*/ 77 h 77"/>
                <a:gd name="T2" fmla="*/ 0 w 70"/>
                <a:gd name="T3" fmla="*/ 47 h 77"/>
                <a:gd name="T4" fmla="*/ 19 w 70"/>
                <a:gd name="T5" fmla="*/ 24 h 77"/>
                <a:gd name="T6" fmla="*/ 39 w 70"/>
                <a:gd name="T7" fmla="*/ 0 h 77"/>
                <a:gd name="T8" fmla="*/ 70 w 70"/>
                <a:gd name="T9" fmla="*/ 30 h 77"/>
                <a:gd name="T10" fmla="*/ 50 w 70"/>
                <a:gd name="T11" fmla="*/ 53 h 77"/>
                <a:gd name="T12" fmla="*/ 30 w 70"/>
                <a:gd name="T13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77">
                  <a:moveTo>
                    <a:pt x="30" y="77"/>
                  </a:moveTo>
                  <a:cubicBezTo>
                    <a:pt x="19" y="66"/>
                    <a:pt x="9" y="56"/>
                    <a:pt x="0" y="47"/>
                  </a:cubicBezTo>
                  <a:lnTo>
                    <a:pt x="19" y="24"/>
                  </a:lnTo>
                  <a:lnTo>
                    <a:pt x="39" y="0"/>
                  </a:lnTo>
                  <a:cubicBezTo>
                    <a:pt x="48" y="8"/>
                    <a:pt x="58" y="19"/>
                    <a:pt x="70" y="30"/>
                  </a:cubicBezTo>
                  <a:lnTo>
                    <a:pt x="50" y="53"/>
                  </a:lnTo>
                  <a:lnTo>
                    <a:pt x="30" y="7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0" name="Freeform 80"/>
            <p:cNvSpPr>
              <a:spLocks/>
            </p:cNvSpPr>
            <p:nvPr/>
          </p:nvSpPr>
          <p:spPr bwMode="auto">
            <a:xfrm>
              <a:off x="2019300" y="1435101"/>
              <a:ext cx="15875" cy="17463"/>
            </a:xfrm>
            <a:custGeom>
              <a:avLst/>
              <a:gdLst>
                <a:gd name="T0" fmla="*/ 25 w 64"/>
                <a:gd name="T1" fmla="*/ 71 h 71"/>
                <a:gd name="T2" fmla="*/ 0 w 64"/>
                <a:gd name="T3" fmla="*/ 48 h 71"/>
                <a:gd name="T4" fmla="*/ 20 w 64"/>
                <a:gd name="T5" fmla="*/ 24 h 71"/>
                <a:gd name="T6" fmla="*/ 39 w 64"/>
                <a:gd name="T7" fmla="*/ 0 h 71"/>
                <a:gd name="T8" fmla="*/ 64 w 64"/>
                <a:gd name="T9" fmla="*/ 24 h 71"/>
                <a:gd name="T10" fmla="*/ 44 w 64"/>
                <a:gd name="T11" fmla="*/ 48 h 71"/>
                <a:gd name="T12" fmla="*/ 25 w 64"/>
                <a:gd name="T13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71">
                  <a:moveTo>
                    <a:pt x="25" y="71"/>
                  </a:moveTo>
                  <a:cubicBezTo>
                    <a:pt x="15" y="63"/>
                    <a:pt x="7" y="55"/>
                    <a:pt x="0" y="48"/>
                  </a:cubicBezTo>
                  <a:lnTo>
                    <a:pt x="20" y="24"/>
                  </a:lnTo>
                  <a:lnTo>
                    <a:pt x="39" y="0"/>
                  </a:lnTo>
                  <a:cubicBezTo>
                    <a:pt x="46" y="7"/>
                    <a:pt x="54" y="15"/>
                    <a:pt x="64" y="24"/>
                  </a:cubicBezTo>
                  <a:lnTo>
                    <a:pt x="44" y="48"/>
                  </a:lnTo>
                  <a:lnTo>
                    <a:pt x="25" y="7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1" name="Freeform 81"/>
            <p:cNvSpPr>
              <a:spLocks/>
            </p:cNvSpPr>
            <p:nvPr/>
          </p:nvSpPr>
          <p:spPr bwMode="auto">
            <a:xfrm>
              <a:off x="2014538" y="1430338"/>
              <a:ext cx="14288" cy="15875"/>
            </a:xfrm>
            <a:custGeom>
              <a:avLst/>
              <a:gdLst>
                <a:gd name="T0" fmla="*/ 19 w 58"/>
                <a:gd name="T1" fmla="*/ 66 h 66"/>
                <a:gd name="T2" fmla="*/ 0 w 58"/>
                <a:gd name="T3" fmla="*/ 49 h 66"/>
                <a:gd name="T4" fmla="*/ 19 w 58"/>
                <a:gd name="T5" fmla="*/ 24 h 66"/>
                <a:gd name="T6" fmla="*/ 38 w 58"/>
                <a:gd name="T7" fmla="*/ 0 h 66"/>
                <a:gd name="T8" fmla="*/ 58 w 58"/>
                <a:gd name="T9" fmla="*/ 18 h 66"/>
                <a:gd name="T10" fmla="*/ 39 w 58"/>
                <a:gd name="T11" fmla="*/ 42 h 66"/>
                <a:gd name="T12" fmla="*/ 19 w 58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66">
                  <a:moveTo>
                    <a:pt x="19" y="66"/>
                  </a:moveTo>
                  <a:cubicBezTo>
                    <a:pt x="12" y="59"/>
                    <a:pt x="5" y="54"/>
                    <a:pt x="0" y="49"/>
                  </a:cubicBezTo>
                  <a:lnTo>
                    <a:pt x="19" y="24"/>
                  </a:lnTo>
                  <a:lnTo>
                    <a:pt x="38" y="0"/>
                  </a:lnTo>
                  <a:cubicBezTo>
                    <a:pt x="44" y="5"/>
                    <a:pt x="50" y="11"/>
                    <a:pt x="58" y="18"/>
                  </a:cubicBezTo>
                  <a:lnTo>
                    <a:pt x="39" y="42"/>
                  </a:lnTo>
                  <a:lnTo>
                    <a:pt x="19" y="6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2" name="Freeform 82"/>
            <p:cNvSpPr>
              <a:spLocks/>
            </p:cNvSpPr>
            <p:nvPr/>
          </p:nvSpPr>
          <p:spPr bwMode="auto">
            <a:xfrm>
              <a:off x="2011363" y="1427163"/>
              <a:ext cx="12700" cy="15875"/>
            </a:xfrm>
            <a:custGeom>
              <a:avLst/>
              <a:gdLst>
                <a:gd name="T0" fmla="*/ 14 w 52"/>
                <a:gd name="T1" fmla="*/ 63 h 63"/>
                <a:gd name="T2" fmla="*/ 0 w 52"/>
                <a:gd name="T3" fmla="*/ 50 h 63"/>
                <a:gd name="T4" fmla="*/ 18 w 52"/>
                <a:gd name="T5" fmla="*/ 25 h 63"/>
                <a:gd name="T6" fmla="*/ 36 w 52"/>
                <a:gd name="T7" fmla="*/ 0 h 63"/>
                <a:gd name="T8" fmla="*/ 52 w 52"/>
                <a:gd name="T9" fmla="*/ 14 h 63"/>
                <a:gd name="T10" fmla="*/ 33 w 52"/>
                <a:gd name="T11" fmla="*/ 38 h 63"/>
                <a:gd name="T12" fmla="*/ 14 w 52"/>
                <a:gd name="T13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63">
                  <a:moveTo>
                    <a:pt x="14" y="63"/>
                  </a:moveTo>
                  <a:cubicBezTo>
                    <a:pt x="9" y="58"/>
                    <a:pt x="4" y="54"/>
                    <a:pt x="0" y="50"/>
                  </a:cubicBezTo>
                  <a:lnTo>
                    <a:pt x="18" y="25"/>
                  </a:lnTo>
                  <a:lnTo>
                    <a:pt x="36" y="0"/>
                  </a:lnTo>
                  <a:cubicBezTo>
                    <a:pt x="41" y="4"/>
                    <a:pt x="46" y="9"/>
                    <a:pt x="52" y="14"/>
                  </a:cubicBezTo>
                  <a:lnTo>
                    <a:pt x="33" y="38"/>
                  </a:lnTo>
                  <a:lnTo>
                    <a:pt x="14" y="6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3" name="Freeform 83"/>
            <p:cNvSpPr>
              <a:spLocks/>
            </p:cNvSpPr>
            <p:nvPr/>
          </p:nvSpPr>
          <p:spPr bwMode="auto">
            <a:xfrm>
              <a:off x="2009775" y="1425576"/>
              <a:ext cx="11113" cy="14288"/>
            </a:xfrm>
            <a:custGeom>
              <a:avLst/>
              <a:gdLst>
                <a:gd name="T0" fmla="*/ 10 w 46"/>
                <a:gd name="T1" fmla="*/ 60 h 60"/>
                <a:gd name="T2" fmla="*/ 0 w 46"/>
                <a:gd name="T3" fmla="*/ 52 h 60"/>
                <a:gd name="T4" fmla="*/ 17 w 46"/>
                <a:gd name="T5" fmla="*/ 27 h 60"/>
                <a:gd name="T6" fmla="*/ 35 w 46"/>
                <a:gd name="T7" fmla="*/ 0 h 60"/>
                <a:gd name="T8" fmla="*/ 46 w 46"/>
                <a:gd name="T9" fmla="*/ 10 h 60"/>
                <a:gd name="T10" fmla="*/ 28 w 46"/>
                <a:gd name="T11" fmla="*/ 35 h 60"/>
                <a:gd name="T12" fmla="*/ 10 w 46"/>
                <a:gd name="T13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60">
                  <a:moveTo>
                    <a:pt x="10" y="60"/>
                  </a:moveTo>
                  <a:cubicBezTo>
                    <a:pt x="5" y="57"/>
                    <a:pt x="2" y="55"/>
                    <a:pt x="0" y="52"/>
                  </a:cubicBezTo>
                  <a:lnTo>
                    <a:pt x="17" y="27"/>
                  </a:lnTo>
                  <a:lnTo>
                    <a:pt x="35" y="0"/>
                  </a:lnTo>
                  <a:cubicBezTo>
                    <a:pt x="38" y="4"/>
                    <a:pt x="42" y="7"/>
                    <a:pt x="46" y="10"/>
                  </a:cubicBezTo>
                  <a:lnTo>
                    <a:pt x="28" y="35"/>
                  </a:lnTo>
                  <a:lnTo>
                    <a:pt x="10" y="6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4" name="Freeform 84"/>
            <p:cNvSpPr>
              <a:spLocks/>
            </p:cNvSpPr>
            <p:nvPr/>
          </p:nvSpPr>
          <p:spPr bwMode="auto">
            <a:xfrm>
              <a:off x="2008188" y="1423988"/>
              <a:ext cx="9525" cy="12700"/>
            </a:xfrm>
            <a:custGeom>
              <a:avLst/>
              <a:gdLst>
                <a:gd name="T0" fmla="*/ 4 w 39"/>
                <a:gd name="T1" fmla="*/ 55 h 55"/>
                <a:gd name="T2" fmla="*/ 0 w 39"/>
                <a:gd name="T3" fmla="*/ 52 h 55"/>
                <a:gd name="T4" fmla="*/ 17 w 39"/>
                <a:gd name="T5" fmla="*/ 27 h 55"/>
                <a:gd name="T6" fmla="*/ 34 w 39"/>
                <a:gd name="T7" fmla="*/ 0 h 55"/>
                <a:gd name="T8" fmla="*/ 39 w 39"/>
                <a:gd name="T9" fmla="*/ 3 h 55"/>
                <a:gd name="T10" fmla="*/ 21 w 39"/>
                <a:gd name="T11" fmla="*/ 30 h 55"/>
                <a:gd name="T12" fmla="*/ 4 w 39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55">
                  <a:moveTo>
                    <a:pt x="4" y="55"/>
                  </a:moveTo>
                  <a:cubicBezTo>
                    <a:pt x="2" y="54"/>
                    <a:pt x="1" y="53"/>
                    <a:pt x="0" y="52"/>
                  </a:cubicBezTo>
                  <a:lnTo>
                    <a:pt x="17" y="27"/>
                  </a:lnTo>
                  <a:lnTo>
                    <a:pt x="34" y="0"/>
                  </a:lnTo>
                  <a:cubicBezTo>
                    <a:pt x="35" y="1"/>
                    <a:pt x="37" y="3"/>
                    <a:pt x="39" y="3"/>
                  </a:cubicBezTo>
                  <a:lnTo>
                    <a:pt x="21" y="30"/>
                  </a:lnTo>
                  <a:lnTo>
                    <a:pt x="4" y="5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5" name="Freeform 85"/>
            <p:cNvSpPr>
              <a:spLocks/>
            </p:cNvSpPr>
            <p:nvPr/>
          </p:nvSpPr>
          <p:spPr bwMode="auto">
            <a:xfrm>
              <a:off x="2008188" y="1423988"/>
              <a:ext cx="7938" cy="12700"/>
            </a:xfrm>
            <a:custGeom>
              <a:avLst/>
              <a:gdLst>
                <a:gd name="T0" fmla="*/ 2 w 36"/>
                <a:gd name="T1" fmla="*/ 55 h 55"/>
                <a:gd name="T2" fmla="*/ 0 w 36"/>
                <a:gd name="T3" fmla="*/ 53 h 55"/>
                <a:gd name="T4" fmla="*/ 16 w 36"/>
                <a:gd name="T5" fmla="*/ 27 h 55"/>
                <a:gd name="T6" fmla="*/ 32 w 36"/>
                <a:gd name="T7" fmla="*/ 0 h 55"/>
                <a:gd name="T8" fmla="*/ 36 w 36"/>
                <a:gd name="T9" fmla="*/ 3 h 55"/>
                <a:gd name="T10" fmla="*/ 19 w 36"/>
                <a:gd name="T11" fmla="*/ 30 h 55"/>
                <a:gd name="T12" fmla="*/ 2 w 36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55">
                  <a:moveTo>
                    <a:pt x="2" y="55"/>
                  </a:moveTo>
                  <a:cubicBezTo>
                    <a:pt x="1" y="55"/>
                    <a:pt x="0" y="54"/>
                    <a:pt x="0" y="53"/>
                  </a:cubicBezTo>
                  <a:lnTo>
                    <a:pt x="16" y="27"/>
                  </a:lnTo>
                  <a:lnTo>
                    <a:pt x="32" y="0"/>
                  </a:lnTo>
                  <a:cubicBezTo>
                    <a:pt x="34" y="1"/>
                    <a:pt x="34" y="3"/>
                    <a:pt x="36" y="3"/>
                  </a:cubicBezTo>
                  <a:lnTo>
                    <a:pt x="19" y="30"/>
                  </a:lnTo>
                  <a:lnTo>
                    <a:pt x="2" y="5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6" name="Freeform 86"/>
            <p:cNvSpPr>
              <a:spLocks/>
            </p:cNvSpPr>
            <p:nvPr/>
          </p:nvSpPr>
          <p:spPr bwMode="auto">
            <a:xfrm>
              <a:off x="2006600" y="1423988"/>
              <a:ext cx="9525" cy="12700"/>
            </a:xfrm>
            <a:custGeom>
              <a:avLst/>
              <a:gdLst>
                <a:gd name="T0" fmla="*/ 3 w 35"/>
                <a:gd name="T1" fmla="*/ 55 h 55"/>
                <a:gd name="T2" fmla="*/ 0 w 35"/>
                <a:gd name="T3" fmla="*/ 54 h 55"/>
                <a:gd name="T4" fmla="*/ 17 w 35"/>
                <a:gd name="T5" fmla="*/ 27 h 55"/>
                <a:gd name="T6" fmla="*/ 32 w 35"/>
                <a:gd name="T7" fmla="*/ 0 h 55"/>
                <a:gd name="T8" fmla="*/ 35 w 35"/>
                <a:gd name="T9" fmla="*/ 2 h 55"/>
                <a:gd name="T10" fmla="*/ 19 w 35"/>
                <a:gd name="T11" fmla="*/ 29 h 55"/>
                <a:gd name="T12" fmla="*/ 3 w 35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55">
                  <a:moveTo>
                    <a:pt x="3" y="55"/>
                  </a:moveTo>
                  <a:cubicBezTo>
                    <a:pt x="2" y="55"/>
                    <a:pt x="1" y="55"/>
                    <a:pt x="0" y="54"/>
                  </a:cubicBezTo>
                  <a:lnTo>
                    <a:pt x="17" y="27"/>
                  </a:lnTo>
                  <a:lnTo>
                    <a:pt x="32" y="0"/>
                  </a:lnTo>
                  <a:cubicBezTo>
                    <a:pt x="33" y="1"/>
                    <a:pt x="34" y="1"/>
                    <a:pt x="35" y="2"/>
                  </a:cubicBezTo>
                  <a:lnTo>
                    <a:pt x="19" y="29"/>
                  </a:lnTo>
                  <a:lnTo>
                    <a:pt x="3" y="5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7" name="Freeform 87"/>
            <p:cNvSpPr>
              <a:spLocks/>
            </p:cNvSpPr>
            <p:nvPr/>
          </p:nvSpPr>
          <p:spPr bwMode="auto">
            <a:xfrm>
              <a:off x="2006600" y="1422401"/>
              <a:ext cx="7938" cy="14288"/>
            </a:xfrm>
            <a:custGeom>
              <a:avLst/>
              <a:gdLst>
                <a:gd name="T0" fmla="*/ 0 w 32"/>
                <a:gd name="T1" fmla="*/ 56 h 56"/>
                <a:gd name="T2" fmla="*/ 0 w 32"/>
                <a:gd name="T3" fmla="*/ 56 h 56"/>
                <a:gd name="T4" fmla="*/ 14 w 32"/>
                <a:gd name="T5" fmla="*/ 28 h 56"/>
                <a:gd name="T6" fmla="*/ 29 w 32"/>
                <a:gd name="T7" fmla="*/ 0 h 56"/>
                <a:gd name="T8" fmla="*/ 32 w 32"/>
                <a:gd name="T9" fmla="*/ 2 h 56"/>
                <a:gd name="T10" fmla="*/ 17 w 32"/>
                <a:gd name="T11" fmla="*/ 29 h 56"/>
                <a:gd name="T12" fmla="*/ 0 w 32"/>
                <a:gd name="T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56">
                  <a:moveTo>
                    <a:pt x="0" y="56"/>
                  </a:moveTo>
                  <a:lnTo>
                    <a:pt x="0" y="56"/>
                  </a:lnTo>
                  <a:lnTo>
                    <a:pt x="14" y="28"/>
                  </a:lnTo>
                  <a:lnTo>
                    <a:pt x="29" y="0"/>
                  </a:lnTo>
                  <a:cubicBezTo>
                    <a:pt x="30" y="1"/>
                    <a:pt x="31" y="2"/>
                    <a:pt x="32" y="2"/>
                  </a:cubicBezTo>
                  <a:lnTo>
                    <a:pt x="17" y="29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8" name="Freeform 88"/>
            <p:cNvSpPr>
              <a:spLocks/>
            </p:cNvSpPr>
            <p:nvPr/>
          </p:nvSpPr>
          <p:spPr bwMode="auto">
            <a:xfrm>
              <a:off x="2006600" y="1422401"/>
              <a:ext cx="7938" cy="14288"/>
            </a:xfrm>
            <a:custGeom>
              <a:avLst/>
              <a:gdLst>
                <a:gd name="T0" fmla="*/ 0 w 29"/>
                <a:gd name="T1" fmla="*/ 57 h 57"/>
                <a:gd name="T2" fmla="*/ 0 w 29"/>
                <a:gd name="T3" fmla="*/ 57 h 57"/>
                <a:gd name="T4" fmla="*/ 14 w 29"/>
                <a:gd name="T5" fmla="*/ 28 h 57"/>
                <a:gd name="T6" fmla="*/ 28 w 29"/>
                <a:gd name="T7" fmla="*/ 0 h 57"/>
                <a:gd name="T8" fmla="*/ 29 w 29"/>
                <a:gd name="T9" fmla="*/ 1 h 57"/>
                <a:gd name="T10" fmla="*/ 14 w 29"/>
                <a:gd name="T11" fmla="*/ 29 h 57"/>
                <a:gd name="T12" fmla="*/ 0 w 29"/>
                <a:gd name="T13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57">
                  <a:moveTo>
                    <a:pt x="0" y="57"/>
                  </a:moveTo>
                  <a:lnTo>
                    <a:pt x="0" y="57"/>
                  </a:lnTo>
                  <a:lnTo>
                    <a:pt x="14" y="28"/>
                  </a:lnTo>
                  <a:lnTo>
                    <a:pt x="28" y="0"/>
                  </a:lnTo>
                  <a:cubicBezTo>
                    <a:pt x="28" y="0"/>
                    <a:pt x="29" y="1"/>
                    <a:pt x="29" y="1"/>
                  </a:cubicBezTo>
                  <a:lnTo>
                    <a:pt x="14" y="29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9" name="Freeform 89"/>
            <p:cNvSpPr>
              <a:spLocks/>
            </p:cNvSpPr>
            <p:nvPr/>
          </p:nvSpPr>
          <p:spPr bwMode="auto">
            <a:xfrm>
              <a:off x="2006600" y="1422401"/>
              <a:ext cx="7938" cy="12700"/>
            </a:xfrm>
            <a:custGeom>
              <a:avLst/>
              <a:gdLst>
                <a:gd name="T0" fmla="*/ 0 w 28"/>
                <a:gd name="T1" fmla="*/ 54 h 54"/>
                <a:gd name="T2" fmla="*/ 13 w 28"/>
                <a:gd name="T3" fmla="*/ 28 h 54"/>
                <a:gd name="T4" fmla="*/ 26 w 28"/>
                <a:gd name="T5" fmla="*/ 0 h 54"/>
                <a:gd name="T6" fmla="*/ 28 w 28"/>
                <a:gd name="T7" fmla="*/ 0 h 54"/>
                <a:gd name="T8" fmla="*/ 14 w 28"/>
                <a:gd name="T9" fmla="*/ 28 h 54"/>
                <a:gd name="T10" fmla="*/ 0 w 28"/>
                <a:gd name="T11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lnTo>
                    <a:pt x="13" y="28"/>
                  </a:lnTo>
                  <a:lnTo>
                    <a:pt x="26" y="0"/>
                  </a:lnTo>
                  <a:cubicBezTo>
                    <a:pt x="27" y="0"/>
                    <a:pt x="27" y="0"/>
                    <a:pt x="28" y="0"/>
                  </a:cubicBezTo>
                  <a:lnTo>
                    <a:pt x="14" y="28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0" name="Freeform 90"/>
            <p:cNvSpPr>
              <a:spLocks/>
            </p:cNvSpPr>
            <p:nvPr/>
          </p:nvSpPr>
          <p:spPr bwMode="auto">
            <a:xfrm>
              <a:off x="2008188" y="1422401"/>
              <a:ext cx="4763" cy="11113"/>
            </a:xfrm>
            <a:custGeom>
              <a:avLst/>
              <a:gdLst>
                <a:gd name="T0" fmla="*/ 0 w 22"/>
                <a:gd name="T1" fmla="*/ 47 h 47"/>
                <a:gd name="T2" fmla="*/ 8 w 22"/>
                <a:gd name="T3" fmla="*/ 29 h 47"/>
                <a:gd name="T4" fmla="*/ 21 w 22"/>
                <a:gd name="T5" fmla="*/ 0 h 47"/>
                <a:gd name="T6" fmla="*/ 22 w 22"/>
                <a:gd name="T7" fmla="*/ 1 h 47"/>
                <a:gd name="T8" fmla="*/ 9 w 22"/>
                <a:gd name="T9" fmla="*/ 29 h 47"/>
                <a:gd name="T10" fmla="*/ 0 w 22"/>
                <a:gd name="T11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47">
                  <a:moveTo>
                    <a:pt x="0" y="47"/>
                  </a:moveTo>
                  <a:lnTo>
                    <a:pt x="8" y="29"/>
                  </a:lnTo>
                  <a:lnTo>
                    <a:pt x="21" y="0"/>
                  </a:lnTo>
                  <a:cubicBezTo>
                    <a:pt x="22" y="1"/>
                    <a:pt x="22" y="1"/>
                    <a:pt x="22" y="1"/>
                  </a:cubicBezTo>
                  <a:lnTo>
                    <a:pt x="9" y="29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1" name="Freeform 91"/>
            <p:cNvSpPr>
              <a:spLocks/>
            </p:cNvSpPr>
            <p:nvPr/>
          </p:nvSpPr>
          <p:spPr bwMode="auto">
            <a:xfrm>
              <a:off x="2008188" y="1422401"/>
              <a:ext cx="4763" cy="9525"/>
            </a:xfrm>
            <a:custGeom>
              <a:avLst/>
              <a:gdLst>
                <a:gd name="T0" fmla="*/ 0 w 3"/>
                <a:gd name="T1" fmla="*/ 6 h 6"/>
                <a:gd name="T2" fmla="*/ 1 w 3"/>
                <a:gd name="T3" fmla="*/ 4 h 6"/>
                <a:gd name="T4" fmla="*/ 3 w 3"/>
                <a:gd name="T5" fmla="*/ 0 h 6"/>
                <a:gd name="T6" fmla="*/ 3 w 3"/>
                <a:gd name="T7" fmla="*/ 0 h 6"/>
                <a:gd name="T8" fmla="*/ 1 w 3"/>
                <a:gd name="T9" fmla="*/ 4 h 6"/>
                <a:gd name="T10" fmla="*/ 0 w 3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6"/>
                  </a:moveTo>
                  <a:lnTo>
                    <a:pt x="1" y="4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2" name="Freeform 92"/>
            <p:cNvSpPr>
              <a:spLocks/>
            </p:cNvSpPr>
            <p:nvPr/>
          </p:nvSpPr>
          <p:spPr bwMode="auto">
            <a:xfrm>
              <a:off x="2009775" y="1422401"/>
              <a:ext cx="3175" cy="7938"/>
            </a:xfrm>
            <a:custGeom>
              <a:avLst/>
              <a:gdLst>
                <a:gd name="T0" fmla="*/ 0 w 15"/>
                <a:gd name="T1" fmla="*/ 37 h 37"/>
                <a:gd name="T2" fmla="*/ 2 w 15"/>
                <a:gd name="T3" fmla="*/ 29 h 37"/>
                <a:gd name="T4" fmla="*/ 14 w 15"/>
                <a:gd name="T5" fmla="*/ 0 h 37"/>
                <a:gd name="T6" fmla="*/ 15 w 15"/>
                <a:gd name="T7" fmla="*/ 1 h 37"/>
                <a:gd name="T8" fmla="*/ 3 w 15"/>
                <a:gd name="T9" fmla="*/ 29 h 37"/>
                <a:gd name="T10" fmla="*/ 0 w 15"/>
                <a:gd name="T1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37">
                  <a:moveTo>
                    <a:pt x="0" y="37"/>
                  </a:moveTo>
                  <a:lnTo>
                    <a:pt x="2" y="29"/>
                  </a:lnTo>
                  <a:lnTo>
                    <a:pt x="14" y="0"/>
                  </a:lnTo>
                  <a:cubicBezTo>
                    <a:pt x="14" y="0"/>
                    <a:pt x="14" y="0"/>
                    <a:pt x="15" y="1"/>
                  </a:cubicBezTo>
                  <a:lnTo>
                    <a:pt x="3" y="29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3" name="Freeform 93"/>
            <p:cNvSpPr>
              <a:spLocks/>
            </p:cNvSpPr>
            <p:nvPr/>
          </p:nvSpPr>
          <p:spPr bwMode="auto">
            <a:xfrm>
              <a:off x="2009775" y="1422401"/>
              <a:ext cx="3175" cy="7938"/>
            </a:xfrm>
            <a:custGeom>
              <a:avLst/>
              <a:gdLst>
                <a:gd name="T0" fmla="*/ 0 w 13"/>
                <a:gd name="T1" fmla="*/ 35 h 35"/>
                <a:gd name="T2" fmla="*/ 1 w 13"/>
                <a:gd name="T3" fmla="*/ 30 h 35"/>
                <a:gd name="T4" fmla="*/ 11 w 13"/>
                <a:gd name="T5" fmla="*/ 0 h 35"/>
                <a:gd name="T6" fmla="*/ 13 w 13"/>
                <a:gd name="T7" fmla="*/ 1 h 35"/>
                <a:gd name="T8" fmla="*/ 1 w 13"/>
                <a:gd name="T9" fmla="*/ 30 h 35"/>
                <a:gd name="T10" fmla="*/ 0 w 13"/>
                <a:gd name="T1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35">
                  <a:moveTo>
                    <a:pt x="0" y="35"/>
                  </a:moveTo>
                  <a:lnTo>
                    <a:pt x="1" y="30"/>
                  </a:lnTo>
                  <a:lnTo>
                    <a:pt x="11" y="0"/>
                  </a:lnTo>
                  <a:cubicBezTo>
                    <a:pt x="12" y="0"/>
                    <a:pt x="12" y="1"/>
                    <a:pt x="13" y="1"/>
                  </a:cubicBezTo>
                  <a:lnTo>
                    <a:pt x="1" y="30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4" name="Freeform 94"/>
            <p:cNvSpPr>
              <a:spLocks/>
            </p:cNvSpPr>
            <p:nvPr/>
          </p:nvSpPr>
          <p:spPr bwMode="auto">
            <a:xfrm>
              <a:off x="2009775" y="1422401"/>
              <a:ext cx="3175" cy="7938"/>
            </a:xfrm>
            <a:custGeom>
              <a:avLst/>
              <a:gdLst>
                <a:gd name="T0" fmla="*/ 0 w 2"/>
                <a:gd name="T1" fmla="*/ 5 h 5"/>
                <a:gd name="T2" fmla="*/ 0 w 2"/>
                <a:gd name="T3" fmla="*/ 4 h 5"/>
                <a:gd name="T4" fmla="*/ 1 w 2"/>
                <a:gd name="T5" fmla="*/ 0 h 5"/>
                <a:gd name="T6" fmla="*/ 2 w 2"/>
                <a:gd name="T7" fmla="*/ 0 h 5"/>
                <a:gd name="T8" fmla="*/ 0 w 2"/>
                <a:gd name="T9" fmla="*/ 4 h 5"/>
                <a:gd name="T10" fmla="*/ 0 w 2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0" y="5"/>
                  </a:moveTo>
                  <a:lnTo>
                    <a:pt x="0" y="4"/>
                  </a:lnTo>
                  <a:lnTo>
                    <a:pt x="1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5" name="Freeform 95"/>
            <p:cNvSpPr>
              <a:spLocks/>
            </p:cNvSpPr>
            <p:nvPr/>
          </p:nvSpPr>
          <p:spPr bwMode="auto">
            <a:xfrm>
              <a:off x="2009775" y="1422401"/>
              <a:ext cx="1588" cy="6350"/>
            </a:xfrm>
            <a:custGeom>
              <a:avLst/>
              <a:gdLst>
                <a:gd name="T0" fmla="*/ 0 w 9"/>
                <a:gd name="T1" fmla="*/ 32 h 32"/>
                <a:gd name="T2" fmla="*/ 0 w 9"/>
                <a:gd name="T3" fmla="*/ 31 h 32"/>
                <a:gd name="T4" fmla="*/ 6 w 9"/>
                <a:gd name="T5" fmla="*/ 0 h 32"/>
                <a:gd name="T6" fmla="*/ 9 w 9"/>
                <a:gd name="T7" fmla="*/ 1 h 32"/>
                <a:gd name="T8" fmla="*/ 0 w 9"/>
                <a:gd name="T9" fmla="*/ 31 h 32"/>
                <a:gd name="T10" fmla="*/ 0 w 9"/>
                <a:gd name="T1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32">
                  <a:moveTo>
                    <a:pt x="0" y="32"/>
                  </a:moveTo>
                  <a:lnTo>
                    <a:pt x="0" y="31"/>
                  </a:lnTo>
                  <a:lnTo>
                    <a:pt x="6" y="0"/>
                  </a:lnTo>
                  <a:cubicBezTo>
                    <a:pt x="6" y="0"/>
                    <a:pt x="7" y="0"/>
                    <a:pt x="9" y="1"/>
                  </a:cubicBezTo>
                  <a:lnTo>
                    <a:pt x="0" y="31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6" name="Freeform 96"/>
            <p:cNvSpPr>
              <a:spLocks/>
            </p:cNvSpPr>
            <p:nvPr/>
          </p:nvSpPr>
          <p:spPr bwMode="auto">
            <a:xfrm>
              <a:off x="2003425" y="1423988"/>
              <a:ext cx="6350" cy="12700"/>
            </a:xfrm>
            <a:custGeom>
              <a:avLst/>
              <a:gdLst>
                <a:gd name="T0" fmla="*/ 24 w 29"/>
                <a:gd name="T1" fmla="*/ 52 h 52"/>
                <a:gd name="T2" fmla="*/ 15 w 29"/>
                <a:gd name="T3" fmla="*/ 49 h 52"/>
                <a:gd name="T4" fmla="*/ 4 w 29"/>
                <a:gd name="T5" fmla="*/ 37 h 52"/>
                <a:gd name="T6" fmla="*/ 0 w 29"/>
                <a:gd name="T7" fmla="*/ 21 h 52"/>
                <a:gd name="T8" fmla="*/ 4 w 29"/>
                <a:gd name="T9" fmla="*/ 5 h 52"/>
                <a:gd name="T10" fmla="*/ 8 w 29"/>
                <a:gd name="T11" fmla="*/ 0 h 52"/>
                <a:gd name="T12" fmla="*/ 29 w 29"/>
                <a:gd name="T13" fmla="*/ 21 h 52"/>
                <a:gd name="T14" fmla="*/ 24 w 29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52">
                  <a:moveTo>
                    <a:pt x="24" y="52"/>
                  </a:moveTo>
                  <a:cubicBezTo>
                    <a:pt x="20" y="52"/>
                    <a:pt x="18" y="51"/>
                    <a:pt x="15" y="49"/>
                  </a:cubicBezTo>
                  <a:cubicBezTo>
                    <a:pt x="10" y="46"/>
                    <a:pt x="7" y="42"/>
                    <a:pt x="4" y="37"/>
                  </a:cubicBezTo>
                  <a:cubicBezTo>
                    <a:pt x="1" y="33"/>
                    <a:pt x="0" y="27"/>
                    <a:pt x="0" y="21"/>
                  </a:cubicBezTo>
                  <a:cubicBezTo>
                    <a:pt x="0" y="16"/>
                    <a:pt x="1" y="10"/>
                    <a:pt x="4" y="5"/>
                  </a:cubicBezTo>
                  <a:cubicBezTo>
                    <a:pt x="5" y="3"/>
                    <a:pt x="7" y="2"/>
                    <a:pt x="8" y="0"/>
                  </a:cubicBezTo>
                  <a:lnTo>
                    <a:pt x="29" y="21"/>
                  </a:lnTo>
                  <a:lnTo>
                    <a:pt x="24" y="5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7" name="Freeform 97"/>
            <p:cNvSpPr>
              <a:spLocks/>
            </p:cNvSpPr>
            <p:nvPr/>
          </p:nvSpPr>
          <p:spPr bwMode="auto">
            <a:xfrm>
              <a:off x="2005013" y="1423988"/>
              <a:ext cx="9525" cy="9525"/>
            </a:xfrm>
            <a:custGeom>
              <a:avLst/>
              <a:gdLst>
                <a:gd name="T0" fmla="*/ 0 w 6"/>
                <a:gd name="T1" fmla="*/ 0 h 6"/>
                <a:gd name="T2" fmla="*/ 0 w 6"/>
                <a:gd name="T3" fmla="*/ 0 h 6"/>
                <a:gd name="T4" fmla="*/ 3 w 6"/>
                <a:gd name="T5" fmla="*/ 3 h 6"/>
                <a:gd name="T6" fmla="*/ 6 w 6"/>
                <a:gd name="T7" fmla="*/ 6 h 6"/>
                <a:gd name="T8" fmla="*/ 6 w 6"/>
                <a:gd name="T9" fmla="*/ 6 h 6"/>
                <a:gd name="T10" fmla="*/ 3 w 6"/>
                <a:gd name="T11" fmla="*/ 3 h 6"/>
                <a:gd name="T12" fmla="*/ 0 w 6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6" y="6"/>
                  </a:lnTo>
                  <a:lnTo>
                    <a:pt x="6" y="6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8" name="Freeform 98"/>
            <p:cNvSpPr>
              <a:spLocks/>
            </p:cNvSpPr>
            <p:nvPr/>
          </p:nvSpPr>
          <p:spPr bwMode="auto">
            <a:xfrm>
              <a:off x="2005013" y="1423988"/>
              <a:ext cx="9525" cy="9525"/>
            </a:xfrm>
            <a:custGeom>
              <a:avLst/>
              <a:gdLst>
                <a:gd name="T0" fmla="*/ 0 w 6"/>
                <a:gd name="T1" fmla="*/ 0 h 6"/>
                <a:gd name="T2" fmla="*/ 0 w 6"/>
                <a:gd name="T3" fmla="*/ 0 h 6"/>
                <a:gd name="T4" fmla="*/ 3 w 6"/>
                <a:gd name="T5" fmla="*/ 3 h 6"/>
                <a:gd name="T6" fmla="*/ 6 w 6"/>
                <a:gd name="T7" fmla="*/ 6 h 6"/>
                <a:gd name="T8" fmla="*/ 6 w 6"/>
                <a:gd name="T9" fmla="*/ 6 h 6"/>
                <a:gd name="T10" fmla="*/ 3 w 6"/>
                <a:gd name="T11" fmla="*/ 3 h 6"/>
                <a:gd name="T12" fmla="*/ 0 w 6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6" y="6"/>
                  </a:lnTo>
                  <a:lnTo>
                    <a:pt x="6" y="6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9" name="Freeform 99"/>
            <p:cNvSpPr>
              <a:spLocks/>
            </p:cNvSpPr>
            <p:nvPr/>
          </p:nvSpPr>
          <p:spPr bwMode="auto">
            <a:xfrm>
              <a:off x="2005013" y="1423988"/>
              <a:ext cx="9525" cy="9525"/>
            </a:xfrm>
            <a:custGeom>
              <a:avLst/>
              <a:gdLst>
                <a:gd name="T0" fmla="*/ 0 w 43"/>
                <a:gd name="T1" fmla="*/ 1 h 45"/>
                <a:gd name="T2" fmla="*/ 0 w 43"/>
                <a:gd name="T3" fmla="*/ 0 h 45"/>
                <a:gd name="T4" fmla="*/ 22 w 43"/>
                <a:gd name="T5" fmla="*/ 22 h 45"/>
                <a:gd name="T6" fmla="*/ 43 w 43"/>
                <a:gd name="T7" fmla="*/ 43 h 45"/>
                <a:gd name="T8" fmla="*/ 43 w 43"/>
                <a:gd name="T9" fmla="*/ 45 h 45"/>
                <a:gd name="T10" fmla="*/ 21 w 43"/>
                <a:gd name="T11" fmla="*/ 23 h 45"/>
                <a:gd name="T12" fmla="*/ 0 w 43"/>
                <a:gd name="T13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45">
                  <a:moveTo>
                    <a:pt x="0" y="1"/>
                  </a:moveTo>
                  <a:lnTo>
                    <a:pt x="0" y="0"/>
                  </a:lnTo>
                  <a:lnTo>
                    <a:pt x="22" y="22"/>
                  </a:lnTo>
                  <a:lnTo>
                    <a:pt x="43" y="43"/>
                  </a:lnTo>
                  <a:cubicBezTo>
                    <a:pt x="43" y="44"/>
                    <a:pt x="43" y="44"/>
                    <a:pt x="43" y="45"/>
                  </a:cubicBezTo>
                  <a:lnTo>
                    <a:pt x="21" y="2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0" name="Freeform 100"/>
            <p:cNvSpPr>
              <a:spLocks/>
            </p:cNvSpPr>
            <p:nvPr/>
          </p:nvSpPr>
          <p:spPr bwMode="auto">
            <a:xfrm>
              <a:off x="2005013" y="1423988"/>
              <a:ext cx="11113" cy="9525"/>
            </a:xfrm>
            <a:custGeom>
              <a:avLst/>
              <a:gdLst>
                <a:gd name="T0" fmla="*/ 0 w 44"/>
                <a:gd name="T1" fmla="*/ 0 h 43"/>
                <a:gd name="T2" fmla="*/ 1 w 44"/>
                <a:gd name="T3" fmla="*/ 0 h 43"/>
                <a:gd name="T4" fmla="*/ 23 w 44"/>
                <a:gd name="T5" fmla="*/ 21 h 43"/>
                <a:gd name="T6" fmla="*/ 44 w 44"/>
                <a:gd name="T7" fmla="*/ 42 h 43"/>
                <a:gd name="T8" fmla="*/ 43 w 44"/>
                <a:gd name="T9" fmla="*/ 43 h 43"/>
                <a:gd name="T10" fmla="*/ 22 w 44"/>
                <a:gd name="T11" fmla="*/ 22 h 43"/>
                <a:gd name="T12" fmla="*/ 0 w 44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43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lnTo>
                    <a:pt x="23" y="21"/>
                  </a:lnTo>
                  <a:lnTo>
                    <a:pt x="44" y="42"/>
                  </a:lnTo>
                  <a:lnTo>
                    <a:pt x="43" y="43"/>
                  </a:lnTo>
                  <a:lnTo>
                    <a:pt x="22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1" name="Freeform 101"/>
            <p:cNvSpPr>
              <a:spLocks/>
            </p:cNvSpPr>
            <p:nvPr/>
          </p:nvSpPr>
          <p:spPr bwMode="auto">
            <a:xfrm>
              <a:off x="2005013" y="1422401"/>
              <a:ext cx="11113" cy="11113"/>
            </a:xfrm>
            <a:custGeom>
              <a:avLst/>
              <a:gdLst>
                <a:gd name="T0" fmla="*/ 0 w 46"/>
                <a:gd name="T1" fmla="*/ 4 h 46"/>
                <a:gd name="T2" fmla="*/ 2 w 46"/>
                <a:gd name="T3" fmla="*/ 0 h 46"/>
                <a:gd name="T4" fmla="*/ 25 w 46"/>
                <a:gd name="T5" fmla="*/ 22 h 46"/>
                <a:gd name="T6" fmla="*/ 46 w 46"/>
                <a:gd name="T7" fmla="*/ 43 h 46"/>
                <a:gd name="T8" fmla="*/ 43 w 46"/>
                <a:gd name="T9" fmla="*/ 46 h 46"/>
                <a:gd name="T10" fmla="*/ 22 w 46"/>
                <a:gd name="T11" fmla="*/ 25 h 46"/>
                <a:gd name="T12" fmla="*/ 0 w 46"/>
                <a:gd name="T13" fmla="*/ 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46">
                  <a:moveTo>
                    <a:pt x="0" y="4"/>
                  </a:moveTo>
                  <a:cubicBezTo>
                    <a:pt x="1" y="3"/>
                    <a:pt x="2" y="1"/>
                    <a:pt x="2" y="0"/>
                  </a:cubicBezTo>
                  <a:lnTo>
                    <a:pt x="25" y="22"/>
                  </a:lnTo>
                  <a:lnTo>
                    <a:pt x="46" y="43"/>
                  </a:lnTo>
                  <a:cubicBezTo>
                    <a:pt x="45" y="44"/>
                    <a:pt x="44" y="46"/>
                    <a:pt x="43" y="46"/>
                  </a:cubicBezTo>
                  <a:lnTo>
                    <a:pt x="22" y="25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2" name="Freeform 102"/>
            <p:cNvSpPr>
              <a:spLocks/>
            </p:cNvSpPr>
            <p:nvPr/>
          </p:nvSpPr>
          <p:spPr bwMode="auto">
            <a:xfrm>
              <a:off x="2006600" y="1422401"/>
              <a:ext cx="11113" cy="11113"/>
            </a:xfrm>
            <a:custGeom>
              <a:avLst/>
              <a:gdLst>
                <a:gd name="T0" fmla="*/ 0 w 48"/>
                <a:gd name="T1" fmla="*/ 4 h 47"/>
                <a:gd name="T2" fmla="*/ 4 w 48"/>
                <a:gd name="T3" fmla="*/ 0 h 47"/>
                <a:gd name="T4" fmla="*/ 26 w 48"/>
                <a:gd name="T5" fmla="*/ 21 h 47"/>
                <a:gd name="T6" fmla="*/ 48 w 48"/>
                <a:gd name="T7" fmla="*/ 43 h 47"/>
                <a:gd name="T8" fmla="*/ 44 w 48"/>
                <a:gd name="T9" fmla="*/ 47 h 47"/>
                <a:gd name="T10" fmla="*/ 23 w 48"/>
                <a:gd name="T11" fmla="*/ 26 h 47"/>
                <a:gd name="T12" fmla="*/ 0 w 48"/>
                <a:gd name="T13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47">
                  <a:moveTo>
                    <a:pt x="0" y="4"/>
                  </a:moveTo>
                  <a:cubicBezTo>
                    <a:pt x="1" y="3"/>
                    <a:pt x="3" y="2"/>
                    <a:pt x="4" y="0"/>
                  </a:cubicBezTo>
                  <a:lnTo>
                    <a:pt x="26" y="21"/>
                  </a:lnTo>
                  <a:lnTo>
                    <a:pt x="48" y="43"/>
                  </a:lnTo>
                  <a:cubicBezTo>
                    <a:pt x="46" y="44"/>
                    <a:pt x="46" y="46"/>
                    <a:pt x="44" y="47"/>
                  </a:cubicBezTo>
                  <a:lnTo>
                    <a:pt x="23" y="2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3" name="Freeform 103"/>
            <p:cNvSpPr>
              <a:spLocks/>
            </p:cNvSpPr>
            <p:nvPr/>
          </p:nvSpPr>
          <p:spPr bwMode="auto">
            <a:xfrm>
              <a:off x="2006600" y="1419226"/>
              <a:ext cx="12700" cy="12700"/>
            </a:xfrm>
            <a:custGeom>
              <a:avLst/>
              <a:gdLst>
                <a:gd name="T0" fmla="*/ 0 w 54"/>
                <a:gd name="T1" fmla="*/ 12 h 55"/>
                <a:gd name="T2" fmla="*/ 10 w 54"/>
                <a:gd name="T3" fmla="*/ 0 h 55"/>
                <a:gd name="T4" fmla="*/ 32 w 54"/>
                <a:gd name="T5" fmla="*/ 21 h 55"/>
                <a:gd name="T6" fmla="*/ 54 w 54"/>
                <a:gd name="T7" fmla="*/ 42 h 55"/>
                <a:gd name="T8" fmla="*/ 44 w 54"/>
                <a:gd name="T9" fmla="*/ 55 h 55"/>
                <a:gd name="T10" fmla="*/ 22 w 54"/>
                <a:gd name="T11" fmla="*/ 33 h 55"/>
                <a:gd name="T12" fmla="*/ 0 w 54"/>
                <a:gd name="T13" fmla="*/ 1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55">
                  <a:moveTo>
                    <a:pt x="0" y="12"/>
                  </a:moveTo>
                  <a:cubicBezTo>
                    <a:pt x="2" y="9"/>
                    <a:pt x="6" y="5"/>
                    <a:pt x="10" y="0"/>
                  </a:cubicBezTo>
                  <a:lnTo>
                    <a:pt x="32" y="21"/>
                  </a:lnTo>
                  <a:lnTo>
                    <a:pt x="54" y="42"/>
                  </a:lnTo>
                  <a:cubicBezTo>
                    <a:pt x="51" y="47"/>
                    <a:pt x="47" y="51"/>
                    <a:pt x="44" y="55"/>
                  </a:cubicBezTo>
                  <a:lnTo>
                    <a:pt x="22" y="33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4" name="Freeform 104"/>
            <p:cNvSpPr>
              <a:spLocks/>
            </p:cNvSpPr>
            <p:nvPr/>
          </p:nvSpPr>
          <p:spPr bwMode="auto">
            <a:xfrm>
              <a:off x="2009775" y="1414463"/>
              <a:ext cx="12700" cy="14288"/>
            </a:xfrm>
            <a:custGeom>
              <a:avLst/>
              <a:gdLst>
                <a:gd name="T0" fmla="*/ 0 w 58"/>
                <a:gd name="T1" fmla="*/ 16 h 58"/>
                <a:gd name="T2" fmla="*/ 12 w 58"/>
                <a:gd name="T3" fmla="*/ 0 h 58"/>
                <a:gd name="T4" fmla="*/ 35 w 58"/>
                <a:gd name="T5" fmla="*/ 20 h 58"/>
                <a:gd name="T6" fmla="*/ 58 w 58"/>
                <a:gd name="T7" fmla="*/ 41 h 58"/>
                <a:gd name="T8" fmla="*/ 44 w 58"/>
                <a:gd name="T9" fmla="*/ 58 h 58"/>
                <a:gd name="T10" fmla="*/ 22 w 58"/>
                <a:gd name="T11" fmla="*/ 37 h 58"/>
                <a:gd name="T12" fmla="*/ 0 w 58"/>
                <a:gd name="T13" fmla="*/ 1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58">
                  <a:moveTo>
                    <a:pt x="0" y="16"/>
                  </a:moveTo>
                  <a:cubicBezTo>
                    <a:pt x="3" y="12"/>
                    <a:pt x="8" y="6"/>
                    <a:pt x="12" y="0"/>
                  </a:cubicBezTo>
                  <a:lnTo>
                    <a:pt x="35" y="20"/>
                  </a:lnTo>
                  <a:lnTo>
                    <a:pt x="58" y="41"/>
                  </a:lnTo>
                  <a:cubicBezTo>
                    <a:pt x="53" y="47"/>
                    <a:pt x="49" y="53"/>
                    <a:pt x="44" y="58"/>
                  </a:cubicBezTo>
                  <a:lnTo>
                    <a:pt x="22" y="37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5" name="Freeform 105"/>
            <p:cNvSpPr>
              <a:spLocks/>
            </p:cNvSpPr>
            <p:nvPr/>
          </p:nvSpPr>
          <p:spPr bwMode="auto">
            <a:xfrm>
              <a:off x="2011363" y="1404938"/>
              <a:ext cx="19050" cy="19050"/>
            </a:xfrm>
            <a:custGeom>
              <a:avLst/>
              <a:gdLst>
                <a:gd name="T0" fmla="*/ 0 w 81"/>
                <a:gd name="T1" fmla="*/ 44 h 85"/>
                <a:gd name="T2" fmla="*/ 34 w 81"/>
                <a:gd name="T3" fmla="*/ 0 h 85"/>
                <a:gd name="T4" fmla="*/ 57 w 81"/>
                <a:gd name="T5" fmla="*/ 19 h 85"/>
                <a:gd name="T6" fmla="*/ 81 w 81"/>
                <a:gd name="T7" fmla="*/ 39 h 85"/>
                <a:gd name="T8" fmla="*/ 46 w 81"/>
                <a:gd name="T9" fmla="*/ 85 h 85"/>
                <a:gd name="T10" fmla="*/ 23 w 81"/>
                <a:gd name="T11" fmla="*/ 64 h 85"/>
                <a:gd name="T12" fmla="*/ 0 w 81"/>
                <a:gd name="T13" fmla="*/ 4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85">
                  <a:moveTo>
                    <a:pt x="0" y="44"/>
                  </a:moveTo>
                  <a:cubicBezTo>
                    <a:pt x="10" y="32"/>
                    <a:pt x="22" y="17"/>
                    <a:pt x="34" y="0"/>
                  </a:cubicBezTo>
                  <a:lnTo>
                    <a:pt x="57" y="19"/>
                  </a:lnTo>
                  <a:lnTo>
                    <a:pt x="81" y="39"/>
                  </a:lnTo>
                  <a:cubicBezTo>
                    <a:pt x="68" y="57"/>
                    <a:pt x="56" y="72"/>
                    <a:pt x="46" y="85"/>
                  </a:cubicBezTo>
                  <a:lnTo>
                    <a:pt x="23" y="6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6" name="Freeform 106"/>
            <p:cNvSpPr>
              <a:spLocks/>
            </p:cNvSpPr>
            <p:nvPr/>
          </p:nvSpPr>
          <p:spPr bwMode="auto">
            <a:xfrm>
              <a:off x="2019300" y="1390651"/>
              <a:ext cx="22225" cy="23813"/>
            </a:xfrm>
            <a:custGeom>
              <a:avLst/>
              <a:gdLst>
                <a:gd name="T0" fmla="*/ 0 w 89"/>
                <a:gd name="T1" fmla="*/ 60 h 99"/>
                <a:gd name="T2" fmla="*/ 41 w 89"/>
                <a:gd name="T3" fmla="*/ 0 h 99"/>
                <a:gd name="T4" fmla="*/ 66 w 89"/>
                <a:gd name="T5" fmla="*/ 19 h 99"/>
                <a:gd name="T6" fmla="*/ 89 w 89"/>
                <a:gd name="T7" fmla="*/ 38 h 99"/>
                <a:gd name="T8" fmla="*/ 47 w 89"/>
                <a:gd name="T9" fmla="*/ 99 h 99"/>
                <a:gd name="T10" fmla="*/ 23 w 89"/>
                <a:gd name="T11" fmla="*/ 79 h 99"/>
                <a:gd name="T12" fmla="*/ 0 w 89"/>
                <a:gd name="T13" fmla="*/ 6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99">
                  <a:moveTo>
                    <a:pt x="0" y="60"/>
                  </a:moveTo>
                  <a:cubicBezTo>
                    <a:pt x="13" y="43"/>
                    <a:pt x="27" y="23"/>
                    <a:pt x="41" y="0"/>
                  </a:cubicBezTo>
                  <a:lnTo>
                    <a:pt x="66" y="19"/>
                  </a:lnTo>
                  <a:lnTo>
                    <a:pt x="89" y="38"/>
                  </a:lnTo>
                  <a:cubicBezTo>
                    <a:pt x="75" y="61"/>
                    <a:pt x="61" y="81"/>
                    <a:pt x="47" y="99"/>
                  </a:cubicBezTo>
                  <a:lnTo>
                    <a:pt x="23" y="79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7" name="Freeform 107"/>
            <p:cNvSpPr>
              <a:spLocks/>
            </p:cNvSpPr>
            <p:nvPr/>
          </p:nvSpPr>
          <p:spPr bwMode="auto">
            <a:xfrm>
              <a:off x="2030413" y="1311276"/>
              <a:ext cx="52388" cy="88900"/>
            </a:xfrm>
            <a:custGeom>
              <a:avLst/>
              <a:gdLst>
                <a:gd name="T0" fmla="*/ 0 w 225"/>
                <a:gd name="T1" fmla="*/ 337 h 375"/>
                <a:gd name="T2" fmla="*/ 169 w 225"/>
                <a:gd name="T3" fmla="*/ 0 h 375"/>
                <a:gd name="T4" fmla="*/ 197 w 225"/>
                <a:gd name="T5" fmla="*/ 11 h 375"/>
                <a:gd name="T6" fmla="*/ 225 w 225"/>
                <a:gd name="T7" fmla="*/ 21 h 375"/>
                <a:gd name="T8" fmla="*/ 48 w 225"/>
                <a:gd name="T9" fmla="*/ 375 h 375"/>
                <a:gd name="T10" fmla="*/ 25 w 225"/>
                <a:gd name="T11" fmla="*/ 356 h 375"/>
                <a:gd name="T12" fmla="*/ 0 w 225"/>
                <a:gd name="T13" fmla="*/ 337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5" h="375">
                  <a:moveTo>
                    <a:pt x="0" y="337"/>
                  </a:moveTo>
                  <a:cubicBezTo>
                    <a:pt x="59" y="251"/>
                    <a:pt x="127" y="131"/>
                    <a:pt x="169" y="0"/>
                  </a:cubicBezTo>
                  <a:lnTo>
                    <a:pt x="197" y="11"/>
                  </a:lnTo>
                  <a:lnTo>
                    <a:pt x="225" y="21"/>
                  </a:lnTo>
                  <a:cubicBezTo>
                    <a:pt x="181" y="158"/>
                    <a:pt x="109" y="284"/>
                    <a:pt x="48" y="375"/>
                  </a:cubicBezTo>
                  <a:lnTo>
                    <a:pt x="25" y="356"/>
                  </a:lnTo>
                  <a:lnTo>
                    <a:pt x="0" y="33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8" name="Freeform 108"/>
            <p:cNvSpPr>
              <a:spLocks/>
            </p:cNvSpPr>
            <p:nvPr/>
          </p:nvSpPr>
          <p:spPr bwMode="auto">
            <a:xfrm>
              <a:off x="2114550" y="1111251"/>
              <a:ext cx="153988" cy="165100"/>
            </a:xfrm>
            <a:custGeom>
              <a:avLst/>
              <a:gdLst>
                <a:gd name="T0" fmla="*/ 86 w 97"/>
                <a:gd name="T1" fmla="*/ 63 h 104"/>
                <a:gd name="T2" fmla="*/ 76 w 97"/>
                <a:gd name="T3" fmla="*/ 104 h 104"/>
                <a:gd name="T4" fmla="*/ 0 w 97"/>
                <a:gd name="T5" fmla="*/ 80 h 104"/>
                <a:gd name="T6" fmla="*/ 22 w 97"/>
                <a:gd name="T7" fmla="*/ 0 h 104"/>
                <a:gd name="T8" fmla="*/ 97 w 97"/>
                <a:gd name="T9" fmla="*/ 23 h 104"/>
                <a:gd name="T10" fmla="*/ 86 w 97"/>
                <a:gd name="T11" fmla="*/ 6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104">
                  <a:moveTo>
                    <a:pt x="86" y="63"/>
                  </a:moveTo>
                  <a:lnTo>
                    <a:pt x="76" y="104"/>
                  </a:lnTo>
                  <a:lnTo>
                    <a:pt x="0" y="80"/>
                  </a:lnTo>
                  <a:lnTo>
                    <a:pt x="22" y="0"/>
                  </a:lnTo>
                  <a:lnTo>
                    <a:pt x="97" y="23"/>
                  </a:lnTo>
                  <a:lnTo>
                    <a:pt x="86" y="63"/>
                  </a:lnTo>
                  <a:close/>
                </a:path>
              </a:pathLst>
            </a:custGeom>
            <a:solidFill>
              <a:srgbClr val="C26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9" name="Freeform 109"/>
            <p:cNvSpPr>
              <a:spLocks/>
            </p:cNvSpPr>
            <p:nvPr/>
          </p:nvSpPr>
          <p:spPr bwMode="auto">
            <a:xfrm>
              <a:off x="2244725" y="1209676"/>
              <a:ext cx="6350" cy="1588"/>
            </a:xfrm>
            <a:custGeom>
              <a:avLst/>
              <a:gdLst>
                <a:gd name="T0" fmla="*/ 0 w 4"/>
                <a:gd name="T1" fmla="*/ 0 h 1"/>
                <a:gd name="T2" fmla="*/ 4 w 4"/>
                <a:gd name="T3" fmla="*/ 1 h 1"/>
                <a:gd name="T4" fmla="*/ 0 w 4"/>
                <a:gd name="T5" fmla="*/ 0 h 1"/>
                <a:gd name="T6" fmla="*/ 0 w 4"/>
                <a:gd name="T7" fmla="*/ 0 h 1"/>
                <a:gd name="T8" fmla="*/ 0 w 4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4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0" name="Freeform 110"/>
            <p:cNvSpPr>
              <a:spLocks/>
            </p:cNvSpPr>
            <p:nvPr/>
          </p:nvSpPr>
          <p:spPr bwMode="auto">
            <a:xfrm>
              <a:off x="2228850" y="1209676"/>
              <a:ext cx="30163" cy="68263"/>
            </a:xfrm>
            <a:custGeom>
              <a:avLst/>
              <a:gdLst>
                <a:gd name="T0" fmla="*/ 19 w 19"/>
                <a:gd name="T1" fmla="*/ 3 h 43"/>
                <a:gd name="T2" fmla="*/ 8 w 19"/>
                <a:gd name="T3" fmla="*/ 43 h 43"/>
                <a:gd name="T4" fmla="*/ 4 w 19"/>
                <a:gd name="T5" fmla="*/ 42 h 43"/>
                <a:gd name="T6" fmla="*/ 0 w 19"/>
                <a:gd name="T7" fmla="*/ 40 h 43"/>
                <a:gd name="T8" fmla="*/ 10 w 19"/>
                <a:gd name="T9" fmla="*/ 0 h 43"/>
                <a:gd name="T10" fmla="*/ 14 w 19"/>
                <a:gd name="T11" fmla="*/ 1 h 43"/>
                <a:gd name="T12" fmla="*/ 19 w 19"/>
                <a:gd name="T13" fmla="*/ 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43">
                  <a:moveTo>
                    <a:pt x="19" y="3"/>
                  </a:moveTo>
                  <a:lnTo>
                    <a:pt x="8" y="43"/>
                  </a:lnTo>
                  <a:lnTo>
                    <a:pt x="4" y="42"/>
                  </a:lnTo>
                  <a:lnTo>
                    <a:pt x="0" y="40"/>
                  </a:lnTo>
                  <a:lnTo>
                    <a:pt x="10" y="0"/>
                  </a:lnTo>
                  <a:lnTo>
                    <a:pt x="14" y="1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1" name="Freeform 111"/>
            <p:cNvSpPr>
              <a:spLocks/>
            </p:cNvSpPr>
            <p:nvPr/>
          </p:nvSpPr>
          <p:spPr bwMode="auto">
            <a:xfrm>
              <a:off x="2233613" y="1276351"/>
              <a:ext cx="7938" cy="7938"/>
            </a:xfrm>
            <a:custGeom>
              <a:avLst/>
              <a:gdLst>
                <a:gd name="T0" fmla="*/ 0 w 5"/>
                <a:gd name="T1" fmla="*/ 4 h 5"/>
                <a:gd name="T2" fmla="*/ 1 w 5"/>
                <a:gd name="T3" fmla="*/ 0 h 5"/>
                <a:gd name="T4" fmla="*/ 5 w 5"/>
                <a:gd name="T5" fmla="*/ 1 h 5"/>
                <a:gd name="T6" fmla="*/ 4 w 5"/>
                <a:gd name="T7" fmla="*/ 5 h 5"/>
                <a:gd name="T8" fmla="*/ 0 w 5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0" y="4"/>
                  </a:moveTo>
                  <a:lnTo>
                    <a:pt x="1" y="0"/>
                  </a:lnTo>
                  <a:lnTo>
                    <a:pt x="5" y="1"/>
                  </a:lnTo>
                  <a:lnTo>
                    <a:pt x="4" y="5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2" name="Freeform 112"/>
            <p:cNvSpPr>
              <a:spLocks/>
            </p:cNvSpPr>
            <p:nvPr/>
          </p:nvSpPr>
          <p:spPr bwMode="auto">
            <a:xfrm>
              <a:off x="2112963" y="1231901"/>
              <a:ext cx="123825" cy="50800"/>
            </a:xfrm>
            <a:custGeom>
              <a:avLst/>
              <a:gdLst>
                <a:gd name="T0" fmla="*/ 76 w 78"/>
                <a:gd name="T1" fmla="*/ 32 h 32"/>
                <a:gd name="T2" fmla="*/ 0 w 78"/>
                <a:gd name="T3" fmla="*/ 9 h 32"/>
                <a:gd name="T4" fmla="*/ 1 w 78"/>
                <a:gd name="T5" fmla="*/ 4 h 32"/>
                <a:gd name="T6" fmla="*/ 2 w 78"/>
                <a:gd name="T7" fmla="*/ 0 h 32"/>
                <a:gd name="T8" fmla="*/ 78 w 78"/>
                <a:gd name="T9" fmla="*/ 23 h 32"/>
                <a:gd name="T10" fmla="*/ 77 w 78"/>
                <a:gd name="T11" fmla="*/ 28 h 32"/>
                <a:gd name="T12" fmla="*/ 76 w 78"/>
                <a:gd name="T1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32">
                  <a:moveTo>
                    <a:pt x="76" y="32"/>
                  </a:moveTo>
                  <a:lnTo>
                    <a:pt x="0" y="9"/>
                  </a:lnTo>
                  <a:lnTo>
                    <a:pt x="1" y="4"/>
                  </a:lnTo>
                  <a:lnTo>
                    <a:pt x="2" y="0"/>
                  </a:lnTo>
                  <a:lnTo>
                    <a:pt x="78" y="23"/>
                  </a:lnTo>
                  <a:lnTo>
                    <a:pt x="77" y="28"/>
                  </a:lnTo>
                  <a:lnTo>
                    <a:pt x="76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3" name="Freeform 113"/>
            <p:cNvSpPr>
              <a:spLocks/>
            </p:cNvSpPr>
            <p:nvPr/>
          </p:nvSpPr>
          <p:spPr bwMode="auto">
            <a:xfrm>
              <a:off x="2106613" y="1236663"/>
              <a:ext cx="7938" cy="9525"/>
            </a:xfrm>
            <a:custGeom>
              <a:avLst/>
              <a:gdLst>
                <a:gd name="T0" fmla="*/ 1 w 5"/>
                <a:gd name="T1" fmla="*/ 0 h 6"/>
                <a:gd name="T2" fmla="*/ 5 w 5"/>
                <a:gd name="T3" fmla="*/ 1 h 6"/>
                <a:gd name="T4" fmla="*/ 4 w 5"/>
                <a:gd name="T5" fmla="*/ 6 h 6"/>
                <a:gd name="T6" fmla="*/ 0 w 5"/>
                <a:gd name="T7" fmla="*/ 5 h 6"/>
                <a:gd name="T8" fmla="*/ 1 w 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1" y="0"/>
                  </a:moveTo>
                  <a:lnTo>
                    <a:pt x="5" y="1"/>
                  </a:lnTo>
                  <a:lnTo>
                    <a:pt x="4" y="6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4" name="Freeform 114"/>
            <p:cNvSpPr>
              <a:spLocks/>
            </p:cNvSpPr>
            <p:nvPr/>
          </p:nvSpPr>
          <p:spPr bwMode="auto">
            <a:xfrm>
              <a:off x="2108200" y="1109663"/>
              <a:ext cx="47625" cy="131763"/>
            </a:xfrm>
            <a:custGeom>
              <a:avLst/>
              <a:gdLst>
                <a:gd name="T0" fmla="*/ 0 w 30"/>
                <a:gd name="T1" fmla="*/ 80 h 83"/>
                <a:gd name="T2" fmla="*/ 21 w 30"/>
                <a:gd name="T3" fmla="*/ 0 h 83"/>
                <a:gd name="T4" fmla="*/ 26 w 30"/>
                <a:gd name="T5" fmla="*/ 1 h 83"/>
                <a:gd name="T6" fmla="*/ 30 w 30"/>
                <a:gd name="T7" fmla="*/ 2 h 83"/>
                <a:gd name="T8" fmla="*/ 8 w 30"/>
                <a:gd name="T9" fmla="*/ 83 h 83"/>
                <a:gd name="T10" fmla="*/ 4 w 30"/>
                <a:gd name="T11" fmla="*/ 81 h 83"/>
                <a:gd name="T12" fmla="*/ 0 w 30"/>
                <a:gd name="T13" fmla="*/ 8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83">
                  <a:moveTo>
                    <a:pt x="0" y="80"/>
                  </a:moveTo>
                  <a:lnTo>
                    <a:pt x="21" y="0"/>
                  </a:lnTo>
                  <a:lnTo>
                    <a:pt x="26" y="1"/>
                  </a:lnTo>
                  <a:lnTo>
                    <a:pt x="30" y="2"/>
                  </a:lnTo>
                  <a:lnTo>
                    <a:pt x="8" y="83"/>
                  </a:lnTo>
                  <a:lnTo>
                    <a:pt x="4" y="81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5" name="Freeform 115"/>
            <p:cNvSpPr>
              <a:spLocks/>
            </p:cNvSpPr>
            <p:nvPr/>
          </p:nvSpPr>
          <p:spPr bwMode="auto">
            <a:xfrm>
              <a:off x="2141538" y="1101726"/>
              <a:ext cx="9525" cy="9525"/>
            </a:xfrm>
            <a:custGeom>
              <a:avLst/>
              <a:gdLst>
                <a:gd name="T0" fmla="*/ 6 w 6"/>
                <a:gd name="T1" fmla="*/ 1 h 6"/>
                <a:gd name="T2" fmla="*/ 5 w 6"/>
                <a:gd name="T3" fmla="*/ 6 h 6"/>
                <a:gd name="T4" fmla="*/ 0 w 6"/>
                <a:gd name="T5" fmla="*/ 5 h 6"/>
                <a:gd name="T6" fmla="*/ 1 w 6"/>
                <a:gd name="T7" fmla="*/ 0 h 6"/>
                <a:gd name="T8" fmla="*/ 6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1"/>
                  </a:moveTo>
                  <a:lnTo>
                    <a:pt x="5" y="6"/>
                  </a:lnTo>
                  <a:lnTo>
                    <a:pt x="0" y="5"/>
                  </a:lnTo>
                  <a:lnTo>
                    <a:pt x="1" y="0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6" name="Freeform 116"/>
            <p:cNvSpPr>
              <a:spLocks/>
            </p:cNvSpPr>
            <p:nvPr/>
          </p:nvSpPr>
          <p:spPr bwMode="auto">
            <a:xfrm>
              <a:off x="2146300" y="1103313"/>
              <a:ext cx="123825" cy="50800"/>
            </a:xfrm>
            <a:custGeom>
              <a:avLst/>
              <a:gdLst>
                <a:gd name="T0" fmla="*/ 3 w 78"/>
                <a:gd name="T1" fmla="*/ 0 h 32"/>
                <a:gd name="T2" fmla="*/ 78 w 78"/>
                <a:gd name="T3" fmla="*/ 24 h 32"/>
                <a:gd name="T4" fmla="*/ 77 w 78"/>
                <a:gd name="T5" fmla="*/ 28 h 32"/>
                <a:gd name="T6" fmla="*/ 76 w 78"/>
                <a:gd name="T7" fmla="*/ 32 h 32"/>
                <a:gd name="T8" fmla="*/ 0 w 78"/>
                <a:gd name="T9" fmla="*/ 10 h 32"/>
                <a:gd name="T10" fmla="*/ 2 w 78"/>
                <a:gd name="T11" fmla="*/ 5 h 32"/>
                <a:gd name="T12" fmla="*/ 3 w 78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32">
                  <a:moveTo>
                    <a:pt x="3" y="0"/>
                  </a:moveTo>
                  <a:lnTo>
                    <a:pt x="78" y="24"/>
                  </a:lnTo>
                  <a:lnTo>
                    <a:pt x="77" y="28"/>
                  </a:lnTo>
                  <a:lnTo>
                    <a:pt x="76" y="32"/>
                  </a:lnTo>
                  <a:lnTo>
                    <a:pt x="0" y="10"/>
                  </a:lnTo>
                  <a:lnTo>
                    <a:pt x="2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7" name="Freeform 117"/>
            <p:cNvSpPr>
              <a:spLocks/>
            </p:cNvSpPr>
            <p:nvPr/>
          </p:nvSpPr>
          <p:spPr bwMode="auto">
            <a:xfrm>
              <a:off x="2268538" y="1141413"/>
              <a:ext cx="9525" cy="7938"/>
            </a:xfrm>
            <a:custGeom>
              <a:avLst/>
              <a:gdLst>
                <a:gd name="T0" fmla="*/ 4 w 6"/>
                <a:gd name="T1" fmla="*/ 5 h 5"/>
                <a:gd name="T2" fmla="*/ 0 w 6"/>
                <a:gd name="T3" fmla="*/ 4 h 5"/>
                <a:gd name="T4" fmla="*/ 1 w 6"/>
                <a:gd name="T5" fmla="*/ 0 h 5"/>
                <a:gd name="T6" fmla="*/ 6 w 6"/>
                <a:gd name="T7" fmla="*/ 1 h 5"/>
                <a:gd name="T8" fmla="*/ 4 w 6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4" y="5"/>
                  </a:moveTo>
                  <a:lnTo>
                    <a:pt x="0" y="4"/>
                  </a:lnTo>
                  <a:lnTo>
                    <a:pt x="1" y="0"/>
                  </a:lnTo>
                  <a:lnTo>
                    <a:pt x="6" y="1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8" name="Freeform 118"/>
            <p:cNvSpPr>
              <a:spLocks/>
            </p:cNvSpPr>
            <p:nvPr/>
          </p:nvSpPr>
          <p:spPr bwMode="auto">
            <a:xfrm>
              <a:off x="2244725" y="1146176"/>
              <a:ext cx="30163" cy="68263"/>
            </a:xfrm>
            <a:custGeom>
              <a:avLst/>
              <a:gdLst>
                <a:gd name="T0" fmla="*/ 19 w 19"/>
                <a:gd name="T1" fmla="*/ 2 h 43"/>
                <a:gd name="T2" fmla="*/ 9 w 19"/>
                <a:gd name="T3" fmla="*/ 43 h 43"/>
                <a:gd name="T4" fmla="*/ 4 w 19"/>
                <a:gd name="T5" fmla="*/ 41 h 43"/>
                <a:gd name="T6" fmla="*/ 0 w 19"/>
                <a:gd name="T7" fmla="*/ 40 h 43"/>
                <a:gd name="T8" fmla="*/ 11 w 19"/>
                <a:gd name="T9" fmla="*/ 0 h 43"/>
                <a:gd name="T10" fmla="*/ 15 w 19"/>
                <a:gd name="T11" fmla="*/ 1 h 43"/>
                <a:gd name="T12" fmla="*/ 19 w 19"/>
                <a:gd name="T13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43">
                  <a:moveTo>
                    <a:pt x="19" y="2"/>
                  </a:moveTo>
                  <a:lnTo>
                    <a:pt x="9" y="43"/>
                  </a:lnTo>
                  <a:lnTo>
                    <a:pt x="4" y="41"/>
                  </a:lnTo>
                  <a:lnTo>
                    <a:pt x="0" y="40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9" name="Oval 119"/>
            <p:cNvSpPr>
              <a:spLocks noChangeArrowheads="1"/>
            </p:cNvSpPr>
            <p:nvPr/>
          </p:nvSpPr>
          <p:spPr bwMode="auto">
            <a:xfrm>
              <a:off x="1749425" y="3495676"/>
              <a:ext cx="420688" cy="412750"/>
            </a:xfrm>
            <a:prstGeom prst="ellipse">
              <a:avLst/>
            </a:prstGeom>
            <a:solidFill>
              <a:srgbClr val="C0C0C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0" name="Freeform 120"/>
            <p:cNvSpPr>
              <a:spLocks/>
            </p:cNvSpPr>
            <p:nvPr/>
          </p:nvSpPr>
          <p:spPr bwMode="auto">
            <a:xfrm>
              <a:off x="1968500" y="3489326"/>
              <a:ext cx="85725" cy="30163"/>
            </a:xfrm>
            <a:custGeom>
              <a:avLst/>
              <a:gdLst>
                <a:gd name="T0" fmla="*/ 0 w 363"/>
                <a:gd name="T1" fmla="*/ 0 h 128"/>
                <a:gd name="T2" fmla="*/ 363 w 363"/>
                <a:gd name="T3" fmla="*/ 68 h 128"/>
                <a:gd name="T4" fmla="*/ 353 w 363"/>
                <a:gd name="T5" fmla="*/ 98 h 128"/>
                <a:gd name="T6" fmla="*/ 342 w 363"/>
                <a:gd name="T7" fmla="*/ 128 h 128"/>
                <a:gd name="T8" fmla="*/ 0 w 363"/>
                <a:gd name="T9" fmla="*/ 63 h 128"/>
                <a:gd name="T10" fmla="*/ 0 w 363"/>
                <a:gd name="T11" fmla="*/ 31 h 128"/>
                <a:gd name="T12" fmla="*/ 0 w 363"/>
                <a:gd name="T1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128">
                  <a:moveTo>
                    <a:pt x="0" y="0"/>
                  </a:moveTo>
                  <a:cubicBezTo>
                    <a:pt x="130" y="0"/>
                    <a:pt x="253" y="24"/>
                    <a:pt x="363" y="68"/>
                  </a:cubicBezTo>
                  <a:lnTo>
                    <a:pt x="353" y="98"/>
                  </a:lnTo>
                  <a:lnTo>
                    <a:pt x="342" y="128"/>
                  </a:lnTo>
                  <a:cubicBezTo>
                    <a:pt x="238" y="86"/>
                    <a:pt x="123" y="63"/>
                    <a:pt x="0" y="63"/>
                  </a:cubicBezTo>
                  <a:lnTo>
                    <a:pt x="0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1" name="Freeform 121"/>
            <p:cNvSpPr>
              <a:spLocks/>
            </p:cNvSpPr>
            <p:nvPr/>
          </p:nvSpPr>
          <p:spPr bwMode="auto">
            <a:xfrm>
              <a:off x="2047875" y="3505201"/>
              <a:ext cx="74613" cy="55563"/>
            </a:xfrm>
            <a:custGeom>
              <a:avLst/>
              <a:gdLst>
                <a:gd name="T0" fmla="*/ 21 w 313"/>
                <a:gd name="T1" fmla="*/ 0 h 237"/>
                <a:gd name="T2" fmla="*/ 313 w 313"/>
                <a:gd name="T3" fmla="*/ 190 h 237"/>
                <a:gd name="T4" fmla="*/ 293 w 313"/>
                <a:gd name="T5" fmla="*/ 214 h 237"/>
                <a:gd name="T6" fmla="*/ 273 w 313"/>
                <a:gd name="T7" fmla="*/ 237 h 237"/>
                <a:gd name="T8" fmla="*/ 0 w 313"/>
                <a:gd name="T9" fmla="*/ 60 h 237"/>
                <a:gd name="T10" fmla="*/ 11 w 313"/>
                <a:gd name="T11" fmla="*/ 30 h 237"/>
                <a:gd name="T12" fmla="*/ 21 w 313"/>
                <a:gd name="T13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3" h="237">
                  <a:moveTo>
                    <a:pt x="21" y="0"/>
                  </a:moveTo>
                  <a:cubicBezTo>
                    <a:pt x="131" y="44"/>
                    <a:pt x="231" y="110"/>
                    <a:pt x="313" y="190"/>
                  </a:cubicBezTo>
                  <a:lnTo>
                    <a:pt x="293" y="214"/>
                  </a:lnTo>
                  <a:lnTo>
                    <a:pt x="273" y="237"/>
                  </a:lnTo>
                  <a:cubicBezTo>
                    <a:pt x="196" y="161"/>
                    <a:pt x="104" y="102"/>
                    <a:pt x="0" y="60"/>
                  </a:cubicBezTo>
                  <a:lnTo>
                    <a:pt x="11" y="3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2" name="Freeform 122"/>
            <p:cNvSpPr>
              <a:spLocks/>
            </p:cNvSpPr>
            <p:nvPr/>
          </p:nvSpPr>
          <p:spPr bwMode="auto">
            <a:xfrm>
              <a:off x="2112963" y="3549651"/>
              <a:ext cx="55563" cy="74613"/>
            </a:xfrm>
            <a:custGeom>
              <a:avLst/>
              <a:gdLst>
                <a:gd name="T0" fmla="*/ 40 w 235"/>
                <a:gd name="T1" fmla="*/ 0 h 312"/>
                <a:gd name="T2" fmla="*/ 235 w 235"/>
                <a:gd name="T3" fmla="*/ 286 h 312"/>
                <a:gd name="T4" fmla="*/ 208 w 235"/>
                <a:gd name="T5" fmla="*/ 300 h 312"/>
                <a:gd name="T6" fmla="*/ 181 w 235"/>
                <a:gd name="T7" fmla="*/ 312 h 312"/>
                <a:gd name="T8" fmla="*/ 0 w 235"/>
                <a:gd name="T9" fmla="*/ 47 h 312"/>
                <a:gd name="T10" fmla="*/ 20 w 235"/>
                <a:gd name="T11" fmla="*/ 24 h 312"/>
                <a:gd name="T12" fmla="*/ 40 w 235"/>
                <a:gd name="T13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312">
                  <a:moveTo>
                    <a:pt x="40" y="0"/>
                  </a:moveTo>
                  <a:cubicBezTo>
                    <a:pt x="122" y="81"/>
                    <a:pt x="189" y="178"/>
                    <a:pt x="235" y="286"/>
                  </a:cubicBezTo>
                  <a:lnTo>
                    <a:pt x="208" y="300"/>
                  </a:lnTo>
                  <a:lnTo>
                    <a:pt x="181" y="312"/>
                  </a:lnTo>
                  <a:cubicBezTo>
                    <a:pt x="138" y="212"/>
                    <a:pt x="76" y="122"/>
                    <a:pt x="0" y="47"/>
                  </a:cubicBezTo>
                  <a:lnTo>
                    <a:pt x="20" y="24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3" name="Freeform 123"/>
            <p:cNvSpPr>
              <a:spLocks/>
            </p:cNvSpPr>
            <p:nvPr/>
          </p:nvSpPr>
          <p:spPr bwMode="auto">
            <a:xfrm>
              <a:off x="2155825" y="3617913"/>
              <a:ext cx="30163" cy="84138"/>
            </a:xfrm>
            <a:custGeom>
              <a:avLst/>
              <a:gdLst>
                <a:gd name="T0" fmla="*/ 54 w 124"/>
                <a:gd name="T1" fmla="*/ 0 h 358"/>
                <a:gd name="T2" fmla="*/ 124 w 124"/>
                <a:gd name="T3" fmla="*/ 358 h 358"/>
                <a:gd name="T4" fmla="*/ 95 w 124"/>
                <a:gd name="T5" fmla="*/ 358 h 358"/>
                <a:gd name="T6" fmla="*/ 65 w 124"/>
                <a:gd name="T7" fmla="*/ 358 h 358"/>
                <a:gd name="T8" fmla="*/ 0 w 124"/>
                <a:gd name="T9" fmla="*/ 26 h 358"/>
                <a:gd name="T10" fmla="*/ 27 w 124"/>
                <a:gd name="T11" fmla="*/ 14 h 358"/>
                <a:gd name="T12" fmla="*/ 54 w 124"/>
                <a:gd name="T13" fmla="*/ 0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358">
                  <a:moveTo>
                    <a:pt x="54" y="0"/>
                  </a:moveTo>
                  <a:cubicBezTo>
                    <a:pt x="99" y="109"/>
                    <a:pt x="124" y="230"/>
                    <a:pt x="124" y="358"/>
                  </a:cubicBezTo>
                  <a:lnTo>
                    <a:pt x="95" y="358"/>
                  </a:lnTo>
                  <a:lnTo>
                    <a:pt x="65" y="358"/>
                  </a:lnTo>
                  <a:cubicBezTo>
                    <a:pt x="65" y="240"/>
                    <a:pt x="42" y="127"/>
                    <a:pt x="0" y="26"/>
                  </a:cubicBezTo>
                  <a:lnTo>
                    <a:pt x="27" y="14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4" name="Freeform 124"/>
            <p:cNvSpPr>
              <a:spLocks/>
            </p:cNvSpPr>
            <p:nvPr/>
          </p:nvSpPr>
          <p:spPr bwMode="auto">
            <a:xfrm>
              <a:off x="2155825" y="3702051"/>
              <a:ext cx="30163" cy="84138"/>
            </a:xfrm>
            <a:custGeom>
              <a:avLst/>
              <a:gdLst>
                <a:gd name="T0" fmla="*/ 124 w 124"/>
                <a:gd name="T1" fmla="*/ 0 h 358"/>
                <a:gd name="T2" fmla="*/ 54 w 124"/>
                <a:gd name="T3" fmla="*/ 358 h 358"/>
                <a:gd name="T4" fmla="*/ 27 w 124"/>
                <a:gd name="T5" fmla="*/ 344 h 358"/>
                <a:gd name="T6" fmla="*/ 0 w 124"/>
                <a:gd name="T7" fmla="*/ 332 h 358"/>
                <a:gd name="T8" fmla="*/ 65 w 124"/>
                <a:gd name="T9" fmla="*/ 0 h 358"/>
                <a:gd name="T10" fmla="*/ 95 w 124"/>
                <a:gd name="T11" fmla="*/ 0 h 358"/>
                <a:gd name="T12" fmla="*/ 124 w 124"/>
                <a:gd name="T13" fmla="*/ 0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358">
                  <a:moveTo>
                    <a:pt x="124" y="0"/>
                  </a:moveTo>
                  <a:cubicBezTo>
                    <a:pt x="124" y="128"/>
                    <a:pt x="99" y="249"/>
                    <a:pt x="54" y="358"/>
                  </a:cubicBezTo>
                  <a:lnTo>
                    <a:pt x="27" y="344"/>
                  </a:lnTo>
                  <a:lnTo>
                    <a:pt x="0" y="332"/>
                  </a:lnTo>
                  <a:cubicBezTo>
                    <a:pt x="42" y="231"/>
                    <a:pt x="65" y="119"/>
                    <a:pt x="65" y="0"/>
                  </a:cubicBezTo>
                  <a:lnTo>
                    <a:pt x="95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5" name="Freeform 125"/>
            <p:cNvSpPr>
              <a:spLocks/>
            </p:cNvSpPr>
            <p:nvPr/>
          </p:nvSpPr>
          <p:spPr bwMode="auto">
            <a:xfrm>
              <a:off x="2112963" y="3781426"/>
              <a:ext cx="55563" cy="73025"/>
            </a:xfrm>
            <a:custGeom>
              <a:avLst/>
              <a:gdLst>
                <a:gd name="T0" fmla="*/ 235 w 235"/>
                <a:gd name="T1" fmla="*/ 26 h 312"/>
                <a:gd name="T2" fmla="*/ 40 w 235"/>
                <a:gd name="T3" fmla="*/ 312 h 312"/>
                <a:gd name="T4" fmla="*/ 20 w 235"/>
                <a:gd name="T5" fmla="*/ 289 h 312"/>
                <a:gd name="T6" fmla="*/ 0 w 235"/>
                <a:gd name="T7" fmla="*/ 265 h 312"/>
                <a:gd name="T8" fmla="*/ 181 w 235"/>
                <a:gd name="T9" fmla="*/ 0 h 312"/>
                <a:gd name="T10" fmla="*/ 208 w 235"/>
                <a:gd name="T11" fmla="*/ 12 h 312"/>
                <a:gd name="T12" fmla="*/ 235 w 235"/>
                <a:gd name="T13" fmla="*/ 26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312">
                  <a:moveTo>
                    <a:pt x="235" y="26"/>
                  </a:moveTo>
                  <a:cubicBezTo>
                    <a:pt x="189" y="134"/>
                    <a:pt x="122" y="232"/>
                    <a:pt x="40" y="312"/>
                  </a:cubicBezTo>
                  <a:lnTo>
                    <a:pt x="20" y="289"/>
                  </a:lnTo>
                  <a:lnTo>
                    <a:pt x="0" y="265"/>
                  </a:lnTo>
                  <a:cubicBezTo>
                    <a:pt x="76" y="191"/>
                    <a:pt x="138" y="101"/>
                    <a:pt x="181" y="0"/>
                  </a:cubicBezTo>
                  <a:lnTo>
                    <a:pt x="208" y="12"/>
                  </a:lnTo>
                  <a:lnTo>
                    <a:pt x="235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6" name="Freeform 126"/>
            <p:cNvSpPr>
              <a:spLocks/>
            </p:cNvSpPr>
            <p:nvPr/>
          </p:nvSpPr>
          <p:spPr bwMode="auto">
            <a:xfrm>
              <a:off x="2047875" y="3843338"/>
              <a:ext cx="74613" cy="55563"/>
            </a:xfrm>
            <a:custGeom>
              <a:avLst/>
              <a:gdLst>
                <a:gd name="T0" fmla="*/ 313 w 313"/>
                <a:gd name="T1" fmla="*/ 47 h 238"/>
                <a:gd name="T2" fmla="*/ 21 w 313"/>
                <a:gd name="T3" fmla="*/ 238 h 238"/>
                <a:gd name="T4" fmla="*/ 11 w 313"/>
                <a:gd name="T5" fmla="*/ 208 h 238"/>
                <a:gd name="T6" fmla="*/ 0 w 313"/>
                <a:gd name="T7" fmla="*/ 178 h 238"/>
                <a:gd name="T8" fmla="*/ 273 w 313"/>
                <a:gd name="T9" fmla="*/ 0 h 238"/>
                <a:gd name="T10" fmla="*/ 293 w 313"/>
                <a:gd name="T11" fmla="*/ 24 h 238"/>
                <a:gd name="T12" fmla="*/ 313 w 313"/>
                <a:gd name="T13" fmla="*/ 47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3" h="238">
                  <a:moveTo>
                    <a:pt x="313" y="47"/>
                  </a:moveTo>
                  <a:cubicBezTo>
                    <a:pt x="231" y="128"/>
                    <a:pt x="131" y="193"/>
                    <a:pt x="21" y="238"/>
                  </a:cubicBezTo>
                  <a:lnTo>
                    <a:pt x="11" y="208"/>
                  </a:lnTo>
                  <a:lnTo>
                    <a:pt x="0" y="178"/>
                  </a:lnTo>
                  <a:cubicBezTo>
                    <a:pt x="104" y="136"/>
                    <a:pt x="196" y="76"/>
                    <a:pt x="273" y="0"/>
                  </a:cubicBezTo>
                  <a:lnTo>
                    <a:pt x="293" y="24"/>
                  </a:lnTo>
                  <a:lnTo>
                    <a:pt x="313" y="4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7" name="Freeform 127"/>
            <p:cNvSpPr>
              <a:spLocks/>
            </p:cNvSpPr>
            <p:nvPr/>
          </p:nvSpPr>
          <p:spPr bwMode="auto">
            <a:xfrm>
              <a:off x="1968500" y="3884613"/>
              <a:ext cx="85725" cy="31750"/>
            </a:xfrm>
            <a:custGeom>
              <a:avLst/>
              <a:gdLst>
                <a:gd name="T0" fmla="*/ 363 w 363"/>
                <a:gd name="T1" fmla="*/ 60 h 128"/>
                <a:gd name="T2" fmla="*/ 0 w 363"/>
                <a:gd name="T3" fmla="*/ 128 h 128"/>
                <a:gd name="T4" fmla="*/ 0 w 363"/>
                <a:gd name="T5" fmla="*/ 97 h 128"/>
                <a:gd name="T6" fmla="*/ 0 w 363"/>
                <a:gd name="T7" fmla="*/ 65 h 128"/>
                <a:gd name="T8" fmla="*/ 342 w 363"/>
                <a:gd name="T9" fmla="*/ 0 h 128"/>
                <a:gd name="T10" fmla="*/ 353 w 363"/>
                <a:gd name="T11" fmla="*/ 30 h 128"/>
                <a:gd name="T12" fmla="*/ 363 w 363"/>
                <a:gd name="T13" fmla="*/ 6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128">
                  <a:moveTo>
                    <a:pt x="363" y="60"/>
                  </a:moveTo>
                  <a:cubicBezTo>
                    <a:pt x="253" y="104"/>
                    <a:pt x="130" y="128"/>
                    <a:pt x="0" y="128"/>
                  </a:cubicBezTo>
                  <a:lnTo>
                    <a:pt x="0" y="97"/>
                  </a:lnTo>
                  <a:lnTo>
                    <a:pt x="0" y="65"/>
                  </a:lnTo>
                  <a:cubicBezTo>
                    <a:pt x="123" y="65"/>
                    <a:pt x="238" y="42"/>
                    <a:pt x="342" y="0"/>
                  </a:cubicBezTo>
                  <a:lnTo>
                    <a:pt x="353" y="30"/>
                  </a:lnTo>
                  <a:lnTo>
                    <a:pt x="363" y="6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8" name="Freeform 128"/>
            <p:cNvSpPr>
              <a:spLocks/>
            </p:cNvSpPr>
            <p:nvPr/>
          </p:nvSpPr>
          <p:spPr bwMode="auto">
            <a:xfrm>
              <a:off x="1882775" y="3884613"/>
              <a:ext cx="85725" cy="31750"/>
            </a:xfrm>
            <a:custGeom>
              <a:avLst/>
              <a:gdLst>
                <a:gd name="T0" fmla="*/ 362 w 362"/>
                <a:gd name="T1" fmla="*/ 128 h 128"/>
                <a:gd name="T2" fmla="*/ 0 w 362"/>
                <a:gd name="T3" fmla="*/ 60 h 128"/>
                <a:gd name="T4" fmla="*/ 10 w 362"/>
                <a:gd name="T5" fmla="*/ 30 h 128"/>
                <a:gd name="T6" fmla="*/ 21 w 362"/>
                <a:gd name="T7" fmla="*/ 0 h 128"/>
                <a:gd name="T8" fmla="*/ 362 w 362"/>
                <a:gd name="T9" fmla="*/ 65 h 128"/>
                <a:gd name="T10" fmla="*/ 362 w 362"/>
                <a:gd name="T11" fmla="*/ 97 h 128"/>
                <a:gd name="T12" fmla="*/ 362 w 362"/>
                <a:gd name="T13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" h="128">
                  <a:moveTo>
                    <a:pt x="362" y="128"/>
                  </a:moveTo>
                  <a:cubicBezTo>
                    <a:pt x="233" y="128"/>
                    <a:pt x="110" y="104"/>
                    <a:pt x="0" y="60"/>
                  </a:cubicBezTo>
                  <a:lnTo>
                    <a:pt x="10" y="30"/>
                  </a:lnTo>
                  <a:lnTo>
                    <a:pt x="21" y="0"/>
                  </a:lnTo>
                  <a:cubicBezTo>
                    <a:pt x="125" y="42"/>
                    <a:pt x="240" y="65"/>
                    <a:pt x="362" y="65"/>
                  </a:cubicBezTo>
                  <a:lnTo>
                    <a:pt x="362" y="97"/>
                  </a:lnTo>
                  <a:lnTo>
                    <a:pt x="362" y="1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9" name="Freeform 129"/>
            <p:cNvSpPr>
              <a:spLocks/>
            </p:cNvSpPr>
            <p:nvPr/>
          </p:nvSpPr>
          <p:spPr bwMode="auto">
            <a:xfrm>
              <a:off x="1812925" y="3843338"/>
              <a:ext cx="74613" cy="55563"/>
            </a:xfrm>
            <a:custGeom>
              <a:avLst/>
              <a:gdLst>
                <a:gd name="T0" fmla="*/ 292 w 313"/>
                <a:gd name="T1" fmla="*/ 238 h 238"/>
                <a:gd name="T2" fmla="*/ 0 w 313"/>
                <a:gd name="T3" fmla="*/ 47 h 238"/>
                <a:gd name="T4" fmla="*/ 20 w 313"/>
                <a:gd name="T5" fmla="*/ 24 h 238"/>
                <a:gd name="T6" fmla="*/ 40 w 313"/>
                <a:gd name="T7" fmla="*/ 0 h 238"/>
                <a:gd name="T8" fmla="*/ 313 w 313"/>
                <a:gd name="T9" fmla="*/ 178 h 238"/>
                <a:gd name="T10" fmla="*/ 302 w 313"/>
                <a:gd name="T11" fmla="*/ 208 h 238"/>
                <a:gd name="T12" fmla="*/ 292 w 313"/>
                <a:gd name="T13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3" h="238">
                  <a:moveTo>
                    <a:pt x="292" y="238"/>
                  </a:moveTo>
                  <a:cubicBezTo>
                    <a:pt x="182" y="193"/>
                    <a:pt x="82" y="128"/>
                    <a:pt x="0" y="47"/>
                  </a:cubicBezTo>
                  <a:lnTo>
                    <a:pt x="20" y="24"/>
                  </a:lnTo>
                  <a:lnTo>
                    <a:pt x="40" y="0"/>
                  </a:lnTo>
                  <a:cubicBezTo>
                    <a:pt x="117" y="76"/>
                    <a:pt x="209" y="136"/>
                    <a:pt x="313" y="178"/>
                  </a:cubicBezTo>
                  <a:lnTo>
                    <a:pt x="302" y="208"/>
                  </a:lnTo>
                  <a:lnTo>
                    <a:pt x="292" y="2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0" name="Freeform 130"/>
            <p:cNvSpPr>
              <a:spLocks/>
            </p:cNvSpPr>
            <p:nvPr/>
          </p:nvSpPr>
          <p:spPr bwMode="auto">
            <a:xfrm>
              <a:off x="1766888" y="3781426"/>
              <a:ext cx="55563" cy="73025"/>
            </a:xfrm>
            <a:custGeom>
              <a:avLst/>
              <a:gdLst>
                <a:gd name="T0" fmla="*/ 195 w 235"/>
                <a:gd name="T1" fmla="*/ 312 h 312"/>
                <a:gd name="T2" fmla="*/ 0 w 235"/>
                <a:gd name="T3" fmla="*/ 26 h 312"/>
                <a:gd name="T4" fmla="*/ 27 w 235"/>
                <a:gd name="T5" fmla="*/ 12 h 312"/>
                <a:gd name="T6" fmla="*/ 54 w 235"/>
                <a:gd name="T7" fmla="*/ 0 h 312"/>
                <a:gd name="T8" fmla="*/ 235 w 235"/>
                <a:gd name="T9" fmla="*/ 265 h 312"/>
                <a:gd name="T10" fmla="*/ 215 w 235"/>
                <a:gd name="T11" fmla="*/ 289 h 312"/>
                <a:gd name="T12" fmla="*/ 195 w 235"/>
                <a:gd name="T13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312">
                  <a:moveTo>
                    <a:pt x="195" y="312"/>
                  </a:moveTo>
                  <a:cubicBezTo>
                    <a:pt x="113" y="232"/>
                    <a:pt x="46" y="134"/>
                    <a:pt x="0" y="26"/>
                  </a:cubicBezTo>
                  <a:lnTo>
                    <a:pt x="27" y="12"/>
                  </a:lnTo>
                  <a:lnTo>
                    <a:pt x="54" y="0"/>
                  </a:lnTo>
                  <a:cubicBezTo>
                    <a:pt x="97" y="101"/>
                    <a:pt x="159" y="191"/>
                    <a:pt x="235" y="265"/>
                  </a:cubicBezTo>
                  <a:lnTo>
                    <a:pt x="215" y="289"/>
                  </a:lnTo>
                  <a:lnTo>
                    <a:pt x="195" y="3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1" name="Freeform 131"/>
            <p:cNvSpPr>
              <a:spLocks/>
            </p:cNvSpPr>
            <p:nvPr/>
          </p:nvSpPr>
          <p:spPr bwMode="auto">
            <a:xfrm>
              <a:off x="1751013" y="3702051"/>
              <a:ext cx="28575" cy="84138"/>
            </a:xfrm>
            <a:custGeom>
              <a:avLst/>
              <a:gdLst>
                <a:gd name="T0" fmla="*/ 70 w 124"/>
                <a:gd name="T1" fmla="*/ 358 h 358"/>
                <a:gd name="T2" fmla="*/ 0 w 124"/>
                <a:gd name="T3" fmla="*/ 0 h 358"/>
                <a:gd name="T4" fmla="*/ 29 w 124"/>
                <a:gd name="T5" fmla="*/ 0 h 358"/>
                <a:gd name="T6" fmla="*/ 59 w 124"/>
                <a:gd name="T7" fmla="*/ 0 h 358"/>
                <a:gd name="T8" fmla="*/ 124 w 124"/>
                <a:gd name="T9" fmla="*/ 332 h 358"/>
                <a:gd name="T10" fmla="*/ 97 w 124"/>
                <a:gd name="T11" fmla="*/ 344 h 358"/>
                <a:gd name="T12" fmla="*/ 70 w 124"/>
                <a:gd name="T13" fmla="*/ 35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358">
                  <a:moveTo>
                    <a:pt x="70" y="358"/>
                  </a:moveTo>
                  <a:cubicBezTo>
                    <a:pt x="25" y="249"/>
                    <a:pt x="0" y="128"/>
                    <a:pt x="0" y="0"/>
                  </a:cubicBezTo>
                  <a:lnTo>
                    <a:pt x="29" y="0"/>
                  </a:lnTo>
                  <a:lnTo>
                    <a:pt x="59" y="0"/>
                  </a:lnTo>
                  <a:cubicBezTo>
                    <a:pt x="59" y="119"/>
                    <a:pt x="82" y="231"/>
                    <a:pt x="124" y="332"/>
                  </a:cubicBezTo>
                  <a:lnTo>
                    <a:pt x="97" y="344"/>
                  </a:lnTo>
                  <a:lnTo>
                    <a:pt x="70" y="35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2" name="Freeform 132"/>
            <p:cNvSpPr>
              <a:spLocks/>
            </p:cNvSpPr>
            <p:nvPr/>
          </p:nvSpPr>
          <p:spPr bwMode="auto">
            <a:xfrm>
              <a:off x="1751013" y="3617913"/>
              <a:ext cx="28575" cy="84138"/>
            </a:xfrm>
            <a:custGeom>
              <a:avLst/>
              <a:gdLst>
                <a:gd name="T0" fmla="*/ 0 w 124"/>
                <a:gd name="T1" fmla="*/ 358 h 358"/>
                <a:gd name="T2" fmla="*/ 70 w 124"/>
                <a:gd name="T3" fmla="*/ 0 h 358"/>
                <a:gd name="T4" fmla="*/ 97 w 124"/>
                <a:gd name="T5" fmla="*/ 14 h 358"/>
                <a:gd name="T6" fmla="*/ 124 w 124"/>
                <a:gd name="T7" fmla="*/ 26 h 358"/>
                <a:gd name="T8" fmla="*/ 59 w 124"/>
                <a:gd name="T9" fmla="*/ 358 h 358"/>
                <a:gd name="T10" fmla="*/ 29 w 124"/>
                <a:gd name="T11" fmla="*/ 358 h 358"/>
                <a:gd name="T12" fmla="*/ 0 w 124"/>
                <a:gd name="T13" fmla="*/ 35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358">
                  <a:moveTo>
                    <a:pt x="0" y="358"/>
                  </a:moveTo>
                  <a:cubicBezTo>
                    <a:pt x="0" y="230"/>
                    <a:pt x="25" y="109"/>
                    <a:pt x="70" y="0"/>
                  </a:cubicBezTo>
                  <a:lnTo>
                    <a:pt x="97" y="14"/>
                  </a:lnTo>
                  <a:lnTo>
                    <a:pt x="124" y="26"/>
                  </a:lnTo>
                  <a:cubicBezTo>
                    <a:pt x="82" y="127"/>
                    <a:pt x="59" y="240"/>
                    <a:pt x="59" y="358"/>
                  </a:cubicBezTo>
                  <a:lnTo>
                    <a:pt x="29" y="358"/>
                  </a:lnTo>
                  <a:lnTo>
                    <a:pt x="0" y="35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3" name="Freeform 133"/>
            <p:cNvSpPr>
              <a:spLocks/>
            </p:cNvSpPr>
            <p:nvPr/>
          </p:nvSpPr>
          <p:spPr bwMode="auto">
            <a:xfrm>
              <a:off x="1766888" y="3549651"/>
              <a:ext cx="55563" cy="74613"/>
            </a:xfrm>
            <a:custGeom>
              <a:avLst/>
              <a:gdLst>
                <a:gd name="T0" fmla="*/ 0 w 235"/>
                <a:gd name="T1" fmla="*/ 286 h 312"/>
                <a:gd name="T2" fmla="*/ 195 w 235"/>
                <a:gd name="T3" fmla="*/ 0 h 312"/>
                <a:gd name="T4" fmla="*/ 215 w 235"/>
                <a:gd name="T5" fmla="*/ 24 h 312"/>
                <a:gd name="T6" fmla="*/ 235 w 235"/>
                <a:gd name="T7" fmla="*/ 47 h 312"/>
                <a:gd name="T8" fmla="*/ 54 w 235"/>
                <a:gd name="T9" fmla="*/ 312 h 312"/>
                <a:gd name="T10" fmla="*/ 27 w 235"/>
                <a:gd name="T11" fmla="*/ 300 h 312"/>
                <a:gd name="T12" fmla="*/ 0 w 235"/>
                <a:gd name="T13" fmla="*/ 286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5" h="312">
                  <a:moveTo>
                    <a:pt x="0" y="286"/>
                  </a:moveTo>
                  <a:cubicBezTo>
                    <a:pt x="46" y="178"/>
                    <a:pt x="113" y="81"/>
                    <a:pt x="195" y="0"/>
                  </a:cubicBezTo>
                  <a:lnTo>
                    <a:pt x="215" y="24"/>
                  </a:lnTo>
                  <a:lnTo>
                    <a:pt x="235" y="47"/>
                  </a:lnTo>
                  <a:cubicBezTo>
                    <a:pt x="159" y="122"/>
                    <a:pt x="97" y="212"/>
                    <a:pt x="54" y="312"/>
                  </a:cubicBezTo>
                  <a:lnTo>
                    <a:pt x="27" y="300"/>
                  </a:lnTo>
                  <a:lnTo>
                    <a:pt x="0" y="28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4" name="Freeform 134"/>
            <p:cNvSpPr>
              <a:spLocks/>
            </p:cNvSpPr>
            <p:nvPr/>
          </p:nvSpPr>
          <p:spPr bwMode="auto">
            <a:xfrm>
              <a:off x="1812925" y="3505201"/>
              <a:ext cx="74613" cy="55563"/>
            </a:xfrm>
            <a:custGeom>
              <a:avLst/>
              <a:gdLst>
                <a:gd name="T0" fmla="*/ 0 w 313"/>
                <a:gd name="T1" fmla="*/ 190 h 237"/>
                <a:gd name="T2" fmla="*/ 292 w 313"/>
                <a:gd name="T3" fmla="*/ 0 h 237"/>
                <a:gd name="T4" fmla="*/ 302 w 313"/>
                <a:gd name="T5" fmla="*/ 30 h 237"/>
                <a:gd name="T6" fmla="*/ 313 w 313"/>
                <a:gd name="T7" fmla="*/ 60 h 237"/>
                <a:gd name="T8" fmla="*/ 40 w 313"/>
                <a:gd name="T9" fmla="*/ 237 h 237"/>
                <a:gd name="T10" fmla="*/ 20 w 313"/>
                <a:gd name="T11" fmla="*/ 214 h 237"/>
                <a:gd name="T12" fmla="*/ 0 w 313"/>
                <a:gd name="T13" fmla="*/ 19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3" h="237">
                  <a:moveTo>
                    <a:pt x="0" y="190"/>
                  </a:moveTo>
                  <a:cubicBezTo>
                    <a:pt x="82" y="110"/>
                    <a:pt x="182" y="44"/>
                    <a:pt x="292" y="0"/>
                  </a:cubicBezTo>
                  <a:lnTo>
                    <a:pt x="302" y="30"/>
                  </a:lnTo>
                  <a:lnTo>
                    <a:pt x="313" y="60"/>
                  </a:lnTo>
                  <a:cubicBezTo>
                    <a:pt x="209" y="102"/>
                    <a:pt x="117" y="161"/>
                    <a:pt x="40" y="237"/>
                  </a:cubicBezTo>
                  <a:lnTo>
                    <a:pt x="20" y="214"/>
                  </a:lnTo>
                  <a:lnTo>
                    <a:pt x="0" y="19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5" name="Freeform 135"/>
            <p:cNvSpPr>
              <a:spLocks/>
            </p:cNvSpPr>
            <p:nvPr/>
          </p:nvSpPr>
          <p:spPr bwMode="auto">
            <a:xfrm>
              <a:off x="1882775" y="3489326"/>
              <a:ext cx="85725" cy="30163"/>
            </a:xfrm>
            <a:custGeom>
              <a:avLst/>
              <a:gdLst>
                <a:gd name="T0" fmla="*/ 0 w 362"/>
                <a:gd name="T1" fmla="*/ 68 h 128"/>
                <a:gd name="T2" fmla="*/ 362 w 362"/>
                <a:gd name="T3" fmla="*/ 0 h 128"/>
                <a:gd name="T4" fmla="*/ 362 w 362"/>
                <a:gd name="T5" fmla="*/ 31 h 128"/>
                <a:gd name="T6" fmla="*/ 362 w 362"/>
                <a:gd name="T7" fmla="*/ 63 h 128"/>
                <a:gd name="T8" fmla="*/ 21 w 362"/>
                <a:gd name="T9" fmla="*/ 128 h 128"/>
                <a:gd name="T10" fmla="*/ 10 w 362"/>
                <a:gd name="T11" fmla="*/ 98 h 128"/>
                <a:gd name="T12" fmla="*/ 0 w 362"/>
                <a:gd name="T13" fmla="*/ 6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" h="128">
                  <a:moveTo>
                    <a:pt x="0" y="68"/>
                  </a:moveTo>
                  <a:cubicBezTo>
                    <a:pt x="110" y="24"/>
                    <a:pt x="233" y="0"/>
                    <a:pt x="362" y="0"/>
                  </a:cubicBezTo>
                  <a:lnTo>
                    <a:pt x="362" y="31"/>
                  </a:lnTo>
                  <a:lnTo>
                    <a:pt x="362" y="63"/>
                  </a:lnTo>
                  <a:cubicBezTo>
                    <a:pt x="240" y="63"/>
                    <a:pt x="125" y="86"/>
                    <a:pt x="21" y="128"/>
                  </a:cubicBezTo>
                  <a:lnTo>
                    <a:pt x="10" y="98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6" name="Freeform 136"/>
            <p:cNvSpPr>
              <a:spLocks/>
            </p:cNvSpPr>
            <p:nvPr/>
          </p:nvSpPr>
          <p:spPr bwMode="auto">
            <a:xfrm>
              <a:off x="712788" y="4152901"/>
              <a:ext cx="2201863" cy="179388"/>
            </a:xfrm>
            <a:custGeom>
              <a:avLst/>
              <a:gdLst>
                <a:gd name="T0" fmla="*/ 694 w 1387"/>
                <a:gd name="T1" fmla="*/ 113 h 113"/>
                <a:gd name="T2" fmla="*/ 0 w 1387"/>
                <a:gd name="T3" fmla="*/ 113 h 113"/>
                <a:gd name="T4" fmla="*/ 0 w 1387"/>
                <a:gd name="T5" fmla="*/ 0 h 113"/>
                <a:gd name="T6" fmla="*/ 1387 w 1387"/>
                <a:gd name="T7" fmla="*/ 0 h 113"/>
                <a:gd name="T8" fmla="*/ 1387 w 1387"/>
                <a:gd name="T9" fmla="*/ 113 h 113"/>
                <a:gd name="T10" fmla="*/ 694 w 1387"/>
                <a:gd name="T11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87" h="113">
                  <a:moveTo>
                    <a:pt x="694" y="113"/>
                  </a:moveTo>
                  <a:lnTo>
                    <a:pt x="0" y="113"/>
                  </a:lnTo>
                  <a:lnTo>
                    <a:pt x="0" y="0"/>
                  </a:lnTo>
                  <a:lnTo>
                    <a:pt x="1387" y="0"/>
                  </a:lnTo>
                  <a:lnTo>
                    <a:pt x="1387" y="113"/>
                  </a:lnTo>
                  <a:lnTo>
                    <a:pt x="694" y="113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7" name="Freeform 137"/>
            <p:cNvSpPr>
              <a:spLocks/>
            </p:cNvSpPr>
            <p:nvPr/>
          </p:nvSpPr>
          <p:spPr bwMode="auto">
            <a:xfrm>
              <a:off x="2878138" y="4154488"/>
              <a:ext cx="1954213" cy="176213"/>
            </a:xfrm>
            <a:custGeom>
              <a:avLst/>
              <a:gdLst>
                <a:gd name="T0" fmla="*/ 615 w 1231"/>
                <a:gd name="T1" fmla="*/ 111 h 111"/>
                <a:gd name="T2" fmla="*/ 0 w 1231"/>
                <a:gd name="T3" fmla="*/ 111 h 111"/>
                <a:gd name="T4" fmla="*/ 0 w 1231"/>
                <a:gd name="T5" fmla="*/ 0 h 111"/>
                <a:gd name="T6" fmla="*/ 1231 w 1231"/>
                <a:gd name="T7" fmla="*/ 0 h 111"/>
                <a:gd name="T8" fmla="*/ 1231 w 1231"/>
                <a:gd name="T9" fmla="*/ 111 h 111"/>
                <a:gd name="T10" fmla="*/ 615 w 1231"/>
                <a:gd name="T11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1" h="111">
                  <a:moveTo>
                    <a:pt x="615" y="111"/>
                  </a:moveTo>
                  <a:lnTo>
                    <a:pt x="0" y="111"/>
                  </a:lnTo>
                  <a:lnTo>
                    <a:pt x="0" y="0"/>
                  </a:lnTo>
                  <a:lnTo>
                    <a:pt x="1231" y="0"/>
                  </a:lnTo>
                  <a:lnTo>
                    <a:pt x="1231" y="111"/>
                  </a:lnTo>
                  <a:lnTo>
                    <a:pt x="615" y="111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8" name="Freeform 138"/>
            <p:cNvSpPr>
              <a:spLocks/>
            </p:cNvSpPr>
            <p:nvPr/>
          </p:nvSpPr>
          <p:spPr bwMode="auto">
            <a:xfrm>
              <a:off x="4665663" y="3041651"/>
              <a:ext cx="166688" cy="1192213"/>
            </a:xfrm>
            <a:custGeom>
              <a:avLst/>
              <a:gdLst>
                <a:gd name="T0" fmla="*/ 52 w 105"/>
                <a:gd name="T1" fmla="*/ 751 h 751"/>
                <a:gd name="T2" fmla="*/ 0 w 105"/>
                <a:gd name="T3" fmla="*/ 751 h 751"/>
                <a:gd name="T4" fmla="*/ 0 w 105"/>
                <a:gd name="T5" fmla="*/ 0 h 751"/>
                <a:gd name="T6" fmla="*/ 105 w 105"/>
                <a:gd name="T7" fmla="*/ 0 h 751"/>
                <a:gd name="T8" fmla="*/ 105 w 105"/>
                <a:gd name="T9" fmla="*/ 751 h 751"/>
                <a:gd name="T10" fmla="*/ 52 w 105"/>
                <a:gd name="T11" fmla="*/ 751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" h="751">
                  <a:moveTo>
                    <a:pt x="52" y="751"/>
                  </a:moveTo>
                  <a:lnTo>
                    <a:pt x="0" y="751"/>
                  </a:lnTo>
                  <a:lnTo>
                    <a:pt x="0" y="0"/>
                  </a:lnTo>
                  <a:lnTo>
                    <a:pt x="105" y="0"/>
                  </a:lnTo>
                  <a:lnTo>
                    <a:pt x="105" y="751"/>
                  </a:lnTo>
                  <a:lnTo>
                    <a:pt x="52" y="751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9" name="Freeform 139"/>
            <p:cNvSpPr>
              <a:spLocks/>
            </p:cNvSpPr>
            <p:nvPr/>
          </p:nvSpPr>
          <p:spPr bwMode="auto">
            <a:xfrm>
              <a:off x="3627438" y="2909888"/>
              <a:ext cx="1204913" cy="131763"/>
            </a:xfrm>
            <a:custGeom>
              <a:avLst/>
              <a:gdLst>
                <a:gd name="T0" fmla="*/ 379 w 759"/>
                <a:gd name="T1" fmla="*/ 83 h 83"/>
                <a:gd name="T2" fmla="*/ 0 w 759"/>
                <a:gd name="T3" fmla="*/ 83 h 83"/>
                <a:gd name="T4" fmla="*/ 0 w 759"/>
                <a:gd name="T5" fmla="*/ 0 h 83"/>
                <a:gd name="T6" fmla="*/ 759 w 759"/>
                <a:gd name="T7" fmla="*/ 0 h 83"/>
                <a:gd name="T8" fmla="*/ 759 w 759"/>
                <a:gd name="T9" fmla="*/ 83 h 83"/>
                <a:gd name="T10" fmla="*/ 379 w 759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9" h="83">
                  <a:moveTo>
                    <a:pt x="379" y="83"/>
                  </a:moveTo>
                  <a:lnTo>
                    <a:pt x="0" y="83"/>
                  </a:lnTo>
                  <a:lnTo>
                    <a:pt x="0" y="0"/>
                  </a:lnTo>
                  <a:lnTo>
                    <a:pt x="759" y="0"/>
                  </a:lnTo>
                  <a:lnTo>
                    <a:pt x="759" y="83"/>
                  </a:lnTo>
                  <a:lnTo>
                    <a:pt x="379" y="83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0" name="Freeform 140"/>
            <p:cNvSpPr>
              <a:spLocks/>
            </p:cNvSpPr>
            <p:nvPr/>
          </p:nvSpPr>
          <p:spPr bwMode="auto">
            <a:xfrm>
              <a:off x="3917950" y="2247901"/>
              <a:ext cx="165100" cy="661988"/>
            </a:xfrm>
            <a:custGeom>
              <a:avLst/>
              <a:gdLst>
                <a:gd name="T0" fmla="*/ 52 w 104"/>
                <a:gd name="T1" fmla="*/ 417 h 417"/>
                <a:gd name="T2" fmla="*/ 0 w 104"/>
                <a:gd name="T3" fmla="*/ 417 h 417"/>
                <a:gd name="T4" fmla="*/ 0 w 104"/>
                <a:gd name="T5" fmla="*/ 0 h 417"/>
                <a:gd name="T6" fmla="*/ 104 w 104"/>
                <a:gd name="T7" fmla="*/ 0 h 417"/>
                <a:gd name="T8" fmla="*/ 104 w 104"/>
                <a:gd name="T9" fmla="*/ 417 h 417"/>
                <a:gd name="T10" fmla="*/ 52 w 104"/>
                <a:gd name="T11" fmla="*/ 417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417">
                  <a:moveTo>
                    <a:pt x="52" y="417"/>
                  </a:moveTo>
                  <a:lnTo>
                    <a:pt x="0" y="417"/>
                  </a:lnTo>
                  <a:lnTo>
                    <a:pt x="0" y="0"/>
                  </a:lnTo>
                  <a:lnTo>
                    <a:pt x="104" y="0"/>
                  </a:lnTo>
                  <a:lnTo>
                    <a:pt x="104" y="417"/>
                  </a:lnTo>
                  <a:lnTo>
                    <a:pt x="52" y="417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1" name="Freeform 141"/>
            <p:cNvSpPr>
              <a:spLocks/>
            </p:cNvSpPr>
            <p:nvPr/>
          </p:nvSpPr>
          <p:spPr bwMode="auto">
            <a:xfrm>
              <a:off x="3584575" y="1511301"/>
              <a:ext cx="166688" cy="1184275"/>
            </a:xfrm>
            <a:custGeom>
              <a:avLst/>
              <a:gdLst>
                <a:gd name="T0" fmla="*/ 53 w 105"/>
                <a:gd name="T1" fmla="*/ 746 h 746"/>
                <a:gd name="T2" fmla="*/ 0 w 105"/>
                <a:gd name="T3" fmla="*/ 746 h 746"/>
                <a:gd name="T4" fmla="*/ 0 w 105"/>
                <a:gd name="T5" fmla="*/ 0 h 746"/>
                <a:gd name="T6" fmla="*/ 105 w 105"/>
                <a:gd name="T7" fmla="*/ 0 h 746"/>
                <a:gd name="T8" fmla="*/ 105 w 105"/>
                <a:gd name="T9" fmla="*/ 746 h 746"/>
                <a:gd name="T10" fmla="*/ 53 w 105"/>
                <a:gd name="T11" fmla="*/ 746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" h="746">
                  <a:moveTo>
                    <a:pt x="53" y="746"/>
                  </a:moveTo>
                  <a:lnTo>
                    <a:pt x="0" y="746"/>
                  </a:lnTo>
                  <a:lnTo>
                    <a:pt x="0" y="0"/>
                  </a:lnTo>
                  <a:lnTo>
                    <a:pt x="105" y="0"/>
                  </a:lnTo>
                  <a:lnTo>
                    <a:pt x="105" y="746"/>
                  </a:lnTo>
                  <a:lnTo>
                    <a:pt x="53" y="746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2" name="Freeform 142"/>
            <p:cNvSpPr>
              <a:spLocks/>
            </p:cNvSpPr>
            <p:nvPr/>
          </p:nvSpPr>
          <p:spPr bwMode="auto">
            <a:xfrm>
              <a:off x="2960688" y="1511301"/>
              <a:ext cx="666750" cy="176213"/>
            </a:xfrm>
            <a:custGeom>
              <a:avLst/>
              <a:gdLst>
                <a:gd name="T0" fmla="*/ 210 w 420"/>
                <a:gd name="T1" fmla="*/ 111 h 111"/>
                <a:gd name="T2" fmla="*/ 0 w 420"/>
                <a:gd name="T3" fmla="*/ 111 h 111"/>
                <a:gd name="T4" fmla="*/ 0 w 420"/>
                <a:gd name="T5" fmla="*/ 0 h 111"/>
                <a:gd name="T6" fmla="*/ 420 w 420"/>
                <a:gd name="T7" fmla="*/ 0 h 111"/>
                <a:gd name="T8" fmla="*/ 420 w 420"/>
                <a:gd name="T9" fmla="*/ 111 h 111"/>
                <a:gd name="T10" fmla="*/ 210 w 420"/>
                <a:gd name="T11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0" h="111">
                  <a:moveTo>
                    <a:pt x="210" y="111"/>
                  </a:moveTo>
                  <a:lnTo>
                    <a:pt x="0" y="111"/>
                  </a:lnTo>
                  <a:lnTo>
                    <a:pt x="0" y="0"/>
                  </a:lnTo>
                  <a:lnTo>
                    <a:pt x="420" y="0"/>
                  </a:lnTo>
                  <a:lnTo>
                    <a:pt x="420" y="111"/>
                  </a:lnTo>
                  <a:lnTo>
                    <a:pt x="210" y="111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3" name="Freeform 143"/>
            <p:cNvSpPr>
              <a:spLocks/>
            </p:cNvSpPr>
            <p:nvPr/>
          </p:nvSpPr>
          <p:spPr bwMode="auto">
            <a:xfrm>
              <a:off x="2487613" y="1335088"/>
              <a:ext cx="641350" cy="176213"/>
            </a:xfrm>
            <a:custGeom>
              <a:avLst/>
              <a:gdLst>
                <a:gd name="T0" fmla="*/ 202 w 404"/>
                <a:gd name="T1" fmla="*/ 111 h 111"/>
                <a:gd name="T2" fmla="*/ 0 w 404"/>
                <a:gd name="T3" fmla="*/ 111 h 111"/>
                <a:gd name="T4" fmla="*/ 0 w 404"/>
                <a:gd name="T5" fmla="*/ 0 h 111"/>
                <a:gd name="T6" fmla="*/ 404 w 404"/>
                <a:gd name="T7" fmla="*/ 0 h 111"/>
                <a:gd name="T8" fmla="*/ 404 w 404"/>
                <a:gd name="T9" fmla="*/ 111 h 111"/>
                <a:gd name="T10" fmla="*/ 202 w 404"/>
                <a:gd name="T11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" h="111">
                  <a:moveTo>
                    <a:pt x="202" y="111"/>
                  </a:moveTo>
                  <a:lnTo>
                    <a:pt x="0" y="111"/>
                  </a:lnTo>
                  <a:lnTo>
                    <a:pt x="0" y="0"/>
                  </a:lnTo>
                  <a:lnTo>
                    <a:pt x="404" y="0"/>
                  </a:lnTo>
                  <a:lnTo>
                    <a:pt x="404" y="111"/>
                  </a:lnTo>
                  <a:lnTo>
                    <a:pt x="202" y="111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4" name="Freeform 144"/>
            <p:cNvSpPr>
              <a:spLocks/>
            </p:cNvSpPr>
            <p:nvPr/>
          </p:nvSpPr>
          <p:spPr bwMode="auto">
            <a:xfrm>
              <a:off x="136525" y="1355726"/>
              <a:ext cx="1747838" cy="1839913"/>
            </a:xfrm>
            <a:custGeom>
              <a:avLst/>
              <a:gdLst>
                <a:gd name="T0" fmla="*/ 586 w 1101"/>
                <a:gd name="T1" fmla="*/ 619 h 1159"/>
                <a:gd name="T2" fmla="*/ 72 w 1101"/>
                <a:gd name="T3" fmla="*/ 1159 h 1159"/>
                <a:gd name="T4" fmla="*/ 0 w 1101"/>
                <a:gd name="T5" fmla="*/ 1080 h 1159"/>
                <a:gd name="T6" fmla="*/ 1029 w 1101"/>
                <a:gd name="T7" fmla="*/ 0 h 1159"/>
                <a:gd name="T8" fmla="*/ 1101 w 1101"/>
                <a:gd name="T9" fmla="*/ 79 h 1159"/>
                <a:gd name="T10" fmla="*/ 586 w 1101"/>
                <a:gd name="T11" fmla="*/ 619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1" h="1159">
                  <a:moveTo>
                    <a:pt x="586" y="619"/>
                  </a:moveTo>
                  <a:lnTo>
                    <a:pt x="72" y="1159"/>
                  </a:lnTo>
                  <a:lnTo>
                    <a:pt x="0" y="1080"/>
                  </a:lnTo>
                  <a:lnTo>
                    <a:pt x="1029" y="0"/>
                  </a:lnTo>
                  <a:lnTo>
                    <a:pt x="1101" y="79"/>
                  </a:lnTo>
                  <a:lnTo>
                    <a:pt x="586" y="619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5" name="Freeform 145"/>
            <p:cNvSpPr>
              <a:spLocks/>
            </p:cNvSpPr>
            <p:nvPr/>
          </p:nvSpPr>
          <p:spPr bwMode="auto">
            <a:xfrm>
              <a:off x="1738313" y="1039813"/>
              <a:ext cx="149225" cy="455613"/>
            </a:xfrm>
            <a:custGeom>
              <a:avLst/>
              <a:gdLst>
                <a:gd name="T0" fmla="*/ 47 w 94"/>
                <a:gd name="T1" fmla="*/ 287 h 287"/>
                <a:gd name="T2" fmla="*/ 0 w 94"/>
                <a:gd name="T3" fmla="*/ 287 h 287"/>
                <a:gd name="T4" fmla="*/ 0 w 94"/>
                <a:gd name="T5" fmla="*/ 0 h 287"/>
                <a:gd name="T6" fmla="*/ 94 w 94"/>
                <a:gd name="T7" fmla="*/ 0 h 287"/>
                <a:gd name="T8" fmla="*/ 94 w 94"/>
                <a:gd name="T9" fmla="*/ 287 h 287"/>
                <a:gd name="T10" fmla="*/ 47 w 94"/>
                <a:gd name="T11" fmla="*/ 287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287">
                  <a:moveTo>
                    <a:pt x="47" y="287"/>
                  </a:moveTo>
                  <a:lnTo>
                    <a:pt x="0" y="287"/>
                  </a:lnTo>
                  <a:lnTo>
                    <a:pt x="0" y="0"/>
                  </a:lnTo>
                  <a:lnTo>
                    <a:pt x="94" y="0"/>
                  </a:lnTo>
                  <a:lnTo>
                    <a:pt x="94" y="287"/>
                  </a:lnTo>
                  <a:lnTo>
                    <a:pt x="47" y="287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6" name="Freeform 146"/>
            <p:cNvSpPr>
              <a:spLocks/>
            </p:cNvSpPr>
            <p:nvPr/>
          </p:nvSpPr>
          <p:spPr bwMode="auto">
            <a:xfrm>
              <a:off x="282575" y="3335338"/>
              <a:ext cx="84138" cy="88900"/>
            </a:xfrm>
            <a:custGeom>
              <a:avLst/>
              <a:gdLst>
                <a:gd name="T0" fmla="*/ 0 w 53"/>
                <a:gd name="T1" fmla="*/ 0 h 56"/>
                <a:gd name="T2" fmla="*/ 53 w 53"/>
                <a:gd name="T3" fmla="*/ 0 h 56"/>
                <a:gd name="T4" fmla="*/ 53 w 53"/>
                <a:gd name="T5" fmla="*/ 56 h 56"/>
                <a:gd name="T6" fmla="*/ 0 w 53"/>
                <a:gd name="T7" fmla="*/ 0 h 56"/>
                <a:gd name="T8" fmla="*/ 0 w 53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6">
                  <a:moveTo>
                    <a:pt x="0" y="0"/>
                  </a:moveTo>
                  <a:lnTo>
                    <a:pt x="53" y="0"/>
                  </a:lnTo>
                  <a:lnTo>
                    <a:pt x="53" y="5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E2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7" name="Freeform 147"/>
            <p:cNvSpPr>
              <a:spLocks/>
            </p:cNvSpPr>
            <p:nvPr/>
          </p:nvSpPr>
          <p:spPr bwMode="auto">
            <a:xfrm>
              <a:off x="280988" y="3759201"/>
              <a:ext cx="1588" cy="4763"/>
            </a:xfrm>
            <a:custGeom>
              <a:avLst/>
              <a:gdLst>
                <a:gd name="T0" fmla="*/ 3 w 10"/>
                <a:gd name="T1" fmla="*/ 19 h 19"/>
                <a:gd name="T2" fmla="*/ 1 w 10"/>
                <a:gd name="T3" fmla="*/ 16 h 19"/>
                <a:gd name="T4" fmla="*/ 0 w 10"/>
                <a:gd name="T5" fmla="*/ 11 h 19"/>
                <a:gd name="T6" fmla="*/ 1 w 10"/>
                <a:gd name="T7" fmla="*/ 5 h 19"/>
                <a:gd name="T8" fmla="*/ 5 w 10"/>
                <a:gd name="T9" fmla="*/ 1 h 19"/>
                <a:gd name="T10" fmla="*/ 10 w 10"/>
                <a:gd name="T11" fmla="*/ 0 h 19"/>
                <a:gd name="T12" fmla="*/ 10 w 10"/>
                <a:gd name="T13" fmla="*/ 11 h 19"/>
                <a:gd name="T14" fmla="*/ 3 w 10"/>
                <a:gd name="T1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9">
                  <a:moveTo>
                    <a:pt x="3" y="19"/>
                  </a:moveTo>
                  <a:cubicBezTo>
                    <a:pt x="3" y="18"/>
                    <a:pt x="2" y="17"/>
                    <a:pt x="1" y="16"/>
                  </a:cubicBezTo>
                  <a:cubicBezTo>
                    <a:pt x="0" y="15"/>
                    <a:pt x="0" y="12"/>
                    <a:pt x="0" y="11"/>
                  </a:cubicBezTo>
                  <a:cubicBezTo>
                    <a:pt x="0" y="9"/>
                    <a:pt x="0" y="7"/>
                    <a:pt x="1" y="5"/>
                  </a:cubicBezTo>
                  <a:lnTo>
                    <a:pt x="5" y="1"/>
                  </a:lnTo>
                  <a:cubicBezTo>
                    <a:pt x="6" y="0"/>
                    <a:pt x="8" y="0"/>
                    <a:pt x="10" y="0"/>
                  </a:cubicBezTo>
                  <a:lnTo>
                    <a:pt x="10" y="11"/>
                  </a:lnTo>
                  <a:lnTo>
                    <a:pt x="3" y="19"/>
                  </a:lnTo>
                  <a:close/>
                </a:path>
              </a:pathLst>
            </a:custGeom>
            <a:solidFill>
              <a:srgbClr val="33CC3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8" name="Freeform 148"/>
            <p:cNvSpPr>
              <a:spLocks/>
            </p:cNvSpPr>
            <p:nvPr/>
          </p:nvSpPr>
          <p:spPr bwMode="auto">
            <a:xfrm>
              <a:off x="366713" y="3759201"/>
              <a:ext cx="3175" cy="3175"/>
            </a:xfrm>
            <a:custGeom>
              <a:avLst/>
              <a:gdLst>
                <a:gd name="T0" fmla="*/ 0 w 11"/>
                <a:gd name="T1" fmla="*/ 0 h 11"/>
                <a:gd name="T2" fmla="*/ 5 w 11"/>
                <a:gd name="T3" fmla="*/ 1 h 11"/>
                <a:gd name="T4" fmla="*/ 9 w 11"/>
                <a:gd name="T5" fmla="*/ 5 h 11"/>
                <a:gd name="T6" fmla="*/ 11 w 11"/>
                <a:gd name="T7" fmla="*/ 11 h 11"/>
                <a:gd name="T8" fmla="*/ 11 w 11"/>
                <a:gd name="T9" fmla="*/ 11 h 11"/>
                <a:gd name="T10" fmla="*/ 0 w 11"/>
                <a:gd name="T11" fmla="*/ 11 h 11"/>
                <a:gd name="T12" fmla="*/ 0 w 11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0" y="0"/>
                  </a:moveTo>
                  <a:cubicBezTo>
                    <a:pt x="2" y="0"/>
                    <a:pt x="4" y="0"/>
                    <a:pt x="5" y="1"/>
                  </a:cubicBezTo>
                  <a:cubicBezTo>
                    <a:pt x="7" y="3"/>
                    <a:pt x="8" y="3"/>
                    <a:pt x="9" y="5"/>
                  </a:cubicBezTo>
                  <a:cubicBezTo>
                    <a:pt x="10" y="7"/>
                    <a:pt x="11" y="9"/>
                    <a:pt x="11" y="11"/>
                  </a:cubicBezTo>
                  <a:lnTo>
                    <a:pt x="11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CC3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9" name="Freeform 149"/>
            <p:cNvSpPr>
              <a:spLocks/>
            </p:cNvSpPr>
            <p:nvPr/>
          </p:nvSpPr>
          <p:spPr bwMode="auto">
            <a:xfrm>
              <a:off x="365125" y="3851276"/>
              <a:ext cx="4763" cy="3175"/>
            </a:xfrm>
            <a:custGeom>
              <a:avLst/>
              <a:gdLst>
                <a:gd name="T0" fmla="*/ 17 w 17"/>
                <a:gd name="T1" fmla="*/ 0 h 11"/>
                <a:gd name="T2" fmla="*/ 15 w 17"/>
                <a:gd name="T3" fmla="*/ 6 h 11"/>
                <a:gd name="T4" fmla="*/ 11 w 17"/>
                <a:gd name="T5" fmla="*/ 10 h 11"/>
                <a:gd name="T6" fmla="*/ 6 w 17"/>
                <a:gd name="T7" fmla="*/ 11 h 11"/>
                <a:gd name="T8" fmla="*/ 1 w 17"/>
                <a:gd name="T9" fmla="*/ 10 h 11"/>
                <a:gd name="T10" fmla="*/ 0 w 17"/>
                <a:gd name="T11" fmla="*/ 8 h 11"/>
                <a:gd name="T12" fmla="*/ 6 w 17"/>
                <a:gd name="T13" fmla="*/ 0 h 11"/>
                <a:gd name="T14" fmla="*/ 17 w 17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1">
                  <a:moveTo>
                    <a:pt x="17" y="0"/>
                  </a:moveTo>
                  <a:cubicBezTo>
                    <a:pt x="17" y="2"/>
                    <a:pt x="16" y="4"/>
                    <a:pt x="15" y="6"/>
                  </a:cubicBezTo>
                  <a:lnTo>
                    <a:pt x="11" y="10"/>
                  </a:lnTo>
                  <a:cubicBezTo>
                    <a:pt x="10" y="11"/>
                    <a:pt x="8" y="11"/>
                    <a:pt x="6" y="11"/>
                  </a:cubicBezTo>
                  <a:cubicBezTo>
                    <a:pt x="5" y="11"/>
                    <a:pt x="3" y="11"/>
                    <a:pt x="1" y="10"/>
                  </a:cubicBezTo>
                  <a:cubicBezTo>
                    <a:pt x="0" y="9"/>
                    <a:pt x="0" y="8"/>
                    <a:pt x="0" y="8"/>
                  </a:cubicBezTo>
                  <a:lnTo>
                    <a:pt x="6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33CC3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0" name="Freeform 150"/>
            <p:cNvSpPr>
              <a:spLocks/>
            </p:cNvSpPr>
            <p:nvPr/>
          </p:nvSpPr>
          <p:spPr bwMode="auto">
            <a:xfrm>
              <a:off x="466725" y="1292226"/>
              <a:ext cx="2136775" cy="2270125"/>
            </a:xfrm>
            <a:custGeom>
              <a:avLst/>
              <a:gdLst>
                <a:gd name="T0" fmla="*/ 715 w 1346"/>
                <a:gd name="T1" fmla="*/ 762 h 1430"/>
                <a:gd name="T2" fmla="*/ 84 w 1346"/>
                <a:gd name="T3" fmla="*/ 1430 h 1430"/>
                <a:gd name="T4" fmla="*/ 0 w 1346"/>
                <a:gd name="T5" fmla="*/ 1337 h 1430"/>
                <a:gd name="T6" fmla="*/ 1262 w 1346"/>
                <a:gd name="T7" fmla="*/ 0 h 1430"/>
                <a:gd name="T8" fmla="*/ 1346 w 1346"/>
                <a:gd name="T9" fmla="*/ 93 h 1430"/>
                <a:gd name="T10" fmla="*/ 715 w 1346"/>
                <a:gd name="T11" fmla="*/ 762 h 1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46" h="1430">
                  <a:moveTo>
                    <a:pt x="715" y="762"/>
                  </a:moveTo>
                  <a:lnTo>
                    <a:pt x="84" y="1430"/>
                  </a:lnTo>
                  <a:lnTo>
                    <a:pt x="0" y="1337"/>
                  </a:lnTo>
                  <a:lnTo>
                    <a:pt x="1262" y="0"/>
                  </a:lnTo>
                  <a:lnTo>
                    <a:pt x="1346" y="93"/>
                  </a:lnTo>
                  <a:lnTo>
                    <a:pt x="715" y="762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1" name="Freeform 151"/>
            <p:cNvSpPr>
              <a:spLocks/>
            </p:cNvSpPr>
            <p:nvPr/>
          </p:nvSpPr>
          <p:spPr bwMode="auto">
            <a:xfrm>
              <a:off x="4351338" y="3810001"/>
              <a:ext cx="49213" cy="157163"/>
            </a:xfrm>
            <a:custGeom>
              <a:avLst/>
              <a:gdLst>
                <a:gd name="T0" fmla="*/ 31 w 31"/>
                <a:gd name="T1" fmla="*/ 0 h 99"/>
                <a:gd name="T2" fmla="*/ 31 w 31"/>
                <a:gd name="T3" fmla="*/ 99 h 99"/>
                <a:gd name="T4" fmla="*/ 15 w 31"/>
                <a:gd name="T5" fmla="*/ 99 h 99"/>
                <a:gd name="T6" fmla="*/ 0 w 31"/>
                <a:gd name="T7" fmla="*/ 99 h 99"/>
                <a:gd name="T8" fmla="*/ 0 w 31"/>
                <a:gd name="T9" fmla="*/ 0 h 99"/>
                <a:gd name="T10" fmla="*/ 15 w 31"/>
                <a:gd name="T11" fmla="*/ 0 h 99"/>
                <a:gd name="T12" fmla="*/ 31 w 31"/>
                <a:gd name="T13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99">
                  <a:moveTo>
                    <a:pt x="31" y="0"/>
                  </a:moveTo>
                  <a:lnTo>
                    <a:pt x="31" y="99"/>
                  </a:lnTo>
                  <a:lnTo>
                    <a:pt x="15" y="99"/>
                  </a:lnTo>
                  <a:lnTo>
                    <a:pt x="0" y="99"/>
                  </a:lnTo>
                  <a:lnTo>
                    <a:pt x="0" y="0"/>
                  </a:lnTo>
                  <a:lnTo>
                    <a:pt x="15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2" name="Freeform 152"/>
            <p:cNvSpPr>
              <a:spLocks/>
            </p:cNvSpPr>
            <p:nvPr/>
          </p:nvSpPr>
          <p:spPr bwMode="auto">
            <a:xfrm>
              <a:off x="4375150" y="3967163"/>
              <a:ext cx="25400" cy="26988"/>
            </a:xfrm>
            <a:custGeom>
              <a:avLst/>
              <a:gdLst>
                <a:gd name="T0" fmla="*/ 106 w 106"/>
                <a:gd name="T1" fmla="*/ 0 h 113"/>
                <a:gd name="T2" fmla="*/ 92 w 106"/>
                <a:gd name="T3" fmla="*/ 56 h 113"/>
                <a:gd name="T4" fmla="*/ 53 w 106"/>
                <a:gd name="T5" fmla="*/ 98 h 113"/>
                <a:gd name="T6" fmla="*/ 0 w 106"/>
                <a:gd name="T7" fmla="*/ 113 h 113"/>
                <a:gd name="T8" fmla="*/ 0 w 106"/>
                <a:gd name="T9" fmla="*/ 112 h 113"/>
                <a:gd name="T10" fmla="*/ 0 w 106"/>
                <a:gd name="T11" fmla="*/ 0 h 113"/>
                <a:gd name="T12" fmla="*/ 106 w 106"/>
                <a:gd name="T1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113">
                  <a:moveTo>
                    <a:pt x="106" y="0"/>
                  </a:moveTo>
                  <a:cubicBezTo>
                    <a:pt x="106" y="20"/>
                    <a:pt x="101" y="38"/>
                    <a:pt x="92" y="56"/>
                  </a:cubicBezTo>
                  <a:cubicBezTo>
                    <a:pt x="82" y="74"/>
                    <a:pt x="69" y="87"/>
                    <a:pt x="53" y="98"/>
                  </a:cubicBezTo>
                  <a:cubicBezTo>
                    <a:pt x="36" y="108"/>
                    <a:pt x="20" y="113"/>
                    <a:pt x="0" y="113"/>
                  </a:cubicBezTo>
                  <a:lnTo>
                    <a:pt x="0" y="112"/>
                  </a:lnTo>
                  <a:lnTo>
                    <a:pt x="0" y="0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3" name="Freeform 153"/>
            <p:cNvSpPr>
              <a:spLocks/>
            </p:cNvSpPr>
            <p:nvPr/>
          </p:nvSpPr>
          <p:spPr bwMode="auto">
            <a:xfrm>
              <a:off x="1754188" y="3938588"/>
              <a:ext cx="2620963" cy="55563"/>
            </a:xfrm>
            <a:custGeom>
              <a:avLst/>
              <a:gdLst>
                <a:gd name="T0" fmla="*/ 1651 w 1651"/>
                <a:gd name="T1" fmla="*/ 35 h 35"/>
                <a:gd name="T2" fmla="*/ 0 w 1651"/>
                <a:gd name="T3" fmla="*/ 34 h 35"/>
                <a:gd name="T4" fmla="*/ 0 w 1651"/>
                <a:gd name="T5" fmla="*/ 17 h 35"/>
                <a:gd name="T6" fmla="*/ 0 w 1651"/>
                <a:gd name="T7" fmla="*/ 0 h 35"/>
                <a:gd name="T8" fmla="*/ 1651 w 1651"/>
                <a:gd name="T9" fmla="*/ 2 h 35"/>
                <a:gd name="T10" fmla="*/ 1651 w 1651"/>
                <a:gd name="T11" fmla="*/ 18 h 35"/>
                <a:gd name="T12" fmla="*/ 1651 w 1651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1" h="35">
                  <a:moveTo>
                    <a:pt x="1651" y="35"/>
                  </a:moveTo>
                  <a:lnTo>
                    <a:pt x="0" y="34"/>
                  </a:lnTo>
                  <a:lnTo>
                    <a:pt x="0" y="17"/>
                  </a:lnTo>
                  <a:lnTo>
                    <a:pt x="0" y="0"/>
                  </a:lnTo>
                  <a:lnTo>
                    <a:pt x="1651" y="2"/>
                  </a:lnTo>
                  <a:lnTo>
                    <a:pt x="1651" y="18"/>
                  </a:lnTo>
                  <a:lnTo>
                    <a:pt x="1651" y="3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4" name="Freeform 154"/>
            <p:cNvSpPr>
              <a:spLocks/>
            </p:cNvSpPr>
            <p:nvPr/>
          </p:nvSpPr>
          <p:spPr bwMode="auto">
            <a:xfrm>
              <a:off x="1968500" y="3751263"/>
              <a:ext cx="111125" cy="115888"/>
            </a:xfrm>
            <a:custGeom>
              <a:avLst/>
              <a:gdLst>
                <a:gd name="T0" fmla="*/ 476 w 476"/>
                <a:gd name="T1" fmla="*/ 26 h 489"/>
                <a:gd name="T2" fmla="*/ 266 w 476"/>
                <a:gd name="T3" fmla="*/ 489 h 489"/>
                <a:gd name="T4" fmla="*/ 11 w 476"/>
                <a:gd name="T5" fmla="*/ 453 h 489"/>
                <a:gd name="T6" fmla="*/ 190 w 476"/>
                <a:gd name="T7" fmla="*/ 0 h 489"/>
                <a:gd name="T8" fmla="*/ 341 w 476"/>
                <a:gd name="T9" fmla="*/ 13 h 489"/>
                <a:gd name="T10" fmla="*/ 476 w 476"/>
                <a:gd name="T11" fmla="*/ 26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6" h="489">
                  <a:moveTo>
                    <a:pt x="476" y="26"/>
                  </a:moveTo>
                  <a:lnTo>
                    <a:pt x="266" y="489"/>
                  </a:lnTo>
                  <a:lnTo>
                    <a:pt x="11" y="453"/>
                  </a:lnTo>
                  <a:cubicBezTo>
                    <a:pt x="175" y="277"/>
                    <a:pt x="0" y="168"/>
                    <a:pt x="190" y="0"/>
                  </a:cubicBezTo>
                  <a:lnTo>
                    <a:pt x="341" y="13"/>
                  </a:lnTo>
                  <a:lnTo>
                    <a:pt x="476" y="26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5" name="Freeform 155"/>
            <p:cNvSpPr>
              <a:spLocks/>
            </p:cNvSpPr>
            <p:nvPr/>
          </p:nvSpPr>
          <p:spPr bwMode="auto">
            <a:xfrm>
              <a:off x="1741488" y="3751263"/>
              <a:ext cx="339725" cy="207963"/>
            </a:xfrm>
            <a:custGeom>
              <a:avLst/>
              <a:gdLst>
                <a:gd name="T0" fmla="*/ 1437 w 1437"/>
                <a:gd name="T1" fmla="*/ 25 h 879"/>
                <a:gd name="T2" fmla="*/ 155 w 1437"/>
                <a:gd name="T3" fmla="*/ 879 h 879"/>
                <a:gd name="T4" fmla="*/ 78 w 1437"/>
                <a:gd name="T5" fmla="*/ 799 h 879"/>
                <a:gd name="T6" fmla="*/ 0 w 1437"/>
                <a:gd name="T7" fmla="*/ 720 h 879"/>
                <a:gd name="T8" fmla="*/ 1148 w 1437"/>
                <a:gd name="T9" fmla="*/ 0 h 879"/>
                <a:gd name="T10" fmla="*/ 1291 w 1437"/>
                <a:gd name="T11" fmla="*/ 16 h 879"/>
                <a:gd name="T12" fmla="*/ 1437 w 1437"/>
                <a:gd name="T13" fmla="*/ 25 h 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7" h="879">
                  <a:moveTo>
                    <a:pt x="1437" y="25"/>
                  </a:moveTo>
                  <a:lnTo>
                    <a:pt x="155" y="879"/>
                  </a:lnTo>
                  <a:lnTo>
                    <a:pt x="78" y="799"/>
                  </a:lnTo>
                  <a:lnTo>
                    <a:pt x="0" y="720"/>
                  </a:lnTo>
                  <a:lnTo>
                    <a:pt x="1148" y="0"/>
                  </a:lnTo>
                  <a:lnTo>
                    <a:pt x="1291" y="16"/>
                  </a:lnTo>
                  <a:lnTo>
                    <a:pt x="1437" y="25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6" name="Freeform 156"/>
            <p:cNvSpPr>
              <a:spLocks/>
            </p:cNvSpPr>
            <p:nvPr/>
          </p:nvSpPr>
          <p:spPr bwMode="auto">
            <a:xfrm>
              <a:off x="2320925" y="3638551"/>
              <a:ext cx="123825" cy="133350"/>
            </a:xfrm>
            <a:custGeom>
              <a:avLst/>
              <a:gdLst>
                <a:gd name="T0" fmla="*/ 39 w 78"/>
                <a:gd name="T1" fmla="*/ 84 h 84"/>
                <a:gd name="T2" fmla="*/ 0 w 78"/>
                <a:gd name="T3" fmla="*/ 84 h 84"/>
                <a:gd name="T4" fmla="*/ 0 w 78"/>
                <a:gd name="T5" fmla="*/ 0 h 84"/>
                <a:gd name="T6" fmla="*/ 78 w 78"/>
                <a:gd name="T7" fmla="*/ 0 h 84"/>
                <a:gd name="T8" fmla="*/ 78 w 78"/>
                <a:gd name="T9" fmla="*/ 84 h 84"/>
                <a:gd name="T10" fmla="*/ 39 w 78"/>
                <a:gd name="T1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84">
                  <a:moveTo>
                    <a:pt x="39" y="84"/>
                  </a:moveTo>
                  <a:lnTo>
                    <a:pt x="0" y="84"/>
                  </a:lnTo>
                  <a:lnTo>
                    <a:pt x="0" y="0"/>
                  </a:lnTo>
                  <a:lnTo>
                    <a:pt x="78" y="0"/>
                  </a:lnTo>
                  <a:lnTo>
                    <a:pt x="78" y="84"/>
                  </a:lnTo>
                  <a:lnTo>
                    <a:pt x="39" y="84"/>
                  </a:lnTo>
                  <a:close/>
                </a:path>
              </a:pathLst>
            </a:custGeom>
            <a:solidFill>
              <a:srgbClr val="C26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7" name="Freeform 157"/>
            <p:cNvSpPr>
              <a:spLocks/>
            </p:cNvSpPr>
            <p:nvPr/>
          </p:nvSpPr>
          <p:spPr bwMode="auto">
            <a:xfrm>
              <a:off x="2320925" y="3763963"/>
              <a:ext cx="61913" cy="15875"/>
            </a:xfrm>
            <a:custGeom>
              <a:avLst/>
              <a:gdLst>
                <a:gd name="T0" fmla="*/ 39 w 39"/>
                <a:gd name="T1" fmla="*/ 10 h 10"/>
                <a:gd name="T2" fmla="*/ 0 w 39"/>
                <a:gd name="T3" fmla="*/ 10 h 10"/>
                <a:gd name="T4" fmla="*/ 0 w 39"/>
                <a:gd name="T5" fmla="*/ 5 h 10"/>
                <a:gd name="T6" fmla="*/ 0 w 39"/>
                <a:gd name="T7" fmla="*/ 0 h 10"/>
                <a:gd name="T8" fmla="*/ 39 w 39"/>
                <a:gd name="T9" fmla="*/ 0 h 10"/>
                <a:gd name="T10" fmla="*/ 39 w 39"/>
                <a:gd name="T11" fmla="*/ 5 h 10"/>
                <a:gd name="T12" fmla="*/ 39 w 39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10">
                  <a:moveTo>
                    <a:pt x="39" y="10"/>
                  </a:moveTo>
                  <a:lnTo>
                    <a:pt x="0" y="10"/>
                  </a:lnTo>
                  <a:lnTo>
                    <a:pt x="0" y="5"/>
                  </a:lnTo>
                  <a:lnTo>
                    <a:pt x="0" y="0"/>
                  </a:lnTo>
                  <a:lnTo>
                    <a:pt x="39" y="0"/>
                  </a:lnTo>
                  <a:lnTo>
                    <a:pt x="39" y="5"/>
                  </a:lnTo>
                  <a:lnTo>
                    <a:pt x="39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8" name="Freeform 158"/>
            <p:cNvSpPr>
              <a:spLocks/>
            </p:cNvSpPr>
            <p:nvPr/>
          </p:nvSpPr>
          <p:spPr bwMode="auto">
            <a:xfrm>
              <a:off x="2312988" y="3638551"/>
              <a:ext cx="14288" cy="133350"/>
            </a:xfrm>
            <a:custGeom>
              <a:avLst/>
              <a:gdLst>
                <a:gd name="T0" fmla="*/ 0 w 9"/>
                <a:gd name="T1" fmla="*/ 84 h 84"/>
                <a:gd name="T2" fmla="*/ 0 w 9"/>
                <a:gd name="T3" fmla="*/ 0 h 84"/>
                <a:gd name="T4" fmla="*/ 5 w 9"/>
                <a:gd name="T5" fmla="*/ 0 h 84"/>
                <a:gd name="T6" fmla="*/ 9 w 9"/>
                <a:gd name="T7" fmla="*/ 0 h 84"/>
                <a:gd name="T8" fmla="*/ 9 w 9"/>
                <a:gd name="T9" fmla="*/ 84 h 84"/>
                <a:gd name="T10" fmla="*/ 5 w 9"/>
                <a:gd name="T11" fmla="*/ 84 h 84"/>
                <a:gd name="T12" fmla="*/ 0 w 9"/>
                <a:gd name="T1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4">
                  <a:moveTo>
                    <a:pt x="0" y="84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9" y="0"/>
                  </a:lnTo>
                  <a:lnTo>
                    <a:pt x="9" y="84"/>
                  </a:lnTo>
                  <a:lnTo>
                    <a:pt x="5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9" name="Rectangle 159"/>
            <p:cNvSpPr>
              <a:spLocks noChangeArrowheads="1"/>
            </p:cNvSpPr>
            <p:nvPr/>
          </p:nvSpPr>
          <p:spPr bwMode="auto">
            <a:xfrm>
              <a:off x="2312988" y="3630613"/>
              <a:ext cx="7938" cy="793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0" name="Freeform 160"/>
            <p:cNvSpPr>
              <a:spLocks/>
            </p:cNvSpPr>
            <p:nvPr/>
          </p:nvSpPr>
          <p:spPr bwMode="auto">
            <a:xfrm>
              <a:off x="2320925" y="3630613"/>
              <a:ext cx="123825" cy="15875"/>
            </a:xfrm>
            <a:custGeom>
              <a:avLst/>
              <a:gdLst>
                <a:gd name="T0" fmla="*/ 0 w 78"/>
                <a:gd name="T1" fmla="*/ 0 h 10"/>
                <a:gd name="T2" fmla="*/ 78 w 78"/>
                <a:gd name="T3" fmla="*/ 0 h 10"/>
                <a:gd name="T4" fmla="*/ 78 w 78"/>
                <a:gd name="T5" fmla="*/ 5 h 10"/>
                <a:gd name="T6" fmla="*/ 78 w 78"/>
                <a:gd name="T7" fmla="*/ 10 h 10"/>
                <a:gd name="T8" fmla="*/ 0 w 78"/>
                <a:gd name="T9" fmla="*/ 10 h 10"/>
                <a:gd name="T10" fmla="*/ 0 w 78"/>
                <a:gd name="T11" fmla="*/ 5 h 10"/>
                <a:gd name="T12" fmla="*/ 0 w 78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0">
                  <a:moveTo>
                    <a:pt x="0" y="0"/>
                  </a:moveTo>
                  <a:lnTo>
                    <a:pt x="78" y="0"/>
                  </a:lnTo>
                  <a:lnTo>
                    <a:pt x="78" y="5"/>
                  </a:lnTo>
                  <a:lnTo>
                    <a:pt x="78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1" name="Freeform 161"/>
            <p:cNvSpPr>
              <a:spLocks/>
            </p:cNvSpPr>
            <p:nvPr/>
          </p:nvSpPr>
          <p:spPr bwMode="auto">
            <a:xfrm>
              <a:off x="2438400" y="3638551"/>
              <a:ext cx="14288" cy="133350"/>
            </a:xfrm>
            <a:custGeom>
              <a:avLst/>
              <a:gdLst>
                <a:gd name="T0" fmla="*/ 9 w 9"/>
                <a:gd name="T1" fmla="*/ 0 h 84"/>
                <a:gd name="T2" fmla="*/ 9 w 9"/>
                <a:gd name="T3" fmla="*/ 84 h 84"/>
                <a:gd name="T4" fmla="*/ 4 w 9"/>
                <a:gd name="T5" fmla="*/ 84 h 84"/>
                <a:gd name="T6" fmla="*/ 0 w 9"/>
                <a:gd name="T7" fmla="*/ 84 h 84"/>
                <a:gd name="T8" fmla="*/ 0 w 9"/>
                <a:gd name="T9" fmla="*/ 0 h 84"/>
                <a:gd name="T10" fmla="*/ 4 w 9"/>
                <a:gd name="T11" fmla="*/ 0 h 84"/>
                <a:gd name="T12" fmla="*/ 9 w 9"/>
                <a:gd name="T1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4">
                  <a:moveTo>
                    <a:pt x="9" y="0"/>
                  </a:moveTo>
                  <a:lnTo>
                    <a:pt x="9" y="84"/>
                  </a:lnTo>
                  <a:lnTo>
                    <a:pt x="4" y="84"/>
                  </a:lnTo>
                  <a:lnTo>
                    <a:pt x="0" y="84"/>
                  </a:lnTo>
                  <a:lnTo>
                    <a:pt x="0" y="0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2" name="Rectangle 162"/>
            <p:cNvSpPr>
              <a:spLocks noChangeArrowheads="1"/>
            </p:cNvSpPr>
            <p:nvPr/>
          </p:nvSpPr>
          <p:spPr bwMode="auto">
            <a:xfrm>
              <a:off x="2444750" y="3771901"/>
              <a:ext cx="7938" cy="793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3" name="Freeform 163"/>
            <p:cNvSpPr>
              <a:spLocks/>
            </p:cNvSpPr>
            <p:nvPr/>
          </p:nvSpPr>
          <p:spPr bwMode="auto">
            <a:xfrm>
              <a:off x="2382838" y="3763963"/>
              <a:ext cx="61913" cy="15875"/>
            </a:xfrm>
            <a:custGeom>
              <a:avLst/>
              <a:gdLst>
                <a:gd name="T0" fmla="*/ 39 w 39"/>
                <a:gd name="T1" fmla="*/ 10 h 10"/>
                <a:gd name="T2" fmla="*/ 0 w 39"/>
                <a:gd name="T3" fmla="*/ 10 h 10"/>
                <a:gd name="T4" fmla="*/ 0 w 39"/>
                <a:gd name="T5" fmla="*/ 5 h 10"/>
                <a:gd name="T6" fmla="*/ 0 w 39"/>
                <a:gd name="T7" fmla="*/ 0 h 10"/>
                <a:gd name="T8" fmla="*/ 39 w 39"/>
                <a:gd name="T9" fmla="*/ 0 h 10"/>
                <a:gd name="T10" fmla="*/ 39 w 39"/>
                <a:gd name="T11" fmla="*/ 5 h 10"/>
                <a:gd name="T12" fmla="*/ 39 w 39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10">
                  <a:moveTo>
                    <a:pt x="39" y="10"/>
                  </a:moveTo>
                  <a:lnTo>
                    <a:pt x="0" y="10"/>
                  </a:lnTo>
                  <a:lnTo>
                    <a:pt x="0" y="5"/>
                  </a:lnTo>
                  <a:lnTo>
                    <a:pt x="0" y="0"/>
                  </a:lnTo>
                  <a:lnTo>
                    <a:pt x="39" y="0"/>
                  </a:lnTo>
                  <a:lnTo>
                    <a:pt x="39" y="5"/>
                  </a:lnTo>
                  <a:lnTo>
                    <a:pt x="39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4" name="Freeform 164"/>
            <p:cNvSpPr>
              <a:spLocks/>
            </p:cNvSpPr>
            <p:nvPr/>
          </p:nvSpPr>
          <p:spPr bwMode="auto">
            <a:xfrm>
              <a:off x="3111500" y="3629026"/>
              <a:ext cx="123825" cy="133350"/>
            </a:xfrm>
            <a:custGeom>
              <a:avLst/>
              <a:gdLst>
                <a:gd name="T0" fmla="*/ 39 w 78"/>
                <a:gd name="T1" fmla="*/ 84 h 84"/>
                <a:gd name="T2" fmla="*/ 0 w 78"/>
                <a:gd name="T3" fmla="*/ 84 h 84"/>
                <a:gd name="T4" fmla="*/ 0 w 78"/>
                <a:gd name="T5" fmla="*/ 0 h 84"/>
                <a:gd name="T6" fmla="*/ 78 w 78"/>
                <a:gd name="T7" fmla="*/ 0 h 84"/>
                <a:gd name="T8" fmla="*/ 78 w 78"/>
                <a:gd name="T9" fmla="*/ 84 h 84"/>
                <a:gd name="T10" fmla="*/ 39 w 78"/>
                <a:gd name="T1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84">
                  <a:moveTo>
                    <a:pt x="39" y="84"/>
                  </a:moveTo>
                  <a:lnTo>
                    <a:pt x="0" y="84"/>
                  </a:lnTo>
                  <a:lnTo>
                    <a:pt x="0" y="0"/>
                  </a:lnTo>
                  <a:lnTo>
                    <a:pt x="78" y="0"/>
                  </a:lnTo>
                  <a:lnTo>
                    <a:pt x="78" y="84"/>
                  </a:lnTo>
                  <a:lnTo>
                    <a:pt x="39" y="84"/>
                  </a:lnTo>
                  <a:close/>
                </a:path>
              </a:pathLst>
            </a:custGeom>
            <a:solidFill>
              <a:srgbClr val="C26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5" name="Freeform 165"/>
            <p:cNvSpPr>
              <a:spLocks/>
            </p:cNvSpPr>
            <p:nvPr/>
          </p:nvSpPr>
          <p:spPr bwMode="auto">
            <a:xfrm>
              <a:off x="3111500" y="3754438"/>
              <a:ext cx="61913" cy="15875"/>
            </a:xfrm>
            <a:custGeom>
              <a:avLst/>
              <a:gdLst>
                <a:gd name="T0" fmla="*/ 39 w 39"/>
                <a:gd name="T1" fmla="*/ 10 h 10"/>
                <a:gd name="T2" fmla="*/ 0 w 39"/>
                <a:gd name="T3" fmla="*/ 10 h 10"/>
                <a:gd name="T4" fmla="*/ 0 w 39"/>
                <a:gd name="T5" fmla="*/ 5 h 10"/>
                <a:gd name="T6" fmla="*/ 0 w 39"/>
                <a:gd name="T7" fmla="*/ 0 h 10"/>
                <a:gd name="T8" fmla="*/ 39 w 39"/>
                <a:gd name="T9" fmla="*/ 0 h 10"/>
                <a:gd name="T10" fmla="*/ 39 w 39"/>
                <a:gd name="T11" fmla="*/ 5 h 10"/>
                <a:gd name="T12" fmla="*/ 39 w 39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10">
                  <a:moveTo>
                    <a:pt x="39" y="10"/>
                  </a:moveTo>
                  <a:lnTo>
                    <a:pt x="0" y="10"/>
                  </a:lnTo>
                  <a:lnTo>
                    <a:pt x="0" y="5"/>
                  </a:lnTo>
                  <a:lnTo>
                    <a:pt x="0" y="0"/>
                  </a:lnTo>
                  <a:lnTo>
                    <a:pt x="39" y="0"/>
                  </a:lnTo>
                  <a:lnTo>
                    <a:pt x="39" y="5"/>
                  </a:lnTo>
                  <a:lnTo>
                    <a:pt x="39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6" name="Freeform 166"/>
            <p:cNvSpPr>
              <a:spLocks/>
            </p:cNvSpPr>
            <p:nvPr/>
          </p:nvSpPr>
          <p:spPr bwMode="auto">
            <a:xfrm>
              <a:off x="3103563" y="3629026"/>
              <a:ext cx="14288" cy="133350"/>
            </a:xfrm>
            <a:custGeom>
              <a:avLst/>
              <a:gdLst>
                <a:gd name="T0" fmla="*/ 0 w 9"/>
                <a:gd name="T1" fmla="*/ 84 h 84"/>
                <a:gd name="T2" fmla="*/ 0 w 9"/>
                <a:gd name="T3" fmla="*/ 0 h 84"/>
                <a:gd name="T4" fmla="*/ 5 w 9"/>
                <a:gd name="T5" fmla="*/ 0 h 84"/>
                <a:gd name="T6" fmla="*/ 9 w 9"/>
                <a:gd name="T7" fmla="*/ 0 h 84"/>
                <a:gd name="T8" fmla="*/ 9 w 9"/>
                <a:gd name="T9" fmla="*/ 84 h 84"/>
                <a:gd name="T10" fmla="*/ 5 w 9"/>
                <a:gd name="T11" fmla="*/ 84 h 84"/>
                <a:gd name="T12" fmla="*/ 0 w 9"/>
                <a:gd name="T1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4">
                  <a:moveTo>
                    <a:pt x="0" y="84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9" y="0"/>
                  </a:lnTo>
                  <a:lnTo>
                    <a:pt x="9" y="84"/>
                  </a:lnTo>
                  <a:lnTo>
                    <a:pt x="5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7" name="Rectangle 167"/>
            <p:cNvSpPr>
              <a:spLocks noChangeArrowheads="1"/>
            </p:cNvSpPr>
            <p:nvPr/>
          </p:nvSpPr>
          <p:spPr bwMode="auto">
            <a:xfrm>
              <a:off x="3103563" y="3621088"/>
              <a:ext cx="7938" cy="793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8" name="Freeform 168"/>
            <p:cNvSpPr>
              <a:spLocks/>
            </p:cNvSpPr>
            <p:nvPr/>
          </p:nvSpPr>
          <p:spPr bwMode="auto">
            <a:xfrm>
              <a:off x="3111500" y="3621088"/>
              <a:ext cx="123825" cy="15875"/>
            </a:xfrm>
            <a:custGeom>
              <a:avLst/>
              <a:gdLst>
                <a:gd name="T0" fmla="*/ 0 w 78"/>
                <a:gd name="T1" fmla="*/ 0 h 10"/>
                <a:gd name="T2" fmla="*/ 78 w 78"/>
                <a:gd name="T3" fmla="*/ 0 h 10"/>
                <a:gd name="T4" fmla="*/ 78 w 78"/>
                <a:gd name="T5" fmla="*/ 5 h 10"/>
                <a:gd name="T6" fmla="*/ 78 w 78"/>
                <a:gd name="T7" fmla="*/ 10 h 10"/>
                <a:gd name="T8" fmla="*/ 0 w 78"/>
                <a:gd name="T9" fmla="*/ 10 h 10"/>
                <a:gd name="T10" fmla="*/ 0 w 78"/>
                <a:gd name="T11" fmla="*/ 5 h 10"/>
                <a:gd name="T12" fmla="*/ 0 w 78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0">
                  <a:moveTo>
                    <a:pt x="0" y="0"/>
                  </a:moveTo>
                  <a:lnTo>
                    <a:pt x="78" y="0"/>
                  </a:lnTo>
                  <a:lnTo>
                    <a:pt x="78" y="5"/>
                  </a:lnTo>
                  <a:lnTo>
                    <a:pt x="78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9" name="Freeform 169"/>
            <p:cNvSpPr>
              <a:spLocks/>
            </p:cNvSpPr>
            <p:nvPr/>
          </p:nvSpPr>
          <p:spPr bwMode="auto">
            <a:xfrm>
              <a:off x="3228975" y="3629026"/>
              <a:ext cx="14288" cy="133350"/>
            </a:xfrm>
            <a:custGeom>
              <a:avLst/>
              <a:gdLst>
                <a:gd name="T0" fmla="*/ 9 w 9"/>
                <a:gd name="T1" fmla="*/ 0 h 84"/>
                <a:gd name="T2" fmla="*/ 9 w 9"/>
                <a:gd name="T3" fmla="*/ 84 h 84"/>
                <a:gd name="T4" fmla="*/ 4 w 9"/>
                <a:gd name="T5" fmla="*/ 84 h 84"/>
                <a:gd name="T6" fmla="*/ 0 w 9"/>
                <a:gd name="T7" fmla="*/ 84 h 84"/>
                <a:gd name="T8" fmla="*/ 0 w 9"/>
                <a:gd name="T9" fmla="*/ 0 h 84"/>
                <a:gd name="T10" fmla="*/ 4 w 9"/>
                <a:gd name="T11" fmla="*/ 0 h 84"/>
                <a:gd name="T12" fmla="*/ 9 w 9"/>
                <a:gd name="T1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4">
                  <a:moveTo>
                    <a:pt x="9" y="0"/>
                  </a:moveTo>
                  <a:lnTo>
                    <a:pt x="9" y="84"/>
                  </a:lnTo>
                  <a:lnTo>
                    <a:pt x="4" y="84"/>
                  </a:lnTo>
                  <a:lnTo>
                    <a:pt x="0" y="84"/>
                  </a:lnTo>
                  <a:lnTo>
                    <a:pt x="0" y="0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0" name="Rectangle 170"/>
            <p:cNvSpPr>
              <a:spLocks noChangeArrowheads="1"/>
            </p:cNvSpPr>
            <p:nvPr/>
          </p:nvSpPr>
          <p:spPr bwMode="auto">
            <a:xfrm>
              <a:off x="3235325" y="3762376"/>
              <a:ext cx="7938" cy="793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1" name="Freeform 171"/>
            <p:cNvSpPr>
              <a:spLocks/>
            </p:cNvSpPr>
            <p:nvPr/>
          </p:nvSpPr>
          <p:spPr bwMode="auto">
            <a:xfrm>
              <a:off x="3173413" y="3754438"/>
              <a:ext cx="61913" cy="15875"/>
            </a:xfrm>
            <a:custGeom>
              <a:avLst/>
              <a:gdLst>
                <a:gd name="T0" fmla="*/ 39 w 39"/>
                <a:gd name="T1" fmla="*/ 10 h 10"/>
                <a:gd name="T2" fmla="*/ 0 w 39"/>
                <a:gd name="T3" fmla="*/ 10 h 10"/>
                <a:gd name="T4" fmla="*/ 0 w 39"/>
                <a:gd name="T5" fmla="*/ 5 h 10"/>
                <a:gd name="T6" fmla="*/ 0 w 39"/>
                <a:gd name="T7" fmla="*/ 0 h 10"/>
                <a:gd name="T8" fmla="*/ 39 w 39"/>
                <a:gd name="T9" fmla="*/ 0 h 10"/>
                <a:gd name="T10" fmla="*/ 39 w 39"/>
                <a:gd name="T11" fmla="*/ 5 h 10"/>
                <a:gd name="T12" fmla="*/ 39 w 39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10">
                  <a:moveTo>
                    <a:pt x="39" y="10"/>
                  </a:moveTo>
                  <a:lnTo>
                    <a:pt x="0" y="10"/>
                  </a:lnTo>
                  <a:lnTo>
                    <a:pt x="0" y="5"/>
                  </a:lnTo>
                  <a:lnTo>
                    <a:pt x="0" y="0"/>
                  </a:lnTo>
                  <a:lnTo>
                    <a:pt x="39" y="0"/>
                  </a:lnTo>
                  <a:lnTo>
                    <a:pt x="39" y="5"/>
                  </a:lnTo>
                  <a:lnTo>
                    <a:pt x="39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2" name="Freeform 172"/>
            <p:cNvSpPr>
              <a:spLocks/>
            </p:cNvSpPr>
            <p:nvPr/>
          </p:nvSpPr>
          <p:spPr bwMode="auto">
            <a:xfrm>
              <a:off x="1955800" y="2828926"/>
              <a:ext cx="36513" cy="866775"/>
            </a:xfrm>
            <a:custGeom>
              <a:avLst/>
              <a:gdLst>
                <a:gd name="T0" fmla="*/ 4 w 23"/>
                <a:gd name="T1" fmla="*/ 546 h 546"/>
                <a:gd name="T2" fmla="*/ 0 w 23"/>
                <a:gd name="T3" fmla="*/ 0 h 546"/>
                <a:gd name="T4" fmla="*/ 10 w 23"/>
                <a:gd name="T5" fmla="*/ 0 h 546"/>
                <a:gd name="T6" fmla="*/ 19 w 23"/>
                <a:gd name="T7" fmla="*/ 0 h 546"/>
                <a:gd name="T8" fmla="*/ 23 w 23"/>
                <a:gd name="T9" fmla="*/ 546 h 546"/>
                <a:gd name="T10" fmla="*/ 14 w 23"/>
                <a:gd name="T11" fmla="*/ 546 h 546"/>
                <a:gd name="T12" fmla="*/ 4 w 23"/>
                <a:gd name="T13" fmla="*/ 546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546">
                  <a:moveTo>
                    <a:pt x="4" y="546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23" y="546"/>
                  </a:lnTo>
                  <a:lnTo>
                    <a:pt x="14" y="546"/>
                  </a:lnTo>
                  <a:lnTo>
                    <a:pt x="4" y="546"/>
                  </a:lnTo>
                  <a:close/>
                </a:path>
              </a:pathLst>
            </a:custGeom>
            <a:solidFill>
              <a:srgbClr val="008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3" name="Freeform 173"/>
            <p:cNvSpPr>
              <a:spLocks/>
            </p:cNvSpPr>
            <p:nvPr/>
          </p:nvSpPr>
          <p:spPr bwMode="auto">
            <a:xfrm>
              <a:off x="4191000" y="3144838"/>
              <a:ext cx="249238" cy="706438"/>
            </a:xfrm>
            <a:custGeom>
              <a:avLst/>
              <a:gdLst>
                <a:gd name="T0" fmla="*/ 0 w 1055"/>
                <a:gd name="T1" fmla="*/ 2903 h 2991"/>
                <a:gd name="T2" fmla="*/ 0 w 1055"/>
                <a:gd name="T3" fmla="*/ 138 h 2991"/>
                <a:gd name="T4" fmla="*/ 1050 w 1055"/>
                <a:gd name="T5" fmla="*/ 138 h 2991"/>
                <a:gd name="T6" fmla="*/ 1050 w 1055"/>
                <a:gd name="T7" fmla="*/ 2903 h 2991"/>
                <a:gd name="T8" fmla="*/ 0 w 1055"/>
                <a:gd name="T9" fmla="*/ 2903 h 2991"/>
                <a:gd name="T10" fmla="*/ 0 w 1055"/>
                <a:gd name="T11" fmla="*/ 2903 h 2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5" h="2991">
                  <a:moveTo>
                    <a:pt x="0" y="2903"/>
                  </a:moveTo>
                  <a:lnTo>
                    <a:pt x="0" y="138"/>
                  </a:lnTo>
                  <a:cubicBezTo>
                    <a:pt x="237" y="50"/>
                    <a:pt x="709" y="0"/>
                    <a:pt x="1050" y="138"/>
                  </a:cubicBezTo>
                  <a:cubicBezTo>
                    <a:pt x="1050" y="138"/>
                    <a:pt x="1055" y="2184"/>
                    <a:pt x="1050" y="2903"/>
                  </a:cubicBezTo>
                  <a:cubicBezTo>
                    <a:pt x="768" y="2991"/>
                    <a:pt x="196" y="2957"/>
                    <a:pt x="0" y="2903"/>
                  </a:cubicBezTo>
                  <a:lnTo>
                    <a:pt x="0" y="2903"/>
                  </a:lnTo>
                  <a:close/>
                </a:path>
              </a:pathLst>
            </a:custGeom>
            <a:solidFill>
              <a:srgbClr val="C0C0C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4" name="Freeform 174"/>
            <p:cNvSpPr>
              <a:spLocks/>
            </p:cNvSpPr>
            <p:nvPr/>
          </p:nvSpPr>
          <p:spPr bwMode="auto">
            <a:xfrm>
              <a:off x="4184650" y="3830638"/>
              <a:ext cx="6350" cy="7938"/>
            </a:xfrm>
            <a:custGeom>
              <a:avLst/>
              <a:gdLst>
                <a:gd name="T0" fmla="*/ 23 w 30"/>
                <a:gd name="T1" fmla="*/ 31 h 31"/>
                <a:gd name="T2" fmla="*/ 15 w 30"/>
                <a:gd name="T3" fmla="*/ 28 h 31"/>
                <a:gd name="T4" fmla="*/ 4 w 30"/>
                <a:gd name="T5" fmla="*/ 16 h 31"/>
                <a:gd name="T6" fmla="*/ 0 w 30"/>
                <a:gd name="T7" fmla="*/ 0 h 31"/>
                <a:gd name="T8" fmla="*/ 30 w 30"/>
                <a:gd name="T9" fmla="*/ 0 h 31"/>
                <a:gd name="T10" fmla="*/ 23 w 30"/>
                <a:gd name="T1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1">
                  <a:moveTo>
                    <a:pt x="23" y="31"/>
                  </a:moveTo>
                  <a:cubicBezTo>
                    <a:pt x="20" y="30"/>
                    <a:pt x="17" y="30"/>
                    <a:pt x="15" y="28"/>
                  </a:cubicBezTo>
                  <a:cubicBezTo>
                    <a:pt x="11" y="25"/>
                    <a:pt x="7" y="21"/>
                    <a:pt x="4" y="16"/>
                  </a:cubicBezTo>
                  <a:cubicBezTo>
                    <a:pt x="2" y="11"/>
                    <a:pt x="0" y="6"/>
                    <a:pt x="0" y="0"/>
                  </a:cubicBezTo>
                  <a:lnTo>
                    <a:pt x="30" y="0"/>
                  </a:lnTo>
                  <a:lnTo>
                    <a:pt x="23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5" name="Freeform 175"/>
            <p:cNvSpPr>
              <a:spLocks/>
            </p:cNvSpPr>
            <p:nvPr/>
          </p:nvSpPr>
          <p:spPr bwMode="auto">
            <a:xfrm>
              <a:off x="4184650" y="3176588"/>
              <a:ext cx="14288" cy="654050"/>
            </a:xfrm>
            <a:custGeom>
              <a:avLst/>
              <a:gdLst>
                <a:gd name="T0" fmla="*/ 0 w 9"/>
                <a:gd name="T1" fmla="*/ 412 h 412"/>
                <a:gd name="T2" fmla="*/ 0 w 9"/>
                <a:gd name="T3" fmla="*/ 0 h 412"/>
                <a:gd name="T4" fmla="*/ 4 w 9"/>
                <a:gd name="T5" fmla="*/ 0 h 412"/>
                <a:gd name="T6" fmla="*/ 9 w 9"/>
                <a:gd name="T7" fmla="*/ 0 h 412"/>
                <a:gd name="T8" fmla="*/ 9 w 9"/>
                <a:gd name="T9" fmla="*/ 412 h 412"/>
                <a:gd name="T10" fmla="*/ 4 w 9"/>
                <a:gd name="T11" fmla="*/ 412 h 412"/>
                <a:gd name="T12" fmla="*/ 0 w 9"/>
                <a:gd name="T13" fmla="*/ 41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412">
                  <a:moveTo>
                    <a:pt x="0" y="412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9" y="0"/>
                  </a:lnTo>
                  <a:lnTo>
                    <a:pt x="9" y="412"/>
                  </a:lnTo>
                  <a:lnTo>
                    <a:pt x="4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6" name="Freeform 176"/>
            <p:cNvSpPr>
              <a:spLocks/>
            </p:cNvSpPr>
            <p:nvPr/>
          </p:nvSpPr>
          <p:spPr bwMode="auto">
            <a:xfrm>
              <a:off x="4184650" y="3170238"/>
              <a:ext cx="6350" cy="6350"/>
            </a:xfrm>
            <a:custGeom>
              <a:avLst/>
              <a:gdLst>
                <a:gd name="T0" fmla="*/ 0 w 30"/>
                <a:gd name="T1" fmla="*/ 30 h 30"/>
                <a:gd name="T2" fmla="*/ 4 w 30"/>
                <a:gd name="T3" fmla="*/ 14 h 30"/>
                <a:gd name="T4" fmla="*/ 15 w 30"/>
                <a:gd name="T5" fmla="*/ 2 h 30"/>
                <a:gd name="T6" fmla="*/ 20 w 30"/>
                <a:gd name="T7" fmla="*/ 0 h 30"/>
                <a:gd name="T8" fmla="*/ 30 w 30"/>
                <a:gd name="T9" fmla="*/ 30 h 30"/>
                <a:gd name="T10" fmla="*/ 0 w 30"/>
                <a:gd name="T1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0">
                  <a:moveTo>
                    <a:pt x="0" y="30"/>
                  </a:moveTo>
                  <a:cubicBezTo>
                    <a:pt x="0" y="25"/>
                    <a:pt x="2" y="19"/>
                    <a:pt x="4" y="14"/>
                  </a:cubicBezTo>
                  <a:cubicBezTo>
                    <a:pt x="7" y="10"/>
                    <a:pt x="11" y="6"/>
                    <a:pt x="15" y="2"/>
                  </a:cubicBezTo>
                  <a:cubicBezTo>
                    <a:pt x="17" y="2"/>
                    <a:pt x="18" y="1"/>
                    <a:pt x="20" y="0"/>
                  </a:cubicBezTo>
                  <a:lnTo>
                    <a:pt x="30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7" name="Freeform 177"/>
            <p:cNvSpPr>
              <a:spLocks/>
            </p:cNvSpPr>
            <p:nvPr/>
          </p:nvSpPr>
          <p:spPr bwMode="auto">
            <a:xfrm>
              <a:off x="4189413" y="3149601"/>
              <a:ext cx="131763" cy="34925"/>
            </a:xfrm>
            <a:custGeom>
              <a:avLst/>
              <a:gdLst>
                <a:gd name="T0" fmla="*/ 0 w 558"/>
                <a:gd name="T1" fmla="*/ 87 h 148"/>
                <a:gd name="T2" fmla="*/ 558 w 558"/>
                <a:gd name="T3" fmla="*/ 0 h 148"/>
                <a:gd name="T4" fmla="*/ 558 w 558"/>
                <a:gd name="T5" fmla="*/ 31 h 148"/>
                <a:gd name="T6" fmla="*/ 558 w 558"/>
                <a:gd name="T7" fmla="*/ 63 h 148"/>
                <a:gd name="T8" fmla="*/ 20 w 558"/>
                <a:gd name="T9" fmla="*/ 148 h 148"/>
                <a:gd name="T10" fmla="*/ 10 w 558"/>
                <a:gd name="T11" fmla="*/ 117 h 148"/>
                <a:gd name="T12" fmla="*/ 0 w 558"/>
                <a:gd name="T13" fmla="*/ 8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8" h="148">
                  <a:moveTo>
                    <a:pt x="0" y="87"/>
                  </a:moveTo>
                  <a:cubicBezTo>
                    <a:pt x="134" y="38"/>
                    <a:pt x="341" y="0"/>
                    <a:pt x="558" y="0"/>
                  </a:cubicBezTo>
                  <a:lnTo>
                    <a:pt x="558" y="31"/>
                  </a:lnTo>
                  <a:lnTo>
                    <a:pt x="558" y="63"/>
                  </a:lnTo>
                  <a:cubicBezTo>
                    <a:pt x="348" y="63"/>
                    <a:pt x="149" y="99"/>
                    <a:pt x="20" y="148"/>
                  </a:cubicBezTo>
                  <a:lnTo>
                    <a:pt x="10" y="117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8" name="Freeform 178"/>
            <p:cNvSpPr>
              <a:spLocks/>
            </p:cNvSpPr>
            <p:nvPr/>
          </p:nvSpPr>
          <p:spPr bwMode="auto">
            <a:xfrm>
              <a:off x="4321175" y="3149601"/>
              <a:ext cx="120650" cy="34925"/>
            </a:xfrm>
            <a:custGeom>
              <a:avLst/>
              <a:gdLst>
                <a:gd name="T0" fmla="*/ 0 w 513"/>
                <a:gd name="T1" fmla="*/ 0 h 147"/>
                <a:gd name="T2" fmla="*/ 513 w 513"/>
                <a:gd name="T3" fmla="*/ 88 h 147"/>
                <a:gd name="T4" fmla="*/ 502 w 513"/>
                <a:gd name="T5" fmla="*/ 117 h 147"/>
                <a:gd name="T6" fmla="*/ 492 w 513"/>
                <a:gd name="T7" fmla="*/ 147 h 147"/>
                <a:gd name="T8" fmla="*/ 0 w 513"/>
                <a:gd name="T9" fmla="*/ 63 h 147"/>
                <a:gd name="T10" fmla="*/ 0 w 513"/>
                <a:gd name="T11" fmla="*/ 31 h 147"/>
                <a:gd name="T12" fmla="*/ 0 w 513"/>
                <a:gd name="T13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3" h="147">
                  <a:moveTo>
                    <a:pt x="0" y="0"/>
                  </a:moveTo>
                  <a:cubicBezTo>
                    <a:pt x="176" y="0"/>
                    <a:pt x="357" y="24"/>
                    <a:pt x="513" y="88"/>
                  </a:cubicBezTo>
                  <a:lnTo>
                    <a:pt x="502" y="117"/>
                  </a:lnTo>
                  <a:lnTo>
                    <a:pt x="492" y="147"/>
                  </a:lnTo>
                  <a:cubicBezTo>
                    <a:pt x="343" y="86"/>
                    <a:pt x="168" y="63"/>
                    <a:pt x="0" y="63"/>
                  </a:cubicBezTo>
                  <a:lnTo>
                    <a:pt x="0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9" name="Freeform 179"/>
            <p:cNvSpPr>
              <a:spLocks/>
            </p:cNvSpPr>
            <p:nvPr/>
          </p:nvSpPr>
          <p:spPr bwMode="auto">
            <a:xfrm>
              <a:off x="4440238" y="3170238"/>
              <a:ext cx="6350" cy="6350"/>
            </a:xfrm>
            <a:custGeom>
              <a:avLst/>
              <a:gdLst>
                <a:gd name="T0" fmla="*/ 11 w 30"/>
                <a:gd name="T1" fmla="*/ 0 h 29"/>
                <a:gd name="T2" fmla="*/ 15 w 30"/>
                <a:gd name="T3" fmla="*/ 1 h 29"/>
                <a:gd name="T4" fmla="*/ 26 w 30"/>
                <a:gd name="T5" fmla="*/ 13 h 29"/>
                <a:gd name="T6" fmla="*/ 30 w 30"/>
                <a:gd name="T7" fmla="*/ 29 h 29"/>
                <a:gd name="T8" fmla="*/ 0 w 30"/>
                <a:gd name="T9" fmla="*/ 29 h 29"/>
                <a:gd name="T10" fmla="*/ 11 w 30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9">
                  <a:moveTo>
                    <a:pt x="11" y="0"/>
                  </a:moveTo>
                  <a:cubicBezTo>
                    <a:pt x="12" y="0"/>
                    <a:pt x="14" y="1"/>
                    <a:pt x="15" y="1"/>
                  </a:cubicBezTo>
                  <a:cubicBezTo>
                    <a:pt x="20" y="5"/>
                    <a:pt x="23" y="9"/>
                    <a:pt x="26" y="13"/>
                  </a:cubicBezTo>
                  <a:cubicBezTo>
                    <a:pt x="29" y="18"/>
                    <a:pt x="30" y="24"/>
                    <a:pt x="30" y="29"/>
                  </a:cubicBezTo>
                  <a:lnTo>
                    <a:pt x="0" y="2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0" name="Freeform 180"/>
            <p:cNvSpPr>
              <a:spLocks/>
            </p:cNvSpPr>
            <p:nvPr/>
          </p:nvSpPr>
          <p:spPr bwMode="auto">
            <a:xfrm>
              <a:off x="4432300" y="3176588"/>
              <a:ext cx="14288" cy="1588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1 h 1"/>
                <a:gd name="T4" fmla="*/ 5 w 9"/>
                <a:gd name="T5" fmla="*/ 1 h 1"/>
                <a:gd name="T6" fmla="*/ 0 w 9"/>
                <a:gd name="T7" fmla="*/ 1 h 1"/>
                <a:gd name="T8" fmla="*/ 0 w 9"/>
                <a:gd name="T9" fmla="*/ 0 h 1"/>
                <a:gd name="T10" fmla="*/ 5 w 9"/>
                <a:gd name="T11" fmla="*/ 0 h 1"/>
                <a:gd name="T12" fmla="*/ 9 w 9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1"/>
                  </a:lnTo>
                  <a:lnTo>
                    <a:pt x="5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1" name="Freeform 181"/>
            <p:cNvSpPr>
              <a:spLocks/>
            </p:cNvSpPr>
            <p:nvPr/>
          </p:nvSpPr>
          <p:spPr bwMode="auto">
            <a:xfrm>
              <a:off x="4432300" y="3178176"/>
              <a:ext cx="14288" cy="0"/>
            </a:xfrm>
            <a:custGeom>
              <a:avLst/>
              <a:gdLst>
                <a:gd name="T0" fmla="*/ 9 w 9"/>
                <a:gd name="T1" fmla="*/ 9 w 9"/>
                <a:gd name="T2" fmla="*/ 5 w 9"/>
                <a:gd name="T3" fmla="*/ 0 w 9"/>
                <a:gd name="T4" fmla="*/ 0 w 9"/>
                <a:gd name="T5" fmla="*/ 5 w 9"/>
                <a:gd name="T6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2" name="Freeform 182"/>
            <p:cNvSpPr>
              <a:spLocks/>
            </p:cNvSpPr>
            <p:nvPr/>
          </p:nvSpPr>
          <p:spPr bwMode="auto">
            <a:xfrm>
              <a:off x="4432300" y="3178176"/>
              <a:ext cx="14288" cy="0"/>
            </a:xfrm>
            <a:custGeom>
              <a:avLst/>
              <a:gdLst>
                <a:gd name="T0" fmla="*/ 9 w 9"/>
                <a:gd name="T1" fmla="*/ 9 w 9"/>
                <a:gd name="T2" fmla="*/ 5 w 9"/>
                <a:gd name="T3" fmla="*/ 0 w 9"/>
                <a:gd name="T4" fmla="*/ 0 w 9"/>
                <a:gd name="T5" fmla="*/ 5 w 9"/>
                <a:gd name="T6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3" name="Freeform 183"/>
            <p:cNvSpPr>
              <a:spLocks/>
            </p:cNvSpPr>
            <p:nvPr/>
          </p:nvSpPr>
          <p:spPr bwMode="auto">
            <a:xfrm>
              <a:off x="4432300" y="3178176"/>
              <a:ext cx="14288" cy="1588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1 h 1"/>
                <a:gd name="T4" fmla="*/ 5 w 9"/>
                <a:gd name="T5" fmla="*/ 1 h 1"/>
                <a:gd name="T6" fmla="*/ 0 w 9"/>
                <a:gd name="T7" fmla="*/ 1 h 1"/>
                <a:gd name="T8" fmla="*/ 0 w 9"/>
                <a:gd name="T9" fmla="*/ 0 h 1"/>
                <a:gd name="T10" fmla="*/ 5 w 9"/>
                <a:gd name="T11" fmla="*/ 0 h 1"/>
                <a:gd name="T12" fmla="*/ 9 w 9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1"/>
                  </a:lnTo>
                  <a:lnTo>
                    <a:pt x="5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4" name="Freeform 184"/>
            <p:cNvSpPr>
              <a:spLocks/>
            </p:cNvSpPr>
            <p:nvPr/>
          </p:nvSpPr>
          <p:spPr bwMode="auto">
            <a:xfrm>
              <a:off x="4432300" y="3179763"/>
              <a:ext cx="14288" cy="3175"/>
            </a:xfrm>
            <a:custGeom>
              <a:avLst/>
              <a:gdLst>
                <a:gd name="T0" fmla="*/ 9 w 9"/>
                <a:gd name="T1" fmla="*/ 0 h 2"/>
                <a:gd name="T2" fmla="*/ 9 w 9"/>
                <a:gd name="T3" fmla="*/ 2 h 2"/>
                <a:gd name="T4" fmla="*/ 5 w 9"/>
                <a:gd name="T5" fmla="*/ 2 h 2"/>
                <a:gd name="T6" fmla="*/ 0 w 9"/>
                <a:gd name="T7" fmla="*/ 2 h 2"/>
                <a:gd name="T8" fmla="*/ 0 w 9"/>
                <a:gd name="T9" fmla="*/ 0 h 2"/>
                <a:gd name="T10" fmla="*/ 5 w 9"/>
                <a:gd name="T11" fmla="*/ 0 h 2"/>
                <a:gd name="T12" fmla="*/ 9 w 9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">
                  <a:moveTo>
                    <a:pt x="9" y="0"/>
                  </a:moveTo>
                  <a:lnTo>
                    <a:pt x="9" y="2"/>
                  </a:lnTo>
                  <a:lnTo>
                    <a:pt x="5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5" name="Freeform 185"/>
            <p:cNvSpPr>
              <a:spLocks/>
            </p:cNvSpPr>
            <p:nvPr/>
          </p:nvSpPr>
          <p:spPr bwMode="auto">
            <a:xfrm>
              <a:off x="4432300" y="3182938"/>
              <a:ext cx="14288" cy="4763"/>
            </a:xfrm>
            <a:custGeom>
              <a:avLst/>
              <a:gdLst>
                <a:gd name="T0" fmla="*/ 9 w 9"/>
                <a:gd name="T1" fmla="*/ 0 h 3"/>
                <a:gd name="T2" fmla="*/ 9 w 9"/>
                <a:gd name="T3" fmla="*/ 3 h 3"/>
                <a:gd name="T4" fmla="*/ 5 w 9"/>
                <a:gd name="T5" fmla="*/ 3 h 3"/>
                <a:gd name="T6" fmla="*/ 0 w 9"/>
                <a:gd name="T7" fmla="*/ 3 h 3"/>
                <a:gd name="T8" fmla="*/ 0 w 9"/>
                <a:gd name="T9" fmla="*/ 0 h 3"/>
                <a:gd name="T10" fmla="*/ 5 w 9"/>
                <a:gd name="T11" fmla="*/ 0 h 3"/>
                <a:gd name="T12" fmla="*/ 9 w 9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3">
                  <a:moveTo>
                    <a:pt x="9" y="0"/>
                  </a:moveTo>
                  <a:lnTo>
                    <a:pt x="9" y="3"/>
                  </a:lnTo>
                  <a:lnTo>
                    <a:pt x="5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6" name="Freeform 186"/>
            <p:cNvSpPr>
              <a:spLocks/>
            </p:cNvSpPr>
            <p:nvPr/>
          </p:nvSpPr>
          <p:spPr bwMode="auto">
            <a:xfrm>
              <a:off x="4432300" y="3187701"/>
              <a:ext cx="14288" cy="11113"/>
            </a:xfrm>
            <a:custGeom>
              <a:avLst/>
              <a:gdLst>
                <a:gd name="T0" fmla="*/ 9 w 9"/>
                <a:gd name="T1" fmla="*/ 0 h 7"/>
                <a:gd name="T2" fmla="*/ 9 w 9"/>
                <a:gd name="T3" fmla="*/ 7 h 7"/>
                <a:gd name="T4" fmla="*/ 5 w 9"/>
                <a:gd name="T5" fmla="*/ 7 h 7"/>
                <a:gd name="T6" fmla="*/ 0 w 9"/>
                <a:gd name="T7" fmla="*/ 7 h 7"/>
                <a:gd name="T8" fmla="*/ 0 w 9"/>
                <a:gd name="T9" fmla="*/ 0 h 7"/>
                <a:gd name="T10" fmla="*/ 5 w 9"/>
                <a:gd name="T11" fmla="*/ 0 h 7"/>
                <a:gd name="T12" fmla="*/ 9 w 9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7">
                  <a:moveTo>
                    <a:pt x="9" y="0"/>
                  </a:moveTo>
                  <a:lnTo>
                    <a:pt x="9" y="7"/>
                  </a:lnTo>
                  <a:lnTo>
                    <a:pt x="5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7" name="Freeform 187"/>
            <p:cNvSpPr>
              <a:spLocks/>
            </p:cNvSpPr>
            <p:nvPr/>
          </p:nvSpPr>
          <p:spPr bwMode="auto">
            <a:xfrm>
              <a:off x="4432300" y="3198813"/>
              <a:ext cx="14288" cy="14288"/>
            </a:xfrm>
            <a:custGeom>
              <a:avLst/>
              <a:gdLst>
                <a:gd name="T0" fmla="*/ 9 w 9"/>
                <a:gd name="T1" fmla="*/ 0 h 9"/>
                <a:gd name="T2" fmla="*/ 9 w 9"/>
                <a:gd name="T3" fmla="*/ 9 h 9"/>
                <a:gd name="T4" fmla="*/ 5 w 9"/>
                <a:gd name="T5" fmla="*/ 9 h 9"/>
                <a:gd name="T6" fmla="*/ 0 w 9"/>
                <a:gd name="T7" fmla="*/ 9 h 9"/>
                <a:gd name="T8" fmla="*/ 0 w 9"/>
                <a:gd name="T9" fmla="*/ 0 h 9"/>
                <a:gd name="T10" fmla="*/ 5 w 9"/>
                <a:gd name="T11" fmla="*/ 0 h 9"/>
                <a:gd name="T12" fmla="*/ 9 w 9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9">
                  <a:moveTo>
                    <a:pt x="9" y="0"/>
                  </a:moveTo>
                  <a:lnTo>
                    <a:pt x="9" y="9"/>
                  </a:lnTo>
                  <a:lnTo>
                    <a:pt x="5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8" name="Freeform 188"/>
            <p:cNvSpPr>
              <a:spLocks/>
            </p:cNvSpPr>
            <p:nvPr/>
          </p:nvSpPr>
          <p:spPr bwMode="auto">
            <a:xfrm>
              <a:off x="4432300" y="3213101"/>
              <a:ext cx="14288" cy="42863"/>
            </a:xfrm>
            <a:custGeom>
              <a:avLst/>
              <a:gdLst>
                <a:gd name="T0" fmla="*/ 59 w 60"/>
                <a:gd name="T1" fmla="*/ 0 h 176"/>
                <a:gd name="T2" fmla="*/ 60 w 60"/>
                <a:gd name="T3" fmla="*/ 176 h 176"/>
                <a:gd name="T4" fmla="*/ 30 w 60"/>
                <a:gd name="T5" fmla="*/ 176 h 176"/>
                <a:gd name="T6" fmla="*/ 1 w 60"/>
                <a:gd name="T7" fmla="*/ 176 h 176"/>
                <a:gd name="T8" fmla="*/ 0 w 60"/>
                <a:gd name="T9" fmla="*/ 0 h 176"/>
                <a:gd name="T10" fmla="*/ 29 w 60"/>
                <a:gd name="T11" fmla="*/ 0 h 176"/>
                <a:gd name="T12" fmla="*/ 59 w 60"/>
                <a:gd name="T13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76">
                  <a:moveTo>
                    <a:pt x="59" y="0"/>
                  </a:moveTo>
                  <a:cubicBezTo>
                    <a:pt x="60" y="49"/>
                    <a:pt x="60" y="109"/>
                    <a:pt x="60" y="176"/>
                  </a:cubicBezTo>
                  <a:lnTo>
                    <a:pt x="30" y="176"/>
                  </a:lnTo>
                  <a:lnTo>
                    <a:pt x="1" y="176"/>
                  </a:lnTo>
                  <a:cubicBezTo>
                    <a:pt x="1" y="109"/>
                    <a:pt x="1" y="50"/>
                    <a:pt x="0" y="0"/>
                  </a:cubicBezTo>
                  <a:lnTo>
                    <a:pt x="29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9" name="Freeform 189"/>
            <p:cNvSpPr>
              <a:spLocks/>
            </p:cNvSpPr>
            <p:nvPr/>
          </p:nvSpPr>
          <p:spPr bwMode="auto">
            <a:xfrm>
              <a:off x="4432300" y="3255963"/>
              <a:ext cx="14288" cy="52388"/>
            </a:xfrm>
            <a:custGeom>
              <a:avLst/>
              <a:gdLst>
                <a:gd name="T0" fmla="*/ 9 w 9"/>
                <a:gd name="T1" fmla="*/ 0 h 33"/>
                <a:gd name="T2" fmla="*/ 9 w 9"/>
                <a:gd name="T3" fmla="*/ 33 h 33"/>
                <a:gd name="T4" fmla="*/ 5 w 9"/>
                <a:gd name="T5" fmla="*/ 33 h 33"/>
                <a:gd name="T6" fmla="*/ 0 w 9"/>
                <a:gd name="T7" fmla="*/ 33 h 33"/>
                <a:gd name="T8" fmla="*/ 0 w 9"/>
                <a:gd name="T9" fmla="*/ 0 h 33"/>
                <a:gd name="T10" fmla="*/ 5 w 9"/>
                <a:gd name="T11" fmla="*/ 0 h 33"/>
                <a:gd name="T12" fmla="*/ 9 w 9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33">
                  <a:moveTo>
                    <a:pt x="9" y="0"/>
                  </a:moveTo>
                  <a:lnTo>
                    <a:pt x="9" y="33"/>
                  </a:lnTo>
                  <a:lnTo>
                    <a:pt x="5" y="33"/>
                  </a:lnTo>
                  <a:lnTo>
                    <a:pt x="0" y="33"/>
                  </a:lnTo>
                  <a:lnTo>
                    <a:pt x="0" y="0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0" name="Freeform 190"/>
            <p:cNvSpPr>
              <a:spLocks/>
            </p:cNvSpPr>
            <p:nvPr/>
          </p:nvSpPr>
          <p:spPr bwMode="auto">
            <a:xfrm>
              <a:off x="4432300" y="3308351"/>
              <a:ext cx="14288" cy="277813"/>
            </a:xfrm>
            <a:custGeom>
              <a:avLst/>
              <a:gdLst>
                <a:gd name="T0" fmla="*/ 59 w 60"/>
                <a:gd name="T1" fmla="*/ 0 h 1172"/>
                <a:gd name="T2" fmla="*/ 60 w 60"/>
                <a:gd name="T3" fmla="*/ 1172 h 1172"/>
                <a:gd name="T4" fmla="*/ 31 w 60"/>
                <a:gd name="T5" fmla="*/ 1172 h 1172"/>
                <a:gd name="T6" fmla="*/ 1 w 60"/>
                <a:gd name="T7" fmla="*/ 1172 h 1172"/>
                <a:gd name="T8" fmla="*/ 0 w 60"/>
                <a:gd name="T9" fmla="*/ 1 h 1172"/>
                <a:gd name="T10" fmla="*/ 29 w 60"/>
                <a:gd name="T11" fmla="*/ 1 h 1172"/>
                <a:gd name="T12" fmla="*/ 59 w 60"/>
                <a:gd name="T13" fmla="*/ 0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172">
                  <a:moveTo>
                    <a:pt x="59" y="0"/>
                  </a:moveTo>
                  <a:cubicBezTo>
                    <a:pt x="60" y="330"/>
                    <a:pt x="60" y="763"/>
                    <a:pt x="60" y="1172"/>
                  </a:cubicBezTo>
                  <a:lnTo>
                    <a:pt x="31" y="1172"/>
                  </a:lnTo>
                  <a:lnTo>
                    <a:pt x="1" y="1172"/>
                  </a:lnTo>
                  <a:cubicBezTo>
                    <a:pt x="1" y="763"/>
                    <a:pt x="0" y="330"/>
                    <a:pt x="0" y="1"/>
                  </a:cubicBezTo>
                  <a:lnTo>
                    <a:pt x="29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1" name="Freeform 191"/>
            <p:cNvSpPr>
              <a:spLocks/>
            </p:cNvSpPr>
            <p:nvPr/>
          </p:nvSpPr>
          <p:spPr bwMode="auto">
            <a:xfrm>
              <a:off x="4432300" y="3586163"/>
              <a:ext cx="14288" cy="244475"/>
            </a:xfrm>
            <a:custGeom>
              <a:avLst/>
              <a:gdLst>
                <a:gd name="T0" fmla="*/ 61 w 61"/>
                <a:gd name="T1" fmla="*/ 0 h 1036"/>
                <a:gd name="T2" fmla="*/ 59 w 61"/>
                <a:gd name="T3" fmla="*/ 1036 h 1036"/>
                <a:gd name="T4" fmla="*/ 29 w 61"/>
                <a:gd name="T5" fmla="*/ 1036 h 1036"/>
                <a:gd name="T6" fmla="*/ 0 w 61"/>
                <a:gd name="T7" fmla="*/ 1036 h 1036"/>
                <a:gd name="T8" fmla="*/ 2 w 61"/>
                <a:gd name="T9" fmla="*/ 0 h 1036"/>
                <a:gd name="T10" fmla="*/ 32 w 61"/>
                <a:gd name="T11" fmla="*/ 0 h 1036"/>
                <a:gd name="T12" fmla="*/ 61 w 61"/>
                <a:gd name="T13" fmla="*/ 0 h 1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1036">
                  <a:moveTo>
                    <a:pt x="61" y="0"/>
                  </a:moveTo>
                  <a:cubicBezTo>
                    <a:pt x="61" y="410"/>
                    <a:pt x="61" y="797"/>
                    <a:pt x="59" y="1036"/>
                  </a:cubicBezTo>
                  <a:lnTo>
                    <a:pt x="29" y="1036"/>
                  </a:lnTo>
                  <a:lnTo>
                    <a:pt x="0" y="1036"/>
                  </a:lnTo>
                  <a:cubicBezTo>
                    <a:pt x="1" y="796"/>
                    <a:pt x="2" y="410"/>
                    <a:pt x="2" y="0"/>
                  </a:cubicBezTo>
                  <a:lnTo>
                    <a:pt x="32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2" name="Freeform 192"/>
            <p:cNvSpPr>
              <a:spLocks/>
            </p:cNvSpPr>
            <p:nvPr/>
          </p:nvSpPr>
          <p:spPr bwMode="auto">
            <a:xfrm>
              <a:off x="4440238" y="3830638"/>
              <a:ext cx="6350" cy="6350"/>
            </a:xfrm>
            <a:custGeom>
              <a:avLst/>
              <a:gdLst>
                <a:gd name="T0" fmla="*/ 30 w 30"/>
                <a:gd name="T1" fmla="*/ 0 h 30"/>
                <a:gd name="T2" fmla="*/ 26 w 30"/>
                <a:gd name="T3" fmla="*/ 16 h 30"/>
                <a:gd name="T4" fmla="*/ 15 w 30"/>
                <a:gd name="T5" fmla="*/ 28 h 30"/>
                <a:gd name="T6" fmla="*/ 9 w 30"/>
                <a:gd name="T7" fmla="*/ 30 h 30"/>
                <a:gd name="T8" fmla="*/ 0 w 30"/>
                <a:gd name="T9" fmla="*/ 0 h 30"/>
                <a:gd name="T10" fmla="*/ 30 w 30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0">
                  <a:moveTo>
                    <a:pt x="30" y="0"/>
                  </a:moveTo>
                  <a:cubicBezTo>
                    <a:pt x="30" y="7"/>
                    <a:pt x="29" y="11"/>
                    <a:pt x="26" y="16"/>
                  </a:cubicBezTo>
                  <a:cubicBezTo>
                    <a:pt x="23" y="21"/>
                    <a:pt x="20" y="25"/>
                    <a:pt x="15" y="28"/>
                  </a:cubicBezTo>
                  <a:cubicBezTo>
                    <a:pt x="13" y="29"/>
                    <a:pt x="11" y="30"/>
                    <a:pt x="9" y="30"/>
                  </a:cubicBez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3" name="Freeform 193"/>
            <p:cNvSpPr>
              <a:spLocks/>
            </p:cNvSpPr>
            <p:nvPr/>
          </p:nvSpPr>
          <p:spPr bwMode="auto">
            <a:xfrm>
              <a:off x="4324350" y="3822701"/>
              <a:ext cx="117475" cy="28575"/>
            </a:xfrm>
            <a:custGeom>
              <a:avLst/>
              <a:gdLst>
                <a:gd name="T0" fmla="*/ 496 w 496"/>
                <a:gd name="T1" fmla="*/ 60 h 116"/>
                <a:gd name="T2" fmla="*/ 0 w 496"/>
                <a:gd name="T3" fmla="*/ 116 h 116"/>
                <a:gd name="T4" fmla="*/ 0 w 496"/>
                <a:gd name="T5" fmla="*/ 84 h 116"/>
                <a:gd name="T6" fmla="*/ 0 w 496"/>
                <a:gd name="T7" fmla="*/ 52 h 116"/>
                <a:gd name="T8" fmla="*/ 479 w 496"/>
                <a:gd name="T9" fmla="*/ 0 h 116"/>
                <a:gd name="T10" fmla="*/ 487 w 496"/>
                <a:gd name="T11" fmla="*/ 30 h 116"/>
                <a:gd name="T12" fmla="*/ 496 w 496"/>
                <a:gd name="T13" fmla="*/ 6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6" h="116">
                  <a:moveTo>
                    <a:pt x="496" y="60"/>
                  </a:moveTo>
                  <a:cubicBezTo>
                    <a:pt x="369" y="100"/>
                    <a:pt x="184" y="116"/>
                    <a:pt x="0" y="116"/>
                  </a:cubicBezTo>
                  <a:lnTo>
                    <a:pt x="0" y="84"/>
                  </a:lnTo>
                  <a:lnTo>
                    <a:pt x="0" y="52"/>
                  </a:lnTo>
                  <a:cubicBezTo>
                    <a:pt x="178" y="52"/>
                    <a:pt x="356" y="38"/>
                    <a:pt x="479" y="0"/>
                  </a:cubicBezTo>
                  <a:lnTo>
                    <a:pt x="487" y="30"/>
                  </a:lnTo>
                  <a:lnTo>
                    <a:pt x="496" y="6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4" name="Freeform 194"/>
            <p:cNvSpPr>
              <a:spLocks/>
            </p:cNvSpPr>
            <p:nvPr/>
          </p:nvSpPr>
          <p:spPr bwMode="auto">
            <a:xfrm>
              <a:off x="4246563" y="3832226"/>
              <a:ext cx="77788" cy="19050"/>
            </a:xfrm>
            <a:custGeom>
              <a:avLst/>
              <a:gdLst>
                <a:gd name="T0" fmla="*/ 329 w 329"/>
                <a:gd name="T1" fmla="*/ 79 h 79"/>
                <a:gd name="T2" fmla="*/ 0 w 329"/>
                <a:gd name="T3" fmla="*/ 63 h 79"/>
                <a:gd name="T4" fmla="*/ 3 w 329"/>
                <a:gd name="T5" fmla="*/ 31 h 79"/>
                <a:gd name="T6" fmla="*/ 6 w 329"/>
                <a:gd name="T7" fmla="*/ 0 h 79"/>
                <a:gd name="T8" fmla="*/ 329 w 329"/>
                <a:gd name="T9" fmla="*/ 15 h 79"/>
                <a:gd name="T10" fmla="*/ 329 w 329"/>
                <a:gd name="T11" fmla="*/ 47 h 79"/>
                <a:gd name="T12" fmla="*/ 329 w 329"/>
                <a:gd name="T13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9" h="79">
                  <a:moveTo>
                    <a:pt x="329" y="79"/>
                  </a:moveTo>
                  <a:cubicBezTo>
                    <a:pt x="215" y="79"/>
                    <a:pt x="100" y="73"/>
                    <a:pt x="0" y="63"/>
                  </a:cubicBezTo>
                  <a:lnTo>
                    <a:pt x="3" y="31"/>
                  </a:lnTo>
                  <a:lnTo>
                    <a:pt x="6" y="0"/>
                  </a:lnTo>
                  <a:cubicBezTo>
                    <a:pt x="104" y="10"/>
                    <a:pt x="216" y="15"/>
                    <a:pt x="329" y="15"/>
                  </a:cubicBezTo>
                  <a:lnTo>
                    <a:pt x="329" y="47"/>
                  </a:lnTo>
                  <a:lnTo>
                    <a:pt x="329" y="7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5" name="Freeform 195"/>
            <p:cNvSpPr>
              <a:spLocks/>
            </p:cNvSpPr>
            <p:nvPr/>
          </p:nvSpPr>
          <p:spPr bwMode="auto">
            <a:xfrm>
              <a:off x="4214813" y="3827463"/>
              <a:ext cx="33338" cy="19050"/>
            </a:xfrm>
            <a:custGeom>
              <a:avLst/>
              <a:gdLst>
                <a:gd name="T0" fmla="*/ 136 w 142"/>
                <a:gd name="T1" fmla="*/ 80 h 80"/>
                <a:gd name="T2" fmla="*/ 0 w 142"/>
                <a:gd name="T3" fmla="*/ 63 h 80"/>
                <a:gd name="T4" fmla="*/ 4 w 142"/>
                <a:gd name="T5" fmla="*/ 32 h 80"/>
                <a:gd name="T6" fmla="*/ 9 w 142"/>
                <a:gd name="T7" fmla="*/ 0 h 80"/>
                <a:gd name="T8" fmla="*/ 142 w 142"/>
                <a:gd name="T9" fmla="*/ 17 h 80"/>
                <a:gd name="T10" fmla="*/ 139 w 142"/>
                <a:gd name="T11" fmla="*/ 48 h 80"/>
                <a:gd name="T12" fmla="*/ 136 w 142"/>
                <a:gd name="T13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" h="80">
                  <a:moveTo>
                    <a:pt x="136" y="80"/>
                  </a:moveTo>
                  <a:cubicBezTo>
                    <a:pt x="87" y="75"/>
                    <a:pt x="40" y="69"/>
                    <a:pt x="0" y="63"/>
                  </a:cubicBezTo>
                  <a:lnTo>
                    <a:pt x="4" y="32"/>
                  </a:lnTo>
                  <a:lnTo>
                    <a:pt x="9" y="0"/>
                  </a:lnTo>
                  <a:cubicBezTo>
                    <a:pt x="48" y="6"/>
                    <a:pt x="93" y="12"/>
                    <a:pt x="142" y="17"/>
                  </a:cubicBezTo>
                  <a:lnTo>
                    <a:pt x="139" y="48"/>
                  </a:lnTo>
                  <a:lnTo>
                    <a:pt x="136" y="8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6" name="Freeform 196"/>
            <p:cNvSpPr>
              <a:spLocks/>
            </p:cNvSpPr>
            <p:nvPr/>
          </p:nvSpPr>
          <p:spPr bwMode="auto">
            <a:xfrm>
              <a:off x="4189413" y="3822701"/>
              <a:ext cx="26988" cy="20638"/>
            </a:xfrm>
            <a:custGeom>
              <a:avLst/>
              <a:gdLst>
                <a:gd name="T0" fmla="*/ 105 w 114"/>
                <a:gd name="T1" fmla="*/ 84 h 84"/>
                <a:gd name="T2" fmla="*/ 0 w 114"/>
                <a:gd name="T3" fmla="*/ 62 h 84"/>
                <a:gd name="T4" fmla="*/ 7 w 114"/>
                <a:gd name="T5" fmla="*/ 31 h 84"/>
                <a:gd name="T6" fmla="*/ 14 w 114"/>
                <a:gd name="T7" fmla="*/ 0 h 84"/>
                <a:gd name="T8" fmla="*/ 114 w 114"/>
                <a:gd name="T9" fmla="*/ 21 h 84"/>
                <a:gd name="T10" fmla="*/ 109 w 114"/>
                <a:gd name="T11" fmla="*/ 53 h 84"/>
                <a:gd name="T12" fmla="*/ 105 w 114"/>
                <a:gd name="T1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84">
                  <a:moveTo>
                    <a:pt x="105" y="84"/>
                  </a:moveTo>
                  <a:cubicBezTo>
                    <a:pt x="63" y="77"/>
                    <a:pt x="28" y="69"/>
                    <a:pt x="0" y="62"/>
                  </a:cubicBezTo>
                  <a:lnTo>
                    <a:pt x="7" y="31"/>
                  </a:lnTo>
                  <a:lnTo>
                    <a:pt x="14" y="0"/>
                  </a:lnTo>
                  <a:cubicBezTo>
                    <a:pt x="41" y="7"/>
                    <a:pt x="74" y="15"/>
                    <a:pt x="114" y="21"/>
                  </a:cubicBezTo>
                  <a:lnTo>
                    <a:pt x="109" y="53"/>
                  </a:lnTo>
                  <a:lnTo>
                    <a:pt x="105" y="8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7" name="Freeform 197"/>
            <p:cNvSpPr>
              <a:spLocks/>
            </p:cNvSpPr>
            <p:nvPr/>
          </p:nvSpPr>
          <p:spPr bwMode="auto">
            <a:xfrm>
              <a:off x="2012950" y="3733801"/>
              <a:ext cx="68263" cy="23813"/>
            </a:xfrm>
            <a:custGeom>
              <a:avLst/>
              <a:gdLst>
                <a:gd name="T0" fmla="*/ 0 w 43"/>
                <a:gd name="T1" fmla="*/ 0 h 15"/>
                <a:gd name="T2" fmla="*/ 43 w 43"/>
                <a:gd name="T3" fmla="*/ 4 h 15"/>
                <a:gd name="T4" fmla="*/ 43 w 43"/>
                <a:gd name="T5" fmla="*/ 9 h 15"/>
                <a:gd name="T6" fmla="*/ 43 w 43"/>
                <a:gd name="T7" fmla="*/ 15 h 15"/>
                <a:gd name="T8" fmla="*/ 0 w 43"/>
                <a:gd name="T9" fmla="*/ 12 h 15"/>
                <a:gd name="T10" fmla="*/ 0 w 43"/>
                <a:gd name="T11" fmla="*/ 6 h 15"/>
                <a:gd name="T12" fmla="*/ 0 w 43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5">
                  <a:moveTo>
                    <a:pt x="0" y="0"/>
                  </a:moveTo>
                  <a:lnTo>
                    <a:pt x="43" y="4"/>
                  </a:lnTo>
                  <a:lnTo>
                    <a:pt x="43" y="9"/>
                  </a:lnTo>
                  <a:lnTo>
                    <a:pt x="43" y="15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8" name="Freeform 198"/>
            <p:cNvSpPr>
              <a:spLocks/>
            </p:cNvSpPr>
            <p:nvPr/>
          </p:nvSpPr>
          <p:spPr bwMode="auto">
            <a:xfrm>
              <a:off x="1698625" y="3859213"/>
              <a:ext cx="96838" cy="192088"/>
            </a:xfrm>
            <a:custGeom>
              <a:avLst/>
              <a:gdLst>
                <a:gd name="T0" fmla="*/ 39 w 61"/>
                <a:gd name="T1" fmla="*/ 121 h 121"/>
                <a:gd name="T2" fmla="*/ 0 w 61"/>
                <a:gd name="T3" fmla="*/ 9 h 121"/>
                <a:gd name="T4" fmla="*/ 11 w 61"/>
                <a:gd name="T5" fmla="*/ 4 h 121"/>
                <a:gd name="T6" fmla="*/ 22 w 61"/>
                <a:gd name="T7" fmla="*/ 0 h 121"/>
                <a:gd name="T8" fmla="*/ 61 w 61"/>
                <a:gd name="T9" fmla="*/ 112 h 121"/>
                <a:gd name="T10" fmla="*/ 50 w 61"/>
                <a:gd name="T11" fmla="*/ 117 h 121"/>
                <a:gd name="T12" fmla="*/ 39 w 61"/>
                <a:gd name="T13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121">
                  <a:moveTo>
                    <a:pt x="39" y="121"/>
                  </a:moveTo>
                  <a:lnTo>
                    <a:pt x="0" y="9"/>
                  </a:lnTo>
                  <a:lnTo>
                    <a:pt x="11" y="4"/>
                  </a:lnTo>
                  <a:lnTo>
                    <a:pt x="22" y="0"/>
                  </a:lnTo>
                  <a:lnTo>
                    <a:pt x="61" y="112"/>
                  </a:lnTo>
                  <a:lnTo>
                    <a:pt x="50" y="117"/>
                  </a:lnTo>
                  <a:lnTo>
                    <a:pt x="39" y="1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9" name="Freeform 199"/>
            <p:cNvSpPr>
              <a:spLocks/>
            </p:cNvSpPr>
            <p:nvPr/>
          </p:nvSpPr>
          <p:spPr bwMode="auto">
            <a:xfrm>
              <a:off x="4316413" y="3905251"/>
              <a:ext cx="138113" cy="150813"/>
            </a:xfrm>
            <a:custGeom>
              <a:avLst/>
              <a:gdLst>
                <a:gd name="T0" fmla="*/ 0 w 87"/>
                <a:gd name="T1" fmla="*/ 78 h 95"/>
                <a:gd name="T2" fmla="*/ 71 w 87"/>
                <a:gd name="T3" fmla="*/ 0 h 95"/>
                <a:gd name="T4" fmla="*/ 79 w 87"/>
                <a:gd name="T5" fmla="*/ 9 h 95"/>
                <a:gd name="T6" fmla="*/ 87 w 87"/>
                <a:gd name="T7" fmla="*/ 17 h 95"/>
                <a:gd name="T8" fmla="*/ 16 w 87"/>
                <a:gd name="T9" fmla="*/ 95 h 95"/>
                <a:gd name="T10" fmla="*/ 8 w 87"/>
                <a:gd name="T11" fmla="*/ 86 h 95"/>
                <a:gd name="T12" fmla="*/ 0 w 87"/>
                <a:gd name="T13" fmla="*/ 7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95">
                  <a:moveTo>
                    <a:pt x="0" y="78"/>
                  </a:moveTo>
                  <a:lnTo>
                    <a:pt x="71" y="0"/>
                  </a:lnTo>
                  <a:lnTo>
                    <a:pt x="79" y="9"/>
                  </a:lnTo>
                  <a:lnTo>
                    <a:pt x="87" y="17"/>
                  </a:lnTo>
                  <a:lnTo>
                    <a:pt x="16" y="95"/>
                  </a:lnTo>
                  <a:lnTo>
                    <a:pt x="8" y="86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0" name="Freeform 200"/>
            <p:cNvSpPr>
              <a:spLocks/>
            </p:cNvSpPr>
            <p:nvPr/>
          </p:nvSpPr>
          <p:spPr bwMode="auto">
            <a:xfrm>
              <a:off x="4584700" y="1855788"/>
              <a:ext cx="84138" cy="176213"/>
            </a:xfrm>
            <a:custGeom>
              <a:avLst/>
              <a:gdLst>
                <a:gd name="T0" fmla="*/ 53 w 53"/>
                <a:gd name="T1" fmla="*/ 0 h 111"/>
                <a:gd name="T2" fmla="*/ 0 w 53"/>
                <a:gd name="T3" fmla="*/ 56 h 111"/>
                <a:gd name="T4" fmla="*/ 53 w 53"/>
                <a:gd name="T5" fmla="*/ 111 h 111"/>
                <a:gd name="T6" fmla="*/ 53 w 53"/>
                <a:gd name="T7" fmla="*/ 0 h 111"/>
                <a:gd name="T8" fmla="*/ 53 w 53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1">
                  <a:moveTo>
                    <a:pt x="53" y="0"/>
                  </a:moveTo>
                  <a:lnTo>
                    <a:pt x="0" y="56"/>
                  </a:lnTo>
                  <a:lnTo>
                    <a:pt x="53" y="111"/>
                  </a:lnTo>
                  <a:lnTo>
                    <a:pt x="53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1" name="Freeform 201"/>
            <p:cNvSpPr>
              <a:spLocks/>
            </p:cNvSpPr>
            <p:nvPr/>
          </p:nvSpPr>
          <p:spPr bwMode="auto">
            <a:xfrm>
              <a:off x="4667250" y="1852613"/>
              <a:ext cx="4763" cy="3175"/>
            </a:xfrm>
            <a:custGeom>
              <a:avLst/>
              <a:gdLst>
                <a:gd name="T0" fmla="*/ 0 w 17"/>
                <a:gd name="T1" fmla="*/ 3 h 11"/>
                <a:gd name="T2" fmla="*/ 2 w 17"/>
                <a:gd name="T3" fmla="*/ 1 h 11"/>
                <a:gd name="T4" fmla="*/ 7 w 17"/>
                <a:gd name="T5" fmla="*/ 0 h 11"/>
                <a:gd name="T6" fmla="*/ 12 w 17"/>
                <a:gd name="T7" fmla="*/ 1 h 11"/>
                <a:gd name="T8" fmla="*/ 16 w 17"/>
                <a:gd name="T9" fmla="*/ 5 h 11"/>
                <a:gd name="T10" fmla="*/ 17 w 17"/>
                <a:gd name="T11" fmla="*/ 11 h 11"/>
                <a:gd name="T12" fmla="*/ 17 w 17"/>
                <a:gd name="T13" fmla="*/ 11 h 11"/>
                <a:gd name="T14" fmla="*/ 7 w 17"/>
                <a:gd name="T15" fmla="*/ 11 h 11"/>
                <a:gd name="T16" fmla="*/ 0 w 17"/>
                <a:gd name="T17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1">
                  <a:moveTo>
                    <a:pt x="0" y="3"/>
                  </a:move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8" y="0"/>
                    <a:pt x="11" y="0"/>
                    <a:pt x="12" y="1"/>
                  </a:cubicBezTo>
                  <a:cubicBezTo>
                    <a:pt x="13" y="3"/>
                    <a:pt x="14" y="4"/>
                    <a:pt x="16" y="5"/>
                  </a:cubicBezTo>
                  <a:cubicBezTo>
                    <a:pt x="16" y="7"/>
                    <a:pt x="17" y="9"/>
                    <a:pt x="17" y="11"/>
                  </a:cubicBezTo>
                  <a:lnTo>
                    <a:pt x="17" y="11"/>
                  </a:lnTo>
                  <a:lnTo>
                    <a:pt x="7" y="1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2" name="Freeform 202"/>
            <p:cNvSpPr>
              <a:spLocks/>
            </p:cNvSpPr>
            <p:nvPr/>
          </p:nvSpPr>
          <p:spPr bwMode="auto">
            <a:xfrm>
              <a:off x="4584700" y="1854201"/>
              <a:ext cx="85725" cy="92075"/>
            </a:xfrm>
            <a:custGeom>
              <a:avLst/>
              <a:gdLst>
                <a:gd name="T0" fmla="*/ 54 w 54"/>
                <a:gd name="T1" fmla="*/ 2 h 58"/>
                <a:gd name="T2" fmla="*/ 1 w 54"/>
                <a:gd name="T3" fmla="*/ 58 h 58"/>
                <a:gd name="T4" fmla="*/ 0 w 54"/>
                <a:gd name="T5" fmla="*/ 57 h 58"/>
                <a:gd name="T6" fmla="*/ 0 w 54"/>
                <a:gd name="T7" fmla="*/ 55 h 58"/>
                <a:gd name="T8" fmla="*/ 52 w 54"/>
                <a:gd name="T9" fmla="*/ 0 h 58"/>
                <a:gd name="T10" fmla="*/ 53 w 54"/>
                <a:gd name="T11" fmla="*/ 1 h 58"/>
                <a:gd name="T12" fmla="*/ 54 w 54"/>
                <a:gd name="T13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58">
                  <a:moveTo>
                    <a:pt x="54" y="2"/>
                  </a:moveTo>
                  <a:lnTo>
                    <a:pt x="1" y="58"/>
                  </a:lnTo>
                  <a:lnTo>
                    <a:pt x="0" y="57"/>
                  </a:lnTo>
                  <a:lnTo>
                    <a:pt x="0" y="55"/>
                  </a:lnTo>
                  <a:lnTo>
                    <a:pt x="52" y="0"/>
                  </a:lnTo>
                  <a:lnTo>
                    <a:pt x="53" y="1"/>
                  </a:lnTo>
                  <a:lnTo>
                    <a:pt x="54" y="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3" name="Freeform 203"/>
            <p:cNvSpPr>
              <a:spLocks/>
            </p:cNvSpPr>
            <p:nvPr/>
          </p:nvSpPr>
          <p:spPr bwMode="auto">
            <a:xfrm>
              <a:off x="4583113" y="1941513"/>
              <a:ext cx="1588" cy="4763"/>
            </a:xfrm>
            <a:custGeom>
              <a:avLst/>
              <a:gdLst>
                <a:gd name="T0" fmla="*/ 3 w 9"/>
                <a:gd name="T1" fmla="*/ 16 h 16"/>
                <a:gd name="T2" fmla="*/ 0 w 9"/>
                <a:gd name="T3" fmla="*/ 14 h 16"/>
                <a:gd name="T4" fmla="*/ 0 w 9"/>
                <a:gd name="T5" fmla="*/ 8 h 16"/>
                <a:gd name="T6" fmla="*/ 0 w 9"/>
                <a:gd name="T7" fmla="*/ 3 h 16"/>
                <a:gd name="T8" fmla="*/ 3 w 9"/>
                <a:gd name="T9" fmla="*/ 0 h 16"/>
                <a:gd name="T10" fmla="*/ 9 w 9"/>
                <a:gd name="T11" fmla="*/ 8 h 16"/>
                <a:gd name="T12" fmla="*/ 3 w 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6">
                  <a:moveTo>
                    <a:pt x="3" y="16"/>
                  </a:moveTo>
                  <a:cubicBezTo>
                    <a:pt x="2" y="16"/>
                    <a:pt x="1" y="15"/>
                    <a:pt x="0" y="14"/>
                  </a:cubicBezTo>
                  <a:cubicBezTo>
                    <a:pt x="0" y="12"/>
                    <a:pt x="0" y="10"/>
                    <a:pt x="0" y="8"/>
                  </a:cubicBezTo>
                  <a:cubicBezTo>
                    <a:pt x="0" y="7"/>
                    <a:pt x="0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lnTo>
                    <a:pt x="9" y="8"/>
                  </a:lnTo>
                  <a:lnTo>
                    <a:pt x="3" y="16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4" name="Freeform 204"/>
            <p:cNvSpPr>
              <a:spLocks/>
            </p:cNvSpPr>
            <p:nvPr/>
          </p:nvSpPr>
          <p:spPr bwMode="auto">
            <a:xfrm>
              <a:off x="4584700" y="1941513"/>
              <a:ext cx="85725" cy="92075"/>
            </a:xfrm>
            <a:custGeom>
              <a:avLst/>
              <a:gdLst>
                <a:gd name="T0" fmla="*/ 1 w 54"/>
                <a:gd name="T1" fmla="*/ 0 h 58"/>
                <a:gd name="T2" fmla="*/ 54 w 54"/>
                <a:gd name="T3" fmla="*/ 56 h 58"/>
                <a:gd name="T4" fmla="*/ 53 w 54"/>
                <a:gd name="T5" fmla="*/ 57 h 58"/>
                <a:gd name="T6" fmla="*/ 52 w 54"/>
                <a:gd name="T7" fmla="*/ 58 h 58"/>
                <a:gd name="T8" fmla="*/ 0 w 54"/>
                <a:gd name="T9" fmla="*/ 3 h 58"/>
                <a:gd name="T10" fmla="*/ 0 w 54"/>
                <a:gd name="T11" fmla="*/ 2 h 58"/>
                <a:gd name="T12" fmla="*/ 1 w 54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58">
                  <a:moveTo>
                    <a:pt x="1" y="0"/>
                  </a:moveTo>
                  <a:lnTo>
                    <a:pt x="54" y="56"/>
                  </a:lnTo>
                  <a:lnTo>
                    <a:pt x="53" y="57"/>
                  </a:lnTo>
                  <a:lnTo>
                    <a:pt x="52" y="58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5" name="Freeform 206"/>
            <p:cNvSpPr>
              <a:spLocks/>
            </p:cNvSpPr>
            <p:nvPr/>
          </p:nvSpPr>
          <p:spPr bwMode="auto">
            <a:xfrm>
              <a:off x="4667251" y="2032000"/>
              <a:ext cx="4763" cy="3175"/>
            </a:xfrm>
            <a:custGeom>
              <a:avLst/>
              <a:gdLst>
                <a:gd name="T0" fmla="*/ 17 w 17"/>
                <a:gd name="T1" fmla="*/ 0 h 11"/>
                <a:gd name="T2" fmla="*/ 16 w 17"/>
                <a:gd name="T3" fmla="*/ 5 h 11"/>
                <a:gd name="T4" fmla="*/ 12 w 17"/>
                <a:gd name="T5" fmla="*/ 9 h 11"/>
                <a:gd name="T6" fmla="*/ 7 w 17"/>
                <a:gd name="T7" fmla="*/ 11 h 11"/>
                <a:gd name="T8" fmla="*/ 2 w 17"/>
                <a:gd name="T9" fmla="*/ 9 h 11"/>
                <a:gd name="T10" fmla="*/ 0 w 17"/>
                <a:gd name="T11" fmla="*/ 8 h 11"/>
                <a:gd name="T12" fmla="*/ 7 w 17"/>
                <a:gd name="T13" fmla="*/ 0 h 11"/>
                <a:gd name="T14" fmla="*/ 17 w 17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1">
                  <a:moveTo>
                    <a:pt x="17" y="0"/>
                  </a:moveTo>
                  <a:cubicBezTo>
                    <a:pt x="17" y="1"/>
                    <a:pt x="16" y="4"/>
                    <a:pt x="16" y="5"/>
                  </a:cubicBezTo>
                  <a:cubicBezTo>
                    <a:pt x="14" y="7"/>
                    <a:pt x="13" y="8"/>
                    <a:pt x="12" y="9"/>
                  </a:cubicBezTo>
                  <a:cubicBezTo>
                    <a:pt x="11" y="10"/>
                    <a:pt x="8" y="11"/>
                    <a:pt x="7" y="11"/>
                  </a:cubicBezTo>
                  <a:cubicBezTo>
                    <a:pt x="5" y="11"/>
                    <a:pt x="3" y="10"/>
                    <a:pt x="2" y="9"/>
                  </a:cubicBezTo>
                  <a:cubicBezTo>
                    <a:pt x="1" y="8"/>
                    <a:pt x="0" y="8"/>
                    <a:pt x="0" y="8"/>
                  </a:cubicBezTo>
                  <a:lnTo>
                    <a:pt x="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6" name="Freeform 207"/>
            <p:cNvSpPr>
              <a:spLocks/>
            </p:cNvSpPr>
            <p:nvPr/>
          </p:nvSpPr>
          <p:spPr bwMode="auto">
            <a:xfrm>
              <a:off x="4667251" y="1855788"/>
              <a:ext cx="4763" cy="176213"/>
            </a:xfrm>
            <a:custGeom>
              <a:avLst/>
              <a:gdLst>
                <a:gd name="T0" fmla="*/ 0 w 3"/>
                <a:gd name="T1" fmla="*/ 111 h 111"/>
                <a:gd name="T2" fmla="*/ 0 w 3"/>
                <a:gd name="T3" fmla="*/ 0 h 111"/>
                <a:gd name="T4" fmla="*/ 1 w 3"/>
                <a:gd name="T5" fmla="*/ 0 h 111"/>
                <a:gd name="T6" fmla="*/ 3 w 3"/>
                <a:gd name="T7" fmla="*/ 0 h 111"/>
                <a:gd name="T8" fmla="*/ 3 w 3"/>
                <a:gd name="T9" fmla="*/ 111 h 111"/>
                <a:gd name="T10" fmla="*/ 1 w 3"/>
                <a:gd name="T11" fmla="*/ 111 h 111"/>
                <a:gd name="T12" fmla="*/ 0 w 3"/>
                <a:gd name="T13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11">
                  <a:moveTo>
                    <a:pt x="0" y="11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3" y="111"/>
                  </a:lnTo>
                  <a:lnTo>
                    <a:pt x="1" y="111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7" name="Freeform 208"/>
            <p:cNvSpPr>
              <a:spLocks/>
            </p:cNvSpPr>
            <p:nvPr/>
          </p:nvSpPr>
          <p:spPr bwMode="auto">
            <a:xfrm>
              <a:off x="4219576" y="3700463"/>
              <a:ext cx="139700" cy="53975"/>
            </a:xfrm>
            <a:custGeom>
              <a:avLst/>
              <a:gdLst>
                <a:gd name="T0" fmla="*/ 0 w 88"/>
                <a:gd name="T1" fmla="*/ 1 h 34"/>
                <a:gd name="T2" fmla="*/ 88 w 88"/>
                <a:gd name="T3" fmla="*/ 0 h 34"/>
                <a:gd name="T4" fmla="*/ 88 w 88"/>
                <a:gd name="T5" fmla="*/ 17 h 34"/>
                <a:gd name="T6" fmla="*/ 88 w 88"/>
                <a:gd name="T7" fmla="*/ 33 h 34"/>
                <a:gd name="T8" fmla="*/ 0 w 88"/>
                <a:gd name="T9" fmla="*/ 34 h 34"/>
                <a:gd name="T10" fmla="*/ 0 w 88"/>
                <a:gd name="T11" fmla="*/ 17 h 34"/>
                <a:gd name="T12" fmla="*/ 0 w 88"/>
                <a:gd name="T13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34">
                  <a:moveTo>
                    <a:pt x="0" y="1"/>
                  </a:moveTo>
                  <a:lnTo>
                    <a:pt x="88" y="0"/>
                  </a:lnTo>
                  <a:lnTo>
                    <a:pt x="88" y="17"/>
                  </a:lnTo>
                  <a:lnTo>
                    <a:pt x="88" y="33"/>
                  </a:lnTo>
                  <a:lnTo>
                    <a:pt x="0" y="34"/>
                  </a:lnTo>
                  <a:lnTo>
                    <a:pt x="0" y="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8" name="Freeform 209"/>
            <p:cNvSpPr>
              <a:spLocks/>
            </p:cNvSpPr>
            <p:nvPr/>
          </p:nvSpPr>
          <p:spPr bwMode="auto">
            <a:xfrm>
              <a:off x="4359276" y="3727450"/>
              <a:ext cx="25400" cy="25400"/>
            </a:xfrm>
            <a:custGeom>
              <a:avLst/>
              <a:gdLst>
                <a:gd name="T0" fmla="*/ 106 w 106"/>
                <a:gd name="T1" fmla="*/ 0 h 112"/>
                <a:gd name="T2" fmla="*/ 92 w 106"/>
                <a:gd name="T3" fmla="*/ 57 h 112"/>
                <a:gd name="T4" fmla="*/ 53 w 106"/>
                <a:gd name="T5" fmla="*/ 98 h 112"/>
                <a:gd name="T6" fmla="*/ 1 w 106"/>
                <a:gd name="T7" fmla="*/ 112 h 112"/>
                <a:gd name="T8" fmla="*/ 0 w 106"/>
                <a:gd name="T9" fmla="*/ 0 h 112"/>
                <a:gd name="T10" fmla="*/ 106 w 106"/>
                <a:gd name="T1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" h="112">
                  <a:moveTo>
                    <a:pt x="106" y="0"/>
                  </a:moveTo>
                  <a:cubicBezTo>
                    <a:pt x="106" y="21"/>
                    <a:pt x="101" y="38"/>
                    <a:pt x="92" y="57"/>
                  </a:cubicBezTo>
                  <a:cubicBezTo>
                    <a:pt x="82" y="74"/>
                    <a:pt x="69" y="88"/>
                    <a:pt x="53" y="98"/>
                  </a:cubicBezTo>
                  <a:cubicBezTo>
                    <a:pt x="37" y="108"/>
                    <a:pt x="20" y="112"/>
                    <a:pt x="1" y="112"/>
                  </a:cubicBezTo>
                  <a:lnTo>
                    <a:pt x="0" y="0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9" name="Freeform 210"/>
            <p:cNvSpPr>
              <a:spLocks/>
            </p:cNvSpPr>
            <p:nvPr/>
          </p:nvSpPr>
          <p:spPr bwMode="auto">
            <a:xfrm>
              <a:off x="4333876" y="1952625"/>
              <a:ext cx="50800" cy="1774825"/>
            </a:xfrm>
            <a:custGeom>
              <a:avLst/>
              <a:gdLst>
                <a:gd name="T0" fmla="*/ 0 w 32"/>
                <a:gd name="T1" fmla="*/ 1118 h 1118"/>
                <a:gd name="T2" fmla="*/ 0 w 32"/>
                <a:gd name="T3" fmla="*/ 0 h 1118"/>
                <a:gd name="T4" fmla="*/ 16 w 32"/>
                <a:gd name="T5" fmla="*/ 0 h 1118"/>
                <a:gd name="T6" fmla="*/ 32 w 32"/>
                <a:gd name="T7" fmla="*/ 0 h 1118"/>
                <a:gd name="T8" fmla="*/ 32 w 32"/>
                <a:gd name="T9" fmla="*/ 1118 h 1118"/>
                <a:gd name="T10" fmla="*/ 16 w 32"/>
                <a:gd name="T11" fmla="*/ 1118 h 1118"/>
                <a:gd name="T12" fmla="*/ 0 w 32"/>
                <a:gd name="T13" fmla="*/ 1118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118">
                  <a:moveTo>
                    <a:pt x="0" y="1118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32" y="1118"/>
                  </a:lnTo>
                  <a:lnTo>
                    <a:pt x="16" y="1118"/>
                  </a:lnTo>
                  <a:lnTo>
                    <a:pt x="0" y="111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0" name="Freeform 211"/>
            <p:cNvSpPr>
              <a:spLocks/>
            </p:cNvSpPr>
            <p:nvPr/>
          </p:nvSpPr>
          <p:spPr bwMode="auto">
            <a:xfrm>
              <a:off x="4333876" y="1925638"/>
              <a:ext cx="25400" cy="26988"/>
            </a:xfrm>
            <a:custGeom>
              <a:avLst/>
              <a:gdLst>
                <a:gd name="T0" fmla="*/ 0 w 104"/>
                <a:gd name="T1" fmla="*/ 113 h 113"/>
                <a:gd name="T2" fmla="*/ 13 w 104"/>
                <a:gd name="T3" fmla="*/ 56 h 113"/>
                <a:gd name="T4" fmla="*/ 52 w 104"/>
                <a:gd name="T5" fmla="*/ 15 h 113"/>
                <a:gd name="T6" fmla="*/ 104 w 104"/>
                <a:gd name="T7" fmla="*/ 0 h 113"/>
                <a:gd name="T8" fmla="*/ 104 w 104"/>
                <a:gd name="T9" fmla="*/ 113 h 113"/>
                <a:gd name="T10" fmla="*/ 0 w 104"/>
                <a:gd name="T11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113">
                  <a:moveTo>
                    <a:pt x="0" y="113"/>
                  </a:moveTo>
                  <a:cubicBezTo>
                    <a:pt x="0" y="92"/>
                    <a:pt x="4" y="74"/>
                    <a:pt x="13" y="56"/>
                  </a:cubicBezTo>
                  <a:cubicBezTo>
                    <a:pt x="23" y="39"/>
                    <a:pt x="36" y="25"/>
                    <a:pt x="52" y="15"/>
                  </a:cubicBezTo>
                  <a:cubicBezTo>
                    <a:pt x="69" y="4"/>
                    <a:pt x="85" y="0"/>
                    <a:pt x="104" y="0"/>
                  </a:cubicBezTo>
                  <a:lnTo>
                    <a:pt x="104" y="11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1" name="Freeform 212"/>
            <p:cNvSpPr>
              <a:spLocks/>
            </p:cNvSpPr>
            <p:nvPr/>
          </p:nvSpPr>
          <p:spPr bwMode="auto">
            <a:xfrm>
              <a:off x="4359276" y="1925638"/>
              <a:ext cx="406400" cy="52388"/>
            </a:xfrm>
            <a:custGeom>
              <a:avLst/>
              <a:gdLst>
                <a:gd name="T0" fmla="*/ 0 w 256"/>
                <a:gd name="T1" fmla="*/ 0 h 33"/>
                <a:gd name="T2" fmla="*/ 256 w 256"/>
                <a:gd name="T3" fmla="*/ 0 h 33"/>
                <a:gd name="T4" fmla="*/ 256 w 256"/>
                <a:gd name="T5" fmla="*/ 17 h 33"/>
                <a:gd name="T6" fmla="*/ 256 w 256"/>
                <a:gd name="T7" fmla="*/ 33 h 33"/>
                <a:gd name="T8" fmla="*/ 0 w 256"/>
                <a:gd name="T9" fmla="*/ 33 h 33"/>
                <a:gd name="T10" fmla="*/ 0 w 256"/>
                <a:gd name="T11" fmla="*/ 17 h 33"/>
                <a:gd name="T12" fmla="*/ 0 w 256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33">
                  <a:moveTo>
                    <a:pt x="0" y="0"/>
                  </a:moveTo>
                  <a:lnTo>
                    <a:pt x="256" y="0"/>
                  </a:lnTo>
                  <a:lnTo>
                    <a:pt x="256" y="17"/>
                  </a:lnTo>
                  <a:lnTo>
                    <a:pt x="256" y="33"/>
                  </a:lnTo>
                  <a:lnTo>
                    <a:pt x="0" y="33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2" name="Freeform 213"/>
            <p:cNvSpPr>
              <a:spLocks/>
            </p:cNvSpPr>
            <p:nvPr/>
          </p:nvSpPr>
          <p:spPr bwMode="auto">
            <a:xfrm>
              <a:off x="4302126" y="3705225"/>
              <a:ext cx="139700" cy="150813"/>
            </a:xfrm>
            <a:custGeom>
              <a:avLst/>
              <a:gdLst>
                <a:gd name="T0" fmla="*/ 0 w 88"/>
                <a:gd name="T1" fmla="*/ 77 h 95"/>
                <a:gd name="T2" fmla="*/ 71 w 88"/>
                <a:gd name="T3" fmla="*/ 0 h 95"/>
                <a:gd name="T4" fmla="*/ 79 w 88"/>
                <a:gd name="T5" fmla="*/ 9 h 95"/>
                <a:gd name="T6" fmla="*/ 88 w 88"/>
                <a:gd name="T7" fmla="*/ 18 h 95"/>
                <a:gd name="T8" fmla="*/ 17 w 88"/>
                <a:gd name="T9" fmla="*/ 95 h 95"/>
                <a:gd name="T10" fmla="*/ 9 w 88"/>
                <a:gd name="T11" fmla="*/ 86 h 95"/>
                <a:gd name="T12" fmla="*/ 0 w 88"/>
                <a:gd name="T13" fmla="*/ 7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95">
                  <a:moveTo>
                    <a:pt x="0" y="77"/>
                  </a:moveTo>
                  <a:lnTo>
                    <a:pt x="71" y="0"/>
                  </a:lnTo>
                  <a:lnTo>
                    <a:pt x="79" y="9"/>
                  </a:lnTo>
                  <a:lnTo>
                    <a:pt x="88" y="18"/>
                  </a:lnTo>
                  <a:lnTo>
                    <a:pt x="17" y="95"/>
                  </a:lnTo>
                  <a:lnTo>
                    <a:pt x="9" y="86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3" name="Freeform 214"/>
            <p:cNvSpPr>
              <a:spLocks/>
            </p:cNvSpPr>
            <p:nvPr/>
          </p:nvSpPr>
          <p:spPr bwMode="auto">
            <a:xfrm>
              <a:off x="1933576" y="3556000"/>
              <a:ext cx="88900" cy="125413"/>
            </a:xfrm>
            <a:custGeom>
              <a:avLst/>
              <a:gdLst>
                <a:gd name="T0" fmla="*/ 0 w 56"/>
                <a:gd name="T1" fmla="*/ 39 h 79"/>
                <a:gd name="T2" fmla="*/ 0 w 56"/>
                <a:gd name="T3" fmla="*/ 0 h 79"/>
                <a:gd name="T4" fmla="*/ 56 w 56"/>
                <a:gd name="T5" fmla="*/ 0 h 79"/>
                <a:gd name="T6" fmla="*/ 56 w 56"/>
                <a:gd name="T7" fmla="*/ 79 h 79"/>
                <a:gd name="T8" fmla="*/ 0 w 56"/>
                <a:gd name="T9" fmla="*/ 79 h 79"/>
                <a:gd name="T10" fmla="*/ 0 w 56"/>
                <a:gd name="T11" fmla="*/ 3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79">
                  <a:moveTo>
                    <a:pt x="0" y="39"/>
                  </a:moveTo>
                  <a:lnTo>
                    <a:pt x="0" y="0"/>
                  </a:lnTo>
                  <a:lnTo>
                    <a:pt x="56" y="0"/>
                  </a:lnTo>
                  <a:lnTo>
                    <a:pt x="56" y="79"/>
                  </a:lnTo>
                  <a:lnTo>
                    <a:pt x="0" y="7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E08E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4" name="Freeform 215"/>
            <p:cNvSpPr>
              <a:spLocks/>
            </p:cNvSpPr>
            <p:nvPr/>
          </p:nvSpPr>
          <p:spPr bwMode="auto">
            <a:xfrm>
              <a:off x="1930401" y="3556000"/>
              <a:ext cx="4763" cy="61913"/>
            </a:xfrm>
            <a:custGeom>
              <a:avLst/>
              <a:gdLst>
                <a:gd name="T0" fmla="*/ 0 w 3"/>
                <a:gd name="T1" fmla="*/ 39 h 39"/>
                <a:gd name="T2" fmla="*/ 0 w 3"/>
                <a:gd name="T3" fmla="*/ 0 h 39"/>
                <a:gd name="T4" fmla="*/ 2 w 3"/>
                <a:gd name="T5" fmla="*/ 0 h 39"/>
                <a:gd name="T6" fmla="*/ 3 w 3"/>
                <a:gd name="T7" fmla="*/ 0 h 39"/>
                <a:gd name="T8" fmla="*/ 3 w 3"/>
                <a:gd name="T9" fmla="*/ 39 h 39"/>
                <a:gd name="T10" fmla="*/ 2 w 3"/>
                <a:gd name="T11" fmla="*/ 39 h 39"/>
                <a:gd name="T12" fmla="*/ 0 w 3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9">
                  <a:moveTo>
                    <a:pt x="0" y="39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39"/>
                  </a:lnTo>
                  <a:lnTo>
                    <a:pt x="2" y="3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5" name="Rectangle 216"/>
            <p:cNvSpPr>
              <a:spLocks noChangeArrowheads="1"/>
            </p:cNvSpPr>
            <p:nvPr/>
          </p:nvSpPr>
          <p:spPr bwMode="auto">
            <a:xfrm>
              <a:off x="1930401" y="3554413"/>
              <a:ext cx="3175" cy="158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6" name="Freeform 217"/>
            <p:cNvSpPr>
              <a:spLocks/>
            </p:cNvSpPr>
            <p:nvPr/>
          </p:nvSpPr>
          <p:spPr bwMode="auto">
            <a:xfrm>
              <a:off x="1933576" y="3554413"/>
              <a:ext cx="88900" cy="3175"/>
            </a:xfrm>
            <a:custGeom>
              <a:avLst/>
              <a:gdLst>
                <a:gd name="T0" fmla="*/ 0 w 56"/>
                <a:gd name="T1" fmla="*/ 0 h 2"/>
                <a:gd name="T2" fmla="*/ 56 w 56"/>
                <a:gd name="T3" fmla="*/ 0 h 2"/>
                <a:gd name="T4" fmla="*/ 56 w 56"/>
                <a:gd name="T5" fmla="*/ 1 h 2"/>
                <a:gd name="T6" fmla="*/ 56 w 56"/>
                <a:gd name="T7" fmla="*/ 2 h 2"/>
                <a:gd name="T8" fmla="*/ 0 w 56"/>
                <a:gd name="T9" fmla="*/ 2 h 2"/>
                <a:gd name="T10" fmla="*/ 0 w 56"/>
                <a:gd name="T11" fmla="*/ 1 h 2"/>
                <a:gd name="T12" fmla="*/ 0 w 56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2">
                  <a:moveTo>
                    <a:pt x="0" y="0"/>
                  </a:moveTo>
                  <a:lnTo>
                    <a:pt x="56" y="0"/>
                  </a:lnTo>
                  <a:lnTo>
                    <a:pt x="56" y="1"/>
                  </a:lnTo>
                  <a:lnTo>
                    <a:pt x="56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7" name="Freeform 218"/>
            <p:cNvSpPr>
              <a:spLocks/>
            </p:cNvSpPr>
            <p:nvPr/>
          </p:nvSpPr>
          <p:spPr bwMode="auto">
            <a:xfrm>
              <a:off x="2019301" y="3556000"/>
              <a:ext cx="4763" cy="125413"/>
            </a:xfrm>
            <a:custGeom>
              <a:avLst/>
              <a:gdLst>
                <a:gd name="T0" fmla="*/ 3 w 3"/>
                <a:gd name="T1" fmla="*/ 0 h 79"/>
                <a:gd name="T2" fmla="*/ 3 w 3"/>
                <a:gd name="T3" fmla="*/ 79 h 79"/>
                <a:gd name="T4" fmla="*/ 2 w 3"/>
                <a:gd name="T5" fmla="*/ 79 h 79"/>
                <a:gd name="T6" fmla="*/ 0 w 3"/>
                <a:gd name="T7" fmla="*/ 79 h 79"/>
                <a:gd name="T8" fmla="*/ 0 w 3"/>
                <a:gd name="T9" fmla="*/ 0 h 79"/>
                <a:gd name="T10" fmla="*/ 2 w 3"/>
                <a:gd name="T11" fmla="*/ 0 h 79"/>
                <a:gd name="T12" fmla="*/ 3 w 3"/>
                <a:gd name="T1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79">
                  <a:moveTo>
                    <a:pt x="3" y="0"/>
                  </a:moveTo>
                  <a:lnTo>
                    <a:pt x="3" y="79"/>
                  </a:lnTo>
                  <a:lnTo>
                    <a:pt x="2" y="79"/>
                  </a:lnTo>
                  <a:lnTo>
                    <a:pt x="0" y="79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8" name="Rectangle 219"/>
            <p:cNvSpPr>
              <a:spLocks noChangeArrowheads="1"/>
            </p:cNvSpPr>
            <p:nvPr/>
          </p:nvSpPr>
          <p:spPr bwMode="auto">
            <a:xfrm>
              <a:off x="2022476" y="3681413"/>
              <a:ext cx="1588" cy="158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9" name="Freeform 220"/>
            <p:cNvSpPr>
              <a:spLocks/>
            </p:cNvSpPr>
            <p:nvPr/>
          </p:nvSpPr>
          <p:spPr bwMode="auto">
            <a:xfrm>
              <a:off x="1933576" y="3678238"/>
              <a:ext cx="88900" cy="4763"/>
            </a:xfrm>
            <a:custGeom>
              <a:avLst/>
              <a:gdLst>
                <a:gd name="T0" fmla="*/ 56 w 56"/>
                <a:gd name="T1" fmla="*/ 3 h 3"/>
                <a:gd name="T2" fmla="*/ 0 w 56"/>
                <a:gd name="T3" fmla="*/ 3 h 3"/>
                <a:gd name="T4" fmla="*/ 0 w 56"/>
                <a:gd name="T5" fmla="*/ 2 h 3"/>
                <a:gd name="T6" fmla="*/ 0 w 56"/>
                <a:gd name="T7" fmla="*/ 0 h 3"/>
                <a:gd name="T8" fmla="*/ 56 w 56"/>
                <a:gd name="T9" fmla="*/ 0 h 3"/>
                <a:gd name="T10" fmla="*/ 56 w 56"/>
                <a:gd name="T11" fmla="*/ 2 h 3"/>
                <a:gd name="T12" fmla="*/ 56 w 56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3">
                  <a:moveTo>
                    <a:pt x="56" y="3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2"/>
                  </a:lnTo>
                  <a:lnTo>
                    <a:pt x="56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0" name="Freeform 221"/>
            <p:cNvSpPr>
              <a:spLocks/>
            </p:cNvSpPr>
            <p:nvPr/>
          </p:nvSpPr>
          <p:spPr bwMode="auto">
            <a:xfrm>
              <a:off x="1930401" y="3617913"/>
              <a:ext cx="4763" cy="63500"/>
            </a:xfrm>
            <a:custGeom>
              <a:avLst/>
              <a:gdLst>
                <a:gd name="T0" fmla="*/ 0 w 3"/>
                <a:gd name="T1" fmla="*/ 40 h 40"/>
                <a:gd name="T2" fmla="*/ 0 w 3"/>
                <a:gd name="T3" fmla="*/ 0 h 40"/>
                <a:gd name="T4" fmla="*/ 2 w 3"/>
                <a:gd name="T5" fmla="*/ 0 h 40"/>
                <a:gd name="T6" fmla="*/ 3 w 3"/>
                <a:gd name="T7" fmla="*/ 0 h 40"/>
                <a:gd name="T8" fmla="*/ 3 w 3"/>
                <a:gd name="T9" fmla="*/ 40 h 40"/>
                <a:gd name="T10" fmla="*/ 2 w 3"/>
                <a:gd name="T11" fmla="*/ 40 h 40"/>
                <a:gd name="T12" fmla="*/ 0 w 3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40">
                  <a:moveTo>
                    <a:pt x="0" y="4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40"/>
                  </a:lnTo>
                  <a:lnTo>
                    <a:pt x="2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1" name="Freeform 222"/>
            <p:cNvSpPr>
              <a:spLocks/>
            </p:cNvSpPr>
            <p:nvPr/>
          </p:nvSpPr>
          <p:spPr bwMode="auto">
            <a:xfrm>
              <a:off x="4260851" y="1851025"/>
              <a:ext cx="139700" cy="150813"/>
            </a:xfrm>
            <a:custGeom>
              <a:avLst/>
              <a:gdLst>
                <a:gd name="T0" fmla="*/ 0 w 88"/>
                <a:gd name="T1" fmla="*/ 77 h 95"/>
                <a:gd name="T2" fmla="*/ 71 w 88"/>
                <a:gd name="T3" fmla="*/ 0 h 95"/>
                <a:gd name="T4" fmla="*/ 80 w 88"/>
                <a:gd name="T5" fmla="*/ 9 h 95"/>
                <a:gd name="T6" fmla="*/ 88 w 88"/>
                <a:gd name="T7" fmla="*/ 18 h 95"/>
                <a:gd name="T8" fmla="*/ 17 w 88"/>
                <a:gd name="T9" fmla="*/ 95 h 95"/>
                <a:gd name="T10" fmla="*/ 9 w 88"/>
                <a:gd name="T11" fmla="*/ 86 h 95"/>
                <a:gd name="T12" fmla="*/ 0 w 88"/>
                <a:gd name="T13" fmla="*/ 7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95">
                  <a:moveTo>
                    <a:pt x="0" y="77"/>
                  </a:moveTo>
                  <a:lnTo>
                    <a:pt x="71" y="0"/>
                  </a:lnTo>
                  <a:lnTo>
                    <a:pt x="80" y="9"/>
                  </a:lnTo>
                  <a:lnTo>
                    <a:pt x="88" y="18"/>
                  </a:lnTo>
                  <a:lnTo>
                    <a:pt x="17" y="95"/>
                  </a:lnTo>
                  <a:lnTo>
                    <a:pt x="9" y="86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2" name="Freeform 223"/>
            <p:cNvSpPr>
              <a:spLocks/>
            </p:cNvSpPr>
            <p:nvPr/>
          </p:nvSpPr>
          <p:spPr bwMode="auto">
            <a:xfrm>
              <a:off x="4256088" y="3762375"/>
              <a:ext cx="36513" cy="168275"/>
            </a:xfrm>
            <a:custGeom>
              <a:avLst/>
              <a:gdLst>
                <a:gd name="T0" fmla="*/ 0 w 23"/>
                <a:gd name="T1" fmla="*/ 106 h 106"/>
                <a:gd name="T2" fmla="*/ 0 w 23"/>
                <a:gd name="T3" fmla="*/ 0 h 106"/>
                <a:gd name="T4" fmla="*/ 12 w 23"/>
                <a:gd name="T5" fmla="*/ 0 h 106"/>
                <a:gd name="T6" fmla="*/ 23 w 23"/>
                <a:gd name="T7" fmla="*/ 0 h 106"/>
                <a:gd name="T8" fmla="*/ 23 w 23"/>
                <a:gd name="T9" fmla="*/ 106 h 106"/>
                <a:gd name="T10" fmla="*/ 12 w 23"/>
                <a:gd name="T11" fmla="*/ 106 h 106"/>
                <a:gd name="T12" fmla="*/ 0 w 23"/>
                <a:gd name="T13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06">
                  <a:moveTo>
                    <a:pt x="0" y="106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23" y="0"/>
                  </a:lnTo>
                  <a:lnTo>
                    <a:pt x="23" y="106"/>
                  </a:lnTo>
                  <a:lnTo>
                    <a:pt x="12" y="106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3" name="Freeform 224"/>
            <p:cNvSpPr>
              <a:spLocks/>
            </p:cNvSpPr>
            <p:nvPr/>
          </p:nvSpPr>
          <p:spPr bwMode="auto">
            <a:xfrm>
              <a:off x="4214813" y="3762375"/>
              <a:ext cx="38100" cy="168275"/>
            </a:xfrm>
            <a:custGeom>
              <a:avLst/>
              <a:gdLst>
                <a:gd name="T0" fmla="*/ 0 w 24"/>
                <a:gd name="T1" fmla="*/ 106 h 106"/>
                <a:gd name="T2" fmla="*/ 0 w 24"/>
                <a:gd name="T3" fmla="*/ 0 h 106"/>
                <a:gd name="T4" fmla="*/ 12 w 24"/>
                <a:gd name="T5" fmla="*/ 0 h 106"/>
                <a:gd name="T6" fmla="*/ 24 w 24"/>
                <a:gd name="T7" fmla="*/ 0 h 106"/>
                <a:gd name="T8" fmla="*/ 24 w 24"/>
                <a:gd name="T9" fmla="*/ 106 h 106"/>
                <a:gd name="T10" fmla="*/ 12 w 24"/>
                <a:gd name="T11" fmla="*/ 106 h 106"/>
                <a:gd name="T12" fmla="*/ 0 w 24"/>
                <a:gd name="T13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06">
                  <a:moveTo>
                    <a:pt x="0" y="106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24" y="0"/>
                  </a:lnTo>
                  <a:lnTo>
                    <a:pt x="24" y="106"/>
                  </a:lnTo>
                  <a:lnTo>
                    <a:pt x="12" y="106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4" name="Freeform 225"/>
            <p:cNvSpPr>
              <a:spLocks/>
            </p:cNvSpPr>
            <p:nvPr/>
          </p:nvSpPr>
          <p:spPr bwMode="auto">
            <a:xfrm>
              <a:off x="4173538" y="3762375"/>
              <a:ext cx="36513" cy="168275"/>
            </a:xfrm>
            <a:custGeom>
              <a:avLst/>
              <a:gdLst>
                <a:gd name="T0" fmla="*/ 0 w 23"/>
                <a:gd name="T1" fmla="*/ 106 h 106"/>
                <a:gd name="T2" fmla="*/ 0 w 23"/>
                <a:gd name="T3" fmla="*/ 0 h 106"/>
                <a:gd name="T4" fmla="*/ 11 w 23"/>
                <a:gd name="T5" fmla="*/ 0 h 106"/>
                <a:gd name="T6" fmla="*/ 23 w 23"/>
                <a:gd name="T7" fmla="*/ 0 h 106"/>
                <a:gd name="T8" fmla="*/ 23 w 23"/>
                <a:gd name="T9" fmla="*/ 106 h 106"/>
                <a:gd name="T10" fmla="*/ 11 w 23"/>
                <a:gd name="T11" fmla="*/ 106 h 106"/>
                <a:gd name="T12" fmla="*/ 0 w 23"/>
                <a:gd name="T13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06">
                  <a:moveTo>
                    <a:pt x="0" y="106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23" y="0"/>
                  </a:lnTo>
                  <a:lnTo>
                    <a:pt x="23" y="106"/>
                  </a:lnTo>
                  <a:lnTo>
                    <a:pt x="11" y="106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5" name="Freeform 286"/>
            <p:cNvSpPr>
              <a:spLocks/>
            </p:cNvSpPr>
            <p:nvPr/>
          </p:nvSpPr>
          <p:spPr bwMode="auto">
            <a:xfrm>
              <a:off x="1133476" y="3689350"/>
              <a:ext cx="3175" cy="14288"/>
            </a:xfrm>
            <a:custGeom>
              <a:avLst/>
              <a:gdLst>
                <a:gd name="T0" fmla="*/ 0 w 14"/>
                <a:gd name="T1" fmla="*/ 2 h 64"/>
                <a:gd name="T2" fmla="*/ 14 w 14"/>
                <a:gd name="T3" fmla="*/ 0 h 64"/>
                <a:gd name="T4" fmla="*/ 14 w 14"/>
                <a:gd name="T5" fmla="*/ 64 h 64"/>
                <a:gd name="T6" fmla="*/ 0 w 14"/>
                <a:gd name="T7" fmla="*/ 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64">
                  <a:moveTo>
                    <a:pt x="0" y="2"/>
                  </a:moveTo>
                  <a:cubicBezTo>
                    <a:pt x="5" y="1"/>
                    <a:pt x="9" y="0"/>
                    <a:pt x="14" y="0"/>
                  </a:cubicBezTo>
                  <a:lnTo>
                    <a:pt x="14" y="6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CC3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6" name="Freeform 287"/>
            <p:cNvSpPr>
              <a:spLocks/>
            </p:cNvSpPr>
            <p:nvPr/>
          </p:nvSpPr>
          <p:spPr bwMode="auto">
            <a:xfrm>
              <a:off x="1008063" y="3606800"/>
              <a:ext cx="207963" cy="227013"/>
            </a:xfrm>
            <a:custGeom>
              <a:avLst/>
              <a:gdLst>
                <a:gd name="T0" fmla="*/ 245 w 882"/>
                <a:gd name="T1" fmla="*/ 958 h 958"/>
                <a:gd name="T2" fmla="*/ 0 w 882"/>
                <a:gd name="T3" fmla="*/ 237 h 958"/>
                <a:gd name="T4" fmla="*/ 882 w 882"/>
                <a:gd name="T5" fmla="*/ 121 h 958"/>
                <a:gd name="T6" fmla="*/ 784 w 882"/>
                <a:gd name="T7" fmla="*/ 912 h 958"/>
                <a:gd name="T8" fmla="*/ 245 w 882"/>
                <a:gd name="T9" fmla="*/ 958 h 958"/>
                <a:gd name="T10" fmla="*/ 245 w 882"/>
                <a:gd name="T11" fmla="*/ 958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2" h="958">
                  <a:moveTo>
                    <a:pt x="245" y="958"/>
                  </a:moveTo>
                  <a:cubicBezTo>
                    <a:pt x="17" y="252"/>
                    <a:pt x="104" y="592"/>
                    <a:pt x="0" y="237"/>
                  </a:cubicBezTo>
                  <a:cubicBezTo>
                    <a:pt x="408" y="0"/>
                    <a:pt x="422" y="19"/>
                    <a:pt x="882" y="121"/>
                  </a:cubicBezTo>
                  <a:cubicBezTo>
                    <a:pt x="765" y="867"/>
                    <a:pt x="784" y="912"/>
                    <a:pt x="784" y="912"/>
                  </a:cubicBezTo>
                  <a:cubicBezTo>
                    <a:pt x="784" y="912"/>
                    <a:pt x="500" y="874"/>
                    <a:pt x="245" y="958"/>
                  </a:cubicBezTo>
                  <a:lnTo>
                    <a:pt x="245" y="958"/>
                  </a:lnTo>
                  <a:close/>
                </a:path>
              </a:pathLst>
            </a:custGeom>
            <a:solidFill>
              <a:srgbClr val="DB905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7" name="Freeform 288"/>
            <p:cNvSpPr>
              <a:spLocks/>
            </p:cNvSpPr>
            <p:nvPr/>
          </p:nvSpPr>
          <p:spPr bwMode="auto">
            <a:xfrm>
              <a:off x="1058863" y="3833813"/>
              <a:ext cx="7938" cy="7938"/>
            </a:xfrm>
            <a:custGeom>
              <a:avLst/>
              <a:gdLst>
                <a:gd name="T0" fmla="*/ 37 w 37"/>
                <a:gd name="T1" fmla="*/ 30 h 32"/>
                <a:gd name="T2" fmla="*/ 29 w 37"/>
                <a:gd name="T3" fmla="*/ 32 h 32"/>
                <a:gd name="T4" fmla="*/ 14 w 37"/>
                <a:gd name="T5" fmla="*/ 28 h 32"/>
                <a:gd name="T6" fmla="*/ 3 w 37"/>
                <a:gd name="T7" fmla="*/ 16 h 32"/>
                <a:gd name="T8" fmla="*/ 0 w 37"/>
                <a:gd name="T9" fmla="*/ 10 h 32"/>
                <a:gd name="T10" fmla="*/ 29 w 37"/>
                <a:gd name="T11" fmla="*/ 0 h 32"/>
                <a:gd name="T12" fmla="*/ 37 w 37"/>
                <a:gd name="T13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32">
                  <a:moveTo>
                    <a:pt x="37" y="30"/>
                  </a:moveTo>
                  <a:cubicBezTo>
                    <a:pt x="35" y="31"/>
                    <a:pt x="32" y="32"/>
                    <a:pt x="29" y="32"/>
                  </a:cubicBezTo>
                  <a:cubicBezTo>
                    <a:pt x="23" y="32"/>
                    <a:pt x="18" y="30"/>
                    <a:pt x="14" y="28"/>
                  </a:cubicBezTo>
                  <a:cubicBezTo>
                    <a:pt x="9" y="24"/>
                    <a:pt x="6" y="20"/>
                    <a:pt x="3" y="16"/>
                  </a:cubicBezTo>
                  <a:cubicBezTo>
                    <a:pt x="2" y="14"/>
                    <a:pt x="1" y="12"/>
                    <a:pt x="0" y="10"/>
                  </a:cubicBezTo>
                  <a:lnTo>
                    <a:pt x="29" y="0"/>
                  </a:lnTo>
                  <a:lnTo>
                    <a:pt x="37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8" name="Freeform 289"/>
            <p:cNvSpPr>
              <a:spLocks/>
            </p:cNvSpPr>
            <p:nvPr/>
          </p:nvSpPr>
          <p:spPr bwMode="auto">
            <a:xfrm>
              <a:off x="1049338" y="3803650"/>
              <a:ext cx="22225" cy="33338"/>
            </a:xfrm>
            <a:custGeom>
              <a:avLst/>
              <a:gdLst>
                <a:gd name="T0" fmla="*/ 38 w 95"/>
                <a:gd name="T1" fmla="*/ 141 h 141"/>
                <a:gd name="T2" fmla="*/ 0 w 95"/>
                <a:gd name="T3" fmla="*/ 21 h 141"/>
                <a:gd name="T4" fmla="*/ 27 w 95"/>
                <a:gd name="T5" fmla="*/ 10 h 141"/>
                <a:gd name="T6" fmla="*/ 55 w 95"/>
                <a:gd name="T7" fmla="*/ 0 h 141"/>
                <a:gd name="T8" fmla="*/ 95 w 95"/>
                <a:gd name="T9" fmla="*/ 120 h 141"/>
                <a:gd name="T10" fmla="*/ 67 w 95"/>
                <a:gd name="T11" fmla="*/ 131 h 141"/>
                <a:gd name="T12" fmla="*/ 38 w 95"/>
                <a:gd name="T13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41">
                  <a:moveTo>
                    <a:pt x="38" y="141"/>
                  </a:moveTo>
                  <a:cubicBezTo>
                    <a:pt x="24" y="97"/>
                    <a:pt x="12" y="57"/>
                    <a:pt x="0" y="21"/>
                  </a:cubicBezTo>
                  <a:lnTo>
                    <a:pt x="27" y="10"/>
                  </a:lnTo>
                  <a:lnTo>
                    <a:pt x="55" y="0"/>
                  </a:lnTo>
                  <a:cubicBezTo>
                    <a:pt x="67" y="36"/>
                    <a:pt x="81" y="76"/>
                    <a:pt x="95" y="120"/>
                  </a:cubicBezTo>
                  <a:lnTo>
                    <a:pt x="67" y="131"/>
                  </a:lnTo>
                  <a:lnTo>
                    <a:pt x="38" y="14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9" name="Freeform 290"/>
            <p:cNvSpPr>
              <a:spLocks/>
            </p:cNvSpPr>
            <p:nvPr/>
          </p:nvSpPr>
          <p:spPr bwMode="auto">
            <a:xfrm>
              <a:off x="1041401" y="3779838"/>
              <a:ext cx="20638" cy="28575"/>
            </a:xfrm>
            <a:custGeom>
              <a:avLst/>
              <a:gdLst>
                <a:gd name="T0" fmla="*/ 33 w 88"/>
                <a:gd name="T1" fmla="*/ 120 h 120"/>
                <a:gd name="T2" fmla="*/ 0 w 88"/>
                <a:gd name="T3" fmla="*/ 21 h 120"/>
                <a:gd name="T4" fmla="*/ 28 w 88"/>
                <a:gd name="T5" fmla="*/ 10 h 120"/>
                <a:gd name="T6" fmla="*/ 56 w 88"/>
                <a:gd name="T7" fmla="*/ 0 h 120"/>
                <a:gd name="T8" fmla="*/ 88 w 88"/>
                <a:gd name="T9" fmla="*/ 99 h 120"/>
                <a:gd name="T10" fmla="*/ 60 w 88"/>
                <a:gd name="T11" fmla="*/ 109 h 120"/>
                <a:gd name="T12" fmla="*/ 33 w 88"/>
                <a:gd name="T13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120">
                  <a:moveTo>
                    <a:pt x="33" y="120"/>
                  </a:moveTo>
                  <a:cubicBezTo>
                    <a:pt x="20" y="83"/>
                    <a:pt x="10" y="51"/>
                    <a:pt x="0" y="21"/>
                  </a:cubicBezTo>
                  <a:lnTo>
                    <a:pt x="28" y="10"/>
                  </a:lnTo>
                  <a:lnTo>
                    <a:pt x="56" y="0"/>
                  </a:lnTo>
                  <a:cubicBezTo>
                    <a:pt x="65" y="29"/>
                    <a:pt x="77" y="62"/>
                    <a:pt x="88" y="99"/>
                  </a:cubicBezTo>
                  <a:lnTo>
                    <a:pt x="60" y="109"/>
                  </a:lnTo>
                  <a:lnTo>
                    <a:pt x="33" y="12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0" name="Freeform 291"/>
            <p:cNvSpPr>
              <a:spLocks/>
            </p:cNvSpPr>
            <p:nvPr/>
          </p:nvSpPr>
          <p:spPr bwMode="auto">
            <a:xfrm>
              <a:off x="1035051" y="3760788"/>
              <a:ext cx="20638" cy="23813"/>
            </a:xfrm>
            <a:custGeom>
              <a:avLst/>
              <a:gdLst>
                <a:gd name="T0" fmla="*/ 26 w 82"/>
                <a:gd name="T1" fmla="*/ 101 h 101"/>
                <a:gd name="T2" fmla="*/ 0 w 82"/>
                <a:gd name="T3" fmla="*/ 23 h 101"/>
                <a:gd name="T4" fmla="*/ 28 w 82"/>
                <a:gd name="T5" fmla="*/ 12 h 101"/>
                <a:gd name="T6" fmla="*/ 55 w 82"/>
                <a:gd name="T7" fmla="*/ 0 h 101"/>
                <a:gd name="T8" fmla="*/ 82 w 82"/>
                <a:gd name="T9" fmla="*/ 80 h 101"/>
                <a:gd name="T10" fmla="*/ 54 w 82"/>
                <a:gd name="T11" fmla="*/ 90 h 101"/>
                <a:gd name="T12" fmla="*/ 26 w 82"/>
                <a:gd name="T13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101">
                  <a:moveTo>
                    <a:pt x="26" y="101"/>
                  </a:moveTo>
                  <a:cubicBezTo>
                    <a:pt x="17" y="72"/>
                    <a:pt x="8" y="46"/>
                    <a:pt x="0" y="23"/>
                  </a:cubicBezTo>
                  <a:lnTo>
                    <a:pt x="28" y="12"/>
                  </a:lnTo>
                  <a:lnTo>
                    <a:pt x="55" y="0"/>
                  </a:lnTo>
                  <a:cubicBezTo>
                    <a:pt x="63" y="24"/>
                    <a:pt x="72" y="51"/>
                    <a:pt x="82" y="80"/>
                  </a:cubicBezTo>
                  <a:lnTo>
                    <a:pt x="54" y="90"/>
                  </a:lnTo>
                  <a:lnTo>
                    <a:pt x="26" y="10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1" name="Freeform 292"/>
            <p:cNvSpPr>
              <a:spLocks/>
            </p:cNvSpPr>
            <p:nvPr/>
          </p:nvSpPr>
          <p:spPr bwMode="auto">
            <a:xfrm>
              <a:off x="1030288" y="3746500"/>
              <a:ext cx="17463" cy="19050"/>
            </a:xfrm>
            <a:custGeom>
              <a:avLst/>
              <a:gdLst>
                <a:gd name="T0" fmla="*/ 22 w 77"/>
                <a:gd name="T1" fmla="*/ 85 h 85"/>
                <a:gd name="T2" fmla="*/ 0 w 77"/>
                <a:gd name="T3" fmla="*/ 23 h 85"/>
                <a:gd name="T4" fmla="*/ 28 w 77"/>
                <a:gd name="T5" fmla="*/ 12 h 85"/>
                <a:gd name="T6" fmla="*/ 56 w 77"/>
                <a:gd name="T7" fmla="*/ 0 h 85"/>
                <a:gd name="T8" fmla="*/ 77 w 77"/>
                <a:gd name="T9" fmla="*/ 62 h 85"/>
                <a:gd name="T10" fmla="*/ 50 w 77"/>
                <a:gd name="T11" fmla="*/ 74 h 85"/>
                <a:gd name="T12" fmla="*/ 22 w 77"/>
                <a:gd name="T1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85">
                  <a:moveTo>
                    <a:pt x="22" y="85"/>
                  </a:moveTo>
                  <a:cubicBezTo>
                    <a:pt x="13" y="61"/>
                    <a:pt x="7" y="40"/>
                    <a:pt x="0" y="23"/>
                  </a:cubicBezTo>
                  <a:lnTo>
                    <a:pt x="28" y="12"/>
                  </a:lnTo>
                  <a:lnTo>
                    <a:pt x="56" y="0"/>
                  </a:lnTo>
                  <a:cubicBezTo>
                    <a:pt x="62" y="19"/>
                    <a:pt x="69" y="39"/>
                    <a:pt x="77" y="62"/>
                  </a:cubicBezTo>
                  <a:lnTo>
                    <a:pt x="50" y="74"/>
                  </a:lnTo>
                  <a:lnTo>
                    <a:pt x="22" y="8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2" name="Freeform 293"/>
            <p:cNvSpPr>
              <a:spLocks/>
            </p:cNvSpPr>
            <p:nvPr/>
          </p:nvSpPr>
          <p:spPr bwMode="auto">
            <a:xfrm>
              <a:off x="1027113" y="3735388"/>
              <a:ext cx="15875" cy="15875"/>
            </a:xfrm>
            <a:custGeom>
              <a:avLst/>
              <a:gdLst>
                <a:gd name="T0" fmla="*/ 16 w 72"/>
                <a:gd name="T1" fmla="*/ 71 h 71"/>
                <a:gd name="T2" fmla="*/ 0 w 72"/>
                <a:gd name="T3" fmla="*/ 23 h 71"/>
                <a:gd name="T4" fmla="*/ 27 w 72"/>
                <a:gd name="T5" fmla="*/ 11 h 71"/>
                <a:gd name="T6" fmla="*/ 55 w 72"/>
                <a:gd name="T7" fmla="*/ 0 h 71"/>
                <a:gd name="T8" fmla="*/ 72 w 72"/>
                <a:gd name="T9" fmla="*/ 48 h 71"/>
                <a:gd name="T10" fmla="*/ 44 w 72"/>
                <a:gd name="T11" fmla="*/ 60 h 71"/>
                <a:gd name="T12" fmla="*/ 16 w 72"/>
                <a:gd name="T13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71">
                  <a:moveTo>
                    <a:pt x="16" y="71"/>
                  </a:moveTo>
                  <a:cubicBezTo>
                    <a:pt x="10" y="52"/>
                    <a:pt x="4" y="36"/>
                    <a:pt x="0" y="23"/>
                  </a:cubicBezTo>
                  <a:lnTo>
                    <a:pt x="27" y="11"/>
                  </a:lnTo>
                  <a:lnTo>
                    <a:pt x="55" y="0"/>
                  </a:lnTo>
                  <a:cubicBezTo>
                    <a:pt x="60" y="13"/>
                    <a:pt x="66" y="29"/>
                    <a:pt x="72" y="48"/>
                  </a:cubicBezTo>
                  <a:lnTo>
                    <a:pt x="44" y="60"/>
                  </a:lnTo>
                  <a:lnTo>
                    <a:pt x="16" y="7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3" name="Freeform 294"/>
            <p:cNvSpPr>
              <a:spLocks/>
            </p:cNvSpPr>
            <p:nvPr/>
          </p:nvSpPr>
          <p:spPr bwMode="auto">
            <a:xfrm>
              <a:off x="1023938" y="3725863"/>
              <a:ext cx="15875" cy="14288"/>
            </a:xfrm>
            <a:custGeom>
              <a:avLst/>
              <a:gdLst>
                <a:gd name="T0" fmla="*/ 14 w 69"/>
                <a:gd name="T1" fmla="*/ 60 h 60"/>
                <a:gd name="T2" fmla="*/ 0 w 69"/>
                <a:gd name="T3" fmla="*/ 24 h 60"/>
                <a:gd name="T4" fmla="*/ 28 w 69"/>
                <a:gd name="T5" fmla="*/ 12 h 60"/>
                <a:gd name="T6" fmla="*/ 55 w 69"/>
                <a:gd name="T7" fmla="*/ 0 h 60"/>
                <a:gd name="T8" fmla="*/ 69 w 69"/>
                <a:gd name="T9" fmla="*/ 37 h 60"/>
                <a:gd name="T10" fmla="*/ 41 w 69"/>
                <a:gd name="T11" fmla="*/ 48 h 60"/>
                <a:gd name="T12" fmla="*/ 14 w 69"/>
                <a:gd name="T13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0">
                  <a:moveTo>
                    <a:pt x="14" y="60"/>
                  </a:moveTo>
                  <a:cubicBezTo>
                    <a:pt x="9" y="46"/>
                    <a:pt x="4" y="34"/>
                    <a:pt x="0" y="24"/>
                  </a:cubicBezTo>
                  <a:lnTo>
                    <a:pt x="28" y="12"/>
                  </a:lnTo>
                  <a:lnTo>
                    <a:pt x="55" y="0"/>
                  </a:lnTo>
                  <a:cubicBezTo>
                    <a:pt x="59" y="11"/>
                    <a:pt x="63" y="23"/>
                    <a:pt x="69" y="37"/>
                  </a:cubicBezTo>
                  <a:lnTo>
                    <a:pt x="41" y="48"/>
                  </a:lnTo>
                  <a:lnTo>
                    <a:pt x="14" y="6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4" name="Freeform 295"/>
            <p:cNvSpPr>
              <a:spLocks/>
            </p:cNvSpPr>
            <p:nvPr/>
          </p:nvSpPr>
          <p:spPr bwMode="auto">
            <a:xfrm>
              <a:off x="1020763" y="3719513"/>
              <a:ext cx="15875" cy="12700"/>
            </a:xfrm>
            <a:custGeom>
              <a:avLst/>
              <a:gdLst>
                <a:gd name="T0" fmla="*/ 10 w 65"/>
                <a:gd name="T1" fmla="*/ 52 h 52"/>
                <a:gd name="T2" fmla="*/ 0 w 65"/>
                <a:gd name="T3" fmla="*/ 25 h 52"/>
                <a:gd name="T4" fmla="*/ 27 w 65"/>
                <a:gd name="T5" fmla="*/ 13 h 52"/>
                <a:gd name="T6" fmla="*/ 55 w 65"/>
                <a:gd name="T7" fmla="*/ 0 h 52"/>
                <a:gd name="T8" fmla="*/ 65 w 65"/>
                <a:gd name="T9" fmla="*/ 28 h 52"/>
                <a:gd name="T10" fmla="*/ 38 w 65"/>
                <a:gd name="T11" fmla="*/ 40 h 52"/>
                <a:gd name="T12" fmla="*/ 10 w 65"/>
                <a:gd name="T1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52">
                  <a:moveTo>
                    <a:pt x="10" y="52"/>
                  </a:moveTo>
                  <a:cubicBezTo>
                    <a:pt x="7" y="42"/>
                    <a:pt x="3" y="33"/>
                    <a:pt x="0" y="25"/>
                  </a:cubicBezTo>
                  <a:lnTo>
                    <a:pt x="27" y="13"/>
                  </a:lnTo>
                  <a:lnTo>
                    <a:pt x="55" y="0"/>
                  </a:lnTo>
                  <a:cubicBezTo>
                    <a:pt x="58" y="8"/>
                    <a:pt x="62" y="17"/>
                    <a:pt x="65" y="28"/>
                  </a:cubicBezTo>
                  <a:lnTo>
                    <a:pt x="38" y="40"/>
                  </a:lnTo>
                  <a:lnTo>
                    <a:pt x="10" y="5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5" name="Freeform 296"/>
            <p:cNvSpPr>
              <a:spLocks/>
            </p:cNvSpPr>
            <p:nvPr/>
          </p:nvSpPr>
          <p:spPr bwMode="auto">
            <a:xfrm>
              <a:off x="1019176" y="3714750"/>
              <a:ext cx="14288" cy="11113"/>
            </a:xfrm>
            <a:custGeom>
              <a:avLst/>
              <a:gdLst>
                <a:gd name="T0" fmla="*/ 8 w 63"/>
                <a:gd name="T1" fmla="*/ 45 h 45"/>
                <a:gd name="T2" fmla="*/ 0 w 63"/>
                <a:gd name="T3" fmla="*/ 25 h 45"/>
                <a:gd name="T4" fmla="*/ 27 w 63"/>
                <a:gd name="T5" fmla="*/ 13 h 45"/>
                <a:gd name="T6" fmla="*/ 54 w 63"/>
                <a:gd name="T7" fmla="*/ 0 h 45"/>
                <a:gd name="T8" fmla="*/ 63 w 63"/>
                <a:gd name="T9" fmla="*/ 20 h 45"/>
                <a:gd name="T10" fmla="*/ 35 w 63"/>
                <a:gd name="T11" fmla="*/ 33 h 45"/>
                <a:gd name="T12" fmla="*/ 8 w 63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45">
                  <a:moveTo>
                    <a:pt x="8" y="45"/>
                  </a:moveTo>
                  <a:cubicBezTo>
                    <a:pt x="5" y="38"/>
                    <a:pt x="2" y="32"/>
                    <a:pt x="0" y="25"/>
                  </a:cubicBezTo>
                  <a:lnTo>
                    <a:pt x="27" y="13"/>
                  </a:lnTo>
                  <a:lnTo>
                    <a:pt x="54" y="0"/>
                  </a:lnTo>
                  <a:cubicBezTo>
                    <a:pt x="57" y="6"/>
                    <a:pt x="59" y="13"/>
                    <a:pt x="63" y="20"/>
                  </a:cubicBezTo>
                  <a:lnTo>
                    <a:pt x="35" y="33"/>
                  </a:lnTo>
                  <a:lnTo>
                    <a:pt x="8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6" name="Freeform 297"/>
            <p:cNvSpPr>
              <a:spLocks/>
            </p:cNvSpPr>
            <p:nvPr/>
          </p:nvSpPr>
          <p:spPr bwMode="auto">
            <a:xfrm>
              <a:off x="1016001" y="3706813"/>
              <a:ext cx="15875" cy="14288"/>
            </a:xfrm>
            <a:custGeom>
              <a:avLst/>
              <a:gdLst>
                <a:gd name="T0" fmla="*/ 13 w 67"/>
                <a:gd name="T1" fmla="*/ 55 h 55"/>
                <a:gd name="T2" fmla="*/ 0 w 67"/>
                <a:gd name="T3" fmla="*/ 25 h 55"/>
                <a:gd name="T4" fmla="*/ 27 w 67"/>
                <a:gd name="T5" fmla="*/ 12 h 55"/>
                <a:gd name="T6" fmla="*/ 54 w 67"/>
                <a:gd name="T7" fmla="*/ 0 h 55"/>
                <a:gd name="T8" fmla="*/ 67 w 67"/>
                <a:gd name="T9" fmla="*/ 30 h 55"/>
                <a:gd name="T10" fmla="*/ 40 w 67"/>
                <a:gd name="T11" fmla="*/ 43 h 55"/>
                <a:gd name="T12" fmla="*/ 13 w 67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55">
                  <a:moveTo>
                    <a:pt x="13" y="55"/>
                  </a:moveTo>
                  <a:cubicBezTo>
                    <a:pt x="8" y="43"/>
                    <a:pt x="4" y="35"/>
                    <a:pt x="0" y="25"/>
                  </a:cubicBezTo>
                  <a:lnTo>
                    <a:pt x="27" y="12"/>
                  </a:lnTo>
                  <a:lnTo>
                    <a:pt x="54" y="0"/>
                  </a:lnTo>
                  <a:cubicBezTo>
                    <a:pt x="58" y="9"/>
                    <a:pt x="63" y="18"/>
                    <a:pt x="67" y="30"/>
                  </a:cubicBezTo>
                  <a:lnTo>
                    <a:pt x="40" y="43"/>
                  </a:lnTo>
                  <a:lnTo>
                    <a:pt x="13" y="5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7" name="Freeform 298"/>
            <p:cNvSpPr>
              <a:spLocks/>
            </p:cNvSpPr>
            <p:nvPr/>
          </p:nvSpPr>
          <p:spPr bwMode="auto">
            <a:xfrm>
              <a:off x="1014413" y="3703638"/>
              <a:ext cx="14288" cy="9525"/>
            </a:xfrm>
            <a:custGeom>
              <a:avLst/>
              <a:gdLst>
                <a:gd name="T0" fmla="*/ 6 w 60"/>
                <a:gd name="T1" fmla="*/ 41 h 41"/>
                <a:gd name="T2" fmla="*/ 0 w 60"/>
                <a:gd name="T3" fmla="*/ 24 h 41"/>
                <a:gd name="T4" fmla="*/ 27 w 60"/>
                <a:gd name="T5" fmla="*/ 12 h 41"/>
                <a:gd name="T6" fmla="*/ 54 w 60"/>
                <a:gd name="T7" fmla="*/ 0 h 41"/>
                <a:gd name="T8" fmla="*/ 60 w 60"/>
                <a:gd name="T9" fmla="*/ 16 h 41"/>
                <a:gd name="T10" fmla="*/ 33 w 60"/>
                <a:gd name="T11" fmla="*/ 28 h 41"/>
                <a:gd name="T12" fmla="*/ 6 w 60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1">
                  <a:moveTo>
                    <a:pt x="6" y="41"/>
                  </a:moveTo>
                  <a:lnTo>
                    <a:pt x="0" y="24"/>
                  </a:lnTo>
                  <a:lnTo>
                    <a:pt x="27" y="12"/>
                  </a:lnTo>
                  <a:lnTo>
                    <a:pt x="54" y="0"/>
                  </a:lnTo>
                  <a:cubicBezTo>
                    <a:pt x="57" y="6"/>
                    <a:pt x="59" y="11"/>
                    <a:pt x="60" y="16"/>
                  </a:cubicBezTo>
                  <a:lnTo>
                    <a:pt x="33" y="28"/>
                  </a:lnTo>
                  <a:lnTo>
                    <a:pt x="6" y="4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8" name="Freeform 299"/>
            <p:cNvSpPr>
              <a:spLocks/>
            </p:cNvSpPr>
            <p:nvPr/>
          </p:nvSpPr>
          <p:spPr bwMode="auto">
            <a:xfrm>
              <a:off x="1012826" y="3698875"/>
              <a:ext cx="14288" cy="11113"/>
            </a:xfrm>
            <a:custGeom>
              <a:avLst/>
              <a:gdLst>
                <a:gd name="T0" fmla="*/ 8 w 62"/>
                <a:gd name="T1" fmla="*/ 42 h 42"/>
                <a:gd name="T2" fmla="*/ 0 w 62"/>
                <a:gd name="T3" fmla="*/ 22 h 42"/>
                <a:gd name="T4" fmla="*/ 28 w 62"/>
                <a:gd name="T5" fmla="*/ 11 h 42"/>
                <a:gd name="T6" fmla="*/ 56 w 62"/>
                <a:gd name="T7" fmla="*/ 0 h 42"/>
                <a:gd name="T8" fmla="*/ 62 w 62"/>
                <a:gd name="T9" fmla="*/ 18 h 42"/>
                <a:gd name="T10" fmla="*/ 35 w 62"/>
                <a:gd name="T11" fmla="*/ 30 h 42"/>
                <a:gd name="T12" fmla="*/ 8 w 62"/>
                <a:gd name="T1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42">
                  <a:moveTo>
                    <a:pt x="8" y="42"/>
                  </a:moveTo>
                  <a:cubicBezTo>
                    <a:pt x="5" y="36"/>
                    <a:pt x="3" y="30"/>
                    <a:pt x="0" y="22"/>
                  </a:cubicBezTo>
                  <a:lnTo>
                    <a:pt x="28" y="11"/>
                  </a:lnTo>
                  <a:lnTo>
                    <a:pt x="56" y="0"/>
                  </a:lnTo>
                  <a:cubicBezTo>
                    <a:pt x="59" y="7"/>
                    <a:pt x="61" y="13"/>
                    <a:pt x="62" y="18"/>
                  </a:cubicBezTo>
                  <a:lnTo>
                    <a:pt x="35" y="30"/>
                  </a:lnTo>
                  <a:lnTo>
                    <a:pt x="8" y="4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9" name="Freeform 300"/>
            <p:cNvSpPr>
              <a:spLocks/>
            </p:cNvSpPr>
            <p:nvPr/>
          </p:nvSpPr>
          <p:spPr bwMode="auto">
            <a:xfrm>
              <a:off x="1011238" y="3694113"/>
              <a:ext cx="14288" cy="11113"/>
            </a:xfrm>
            <a:custGeom>
              <a:avLst/>
              <a:gdLst>
                <a:gd name="T0" fmla="*/ 8 w 64"/>
                <a:gd name="T1" fmla="*/ 46 h 46"/>
                <a:gd name="T2" fmla="*/ 0 w 64"/>
                <a:gd name="T3" fmla="*/ 20 h 46"/>
                <a:gd name="T4" fmla="*/ 28 w 64"/>
                <a:gd name="T5" fmla="*/ 10 h 46"/>
                <a:gd name="T6" fmla="*/ 56 w 64"/>
                <a:gd name="T7" fmla="*/ 0 h 46"/>
                <a:gd name="T8" fmla="*/ 64 w 64"/>
                <a:gd name="T9" fmla="*/ 24 h 46"/>
                <a:gd name="T10" fmla="*/ 36 w 64"/>
                <a:gd name="T11" fmla="*/ 35 h 46"/>
                <a:gd name="T12" fmla="*/ 8 w 64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46">
                  <a:moveTo>
                    <a:pt x="8" y="46"/>
                  </a:moveTo>
                  <a:cubicBezTo>
                    <a:pt x="6" y="38"/>
                    <a:pt x="3" y="31"/>
                    <a:pt x="0" y="20"/>
                  </a:cubicBezTo>
                  <a:lnTo>
                    <a:pt x="28" y="10"/>
                  </a:lnTo>
                  <a:lnTo>
                    <a:pt x="56" y="0"/>
                  </a:lnTo>
                  <a:cubicBezTo>
                    <a:pt x="59" y="9"/>
                    <a:pt x="62" y="17"/>
                    <a:pt x="64" y="24"/>
                  </a:cubicBezTo>
                  <a:lnTo>
                    <a:pt x="36" y="35"/>
                  </a:lnTo>
                  <a:lnTo>
                    <a:pt x="8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0" name="Freeform 301"/>
            <p:cNvSpPr>
              <a:spLocks/>
            </p:cNvSpPr>
            <p:nvPr/>
          </p:nvSpPr>
          <p:spPr bwMode="auto">
            <a:xfrm>
              <a:off x="1008063" y="3686175"/>
              <a:ext cx="15875" cy="12700"/>
            </a:xfrm>
            <a:custGeom>
              <a:avLst/>
              <a:gdLst>
                <a:gd name="T0" fmla="*/ 11 w 67"/>
                <a:gd name="T1" fmla="*/ 54 h 54"/>
                <a:gd name="T2" fmla="*/ 0 w 67"/>
                <a:gd name="T3" fmla="*/ 20 h 54"/>
                <a:gd name="T4" fmla="*/ 28 w 67"/>
                <a:gd name="T5" fmla="*/ 10 h 54"/>
                <a:gd name="T6" fmla="*/ 56 w 67"/>
                <a:gd name="T7" fmla="*/ 0 h 54"/>
                <a:gd name="T8" fmla="*/ 67 w 67"/>
                <a:gd name="T9" fmla="*/ 34 h 54"/>
                <a:gd name="T10" fmla="*/ 39 w 67"/>
                <a:gd name="T11" fmla="*/ 44 h 54"/>
                <a:gd name="T12" fmla="*/ 11 w 67"/>
                <a:gd name="T1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54">
                  <a:moveTo>
                    <a:pt x="11" y="54"/>
                  </a:moveTo>
                  <a:cubicBezTo>
                    <a:pt x="7" y="45"/>
                    <a:pt x="4" y="34"/>
                    <a:pt x="0" y="20"/>
                  </a:cubicBezTo>
                  <a:lnTo>
                    <a:pt x="28" y="10"/>
                  </a:lnTo>
                  <a:lnTo>
                    <a:pt x="56" y="0"/>
                  </a:lnTo>
                  <a:cubicBezTo>
                    <a:pt x="60" y="13"/>
                    <a:pt x="64" y="24"/>
                    <a:pt x="67" y="34"/>
                  </a:cubicBezTo>
                  <a:lnTo>
                    <a:pt x="39" y="44"/>
                  </a:lnTo>
                  <a:lnTo>
                    <a:pt x="11" y="5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1" name="Freeform 302"/>
            <p:cNvSpPr>
              <a:spLocks/>
            </p:cNvSpPr>
            <p:nvPr/>
          </p:nvSpPr>
          <p:spPr bwMode="auto">
            <a:xfrm>
              <a:off x="1004888" y="3675063"/>
              <a:ext cx="15875" cy="15875"/>
            </a:xfrm>
            <a:custGeom>
              <a:avLst/>
              <a:gdLst>
                <a:gd name="T0" fmla="*/ 14 w 70"/>
                <a:gd name="T1" fmla="*/ 64 h 64"/>
                <a:gd name="T2" fmla="*/ 0 w 70"/>
                <a:gd name="T3" fmla="*/ 19 h 64"/>
                <a:gd name="T4" fmla="*/ 29 w 70"/>
                <a:gd name="T5" fmla="*/ 9 h 64"/>
                <a:gd name="T6" fmla="*/ 57 w 70"/>
                <a:gd name="T7" fmla="*/ 0 h 64"/>
                <a:gd name="T8" fmla="*/ 70 w 70"/>
                <a:gd name="T9" fmla="*/ 44 h 64"/>
                <a:gd name="T10" fmla="*/ 42 w 70"/>
                <a:gd name="T11" fmla="*/ 54 h 64"/>
                <a:gd name="T12" fmla="*/ 14 w 70"/>
                <a:gd name="T1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64">
                  <a:moveTo>
                    <a:pt x="14" y="64"/>
                  </a:moveTo>
                  <a:cubicBezTo>
                    <a:pt x="10" y="51"/>
                    <a:pt x="5" y="36"/>
                    <a:pt x="0" y="19"/>
                  </a:cubicBezTo>
                  <a:lnTo>
                    <a:pt x="29" y="9"/>
                  </a:lnTo>
                  <a:lnTo>
                    <a:pt x="57" y="0"/>
                  </a:lnTo>
                  <a:cubicBezTo>
                    <a:pt x="62" y="16"/>
                    <a:pt x="67" y="31"/>
                    <a:pt x="70" y="44"/>
                  </a:cubicBezTo>
                  <a:lnTo>
                    <a:pt x="42" y="54"/>
                  </a:lnTo>
                  <a:lnTo>
                    <a:pt x="14" y="6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2" name="Freeform 303"/>
            <p:cNvSpPr>
              <a:spLocks/>
            </p:cNvSpPr>
            <p:nvPr/>
          </p:nvSpPr>
          <p:spPr bwMode="auto">
            <a:xfrm>
              <a:off x="1000126" y="3660775"/>
              <a:ext cx="17463" cy="19050"/>
            </a:xfrm>
            <a:custGeom>
              <a:avLst/>
              <a:gdLst>
                <a:gd name="T0" fmla="*/ 17 w 74"/>
                <a:gd name="T1" fmla="*/ 78 h 78"/>
                <a:gd name="T2" fmla="*/ 0 w 74"/>
                <a:gd name="T3" fmla="*/ 19 h 78"/>
                <a:gd name="T4" fmla="*/ 28 w 74"/>
                <a:gd name="T5" fmla="*/ 9 h 78"/>
                <a:gd name="T6" fmla="*/ 56 w 74"/>
                <a:gd name="T7" fmla="*/ 0 h 78"/>
                <a:gd name="T8" fmla="*/ 74 w 74"/>
                <a:gd name="T9" fmla="*/ 59 h 78"/>
                <a:gd name="T10" fmla="*/ 46 w 74"/>
                <a:gd name="T11" fmla="*/ 68 h 78"/>
                <a:gd name="T12" fmla="*/ 17 w 74"/>
                <a:gd name="T13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78">
                  <a:moveTo>
                    <a:pt x="17" y="78"/>
                  </a:moveTo>
                  <a:cubicBezTo>
                    <a:pt x="12" y="61"/>
                    <a:pt x="6" y="41"/>
                    <a:pt x="0" y="19"/>
                  </a:cubicBezTo>
                  <a:lnTo>
                    <a:pt x="28" y="9"/>
                  </a:lnTo>
                  <a:lnTo>
                    <a:pt x="56" y="0"/>
                  </a:lnTo>
                  <a:cubicBezTo>
                    <a:pt x="63" y="22"/>
                    <a:pt x="69" y="41"/>
                    <a:pt x="74" y="59"/>
                  </a:cubicBezTo>
                  <a:lnTo>
                    <a:pt x="46" y="68"/>
                  </a:lnTo>
                  <a:lnTo>
                    <a:pt x="17" y="7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3" name="Freeform 304"/>
            <p:cNvSpPr>
              <a:spLocks/>
            </p:cNvSpPr>
            <p:nvPr/>
          </p:nvSpPr>
          <p:spPr bwMode="auto">
            <a:xfrm>
              <a:off x="1000126" y="3657600"/>
              <a:ext cx="7938" cy="7938"/>
            </a:xfrm>
            <a:custGeom>
              <a:avLst/>
              <a:gdLst>
                <a:gd name="T0" fmla="*/ 2 w 30"/>
                <a:gd name="T1" fmla="*/ 38 h 38"/>
                <a:gd name="T2" fmla="*/ 0 w 30"/>
                <a:gd name="T3" fmla="*/ 28 h 38"/>
                <a:gd name="T4" fmla="*/ 4 w 30"/>
                <a:gd name="T5" fmla="*/ 12 h 38"/>
                <a:gd name="T6" fmla="*/ 15 w 30"/>
                <a:gd name="T7" fmla="*/ 0 h 38"/>
                <a:gd name="T8" fmla="*/ 16 w 30"/>
                <a:gd name="T9" fmla="*/ 0 h 38"/>
                <a:gd name="T10" fmla="*/ 30 w 30"/>
                <a:gd name="T11" fmla="*/ 28 h 38"/>
                <a:gd name="T12" fmla="*/ 2 w 30"/>
                <a:gd name="T1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8">
                  <a:moveTo>
                    <a:pt x="2" y="38"/>
                  </a:moveTo>
                  <a:cubicBezTo>
                    <a:pt x="1" y="35"/>
                    <a:pt x="0" y="31"/>
                    <a:pt x="0" y="28"/>
                  </a:cubicBezTo>
                  <a:cubicBezTo>
                    <a:pt x="0" y="23"/>
                    <a:pt x="2" y="17"/>
                    <a:pt x="4" y="12"/>
                  </a:cubicBezTo>
                  <a:cubicBezTo>
                    <a:pt x="7" y="8"/>
                    <a:pt x="11" y="4"/>
                    <a:pt x="15" y="0"/>
                  </a:cubicBezTo>
                  <a:lnTo>
                    <a:pt x="16" y="0"/>
                  </a:lnTo>
                  <a:lnTo>
                    <a:pt x="30" y="28"/>
                  </a:lnTo>
                  <a:lnTo>
                    <a:pt x="2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4" name="Freeform 305"/>
            <p:cNvSpPr>
              <a:spLocks/>
            </p:cNvSpPr>
            <p:nvPr/>
          </p:nvSpPr>
          <p:spPr bwMode="auto">
            <a:xfrm>
              <a:off x="1004888" y="3636963"/>
              <a:ext cx="41275" cy="33338"/>
            </a:xfrm>
            <a:custGeom>
              <a:avLst/>
              <a:gdLst>
                <a:gd name="T0" fmla="*/ 0 w 181"/>
                <a:gd name="T1" fmla="*/ 87 h 143"/>
                <a:gd name="T2" fmla="*/ 155 w 181"/>
                <a:gd name="T3" fmla="*/ 0 h 143"/>
                <a:gd name="T4" fmla="*/ 168 w 181"/>
                <a:gd name="T5" fmla="*/ 29 h 143"/>
                <a:gd name="T6" fmla="*/ 181 w 181"/>
                <a:gd name="T7" fmla="*/ 57 h 143"/>
                <a:gd name="T8" fmla="*/ 28 w 181"/>
                <a:gd name="T9" fmla="*/ 143 h 143"/>
                <a:gd name="T10" fmla="*/ 14 w 181"/>
                <a:gd name="T11" fmla="*/ 115 h 143"/>
                <a:gd name="T12" fmla="*/ 0 w 181"/>
                <a:gd name="T13" fmla="*/ 8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43">
                  <a:moveTo>
                    <a:pt x="0" y="87"/>
                  </a:moveTo>
                  <a:cubicBezTo>
                    <a:pt x="59" y="53"/>
                    <a:pt x="110" y="24"/>
                    <a:pt x="155" y="0"/>
                  </a:cubicBezTo>
                  <a:lnTo>
                    <a:pt x="168" y="29"/>
                  </a:lnTo>
                  <a:lnTo>
                    <a:pt x="181" y="57"/>
                  </a:lnTo>
                  <a:cubicBezTo>
                    <a:pt x="136" y="81"/>
                    <a:pt x="87" y="110"/>
                    <a:pt x="28" y="143"/>
                  </a:cubicBezTo>
                  <a:lnTo>
                    <a:pt x="14" y="115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5" name="Freeform 306"/>
            <p:cNvSpPr>
              <a:spLocks/>
            </p:cNvSpPr>
            <p:nvPr/>
          </p:nvSpPr>
          <p:spPr bwMode="auto">
            <a:xfrm>
              <a:off x="1041401" y="3622675"/>
              <a:ext cx="33338" cy="26988"/>
            </a:xfrm>
            <a:custGeom>
              <a:avLst/>
              <a:gdLst>
                <a:gd name="T0" fmla="*/ 0 w 144"/>
                <a:gd name="T1" fmla="*/ 60 h 117"/>
                <a:gd name="T2" fmla="*/ 122 w 144"/>
                <a:gd name="T3" fmla="*/ 0 h 117"/>
                <a:gd name="T4" fmla="*/ 133 w 144"/>
                <a:gd name="T5" fmla="*/ 31 h 117"/>
                <a:gd name="T6" fmla="*/ 144 w 144"/>
                <a:gd name="T7" fmla="*/ 60 h 117"/>
                <a:gd name="T8" fmla="*/ 26 w 144"/>
                <a:gd name="T9" fmla="*/ 117 h 117"/>
                <a:gd name="T10" fmla="*/ 13 w 144"/>
                <a:gd name="T11" fmla="*/ 89 h 117"/>
                <a:gd name="T12" fmla="*/ 0 w 144"/>
                <a:gd name="T13" fmla="*/ 6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17">
                  <a:moveTo>
                    <a:pt x="0" y="60"/>
                  </a:moveTo>
                  <a:cubicBezTo>
                    <a:pt x="46" y="35"/>
                    <a:pt x="86" y="16"/>
                    <a:pt x="122" y="0"/>
                  </a:cubicBezTo>
                  <a:lnTo>
                    <a:pt x="133" y="31"/>
                  </a:lnTo>
                  <a:lnTo>
                    <a:pt x="144" y="60"/>
                  </a:lnTo>
                  <a:cubicBezTo>
                    <a:pt x="109" y="74"/>
                    <a:pt x="70" y="93"/>
                    <a:pt x="26" y="117"/>
                  </a:cubicBezTo>
                  <a:lnTo>
                    <a:pt x="13" y="89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6" name="Freeform 307"/>
            <p:cNvSpPr>
              <a:spLocks/>
            </p:cNvSpPr>
            <p:nvPr/>
          </p:nvSpPr>
          <p:spPr bwMode="auto">
            <a:xfrm>
              <a:off x="1069976" y="3611563"/>
              <a:ext cx="49213" cy="25400"/>
            </a:xfrm>
            <a:custGeom>
              <a:avLst/>
              <a:gdLst>
                <a:gd name="T0" fmla="*/ 0 w 209"/>
                <a:gd name="T1" fmla="*/ 44 h 104"/>
                <a:gd name="T2" fmla="*/ 209 w 209"/>
                <a:gd name="T3" fmla="*/ 0 h 104"/>
                <a:gd name="T4" fmla="*/ 209 w 209"/>
                <a:gd name="T5" fmla="*/ 32 h 104"/>
                <a:gd name="T6" fmla="*/ 209 w 209"/>
                <a:gd name="T7" fmla="*/ 63 h 104"/>
                <a:gd name="T8" fmla="*/ 22 w 209"/>
                <a:gd name="T9" fmla="*/ 104 h 104"/>
                <a:gd name="T10" fmla="*/ 11 w 209"/>
                <a:gd name="T11" fmla="*/ 75 h 104"/>
                <a:gd name="T12" fmla="*/ 0 w 209"/>
                <a:gd name="T13" fmla="*/ 4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104">
                  <a:moveTo>
                    <a:pt x="0" y="44"/>
                  </a:moveTo>
                  <a:cubicBezTo>
                    <a:pt x="76" y="13"/>
                    <a:pt x="139" y="0"/>
                    <a:pt x="209" y="0"/>
                  </a:cubicBezTo>
                  <a:lnTo>
                    <a:pt x="209" y="32"/>
                  </a:lnTo>
                  <a:lnTo>
                    <a:pt x="209" y="63"/>
                  </a:lnTo>
                  <a:cubicBezTo>
                    <a:pt x="146" y="63"/>
                    <a:pt x="90" y="75"/>
                    <a:pt x="22" y="104"/>
                  </a:cubicBezTo>
                  <a:lnTo>
                    <a:pt x="11" y="75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7" name="Freeform 308"/>
            <p:cNvSpPr>
              <a:spLocks/>
            </p:cNvSpPr>
            <p:nvPr/>
          </p:nvSpPr>
          <p:spPr bwMode="auto">
            <a:xfrm>
              <a:off x="1119188" y="3611563"/>
              <a:ext cx="41275" cy="19050"/>
            </a:xfrm>
            <a:custGeom>
              <a:avLst/>
              <a:gdLst>
                <a:gd name="T0" fmla="*/ 0 w 174"/>
                <a:gd name="T1" fmla="*/ 0 h 83"/>
                <a:gd name="T2" fmla="*/ 174 w 174"/>
                <a:gd name="T3" fmla="*/ 20 h 83"/>
                <a:gd name="T4" fmla="*/ 169 w 174"/>
                <a:gd name="T5" fmla="*/ 51 h 83"/>
                <a:gd name="T6" fmla="*/ 164 w 174"/>
                <a:gd name="T7" fmla="*/ 83 h 83"/>
                <a:gd name="T8" fmla="*/ 0 w 174"/>
                <a:gd name="T9" fmla="*/ 63 h 83"/>
                <a:gd name="T10" fmla="*/ 0 w 174"/>
                <a:gd name="T11" fmla="*/ 32 h 83"/>
                <a:gd name="T12" fmla="*/ 0 w 174"/>
                <a:gd name="T1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4" h="83">
                  <a:moveTo>
                    <a:pt x="0" y="0"/>
                  </a:moveTo>
                  <a:cubicBezTo>
                    <a:pt x="51" y="0"/>
                    <a:pt x="106" y="7"/>
                    <a:pt x="174" y="20"/>
                  </a:cubicBezTo>
                  <a:lnTo>
                    <a:pt x="169" y="51"/>
                  </a:lnTo>
                  <a:lnTo>
                    <a:pt x="164" y="83"/>
                  </a:lnTo>
                  <a:cubicBezTo>
                    <a:pt x="100" y="71"/>
                    <a:pt x="48" y="63"/>
                    <a:pt x="0" y="63"/>
                  </a:cubicBezTo>
                  <a:lnTo>
                    <a:pt x="0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8" name="Freeform 309"/>
            <p:cNvSpPr>
              <a:spLocks/>
            </p:cNvSpPr>
            <p:nvPr/>
          </p:nvSpPr>
          <p:spPr bwMode="auto">
            <a:xfrm>
              <a:off x="1157288" y="3616325"/>
              <a:ext cx="28575" cy="20638"/>
            </a:xfrm>
            <a:custGeom>
              <a:avLst/>
              <a:gdLst>
                <a:gd name="T0" fmla="*/ 10 w 119"/>
                <a:gd name="T1" fmla="*/ 0 h 85"/>
                <a:gd name="T2" fmla="*/ 119 w 119"/>
                <a:gd name="T3" fmla="*/ 23 h 85"/>
                <a:gd name="T4" fmla="*/ 113 w 119"/>
                <a:gd name="T5" fmla="*/ 54 h 85"/>
                <a:gd name="T6" fmla="*/ 107 w 119"/>
                <a:gd name="T7" fmla="*/ 85 h 85"/>
                <a:gd name="T8" fmla="*/ 0 w 119"/>
                <a:gd name="T9" fmla="*/ 63 h 85"/>
                <a:gd name="T10" fmla="*/ 5 w 119"/>
                <a:gd name="T11" fmla="*/ 31 h 85"/>
                <a:gd name="T12" fmla="*/ 10 w 119"/>
                <a:gd name="T1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85">
                  <a:moveTo>
                    <a:pt x="10" y="0"/>
                  </a:moveTo>
                  <a:cubicBezTo>
                    <a:pt x="43" y="6"/>
                    <a:pt x="79" y="14"/>
                    <a:pt x="119" y="23"/>
                  </a:cubicBezTo>
                  <a:lnTo>
                    <a:pt x="113" y="54"/>
                  </a:lnTo>
                  <a:lnTo>
                    <a:pt x="107" y="85"/>
                  </a:lnTo>
                  <a:cubicBezTo>
                    <a:pt x="67" y="76"/>
                    <a:pt x="32" y="69"/>
                    <a:pt x="0" y="63"/>
                  </a:cubicBezTo>
                  <a:lnTo>
                    <a:pt x="5" y="3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9" name="Freeform 310"/>
            <p:cNvSpPr>
              <a:spLocks/>
            </p:cNvSpPr>
            <p:nvPr/>
          </p:nvSpPr>
          <p:spPr bwMode="auto">
            <a:xfrm>
              <a:off x="1182688" y="3622675"/>
              <a:ext cx="34925" cy="20638"/>
            </a:xfrm>
            <a:custGeom>
              <a:avLst/>
              <a:gdLst>
                <a:gd name="T0" fmla="*/ 12 w 145"/>
                <a:gd name="T1" fmla="*/ 0 h 91"/>
                <a:gd name="T2" fmla="*/ 145 w 145"/>
                <a:gd name="T3" fmla="*/ 29 h 91"/>
                <a:gd name="T4" fmla="*/ 139 w 145"/>
                <a:gd name="T5" fmla="*/ 60 h 91"/>
                <a:gd name="T6" fmla="*/ 133 w 145"/>
                <a:gd name="T7" fmla="*/ 91 h 91"/>
                <a:gd name="T8" fmla="*/ 0 w 145"/>
                <a:gd name="T9" fmla="*/ 62 h 91"/>
                <a:gd name="T10" fmla="*/ 6 w 145"/>
                <a:gd name="T11" fmla="*/ 31 h 91"/>
                <a:gd name="T12" fmla="*/ 12 w 145"/>
                <a:gd name="T13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" h="91">
                  <a:moveTo>
                    <a:pt x="12" y="0"/>
                  </a:moveTo>
                  <a:cubicBezTo>
                    <a:pt x="52" y="8"/>
                    <a:pt x="96" y="18"/>
                    <a:pt x="145" y="29"/>
                  </a:cubicBezTo>
                  <a:lnTo>
                    <a:pt x="139" y="60"/>
                  </a:lnTo>
                  <a:lnTo>
                    <a:pt x="133" y="91"/>
                  </a:lnTo>
                  <a:cubicBezTo>
                    <a:pt x="84" y="81"/>
                    <a:pt x="41" y="71"/>
                    <a:pt x="0" y="62"/>
                  </a:cubicBezTo>
                  <a:lnTo>
                    <a:pt x="6" y="3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0" name="Freeform 311"/>
            <p:cNvSpPr>
              <a:spLocks/>
            </p:cNvSpPr>
            <p:nvPr/>
          </p:nvSpPr>
          <p:spPr bwMode="auto">
            <a:xfrm>
              <a:off x="1216026" y="3629025"/>
              <a:ext cx="6350" cy="7938"/>
            </a:xfrm>
            <a:custGeom>
              <a:avLst/>
              <a:gdLst>
                <a:gd name="T0" fmla="*/ 6 w 30"/>
                <a:gd name="T1" fmla="*/ 0 h 37"/>
                <a:gd name="T2" fmla="*/ 15 w 30"/>
                <a:gd name="T3" fmla="*/ 3 h 37"/>
                <a:gd name="T4" fmla="*/ 26 w 30"/>
                <a:gd name="T5" fmla="*/ 15 h 37"/>
                <a:gd name="T6" fmla="*/ 30 w 30"/>
                <a:gd name="T7" fmla="*/ 31 h 37"/>
                <a:gd name="T8" fmla="*/ 29 w 30"/>
                <a:gd name="T9" fmla="*/ 37 h 37"/>
                <a:gd name="T10" fmla="*/ 0 w 30"/>
                <a:gd name="T11" fmla="*/ 31 h 37"/>
                <a:gd name="T12" fmla="*/ 6 w 30"/>
                <a:gd name="T1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7">
                  <a:moveTo>
                    <a:pt x="6" y="0"/>
                  </a:moveTo>
                  <a:cubicBezTo>
                    <a:pt x="9" y="1"/>
                    <a:pt x="12" y="2"/>
                    <a:pt x="15" y="3"/>
                  </a:cubicBezTo>
                  <a:cubicBezTo>
                    <a:pt x="19" y="7"/>
                    <a:pt x="23" y="11"/>
                    <a:pt x="26" y="15"/>
                  </a:cubicBezTo>
                  <a:cubicBezTo>
                    <a:pt x="28" y="20"/>
                    <a:pt x="30" y="26"/>
                    <a:pt x="30" y="31"/>
                  </a:cubicBezTo>
                  <a:cubicBezTo>
                    <a:pt x="30" y="33"/>
                    <a:pt x="30" y="34"/>
                    <a:pt x="29" y="37"/>
                  </a:cubicBezTo>
                  <a:lnTo>
                    <a:pt x="0" y="3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1" name="Freeform 312"/>
            <p:cNvSpPr>
              <a:spLocks/>
            </p:cNvSpPr>
            <p:nvPr/>
          </p:nvSpPr>
          <p:spPr bwMode="auto">
            <a:xfrm>
              <a:off x="1201738" y="3635375"/>
              <a:ext cx="20638" cy="47625"/>
            </a:xfrm>
            <a:custGeom>
              <a:avLst/>
              <a:gdLst>
                <a:gd name="T0" fmla="*/ 88 w 88"/>
                <a:gd name="T1" fmla="*/ 11 h 204"/>
                <a:gd name="T2" fmla="*/ 58 w 88"/>
                <a:gd name="T3" fmla="*/ 204 h 204"/>
                <a:gd name="T4" fmla="*/ 29 w 88"/>
                <a:gd name="T5" fmla="*/ 199 h 204"/>
                <a:gd name="T6" fmla="*/ 0 w 88"/>
                <a:gd name="T7" fmla="*/ 194 h 204"/>
                <a:gd name="T8" fmla="*/ 30 w 88"/>
                <a:gd name="T9" fmla="*/ 0 h 204"/>
                <a:gd name="T10" fmla="*/ 59 w 88"/>
                <a:gd name="T11" fmla="*/ 5 h 204"/>
                <a:gd name="T12" fmla="*/ 88 w 88"/>
                <a:gd name="T13" fmla="*/ 11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204">
                  <a:moveTo>
                    <a:pt x="88" y="11"/>
                  </a:moveTo>
                  <a:cubicBezTo>
                    <a:pt x="77" y="82"/>
                    <a:pt x="67" y="146"/>
                    <a:pt x="58" y="204"/>
                  </a:cubicBezTo>
                  <a:lnTo>
                    <a:pt x="29" y="199"/>
                  </a:lnTo>
                  <a:lnTo>
                    <a:pt x="0" y="194"/>
                  </a:lnTo>
                  <a:cubicBezTo>
                    <a:pt x="9" y="136"/>
                    <a:pt x="19" y="71"/>
                    <a:pt x="30" y="0"/>
                  </a:cubicBezTo>
                  <a:lnTo>
                    <a:pt x="59" y="5"/>
                  </a:lnTo>
                  <a:lnTo>
                    <a:pt x="88" y="1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2" name="Freeform 313"/>
            <p:cNvSpPr>
              <a:spLocks/>
            </p:cNvSpPr>
            <p:nvPr/>
          </p:nvSpPr>
          <p:spPr bwMode="auto">
            <a:xfrm>
              <a:off x="1196976" y="3681413"/>
              <a:ext cx="19050" cy="39688"/>
            </a:xfrm>
            <a:custGeom>
              <a:avLst/>
              <a:gdLst>
                <a:gd name="T0" fmla="*/ 81 w 81"/>
                <a:gd name="T1" fmla="*/ 10 h 170"/>
                <a:gd name="T2" fmla="*/ 58 w 81"/>
                <a:gd name="T3" fmla="*/ 170 h 170"/>
                <a:gd name="T4" fmla="*/ 29 w 81"/>
                <a:gd name="T5" fmla="*/ 165 h 170"/>
                <a:gd name="T6" fmla="*/ 0 w 81"/>
                <a:gd name="T7" fmla="*/ 160 h 170"/>
                <a:gd name="T8" fmla="*/ 23 w 81"/>
                <a:gd name="T9" fmla="*/ 0 h 170"/>
                <a:gd name="T10" fmla="*/ 52 w 81"/>
                <a:gd name="T11" fmla="*/ 5 h 170"/>
                <a:gd name="T12" fmla="*/ 81 w 81"/>
                <a:gd name="T13" fmla="*/ 1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170">
                  <a:moveTo>
                    <a:pt x="81" y="10"/>
                  </a:moveTo>
                  <a:cubicBezTo>
                    <a:pt x="72" y="69"/>
                    <a:pt x="65" y="122"/>
                    <a:pt x="58" y="170"/>
                  </a:cubicBezTo>
                  <a:lnTo>
                    <a:pt x="29" y="165"/>
                  </a:lnTo>
                  <a:lnTo>
                    <a:pt x="0" y="160"/>
                  </a:lnTo>
                  <a:cubicBezTo>
                    <a:pt x="6" y="112"/>
                    <a:pt x="14" y="59"/>
                    <a:pt x="23" y="0"/>
                  </a:cubicBezTo>
                  <a:lnTo>
                    <a:pt x="52" y="5"/>
                  </a:lnTo>
                  <a:lnTo>
                    <a:pt x="81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3" name="Freeform 314"/>
            <p:cNvSpPr>
              <a:spLocks/>
            </p:cNvSpPr>
            <p:nvPr/>
          </p:nvSpPr>
          <p:spPr bwMode="auto">
            <a:xfrm>
              <a:off x="1192213" y="3717925"/>
              <a:ext cx="17463" cy="33338"/>
            </a:xfrm>
            <a:custGeom>
              <a:avLst/>
              <a:gdLst>
                <a:gd name="T0" fmla="*/ 76 w 76"/>
                <a:gd name="T1" fmla="*/ 10 h 138"/>
                <a:gd name="T2" fmla="*/ 59 w 76"/>
                <a:gd name="T3" fmla="*/ 138 h 138"/>
                <a:gd name="T4" fmla="*/ 30 w 76"/>
                <a:gd name="T5" fmla="*/ 133 h 138"/>
                <a:gd name="T6" fmla="*/ 0 w 76"/>
                <a:gd name="T7" fmla="*/ 129 h 138"/>
                <a:gd name="T8" fmla="*/ 18 w 76"/>
                <a:gd name="T9" fmla="*/ 0 h 138"/>
                <a:gd name="T10" fmla="*/ 47 w 76"/>
                <a:gd name="T11" fmla="*/ 5 h 138"/>
                <a:gd name="T12" fmla="*/ 76 w 76"/>
                <a:gd name="T13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138">
                  <a:moveTo>
                    <a:pt x="76" y="10"/>
                  </a:moveTo>
                  <a:cubicBezTo>
                    <a:pt x="70" y="58"/>
                    <a:pt x="64" y="100"/>
                    <a:pt x="59" y="138"/>
                  </a:cubicBezTo>
                  <a:lnTo>
                    <a:pt x="30" y="133"/>
                  </a:lnTo>
                  <a:lnTo>
                    <a:pt x="0" y="129"/>
                  </a:lnTo>
                  <a:cubicBezTo>
                    <a:pt x="5" y="91"/>
                    <a:pt x="11" y="48"/>
                    <a:pt x="18" y="0"/>
                  </a:cubicBezTo>
                  <a:lnTo>
                    <a:pt x="47" y="5"/>
                  </a:lnTo>
                  <a:lnTo>
                    <a:pt x="76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4" name="Freeform 315"/>
            <p:cNvSpPr>
              <a:spLocks/>
            </p:cNvSpPr>
            <p:nvPr/>
          </p:nvSpPr>
          <p:spPr bwMode="auto">
            <a:xfrm>
              <a:off x="1189038" y="3749675"/>
              <a:ext cx="17463" cy="25400"/>
            </a:xfrm>
            <a:custGeom>
              <a:avLst/>
              <a:gdLst>
                <a:gd name="T0" fmla="*/ 72 w 72"/>
                <a:gd name="T1" fmla="*/ 9 h 109"/>
                <a:gd name="T2" fmla="*/ 59 w 72"/>
                <a:gd name="T3" fmla="*/ 109 h 109"/>
                <a:gd name="T4" fmla="*/ 30 w 72"/>
                <a:gd name="T5" fmla="*/ 105 h 109"/>
                <a:gd name="T6" fmla="*/ 0 w 72"/>
                <a:gd name="T7" fmla="*/ 101 h 109"/>
                <a:gd name="T8" fmla="*/ 13 w 72"/>
                <a:gd name="T9" fmla="*/ 0 h 109"/>
                <a:gd name="T10" fmla="*/ 43 w 72"/>
                <a:gd name="T11" fmla="*/ 4 h 109"/>
                <a:gd name="T12" fmla="*/ 72 w 72"/>
                <a:gd name="T13" fmla="*/ 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109">
                  <a:moveTo>
                    <a:pt x="72" y="9"/>
                  </a:moveTo>
                  <a:cubicBezTo>
                    <a:pt x="67" y="46"/>
                    <a:pt x="63" y="80"/>
                    <a:pt x="59" y="109"/>
                  </a:cubicBezTo>
                  <a:lnTo>
                    <a:pt x="30" y="105"/>
                  </a:lnTo>
                  <a:lnTo>
                    <a:pt x="0" y="101"/>
                  </a:lnTo>
                  <a:cubicBezTo>
                    <a:pt x="4" y="72"/>
                    <a:pt x="8" y="38"/>
                    <a:pt x="13" y="0"/>
                  </a:cubicBezTo>
                  <a:lnTo>
                    <a:pt x="43" y="4"/>
                  </a:lnTo>
                  <a:lnTo>
                    <a:pt x="72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5" name="Freeform 316"/>
            <p:cNvSpPr>
              <a:spLocks/>
            </p:cNvSpPr>
            <p:nvPr/>
          </p:nvSpPr>
          <p:spPr bwMode="auto">
            <a:xfrm>
              <a:off x="1187451" y="3773488"/>
              <a:ext cx="15875" cy="19050"/>
            </a:xfrm>
            <a:custGeom>
              <a:avLst/>
              <a:gdLst>
                <a:gd name="T0" fmla="*/ 67 w 67"/>
                <a:gd name="T1" fmla="*/ 8 h 84"/>
                <a:gd name="T2" fmla="*/ 59 w 67"/>
                <a:gd name="T3" fmla="*/ 84 h 84"/>
                <a:gd name="T4" fmla="*/ 29 w 67"/>
                <a:gd name="T5" fmla="*/ 80 h 84"/>
                <a:gd name="T6" fmla="*/ 0 w 67"/>
                <a:gd name="T7" fmla="*/ 76 h 84"/>
                <a:gd name="T8" fmla="*/ 8 w 67"/>
                <a:gd name="T9" fmla="*/ 0 h 84"/>
                <a:gd name="T10" fmla="*/ 38 w 67"/>
                <a:gd name="T11" fmla="*/ 4 h 84"/>
                <a:gd name="T12" fmla="*/ 67 w 67"/>
                <a:gd name="T13" fmla="*/ 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84">
                  <a:moveTo>
                    <a:pt x="67" y="8"/>
                  </a:moveTo>
                  <a:cubicBezTo>
                    <a:pt x="64" y="37"/>
                    <a:pt x="61" y="62"/>
                    <a:pt x="59" y="84"/>
                  </a:cubicBezTo>
                  <a:lnTo>
                    <a:pt x="29" y="80"/>
                  </a:lnTo>
                  <a:lnTo>
                    <a:pt x="0" y="76"/>
                  </a:lnTo>
                  <a:cubicBezTo>
                    <a:pt x="3" y="55"/>
                    <a:pt x="5" y="30"/>
                    <a:pt x="8" y="0"/>
                  </a:cubicBezTo>
                  <a:lnTo>
                    <a:pt x="38" y="4"/>
                  </a:lnTo>
                  <a:lnTo>
                    <a:pt x="67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6" name="Freeform 317"/>
            <p:cNvSpPr>
              <a:spLocks/>
            </p:cNvSpPr>
            <p:nvPr/>
          </p:nvSpPr>
          <p:spPr bwMode="auto">
            <a:xfrm>
              <a:off x="1185863" y="3790950"/>
              <a:ext cx="15875" cy="14288"/>
            </a:xfrm>
            <a:custGeom>
              <a:avLst/>
              <a:gdLst>
                <a:gd name="T0" fmla="*/ 64 w 64"/>
                <a:gd name="T1" fmla="*/ 8 h 62"/>
                <a:gd name="T2" fmla="*/ 59 w 64"/>
                <a:gd name="T3" fmla="*/ 62 h 62"/>
                <a:gd name="T4" fmla="*/ 30 w 64"/>
                <a:gd name="T5" fmla="*/ 59 h 62"/>
                <a:gd name="T6" fmla="*/ 0 w 64"/>
                <a:gd name="T7" fmla="*/ 56 h 62"/>
                <a:gd name="T8" fmla="*/ 5 w 64"/>
                <a:gd name="T9" fmla="*/ 0 h 62"/>
                <a:gd name="T10" fmla="*/ 34 w 64"/>
                <a:gd name="T11" fmla="*/ 4 h 62"/>
                <a:gd name="T12" fmla="*/ 64 w 64"/>
                <a:gd name="T13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62">
                  <a:moveTo>
                    <a:pt x="64" y="8"/>
                  </a:moveTo>
                  <a:cubicBezTo>
                    <a:pt x="62" y="29"/>
                    <a:pt x="60" y="47"/>
                    <a:pt x="59" y="62"/>
                  </a:cubicBezTo>
                  <a:lnTo>
                    <a:pt x="30" y="59"/>
                  </a:lnTo>
                  <a:lnTo>
                    <a:pt x="0" y="56"/>
                  </a:lnTo>
                  <a:cubicBezTo>
                    <a:pt x="1" y="41"/>
                    <a:pt x="3" y="23"/>
                    <a:pt x="5" y="0"/>
                  </a:cubicBezTo>
                  <a:lnTo>
                    <a:pt x="34" y="4"/>
                  </a:lnTo>
                  <a:lnTo>
                    <a:pt x="64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7" name="Freeform 318"/>
            <p:cNvSpPr>
              <a:spLocks/>
            </p:cNvSpPr>
            <p:nvPr/>
          </p:nvSpPr>
          <p:spPr bwMode="auto">
            <a:xfrm>
              <a:off x="1185863" y="3803650"/>
              <a:ext cx="14288" cy="6350"/>
            </a:xfrm>
            <a:custGeom>
              <a:avLst/>
              <a:gdLst>
                <a:gd name="T0" fmla="*/ 60 w 60"/>
                <a:gd name="T1" fmla="*/ 6 h 26"/>
                <a:gd name="T2" fmla="*/ 59 w 60"/>
                <a:gd name="T3" fmla="*/ 26 h 26"/>
                <a:gd name="T4" fmla="*/ 29 w 60"/>
                <a:gd name="T5" fmla="*/ 24 h 26"/>
                <a:gd name="T6" fmla="*/ 0 w 60"/>
                <a:gd name="T7" fmla="*/ 22 h 26"/>
                <a:gd name="T8" fmla="*/ 1 w 60"/>
                <a:gd name="T9" fmla="*/ 0 h 26"/>
                <a:gd name="T10" fmla="*/ 31 w 60"/>
                <a:gd name="T11" fmla="*/ 3 h 26"/>
                <a:gd name="T12" fmla="*/ 60 w 60"/>
                <a:gd name="T13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60" y="6"/>
                  </a:moveTo>
                  <a:cubicBezTo>
                    <a:pt x="60" y="13"/>
                    <a:pt x="59" y="20"/>
                    <a:pt x="59" y="26"/>
                  </a:cubicBezTo>
                  <a:lnTo>
                    <a:pt x="29" y="24"/>
                  </a:lnTo>
                  <a:lnTo>
                    <a:pt x="0" y="22"/>
                  </a:lnTo>
                  <a:cubicBezTo>
                    <a:pt x="0" y="15"/>
                    <a:pt x="0" y="8"/>
                    <a:pt x="1" y="0"/>
                  </a:cubicBezTo>
                  <a:lnTo>
                    <a:pt x="31" y="3"/>
                  </a:lnTo>
                  <a:lnTo>
                    <a:pt x="60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8" name="Freeform 319"/>
            <p:cNvSpPr>
              <a:spLocks/>
            </p:cNvSpPr>
            <p:nvPr/>
          </p:nvSpPr>
          <p:spPr bwMode="auto">
            <a:xfrm>
              <a:off x="1185863" y="3810000"/>
              <a:ext cx="14288" cy="4763"/>
            </a:xfrm>
            <a:custGeom>
              <a:avLst/>
              <a:gdLst>
                <a:gd name="T0" fmla="*/ 61 w 61"/>
                <a:gd name="T1" fmla="*/ 4 h 20"/>
                <a:gd name="T2" fmla="*/ 59 w 61"/>
                <a:gd name="T3" fmla="*/ 20 h 20"/>
                <a:gd name="T4" fmla="*/ 30 w 61"/>
                <a:gd name="T5" fmla="*/ 19 h 20"/>
                <a:gd name="T6" fmla="*/ 0 w 61"/>
                <a:gd name="T7" fmla="*/ 17 h 20"/>
                <a:gd name="T8" fmla="*/ 2 w 61"/>
                <a:gd name="T9" fmla="*/ 0 h 20"/>
                <a:gd name="T10" fmla="*/ 31 w 61"/>
                <a:gd name="T11" fmla="*/ 2 h 20"/>
                <a:gd name="T12" fmla="*/ 61 w 61"/>
                <a:gd name="T13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20">
                  <a:moveTo>
                    <a:pt x="61" y="4"/>
                  </a:moveTo>
                  <a:cubicBezTo>
                    <a:pt x="60" y="10"/>
                    <a:pt x="60" y="15"/>
                    <a:pt x="59" y="20"/>
                  </a:cubicBezTo>
                  <a:lnTo>
                    <a:pt x="30" y="19"/>
                  </a:lnTo>
                  <a:lnTo>
                    <a:pt x="0" y="17"/>
                  </a:lnTo>
                  <a:cubicBezTo>
                    <a:pt x="1" y="11"/>
                    <a:pt x="1" y="6"/>
                    <a:pt x="2" y="0"/>
                  </a:cubicBezTo>
                  <a:lnTo>
                    <a:pt x="31" y="2"/>
                  </a:lnTo>
                  <a:lnTo>
                    <a:pt x="61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9" name="Freeform 320"/>
            <p:cNvSpPr>
              <a:spLocks/>
            </p:cNvSpPr>
            <p:nvPr/>
          </p:nvSpPr>
          <p:spPr bwMode="auto">
            <a:xfrm>
              <a:off x="1185863" y="3813175"/>
              <a:ext cx="12700" cy="3175"/>
            </a:xfrm>
            <a:custGeom>
              <a:avLst/>
              <a:gdLst>
                <a:gd name="T0" fmla="*/ 8 w 8"/>
                <a:gd name="T1" fmla="*/ 1 h 2"/>
                <a:gd name="T2" fmla="*/ 8 w 8"/>
                <a:gd name="T3" fmla="*/ 2 h 2"/>
                <a:gd name="T4" fmla="*/ 4 w 8"/>
                <a:gd name="T5" fmla="*/ 2 h 2"/>
                <a:gd name="T6" fmla="*/ 0 w 8"/>
                <a:gd name="T7" fmla="*/ 2 h 2"/>
                <a:gd name="T8" fmla="*/ 0 w 8"/>
                <a:gd name="T9" fmla="*/ 0 h 2"/>
                <a:gd name="T10" fmla="*/ 4 w 8"/>
                <a:gd name="T11" fmla="*/ 0 h 2"/>
                <a:gd name="T12" fmla="*/ 8 w 8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">
                  <a:moveTo>
                    <a:pt x="8" y="1"/>
                  </a:moveTo>
                  <a:lnTo>
                    <a:pt x="8" y="2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0" name="Freeform 321"/>
            <p:cNvSpPr>
              <a:spLocks/>
            </p:cNvSpPr>
            <p:nvPr/>
          </p:nvSpPr>
          <p:spPr bwMode="auto">
            <a:xfrm>
              <a:off x="1185863" y="3816350"/>
              <a:ext cx="12700" cy="3175"/>
            </a:xfrm>
            <a:custGeom>
              <a:avLst/>
              <a:gdLst>
                <a:gd name="T0" fmla="*/ 8 w 8"/>
                <a:gd name="T1" fmla="*/ 0 h 2"/>
                <a:gd name="T2" fmla="*/ 8 w 8"/>
                <a:gd name="T3" fmla="*/ 2 h 2"/>
                <a:gd name="T4" fmla="*/ 4 w 8"/>
                <a:gd name="T5" fmla="*/ 2 h 2"/>
                <a:gd name="T6" fmla="*/ 0 w 8"/>
                <a:gd name="T7" fmla="*/ 2 h 2"/>
                <a:gd name="T8" fmla="*/ 0 w 8"/>
                <a:gd name="T9" fmla="*/ 0 h 2"/>
                <a:gd name="T10" fmla="*/ 4 w 8"/>
                <a:gd name="T11" fmla="*/ 0 h 2"/>
                <a:gd name="T12" fmla="*/ 8 w 8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">
                  <a:moveTo>
                    <a:pt x="8" y="0"/>
                  </a:moveTo>
                  <a:lnTo>
                    <a:pt x="8" y="2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1" name="Freeform 322"/>
            <p:cNvSpPr>
              <a:spLocks/>
            </p:cNvSpPr>
            <p:nvPr/>
          </p:nvSpPr>
          <p:spPr bwMode="auto">
            <a:xfrm>
              <a:off x="1185863" y="3819525"/>
              <a:ext cx="12700" cy="1588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4 w 8"/>
                <a:gd name="T5" fmla="*/ 0 h 1"/>
                <a:gd name="T6" fmla="*/ 0 w 8"/>
                <a:gd name="T7" fmla="*/ 1 h 1"/>
                <a:gd name="T8" fmla="*/ 0 w 8"/>
                <a:gd name="T9" fmla="*/ 0 h 1"/>
                <a:gd name="T10" fmla="*/ 4 w 8"/>
                <a:gd name="T11" fmla="*/ 0 h 1"/>
                <a:gd name="T12" fmla="*/ 8 w 8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4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2" name="Freeform 323"/>
            <p:cNvSpPr>
              <a:spLocks/>
            </p:cNvSpPr>
            <p:nvPr/>
          </p:nvSpPr>
          <p:spPr bwMode="auto">
            <a:xfrm>
              <a:off x="1185863" y="3819525"/>
              <a:ext cx="12700" cy="1588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1 h 1"/>
                <a:gd name="T4" fmla="*/ 4 w 8"/>
                <a:gd name="T5" fmla="*/ 1 h 1"/>
                <a:gd name="T6" fmla="*/ 0 w 8"/>
                <a:gd name="T7" fmla="*/ 1 h 1"/>
                <a:gd name="T8" fmla="*/ 0 w 8"/>
                <a:gd name="T9" fmla="*/ 1 h 1"/>
                <a:gd name="T10" fmla="*/ 4 w 8"/>
                <a:gd name="T11" fmla="*/ 0 h 1"/>
                <a:gd name="T12" fmla="*/ 8 w 8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1"/>
                  </a:lnTo>
                  <a:lnTo>
                    <a:pt x="4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4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3" name="Freeform 324"/>
            <p:cNvSpPr>
              <a:spLocks/>
            </p:cNvSpPr>
            <p:nvPr/>
          </p:nvSpPr>
          <p:spPr bwMode="auto">
            <a:xfrm>
              <a:off x="1185863" y="3821113"/>
              <a:ext cx="12700" cy="1588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4 w 8"/>
                <a:gd name="T5" fmla="*/ 0 h 1"/>
                <a:gd name="T6" fmla="*/ 0 w 8"/>
                <a:gd name="T7" fmla="*/ 1 h 1"/>
                <a:gd name="T8" fmla="*/ 0 w 8"/>
                <a:gd name="T9" fmla="*/ 0 h 1"/>
                <a:gd name="T10" fmla="*/ 4 w 8"/>
                <a:gd name="T11" fmla="*/ 0 h 1"/>
                <a:gd name="T12" fmla="*/ 8 w 8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4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4" name="Freeform 325"/>
            <p:cNvSpPr>
              <a:spLocks/>
            </p:cNvSpPr>
            <p:nvPr/>
          </p:nvSpPr>
          <p:spPr bwMode="auto">
            <a:xfrm>
              <a:off x="1185863" y="3821113"/>
              <a:ext cx="12700" cy="1588"/>
            </a:xfrm>
            <a:custGeom>
              <a:avLst/>
              <a:gdLst>
                <a:gd name="T0" fmla="*/ 59 w 59"/>
                <a:gd name="T1" fmla="*/ 0 h 9"/>
                <a:gd name="T2" fmla="*/ 59 w 59"/>
                <a:gd name="T3" fmla="*/ 1 h 9"/>
                <a:gd name="T4" fmla="*/ 30 w 59"/>
                <a:gd name="T5" fmla="*/ 5 h 9"/>
                <a:gd name="T6" fmla="*/ 1 w 59"/>
                <a:gd name="T7" fmla="*/ 9 h 9"/>
                <a:gd name="T8" fmla="*/ 0 w 59"/>
                <a:gd name="T9" fmla="*/ 5 h 9"/>
                <a:gd name="T10" fmla="*/ 30 w 59"/>
                <a:gd name="T11" fmla="*/ 3 h 9"/>
                <a:gd name="T12" fmla="*/ 59 w 59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9">
                  <a:moveTo>
                    <a:pt x="59" y="0"/>
                  </a:moveTo>
                  <a:lnTo>
                    <a:pt x="59" y="1"/>
                  </a:lnTo>
                  <a:lnTo>
                    <a:pt x="30" y="5"/>
                  </a:lnTo>
                  <a:lnTo>
                    <a:pt x="1" y="9"/>
                  </a:lnTo>
                  <a:cubicBezTo>
                    <a:pt x="0" y="8"/>
                    <a:pt x="0" y="7"/>
                    <a:pt x="0" y="5"/>
                  </a:cubicBezTo>
                  <a:lnTo>
                    <a:pt x="30" y="3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5" name="Freeform 326"/>
            <p:cNvSpPr>
              <a:spLocks/>
            </p:cNvSpPr>
            <p:nvPr/>
          </p:nvSpPr>
          <p:spPr bwMode="auto">
            <a:xfrm>
              <a:off x="1185863" y="3821113"/>
              <a:ext cx="12700" cy="3175"/>
            </a:xfrm>
            <a:custGeom>
              <a:avLst/>
              <a:gdLst>
                <a:gd name="T0" fmla="*/ 8 w 8"/>
                <a:gd name="T1" fmla="*/ 0 h 2"/>
                <a:gd name="T2" fmla="*/ 8 w 8"/>
                <a:gd name="T3" fmla="*/ 0 h 2"/>
                <a:gd name="T4" fmla="*/ 4 w 8"/>
                <a:gd name="T5" fmla="*/ 1 h 2"/>
                <a:gd name="T6" fmla="*/ 0 w 8"/>
                <a:gd name="T7" fmla="*/ 2 h 2"/>
                <a:gd name="T8" fmla="*/ 0 w 8"/>
                <a:gd name="T9" fmla="*/ 1 h 2"/>
                <a:gd name="T10" fmla="*/ 4 w 8"/>
                <a:gd name="T11" fmla="*/ 1 h 2"/>
                <a:gd name="T12" fmla="*/ 8 w 8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">
                  <a:moveTo>
                    <a:pt x="8" y="0"/>
                  </a:moveTo>
                  <a:lnTo>
                    <a:pt x="8" y="0"/>
                  </a:lnTo>
                  <a:lnTo>
                    <a:pt x="4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4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6" name="Freeform 327"/>
            <p:cNvSpPr>
              <a:spLocks/>
            </p:cNvSpPr>
            <p:nvPr/>
          </p:nvSpPr>
          <p:spPr bwMode="auto">
            <a:xfrm>
              <a:off x="1185863" y="3821113"/>
              <a:ext cx="12700" cy="3175"/>
            </a:xfrm>
            <a:custGeom>
              <a:avLst/>
              <a:gdLst>
                <a:gd name="T0" fmla="*/ 8 w 8"/>
                <a:gd name="T1" fmla="*/ 0 h 2"/>
                <a:gd name="T2" fmla="*/ 4 w 8"/>
                <a:gd name="T3" fmla="*/ 1 h 2"/>
                <a:gd name="T4" fmla="*/ 0 w 8"/>
                <a:gd name="T5" fmla="*/ 2 h 2"/>
                <a:gd name="T6" fmla="*/ 0 w 8"/>
                <a:gd name="T7" fmla="*/ 2 h 2"/>
                <a:gd name="T8" fmla="*/ 4 w 8"/>
                <a:gd name="T9" fmla="*/ 1 h 2"/>
                <a:gd name="T10" fmla="*/ 8 w 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2">
                  <a:moveTo>
                    <a:pt x="8" y="0"/>
                  </a:moveTo>
                  <a:lnTo>
                    <a:pt x="4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7" name="Freeform 328"/>
            <p:cNvSpPr>
              <a:spLocks/>
            </p:cNvSpPr>
            <p:nvPr/>
          </p:nvSpPr>
          <p:spPr bwMode="auto">
            <a:xfrm>
              <a:off x="1185863" y="3822700"/>
              <a:ext cx="11113" cy="1588"/>
            </a:xfrm>
            <a:custGeom>
              <a:avLst/>
              <a:gdLst>
                <a:gd name="T0" fmla="*/ 7 w 7"/>
                <a:gd name="T1" fmla="*/ 0 h 1"/>
                <a:gd name="T2" fmla="*/ 4 w 7"/>
                <a:gd name="T3" fmla="*/ 0 h 1"/>
                <a:gd name="T4" fmla="*/ 0 w 7"/>
                <a:gd name="T5" fmla="*/ 1 h 1"/>
                <a:gd name="T6" fmla="*/ 0 w 7"/>
                <a:gd name="T7" fmla="*/ 1 h 1"/>
                <a:gd name="T8" fmla="*/ 4 w 7"/>
                <a:gd name="T9" fmla="*/ 0 h 1"/>
                <a:gd name="T10" fmla="*/ 7 w 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">
                  <a:moveTo>
                    <a:pt x="7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8" name="Freeform 329"/>
            <p:cNvSpPr>
              <a:spLocks/>
            </p:cNvSpPr>
            <p:nvPr/>
          </p:nvSpPr>
          <p:spPr bwMode="auto">
            <a:xfrm>
              <a:off x="1185863" y="3822700"/>
              <a:ext cx="9525" cy="1588"/>
            </a:xfrm>
            <a:custGeom>
              <a:avLst/>
              <a:gdLst>
                <a:gd name="T0" fmla="*/ 41 w 41"/>
                <a:gd name="T1" fmla="*/ 0 h 10"/>
                <a:gd name="T2" fmla="*/ 30 w 41"/>
                <a:gd name="T3" fmla="*/ 3 h 10"/>
                <a:gd name="T4" fmla="*/ 1 w 41"/>
                <a:gd name="T5" fmla="*/ 10 h 10"/>
                <a:gd name="T6" fmla="*/ 0 w 41"/>
                <a:gd name="T7" fmla="*/ 8 h 10"/>
                <a:gd name="T8" fmla="*/ 30 w 41"/>
                <a:gd name="T9" fmla="*/ 3 h 10"/>
                <a:gd name="T10" fmla="*/ 41 w 41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10">
                  <a:moveTo>
                    <a:pt x="41" y="0"/>
                  </a:moveTo>
                  <a:lnTo>
                    <a:pt x="30" y="3"/>
                  </a:lnTo>
                  <a:lnTo>
                    <a:pt x="1" y="10"/>
                  </a:lnTo>
                  <a:cubicBezTo>
                    <a:pt x="1" y="10"/>
                    <a:pt x="1" y="9"/>
                    <a:pt x="0" y="8"/>
                  </a:cubicBezTo>
                  <a:lnTo>
                    <a:pt x="30" y="3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9" name="Freeform 330"/>
            <p:cNvSpPr>
              <a:spLocks/>
            </p:cNvSpPr>
            <p:nvPr/>
          </p:nvSpPr>
          <p:spPr bwMode="auto">
            <a:xfrm>
              <a:off x="1185863" y="3822700"/>
              <a:ext cx="7938" cy="1588"/>
            </a:xfrm>
            <a:custGeom>
              <a:avLst/>
              <a:gdLst>
                <a:gd name="T0" fmla="*/ 5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0 w 5"/>
                <a:gd name="T7" fmla="*/ 1 h 1"/>
                <a:gd name="T8" fmla="*/ 4 w 5"/>
                <a:gd name="T9" fmla="*/ 0 h 1"/>
                <a:gd name="T10" fmla="*/ 5 w 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4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0" name="Freeform 331"/>
            <p:cNvSpPr>
              <a:spLocks/>
            </p:cNvSpPr>
            <p:nvPr/>
          </p:nvSpPr>
          <p:spPr bwMode="auto">
            <a:xfrm>
              <a:off x="1185863" y="3822700"/>
              <a:ext cx="7938" cy="3175"/>
            </a:xfrm>
            <a:custGeom>
              <a:avLst/>
              <a:gdLst>
                <a:gd name="T0" fmla="*/ 5 w 5"/>
                <a:gd name="T1" fmla="*/ 0 h 2"/>
                <a:gd name="T2" fmla="*/ 4 w 5"/>
                <a:gd name="T3" fmla="*/ 0 h 2"/>
                <a:gd name="T4" fmla="*/ 0 w 5"/>
                <a:gd name="T5" fmla="*/ 2 h 2"/>
                <a:gd name="T6" fmla="*/ 0 w 5"/>
                <a:gd name="T7" fmla="*/ 1 h 2"/>
                <a:gd name="T8" fmla="*/ 4 w 5"/>
                <a:gd name="T9" fmla="*/ 0 h 2"/>
                <a:gd name="T10" fmla="*/ 5 w 5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0" y="1"/>
                  </a:lnTo>
                  <a:lnTo>
                    <a:pt x="4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1" name="Freeform 332"/>
            <p:cNvSpPr>
              <a:spLocks/>
            </p:cNvSpPr>
            <p:nvPr/>
          </p:nvSpPr>
          <p:spPr bwMode="auto">
            <a:xfrm>
              <a:off x="1185863" y="3822700"/>
              <a:ext cx="7938" cy="3175"/>
            </a:xfrm>
            <a:custGeom>
              <a:avLst/>
              <a:gdLst>
                <a:gd name="T0" fmla="*/ 32 w 32"/>
                <a:gd name="T1" fmla="*/ 0 h 11"/>
                <a:gd name="T2" fmla="*/ 29 w 32"/>
                <a:gd name="T3" fmla="*/ 1 h 11"/>
                <a:gd name="T4" fmla="*/ 0 w 32"/>
                <a:gd name="T5" fmla="*/ 11 h 11"/>
                <a:gd name="T6" fmla="*/ 0 w 32"/>
                <a:gd name="T7" fmla="*/ 10 h 11"/>
                <a:gd name="T8" fmla="*/ 29 w 32"/>
                <a:gd name="T9" fmla="*/ 1 h 11"/>
                <a:gd name="T10" fmla="*/ 32 w 32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11">
                  <a:moveTo>
                    <a:pt x="32" y="0"/>
                  </a:moveTo>
                  <a:lnTo>
                    <a:pt x="29" y="1"/>
                  </a:lnTo>
                  <a:lnTo>
                    <a:pt x="0" y="11"/>
                  </a:lnTo>
                  <a:cubicBezTo>
                    <a:pt x="0" y="11"/>
                    <a:pt x="0" y="10"/>
                    <a:pt x="0" y="10"/>
                  </a:cubicBezTo>
                  <a:lnTo>
                    <a:pt x="29" y="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2" name="Freeform 333"/>
            <p:cNvSpPr>
              <a:spLocks/>
            </p:cNvSpPr>
            <p:nvPr/>
          </p:nvSpPr>
          <p:spPr bwMode="auto">
            <a:xfrm>
              <a:off x="1185863" y="3822700"/>
              <a:ext cx="7938" cy="3175"/>
            </a:xfrm>
            <a:custGeom>
              <a:avLst/>
              <a:gdLst>
                <a:gd name="T0" fmla="*/ 5 w 5"/>
                <a:gd name="T1" fmla="*/ 0 h 2"/>
                <a:gd name="T2" fmla="*/ 4 w 5"/>
                <a:gd name="T3" fmla="*/ 0 h 2"/>
                <a:gd name="T4" fmla="*/ 0 w 5"/>
                <a:gd name="T5" fmla="*/ 2 h 2"/>
                <a:gd name="T6" fmla="*/ 0 w 5"/>
                <a:gd name="T7" fmla="*/ 2 h 2"/>
                <a:gd name="T8" fmla="*/ 4 w 5"/>
                <a:gd name="T9" fmla="*/ 0 h 2"/>
                <a:gd name="T10" fmla="*/ 5 w 5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3" name="Freeform 334"/>
            <p:cNvSpPr>
              <a:spLocks/>
            </p:cNvSpPr>
            <p:nvPr/>
          </p:nvSpPr>
          <p:spPr bwMode="auto">
            <a:xfrm>
              <a:off x="1185863" y="3822700"/>
              <a:ext cx="6350" cy="3175"/>
            </a:xfrm>
            <a:custGeom>
              <a:avLst/>
              <a:gdLst>
                <a:gd name="T0" fmla="*/ 4 w 4"/>
                <a:gd name="T1" fmla="*/ 0 h 2"/>
                <a:gd name="T2" fmla="*/ 4 w 4"/>
                <a:gd name="T3" fmla="*/ 0 h 2"/>
                <a:gd name="T4" fmla="*/ 0 w 4"/>
                <a:gd name="T5" fmla="*/ 2 h 2"/>
                <a:gd name="T6" fmla="*/ 0 w 4"/>
                <a:gd name="T7" fmla="*/ 2 h 2"/>
                <a:gd name="T8" fmla="*/ 4 w 4"/>
                <a:gd name="T9" fmla="*/ 0 h 2"/>
                <a:gd name="T10" fmla="*/ 4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4" name="Freeform 335"/>
            <p:cNvSpPr>
              <a:spLocks/>
            </p:cNvSpPr>
            <p:nvPr/>
          </p:nvSpPr>
          <p:spPr bwMode="auto">
            <a:xfrm>
              <a:off x="1185863" y="3822700"/>
              <a:ext cx="6350" cy="3175"/>
            </a:xfrm>
            <a:custGeom>
              <a:avLst/>
              <a:gdLst>
                <a:gd name="T0" fmla="*/ 4 w 4"/>
                <a:gd name="T1" fmla="*/ 0 h 2"/>
                <a:gd name="T2" fmla="*/ 4 w 4"/>
                <a:gd name="T3" fmla="*/ 0 h 2"/>
                <a:gd name="T4" fmla="*/ 0 w 4"/>
                <a:gd name="T5" fmla="*/ 2 h 2"/>
                <a:gd name="T6" fmla="*/ 0 w 4"/>
                <a:gd name="T7" fmla="*/ 2 h 2"/>
                <a:gd name="T8" fmla="*/ 4 w 4"/>
                <a:gd name="T9" fmla="*/ 0 h 2"/>
                <a:gd name="T10" fmla="*/ 4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5" name="Freeform 336"/>
            <p:cNvSpPr>
              <a:spLocks/>
            </p:cNvSpPr>
            <p:nvPr/>
          </p:nvSpPr>
          <p:spPr bwMode="auto">
            <a:xfrm>
              <a:off x="1185863" y="3822700"/>
              <a:ext cx="6350" cy="3175"/>
            </a:xfrm>
            <a:custGeom>
              <a:avLst/>
              <a:gdLst>
                <a:gd name="T0" fmla="*/ 4 w 4"/>
                <a:gd name="T1" fmla="*/ 0 h 2"/>
                <a:gd name="T2" fmla="*/ 4 w 4"/>
                <a:gd name="T3" fmla="*/ 0 h 2"/>
                <a:gd name="T4" fmla="*/ 0 w 4"/>
                <a:gd name="T5" fmla="*/ 2 h 2"/>
                <a:gd name="T6" fmla="*/ 0 w 4"/>
                <a:gd name="T7" fmla="*/ 2 h 2"/>
                <a:gd name="T8" fmla="*/ 4 w 4"/>
                <a:gd name="T9" fmla="*/ 0 h 2"/>
                <a:gd name="T10" fmla="*/ 4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6" name="Freeform 337"/>
            <p:cNvSpPr>
              <a:spLocks/>
            </p:cNvSpPr>
            <p:nvPr/>
          </p:nvSpPr>
          <p:spPr bwMode="auto">
            <a:xfrm>
              <a:off x="1185863" y="3822700"/>
              <a:ext cx="6350" cy="3175"/>
            </a:xfrm>
            <a:custGeom>
              <a:avLst/>
              <a:gdLst>
                <a:gd name="T0" fmla="*/ 4 w 4"/>
                <a:gd name="T1" fmla="*/ 0 h 2"/>
                <a:gd name="T2" fmla="*/ 4 w 4"/>
                <a:gd name="T3" fmla="*/ 0 h 2"/>
                <a:gd name="T4" fmla="*/ 0 w 4"/>
                <a:gd name="T5" fmla="*/ 2 h 2"/>
                <a:gd name="T6" fmla="*/ 0 w 4"/>
                <a:gd name="T7" fmla="*/ 2 h 2"/>
                <a:gd name="T8" fmla="*/ 4 w 4"/>
                <a:gd name="T9" fmla="*/ 0 h 2"/>
                <a:gd name="T10" fmla="*/ 4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7" name="Freeform 338"/>
            <p:cNvSpPr>
              <a:spLocks/>
            </p:cNvSpPr>
            <p:nvPr/>
          </p:nvSpPr>
          <p:spPr bwMode="auto">
            <a:xfrm>
              <a:off x="1185863" y="3822700"/>
              <a:ext cx="6350" cy="3175"/>
            </a:xfrm>
            <a:custGeom>
              <a:avLst/>
              <a:gdLst>
                <a:gd name="T0" fmla="*/ 4 w 4"/>
                <a:gd name="T1" fmla="*/ 0 h 2"/>
                <a:gd name="T2" fmla="*/ 4 w 4"/>
                <a:gd name="T3" fmla="*/ 0 h 2"/>
                <a:gd name="T4" fmla="*/ 0 w 4"/>
                <a:gd name="T5" fmla="*/ 2 h 2"/>
                <a:gd name="T6" fmla="*/ 0 w 4"/>
                <a:gd name="T7" fmla="*/ 2 h 2"/>
                <a:gd name="T8" fmla="*/ 4 w 4"/>
                <a:gd name="T9" fmla="*/ 0 h 2"/>
                <a:gd name="T10" fmla="*/ 4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8" name="Freeform 339"/>
            <p:cNvSpPr>
              <a:spLocks/>
            </p:cNvSpPr>
            <p:nvPr/>
          </p:nvSpPr>
          <p:spPr bwMode="auto">
            <a:xfrm>
              <a:off x="1185863" y="3822700"/>
              <a:ext cx="6350" cy="3175"/>
            </a:xfrm>
            <a:custGeom>
              <a:avLst/>
              <a:gdLst>
                <a:gd name="T0" fmla="*/ 4 w 4"/>
                <a:gd name="T1" fmla="*/ 0 h 2"/>
                <a:gd name="T2" fmla="*/ 4 w 4"/>
                <a:gd name="T3" fmla="*/ 0 h 2"/>
                <a:gd name="T4" fmla="*/ 0 w 4"/>
                <a:gd name="T5" fmla="*/ 2 h 2"/>
                <a:gd name="T6" fmla="*/ 0 w 4"/>
                <a:gd name="T7" fmla="*/ 2 h 2"/>
                <a:gd name="T8" fmla="*/ 4 w 4"/>
                <a:gd name="T9" fmla="*/ 0 h 2"/>
                <a:gd name="T10" fmla="*/ 4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9" name="Freeform 340"/>
            <p:cNvSpPr>
              <a:spLocks/>
            </p:cNvSpPr>
            <p:nvPr/>
          </p:nvSpPr>
          <p:spPr bwMode="auto">
            <a:xfrm>
              <a:off x="1192213" y="3819525"/>
              <a:ext cx="7938" cy="11113"/>
            </a:xfrm>
            <a:custGeom>
              <a:avLst/>
              <a:gdLst>
                <a:gd name="T0" fmla="*/ 31 w 33"/>
                <a:gd name="T1" fmla="*/ 0 h 44"/>
                <a:gd name="T2" fmla="*/ 33 w 33"/>
                <a:gd name="T3" fmla="*/ 12 h 44"/>
                <a:gd name="T4" fmla="*/ 29 w 33"/>
                <a:gd name="T5" fmla="*/ 28 h 44"/>
                <a:gd name="T6" fmla="*/ 18 w 33"/>
                <a:gd name="T7" fmla="*/ 40 h 44"/>
                <a:gd name="T8" fmla="*/ 4 w 33"/>
                <a:gd name="T9" fmla="*/ 44 h 44"/>
                <a:gd name="T10" fmla="*/ 0 w 33"/>
                <a:gd name="T11" fmla="*/ 44 h 44"/>
                <a:gd name="T12" fmla="*/ 4 w 33"/>
                <a:gd name="T13" fmla="*/ 12 h 44"/>
                <a:gd name="T14" fmla="*/ 31 w 33"/>
                <a:gd name="T1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44">
                  <a:moveTo>
                    <a:pt x="31" y="0"/>
                  </a:moveTo>
                  <a:cubicBezTo>
                    <a:pt x="32" y="4"/>
                    <a:pt x="33" y="8"/>
                    <a:pt x="33" y="12"/>
                  </a:cubicBezTo>
                  <a:cubicBezTo>
                    <a:pt x="33" y="18"/>
                    <a:pt x="32" y="24"/>
                    <a:pt x="29" y="28"/>
                  </a:cubicBezTo>
                  <a:cubicBezTo>
                    <a:pt x="26" y="33"/>
                    <a:pt x="23" y="37"/>
                    <a:pt x="18" y="40"/>
                  </a:cubicBezTo>
                  <a:cubicBezTo>
                    <a:pt x="14" y="43"/>
                    <a:pt x="9" y="44"/>
                    <a:pt x="4" y="44"/>
                  </a:cubicBezTo>
                  <a:lnTo>
                    <a:pt x="0" y="44"/>
                  </a:lnTo>
                  <a:lnTo>
                    <a:pt x="4" y="1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0" name="Freeform 341"/>
            <p:cNvSpPr>
              <a:spLocks/>
            </p:cNvSpPr>
            <p:nvPr/>
          </p:nvSpPr>
          <p:spPr bwMode="auto">
            <a:xfrm>
              <a:off x="1192213" y="3816350"/>
              <a:ext cx="1588" cy="14288"/>
            </a:xfrm>
            <a:custGeom>
              <a:avLst/>
              <a:gdLst>
                <a:gd name="T0" fmla="*/ 0 w 1"/>
                <a:gd name="T1" fmla="*/ 9 h 9"/>
                <a:gd name="T2" fmla="*/ 0 w 1"/>
                <a:gd name="T3" fmla="*/ 9 h 9"/>
                <a:gd name="T4" fmla="*/ 0 w 1"/>
                <a:gd name="T5" fmla="*/ 4 h 9"/>
                <a:gd name="T6" fmla="*/ 1 w 1"/>
                <a:gd name="T7" fmla="*/ 0 h 9"/>
                <a:gd name="T8" fmla="*/ 1 w 1"/>
                <a:gd name="T9" fmla="*/ 0 h 9"/>
                <a:gd name="T10" fmla="*/ 0 w 1"/>
                <a:gd name="T11" fmla="*/ 4 h 9"/>
                <a:gd name="T12" fmla="*/ 0 w 1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9">
                  <a:moveTo>
                    <a:pt x="0" y="9"/>
                  </a:moveTo>
                  <a:lnTo>
                    <a:pt x="0" y="9"/>
                  </a:lnTo>
                  <a:lnTo>
                    <a:pt x="0" y="4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4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1" name="Freeform 342"/>
            <p:cNvSpPr>
              <a:spLocks/>
            </p:cNvSpPr>
            <p:nvPr/>
          </p:nvSpPr>
          <p:spPr bwMode="auto">
            <a:xfrm>
              <a:off x="1192213" y="3816350"/>
              <a:ext cx="1588" cy="14288"/>
            </a:xfrm>
            <a:custGeom>
              <a:avLst/>
              <a:gdLst>
                <a:gd name="T0" fmla="*/ 0 w 1"/>
                <a:gd name="T1" fmla="*/ 9 h 9"/>
                <a:gd name="T2" fmla="*/ 0 w 1"/>
                <a:gd name="T3" fmla="*/ 9 h 9"/>
                <a:gd name="T4" fmla="*/ 0 w 1"/>
                <a:gd name="T5" fmla="*/ 4 h 9"/>
                <a:gd name="T6" fmla="*/ 1 w 1"/>
                <a:gd name="T7" fmla="*/ 0 h 9"/>
                <a:gd name="T8" fmla="*/ 1 w 1"/>
                <a:gd name="T9" fmla="*/ 0 h 9"/>
                <a:gd name="T10" fmla="*/ 0 w 1"/>
                <a:gd name="T11" fmla="*/ 4 h 9"/>
                <a:gd name="T12" fmla="*/ 0 w 1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9">
                  <a:moveTo>
                    <a:pt x="0" y="9"/>
                  </a:moveTo>
                  <a:lnTo>
                    <a:pt x="0" y="9"/>
                  </a:lnTo>
                  <a:lnTo>
                    <a:pt x="0" y="4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4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2" name="Freeform 343"/>
            <p:cNvSpPr>
              <a:spLocks/>
            </p:cNvSpPr>
            <p:nvPr/>
          </p:nvSpPr>
          <p:spPr bwMode="auto">
            <a:xfrm>
              <a:off x="1192213" y="3816350"/>
              <a:ext cx="1588" cy="14288"/>
            </a:xfrm>
            <a:custGeom>
              <a:avLst/>
              <a:gdLst>
                <a:gd name="T0" fmla="*/ 0 w 1"/>
                <a:gd name="T1" fmla="*/ 9 h 9"/>
                <a:gd name="T2" fmla="*/ 0 w 1"/>
                <a:gd name="T3" fmla="*/ 9 h 9"/>
                <a:gd name="T4" fmla="*/ 0 w 1"/>
                <a:gd name="T5" fmla="*/ 4 h 9"/>
                <a:gd name="T6" fmla="*/ 1 w 1"/>
                <a:gd name="T7" fmla="*/ 0 h 9"/>
                <a:gd name="T8" fmla="*/ 1 w 1"/>
                <a:gd name="T9" fmla="*/ 0 h 9"/>
                <a:gd name="T10" fmla="*/ 0 w 1"/>
                <a:gd name="T11" fmla="*/ 4 h 9"/>
                <a:gd name="T12" fmla="*/ 0 w 1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9">
                  <a:moveTo>
                    <a:pt x="0" y="9"/>
                  </a:moveTo>
                  <a:lnTo>
                    <a:pt x="0" y="9"/>
                  </a:lnTo>
                  <a:lnTo>
                    <a:pt x="0" y="4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4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3" name="Freeform 344"/>
            <p:cNvSpPr>
              <a:spLocks/>
            </p:cNvSpPr>
            <p:nvPr/>
          </p:nvSpPr>
          <p:spPr bwMode="auto">
            <a:xfrm>
              <a:off x="1192213" y="3816350"/>
              <a:ext cx="1588" cy="14288"/>
            </a:xfrm>
            <a:custGeom>
              <a:avLst/>
              <a:gdLst>
                <a:gd name="T0" fmla="*/ 0 w 1"/>
                <a:gd name="T1" fmla="*/ 9 h 9"/>
                <a:gd name="T2" fmla="*/ 0 w 1"/>
                <a:gd name="T3" fmla="*/ 9 h 9"/>
                <a:gd name="T4" fmla="*/ 0 w 1"/>
                <a:gd name="T5" fmla="*/ 4 h 9"/>
                <a:gd name="T6" fmla="*/ 1 w 1"/>
                <a:gd name="T7" fmla="*/ 0 h 9"/>
                <a:gd name="T8" fmla="*/ 1 w 1"/>
                <a:gd name="T9" fmla="*/ 0 h 9"/>
                <a:gd name="T10" fmla="*/ 0 w 1"/>
                <a:gd name="T11" fmla="*/ 4 h 9"/>
                <a:gd name="T12" fmla="*/ 0 w 1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9">
                  <a:moveTo>
                    <a:pt x="0" y="9"/>
                  </a:moveTo>
                  <a:lnTo>
                    <a:pt x="0" y="9"/>
                  </a:lnTo>
                  <a:lnTo>
                    <a:pt x="0" y="4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4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4" name="Freeform 345"/>
            <p:cNvSpPr>
              <a:spLocks/>
            </p:cNvSpPr>
            <p:nvPr/>
          </p:nvSpPr>
          <p:spPr bwMode="auto">
            <a:xfrm>
              <a:off x="1190626" y="3816350"/>
              <a:ext cx="3175" cy="14288"/>
            </a:xfrm>
            <a:custGeom>
              <a:avLst/>
              <a:gdLst>
                <a:gd name="T0" fmla="*/ 1 w 2"/>
                <a:gd name="T1" fmla="*/ 9 h 9"/>
                <a:gd name="T2" fmla="*/ 0 w 2"/>
                <a:gd name="T3" fmla="*/ 9 h 9"/>
                <a:gd name="T4" fmla="*/ 1 w 2"/>
                <a:gd name="T5" fmla="*/ 4 h 9"/>
                <a:gd name="T6" fmla="*/ 1 w 2"/>
                <a:gd name="T7" fmla="*/ 0 h 9"/>
                <a:gd name="T8" fmla="*/ 2 w 2"/>
                <a:gd name="T9" fmla="*/ 0 h 9"/>
                <a:gd name="T10" fmla="*/ 1 w 2"/>
                <a:gd name="T11" fmla="*/ 4 h 9"/>
                <a:gd name="T12" fmla="*/ 1 w 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9">
                  <a:moveTo>
                    <a:pt x="1" y="9"/>
                  </a:moveTo>
                  <a:lnTo>
                    <a:pt x="0" y="9"/>
                  </a:lnTo>
                  <a:lnTo>
                    <a:pt x="1" y="4"/>
                  </a:lnTo>
                  <a:lnTo>
                    <a:pt x="1" y="0"/>
                  </a:lnTo>
                  <a:lnTo>
                    <a:pt x="2" y="0"/>
                  </a:lnTo>
                  <a:lnTo>
                    <a:pt x="1" y="4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5" name="Freeform 346"/>
            <p:cNvSpPr>
              <a:spLocks/>
            </p:cNvSpPr>
            <p:nvPr/>
          </p:nvSpPr>
          <p:spPr bwMode="auto">
            <a:xfrm>
              <a:off x="1190626" y="3816350"/>
              <a:ext cx="1588" cy="14288"/>
            </a:xfrm>
            <a:custGeom>
              <a:avLst/>
              <a:gdLst>
                <a:gd name="T0" fmla="*/ 0 w 1"/>
                <a:gd name="T1" fmla="*/ 9 h 9"/>
                <a:gd name="T2" fmla="*/ 0 w 1"/>
                <a:gd name="T3" fmla="*/ 9 h 9"/>
                <a:gd name="T4" fmla="*/ 1 w 1"/>
                <a:gd name="T5" fmla="*/ 4 h 9"/>
                <a:gd name="T6" fmla="*/ 1 w 1"/>
                <a:gd name="T7" fmla="*/ 0 h 9"/>
                <a:gd name="T8" fmla="*/ 1 w 1"/>
                <a:gd name="T9" fmla="*/ 0 h 9"/>
                <a:gd name="T10" fmla="*/ 1 w 1"/>
                <a:gd name="T11" fmla="*/ 4 h 9"/>
                <a:gd name="T12" fmla="*/ 0 w 1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9">
                  <a:moveTo>
                    <a:pt x="0" y="9"/>
                  </a:moveTo>
                  <a:lnTo>
                    <a:pt x="0" y="9"/>
                  </a:lnTo>
                  <a:lnTo>
                    <a:pt x="1" y="4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4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6" name="Freeform 347"/>
            <p:cNvSpPr>
              <a:spLocks/>
            </p:cNvSpPr>
            <p:nvPr/>
          </p:nvSpPr>
          <p:spPr bwMode="auto">
            <a:xfrm>
              <a:off x="1190626" y="3814763"/>
              <a:ext cx="1588" cy="15875"/>
            </a:xfrm>
            <a:custGeom>
              <a:avLst/>
              <a:gdLst>
                <a:gd name="T0" fmla="*/ 3 w 10"/>
                <a:gd name="T1" fmla="*/ 63 h 63"/>
                <a:gd name="T2" fmla="*/ 0 w 10"/>
                <a:gd name="T3" fmla="*/ 63 h 63"/>
                <a:gd name="T4" fmla="*/ 3 w 10"/>
                <a:gd name="T5" fmla="*/ 32 h 63"/>
                <a:gd name="T6" fmla="*/ 6 w 10"/>
                <a:gd name="T7" fmla="*/ 0 h 63"/>
                <a:gd name="T8" fmla="*/ 10 w 10"/>
                <a:gd name="T9" fmla="*/ 1 h 63"/>
                <a:gd name="T10" fmla="*/ 7 w 10"/>
                <a:gd name="T11" fmla="*/ 32 h 63"/>
                <a:gd name="T12" fmla="*/ 3 w 10"/>
                <a:gd name="T13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63">
                  <a:moveTo>
                    <a:pt x="3" y="63"/>
                  </a:moveTo>
                  <a:lnTo>
                    <a:pt x="0" y="63"/>
                  </a:lnTo>
                  <a:lnTo>
                    <a:pt x="3" y="32"/>
                  </a:lnTo>
                  <a:lnTo>
                    <a:pt x="6" y="0"/>
                  </a:lnTo>
                  <a:cubicBezTo>
                    <a:pt x="7" y="0"/>
                    <a:pt x="9" y="1"/>
                    <a:pt x="10" y="1"/>
                  </a:cubicBezTo>
                  <a:lnTo>
                    <a:pt x="7" y="32"/>
                  </a:lnTo>
                  <a:lnTo>
                    <a:pt x="3" y="6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7" name="Freeform 348"/>
            <p:cNvSpPr>
              <a:spLocks/>
            </p:cNvSpPr>
            <p:nvPr/>
          </p:nvSpPr>
          <p:spPr bwMode="auto">
            <a:xfrm>
              <a:off x="1189038" y="3814763"/>
              <a:ext cx="3175" cy="15875"/>
            </a:xfrm>
            <a:custGeom>
              <a:avLst/>
              <a:gdLst>
                <a:gd name="T0" fmla="*/ 5 w 11"/>
                <a:gd name="T1" fmla="*/ 64 h 64"/>
                <a:gd name="T2" fmla="*/ 0 w 11"/>
                <a:gd name="T3" fmla="*/ 64 h 64"/>
                <a:gd name="T4" fmla="*/ 3 w 11"/>
                <a:gd name="T5" fmla="*/ 32 h 64"/>
                <a:gd name="T6" fmla="*/ 6 w 11"/>
                <a:gd name="T7" fmla="*/ 0 h 64"/>
                <a:gd name="T8" fmla="*/ 11 w 11"/>
                <a:gd name="T9" fmla="*/ 1 h 64"/>
                <a:gd name="T10" fmla="*/ 8 w 11"/>
                <a:gd name="T11" fmla="*/ 33 h 64"/>
                <a:gd name="T12" fmla="*/ 5 w 11"/>
                <a:gd name="T1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64">
                  <a:moveTo>
                    <a:pt x="5" y="64"/>
                  </a:moveTo>
                  <a:cubicBezTo>
                    <a:pt x="3" y="64"/>
                    <a:pt x="2" y="64"/>
                    <a:pt x="0" y="64"/>
                  </a:cubicBezTo>
                  <a:lnTo>
                    <a:pt x="3" y="32"/>
                  </a:lnTo>
                  <a:lnTo>
                    <a:pt x="6" y="0"/>
                  </a:lnTo>
                  <a:cubicBezTo>
                    <a:pt x="8" y="1"/>
                    <a:pt x="9" y="1"/>
                    <a:pt x="11" y="1"/>
                  </a:cubicBezTo>
                  <a:lnTo>
                    <a:pt x="8" y="33"/>
                  </a:lnTo>
                  <a:lnTo>
                    <a:pt x="5" y="6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8" name="Freeform 349"/>
            <p:cNvSpPr>
              <a:spLocks/>
            </p:cNvSpPr>
            <p:nvPr/>
          </p:nvSpPr>
          <p:spPr bwMode="auto">
            <a:xfrm>
              <a:off x="1185863" y="3814763"/>
              <a:ext cx="4763" cy="15875"/>
            </a:xfrm>
            <a:custGeom>
              <a:avLst/>
              <a:gdLst>
                <a:gd name="T0" fmla="*/ 14 w 20"/>
                <a:gd name="T1" fmla="*/ 65 h 65"/>
                <a:gd name="T2" fmla="*/ 0 w 20"/>
                <a:gd name="T3" fmla="*/ 63 h 65"/>
                <a:gd name="T4" fmla="*/ 3 w 20"/>
                <a:gd name="T5" fmla="*/ 32 h 65"/>
                <a:gd name="T6" fmla="*/ 6 w 20"/>
                <a:gd name="T7" fmla="*/ 0 h 65"/>
                <a:gd name="T8" fmla="*/ 20 w 20"/>
                <a:gd name="T9" fmla="*/ 1 h 65"/>
                <a:gd name="T10" fmla="*/ 17 w 20"/>
                <a:gd name="T11" fmla="*/ 33 h 65"/>
                <a:gd name="T12" fmla="*/ 14 w 20"/>
                <a:gd name="T1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65">
                  <a:moveTo>
                    <a:pt x="14" y="65"/>
                  </a:moveTo>
                  <a:cubicBezTo>
                    <a:pt x="10" y="65"/>
                    <a:pt x="6" y="64"/>
                    <a:pt x="0" y="63"/>
                  </a:cubicBezTo>
                  <a:lnTo>
                    <a:pt x="3" y="32"/>
                  </a:lnTo>
                  <a:lnTo>
                    <a:pt x="6" y="0"/>
                  </a:lnTo>
                  <a:cubicBezTo>
                    <a:pt x="11" y="0"/>
                    <a:pt x="16" y="1"/>
                    <a:pt x="20" y="1"/>
                  </a:cubicBezTo>
                  <a:lnTo>
                    <a:pt x="17" y="33"/>
                  </a:lnTo>
                  <a:lnTo>
                    <a:pt x="14" y="6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9" name="Freeform 350"/>
            <p:cNvSpPr>
              <a:spLocks/>
            </p:cNvSpPr>
            <p:nvPr/>
          </p:nvSpPr>
          <p:spPr bwMode="auto">
            <a:xfrm>
              <a:off x="1181101" y="3814763"/>
              <a:ext cx="6350" cy="15875"/>
            </a:xfrm>
            <a:custGeom>
              <a:avLst/>
              <a:gdLst>
                <a:gd name="T0" fmla="*/ 18 w 24"/>
                <a:gd name="T1" fmla="*/ 64 h 64"/>
                <a:gd name="T2" fmla="*/ 0 w 24"/>
                <a:gd name="T3" fmla="*/ 62 h 64"/>
                <a:gd name="T4" fmla="*/ 2 w 24"/>
                <a:gd name="T5" fmla="*/ 31 h 64"/>
                <a:gd name="T6" fmla="*/ 4 w 24"/>
                <a:gd name="T7" fmla="*/ 0 h 64"/>
                <a:gd name="T8" fmla="*/ 24 w 24"/>
                <a:gd name="T9" fmla="*/ 1 h 64"/>
                <a:gd name="T10" fmla="*/ 21 w 24"/>
                <a:gd name="T11" fmla="*/ 33 h 64"/>
                <a:gd name="T12" fmla="*/ 18 w 24"/>
                <a:gd name="T1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64">
                  <a:moveTo>
                    <a:pt x="18" y="64"/>
                  </a:moveTo>
                  <a:cubicBezTo>
                    <a:pt x="13" y="64"/>
                    <a:pt x="7" y="63"/>
                    <a:pt x="0" y="62"/>
                  </a:cubicBezTo>
                  <a:lnTo>
                    <a:pt x="2" y="31"/>
                  </a:lnTo>
                  <a:lnTo>
                    <a:pt x="4" y="0"/>
                  </a:lnTo>
                  <a:cubicBezTo>
                    <a:pt x="12" y="0"/>
                    <a:pt x="18" y="0"/>
                    <a:pt x="24" y="1"/>
                  </a:cubicBezTo>
                  <a:lnTo>
                    <a:pt x="21" y="33"/>
                  </a:lnTo>
                  <a:lnTo>
                    <a:pt x="18" y="6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0" name="Freeform 351"/>
            <p:cNvSpPr>
              <a:spLocks/>
            </p:cNvSpPr>
            <p:nvPr/>
          </p:nvSpPr>
          <p:spPr bwMode="auto">
            <a:xfrm>
              <a:off x="1169988" y="3813175"/>
              <a:ext cx="12700" cy="15875"/>
            </a:xfrm>
            <a:custGeom>
              <a:avLst/>
              <a:gdLst>
                <a:gd name="T0" fmla="*/ 50 w 54"/>
                <a:gd name="T1" fmla="*/ 66 h 66"/>
                <a:gd name="T2" fmla="*/ 0 w 54"/>
                <a:gd name="T3" fmla="*/ 64 h 66"/>
                <a:gd name="T4" fmla="*/ 2 w 54"/>
                <a:gd name="T5" fmla="*/ 32 h 66"/>
                <a:gd name="T6" fmla="*/ 3 w 54"/>
                <a:gd name="T7" fmla="*/ 0 h 66"/>
                <a:gd name="T8" fmla="*/ 54 w 54"/>
                <a:gd name="T9" fmla="*/ 4 h 66"/>
                <a:gd name="T10" fmla="*/ 52 w 54"/>
                <a:gd name="T11" fmla="*/ 35 h 66"/>
                <a:gd name="T12" fmla="*/ 50 w 54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66">
                  <a:moveTo>
                    <a:pt x="50" y="66"/>
                  </a:moveTo>
                  <a:cubicBezTo>
                    <a:pt x="36" y="66"/>
                    <a:pt x="19" y="65"/>
                    <a:pt x="0" y="64"/>
                  </a:cubicBezTo>
                  <a:lnTo>
                    <a:pt x="2" y="32"/>
                  </a:lnTo>
                  <a:lnTo>
                    <a:pt x="3" y="0"/>
                  </a:lnTo>
                  <a:cubicBezTo>
                    <a:pt x="22" y="1"/>
                    <a:pt x="40" y="2"/>
                    <a:pt x="54" y="4"/>
                  </a:cubicBezTo>
                  <a:lnTo>
                    <a:pt x="52" y="35"/>
                  </a:lnTo>
                  <a:lnTo>
                    <a:pt x="50" y="6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1" name="Freeform 352"/>
            <p:cNvSpPr>
              <a:spLocks/>
            </p:cNvSpPr>
            <p:nvPr/>
          </p:nvSpPr>
          <p:spPr bwMode="auto">
            <a:xfrm>
              <a:off x="1154113" y="3813175"/>
              <a:ext cx="15875" cy="15875"/>
            </a:xfrm>
            <a:custGeom>
              <a:avLst/>
              <a:gdLst>
                <a:gd name="T0" fmla="*/ 64 w 67"/>
                <a:gd name="T1" fmla="*/ 65 h 65"/>
                <a:gd name="T2" fmla="*/ 0 w 67"/>
                <a:gd name="T3" fmla="*/ 63 h 65"/>
                <a:gd name="T4" fmla="*/ 0 w 67"/>
                <a:gd name="T5" fmla="*/ 32 h 65"/>
                <a:gd name="T6" fmla="*/ 0 w 67"/>
                <a:gd name="T7" fmla="*/ 0 h 65"/>
                <a:gd name="T8" fmla="*/ 67 w 67"/>
                <a:gd name="T9" fmla="*/ 1 h 65"/>
                <a:gd name="T10" fmla="*/ 66 w 67"/>
                <a:gd name="T11" fmla="*/ 33 h 65"/>
                <a:gd name="T12" fmla="*/ 64 w 67"/>
                <a:gd name="T1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65">
                  <a:moveTo>
                    <a:pt x="64" y="65"/>
                  </a:moveTo>
                  <a:cubicBezTo>
                    <a:pt x="46" y="64"/>
                    <a:pt x="23" y="63"/>
                    <a:pt x="0" y="63"/>
                  </a:cubicBezTo>
                  <a:lnTo>
                    <a:pt x="0" y="32"/>
                  </a:lnTo>
                  <a:lnTo>
                    <a:pt x="0" y="0"/>
                  </a:lnTo>
                  <a:cubicBezTo>
                    <a:pt x="25" y="0"/>
                    <a:pt x="47" y="1"/>
                    <a:pt x="67" y="1"/>
                  </a:cubicBezTo>
                  <a:lnTo>
                    <a:pt x="66" y="33"/>
                  </a:lnTo>
                  <a:lnTo>
                    <a:pt x="64" y="6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2" name="Freeform 353"/>
            <p:cNvSpPr>
              <a:spLocks/>
            </p:cNvSpPr>
            <p:nvPr/>
          </p:nvSpPr>
          <p:spPr bwMode="auto">
            <a:xfrm>
              <a:off x="1063626" y="3813175"/>
              <a:ext cx="90488" cy="28575"/>
            </a:xfrm>
            <a:custGeom>
              <a:avLst/>
              <a:gdLst>
                <a:gd name="T0" fmla="*/ 387 w 387"/>
                <a:gd name="T1" fmla="*/ 63 h 116"/>
                <a:gd name="T2" fmla="*/ 17 w 387"/>
                <a:gd name="T3" fmla="*/ 116 h 116"/>
                <a:gd name="T4" fmla="*/ 9 w 387"/>
                <a:gd name="T5" fmla="*/ 86 h 116"/>
                <a:gd name="T6" fmla="*/ 0 w 387"/>
                <a:gd name="T7" fmla="*/ 56 h 116"/>
                <a:gd name="T8" fmla="*/ 387 w 387"/>
                <a:gd name="T9" fmla="*/ 0 h 116"/>
                <a:gd name="T10" fmla="*/ 387 w 387"/>
                <a:gd name="T11" fmla="*/ 32 h 116"/>
                <a:gd name="T12" fmla="*/ 387 w 387"/>
                <a:gd name="T13" fmla="*/ 6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7" h="116">
                  <a:moveTo>
                    <a:pt x="387" y="63"/>
                  </a:moveTo>
                  <a:cubicBezTo>
                    <a:pt x="285" y="63"/>
                    <a:pt x="147" y="74"/>
                    <a:pt x="17" y="116"/>
                  </a:cubicBezTo>
                  <a:lnTo>
                    <a:pt x="9" y="86"/>
                  </a:lnTo>
                  <a:lnTo>
                    <a:pt x="0" y="56"/>
                  </a:lnTo>
                  <a:cubicBezTo>
                    <a:pt x="136" y="11"/>
                    <a:pt x="281" y="0"/>
                    <a:pt x="387" y="0"/>
                  </a:cubicBezTo>
                  <a:lnTo>
                    <a:pt x="387" y="32"/>
                  </a:lnTo>
                  <a:lnTo>
                    <a:pt x="387" y="6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3" name="Freeform 354"/>
            <p:cNvSpPr>
              <a:spLocks/>
            </p:cNvSpPr>
            <p:nvPr/>
          </p:nvSpPr>
          <p:spPr bwMode="auto">
            <a:xfrm>
              <a:off x="1133476" y="3689350"/>
              <a:ext cx="3175" cy="14288"/>
            </a:xfrm>
            <a:custGeom>
              <a:avLst/>
              <a:gdLst>
                <a:gd name="T0" fmla="*/ 0 w 15"/>
                <a:gd name="T1" fmla="*/ 2 h 64"/>
                <a:gd name="T2" fmla="*/ 15 w 15"/>
                <a:gd name="T3" fmla="*/ 0 h 64"/>
                <a:gd name="T4" fmla="*/ 15 w 15"/>
                <a:gd name="T5" fmla="*/ 64 h 64"/>
                <a:gd name="T6" fmla="*/ 0 w 15"/>
                <a:gd name="T7" fmla="*/ 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64">
                  <a:moveTo>
                    <a:pt x="0" y="2"/>
                  </a:moveTo>
                  <a:cubicBezTo>
                    <a:pt x="5" y="1"/>
                    <a:pt x="9" y="0"/>
                    <a:pt x="15" y="0"/>
                  </a:cubicBezTo>
                  <a:lnTo>
                    <a:pt x="15" y="6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4" name="Freeform 355"/>
            <p:cNvSpPr>
              <a:spLocks/>
            </p:cNvSpPr>
            <p:nvPr/>
          </p:nvSpPr>
          <p:spPr bwMode="auto">
            <a:xfrm>
              <a:off x="4275138" y="4070350"/>
              <a:ext cx="331788" cy="76200"/>
            </a:xfrm>
            <a:custGeom>
              <a:avLst/>
              <a:gdLst>
                <a:gd name="T0" fmla="*/ 105 w 209"/>
                <a:gd name="T1" fmla="*/ 48 h 48"/>
                <a:gd name="T2" fmla="*/ 0 w 209"/>
                <a:gd name="T3" fmla="*/ 48 h 48"/>
                <a:gd name="T4" fmla="*/ 0 w 209"/>
                <a:gd name="T5" fmla="*/ 0 h 48"/>
                <a:gd name="T6" fmla="*/ 209 w 209"/>
                <a:gd name="T7" fmla="*/ 0 h 48"/>
                <a:gd name="T8" fmla="*/ 209 w 209"/>
                <a:gd name="T9" fmla="*/ 48 h 48"/>
                <a:gd name="T10" fmla="*/ 105 w 209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48">
                  <a:moveTo>
                    <a:pt x="105" y="48"/>
                  </a:moveTo>
                  <a:lnTo>
                    <a:pt x="0" y="48"/>
                  </a:lnTo>
                  <a:lnTo>
                    <a:pt x="0" y="0"/>
                  </a:lnTo>
                  <a:lnTo>
                    <a:pt x="209" y="0"/>
                  </a:lnTo>
                  <a:lnTo>
                    <a:pt x="209" y="48"/>
                  </a:lnTo>
                  <a:lnTo>
                    <a:pt x="105" y="48"/>
                  </a:lnTo>
                  <a:close/>
                </a:path>
              </a:pathLst>
            </a:custGeom>
            <a:solidFill>
              <a:srgbClr val="E4F8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5" name="Freeform 356"/>
            <p:cNvSpPr>
              <a:spLocks/>
            </p:cNvSpPr>
            <p:nvPr/>
          </p:nvSpPr>
          <p:spPr bwMode="auto">
            <a:xfrm>
              <a:off x="4275138" y="4143375"/>
              <a:ext cx="166688" cy="6350"/>
            </a:xfrm>
            <a:custGeom>
              <a:avLst/>
              <a:gdLst>
                <a:gd name="T0" fmla="*/ 105 w 105"/>
                <a:gd name="T1" fmla="*/ 4 h 4"/>
                <a:gd name="T2" fmla="*/ 0 w 105"/>
                <a:gd name="T3" fmla="*/ 4 h 4"/>
                <a:gd name="T4" fmla="*/ 0 w 105"/>
                <a:gd name="T5" fmla="*/ 2 h 4"/>
                <a:gd name="T6" fmla="*/ 0 w 105"/>
                <a:gd name="T7" fmla="*/ 0 h 4"/>
                <a:gd name="T8" fmla="*/ 105 w 105"/>
                <a:gd name="T9" fmla="*/ 0 h 4"/>
                <a:gd name="T10" fmla="*/ 105 w 105"/>
                <a:gd name="T11" fmla="*/ 2 h 4"/>
                <a:gd name="T12" fmla="*/ 105 w 10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4">
                  <a:moveTo>
                    <a:pt x="105" y="4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05" y="0"/>
                  </a:lnTo>
                  <a:lnTo>
                    <a:pt x="105" y="2"/>
                  </a:lnTo>
                  <a:lnTo>
                    <a:pt x="105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6" name="Freeform 357"/>
            <p:cNvSpPr>
              <a:spLocks/>
            </p:cNvSpPr>
            <p:nvPr/>
          </p:nvSpPr>
          <p:spPr bwMode="auto">
            <a:xfrm>
              <a:off x="4270376" y="4070350"/>
              <a:ext cx="9525" cy="76200"/>
            </a:xfrm>
            <a:custGeom>
              <a:avLst/>
              <a:gdLst>
                <a:gd name="T0" fmla="*/ 0 w 6"/>
                <a:gd name="T1" fmla="*/ 48 h 48"/>
                <a:gd name="T2" fmla="*/ 0 w 6"/>
                <a:gd name="T3" fmla="*/ 0 h 48"/>
                <a:gd name="T4" fmla="*/ 3 w 6"/>
                <a:gd name="T5" fmla="*/ 0 h 48"/>
                <a:gd name="T6" fmla="*/ 6 w 6"/>
                <a:gd name="T7" fmla="*/ 0 h 48"/>
                <a:gd name="T8" fmla="*/ 6 w 6"/>
                <a:gd name="T9" fmla="*/ 48 h 48"/>
                <a:gd name="T10" fmla="*/ 3 w 6"/>
                <a:gd name="T11" fmla="*/ 48 h 48"/>
                <a:gd name="T12" fmla="*/ 0 w 6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8">
                  <a:moveTo>
                    <a:pt x="0" y="48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6" y="48"/>
                  </a:lnTo>
                  <a:lnTo>
                    <a:pt x="3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7" name="Rectangle 358"/>
            <p:cNvSpPr>
              <a:spLocks noChangeArrowheads="1"/>
            </p:cNvSpPr>
            <p:nvPr/>
          </p:nvSpPr>
          <p:spPr bwMode="auto">
            <a:xfrm>
              <a:off x="4270376" y="4067175"/>
              <a:ext cx="4763" cy="31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8" name="Freeform 359"/>
            <p:cNvSpPr>
              <a:spLocks/>
            </p:cNvSpPr>
            <p:nvPr/>
          </p:nvSpPr>
          <p:spPr bwMode="auto">
            <a:xfrm>
              <a:off x="4275138" y="4067175"/>
              <a:ext cx="331788" cy="6350"/>
            </a:xfrm>
            <a:custGeom>
              <a:avLst/>
              <a:gdLst>
                <a:gd name="T0" fmla="*/ 0 w 209"/>
                <a:gd name="T1" fmla="*/ 0 h 4"/>
                <a:gd name="T2" fmla="*/ 209 w 209"/>
                <a:gd name="T3" fmla="*/ 0 h 4"/>
                <a:gd name="T4" fmla="*/ 209 w 209"/>
                <a:gd name="T5" fmla="*/ 2 h 4"/>
                <a:gd name="T6" fmla="*/ 209 w 209"/>
                <a:gd name="T7" fmla="*/ 4 h 4"/>
                <a:gd name="T8" fmla="*/ 0 w 209"/>
                <a:gd name="T9" fmla="*/ 4 h 4"/>
                <a:gd name="T10" fmla="*/ 0 w 209"/>
                <a:gd name="T11" fmla="*/ 2 h 4"/>
                <a:gd name="T12" fmla="*/ 0 w 209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4">
                  <a:moveTo>
                    <a:pt x="0" y="0"/>
                  </a:moveTo>
                  <a:lnTo>
                    <a:pt x="209" y="0"/>
                  </a:lnTo>
                  <a:lnTo>
                    <a:pt x="209" y="2"/>
                  </a:lnTo>
                  <a:lnTo>
                    <a:pt x="209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9" name="Freeform 360"/>
            <p:cNvSpPr>
              <a:spLocks/>
            </p:cNvSpPr>
            <p:nvPr/>
          </p:nvSpPr>
          <p:spPr bwMode="auto">
            <a:xfrm>
              <a:off x="4602163" y="4070350"/>
              <a:ext cx="9525" cy="76200"/>
            </a:xfrm>
            <a:custGeom>
              <a:avLst/>
              <a:gdLst>
                <a:gd name="T0" fmla="*/ 6 w 6"/>
                <a:gd name="T1" fmla="*/ 0 h 48"/>
                <a:gd name="T2" fmla="*/ 6 w 6"/>
                <a:gd name="T3" fmla="*/ 48 h 48"/>
                <a:gd name="T4" fmla="*/ 3 w 6"/>
                <a:gd name="T5" fmla="*/ 48 h 48"/>
                <a:gd name="T6" fmla="*/ 0 w 6"/>
                <a:gd name="T7" fmla="*/ 48 h 48"/>
                <a:gd name="T8" fmla="*/ 0 w 6"/>
                <a:gd name="T9" fmla="*/ 0 h 48"/>
                <a:gd name="T10" fmla="*/ 3 w 6"/>
                <a:gd name="T11" fmla="*/ 0 h 48"/>
                <a:gd name="T12" fmla="*/ 6 w 6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8">
                  <a:moveTo>
                    <a:pt x="6" y="0"/>
                  </a:moveTo>
                  <a:lnTo>
                    <a:pt x="6" y="48"/>
                  </a:lnTo>
                  <a:lnTo>
                    <a:pt x="3" y="48"/>
                  </a:lnTo>
                  <a:lnTo>
                    <a:pt x="0" y="48"/>
                  </a:lnTo>
                  <a:lnTo>
                    <a:pt x="0" y="0"/>
                  </a:lnTo>
                  <a:lnTo>
                    <a:pt x="3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0" name="Rectangle 361"/>
            <p:cNvSpPr>
              <a:spLocks noChangeArrowheads="1"/>
            </p:cNvSpPr>
            <p:nvPr/>
          </p:nvSpPr>
          <p:spPr bwMode="auto">
            <a:xfrm>
              <a:off x="4606926" y="4146550"/>
              <a:ext cx="4763" cy="31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1" name="Freeform 362"/>
            <p:cNvSpPr>
              <a:spLocks/>
            </p:cNvSpPr>
            <p:nvPr/>
          </p:nvSpPr>
          <p:spPr bwMode="auto">
            <a:xfrm>
              <a:off x="4441826" y="4143375"/>
              <a:ext cx="165100" cy="6350"/>
            </a:xfrm>
            <a:custGeom>
              <a:avLst/>
              <a:gdLst>
                <a:gd name="T0" fmla="*/ 104 w 104"/>
                <a:gd name="T1" fmla="*/ 4 h 4"/>
                <a:gd name="T2" fmla="*/ 0 w 104"/>
                <a:gd name="T3" fmla="*/ 4 h 4"/>
                <a:gd name="T4" fmla="*/ 0 w 104"/>
                <a:gd name="T5" fmla="*/ 2 h 4"/>
                <a:gd name="T6" fmla="*/ 0 w 104"/>
                <a:gd name="T7" fmla="*/ 0 h 4"/>
                <a:gd name="T8" fmla="*/ 104 w 104"/>
                <a:gd name="T9" fmla="*/ 0 h 4"/>
                <a:gd name="T10" fmla="*/ 104 w 104"/>
                <a:gd name="T11" fmla="*/ 2 h 4"/>
                <a:gd name="T12" fmla="*/ 104 w 104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4">
                  <a:moveTo>
                    <a:pt x="104" y="4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04" y="0"/>
                  </a:lnTo>
                  <a:lnTo>
                    <a:pt x="104" y="2"/>
                  </a:lnTo>
                  <a:lnTo>
                    <a:pt x="104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2" name="Freeform 363"/>
            <p:cNvSpPr>
              <a:spLocks/>
            </p:cNvSpPr>
            <p:nvPr/>
          </p:nvSpPr>
          <p:spPr bwMode="auto">
            <a:xfrm>
              <a:off x="4148138" y="3614738"/>
              <a:ext cx="139700" cy="152400"/>
            </a:xfrm>
            <a:custGeom>
              <a:avLst/>
              <a:gdLst>
                <a:gd name="T0" fmla="*/ 0 w 88"/>
                <a:gd name="T1" fmla="*/ 79 h 96"/>
                <a:gd name="T2" fmla="*/ 71 w 88"/>
                <a:gd name="T3" fmla="*/ 0 h 96"/>
                <a:gd name="T4" fmla="*/ 79 w 88"/>
                <a:gd name="T5" fmla="*/ 9 h 96"/>
                <a:gd name="T6" fmla="*/ 88 w 88"/>
                <a:gd name="T7" fmla="*/ 18 h 96"/>
                <a:gd name="T8" fmla="*/ 17 w 88"/>
                <a:gd name="T9" fmla="*/ 96 h 96"/>
                <a:gd name="T10" fmla="*/ 8 w 88"/>
                <a:gd name="T11" fmla="*/ 87 h 96"/>
                <a:gd name="T12" fmla="*/ 0 w 88"/>
                <a:gd name="T13" fmla="*/ 7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96">
                  <a:moveTo>
                    <a:pt x="0" y="79"/>
                  </a:moveTo>
                  <a:lnTo>
                    <a:pt x="71" y="0"/>
                  </a:lnTo>
                  <a:lnTo>
                    <a:pt x="79" y="9"/>
                  </a:lnTo>
                  <a:lnTo>
                    <a:pt x="88" y="18"/>
                  </a:lnTo>
                  <a:lnTo>
                    <a:pt x="17" y="96"/>
                  </a:lnTo>
                  <a:lnTo>
                    <a:pt x="8" y="87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3" name="Freeform 364"/>
            <p:cNvSpPr>
              <a:spLocks/>
            </p:cNvSpPr>
            <p:nvPr/>
          </p:nvSpPr>
          <p:spPr bwMode="auto">
            <a:xfrm>
              <a:off x="1968501" y="3709988"/>
              <a:ext cx="63500" cy="158750"/>
            </a:xfrm>
            <a:custGeom>
              <a:avLst/>
              <a:gdLst>
                <a:gd name="T0" fmla="*/ 27 w 266"/>
                <a:gd name="T1" fmla="*/ 0 h 674"/>
                <a:gd name="T2" fmla="*/ 266 w 266"/>
                <a:gd name="T3" fmla="*/ 674 h 674"/>
                <a:gd name="T4" fmla="*/ 0 w 266"/>
                <a:gd name="T5" fmla="*/ 634 h 674"/>
                <a:gd name="T6" fmla="*/ 27 w 266"/>
                <a:gd name="T7" fmla="*/ 0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6" h="674">
                  <a:moveTo>
                    <a:pt x="27" y="0"/>
                  </a:moveTo>
                  <a:lnTo>
                    <a:pt x="266" y="674"/>
                  </a:lnTo>
                  <a:lnTo>
                    <a:pt x="0" y="634"/>
                  </a:lnTo>
                  <a:cubicBezTo>
                    <a:pt x="14" y="430"/>
                    <a:pt x="21" y="204"/>
                    <a:pt x="27" y="0"/>
                  </a:cubicBez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4" name="Freeform 365"/>
            <p:cNvSpPr>
              <a:spLocks/>
            </p:cNvSpPr>
            <p:nvPr/>
          </p:nvSpPr>
          <p:spPr bwMode="auto">
            <a:xfrm>
              <a:off x="1963738" y="3859213"/>
              <a:ext cx="69850" cy="28575"/>
            </a:xfrm>
            <a:custGeom>
              <a:avLst/>
              <a:gdLst>
                <a:gd name="T0" fmla="*/ 1 w 44"/>
                <a:gd name="T1" fmla="*/ 0 h 18"/>
                <a:gd name="T2" fmla="*/ 44 w 44"/>
                <a:gd name="T3" fmla="*/ 6 h 18"/>
                <a:gd name="T4" fmla="*/ 44 w 44"/>
                <a:gd name="T5" fmla="*/ 12 h 18"/>
                <a:gd name="T6" fmla="*/ 43 w 44"/>
                <a:gd name="T7" fmla="*/ 18 h 18"/>
                <a:gd name="T8" fmla="*/ 0 w 44"/>
                <a:gd name="T9" fmla="*/ 12 h 18"/>
                <a:gd name="T10" fmla="*/ 0 w 44"/>
                <a:gd name="T11" fmla="*/ 6 h 18"/>
                <a:gd name="T12" fmla="*/ 1 w 44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8">
                  <a:moveTo>
                    <a:pt x="1" y="0"/>
                  </a:moveTo>
                  <a:lnTo>
                    <a:pt x="44" y="6"/>
                  </a:lnTo>
                  <a:lnTo>
                    <a:pt x="44" y="12"/>
                  </a:lnTo>
                  <a:lnTo>
                    <a:pt x="43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5" name="Freeform 366"/>
            <p:cNvSpPr>
              <a:spLocks/>
            </p:cNvSpPr>
            <p:nvPr/>
          </p:nvSpPr>
          <p:spPr bwMode="auto">
            <a:xfrm>
              <a:off x="1889126" y="3140075"/>
              <a:ext cx="155575" cy="157163"/>
            </a:xfrm>
            <a:custGeom>
              <a:avLst/>
              <a:gdLst>
                <a:gd name="T0" fmla="*/ 49 w 98"/>
                <a:gd name="T1" fmla="*/ 99 h 99"/>
                <a:gd name="T2" fmla="*/ 0 w 98"/>
                <a:gd name="T3" fmla="*/ 99 h 99"/>
                <a:gd name="T4" fmla="*/ 0 w 98"/>
                <a:gd name="T5" fmla="*/ 0 h 99"/>
                <a:gd name="T6" fmla="*/ 98 w 98"/>
                <a:gd name="T7" fmla="*/ 0 h 99"/>
                <a:gd name="T8" fmla="*/ 98 w 98"/>
                <a:gd name="T9" fmla="*/ 99 h 99"/>
                <a:gd name="T10" fmla="*/ 49 w 98"/>
                <a:gd name="T11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99">
                  <a:moveTo>
                    <a:pt x="49" y="99"/>
                  </a:moveTo>
                  <a:lnTo>
                    <a:pt x="0" y="99"/>
                  </a:lnTo>
                  <a:lnTo>
                    <a:pt x="0" y="0"/>
                  </a:lnTo>
                  <a:lnTo>
                    <a:pt x="98" y="0"/>
                  </a:lnTo>
                  <a:lnTo>
                    <a:pt x="98" y="99"/>
                  </a:lnTo>
                  <a:lnTo>
                    <a:pt x="49" y="99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6" name="Freeform 367"/>
            <p:cNvSpPr>
              <a:spLocks/>
            </p:cNvSpPr>
            <p:nvPr/>
          </p:nvSpPr>
          <p:spPr bwMode="auto">
            <a:xfrm>
              <a:off x="1889126" y="3295650"/>
              <a:ext cx="77788" cy="19050"/>
            </a:xfrm>
            <a:custGeom>
              <a:avLst/>
              <a:gdLst>
                <a:gd name="T0" fmla="*/ 49 w 49"/>
                <a:gd name="T1" fmla="*/ 12 h 12"/>
                <a:gd name="T2" fmla="*/ 0 w 49"/>
                <a:gd name="T3" fmla="*/ 12 h 12"/>
                <a:gd name="T4" fmla="*/ 0 w 49"/>
                <a:gd name="T5" fmla="*/ 6 h 12"/>
                <a:gd name="T6" fmla="*/ 0 w 49"/>
                <a:gd name="T7" fmla="*/ 0 h 12"/>
                <a:gd name="T8" fmla="*/ 49 w 49"/>
                <a:gd name="T9" fmla="*/ 0 h 12"/>
                <a:gd name="T10" fmla="*/ 49 w 49"/>
                <a:gd name="T11" fmla="*/ 6 h 12"/>
                <a:gd name="T12" fmla="*/ 49 w 49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12">
                  <a:moveTo>
                    <a:pt x="49" y="12"/>
                  </a:move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49" y="0"/>
                  </a:lnTo>
                  <a:lnTo>
                    <a:pt x="49" y="6"/>
                  </a:lnTo>
                  <a:lnTo>
                    <a:pt x="49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7" name="Rectangle 368"/>
            <p:cNvSpPr>
              <a:spLocks noChangeArrowheads="1"/>
            </p:cNvSpPr>
            <p:nvPr/>
          </p:nvSpPr>
          <p:spPr bwMode="auto">
            <a:xfrm>
              <a:off x="1881188" y="3305175"/>
              <a:ext cx="1588" cy="158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8" name="Freeform 369"/>
            <p:cNvSpPr>
              <a:spLocks/>
            </p:cNvSpPr>
            <p:nvPr/>
          </p:nvSpPr>
          <p:spPr bwMode="auto">
            <a:xfrm>
              <a:off x="1881188" y="3140075"/>
              <a:ext cx="17463" cy="165100"/>
            </a:xfrm>
            <a:custGeom>
              <a:avLst/>
              <a:gdLst>
                <a:gd name="T0" fmla="*/ 0 w 11"/>
                <a:gd name="T1" fmla="*/ 104 h 104"/>
                <a:gd name="T2" fmla="*/ 0 w 11"/>
                <a:gd name="T3" fmla="*/ 0 h 104"/>
                <a:gd name="T4" fmla="*/ 5 w 11"/>
                <a:gd name="T5" fmla="*/ 0 h 104"/>
                <a:gd name="T6" fmla="*/ 11 w 11"/>
                <a:gd name="T7" fmla="*/ 0 h 104"/>
                <a:gd name="T8" fmla="*/ 11 w 11"/>
                <a:gd name="T9" fmla="*/ 104 h 104"/>
                <a:gd name="T10" fmla="*/ 5 w 11"/>
                <a:gd name="T11" fmla="*/ 104 h 104"/>
                <a:gd name="T12" fmla="*/ 0 w 11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4">
                  <a:moveTo>
                    <a:pt x="0" y="104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104"/>
                  </a:lnTo>
                  <a:lnTo>
                    <a:pt x="5" y="10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9" name="Rectangle 370"/>
            <p:cNvSpPr>
              <a:spLocks noChangeArrowheads="1"/>
            </p:cNvSpPr>
            <p:nvPr/>
          </p:nvSpPr>
          <p:spPr bwMode="auto">
            <a:xfrm>
              <a:off x="1881188" y="3132138"/>
              <a:ext cx="7938" cy="793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0" name="Freeform 371"/>
            <p:cNvSpPr>
              <a:spLocks/>
            </p:cNvSpPr>
            <p:nvPr/>
          </p:nvSpPr>
          <p:spPr bwMode="auto">
            <a:xfrm>
              <a:off x="1889126" y="3132138"/>
              <a:ext cx="155575" cy="17463"/>
            </a:xfrm>
            <a:custGeom>
              <a:avLst/>
              <a:gdLst>
                <a:gd name="T0" fmla="*/ 0 w 98"/>
                <a:gd name="T1" fmla="*/ 0 h 11"/>
                <a:gd name="T2" fmla="*/ 98 w 98"/>
                <a:gd name="T3" fmla="*/ 0 h 11"/>
                <a:gd name="T4" fmla="*/ 98 w 98"/>
                <a:gd name="T5" fmla="*/ 5 h 11"/>
                <a:gd name="T6" fmla="*/ 98 w 98"/>
                <a:gd name="T7" fmla="*/ 11 h 11"/>
                <a:gd name="T8" fmla="*/ 0 w 98"/>
                <a:gd name="T9" fmla="*/ 11 h 11"/>
                <a:gd name="T10" fmla="*/ 0 w 98"/>
                <a:gd name="T11" fmla="*/ 5 h 11"/>
                <a:gd name="T12" fmla="*/ 0 w 98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11">
                  <a:moveTo>
                    <a:pt x="0" y="0"/>
                  </a:moveTo>
                  <a:lnTo>
                    <a:pt x="98" y="0"/>
                  </a:lnTo>
                  <a:lnTo>
                    <a:pt x="98" y="5"/>
                  </a:lnTo>
                  <a:lnTo>
                    <a:pt x="98" y="11"/>
                  </a:lnTo>
                  <a:lnTo>
                    <a:pt x="0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1" name="Rectangle 372"/>
            <p:cNvSpPr>
              <a:spLocks noChangeArrowheads="1"/>
            </p:cNvSpPr>
            <p:nvPr/>
          </p:nvSpPr>
          <p:spPr bwMode="auto">
            <a:xfrm>
              <a:off x="2044701" y="3132138"/>
              <a:ext cx="1588" cy="158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2" name="Freeform 373"/>
            <p:cNvSpPr>
              <a:spLocks/>
            </p:cNvSpPr>
            <p:nvPr/>
          </p:nvSpPr>
          <p:spPr bwMode="auto">
            <a:xfrm>
              <a:off x="2035176" y="3140075"/>
              <a:ext cx="17463" cy="165100"/>
            </a:xfrm>
            <a:custGeom>
              <a:avLst/>
              <a:gdLst>
                <a:gd name="T0" fmla="*/ 11 w 11"/>
                <a:gd name="T1" fmla="*/ 0 h 104"/>
                <a:gd name="T2" fmla="*/ 11 w 11"/>
                <a:gd name="T3" fmla="*/ 104 h 104"/>
                <a:gd name="T4" fmla="*/ 6 w 11"/>
                <a:gd name="T5" fmla="*/ 104 h 104"/>
                <a:gd name="T6" fmla="*/ 0 w 11"/>
                <a:gd name="T7" fmla="*/ 104 h 104"/>
                <a:gd name="T8" fmla="*/ 0 w 11"/>
                <a:gd name="T9" fmla="*/ 0 h 104"/>
                <a:gd name="T10" fmla="*/ 6 w 11"/>
                <a:gd name="T11" fmla="*/ 0 h 104"/>
                <a:gd name="T12" fmla="*/ 11 w 11"/>
                <a:gd name="T13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4">
                  <a:moveTo>
                    <a:pt x="11" y="0"/>
                  </a:moveTo>
                  <a:lnTo>
                    <a:pt x="11" y="104"/>
                  </a:lnTo>
                  <a:lnTo>
                    <a:pt x="6" y="104"/>
                  </a:lnTo>
                  <a:lnTo>
                    <a:pt x="0" y="104"/>
                  </a:lnTo>
                  <a:lnTo>
                    <a:pt x="0" y="0"/>
                  </a:lnTo>
                  <a:lnTo>
                    <a:pt x="6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3" name="Rectangle 374"/>
            <p:cNvSpPr>
              <a:spLocks noChangeArrowheads="1"/>
            </p:cNvSpPr>
            <p:nvPr/>
          </p:nvSpPr>
          <p:spPr bwMode="auto">
            <a:xfrm>
              <a:off x="2044701" y="3305175"/>
              <a:ext cx="7938" cy="95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4" name="Freeform 375"/>
            <p:cNvSpPr>
              <a:spLocks/>
            </p:cNvSpPr>
            <p:nvPr/>
          </p:nvSpPr>
          <p:spPr bwMode="auto">
            <a:xfrm>
              <a:off x="1966913" y="3295650"/>
              <a:ext cx="77788" cy="19050"/>
            </a:xfrm>
            <a:custGeom>
              <a:avLst/>
              <a:gdLst>
                <a:gd name="T0" fmla="*/ 49 w 49"/>
                <a:gd name="T1" fmla="*/ 12 h 12"/>
                <a:gd name="T2" fmla="*/ 0 w 49"/>
                <a:gd name="T3" fmla="*/ 12 h 12"/>
                <a:gd name="T4" fmla="*/ 0 w 49"/>
                <a:gd name="T5" fmla="*/ 6 h 12"/>
                <a:gd name="T6" fmla="*/ 0 w 49"/>
                <a:gd name="T7" fmla="*/ 0 h 12"/>
                <a:gd name="T8" fmla="*/ 49 w 49"/>
                <a:gd name="T9" fmla="*/ 0 h 12"/>
                <a:gd name="T10" fmla="*/ 49 w 49"/>
                <a:gd name="T11" fmla="*/ 6 h 12"/>
                <a:gd name="T12" fmla="*/ 49 w 49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12">
                  <a:moveTo>
                    <a:pt x="49" y="12"/>
                  </a:move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49" y="0"/>
                  </a:lnTo>
                  <a:lnTo>
                    <a:pt x="49" y="6"/>
                  </a:lnTo>
                  <a:lnTo>
                    <a:pt x="49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5" name="Freeform 424"/>
            <p:cNvSpPr>
              <a:spLocks/>
            </p:cNvSpPr>
            <p:nvPr/>
          </p:nvSpPr>
          <p:spPr bwMode="auto">
            <a:xfrm>
              <a:off x="142875" y="3781425"/>
              <a:ext cx="100013" cy="96838"/>
            </a:xfrm>
            <a:custGeom>
              <a:avLst/>
              <a:gdLst>
                <a:gd name="T0" fmla="*/ 163 w 417"/>
                <a:gd name="T1" fmla="*/ 35 h 413"/>
                <a:gd name="T2" fmla="*/ 195 w 417"/>
                <a:gd name="T3" fmla="*/ 0 h 413"/>
                <a:gd name="T4" fmla="*/ 349 w 417"/>
                <a:gd name="T5" fmla="*/ 143 h 413"/>
                <a:gd name="T6" fmla="*/ 404 w 417"/>
                <a:gd name="T7" fmla="*/ 212 h 413"/>
                <a:gd name="T8" fmla="*/ 412 w 417"/>
                <a:gd name="T9" fmla="*/ 280 h 413"/>
                <a:gd name="T10" fmla="*/ 369 w 417"/>
                <a:gd name="T11" fmla="*/ 356 h 413"/>
                <a:gd name="T12" fmla="*/ 299 w 417"/>
                <a:gd name="T13" fmla="*/ 405 h 413"/>
                <a:gd name="T14" fmla="*/ 230 w 417"/>
                <a:gd name="T15" fmla="*/ 405 h 413"/>
                <a:gd name="T16" fmla="*/ 154 w 417"/>
                <a:gd name="T17" fmla="*/ 352 h 413"/>
                <a:gd name="T18" fmla="*/ 0 w 417"/>
                <a:gd name="T19" fmla="*/ 209 h 413"/>
                <a:gd name="T20" fmla="*/ 33 w 417"/>
                <a:gd name="T21" fmla="*/ 174 h 413"/>
                <a:gd name="T22" fmla="*/ 186 w 417"/>
                <a:gd name="T23" fmla="*/ 317 h 413"/>
                <a:gd name="T24" fmla="*/ 243 w 417"/>
                <a:gd name="T25" fmla="*/ 358 h 413"/>
                <a:gd name="T26" fmla="*/ 289 w 417"/>
                <a:gd name="T27" fmla="*/ 360 h 413"/>
                <a:gd name="T28" fmla="*/ 334 w 417"/>
                <a:gd name="T29" fmla="*/ 330 h 413"/>
                <a:gd name="T30" fmla="*/ 368 w 417"/>
                <a:gd name="T31" fmla="*/ 258 h 413"/>
                <a:gd name="T32" fmla="*/ 316 w 417"/>
                <a:gd name="T33" fmla="*/ 178 h 413"/>
                <a:gd name="T34" fmla="*/ 163 w 417"/>
                <a:gd name="T35" fmla="*/ 35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17" h="413">
                  <a:moveTo>
                    <a:pt x="163" y="35"/>
                  </a:moveTo>
                  <a:lnTo>
                    <a:pt x="195" y="0"/>
                  </a:lnTo>
                  <a:lnTo>
                    <a:pt x="349" y="143"/>
                  </a:lnTo>
                  <a:cubicBezTo>
                    <a:pt x="376" y="168"/>
                    <a:pt x="394" y="191"/>
                    <a:pt x="404" y="212"/>
                  </a:cubicBezTo>
                  <a:cubicBezTo>
                    <a:pt x="414" y="233"/>
                    <a:pt x="417" y="256"/>
                    <a:pt x="412" y="280"/>
                  </a:cubicBezTo>
                  <a:cubicBezTo>
                    <a:pt x="407" y="305"/>
                    <a:pt x="393" y="331"/>
                    <a:pt x="369" y="356"/>
                  </a:cubicBezTo>
                  <a:cubicBezTo>
                    <a:pt x="345" y="381"/>
                    <a:pt x="322" y="398"/>
                    <a:pt x="299" y="405"/>
                  </a:cubicBezTo>
                  <a:cubicBezTo>
                    <a:pt x="275" y="413"/>
                    <a:pt x="252" y="413"/>
                    <a:pt x="230" y="405"/>
                  </a:cubicBezTo>
                  <a:cubicBezTo>
                    <a:pt x="207" y="396"/>
                    <a:pt x="182" y="379"/>
                    <a:pt x="154" y="352"/>
                  </a:cubicBezTo>
                  <a:lnTo>
                    <a:pt x="0" y="209"/>
                  </a:lnTo>
                  <a:lnTo>
                    <a:pt x="33" y="174"/>
                  </a:lnTo>
                  <a:lnTo>
                    <a:pt x="186" y="317"/>
                  </a:lnTo>
                  <a:cubicBezTo>
                    <a:pt x="209" y="339"/>
                    <a:pt x="228" y="352"/>
                    <a:pt x="243" y="358"/>
                  </a:cubicBezTo>
                  <a:cubicBezTo>
                    <a:pt x="258" y="364"/>
                    <a:pt x="274" y="365"/>
                    <a:pt x="289" y="360"/>
                  </a:cubicBezTo>
                  <a:cubicBezTo>
                    <a:pt x="305" y="355"/>
                    <a:pt x="320" y="345"/>
                    <a:pt x="334" y="330"/>
                  </a:cubicBezTo>
                  <a:cubicBezTo>
                    <a:pt x="358" y="304"/>
                    <a:pt x="370" y="280"/>
                    <a:pt x="368" y="258"/>
                  </a:cubicBezTo>
                  <a:cubicBezTo>
                    <a:pt x="367" y="236"/>
                    <a:pt x="349" y="210"/>
                    <a:pt x="316" y="178"/>
                  </a:cubicBezTo>
                  <a:lnTo>
                    <a:pt x="163" y="35"/>
                  </a:lnTo>
                  <a:close/>
                </a:path>
              </a:pathLst>
            </a:custGeom>
            <a:solidFill>
              <a:srgbClr val="33CC3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6" name="Freeform 425"/>
            <p:cNvSpPr>
              <a:spLocks/>
            </p:cNvSpPr>
            <p:nvPr/>
          </p:nvSpPr>
          <p:spPr bwMode="auto">
            <a:xfrm>
              <a:off x="203200" y="3717925"/>
              <a:ext cx="107950" cy="107950"/>
            </a:xfrm>
            <a:custGeom>
              <a:avLst/>
              <a:gdLst>
                <a:gd name="T0" fmla="*/ 266 w 461"/>
                <a:gd name="T1" fmla="*/ 458 h 458"/>
                <a:gd name="T2" fmla="*/ 0 w 461"/>
                <a:gd name="T3" fmla="*/ 210 h 458"/>
                <a:gd name="T4" fmla="*/ 34 w 461"/>
                <a:gd name="T5" fmla="*/ 174 h 458"/>
                <a:gd name="T6" fmla="*/ 373 w 461"/>
                <a:gd name="T7" fmla="*/ 229 h 458"/>
                <a:gd name="T8" fmla="*/ 164 w 461"/>
                <a:gd name="T9" fmla="*/ 34 h 458"/>
                <a:gd name="T10" fmla="*/ 196 w 461"/>
                <a:gd name="T11" fmla="*/ 0 h 458"/>
                <a:gd name="T12" fmla="*/ 461 w 461"/>
                <a:gd name="T13" fmla="*/ 249 h 458"/>
                <a:gd name="T14" fmla="*/ 428 w 461"/>
                <a:gd name="T15" fmla="*/ 285 h 458"/>
                <a:gd name="T16" fmla="*/ 88 w 461"/>
                <a:gd name="T17" fmla="*/ 229 h 458"/>
                <a:gd name="T18" fmla="*/ 297 w 461"/>
                <a:gd name="T19" fmla="*/ 424 h 458"/>
                <a:gd name="T20" fmla="*/ 266 w 461"/>
                <a:gd name="T21" fmla="*/ 458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1" h="458">
                  <a:moveTo>
                    <a:pt x="266" y="458"/>
                  </a:moveTo>
                  <a:lnTo>
                    <a:pt x="0" y="210"/>
                  </a:lnTo>
                  <a:lnTo>
                    <a:pt x="34" y="174"/>
                  </a:lnTo>
                  <a:lnTo>
                    <a:pt x="373" y="229"/>
                  </a:lnTo>
                  <a:lnTo>
                    <a:pt x="164" y="34"/>
                  </a:lnTo>
                  <a:lnTo>
                    <a:pt x="196" y="0"/>
                  </a:lnTo>
                  <a:lnTo>
                    <a:pt x="461" y="249"/>
                  </a:lnTo>
                  <a:lnTo>
                    <a:pt x="428" y="285"/>
                  </a:lnTo>
                  <a:lnTo>
                    <a:pt x="88" y="229"/>
                  </a:lnTo>
                  <a:lnTo>
                    <a:pt x="297" y="424"/>
                  </a:lnTo>
                  <a:lnTo>
                    <a:pt x="266" y="458"/>
                  </a:lnTo>
                  <a:close/>
                </a:path>
              </a:pathLst>
            </a:custGeom>
            <a:solidFill>
              <a:srgbClr val="33CC3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7" name="Freeform 426"/>
            <p:cNvSpPr>
              <a:spLocks/>
            </p:cNvSpPr>
            <p:nvPr/>
          </p:nvSpPr>
          <p:spPr bwMode="auto">
            <a:xfrm>
              <a:off x="263525" y="3694113"/>
              <a:ext cx="69850" cy="66675"/>
            </a:xfrm>
            <a:custGeom>
              <a:avLst/>
              <a:gdLst>
                <a:gd name="T0" fmla="*/ 266 w 299"/>
                <a:gd name="T1" fmla="*/ 283 h 283"/>
                <a:gd name="T2" fmla="*/ 0 w 299"/>
                <a:gd name="T3" fmla="*/ 35 h 283"/>
                <a:gd name="T4" fmla="*/ 33 w 299"/>
                <a:gd name="T5" fmla="*/ 0 h 283"/>
                <a:gd name="T6" fmla="*/ 299 w 299"/>
                <a:gd name="T7" fmla="*/ 248 h 283"/>
                <a:gd name="T8" fmla="*/ 266 w 299"/>
                <a:gd name="T9" fmla="*/ 28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283">
                  <a:moveTo>
                    <a:pt x="266" y="283"/>
                  </a:moveTo>
                  <a:lnTo>
                    <a:pt x="0" y="35"/>
                  </a:lnTo>
                  <a:lnTo>
                    <a:pt x="33" y="0"/>
                  </a:lnTo>
                  <a:lnTo>
                    <a:pt x="299" y="248"/>
                  </a:lnTo>
                  <a:lnTo>
                    <a:pt x="266" y="283"/>
                  </a:lnTo>
                  <a:close/>
                </a:path>
              </a:pathLst>
            </a:custGeom>
            <a:solidFill>
              <a:srgbClr val="33CC3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8" name="Freeform 427"/>
            <p:cNvSpPr>
              <a:spLocks/>
            </p:cNvSpPr>
            <p:nvPr/>
          </p:nvSpPr>
          <p:spPr bwMode="auto">
            <a:xfrm>
              <a:off x="284163" y="3671888"/>
              <a:ext cx="100013" cy="66675"/>
            </a:xfrm>
            <a:custGeom>
              <a:avLst/>
              <a:gdLst>
                <a:gd name="T0" fmla="*/ 265 w 421"/>
                <a:gd name="T1" fmla="*/ 284 h 284"/>
                <a:gd name="T2" fmla="*/ 0 w 421"/>
                <a:gd name="T3" fmla="*/ 36 h 284"/>
                <a:gd name="T4" fmla="*/ 33 w 421"/>
                <a:gd name="T5" fmla="*/ 0 h 284"/>
                <a:gd name="T6" fmla="*/ 267 w 421"/>
                <a:gd name="T7" fmla="*/ 219 h 284"/>
                <a:gd name="T8" fmla="*/ 389 w 421"/>
                <a:gd name="T9" fmla="*/ 88 h 284"/>
                <a:gd name="T10" fmla="*/ 421 w 421"/>
                <a:gd name="T11" fmla="*/ 118 h 284"/>
                <a:gd name="T12" fmla="*/ 265 w 421"/>
                <a:gd name="T1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1" h="284">
                  <a:moveTo>
                    <a:pt x="265" y="284"/>
                  </a:moveTo>
                  <a:lnTo>
                    <a:pt x="0" y="36"/>
                  </a:lnTo>
                  <a:lnTo>
                    <a:pt x="33" y="0"/>
                  </a:lnTo>
                  <a:lnTo>
                    <a:pt x="267" y="219"/>
                  </a:lnTo>
                  <a:lnTo>
                    <a:pt x="389" y="88"/>
                  </a:lnTo>
                  <a:lnTo>
                    <a:pt x="421" y="118"/>
                  </a:lnTo>
                  <a:lnTo>
                    <a:pt x="265" y="284"/>
                  </a:lnTo>
                  <a:close/>
                </a:path>
              </a:pathLst>
            </a:custGeom>
            <a:solidFill>
              <a:srgbClr val="33CC3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9" name="Freeform 428"/>
            <p:cNvSpPr>
              <a:spLocks noEditPoints="1"/>
            </p:cNvSpPr>
            <p:nvPr/>
          </p:nvSpPr>
          <p:spPr bwMode="auto">
            <a:xfrm>
              <a:off x="346075" y="3605213"/>
              <a:ext cx="95250" cy="92075"/>
            </a:xfrm>
            <a:custGeom>
              <a:avLst/>
              <a:gdLst>
                <a:gd name="T0" fmla="*/ 171 w 403"/>
                <a:gd name="T1" fmla="*/ 388 h 388"/>
                <a:gd name="T2" fmla="*/ 0 w 403"/>
                <a:gd name="T3" fmla="*/ 38 h 388"/>
                <a:gd name="T4" fmla="*/ 36 w 403"/>
                <a:gd name="T5" fmla="*/ 0 h 388"/>
                <a:gd name="T6" fmla="*/ 403 w 403"/>
                <a:gd name="T7" fmla="*/ 139 h 388"/>
                <a:gd name="T8" fmla="*/ 365 w 403"/>
                <a:gd name="T9" fmla="*/ 179 h 388"/>
                <a:gd name="T10" fmla="*/ 256 w 403"/>
                <a:gd name="T11" fmla="*/ 135 h 388"/>
                <a:gd name="T12" fmla="*/ 152 w 403"/>
                <a:gd name="T13" fmla="*/ 246 h 388"/>
                <a:gd name="T14" fmla="*/ 205 w 403"/>
                <a:gd name="T15" fmla="*/ 350 h 388"/>
                <a:gd name="T16" fmla="*/ 171 w 403"/>
                <a:gd name="T17" fmla="*/ 388 h 388"/>
                <a:gd name="T18" fmla="*/ 133 w 403"/>
                <a:gd name="T19" fmla="*/ 209 h 388"/>
                <a:gd name="T20" fmla="*/ 217 w 403"/>
                <a:gd name="T21" fmla="*/ 119 h 388"/>
                <a:gd name="T22" fmla="*/ 118 w 403"/>
                <a:gd name="T23" fmla="*/ 78 h 388"/>
                <a:gd name="T24" fmla="*/ 45 w 403"/>
                <a:gd name="T25" fmla="*/ 46 h 388"/>
                <a:gd name="T26" fmla="*/ 82 w 403"/>
                <a:gd name="T27" fmla="*/ 107 h 388"/>
                <a:gd name="T28" fmla="*/ 133 w 403"/>
                <a:gd name="T29" fmla="*/ 209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3" h="388">
                  <a:moveTo>
                    <a:pt x="171" y="388"/>
                  </a:moveTo>
                  <a:lnTo>
                    <a:pt x="0" y="38"/>
                  </a:lnTo>
                  <a:lnTo>
                    <a:pt x="36" y="0"/>
                  </a:lnTo>
                  <a:lnTo>
                    <a:pt x="403" y="139"/>
                  </a:lnTo>
                  <a:lnTo>
                    <a:pt x="365" y="179"/>
                  </a:lnTo>
                  <a:lnTo>
                    <a:pt x="256" y="135"/>
                  </a:lnTo>
                  <a:lnTo>
                    <a:pt x="152" y="246"/>
                  </a:lnTo>
                  <a:lnTo>
                    <a:pt x="205" y="350"/>
                  </a:lnTo>
                  <a:lnTo>
                    <a:pt x="171" y="388"/>
                  </a:lnTo>
                  <a:close/>
                  <a:moveTo>
                    <a:pt x="133" y="209"/>
                  </a:moveTo>
                  <a:lnTo>
                    <a:pt x="217" y="119"/>
                  </a:lnTo>
                  <a:lnTo>
                    <a:pt x="118" y="78"/>
                  </a:lnTo>
                  <a:cubicBezTo>
                    <a:pt x="87" y="66"/>
                    <a:pt x="63" y="55"/>
                    <a:pt x="45" y="46"/>
                  </a:cubicBezTo>
                  <a:cubicBezTo>
                    <a:pt x="59" y="65"/>
                    <a:pt x="71" y="85"/>
                    <a:pt x="82" y="107"/>
                  </a:cubicBezTo>
                  <a:lnTo>
                    <a:pt x="133" y="209"/>
                  </a:lnTo>
                  <a:close/>
                </a:path>
              </a:pathLst>
            </a:custGeom>
            <a:solidFill>
              <a:srgbClr val="33CC3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0" name="Freeform 429"/>
            <p:cNvSpPr>
              <a:spLocks/>
            </p:cNvSpPr>
            <p:nvPr/>
          </p:nvSpPr>
          <p:spPr bwMode="auto">
            <a:xfrm>
              <a:off x="396875" y="3532188"/>
              <a:ext cx="88900" cy="87313"/>
            </a:xfrm>
            <a:custGeom>
              <a:avLst/>
              <a:gdLst>
                <a:gd name="T0" fmla="*/ 298 w 372"/>
                <a:gd name="T1" fmla="*/ 145 h 372"/>
                <a:gd name="T2" fmla="*/ 340 w 372"/>
                <a:gd name="T3" fmla="*/ 118 h 372"/>
                <a:gd name="T4" fmla="*/ 369 w 372"/>
                <a:gd name="T5" fmla="*/ 220 h 372"/>
                <a:gd name="T6" fmla="*/ 326 w 372"/>
                <a:gd name="T7" fmla="*/ 311 h 372"/>
                <a:gd name="T8" fmla="*/ 243 w 372"/>
                <a:gd name="T9" fmla="*/ 365 h 372"/>
                <a:gd name="T10" fmla="*/ 154 w 372"/>
                <a:gd name="T11" fmla="*/ 358 h 372"/>
                <a:gd name="T12" fmla="*/ 70 w 372"/>
                <a:gd name="T13" fmla="*/ 306 h 372"/>
                <a:gd name="T14" fmla="*/ 12 w 372"/>
                <a:gd name="T15" fmla="*/ 222 h 372"/>
                <a:gd name="T16" fmla="*/ 8 w 372"/>
                <a:gd name="T17" fmla="*/ 133 h 372"/>
                <a:gd name="T18" fmla="*/ 52 w 372"/>
                <a:gd name="T19" fmla="*/ 54 h 372"/>
                <a:gd name="T20" fmla="*/ 135 w 372"/>
                <a:gd name="T21" fmla="*/ 6 h 372"/>
                <a:gd name="T22" fmla="*/ 227 w 372"/>
                <a:gd name="T23" fmla="*/ 21 h 372"/>
                <a:gd name="T24" fmla="*/ 203 w 372"/>
                <a:gd name="T25" fmla="*/ 64 h 372"/>
                <a:gd name="T26" fmla="*/ 136 w 372"/>
                <a:gd name="T27" fmla="*/ 51 h 372"/>
                <a:gd name="T28" fmla="*/ 81 w 372"/>
                <a:gd name="T29" fmla="*/ 83 h 372"/>
                <a:gd name="T30" fmla="*/ 48 w 372"/>
                <a:gd name="T31" fmla="*/ 148 h 372"/>
                <a:gd name="T32" fmla="*/ 61 w 372"/>
                <a:gd name="T33" fmla="*/ 213 h 372"/>
                <a:gd name="T34" fmla="*/ 104 w 372"/>
                <a:gd name="T35" fmla="*/ 269 h 372"/>
                <a:gd name="T36" fmla="*/ 172 w 372"/>
                <a:gd name="T37" fmla="*/ 315 h 372"/>
                <a:gd name="T38" fmla="*/ 239 w 372"/>
                <a:gd name="T39" fmla="*/ 319 h 372"/>
                <a:gd name="T40" fmla="*/ 293 w 372"/>
                <a:gd name="T41" fmla="*/ 286 h 372"/>
                <a:gd name="T42" fmla="*/ 323 w 372"/>
                <a:gd name="T43" fmla="*/ 220 h 372"/>
                <a:gd name="T44" fmla="*/ 298 w 372"/>
                <a:gd name="T45" fmla="*/ 145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2" h="372">
                  <a:moveTo>
                    <a:pt x="298" y="145"/>
                  </a:moveTo>
                  <a:lnTo>
                    <a:pt x="340" y="118"/>
                  </a:lnTo>
                  <a:cubicBezTo>
                    <a:pt x="362" y="153"/>
                    <a:pt x="372" y="186"/>
                    <a:pt x="369" y="220"/>
                  </a:cubicBezTo>
                  <a:cubicBezTo>
                    <a:pt x="366" y="253"/>
                    <a:pt x="352" y="283"/>
                    <a:pt x="326" y="311"/>
                  </a:cubicBezTo>
                  <a:cubicBezTo>
                    <a:pt x="299" y="340"/>
                    <a:pt x="272" y="358"/>
                    <a:pt x="243" y="365"/>
                  </a:cubicBezTo>
                  <a:cubicBezTo>
                    <a:pt x="215" y="372"/>
                    <a:pt x="185" y="370"/>
                    <a:pt x="154" y="358"/>
                  </a:cubicBezTo>
                  <a:cubicBezTo>
                    <a:pt x="124" y="347"/>
                    <a:pt x="95" y="330"/>
                    <a:pt x="70" y="306"/>
                  </a:cubicBezTo>
                  <a:cubicBezTo>
                    <a:pt x="42" y="280"/>
                    <a:pt x="23" y="252"/>
                    <a:pt x="12" y="222"/>
                  </a:cubicBezTo>
                  <a:cubicBezTo>
                    <a:pt x="2" y="193"/>
                    <a:pt x="0" y="163"/>
                    <a:pt x="8" y="133"/>
                  </a:cubicBezTo>
                  <a:cubicBezTo>
                    <a:pt x="15" y="104"/>
                    <a:pt x="30" y="77"/>
                    <a:pt x="52" y="54"/>
                  </a:cubicBezTo>
                  <a:cubicBezTo>
                    <a:pt x="77" y="27"/>
                    <a:pt x="104" y="11"/>
                    <a:pt x="135" y="6"/>
                  </a:cubicBezTo>
                  <a:cubicBezTo>
                    <a:pt x="165" y="0"/>
                    <a:pt x="196" y="5"/>
                    <a:pt x="227" y="21"/>
                  </a:cubicBezTo>
                  <a:lnTo>
                    <a:pt x="203" y="64"/>
                  </a:lnTo>
                  <a:cubicBezTo>
                    <a:pt x="178" y="52"/>
                    <a:pt x="156" y="47"/>
                    <a:pt x="136" y="51"/>
                  </a:cubicBezTo>
                  <a:cubicBezTo>
                    <a:pt x="116" y="54"/>
                    <a:pt x="98" y="65"/>
                    <a:pt x="81" y="83"/>
                  </a:cubicBezTo>
                  <a:cubicBezTo>
                    <a:pt x="62" y="103"/>
                    <a:pt x="51" y="125"/>
                    <a:pt x="48" y="148"/>
                  </a:cubicBezTo>
                  <a:cubicBezTo>
                    <a:pt x="45" y="171"/>
                    <a:pt x="49" y="192"/>
                    <a:pt x="61" y="213"/>
                  </a:cubicBezTo>
                  <a:cubicBezTo>
                    <a:pt x="72" y="234"/>
                    <a:pt x="86" y="253"/>
                    <a:pt x="104" y="269"/>
                  </a:cubicBezTo>
                  <a:cubicBezTo>
                    <a:pt x="126" y="291"/>
                    <a:pt x="149" y="306"/>
                    <a:pt x="172" y="315"/>
                  </a:cubicBezTo>
                  <a:cubicBezTo>
                    <a:pt x="195" y="324"/>
                    <a:pt x="217" y="326"/>
                    <a:pt x="239" y="319"/>
                  </a:cubicBezTo>
                  <a:cubicBezTo>
                    <a:pt x="260" y="313"/>
                    <a:pt x="278" y="302"/>
                    <a:pt x="293" y="286"/>
                  </a:cubicBezTo>
                  <a:cubicBezTo>
                    <a:pt x="312" y="266"/>
                    <a:pt x="322" y="244"/>
                    <a:pt x="323" y="220"/>
                  </a:cubicBezTo>
                  <a:cubicBezTo>
                    <a:pt x="324" y="196"/>
                    <a:pt x="316" y="171"/>
                    <a:pt x="298" y="145"/>
                  </a:cubicBezTo>
                  <a:close/>
                </a:path>
              </a:pathLst>
            </a:custGeom>
            <a:solidFill>
              <a:srgbClr val="33CC3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1" name="Freeform 451"/>
            <p:cNvSpPr>
              <a:spLocks/>
            </p:cNvSpPr>
            <p:nvPr/>
          </p:nvSpPr>
          <p:spPr bwMode="auto">
            <a:xfrm>
              <a:off x="2936875" y="1701800"/>
              <a:ext cx="630238" cy="787400"/>
            </a:xfrm>
            <a:custGeom>
              <a:avLst/>
              <a:gdLst>
                <a:gd name="T0" fmla="*/ 0 w 397"/>
                <a:gd name="T1" fmla="*/ 248 h 496"/>
                <a:gd name="T2" fmla="*/ 0 w 397"/>
                <a:gd name="T3" fmla="*/ 0 h 496"/>
                <a:gd name="T4" fmla="*/ 397 w 397"/>
                <a:gd name="T5" fmla="*/ 0 h 496"/>
                <a:gd name="T6" fmla="*/ 397 w 397"/>
                <a:gd name="T7" fmla="*/ 496 h 496"/>
                <a:gd name="T8" fmla="*/ 0 w 397"/>
                <a:gd name="T9" fmla="*/ 496 h 496"/>
                <a:gd name="T10" fmla="*/ 0 w 397"/>
                <a:gd name="T11" fmla="*/ 248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7" h="496">
                  <a:moveTo>
                    <a:pt x="0" y="248"/>
                  </a:moveTo>
                  <a:lnTo>
                    <a:pt x="0" y="0"/>
                  </a:lnTo>
                  <a:lnTo>
                    <a:pt x="397" y="0"/>
                  </a:lnTo>
                  <a:lnTo>
                    <a:pt x="397" y="496"/>
                  </a:lnTo>
                  <a:lnTo>
                    <a:pt x="0" y="496"/>
                  </a:lnTo>
                  <a:lnTo>
                    <a:pt x="0" y="248"/>
                  </a:lnTo>
                  <a:close/>
                </a:path>
              </a:pathLst>
            </a:custGeom>
            <a:solidFill>
              <a:srgbClr val="CBB0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2" name="Freeform 452"/>
            <p:cNvSpPr>
              <a:spLocks/>
            </p:cNvSpPr>
            <p:nvPr/>
          </p:nvSpPr>
          <p:spPr bwMode="auto">
            <a:xfrm>
              <a:off x="2933700" y="1701800"/>
              <a:ext cx="6350" cy="393700"/>
            </a:xfrm>
            <a:custGeom>
              <a:avLst/>
              <a:gdLst>
                <a:gd name="T0" fmla="*/ 0 w 4"/>
                <a:gd name="T1" fmla="*/ 248 h 248"/>
                <a:gd name="T2" fmla="*/ 0 w 4"/>
                <a:gd name="T3" fmla="*/ 0 h 248"/>
                <a:gd name="T4" fmla="*/ 2 w 4"/>
                <a:gd name="T5" fmla="*/ 0 h 248"/>
                <a:gd name="T6" fmla="*/ 4 w 4"/>
                <a:gd name="T7" fmla="*/ 0 h 248"/>
                <a:gd name="T8" fmla="*/ 4 w 4"/>
                <a:gd name="T9" fmla="*/ 248 h 248"/>
                <a:gd name="T10" fmla="*/ 2 w 4"/>
                <a:gd name="T11" fmla="*/ 248 h 248"/>
                <a:gd name="T12" fmla="*/ 0 w 4"/>
                <a:gd name="T13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48">
                  <a:moveTo>
                    <a:pt x="0" y="248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248"/>
                  </a:lnTo>
                  <a:lnTo>
                    <a:pt x="2" y="248"/>
                  </a:lnTo>
                  <a:lnTo>
                    <a:pt x="0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3" name="Rectangle 453"/>
            <p:cNvSpPr>
              <a:spLocks noChangeArrowheads="1"/>
            </p:cNvSpPr>
            <p:nvPr/>
          </p:nvSpPr>
          <p:spPr bwMode="auto">
            <a:xfrm>
              <a:off x="2933700" y="1698625"/>
              <a:ext cx="3175" cy="31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4" name="Freeform 454"/>
            <p:cNvSpPr>
              <a:spLocks/>
            </p:cNvSpPr>
            <p:nvPr/>
          </p:nvSpPr>
          <p:spPr bwMode="auto">
            <a:xfrm>
              <a:off x="2936875" y="1698625"/>
              <a:ext cx="630238" cy="4763"/>
            </a:xfrm>
            <a:custGeom>
              <a:avLst/>
              <a:gdLst>
                <a:gd name="T0" fmla="*/ 0 w 397"/>
                <a:gd name="T1" fmla="*/ 0 h 3"/>
                <a:gd name="T2" fmla="*/ 397 w 397"/>
                <a:gd name="T3" fmla="*/ 0 h 3"/>
                <a:gd name="T4" fmla="*/ 397 w 397"/>
                <a:gd name="T5" fmla="*/ 2 h 3"/>
                <a:gd name="T6" fmla="*/ 397 w 397"/>
                <a:gd name="T7" fmla="*/ 3 h 3"/>
                <a:gd name="T8" fmla="*/ 0 w 397"/>
                <a:gd name="T9" fmla="*/ 3 h 3"/>
                <a:gd name="T10" fmla="*/ 0 w 397"/>
                <a:gd name="T11" fmla="*/ 2 h 3"/>
                <a:gd name="T12" fmla="*/ 0 w 397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7" h="3">
                  <a:moveTo>
                    <a:pt x="0" y="0"/>
                  </a:moveTo>
                  <a:lnTo>
                    <a:pt x="397" y="0"/>
                  </a:lnTo>
                  <a:lnTo>
                    <a:pt x="397" y="2"/>
                  </a:lnTo>
                  <a:lnTo>
                    <a:pt x="397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5" name="Freeform 455"/>
            <p:cNvSpPr>
              <a:spLocks/>
            </p:cNvSpPr>
            <p:nvPr/>
          </p:nvSpPr>
          <p:spPr bwMode="auto">
            <a:xfrm>
              <a:off x="3563938" y="1701800"/>
              <a:ext cx="4763" cy="787400"/>
            </a:xfrm>
            <a:custGeom>
              <a:avLst/>
              <a:gdLst>
                <a:gd name="T0" fmla="*/ 3 w 3"/>
                <a:gd name="T1" fmla="*/ 0 h 496"/>
                <a:gd name="T2" fmla="*/ 3 w 3"/>
                <a:gd name="T3" fmla="*/ 496 h 496"/>
                <a:gd name="T4" fmla="*/ 2 w 3"/>
                <a:gd name="T5" fmla="*/ 496 h 496"/>
                <a:gd name="T6" fmla="*/ 0 w 3"/>
                <a:gd name="T7" fmla="*/ 496 h 496"/>
                <a:gd name="T8" fmla="*/ 0 w 3"/>
                <a:gd name="T9" fmla="*/ 0 h 496"/>
                <a:gd name="T10" fmla="*/ 2 w 3"/>
                <a:gd name="T11" fmla="*/ 0 h 496"/>
                <a:gd name="T12" fmla="*/ 3 w 3"/>
                <a:gd name="T13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496">
                  <a:moveTo>
                    <a:pt x="3" y="0"/>
                  </a:moveTo>
                  <a:lnTo>
                    <a:pt x="3" y="496"/>
                  </a:lnTo>
                  <a:lnTo>
                    <a:pt x="2" y="496"/>
                  </a:lnTo>
                  <a:lnTo>
                    <a:pt x="0" y="496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6" name="Rectangle 456"/>
            <p:cNvSpPr>
              <a:spLocks noChangeArrowheads="1"/>
            </p:cNvSpPr>
            <p:nvPr/>
          </p:nvSpPr>
          <p:spPr bwMode="auto">
            <a:xfrm>
              <a:off x="3567113" y="2489200"/>
              <a:ext cx="1588" cy="31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7" name="Freeform 457"/>
            <p:cNvSpPr>
              <a:spLocks/>
            </p:cNvSpPr>
            <p:nvPr/>
          </p:nvSpPr>
          <p:spPr bwMode="auto">
            <a:xfrm>
              <a:off x="2936875" y="2487613"/>
              <a:ext cx="630238" cy="4763"/>
            </a:xfrm>
            <a:custGeom>
              <a:avLst/>
              <a:gdLst>
                <a:gd name="T0" fmla="*/ 397 w 397"/>
                <a:gd name="T1" fmla="*/ 3 h 3"/>
                <a:gd name="T2" fmla="*/ 0 w 397"/>
                <a:gd name="T3" fmla="*/ 3 h 3"/>
                <a:gd name="T4" fmla="*/ 0 w 397"/>
                <a:gd name="T5" fmla="*/ 1 h 3"/>
                <a:gd name="T6" fmla="*/ 0 w 397"/>
                <a:gd name="T7" fmla="*/ 0 h 3"/>
                <a:gd name="T8" fmla="*/ 397 w 397"/>
                <a:gd name="T9" fmla="*/ 0 h 3"/>
                <a:gd name="T10" fmla="*/ 397 w 397"/>
                <a:gd name="T11" fmla="*/ 1 h 3"/>
                <a:gd name="T12" fmla="*/ 397 w 397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7" h="3">
                  <a:moveTo>
                    <a:pt x="397" y="3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397" y="0"/>
                  </a:lnTo>
                  <a:lnTo>
                    <a:pt x="397" y="1"/>
                  </a:lnTo>
                  <a:lnTo>
                    <a:pt x="397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8" name="Freeform 458"/>
            <p:cNvSpPr>
              <a:spLocks/>
            </p:cNvSpPr>
            <p:nvPr/>
          </p:nvSpPr>
          <p:spPr bwMode="auto">
            <a:xfrm>
              <a:off x="2933700" y="2095500"/>
              <a:ext cx="6350" cy="393700"/>
            </a:xfrm>
            <a:custGeom>
              <a:avLst/>
              <a:gdLst>
                <a:gd name="T0" fmla="*/ 0 w 4"/>
                <a:gd name="T1" fmla="*/ 248 h 248"/>
                <a:gd name="T2" fmla="*/ 0 w 4"/>
                <a:gd name="T3" fmla="*/ 0 h 248"/>
                <a:gd name="T4" fmla="*/ 2 w 4"/>
                <a:gd name="T5" fmla="*/ 0 h 248"/>
                <a:gd name="T6" fmla="*/ 4 w 4"/>
                <a:gd name="T7" fmla="*/ 0 h 248"/>
                <a:gd name="T8" fmla="*/ 4 w 4"/>
                <a:gd name="T9" fmla="*/ 248 h 248"/>
                <a:gd name="T10" fmla="*/ 2 w 4"/>
                <a:gd name="T11" fmla="*/ 248 h 248"/>
                <a:gd name="T12" fmla="*/ 0 w 4"/>
                <a:gd name="T13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48">
                  <a:moveTo>
                    <a:pt x="0" y="248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248"/>
                  </a:lnTo>
                  <a:lnTo>
                    <a:pt x="2" y="248"/>
                  </a:lnTo>
                  <a:lnTo>
                    <a:pt x="0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9" name="Freeform 459"/>
            <p:cNvSpPr>
              <a:spLocks/>
            </p:cNvSpPr>
            <p:nvPr/>
          </p:nvSpPr>
          <p:spPr bwMode="auto">
            <a:xfrm>
              <a:off x="3036888" y="2036763"/>
              <a:ext cx="66675" cy="85725"/>
            </a:xfrm>
            <a:custGeom>
              <a:avLst/>
              <a:gdLst>
                <a:gd name="T0" fmla="*/ 0 w 286"/>
                <a:gd name="T1" fmla="*/ 363 h 363"/>
                <a:gd name="T2" fmla="*/ 0 w 286"/>
                <a:gd name="T3" fmla="*/ 0 h 363"/>
                <a:gd name="T4" fmla="*/ 49 w 286"/>
                <a:gd name="T5" fmla="*/ 0 h 363"/>
                <a:gd name="T6" fmla="*/ 240 w 286"/>
                <a:gd name="T7" fmla="*/ 285 h 363"/>
                <a:gd name="T8" fmla="*/ 240 w 286"/>
                <a:gd name="T9" fmla="*/ 0 h 363"/>
                <a:gd name="T10" fmla="*/ 286 w 286"/>
                <a:gd name="T11" fmla="*/ 0 h 363"/>
                <a:gd name="T12" fmla="*/ 286 w 286"/>
                <a:gd name="T13" fmla="*/ 363 h 363"/>
                <a:gd name="T14" fmla="*/ 237 w 286"/>
                <a:gd name="T15" fmla="*/ 363 h 363"/>
                <a:gd name="T16" fmla="*/ 46 w 286"/>
                <a:gd name="T17" fmla="*/ 78 h 363"/>
                <a:gd name="T18" fmla="*/ 46 w 286"/>
                <a:gd name="T19" fmla="*/ 363 h 363"/>
                <a:gd name="T20" fmla="*/ 0 w 286"/>
                <a:gd name="T21" fmla="*/ 36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6" h="363">
                  <a:moveTo>
                    <a:pt x="0" y="363"/>
                  </a:moveTo>
                  <a:lnTo>
                    <a:pt x="0" y="0"/>
                  </a:lnTo>
                  <a:lnTo>
                    <a:pt x="49" y="0"/>
                  </a:lnTo>
                  <a:lnTo>
                    <a:pt x="240" y="285"/>
                  </a:lnTo>
                  <a:lnTo>
                    <a:pt x="240" y="0"/>
                  </a:lnTo>
                  <a:lnTo>
                    <a:pt x="286" y="0"/>
                  </a:lnTo>
                  <a:lnTo>
                    <a:pt x="286" y="363"/>
                  </a:lnTo>
                  <a:lnTo>
                    <a:pt x="237" y="363"/>
                  </a:lnTo>
                  <a:lnTo>
                    <a:pt x="46" y="78"/>
                  </a:lnTo>
                  <a:lnTo>
                    <a:pt x="46" y="363"/>
                  </a:lnTo>
                  <a:lnTo>
                    <a:pt x="0" y="363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0" name="Freeform 460"/>
            <p:cNvSpPr>
              <a:spLocks/>
            </p:cNvSpPr>
            <p:nvPr/>
          </p:nvSpPr>
          <p:spPr bwMode="auto">
            <a:xfrm>
              <a:off x="3124200" y="2036763"/>
              <a:ext cx="66675" cy="85725"/>
            </a:xfrm>
            <a:custGeom>
              <a:avLst/>
              <a:gdLst>
                <a:gd name="T0" fmla="*/ 0 w 285"/>
                <a:gd name="T1" fmla="*/ 363 h 363"/>
                <a:gd name="T2" fmla="*/ 0 w 285"/>
                <a:gd name="T3" fmla="*/ 0 h 363"/>
                <a:gd name="T4" fmla="*/ 48 w 285"/>
                <a:gd name="T5" fmla="*/ 0 h 363"/>
                <a:gd name="T6" fmla="*/ 48 w 285"/>
                <a:gd name="T7" fmla="*/ 149 h 363"/>
                <a:gd name="T8" fmla="*/ 237 w 285"/>
                <a:gd name="T9" fmla="*/ 149 h 363"/>
                <a:gd name="T10" fmla="*/ 237 w 285"/>
                <a:gd name="T11" fmla="*/ 0 h 363"/>
                <a:gd name="T12" fmla="*/ 285 w 285"/>
                <a:gd name="T13" fmla="*/ 0 h 363"/>
                <a:gd name="T14" fmla="*/ 285 w 285"/>
                <a:gd name="T15" fmla="*/ 363 h 363"/>
                <a:gd name="T16" fmla="*/ 237 w 285"/>
                <a:gd name="T17" fmla="*/ 363 h 363"/>
                <a:gd name="T18" fmla="*/ 237 w 285"/>
                <a:gd name="T19" fmla="*/ 192 h 363"/>
                <a:gd name="T20" fmla="*/ 48 w 285"/>
                <a:gd name="T21" fmla="*/ 192 h 363"/>
                <a:gd name="T22" fmla="*/ 48 w 285"/>
                <a:gd name="T23" fmla="*/ 363 h 363"/>
                <a:gd name="T24" fmla="*/ 0 w 285"/>
                <a:gd name="T25" fmla="*/ 36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5" h="363">
                  <a:moveTo>
                    <a:pt x="0" y="363"/>
                  </a:moveTo>
                  <a:lnTo>
                    <a:pt x="0" y="0"/>
                  </a:lnTo>
                  <a:lnTo>
                    <a:pt x="48" y="0"/>
                  </a:lnTo>
                  <a:lnTo>
                    <a:pt x="48" y="149"/>
                  </a:lnTo>
                  <a:lnTo>
                    <a:pt x="237" y="149"/>
                  </a:lnTo>
                  <a:lnTo>
                    <a:pt x="237" y="0"/>
                  </a:lnTo>
                  <a:lnTo>
                    <a:pt x="285" y="0"/>
                  </a:lnTo>
                  <a:lnTo>
                    <a:pt x="285" y="363"/>
                  </a:lnTo>
                  <a:lnTo>
                    <a:pt x="237" y="363"/>
                  </a:lnTo>
                  <a:lnTo>
                    <a:pt x="237" y="192"/>
                  </a:lnTo>
                  <a:lnTo>
                    <a:pt x="48" y="192"/>
                  </a:lnTo>
                  <a:lnTo>
                    <a:pt x="48" y="363"/>
                  </a:lnTo>
                  <a:lnTo>
                    <a:pt x="0" y="363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1" name="Freeform 461"/>
            <p:cNvSpPr>
              <a:spLocks/>
            </p:cNvSpPr>
            <p:nvPr/>
          </p:nvSpPr>
          <p:spPr bwMode="auto">
            <a:xfrm>
              <a:off x="3209925" y="2036763"/>
              <a:ext cx="65088" cy="85725"/>
            </a:xfrm>
            <a:custGeom>
              <a:avLst/>
              <a:gdLst>
                <a:gd name="T0" fmla="*/ 0 w 272"/>
                <a:gd name="T1" fmla="*/ 363 h 363"/>
                <a:gd name="T2" fmla="*/ 0 w 272"/>
                <a:gd name="T3" fmla="*/ 0 h 363"/>
                <a:gd name="T4" fmla="*/ 263 w 272"/>
                <a:gd name="T5" fmla="*/ 0 h 363"/>
                <a:gd name="T6" fmla="*/ 263 w 272"/>
                <a:gd name="T7" fmla="*/ 43 h 363"/>
                <a:gd name="T8" fmla="*/ 48 w 272"/>
                <a:gd name="T9" fmla="*/ 43 h 363"/>
                <a:gd name="T10" fmla="*/ 48 w 272"/>
                <a:gd name="T11" fmla="*/ 154 h 363"/>
                <a:gd name="T12" fmla="*/ 250 w 272"/>
                <a:gd name="T13" fmla="*/ 154 h 363"/>
                <a:gd name="T14" fmla="*/ 250 w 272"/>
                <a:gd name="T15" fmla="*/ 197 h 363"/>
                <a:gd name="T16" fmla="*/ 48 w 272"/>
                <a:gd name="T17" fmla="*/ 197 h 363"/>
                <a:gd name="T18" fmla="*/ 48 w 272"/>
                <a:gd name="T19" fmla="*/ 320 h 363"/>
                <a:gd name="T20" fmla="*/ 272 w 272"/>
                <a:gd name="T21" fmla="*/ 320 h 363"/>
                <a:gd name="T22" fmla="*/ 272 w 272"/>
                <a:gd name="T23" fmla="*/ 363 h 363"/>
                <a:gd name="T24" fmla="*/ 0 w 272"/>
                <a:gd name="T25" fmla="*/ 36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2" h="363">
                  <a:moveTo>
                    <a:pt x="0" y="363"/>
                  </a:moveTo>
                  <a:lnTo>
                    <a:pt x="0" y="0"/>
                  </a:lnTo>
                  <a:lnTo>
                    <a:pt x="263" y="0"/>
                  </a:lnTo>
                  <a:lnTo>
                    <a:pt x="263" y="43"/>
                  </a:lnTo>
                  <a:lnTo>
                    <a:pt x="48" y="43"/>
                  </a:lnTo>
                  <a:lnTo>
                    <a:pt x="48" y="154"/>
                  </a:lnTo>
                  <a:lnTo>
                    <a:pt x="250" y="154"/>
                  </a:lnTo>
                  <a:lnTo>
                    <a:pt x="250" y="197"/>
                  </a:lnTo>
                  <a:lnTo>
                    <a:pt x="48" y="197"/>
                  </a:lnTo>
                  <a:lnTo>
                    <a:pt x="48" y="320"/>
                  </a:lnTo>
                  <a:lnTo>
                    <a:pt x="272" y="320"/>
                  </a:lnTo>
                  <a:lnTo>
                    <a:pt x="272" y="363"/>
                  </a:lnTo>
                  <a:lnTo>
                    <a:pt x="0" y="363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2" name="Freeform 462"/>
            <p:cNvSpPr>
              <a:spLocks/>
            </p:cNvSpPr>
            <p:nvPr/>
          </p:nvSpPr>
          <p:spPr bwMode="auto">
            <a:xfrm>
              <a:off x="3289300" y="2036763"/>
              <a:ext cx="53975" cy="85725"/>
            </a:xfrm>
            <a:custGeom>
              <a:avLst/>
              <a:gdLst>
                <a:gd name="T0" fmla="*/ 0 w 227"/>
                <a:gd name="T1" fmla="*/ 363 h 363"/>
                <a:gd name="T2" fmla="*/ 0 w 227"/>
                <a:gd name="T3" fmla="*/ 0 h 363"/>
                <a:gd name="T4" fmla="*/ 48 w 227"/>
                <a:gd name="T5" fmla="*/ 0 h 363"/>
                <a:gd name="T6" fmla="*/ 48 w 227"/>
                <a:gd name="T7" fmla="*/ 320 h 363"/>
                <a:gd name="T8" fmla="*/ 227 w 227"/>
                <a:gd name="T9" fmla="*/ 320 h 363"/>
                <a:gd name="T10" fmla="*/ 227 w 227"/>
                <a:gd name="T11" fmla="*/ 363 h 363"/>
                <a:gd name="T12" fmla="*/ 0 w 227"/>
                <a:gd name="T13" fmla="*/ 36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7" h="363">
                  <a:moveTo>
                    <a:pt x="0" y="363"/>
                  </a:moveTo>
                  <a:lnTo>
                    <a:pt x="0" y="0"/>
                  </a:lnTo>
                  <a:lnTo>
                    <a:pt x="48" y="0"/>
                  </a:lnTo>
                  <a:lnTo>
                    <a:pt x="48" y="320"/>
                  </a:lnTo>
                  <a:lnTo>
                    <a:pt x="227" y="320"/>
                  </a:lnTo>
                  <a:lnTo>
                    <a:pt x="227" y="363"/>
                  </a:lnTo>
                  <a:lnTo>
                    <a:pt x="0" y="363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3" name="Rectangle 463"/>
            <p:cNvSpPr>
              <a:spLocks noChangeArrowheads="1"/>
            </p:cNvSpPr>
            <p:nvPr/>
          </p:nvSpPr>
          <p:spPr bwMode="auto">
            <a:xfrm>
              <a:off x="3359150" y="2036763"/>
              <a:ext cx="11113" cy="85725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4" name="Freeform 464"/>
            <p:cNvSpPr>
              <a:spLocks/>
            </p:cNvSpPr>
            <p:nvPr/>
          </p:nvSpPr>
          <p:spPr bwMode="auto">
            <a:xfrm>
              <a:off x="3381375" y="2036763"/>
              <a:ext cx="79375" cy="85725"/>
            </a:xfrm>
            <a:custGeom>
              <a:avLst/>
              <a:gdLst>
                <a:gd name="T0" fmla="*/ 0 w 334"/>
                <a:gd name="T1" fmla="*/ 363 h 363"/>
                <a:gd name="T2" fmla="*/ 141 w 334"/>
                <a:gd name="T3" fmla="*/ 174 h 363"/>
                <a:gd name="T4" fmla="*/ 17 w 334"/>
                <a:gd name="T5" fmla="*/ 0 h 363"/>
                <a:gd name="T6" fmla="*/ 74 w 334"/>
                <a:gd name="T7" fmla="*/ 0 h 363"/>
                <a:gd name="T8" fmla="*/ 140 w 334"/>
                <a:gd name="T9" fmla="*/ 93 h 363"/>
                <a:gd name="T10" fmla="*/ 170 w 334"/>
                <a:gd name="T11" fmla="*/ 138 h 363"/>
                <a:gd name="T12" fmla="*/ 198 w 334"/>
                <a:gd name="T13" fmla="*/ 96 h 363"/>
                <a:gd name="T14" fmla="*/ 271 w 334"/>
                <a:gd name="T15" fmla="*/ 0 h 363"/>
                <a:gd name="T16" fmla="*/ 324 w 334"/>
                <a:gd name="T17" fmla="*/ 0 h 363"/>
                <a:gd name="T18" fmla="*/ 196 w 334"/>
                <a:gd name="T19" fmla="*/ 171 h 363"/>
                <a:gd name="T20" fmla="*/ 334 w 334"/>
                <a:gd name="T21" fmla="*/ 363 h 363"/>
                <a:gd name="T22" fmla="*/ 274 w 334"/>
                <a:gd name="T23" fmla="*/ 363 h 363"/>
                <a:gd name="T24" fmla="*/ 183 w 334"/>
                <a:gd name="T25" fmla="*/ 234 h 363"/>
                <a:gd name="T26" fmla="*/ 167 w 334"/>
                <a:gd name="T27" fmla="*/ 209 h 363"/>
                <a:gd name="T28" fmla="*/ 149 w 334"/>
                <a:gd name="T29" fmla="*/ 237 h 363"/>
                <a:gd name="T30" fmla="*/ 58 w 334"/>
                <a:gd name="T31" fmla="*/ 363 h 363"/>
                <a:gd name="T32" fmla="*/ 0 w 334"/>
                <a:gd name="T33" fmla="*/ 36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4" h="363">
                  <a:moveTo>
                    <a:pt x="0" y="363"/>
                  </a:moveTo>
                  <a:lnTo>
                    <a:pt x="141" y="174"/>
                  </a:lnTo>
                  <a:lnTo>
                    <a:pt x="17" y="0"/>
                  </a:lnTo>
                  <a:lnTo>
                    <a:pt x="74" y="0"/>
                  </a:lnTo>
                  <a:lnTo>
                    <a:pt x="140" y="93"/>
                  </a:lnTo>
                  <a:cubicBezTo>
                    <a:pt x="154" y="112"/>
                    <a:pt x="164" y="127"/>
                    <a:pt x="170" y="138"/>
                  </a:cubicBezTo>
                  <a:cubicBezTo>
                    <a:pt x="178" y="124"/>
                    <a:pt x="187" y="111"/>
                    <a:pt x="198" y="96"/>
                  </a:cubicBezTo>
                  <a:lnTo>
                    <a:pt x="271" y="0"/>
                  </a:lnTo>
                  <a:lnTo>
                    <a:pt x="324" y="0"/>
                  </a:lnTo>
                  <a:lnTo>
                    <a:pt x="196" y="171"/>
                  </a:lnTo>
                  <a:lnTo>
                    <a:pt x="334" y="363"/>
                  </a:lnTo>
                  <a:lnTo>
                    <a:pt x="274" y="363"/>
                  </a:lnTo>
                  <a:lnTo>
                    <a:pt x="183" y="234"/>
                  </a:lnTo>
                  <a:cubicBezTo>
                    <a:pt x="178" y="226"/>
                    <a:pt x="172" y="218"/>
                    <a:pt x="167" y="209"/>
                  </a:cubicBezTo>
                  <a:cubicBezTo>
                    <a:pt x="159" y="223"/>
                    <a:pt x="153" y="232"/>
                    <a:pt x="149" y="237"/>
                  </a:cubicBezTo>
                  <a:lnTo>
                    <a:pt x="58" y="363"/>
                  </a:lnTo>
                  <a:lnTo>
                    <a:pt x="0" y="363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5" name="Freeform 465"/>
            <p:cNvSpPr>
              <a:spLocks noEditPoints="1"/>
            </p:cNvSpPr>
            <p:nvPr/>
          </p:nvSpPr>
          <p:spPr bwMode="auto">
            <a:xfrm>
              <a:off x="4333875" y="1714500"/>
              <a:ext cx="66675" cy="85725"/>
            </a:xfrm>
            <a:custGeom>
              <a:avLst/>
              <a:gdLst>
                <a:gd name="T0" fmla="*/ 0 w 278"/>
                <a:gd name="T1" fmla="*/ 364 h 364"/>
                <a:gd name="T2" fmla="*/ 0 w 278"/>
                <a:gd name="T3" fmla="*/ 0 h 364"/>
                <a:gd name="T4" fmla="*/ 137 w 278"/>
                <a:gd name="T5" fmla="*/ 0 h 364"/>
                <a:gd name="T6" fmla="*/ 193 w 278"/>
                <a:gd name="T7" fmla="*/ 3 h 364"/>
                <a:gd name="T8" fmla="*/ 238 w 278"/>
                <a:gd name="T9" fmla="*/ 20 h 364"/>
                <a:gd name="T10" fmla="*/ 267 w 278"/>
                <a:gd name="T11" fmla="*/ 56 h 364"/>
                <a:gd name="T12" fmla="*/ 278 w 278"/>
                <a:gd name="T13" fmla="*/ 105 h 364"/>
                <a:gd name="T14" fmla="*/ 248 w 278"/>
                <a:gd name="T15" fmla="*/ 184 h 364"/>
                <a:gd name="T16" fmla="*/ 142 w 278"/>
                <a:gd name="T17" fmla="*/ 216 h 364"/>
                <a:gd name="T18" fmla="*/ 48 w 278"/>
                <a:gd name="T19" fmla="*/ 216 h 364"/>
                <a:gd name="T20" fmla="*/ 48 w 278"/>
                <a:gd name="T21" fmla="*/ 364 h 364"/>
                <a:gd name="T22" fmla="*/ 0 w 278"/>
                <a:gd name="T23" fmla="*/ 364 h 364"/>
                <a:gd name="T24" fmla="*/ 48 w 278"/>
                <a:gd name="T25" fmla="*/ 173 h 364"/>
                <a:gd name="T26" fmla="*/ 142 w 278"/>
                <a:gd name="T27" fmla="*/ 173 h 364"/>
                <a:gd name="T28" fmla="*/ 209 w 278"/>
                <a:gd name="T29" fmla="*/ 156 h 364"/>
                <a:gd name="T30" fmla="*/ 228 w 278"/>
                <a:gd name="T31" fmla="*/ 107 h 364"/>
                <a:gd name="T32" fmla="*/ 217 w 278"/>
                <a:gd name="T33" fmla="*/ 68 h 364"/>
                <a:gd name="T34" fmla="*/ 186 w 278"/>
                <a:gd name="T35" fmla="*/ 46 h 364"/>
                <a:gd name="T36" fmla="*/ 141 w 278"/>
                <a:gd name="T37" fmla="*/ 43 h 364"/>
                <a:gd name="T38" fmla="*/ 48 w 278"/>
                <a:gd name="T39" fmla="*/ 43 h 364"/>
                <a:gd name="T40" fmla="*/ 48 w 278"/>
                <a:gd name="T41" fmla="*/ 173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8" h="364">
                  <a:moveTo>
                    <a:pt x="0" y="364"/>
                  </a:moveTo>
                  <a:lnTo>
                    <a:pt x="0" y="0"/>
                  </a:lnTo>
                  <a:lnTo>
                    <a:pt x="137" y="0"/>
                  </a:lnTo>
                  <a:cubicBezTo>
                    <a:pt x="161" y="0"/>
                    <a:pt x="180" y="1"/>
                    <a:pt x="193" y="3"/>
                  </a:cubicBezTo>
                  <a:cubicBezTo>
                    <a:pt x="211" y="6"/>
                    <a:pt x="225" y="12"/>
                    <a:pt x="238" y="20"/>
                  </a:cubicBezTo>
                  <a:cubicBezTo>
                    <a:pt x="250" y="29"/>
                    <a:pt x="259" y="41"/>
                    <a:pt x="267" y="56"/>
                  </a:cubicBezTo>
                  <a:cubicBezTo>
                    <a:pt x="274" y="71"/>
                    <a:pt x="278" y="87"/>
                    <a:pt x="278" y="105"/>
                  </a:cubicBezTo>
                  <a:cubicBezTo>
                    <a:pt x="278" y="136"/>
                    <a:pt x="268" y="162"/>
                    <a:pt x="248" y="184"/>
                  </a:cubicBezTo>
                  <a:cubicBezTo>
                    <a:pt x="229" y="205"/>
                    <a:pt x="193" y="216"/>
                    <a:pt x="142" y="216"/>
                  </a:cubicBezTo>
                  <a:lnTo>
                    <a:pt x="48" y="216"/>
                  </a:lnTo>
                  <a:lnTo>
                    <a:pt x="48" y="364"/>
                  </a:lnTo>
                  <a:lnTo>
                    <a:pt x="0" y="364"/>
                  </a:lnTo>
                  <a:close/>
                  <a:moveTo>
                    <a:pt x="48" y="173"/>
                  </a:moveTo>
                  <a:lnTo>
                    <a:pt x="142" y="173"/>
                  </a:lnTo>
                  <a:cubicBezTo>
                    <a:pt x="173" y="173"/>
                    <a:pt x="195" y="167"/>
                    <a:pt x="209" y="156"/>
                  </a:cubicBezTo>
                  <a:cubicBezTo>
                    <a:pt x="222" y="144"/>
                    <a:pt x="228" y="128"/>
                    <a:pt x="228" y="107"/>
                  </a:cubicBezTo>
                  <a:cubicBezTo>
                    <a:pt x="228" y="91"/>
                    <a:pt x="224" y="78"/>
                    <a:pt x="217" y="68"/>
                  </a:cubicBezTo>
                  <a:cubicBezTo>
                    <a:pt x="209" y="57"/>
                    <a:pt x="199" y="50"/>
                    <a:pt x="186" y="46"/>
                  </a:cubicBezTo>
                  <a:cubicBezTo>
                    <a:pt x="178" y="44"/>
                    <a:pt x="163" y="43"/>
                    <a:pt x="141" y="43"/>
                  </a:cubicBezTo>
                  <a:lnTo>
                    <a:pt x="48" y="43"/>
                  </a:lnTo>
                  <a:lnTo>
                    <a:pt x="48" y="173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6" name="Freeform 466"/>
            <p:cNvSpPr>
              <a:spLocks/>
            </p:cNvSpPr>
            <p:nvPr/>
          </p:nvSpPr>
          <p:spPr bwMode="auto">
            <a:xfrm>
              <a:off x="4414838" y="1714500"/>
              <a:ext cx="68263" cy="85725"/>
            </a:xfrm>
            <a:custGeom>
              <a:avLst/>
              <a:gdLst>
                <a:gd name="T0" fmla="*/ 0 w 285"/>
                <a:gd name="T1" fmla="*/ 364 h 364"/>
                <a:gd name="T2" fmla="*/ 0 w 285"/>
                <a:gd name="T3" fmla="*/ 0 h 364"/>
                <a:gd name="T4" fmla="*/ 48 w 285"/>
                <a:gd name="T5" fmla="*/ 0 h 364"/>
                <a:gd name="T6" fmla="*/ 48 w 285"/>
                <a:gd name="T7" fmla="*/ 149 h 364"/>
                <a:gd name="T8" fmla="*/ 237 w 285"/>
                <a:gd name="T9" fmla="*/ 149 h 364"/>
                <a:gd name="T10" fmla="*/ 237 w 285"/>
                <a:gd name="T11" fmla="*/ 0 h 364"/>
                <a:gd name="T12" fmla="*/ 285 w 285"/>
                <a:gd name="T13" fmla="*/ 0 h 364"/>
                <a:gd name="T14" fmla="*/ 285 w 285"/>
                <a:gd name="T15" fmla="*/ 364 h 364"/>
                <a:gd name="T16" fmla="*/ 237 w 285"/>
                <a:gd name="T17" fmla="*/ 364 h 364"/>
                <a:gd name="T18" fmla="*/ 237 w 285"/>
                <a:gd name="T19" fmla="*/ 192 h 364"/>
                <a:gd name="T20" fmla="*/ 48 w 285"/>
                <a:gd name="T21" fmla="*/ 192 h 364"/>
                <a:gd name="T22" fmla="*/ 48 w 285"/>
                <a:gd name="T23" fmla="*/ 364 h 364"/>
                <a:gd name="T24" fmla="*/ 0 w 285"/>
                <a:gd name="T25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5" h="364">
                  <a:moveTo>
                    <a:pt x="0" y="364"/>
                  </a:moveTo>
                  <a:lnTo>
                    <a:pt x="0" y="0"/>
                  </a:lnTo>
                  <a:lnTo>
                    <a:pt x="48" y="0"/>
                  </a:lnTo>
                  <a:lnTo>
                    <a:pt x="48" y="149"/>
                  </a:lnTo>
                  <a:lnTo>
                    <a:pt x="237" y="149"/>
                  </a:lnTo>
                  <a:lnTo>
                    <a:pt x="237" y="0"/>
                  </a:lnTo>
                  <a:lnTo>
                    <a:pt x="285" y="0"/>
                  </a:lnTo>
                  <a:lnTo>
                    <a:pt x="285" y="364"/>
                  </a:lnTo>
                  <a:lnTo>
                    <a:pt x="237" y="364"/>
                  </a:lnTo>
                  <a:lnTo>
                    <a:pt x="237" y="192"/>
                  </a:lnTo>
                  <a:lnTo>
                    <a:pt x="48" y="192"/>
                  </a:lnTo>
                  <a:lnTo>
                    <a:pt x="48" y="364"/>
                  </a:lnTo>
                  <a:lnTo>
                    <a:pt x="0" y="364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7" name="Freeform 467"/>
            <p:cNvSpPr>
              <a:spLocks/>
            </p:cNvSpPr>
            <p:nvPr/>
          </p:nvSpPr>
          <p:spPr bwMode="auto">
            <a:xfrm>
              <a:off x="4502150" y="1714500"/>
              <a:ext cx="63500" cy="85725"/>
            </a:xfrm>
            <a:custGeom>
              <a:avLst/>
              <a:gdLst>
                <a:gd name="T0" fmla="*/ 0 w 271"/>
                <a:gd name="T1" fmla="*/ 364 h 364"/>
                <a:gd name="T2" fmla="*/ 0 w 271"/>
                <a:gd name="T3" fmla="*/ 0 h 364"/>
                <a:gd name="T4" fmla="*/ 263 w 271"/>
                <a:gd name="T5" fmla="*/ 0 h 364"/>
                <a:gd name="T6" fmla="*/ 263 w 271"/>
                <a:gd name="T7" fmla="*/ 43 h 364"/>
                <a:gd name="T8" fmla="*/ 48 w 271"/>
                <a:gd name="T9" fmla="*/ 43 h 364"/>
                <a:gd name="T10" fmla="*/ 48 w 271"/>
                <a:gd name="T11" fmla="*/ 154 h 364"/>
                <a:gd name="T12" fmla="*/ 249 w 271"/>
                <a:gd name="T13" fmla="*/ 154 h 364"/>
                <a:gd name="T14" fmla="*/ 249 w 271"/>
                <a:gd name="T15" fmla="*/ 197 h 364"/>
                <a:gd name="T16" fmla="*/ 48 w 271"/>
                <a:gd name="T17" fmla="*/ 197 h 364"/>
                <a:gd name="T18" fmla="*/ 48 w 271"/>
                <a:gd name="T19" fmla="*/ 321 h 364"/>
                <a:gd name="T20" fmla="*/ 271 w 271"/>
                <a:gd name="T21" fmla="*/ 321 h 364"/>
                <a:gd name="T22" fmla="*/ 271 w 271"/>
                <a:gd name="T23" fmla="*/ 364 h 364"/>
                <a:gd name="T24" fmla="*/ 0 w 271"/>
                <a:gd name="T25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1" h="364">
                  <a:moveTo>
                    <a:pt x="0" y="364"/>
                  </a:moveTo>
                  <a:lnTo>
                    <a:pt x="0" y="0"/>
                  </a:lnTo>
                  <a:lnTo>
                    <a:pt x="263" y="0"/>
                  </a:lnTo>
                  <a:lnTo>
                    <a:pt x="263" y="43"/>
                  </a:lnTo>
                  <a:lnTo>
                    <a:pt x="48" y="43"/>
                  </a:lnTo>
                  <a:lnTo>
                    <a:pt x="48" y="154"/>
                  </a:lnTo>
                  <a:lnTo>
                    <a:pt x="249" y="154"/>
                  </a:lnTo>
                  <a:lnTo>
                    <a:pt x="249" y="197"/>
                  </a:lnTo>
                  <a:lnTo>
                    <a:pt x="48" y="197"/>
                  </a:lnTo>
                  <a:lnTo>
                    <a:pt x="48" y="321"/>
                  </a:lnTo>
                  <a:lnTo>
                    <a:pt x="271" y="321"/>
                  </a:lnTo>
                  <a:lnTo>
                    <a:pt x="271" y="364"/>
                  </a:lnTo>
                  <a:lnTo>
                    <a:pt x="0" y="364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8" name="Freeform 468"/>
            <p:cNvSpPr>
              <a:spLocks/>
            </p:cNvSpPr>
            <p:nvPr/>
          </p:nvSpPr>
          <p:spPr bwMode="auto">
            <a:xfrm>
              <a:off x="4581525" y="1714500"/>
              <a:ext cx="53975" cy="85725"/>
            </a:xfrm>
            <a:custGeom>
              <a:avLst/>
              <a:gdLst>
                <a:gd name="T0" fmla="*/ 0 w 227"/>
                <a:gd name="T1" fmla="*/ 364 h 364"/>
                <a:gd name="T2" fmla="*/ 0 w 227"/>
                <a:gd name="T3" fmla="*/ 0 h 364"/>
                <a:gd name="T4" fmla="*/ 48 w 227"/>
                <a:gd name="T5" fmla="*/ 0 h 364"/>
                <a:gd name="T6" fmla="*/ 48 w 227"/>
                <a:gd name="T7" fmla="*/ 321 h 364"/>
                <a:gd name="T8" fmla="*/ 227 w 227"/>
                <a:gd name="T9" fmla="*/ 321 h 364"/>
                <a:gd name="T10" fmla="*/ 227 w 227"/>
                <a:gd name="T11" fmla="*/ 364 h 364"/>
                <a:gd name="T12" fmla="*/ 0 w 227"/>
                <a:gd name="T13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7" h="364">
                  <a:moveTo>
                    <a:pt x="0" y="364"/>
                  </a:moveTo>
                  <a:lnTo>
                    <a:pt x="0" y="0"/>
                  </a:lnTo>
                  <a:lnTo>
                    <a:pt x="48" y="0"/>
                  </a:lnTo>
                  <a:lnTo>
                    <a:pt x="48" y="321"/>
                  </a:lnTo>
                  <a:lnTo>
                    <a:pt x="227" y="321"/>
                  </a:lnTo>
                  <a:lnTo>
                    <a:pt x="227" y="364"/>
                  </a:lnTo>
                  <a:lnTo>
                    <a:pt x="0" y="364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9" name="Rectangle 469"/>
            <p:cNvSpPr>
              <a:spLocks noChangeArrowheads="1"/>
            </p:cNvSpPr>
            <p:nvPr/>
          </p:nvSpPr>
          <p:spPr bwMode="auto">
            <a:xfrm>
              <a:off x="4649788" y="1714500"/>
              <a:ext cx="12700" cy="85725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0" name="Freeform 470"/>
            <p:cNvSpPr>
              <a:spLocks/>
            </p:cNvSpPr>
            <p:nvPr/>
          </p:nvSpPr>
          <p:spPr bwMode="auto">
            <a:xfrm>
              <a:off x="4673600" y="1714500"/>
              <a:ext cx="77788" cy="85725"/>
            </a:xfrm>
            <a:custGeom>
              <a:avLst/>
              <a:gdLst>
                <a:gd name="T0" fmla="*/ 0 w 333"/>
                <a:gd name="T1" fmla="*/ 364 h 364"/>
                <a:gd name="T2" fmla="*/ 140 w 333"/>
                <a:gd name="T3" fmla="*/ 174 h 364"/>
                <a:gd name="T4" fmla="*/ 16 w 333"/>
                <a:gd name="T5" fmla="*/ 0 h 364"/>
                <a:gd name="T6" fmla="*/ 74 w 333"/>
                <a:gd name="T7" fmla="*/ 0 h 364"/>
                <a:gd name="T8" fmla="*/ 140 w 333"/>
                <a:gd name="T9" fmla="*/ 93 h 364"/>
                <a:gd name="T10" fmla="*/ 169 w 333"/>
                <a:gd name="T11" fmla="*/ 138 h 364"/>
                <a:gd name="T12" fmla="*/ 198 w 333"/>
                <a:gd name="T13" fmla="*/ 97 h 364"/>
                <a:gd name="T14" fmla="*/ 271 w 333"/>
                <a:gd name="T15" fmla="*/ 0 h 364"/>
                <a:gd name="T16" fmla="*/ 323 w 333"/>
                <a:gd name="T17" fmla="*/ 0 h 364"/>
                <a:gd name="T18" fmla="*/ 195 w 333"/>
                <a:gd name="T19" fmla="*/ 171 h 364"/>
                <a:gd name="T20" fmla="*/ 333 w 333"/>
                <a:gd name="T21" fmla="*/ 364 h 364"/>
                <a:gd name="T22" fmla="*/ 273 w 333"/>
                <a:gd name="T23" fmla="*/ 364 h 364"/>
                <a:gd name="T24" fmla="*/ 182 w 333"/>
                <a:gd name="T25" fmla="*/ 234 h 364"/>
                <a:gd name="T26" fmla="*/ 166 w 333"/>
                <a:gd name="T27" fmla="*/ 210 h 364"/>
                <a:gd name="T28" fmla="*/ 149 w 333"/>
                <a:gd name="T29" fmla="*/ 237 h 364"/>
                <a:gd name="T30" fmla="*/ 57 w 333"/>
                <a:gd name="T31" fmla="*/ 364 h 364"/>
                <a:gd name="T32" fmla="*/ 0 w 333"/>
                <a:gd name="T33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3" h="364">
                  <a:moveTo>
                    <a:pt x="0" y="364"/>
                  </a:moveTo>
                  <a:lnTo>
                    <a:pt x="140" y="174"/>
                  </a:lnTo>
                  <a:lnTo>
                    <a:pt x="16" y="0"/>
                  </a:lnTo>
                  <a:lnTo>
                    <a:pt x="74" y="0"/>
                  </a:lnTo>
                  <a:lnTo>
                    <a:pt x="140" y="93"/>
                  </a:lnTo>
                  <a:cubicBezTo>
                    <a:pt x="153" y="113"/>
                    <a:pt x="163" y="128"/>
                    <a:pt x="169" y="138"/>
                  </a:cubicBezTo>
                  <a:cubicBezTo>
                    <a:pt x="177" y="125"/>
                    <a:pt x="187" y="111"/>
                    <a:pt x="198" y="97"/>
                  </a:cubicBezTo>
                  <a:lnTo>
                    <a:pt x="271" y="0"/>
                  </a:lnTo>
                  <a:lnTo>
                    <a:pt x="323" y="0"/>
                  </a:lnTo>
                  <a:lnTo>
                    <a:pt x="195" y="171"/>
                  </a:lnTo>
                  <a:lnTo>
                    <a:pt x="333" y="364"/>
                  </a:lnTo>
                  <a:lnTo>
                    <a:pt x="273" y="364"/>
                  </a:lnTo>
                  <a:lnTo>
                    <a:pt x="182" y="234"/>
                  </a:lnTo>
                  <a:cubicBezTo>
                    <a:pt x="177" y="226"/>
                    <a:pt x="172" y="218"/>
                    <a:pt x="166" y="210"/>
                  </a:cubicBezTo>
                  <a:cubicBezTo>
                    <a:pt x="158" y="223"/>
                    <a:pt x="152" y="232"/>
                    <a:pt x="149" y="237"/>
                  </a:cubicBezTo>
                  <a:lnTo>
                    <a:pt x="57" y="364"/>
                  </a:lnTo>
                  <a:lnTo>
                    <a:pt x="0" y="364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1" name="Line 471"/>
            <p:cNvSpPr>
              <a:spLocks noChangeShapeType="1"/>
            </p:cNvSpPr>
            <p:nvPr/>
          </p:nvSpPr>
          <p:spPr bwMode="auto">
            <a:xfrm>
              <a:off x="3933825" y="4095750"/>
              <a:ext cx="293688" cy="14288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2" name="Freeform 472"/>
            <p:cNvSpPr>
              <a:spLocks/>
            </p:cNvSpPr>
            <p:nvPr/>
          </p:nvSpPr>
          <p:spPr bwMode="auto">
            <a:xfrm>
              <a:off x="4194175" y="4092575"/>
              <a:ext cx="38100" cy="31750"/>
            </a:xfrm>
            <a:custGeom>
              <a:avLst/>
              <a:gdLst>
                <a:gd name="T0" fmla="*/ 7 w 24"/>
                <a:gd name="T1" fmla="*/ 10 h 20"/>
                <a:gd name="T2" fmla="*/ 0 w 24"/>
                <a:gd name="T3" fmla="*/ 20 h 20"/>
                <a:gd name="T4" fmla="*/ 24 w 24"/>
                <a:gd name="T5" fmla="*/ 11 h 20"/>
                <a:gd name="T6" fmla="*/ 1 w 24"/>
                <a:gd name="T7" fmla="*/ 0 h 20"/>
                <a:gd name="T8" fmla="*/ 7 w 24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0">
                  <a:moveTo>
                    <a:pt x="7" y="10"/>
                  </a:moveTo>
                  <a:lnTo>
                    <a:pt x="0" y="20"/>
                  </a:lnTo>
                  <a:lnTo>
                    <a:pt x="24" y="11"/>
                  </a:lnTo>
                  <a:lnTo>
                    <a:pt x="1" y="0"/>
                  </a:lnTo>
                  <a:lnTo>
                    <a:pt x="7" y="10"/>
                  </a:lnTo>
                  <a:close/>
                </a:path>
              </a:pathLst>
            </a:custGeom>
            <a:solidFill>
              <a:srgbClr val="000000"/>
            </a:solidFill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3" name="Line 473"/>
            <p:cNvSpPr>
              <a:spLocks noChangeShapeType="1"/>
            </p:cNvSpPr>
            <p:nvPr/>
          </p:nvSpPr>
          <p:spPr bwMode="auto">
            <a:xfrm flipH="1">
              <a:off x="2081213" y="3529013"/>
              <a:ext cx="134938" cy="66675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4" name="Freeform 474"/>
            <p:cNvSpPr>
              <a:spLocks/>
            </p:cNvSpPr>
            <p:nvPr/>
          </p:nvSpPr>
          <p:spPr bwMode="auto">
            <a:xfrm>
              <a:off x="2076450" y="3565525"/>
              <a:ext cx="39688" cy="33338"/>
            </a:xfrm>
            <a:custGeom>
              <a:avLst/>
              <a:gdLst>
                <a:gd name="T0" fmla="*/ 17 w 25"/>
                <a:gd name="T1" fmla="*/ 13 h 21"/>
                <a:gd name="T2" fmla="*/ 21 w 25"/>
                <a:gd name="T3" fmla="*/ 0 h 21"/>
                <a:gd name="T4" fmla="*/ 0 w 25"/>
                <a:gd name="T5" fmla="*/ 21 h 21"/>
                <a:gd name="T6" fmla="*/ 25 w 25"/>
                <a:gd name="T7" fmla="*/ 19 h 21"/>
                <a:gd name="T8" fmla="*/ 17 w 25"/>
                <a:gd name="T9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1">
                  <a:moveTo>
                    <a:pt x="17" y="13"/>
                  </a:moveTo>
                  <a:lnTo>
                    <a:pt x="21" y="0"/>
                  </a:lnTo>
                  <a:lnTo>
                    <a:pt x="0" y="21"/>
                  </a:lnTo>
                  <a:lnTo>
                    <a:pt x="25" y="19"/>
                  </a:lnTo>
                  <a:lnTo>
                    <a:pt x="17" y="13"/>
                  </a:lnTo>
                  <a:close/>
                </a:path>
              </a:pathLst>
            </a:custGeom>
            <a:solidFill>
              <a:srgbClr val="000000"/>
            </a:solidFill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5" name="Line 475"/>
            <p:cNvSpPr>
              <a:spLocks noChangeShapeType="1"/>
            </p:cNvSpPr>
            <p:nvPr/>
          </p:nvSpPr>
          <p:spPr bwMode="auto">
            <a:xfrm flipV="1">
              <a:off x="1547813" y="3795713"/>
              <a:ext cx="200025" cy="13335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6" name="Freeform 476"/>
            <p:cNvSpPr>
              <a:spLocks/>
            </p:cNvSpPr>
            <p:nvPr/>
          </p:nvSpPr>
          <p:spPr bwMode="auto">
            <a:xfrm>
              <a:off x="1714500" y="3792538"/>
              <a:ext cx="39688" cy="38100"/>
            </a:xfrm>
            <a:custGeom>
              <a:avLst/>
              <a:gdLst>
                <a:gd name="T0" fmla="*/ 9 w 25"/>
                <a:gd name="T1" fmla="*/ 11 h 24"/>
                <a:gd name="T2" fmla="*/ 5 w 25"/>
                <a:gd name="T3" fmla="*/ 24 h 24"/>
                <a:gd name="T4" fmla="*/ 25 w 25"/>
                <a:gd name="T5" fmla="*/ 0 h 24"/>
                <a:gd name="T6" fmla="*/ 0 w 25"/>
                <a:gd name="T7" fmla="*/ 6 h 24"/>
                <a:gd name="T8" fmla="*/ 9 w 25"/>
                <a:gd name="T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9" y="11"/>
                  </a:moveTo>
                  <a:lnTo>
                    <a:pt x="5" y="24"/>
                  </a:lnTo>
                  <a:lnTo>
                    <a:pt x="25" y="0"/>
                  </a:lnTo>
                  <a:lnTo>
                    <a:pt x="0" y="6"/>
                  </a:lnTo>
                  <a:lnTo>
                    <a:pt x="9" y="11"/>
                  </a:lnTo>
                  <a:close/>
                </a:path>
              </a:pathLst>
            </a:custGeom>
            <a:solidFill>
              <a:srgbClr val="000000"/>
            </a:solidFill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7" name="Line 477"/>
            <p:cNvSpPr>
              <a:spLocks noChangeShapeType="1"/>
            </p:cNvSpPr>
            <p:nvPr/>
          </p:nvSpPr>
          <p:spPr bwMode="auto">
            <a:xfrm flipH="1">
              <a:off x="2147888" y="3235325"/>
              <a:ext cx="134938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8" name="Freeform 478"/>
            <p:cNvSpPr>
              <a:spLocks/>
            </p:cNvSpPr>
            <p:nvPr/>
          </p:nvSpPr>
          <p:spPr bwMode="auto">
            <a:xfrm>
              <a:off x="2143125" y="3219450"/>
              <a:ext cx="38100" cy="33338"/>
            </a:xfrm>
            <a:custGeom>
              <a:avLst/>
              <a:gdLst>
                <a:gd name="T0" fmla="*/ 17 w 24"/>
                <a:gd name="T1" fmla="*/ 10 h 21"/>
                <a:gd name="T2" fmla="*/ 24 w 24"/>
                <a:gd name="T3" fmla="*/ 0 h 21"/>
                <a:gd name="T4" fmla="*/ 0 w 24"/>
                <a:gd name="T5" fmla="*/ 10 h 21"/>
                <a:gd name="T6" fmla="*/ 24 w 24"/>
                <a:gd name="T7" fmla="*/ 21 h 21"/>
                <a:gd name="T8" fmla="*/ 17 w 24"/>
                <a:gd name="T9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1">
                  <a:moveTo>
                    <a:pt x="17" y="10"/>
                  </a:moveTo>
                  <a:lnTo>
                    <a:pt x="24" y="0"/>
                  </a:lnTo>
                  <a:lnTo>
                    <a:pt x="0" y="10"/>
                  </a:lnTo>
                  <a:lnTo>
                    <a:pt x="24" y="21"/>
                  </a:lnTo>
                  <a:lnTo>
                    <a:pt x="17" y="10"/>
                  </a:lnTo>
                  <a:close/>
                </a:path>
              </a:pathLst>
            </a:custGeom>
            <a:solidFill>
              <a:srgbClr val="000000"/>
            </a:solidFill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9" name="Freeform 479"/>
            <p:cNvSpPr>
              <a:spLocks/>
            </p:cNvSpPr>
            <p:nvPr/>
          </p:nvSpPr>
          <p:spPr bwMode="auto">
            <a:xfrm>
              <a:off x="1914525" y="3367088"/>
              <a:ext cx="125413" cy="131763"/>
            </a:xfrm>
            <a:custGeom>
              <a:avLst/>
              <a:gdLst>
                <a:gd name="T0" fmla="*/ 39 w 79"/>
                <a:gd name="T1" fmla="*/ 83 h 83"/>
                <a:gd name="T2" fmla="*/ 0 w 79"/>
                <a:gd name="T3" fmla="*/ 83 h 83"/>
                <a:gd name="T4" fmla="*/ 0 w 79"/>
                <a:gd name="T5" fmla="*/ 0 h 83"/>
                <a:gd name="T6" fmla="*/ 79 w 79"/>
                <a:gd name="T7" fmla="*/ 0 h 83"/>
                <a:gd name="T8" fmla="*/ 79 w 79"/>
                <a:gd name="T9" fmla="*/ 83 h 83"/>
                <a:gd name="T10" fmla="*/ 39 w 79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3">
                  <a:moveTo>
                    <a:pt x="39" y="83"/>
                  </a:moveTo>
                  <a:lnTo>
                    <a:pt x="0" y="83"/>
                  </a:lnTo>
                  <a:lnTo>
                    <a:pt x="0" y="0"/>
                  </a:lnTo>
                  <a:lnTo>
                    <a:pt x="79" y="0"/>
                  </a:lnTo>
                  <a:lnTo>
                    <a:pt x="79" y="83"/>
                  </a:lnTo>
                  <a:lnTo>
                    <a:pt x="39" y="83"/>
                  </a:lnTo>
                  <a:close/>
                </a:path>
              </a:pathLst>
            </a:custGeom>
            <a:solidFill>
              <a:srgbClr val="C26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0" name="Freeform 480"/>
            <p:cNvSpPr>
              <a:spLocks/>
            </p:cNvSpPr>
            <p:nvPr/>
          </p:nvSpPr>
          <p:spPr bwMode="auto">
            <a:xfrm>
              <a:off x="1914525" y="3492500"/>
              <a:ext cx="61913" cy="14288"/>
            </a:xfrm>
            <a:custGeom>
              <a:avLst/>
              <a:gdLst>
                <a:gd name="T0" fmla="*/ 39 w 39"/>
                <a:gd name="T1" fmla="*/ 9 h 9"/>
                <a:gd name="T2" fmla="*/ 0 w 39"/>
                <a:gd name="T3" fmla="*/ 9 h 9"/>
                <a:gd name="T4" fmla="*/ 0 w 39"/>
                <a:gd name="T5" fmla="*/ 4 h 9"/>
                <a:gd name="T6" fmla="*/ 0 w 39"/>
                <a:gd name="T7" fmla="*/ 0 h 9"/>
                <a:gd name="T8" fmla="*/ 39 w 39"/>
                <a:gd name="T9" fmla="*/ 0 h 9"/>
                <a:gd name="T10" fmla="*/ 39 w 39"/>
                <a:gd name="T11" fmla="*/ 4 h 9"/>
                <a:gd name="T12" fmla="*/ 39 w 39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9">
                  <a:moveTo>
                    <a:pt x="39" y="9"/>
                  </a:moveTo>
                  <a:lnTo>
                    <a:pt x="0" y="9"/>
                  </a:lnTo>
                  <a:lnTo>
                    <a:pt x="0" y="4"/>
                  </a:lnTo>
                  <a:lnTo>
                    <a:pt x="0" y="0"/>
                  </a:lnTo>
                  <a:lnTo>
                    <a:pt x="39" y="0"/>
                  </a:lnTo>
                  <a:lnTo>
                    <a:pt x="39" y="4"/>
                  </a:lnTo>
                  <a:lnTo>
                    <a:pt x="39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1" name="Freeform 481"/>
            <p:cNvSpPr>
              <a:spLocks/>
            </p:cNvSpPr>
            <p:nvPr/>
          </p:nvSpPr>
          <p:spPr bwMode="auto">
            <a:xfrm>
              <a:off x="1908175" y="3367088"/>
              <a:ext cx="12700" cy="131763"/>
            </a:xfrm>
            <a:custGeom>
              <a:avLst/>
              <a:gdLst>
                <a:gd name="T0" fmla="*/ 0 w 8"/>
                <a:gd name="T1" fmla="*/ 83 h 83"/>
                <a:gd name="T2" fmla="*/ 0 w 8"/>
                <a:gd name="T3" fmla="*/ 0 h 83"/>
                <a:gd name="T4" fmla="*/ 4 w 8"/>
                <a:gd name="T5" fmla="*/ 0 h 83"/>
                <a:gd name="T6" fmla="*/ 8 w 8"/>
                <a:gd name="T7" fmla="*/ 0 h 83"/>
                <a:gd name="T8" fmla="*/ 8 w 8"/>
                <a:gd name="T9" fmla="*/ 83 h 83"/>
                <a:gd name="T10" fmla="*/ 4 w 8"/>
                <a:gd name="T11" fmla="*/ 83 h 83"/>
                <a:gd name="T12" fmla="*/ 0 w 8"/>
                <a:gd name="T13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83">
                  <a:moveTo>
                    <a:pt x="0" y="83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83"/>
                  </a:lnTo>
                  <a:lnTo>
                    <a:pt x="4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2" name="Rectangle 482"/>
            <p:cNvSpPr>
              <a:spLocks noChangeArrowheads="1"/>
            </p:cNvSpPr>
            <p:nvPr/>
          </p:nvSpPr>
          <p:spPr bwMode="auto">
            <a:xfrm>
              <a:off x="1908175" y="3359150"/>
              <a:ext cx="6350" cy="793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3" name="Freeform 483"/>
            <p:cNvSpPr>
              <a:spLocks/>
            </p:cNvSpPr>
            <p:nvPr/>
          </p:nvSpPr>
          <p:spPr bwMode="auto">
            <a:xfrm>
              <a:off x="1914525" y="3359150"/>
              <a:ext cx="125413" cy="14288"/>
            </a:xfrm>
            <a:custGeom>
              <a:avLst/>
              <a:gdLst>
                <a:gd name="T0" fmla="*/ 0 w 79"/>
                <a:gd name="T1" fmla="*/ 0 h 9"/>
                <a:gd name="T2" fmla="*/ 79 w 79"/>
                <a:gd name="T3" fmla="*/ 0 h 9"/>
                <a:gd name="T4" fmla="*/ 79 w 79"/>
                <a:gd name="T5" fmla="*/ 5 h 9"/>
                <a:gd name="T6" fmla="*/ 79 w 79"/>
                <a:gd name="T7" fmla="*/ 9 h 9"/>
                <a:gd name="T8" fmla="*/ 0 w 79"/>
                <a:gd name="T9" fmla="*/ 9 h 9"/>
                <a:gd name="T10" fmla="*/ 0 w 79"/>
                <a:gd name="T11" fmla="*/ 5 h 9"/>
                <a:gd name="T12" fmla="*/ 0 w 79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9">
                  <a:moveTo>
                    <a:pt x="0" y="0"/>
                  </a:moveTo>
                  <a:lnTo>
                    <a:pt x="79" y="0"/>
                  </a:lnTo>
                  <a:lnTo>
                    <a:pt x="79" y="5"/>
                  </a:lnTo>
                  <a:lnTo>
                    <a:pt x="79" y="9"/>
                  </a:lnTo>
                  <a:lnTo>
                    <a:pt x="0" y="9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4" name="Freeform 484"/>
            <p:cNvSpPr>
              <a:spLocks/>
            </p:cNvSpPr>
            <p:nvPr/>
          </p:nvSpPr>
          <p:spPr bwMode="auto">
            <a:xfrm>
              <a:off x="2032000" y="3367088"/>
              <a:ext cx="14288" cy="131763"/>
            </a:xfrm>
            <a:custGeom>
              <a:avLst/>
              <a:gdLst>
                <a:gd name="T0" fmla="*/ 9 w 9"/>
                <a:gd name="T1" fmla="*/ 0 h 83"/>
                <a:gd name="T2" fmla="*/ 9 w 9"/>
                <a:gd name="T3" fmla="*/ 83 h 83"/>
                <a:gd name="T4" fmla="*/ 5 w 9"/>
                <a:gd name="T5" fmla="*/ 83 h 83"/>
                <a:gd name="T6" fmla="*/ 0 w 9"/>
                <a:gd name="T7" fmla="*/ 83 h 83"/>
                <a:gd name="T8" fmla="*/ 0 w 9"/>
                <a:gd name="T9" fmla="*/ 0 h 83"/>
                <a:gd name="T10" fmla="*/ 5 w 9"/>
                <a:gd name="T11" fmla="*/ 0 h 83"/>
                <a:gd name="T12" fmla="*/ 9 w 9"/>
                <a:gd name="T1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3">
                  <a:moveTo>
                    <a:pt x="9" y="0"/>
                  </a:moveTo>
                  <a:lnTo>
                    <a:pt x="9" y="83"/>
                  </a:lnTo>
                  <a:lnTo>
                    <a:pt x="5" y="83"/>
                  </a:lnTo>
                  <a:lnTo>
                    <a:pt x="0" y="83"/>
                  </a:lnTo>
                  <a:lnTo>
                    <a:pt x="0" y="0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5" name="Rectangle 485"/>
            <p:cNvSpPr>
              <a:spLocks noChangeArrowheads="1"/>
            </p:cNvSpPr>
            <p:nvPr/>
          </p:nvSpPr>
          <p:spPr bwMode="auto">
            <a:xfrm>
              <a:off x="2039938" y="3498850"/>
              <a:ext cx="6350" cy="793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6" name="Freeform 486"/>
            <p:cNvSpPr>
              <a:spLocks/>
            </p:cNvSpPr>
            <p:nvPr/>
          </p:nvSpPr>
          <p:spPr bwMode="auto">
            <a:xfrm>
              <a:off x="1976438" y="3492500"/>
              <a:ext cx="63500" cy="14288"/>
            </a:xfrm>
            <a:custGeom>
              <a:avLst/>
              <a:gdLst>
                <a:gd name="T0" fmla="*/ 40 w 40"/>
                <a:gd name="T1" fmla="*/ 9 h 9"/>
                <a:gd name="T2" fmla="*/ 0 w 40"/>
                <a:gd name="T3" fmla="*/ 9 h 9"/>
                <a:gd name="T4" fmla="*/ 0 w 40"/>
                <a:gd name="T5" fmla="*/ 4 h 9"/>
                <a:gd name="T6" fmla="*/ 0 w 40"/>
                <a:gd name="T7" fmla="*/ 0 h 9"/>
                <a:gd name="T8" fmla="*/ 40 w 40"/>
                <a:gd name="T9" fmla="*/ 0 h 9"/>
                <a:gd name="T10" fmla="*/ 40 w 40"/>
                <a:gd name="T11" fmla="*/ 4 h 9"/>
                <a:gd name="T12" fmla="*/ 40 w 40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9">
                  <a:moveTo>
                    <a:pt x="40" y="9"/>
                  </a:moveTo>
                  <a:lnTo>
                    <a:pt x="0" y="9"/>
                  </a:lnTo>
                  <a:lnTo>
                    <a:pt x="0" y="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4"/>
                  </a:lnTo>
                  <a:lnTo>
                    <a:pt x="4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7" name="Line 645"/>
            <p:cNvSpPr>
              <a:spLocks noChangeShapeType="1"/>
            </p:cNvSpPr>
            <p:nvPr/>
          </p:nvSpPr>
          <p:spPr bwMode="auto">
            <a:xfrm>
              <a:off x="1600200" y="1162050"/>
              <a:ext cx="400050" cy="200025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8" name="Freeform 646"/>
            <p:cNvSpPr>
              <a:spLocks/>
            </p:cNvSpPr>
            <p:nvPr/>
          </p:nvSpPr>
          <p:spPr bwMode="auto">
            <a:xfrm>
              <a:off x="1965325" y="1331913"/>
              <a:ext cx="39688" cy="33338"/>
            </a:xfrm>
            <a:custGeom>
              <a:avLst/>
              <a:gdLst>
                <a:gd name="T0" fmla="*/ 9 w 25"/>
                <a:gd name="T1" fmla="*/ 13 h 21"/>
                <a:gd name="T2" fmla="*/ 0 w 25"/>
                <a:gd name="T3" fmla="*/ 19 h 21"/>
                <a:gd name="T4" fmla="*/ 25 w 25"/>
                <a:gd name="T5" fmla="*/ 21 h 21"/>
                <a:gd name="T6" fmla="*/ 5 w 25"/>
                <a:gd name="T7" fmla="*/ 0 h 21"/>
                <a:gd name="T8" fmla="*/ 9 w 25"/>
                <a:gd name="T9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1">
                  <a:moveTo>
                    <a:pt x="9" y="13"/>
                  </a:moveTo>
                  <a:lnTo>
                    <a:pt x="0" y="19"/>
                  </a:lnTo>
                  <a:lnTo>
                    <a:pt x="25" y="21"/>
                  </a:lnTo>
                  <a:lnTo>
                    <a:pt x="5" y="0"/>
                  </a:lnTo>
                  <a:lnTo>
                    <a:pt x="9" y="13"/>
                  </a:lnTo>
                  <a:close/>
                </a:path>
              </a:pathLst>
            </a:custGeom>
            <a:solidFill>
              <a:srgbClr val="000000"/>
            </a:solidFill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9" name="Line 677"/>
            <p:cNvSpPr>
              <a:spLocks noChangeShapeType="1"/>
            </p:cNvSpPr>
            <p:nvPr/>
          </p:nvSpPr>
          <p:spPr bwMode="auto">
            <a:xfrm>
              <a:off x="1466850" y="1362075"/>
              <a:ext cx="400050" cy="200025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0" name="Freeform 678"/>
            <p:cNvSpPr>
              <a:spLocks/>
            </p:cNvSpPr>
            <p:nvPr/>
          </p:nvSpPr>
          <p:spPr bwMode="auto">
            <a:xfrm>
              <a:off x="1831975" y="1531938"/>
              <a:ext cx="39688" cy="33338"/>
            </a:xfrm>
            <a:custGeom>
              <a:avLst/>
              <a:gdLst>
                <a:gd name="T0" fmla="*/ 9 w 25"/>
                <a:gd name="T1" fmla="*/ 13 h 21"/>
                <a:gd name="T2" fmla="*/ 0 w 25"/>
                <a:gd name="T3" fmla="*/ 19 h 21"/>
                <a:gd name="T4" fmla="*/ 25 w 25"/>
                <a:gd name="T5" fmla="*/ 21 h 21"/>
                <a:gd name="T6" fmla="*/ 5 w 25"/>
                <a:gd name="T7" fmla="*/ 0 h 21"/>
                <a:gd name="T8" fmla="*/ 9 w 25"/>
                <a:gd name="T9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1">
                  <a:moveTo>
                    <a:pt x="9" y="13"/>
                  </a:moveTo>
                  <a:lnTo>
                    <a:pt x="0" y="19"/>
                  </a:lnTo>
                  <a:lnTo>
                    <a:pt x="25" y="21"/>
                  </a:lnTo>
                  <a:lnTo>
                    <a:pt x="5" y="0"/>
                  </a:lnTo>
                  <a:lnTo>
                    <a:pt x="9" y="13"/>
                  </a:lnTo>
                  <a:close/>
                </a:path>
              </a:pathLst>
            </a:custGeom>
            <a:solidFill>
              <a:srgbClr val="000000"/>
            </a:solidFill>
            <a:ln w="317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1" name="Freeform 684"/>
            <p:cNvSpPr>
              <a:spLocks/>
            </p:cNvSpPr>
            <p:nvPr/>
          </p:nvSpPr>
          <p:spPr bwMode="auto">
            <a:xfrm>
              <a:off x="1641475" y="3436938"/>
              <a:ext cx="69850" cy="85725"/>
            </a:xfrm>
            <a:custGeom>
              <a:avLst/>
              <a:gdLst>
                <a:gd name="T0" fmla="*/ 0 w 296"/>
                <a:gd name="T1" fmla="*/ 364 h 364"/>
                <a:gd name="T2" fmla="*/ 0 w 296"/>
                <a:gd name="T3" fmla="*/ 298 h 364"/>
                <a:gd name="T4" fmla="*/ 191 w 296"/>
                <a:gd name="T5" fmla="*/ 62 h 364"/>
                <a:gd name="T6" fmla="*/ 22 w 296"/>
                <a:gd name="T7" fmla="*/ 62 h 364"/>
                <a:gd name="T8" fmla="*/ 22 w 296"/>
                <a:gd name="T9" fmla="*/ 0 h 364"/>
                <a:gd name="T10" fmla="*/ 288 w 296"/>
                <a:gd name="T11" fmla="*/ 0 h 364"/>
                <a:gd name="T12" fmla="*/ 288 w 296"/>
                <a:gd name="T13" fmla="*/ 57 h 364"/>
                <a:gd name="T14" fmla="*/ 89 w 296"/>
                <a:gd name="T15" fmla="*/ 303 h 364"/>
                <a:gd name="T16" fmla="*/ 296 w 296"/>
                <a:gd name="T17" fmla="*/ 303 h 364"/>
                <a:gd name="T18" fmla="*/ 296 w 296"/>
                <a:gd name="T19" fmla="*/ 364 h 364"/>
                <a:gd name="T20" fmla="*/ 0 w 296"/>
                <a:gd name="T21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6" h="364">
                  <a:moveTo>
                    <a:pt x="0" y="364"/>
                  </a:moveTo>
                  <a:lnTo>
                    <a:pt x="0" y="298"/>
                  </a:lnTo>
                  <a:lnTo>
                    <a:pt x="191" y="62"/>
                  </a:lnTo>
                  <a:lnTo>
                    <a:pt x="22" y="62"/>
                  </a:lnTo>
                  <a:lnTo>
                    <a:pt x="22" y="0"/>
                  </a:lnTo>
                  <a:lnTo>
                    <a:pt x="288" y="0"/>
                  </a:lnTo>
                  <a:lnTo>
                    <a:pt x="288" y="57"/>
                  </a:lnTo>
                  <a:lnTo>
                    <a:pt x="89" y="303"/>
                  </a:lnTo>
                  <a:lnTo>
                    <a:pt x="296" y="303"/>
                  </a:lnTo>
                  <a:lnTo>
                    <a:pt x="296" y="364"/>
                  </a:lnTo>
                  <a:lnTo>
                    <a:pt x="0" y="36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2" name="Freeform 685"/>
            <p:cNvSpPr>
              <a:spLocks noEditPoints="1"/>
            </p:cNvSpPr>
            <p:nvPr/>
          </p:nvSpPr>
          <p:spPr bwMode="auto">
            <a:xfrm>
              <a:off x="1719263" y="3436938"/>
              <a:ext cx="57150" cy="87313"/>
            </a:xfrm>
            <a:custGeom>
              <a:avLst/>
              <a:gdLst>
                <a:gd name="T0" fmla="*/ 236 w 243"/>
                <a:gd name="T1" fmla="*/ 90 h 371"/>
                <a:gd name="T2" fmla="*/ 168 w 243"/>
                <a:gd name="T3" fmla="*/ 98 h 371"/>
                <a:gd name="T4" fmla="*/ 156 w 243"/>
                <a:gd name="T5" fmla="*/ 67 h 371"/>
                <a:gd name="T6" fmla="*/ 129 w 243"/>
                <a:gd name="T7" fmla="*/ 57 h 371"/>
                <a:gd name="T8" fmla="*/ 91 w 243"/>
                <a:gd name="T9" fmla="*/ 77 h 371"/>
                <a:gd name="T10" fmla="*/ 72 w 243"/>
                <a:gd name="T11" fmla="*/ 160 h 371"/>
                <a:gd name="T12" fmla="*/ 137 w 243"/>
                <a:gd name="T13" fmla="*/ 129 h 371"/>
                <a:gd name="T14" fmla="*/ 212 w 243"/>
                <a:gd name="T15" fmla="*/ 162 h 371"/>
                <a:gd name="T16" fmla="*/ 243 w 243"/>
                <a:gd name="T17" fmla="*/ 248 h 371"/>
                <a:gd name="T18" fmla="*/ 210 w 243"/>
                <a:gd name="T19" fmla="*/ 337 h 371"/>
                <a:gd name="T20" fmla="*/ 126 w 243"/>
                <a:gd name="T21" fmla="*/ 371 h 371"/>
                <a:gd name="T22" fmla="*/ 35 w 243"/>
                <a:gd name="T23" fmla="*/ 328 h 371"/>
                <a:gd name="T24" fmla="*/ 0 w 243"/>
                <a:gd name="T25" fmla="*/ 188 h 371"/>
                <a:gd name="T26" fmla="*/ 37 w 243"/>
                <a:gd name="T27" fmla="*/ 44 h 371"/>
                <a:gd name="T28" fmla="*/ 133 w 243"/>
                <a:gd name="T29" fmla="*/ 0 h 371"/>
                <a:gd name="T30" fmla="*/ 201 w 243"/>
                <a:gd name="T31" fmla="*/ 23 h 371"/>
                <a:gd name="T32" fmla="*/ 236 w 243"/>
                <a:gd name="T33" fmla="*/ 90 h 371"/>
                <a:gd name="T34" fmla="*/ 78 w 243"/>
                <a:gd name="T35" fmla="*/ 242 h 371"/>
                <a:gd name="T36" fmla="*/ 94 w 243"/>
                <a:gd name="T37" fmla="*/ 295 h 371"/>
                <a:gd name="T38" fmla="*/ 129 w 243"/>
                <a:gd name="T39" fmla="*/ 313 h 371"/>
                <a:gd name="T40" fmla="*/ 162 w 243"/>
                <a:gd name="T41" fmla="*/ 298 h 371"/>
                <a:gd name="T42" fmla="*/ 174 w 243"/>
                <a:gd name="T43" fmla="*/ 249 h 371"/>
                <a:gd name="T44" fmla="*/ 161 w 243"/>
                <a:gd name="T45" fmla="*/ 197 h 371"/>
                <a:gd name="T46" fmla="*/ 126 w 243"/>
                <a:gd name="T47" fmla="*/ 180 h 371"/>
                <a:gd name="T48" fmla="*/ 92 w 243"/>
                <a:gd name="T49" fmla="*/ 196 h 371"/>
                <a:gd name="T50" fmla="*/ 78 w 243"/>
                <a:gd name="T51" fmla="*/ 242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3" h="371">
                  <a:moveTo>
                    <a:pt x="236" y="90"/>
                  </a:moveTo>
                  <a:lnTo>
                    <a:pt x="168" y="98"/>
                  </a:lnTo>
                  <a:cubicBezTo>
                    <a:pt x="167" y="84"/>
                    <a:pt x="163" y="74"/>
                    <a:pt x="156" y="67"/>
                  </a:cubicBezTo>
                  <a:cubicBezTo>
                    <a:pt x="149" y="60"/>
                    <a:pt x="140" y="57"/>
                    <a:pt x="129" y="57"/>
                  </a:cubicBezTo>
                  <a:cubicBezTo>
                    <a:pt x="114" y="57"/>
                    <a:pt x="101" y="64"/>
                    <a:pt x="91" y="77"/>
                  </a:cubicBezTo>
                  <a:cubicBezTo>
                    <a:pt x="81" y="90"/>
                    <a:pt x="75" y="118"/>
                    <a:pt x="72" y="160"/>
                  </a:cubicBezTo>
                  <a:cubicBezTo>
                    <a:pt x="89" y="139"/>
                    <a:pt x="111" y="129"/>
                    <a:pt x="137" y="129"/>
                  </a:cubicBezTo>
                  <a:cubicBezTo>
                    <a:pt x="166" y="129"/>
                    <a:pt x="191" y="140"/>
                    <a:pt x="212" y="162"/>
                  </a:cubicBezTo>
                  <a:cubicBezTo>
                    <a:pt x="232" y="184"/>
                    <a:pt x="243" y="213"/>
                    <a:pt x="243" y="248"/>
                  </a:cubicBezTo>
                  <a:cubicBezTo>
                    <a:pt x="243" y="285"/>
                    <a:pt x="232" y="315"/>
                    <a:pt x="210" y="337"/>
                  </a:cubicBezTo>
                  <a:cubicBezTo>
                    <a:pt x="188" y="360"/>
                    <a:pt x="160" y="371"/>
                    <a:pt x="126" y="371"/>
                  </a:cubicBezTo>
                  <a:cubicBezTo>
                    <a:pt x="89" y="371"/>
                    <a:pt x="59" y="357"/>
                    <a:pt x="35" y="328"/>
                  </a:cubicBezTo>
                  <a:cubicBezTo>
                    <a:pt x="12" y="300"/>
                    <a:pt x="0" y="253"/>
                    <a:pt x="0" y="188"/>
                  </a:cubicBezTo>
                  <a:cubicBezTo>
                    <a:pt x="0" y="122"/>
                    <a:pt x="12" y="73"/>
                    <a:pt x="37" y="44"/>
                  </a:cubicBezTo>
                  <a:cubicBezTo>
                    <a:pt x="61" y="15"/>
                    <a:pt x="93" y="0"/>
                    <a:pt x="133" y="0"/>
                  </a:cubicBezTo>
                  <a:cubicBezTo>
                    <a:pt x="160" y="0"/>
                    <a:pt x="183" y="8"/>
                    <a:pt x="201" y="23"/>
                  </a:cubicBezTo>
                  <a:cubicBezTo>
                    <a:pt x="219" y="39"/>
                    <a:pt x="231" y="61"/>
                    <a:pt x="236" y="90"/>
                  </a:cubicBezTo>
                  <a:close/>
                  <a:moveTo>
                    <a:pt x="78" y="242"/>
                  </a:moveTo>
                  <a:cubicBezTo>
                    <a:pt x="78" y="265"/>
                    <a:pt x="83" y="283"/>
                    <a:pt x="94" y="295"/>
                  </a:cubicBezTo>
                  <a:cubicBezTo>
                    <a:pt x="104" y="307"/>
                    <a:pt x="116" y="313"/>
                    <a:pt x="129" y="313"/>
                  </a:cubicBezTo>
                  <a:cubicBezTo>
                    <a:pt x="142" y="313"/>
                    <a:pt x="153" y="308"/>
                    <a:pt x="162" y="298"/>
                  </a:cubicBezTo>
                  <a:cubicBezTo>
                    <a:pt x="170" y="288"/>
                    <a:pt x="174" y="272"/>
                    <a:pt x="174" y="249"/>
                  </a:cubicBezTo>
                  <a:cubicBezTo>
                    <a:pt x="174" y="225"/>
                    <a:pt x="170" y="208"/>
                    <a:pt x="161" y="197"/>
                  </a:cubicBezTo>
                  <a:cubicBezTo>
                    <a:pt x="151" y="186"/>
                    <a:pt x="140" y="180"/>
                    <a:pt x="126" y="180"/>
                  </a:cubicBezTo>
                  <a:cubicBezTo>
                    <a:pt x="112" y="180"/>
                    <a:pt x="101" y="185"/>
                    <a:pt x="92" y="196"/>
                  </a:cubicBezTo>
                  <a:cubicBezTo>
                    <a:pt x="83" y="206"/>
                    <a:pt x="78" y="222"/>
                    <a:pt x="78" y="24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593" name="Gruppieren 1952"/>
            <p:cNvGrpSpPr/>
            <p:nvPr/>
          </p:nvGrpSpPr>
          <p:grpSpPr>
            <a:xfrm>
              <a:off x="642938" y="1895475"/>
              <a:ext cx="2290762" cy="1976438"/>
              <a:chOff x="642938" y="1895475"/>
              <a:chExt cx="2290762" cy="1976438"/>
            </a:xfrm>
          </p:grpSpPr>
          <p:sp>
            <p:nvSpPr>
              <p:cNvPr id="594" name="Freeform 5"/>
              <p:cNvSpPr>
                <a:spLocks/>
              </p:cNvSpPr>
              <p:nvPr/>
            </p:nvSpPr>
            <p:spPr bwMode="auto">
              <a:xfrm>
                <a:off x="2387600" y="1895476"/>
                <a:ext cx="53975" cy="333375"/>
              </a:xfrm>
              <a:custGeom>
                <a:avLst/>
                <a:gdLst>
                  <a:gd name="T0" fmla="*/ 0 w 34"/>
                  <a:gd name="T1" fmla="*/ 210 h 210"/>
                  <a:gd name="T2" fmla="*/ 1 w 34"/>
                  <a:gd name="T3" fmla="*/ 0 h 210"/>
                  <a:gd name="T4" fmla="*/ 18 w 34"/>
                  <a:gd name="T5" fmla="*/ 0 h 210"/>
                  <a:gd name="T6" fmla="*/ 34 w 34"/>
                  <a:gd name="T7" fmla="*/ 0 h 210"/>
                  <a:gd name="T8" fmla="*/ 33 w 34"/>
                  <a:gd name="T9" fmla="*/ 210 h 210"/>
                  <a:gd name="T10" fmla="*/ 16 w 34"/>
                  <a:gd name="T11" fmla="*/ 210 h 210"/>
                  <a:gd name="T12" fmla="*/ 0 w 34"/>
                  <a:gd name="T13" fmla="*/ 21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210">
                    <a:moveTo>
                      <a:pt x="0" y="210"/>
                    </a:moveTo>
                    <a:lnTo>
                      <a:pt x="1" y="0"/>
                    </a:lnTo>
                    <a:lnTo>
                      <a:pt x="18" y="0"/>
                    </a:lnTo>
                    <a:lnTo>
                      <a:pt x="34" y="0"/>
                    </a:lnTo>
                    <a:lnTo>
                      <a:pt x="33" y="210"/>
                    </a:lnTo>
                    <a:lnTo>
                      <a:pt x="16" y="210"/>
                    </a:lnTo>
                    <a:lnTo>
                      <a:pt x="0" y="21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95" name="Freeform 8"/>
              <p:cNvSpPr>
                <a:spLocks/>
              </p:cNvSpPr>
              <p:nvPr/>
            </p:nvSpPr>
            <p:spPr bwMode="auto">
              <a:xfrm>
                <a:off x="642938" y="2490788"/>
                <a:ext cx="1222375" cy="1381125"/>
              </a:xfrm>
              <a:custGeom>
                <a:avLst/>
                <a:gdLst>
                  <a:gd name="T0" fmla="*/ 0 w 770"/>
                  <a:gd name="T1" fmla="*/ 857 h 870"/>
                  <a:gd name="T2" fmla="*/ 757 w 770"/>
                  <a:gd name="T3" fmla="*/ 0 h 870"/>
                  <a:gd name="T4" fmla="*/ 764 w 770"/>
                  <a:gd name="T5" fmla="*/ 7 h 870"/>
                  <a:gd name="T6" fmla="*/ 770 w 770"/>
                  <a:gd name="T7" fmla="*/ 13 h 870"/>
                  <a:gd name="T8" fmla="*/ 13 w 770"/>
                  <a:gd name="T9" fmla="*/ 870 h 870"/>
                  <a:gd name="T10" fmla="*/ 6 w 770"/>
                  <a:gd name="T11" fmla="*/ 864 h 870"/>
                  <a:gd name="T12" fmla="*/ 0 w 770"/>
                  <a:gd name="T13" fmla="*/ 857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0" h="870">
                    <a:moveTo>
                      <a:pt x="0" y="857"/>
                    </a:moveTo>
                    <a:lnTo>
                      <a:pt x="757" y="0"/>
                    </a:lnTo>
                    <a:lnTo>
                      <a:pt x="764" y="7"/>
                    </a:lnTo>
                    <a:lnTo>
                      <a:pt x="770" y="13"/>
                    </a:lnTo>
                    <a:lnTo>
                      <a:pt x="13" y="870"/>
                    </a:lnTo>
                    <a:lnTo>
                      <a:pt x="6" y="864"/>
                    </a:lnTo>
                    <a:lnTo>
                      <a:pt x="0" y="857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96" name="Freeform 644"/>
              <p:cNvSpPr>
                <a:spLocks/>
              </p:cNvSpPr>
              <p:nvPr/>
            </p:nvSpPr>
            <p:spPr bwMode="auto">
              <a:xfrm>
                <a:off x="2400300" y="1895475"/>
                <a:ext cx="533400" cy="55563"/>
              </a:xfrm>
              <a:custGeom>
                <a:avLst/>
                <a:gdLst>
                  <a:gd name="T0" fmla="*/ 336 w 336"/>
                  <a:gd name="T1" fmla="*/ 35 h 35"/>
                  <a:gd name="T2" fmla="*/ 0 w 336"/>
                  <a:gd name="T3" fmla="*/ 34 h 35"/>
                  <a:gd name="T4" fmla="*/ 0 w 336"/>
                  <a:gd name="T5" fmla="*/ 17 h 35"/>
                  <a:gd name="T6" fmla="*/ 0 w 336"/>
                  <a:gd name="T7" fmla="*/ 0 h 35"/>
                  <a:gd name="T8" fmla="*/ 336 w 336"/>
                  <a:gd name="T9" fmla="*/ 2 h 35"/>
                  <a:gd name="T10" fmla="*/ 336 w 336"/>
                  <a:gd name="T11" fmla="*/ 18 h 35"/>
                  <a:gd name="T12" fmla="*/ 336 w 336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6" h="35">
                    <a:moveTo>
                      <a:pt x="336" y="35"/>
                    </a:moveTo>
                    <a:lnTo>
                      <a:pt x="0" y="34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336" y="2"/>
                    </a:lnTo>
                    <a:lnTo>
                      <a:pt x="336" y="18"/>
                    </a:lnTo>
                    <a:lnTo>
                      <a:pt x="336" y="3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597" name="Gruppieren 1951"/>
              <p:cNvGrpSpPr/>
              <p:nvPr/>
            </p:nvGrpSpPr>
            <p:grpSpPr>
              <a:xfrm>
                <a:off x="1770063" y="2178051"/>
                <a:ext cx="949325" cy="858837"/>
                <a:chOff x="1770063" y="2178051"/>
                <a:chExt cx="949325" cy="858837"/>
              </a:xfrm>
            </p:grpSpPr>
            <p:sp>
              <p:nvSpPr>
                <p:cNvPr id="598" name="Freeform 6"/>
                <p:cNvSpPr>
                  <a:spLocks/>
                </p:cNvSpPr>
                <p:nvPr/>
              </p:nvSpPr>
              <p:spPr bwMode="auto">
                <a:xfrm>
                  <a:off x="1982788" y="2178051"/>
                  <a:ext cx="617538" cy="650875"/>
                </a:xfrm>
                <a:custGeom>
                  <a:avLst/>
                  <a:gdLst>
                    <a:gd name="T0" fmla="*/ 0 w 389"/>
                    <a:gd name="T1" fmla="*/ 397 h 410"/>
                    <a:gd name="T2" fmla="*/ 375 w 389"/>
                    <a:gd name="T3" fmla="*/ 0 h 410"/>
                    <a:gd name="T4" fmla="*/ 382 w 389"/>
                    <a:gd name="T5" fmla="*/ 6 h 410"/>
                    <a:gd name="T6" fmla="*/ 389 w 389"/>
                    <a:gd name="T7" fmla="*/ 13 h 410"/>
                    <a:gd name="T8" fmla="*/ 14 w 389"/>
                    <a:gd name="T9" fmla="*/ 410 h 410"/>
                    <a:gd name="T10" fmla="*/ 7 w 389"/>
                    <a:gd name="T11" fmla="*/ 404 h 410"/>
                    <a:gd name="T12" fmla="*/ 0 w 389"/>
                    <a:gd name="T13" fmla="*/ 397 h 4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89" h="410">
                      <a:moveTo>
                        <a:pt x="0" y="397"/>
                      </a:moveTo>
                      <a:lnTo>
                        <a:pt x="375" y="0"/>
                      </a:lnTo>
                      <a:lnTo>
                        <a:pt x="382" y="6"/>
                      </a:lnTo>
                      <a:lnTo>
                        <a:pt x="389" y="13"/>
                      </a:lnTo>
                      <a:lnTo>
                        <a:pt x="14" y="410"/>
                      </a:lnTo>
                      <a:lnTo>
                        <a:pt x="7" y="404"/>
                      </a:lnTo>
                      <a:lnTo>
                        <a:pt x="0" y="397"/>
                      </a:lnTo>
                      <a:close/>
                    </a:path>
                  </a:pathLst>
                </a:custGeom>
                <a:solidFill>
                  <a:srgbClr val="0082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99" name="Freeform 7"/>
                <p:cNvSpPr>
                  <a:spLocks/>
                </p:cNvSpPr>
                <p:nvPr/>
              </p:nvSpPr>
              <p:spPr bwMode="auto">
                <a:xfrm>
                  <a:off x="1987550" y="2406651"/>
                  <a:ext cx="731838" cy="38100"/>
                </a:xfrm>
                <a:custGeom>
                  <a:avLst/>
                  <a:gdLst>
                    <a:gd name="T0" fmla="*/ 0 w 461"/>
                    <a:gd name="T1" fmla="*/ 5 h 24"/>
                    <a:gd name="T2" fmla="*/ 461 w 461"/>
                    <a:gd name="T3" fmla="*/ 0 h 24"/>
                    <a:gd name="T4" fmla="*/ 461 w 461"/>
                    <a:gd name="T5" fmla="*/ 10 h 24"/>
                    <a:gd name="T6" fmla="*/ 461 w 461"/>
                    <a:gd name="T7" fmla="*/ 20 h 24"/>
                    <a:gd name="T8" fmla="*/ 0 w 461"/>
                    <a:gd name="T9" fmla="*/ 24 h 24"/>
                    <a:gd name="T10" fmla="*/ 0 w 461"/>
                    <a:gd name="T11" fmla="*/ 14 h 24"/>
                    <a:gd name="T12" fmla="*/ 0 w 461"/>
                    <a:gd name="T13" fmla="*/ 5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61" h="24">
                      <a:moveTo>
                        <a:pt x="0" y="5"/>
                      </a:moveTo>
                      <a:lnTo>
                        <a:pt x="461" y="0"/>
                      </a:lnTo>
                      <a:lnTo>
                        <a:pt x="461" y="10"/>
                      </a:lnTo>
                      <a:lnTo>
                        <a:pt x="461" y="20"/>
                      </a:lnTo>
                      <a:lnTo>
                        <a:pt x="0" y="24"/>
                      </a:lnTo>
                      <a:lnTo>
                        <a:pt x="0" y="14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00" name="Freeform 487"/>
                <p:cNvSpPr>
                  <a:spLocks/>
                </p:cNvSpPr>
                <p:nvPr/>
              </p:nvSpPr>
              <p:spPr bwMode="auto">
                <a:xfrm>
                  <a:off x="2047875" y="2570163"/>
                  <a:ext cx="180975" cy="182563"/>
                </a:xfrm>
                <a:custGeom>
                  <a:avLst/>
                  <a:gdLst>
                    <a:gd name="T0" fmla="*/ 28 w 114"/>
                    <a:gd name="T1" fmla="*/ 88 h 115"/>
                    <a:gd name="T2" fmla="*/ 0 w 114"/>
                    <a:gd name="T3" fmla="*/ 60 h 115"/>
                    <a:gd name="T4" fmla="*/ 58 w 114"/>
                    <a:gd name="T5" fmla="*/ 0 h 115"/>
                    <a:gd name="T6" fmla="*/ 114 w 114"/>
                    <a:gd name="T7" fmla="*/ 55 h 115"/>
                    <a:gd name="T8" fmla="*/ 56 w 114"/>
                    <a:gd name="T9" fmla="*/ 115 h 115"/>
                    <a:gd name="T10" fmla="*/ 28 w 114"/>
                    <a:gd name="T11" fmla="*/ 88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4" h="115">
                      <a:moveTo>
                        <a:pt x="28" y="88"/>
                      </a:moveTo>
                      <a:lnTo>
                        <a:pt x="0" y="60"/>
                      </a:lnTo>
                      <a:lnTo>
                        <a:pt x="58" y="0"/>
                      </a:lnTo>
                      <a:lnTo>
                        <a:pt x="114" y="55"/>
                      </a:lnTo>
                      <a:lnTo>
                        <a:pt x="56" y="115"/>
                      </a:lnTo>
                      <a:lnTo>
                        <a:pt x="28" y="88"/>
                      </a:lnTo>
                      <a:close/>
                    </a:path>
                  </a:pathLst>
                </a:custGeom>
                <a:solidFill>
                  <a:srgbClr val="C26C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01" name="Freeform 488"/>
                <p:cNvSpPr>
                  <a:spLocks/>
                </p:cNvSpPr>
                <p:nvPr/>
              </p:nvSpPr>
              <p:spPr bwMode="auto">
                <a:xfrm>
                  <a:off x="2041525" y="2660650"/>
                  <a:ext cx="55563" cy="53975"/>
                </a:xfrm>
                <a:custGeom>
                  <a:avLst/>
                  <a:gdLst>
                    <a:gd name="T0" fmla="*/ 29 w 35"/>
                    <a:gd name="T1" fmla="*/ 34 h 34"/>
                    <a:gd name="T2" fmla="*/ 0 w 35"/>
                    <a:gd name="T3" fmla="*/ 7 h 34"/>
                    <a:gd name="T4" fmla="*/ 4 w 35"/>
                    <a:gd name="T5" fmla="*/ 3 h 34"/>
                    <a:gd name="T6" fmla="*/ 7 w 35"/>
                    <a:gd name="T7" fmla="*/ 0 h 34"/>
                    <a:gd name="T8" fmla="*/ 35 w 35"/>
                    <a:gd name="T9" fmla="*/ 27 h 34"/>
                    <a:gd name="T10" fmla="*/ 32 w 35"/>
                    <a:gd name="T11" fmla="*/ 31 h 34"/>
                    <a:gd name="T12" fmla="*/ 29 w 35"/>
                    <a:gd name="T13" fmla="*/ 3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" h="34">
                      <a:moveTo>
                        <a:pt x="29" y="34"/>
                      </a:moveTo>
                      <a:lnTo>
                        <a:pt x="0" y="7"/>
                      </a:lnTo>
                      <a:lnTo>
                        <a:pt x="4" y="3"/>
                      </a:lnTo>
                      <a:lnTo>
                        <a:pt x="7" y="0"/>
                      </a:lnTo>
                      <a:lnTo>
                        <a:pt x="35" y="27"/>
                      </a:lnTo>
                      <a:lnTo>
                        <a:pt x="32" y="31"/>
                      </a:lnTo>
                      <a:lnTo>
                        <a:pt x="29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02" name="Freeform 489"/>
                <p:cNvSpPr>
                  <a:spLocks/>
                </p:cNvSpPr>
                <p:nvPr/>
              </p:nvSpPr>
              <p:spPr bwMode="auto">
                <a:xfrm>
                  <a:off x="2036763" y="2660650"/>
                  <a:ext cx="11113" cy="11113"/>
                </a:xfrm>
                <a:custGeom>
                  <a:avLst/>
                  <a:gdLst>
                    <a:gd name="T0" fmla="*/ 3 w 7"/>
                    <a:gd name="T1" fmla="*/ 0 h 7"/>
                    <a:gd name="T2" fmla="*/ 7 w 7"/>
                    <a:gd name="T3" fmla="*/ 3 h 7"/>
                    <a:gd name="T4" fmla="*/ 3 w 7"/>
                    <a:gd name="T5" fmla="*/ 7 h 7"/>
                    <a:gd name="T6" fmla="*/ 0 w 7"/>
                    <a:gd name="T7" fmla="*/ 4 h 7"/>
                    <a:gd name="T8" fmla="*/ 3 w 7"/>
                    <a:gd name="T9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7">
                      <a:moveTo>
                        <a:pt x="3" y="0"/>
                      </a:moveTo>
                      <a:lnTo>
                        <a:pt x="7" y="3"/>
                      </a:lnTo>
                      <a:lnTo>
                        <a:pt x="3" y="7"/>
                      </a:lnTo>
                      <a:lnTo>
                        <a:pt x="0" y="4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03" name="Freeform 490"/>
                <p:cNvSpPr>
                  <a:spLocks/>
                </p:cNvSpPr>
                <p:nvPr/>
              </p:nvSpPr>
              <p:spPr bwMode="auto">
                <a:xfrm>
                  <a:off x="2041525" y="2565400"/>
                  <a:ext cx="103188" cy="106363"/>
                </a:xfrm>
                <a:custGeom>
                  <a:avLst/>
                  <a:gdLst>
                    <a:gd name="T0" fmla="*/ 0 w 65"/>
                    <a:gd name="T1" fmla="*/ 60 h 67"/>
                    <a:gd name="T2" fmla="*/ 59 w 65"/>
                    <a:gd name="T3" fmla="*/ 0 h 67"/>
                    <a:gd name="T4" fmla="*/ 62 w 65"/>
                    <a:gd name="T5" fmla="*/ 3 h 67"/>
                    <a:gd name="T6" fmla="*/ 65 w 65"/>
                    <a:gd name="T7" fmla="*/ 6 h 67"/>
                    <a:gd name="T8" fmla="*/ 7 w 65"/>
                    <a:gd name="T9" fmla="*/ 67 h 67"/>
                    <a:gd name="T10" fmla="*/ 4 w 65"/>
                    <a:gd name="T11" fmla="*/ 63 h 67"/>
                    <a:gd name="T12" fmla="*/ 0 w 65"/>
                    <a:gd name="T13" fmla="*/ 6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5" h="67">
                      <a:moveTo>
                        <a:pt x="0" y="60"/>
                      </a:moveTo>
                      <a:lnTo>
                        <a:pt x="59" y="0"/>
                      </a:lnTo>
                      <a:lnTo>
                        <a:pt x="62" y="3"/>
                      </a:lnTo>
                      <a:lnTo>
                        <a:pt x="65" y="6"/>
                      </a:lnTo>
                      <a:lnTo>
                        <a:pt x="7" y="67"/>
                      </a:lnTo>
                      <a:lnTo>
                        <a:pt x="4" y="63"/>
                      </a:lnTo>
                      <a:lnTo>
                        <a:pt x="0" y="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04" name="Freeform 491"/>
                <p:cNvSpPr>
                  <a:spLocks/>
                </p:cNvSpPr>
                <p:nvPr/>
              </p:nvSpPr>
              <p:spPr bwMode="auto">
                <a:xfrm>
                  <a:off x="2135188" y="2560638"/>
                  <a:ext cx="9525" cy="9525"/>
                </a:xfrm>
                <a:custGeom>
                  <a:avLst/>
                  <a:gdLst>
                    <a:gd name="T0" fmla="*/ 6 w 6"/>
                    <a:gd name="T1" fmla="*/ 3 h 6"/>
                    <a:gd name="T2" fmla="*/ 3 w 6"/>
                    <a:gd name="T3" fmla="*/ 6 h 6"/>
                    <a:gd name="T4" fmla="*/ 0 w 6"/>
                    <a:gd name="T5" fmla="*/ 3 h 6"/>
                    <a:gd name="T6" fmla="*/ 3 w 6"/>
                    <a:gd name="T7" fmla="*/ 0 h 6"/>
                    <a:gd name="T8" fmla="*/ 6 w 6"/>
                    <a:gd name="T9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6" y="3"/>
                      </a:moveTo>
                      <a:lnTo>
                        <a:pt x="3" y="6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6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05" name="Freeform 492"/>
                <p:cNvSpPr>
                  <a:spLocks/>
                </p:cNvSpPr>
                <p:nvPr/>
              </p:nvSpPr>
              <p:spPr bwMode="auto">
                <a:xfrm>
                  <a:off x="2133600" y="2565400"/>
                  <a:ext cx="100013" cy="96838"/>
                </a:xfrm>
                <a:custGeom>
                  <a:avLst/>
                  <a:gdLst>
                    <a:gd name="T0" fmla="*/ 7 w 63"/>
                    <a:gd name="T1" fmla="*/ 0 h 61"/>
                    <a:gd name="T2" fmla="*/ 63 w 63"/>
                    <a:gd name="T3" fmla="*/ 54 h 61"/>
                    <a:gd name="T4" fmla="*/ 60 w 63"/>
                    <a:gd name="T5" fmla="*/ 58 h 61"/>
                    <a:gd name="T6" fmla="*/ 57 w 63"/>
                    <a:gd name="T7" fmla="*/ 61 h 61"/>
                    <a:gd name="T8" fmla="*/ 0 w 63"/>
                    <a:gd name="T9" fmla="*/ 7 h 61"/>
                    <a:gd name="T10" fmla="*/ 4 w 63"/>
                    <a:gd name="T11" fmla="*/ 3 h 61"/>
                    <a:gd name="T12" fmla="*/ 7 w 63"/>
                    <a:gd name="T13" fmla="*/ 0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3" h="61">
                      <a:moveTo>
                        <a:pt x="7" y="0"/>
                      </a:moveTo>
                      <a:lnTo>
                        <a:pt x="63" y="54"/>
                      </a:lnTo>
                      <a:lnTo>
                        <a:pt x="60" y="58"/>
                      </a:lnTo>
                      <a:lnTo>
                        <a:pt x="57" y="61"/>
                      </a:lnTo>
                      <a:lnTo>
                        <a:pt x="0" y="7"/>
                      </a:lnTo>
                      <a:lnTo>
                        <a:pt x="4" y="3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06" name="Freeform 493"/>
                <p:cNvSpPr>
                  <a:spLocks/>
                </p:cNvSpPr>
                <p:nvPr/>
              </p:nvSpPr>
              <p:spPr bwMode="auto">
                <a:xfrm>
                  <a:off x="2228850" y="2651125"/>
                  <a:ext cx="11113" cy="11113"/>
                </a:xfrm>
                <a:custGeom>
                  <a:avLst/>
                  <a:gdLst>
                    <a:gd name="T0" fmla="*/ 3 w 7"/>
                    <a:gd name="T1" fmla="*/ 7 h 7"/>
                    <a:gd name="T2" fmla="*/ 0 w 7"/>
                    <a:gd name="T3" fmla="*/ 4 h 7"/>
                    <a:gd name="T4" fmla="*/ 3 w 7"/>
                    <a:gd name="T5" fmla="*/ 0 h 7"/>
                    <a:gd name="T6" fmla="*/ 7 w 7"/>
                    <a:gd name="T7" fmla="*/ 3 h 7"/>
                    <a:gd name="T8" fmla="*/ 3 w 7"/>
                    <a:gd name="T9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7">
                      <a:moveTo>
                        <a:pt x="3" y="7"/>
                      </a:moveTo>
                      <a:lnTo>
                        <a:pt x="0" y="4"/>
                      </a:lnTo>
                      <a:lnTo>
                        <a:pt x="3" y="0"/>
                      </a:lnTo>
                      <a:lnTo>
                        <a:pt x="7" y="3"/>
                      </a:lnTo>
                      <a:lnTo>
                        <a:pt x="3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07" name="Freeform 494"/>
                <p:cNvSpPr>
                  <a:spLocks/>
                </p:cNvSpPr>
                <p:nvPr/>
              </p:nvSpPr>
              <p:spPr bwMode="auto">
                <a:xfrm>
                  <a:off x="2132013" y="2652713"/>
                  <a:ext cx="101600" cy="104775"/>
                </a:xfrm>
                <a:custGeom>
                  <a:avLst/>
                  <a:gdLst>
                    <a:gd name="T0" fmla="*/ 64 w 64"/>
                    <a:gd name="T1" fmla="*/ 6 h 66"/>
                    <a:gd name="T2" fmla="*/ 6 w 64"/>
                    <a:gd name="T3" fmla="*/ 66 h 66"/>
                    <a:gd name="T4" fmla="*/ 3 w 64"/>
                    <a:gd name="T5" fmla="*/ 63 h 66"/>
                    <a:gd name="T6" fmla="*/ 0 w 64"/>
                    <a:gd name="T7" fmla="*/ 60 h 66"/>
                    <a:gd name="T8" fmla="*/ 58 w 64"/>
                    <a:gd name="T9" fmla="*/ 0 h 66"/>
                    <a:gd name="T10" fmla="*/ 61 w 64"/>
                    <a:gd name="T11" fmla="*/ 3 h 66"/>
                    <a:gd name="T12" fmla="*/ 64 w 64"/>
                    <a:gd name="T13" fmla="*/ 6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" h="66">
                      <a:moveTo>
                        <a:pt x="64" y="6"/>
                      </a:moveTo>
                      <a:lnTo>
                        <a:pt x="6" y="66"/>
                      </a:lnTo>
                      <a:lnTo>
                        <a:pt x="3" y="63"/>
                      </a:lnTo>
                      <a:lnTo>
                        <a:pt x="0" y="60"/>
                      </a:lnTo>
                      <a:lnTo>
                        <a:pt x="58" y="0"/>
                      </a:lnTo>
                      <a:lnTo>
                        <a:pt x="61" y="3"/>
                      </a:lnTo>
                      <a:lnTo>
                        <a:pt x="64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08" name="Freeform 495"/>
                <p:cNvSpPr>
                  <a:spLocks/>
                </p:cNvSpPr>
                <p:nvPr/>
              </p:nvSpPr>
              <p:spPr bwMode="auto">
                <a:xfrm>
                  <a:off x="2132013" y="2752725"/>
                  <a:ext cx="9525" cy="9525"/>
                </a:xfrm>
                <a:custGeom>
                  <a:avLst/>
                  <a:gdLst>
                    <a:gd name="T0" fmla="*/ 0 w 6"/>
                    <a:gd name="T1" fmla="*/ 3 h 6"/>
                    <a:gd name="T2" fmla="*/ 3 w 6"/>
                    <a:gd name="T3" fmla="*/ 0 h 6"/>
                    <a:gd name="T4" fmla="*/ 6 w 6"/>
                    <a:gd name="T5" fmla="*/ 3 h 6"/>
                    <a:gd name="T6" fmla="*/ 3 w 6"/>
                    <a:gd name="T7" fmla="*/ 6 h 6"/>
                    <a:gd name="T8" fmla="*/ 0 w 6"/>
                    <a:gd name="T9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0" y="3"/>
                      </a:moveTo>
                      <a:lnTo>
                        <a:pt x="3" y="0"/>
                      </a:lnTo>
                      <a:lnTo>
                        <a:pt x="6" y="3"/>
                      </a:lnTo>
                      <a:lnTo>
                        <a:pt x="3" y="6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09" name="Freeform 496"/>
                <p:cNvSpPr>
                  <a:spLocks/>
                </p:cNvSpPr>
                <p:nvPr/>
              </p:nvSpPr>
              <p:spPr bwMode="auto">
                <a:xfrm>
                  <a:off x="2087563" y="2703513"/>
                  <a:ext cx="53975" cy="53975"/>
                </a:xfrm>
                <a:custGeom>
                  <a:avLst/>
                  <a:gdLst>
                    <a:gd name="T0" fmla="*/ 28 w 34"/>
                    <a:gd name="T1" fmla="*/ 34 h 34"/>
                    <a:gd name="T2" fmla="*/ 0 w 34"/>
                    <a:gd name="T3" fmla="*/ 7 h 34"/>
                    <a:gd name="T4" fmla="*/ 3 w 34"/>
                    <a:gd name="T5" fmla="*/ 4 h 34"/>
                    <a:gd name="T6" fmla="*/ 6 w 34"/>
                    <a:gd name="T7" fmla="*/ 0 h 34"/>
                    <a:gd name="T8" fmla="*/ 34 w 34"/>
                    <a:gd name="T9" fmla="*/ 28 h 34"/>
                    <a:gd name="T10" fmla="*/ 31 w 34"/>
                    <a:gd name="T11" fmla="*/ 31 h 34"/>
                    <a:gd name="T12" fmla="*/ 28 w 34"/>
                    <a:gd name="T13" fmla="*/ 34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" h="34">
                      <a:moveTo>
                        <a:pt x="28" y="34"/>
                      </a:moveTo>
                      <a:lnTo>
                        <a:pt x="0" y="7"/>
                      </a:lnTo>
                      <a:lnTo>
                        <a:pt x="3" y="4"/>
                      </a:lnTo>
                      <a:lnTo>
                        <a:pt x="6" y="0"/>
                      </a:lnTo>
                      <a:lnTo>
                        <a:pt x="34" y="28"/>
                      </a:lnTo>
                      <a:lnTo>
                        <a:pt x="31" y="31"/>
                      </a:lnTo>
                      <a:lnTo>
                        <a:pt x="28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10" name="Freeform 497"/>
                <p:cNvSpPr>
                  <a:spLocks/>
                </p:cNvSpPr>
                <p:nvPr/>
              </p:nvSpPr>
              <p:spPr bwMode="auto">
                <a:xfrm>
                  <a:off x="1938338" y="2852738"/>
                  <a:ext cx="15875" cy="4763"/>
                </a:xfrm>
                <a:custGeom>
                  <a:avLst/>
                  <a:gdLst>
                    <a:gd name="T0" fmla="*/ 0 w 64"/>
                    <a:gd name="T1" fmla="*/ 14 h 21"/>
                    <a:gd name="T2" fmla="*/ 4 w 64"/>
                    <a:gd name="T3" fmla="*/ 0 h 21"/>
                    <a:gd name="T4" fmla="*/ 64 w 64"/>
                    <a:gd name="T5" fmla="*/ 21 h 21"/>
                    <a:gd name="T6" fmla="*/ 0 w 64"/>
                    <a:gd name="T7" fmla="*/ 1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4" h="21">
                      <a:moveTo>
                        <a:pt x="0" y="14"/>
                      </a:moveTo>
                      <a:cubicBezTo>
                        <a:pt x="1" y="10"/>
                        <a:pt x="2" y="5"/>
                        <a:pt x="4" y="0"/>
                      </a:cubicBezTo>
                      <a:lnTo>
                        <a:pt x="64" y="21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11" name="Freeform 498"/>
                <p:cNvSpPr>
                  <a:spLocks/>
                </p:cNvSpPr>
                <p:nvPr/>
              </p:nvSpPr>
              <p:spPr bwMode="auto">
                <a:xfrm>
                  <a:off x="1851025" y="2760663"/>
                  <a:ext cx="233363" cy="211138"/>
                </a:xfrm>
                <a:custGeom>
                  <a:avLst/>
                  <a:gdLst>
                    <a:gd name="T0" fmla="*/ 848 w 984"/>
                    <a:gd name="T1" fmla="*/ 879 h 889"/>
                    <a:gd name="T2" fmla="*/ 87 w 984"/>
                    <a:gd name="T3" fmla="*/ 870 h 889"/>
                    <a:gd name="T4" fmla="*/ 271 w 984"/>
                    <a:gd name="T5" fmla="*/ 0 h 889"/>
                    <a:gd name="T6" fmla="*/ 984 w 984"/>
                    <a:gd name="T7" fmla="*/ 355 h 889"/>
                    <a:gd name="T8" fmla="*/ 848 w 984"/>
                    <a:gd name="T9" fmla="*/ 879 h 889"/>
                    <a:gd name="T10" fmla="*/ 848 w 984"/>
                    <a:gd name="T11" fmla="*/ 879 h 8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84" h="889">
                      <a:moveTo>
                        <a:pt x="848" y="879"/>
                      </a:moveTo>
                      <a:cubicBezTo>
                        <a:pt x="107" y="859"/>
                        <a:pt x="457" y="889"/>
                        <a:pt x="87" y="870"/>
                      </a:cubicBezTo>
                      <a:cubicBezTo>
                        <a:pt x="0" y="406"/>
                        <a:pt x="22" y="400"/>
                        <a:pt x="271" y="0"/>
                      </a:cubicBezTo>
                      <a:cubicBezTo>
                        <a:pt x="936" y="358"/>
                        <a:pt x="984" y="355"/>
                        <a:pt x="984" y="355"/>
                      </a:cubicBezTo>
                      <a:cubicBezTo>
                        <a:pt x="984" y="355"/>
                        <a:pt x="854" y="611"/>
                        <a:pt x="848" y="879"/>
                      </a:cubicBezTo>
                      <a:lnTo>
                        <a:pt x="848" y="879"/>
                      </a:lnTo>
                      <a:close/>
                    </a:path>
                  </a:pathLst>
                </a:custGeom>
                <a:solidFill>
                  <a:srgbClr val="DB905D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12" name="Freeform 499"/>
                <p:cNvSpPr>
                  <a:spLocks/>
                </p:cNvSpPr>
                <p:nvPr/>
              </p:nvSpPr>
              <p:spPr bwMode="auto">
                <a:xfrm>
                  <a:off x="2051050" y="2968625"/>
                  <a:ext cx="7938" cy="7938"/>
                </a:xfrm>
                <a:custGeom>
                  <a:avLst/>
                  <a:gdLst>
                    <a:gd name="T0" fmla="*/ 32 w 32"/>
                    <a:gd name="T1" fmla="*/ 1 h 30"/>
                    <a:gd name="T2" fmla="*/ 30 w 32"/>
                    <a:gd name="T3" fmla="*/ 10 h 30"/>
                    <a:gd name="T4" fmla="*/ 22 w 32"/>
                    <a:gd name="T5" fmla="*/ 23 h 30"/>
                    <a:gd name="T6" fmla="*/ 7 w 32"/>
                    <a:gd name="T7" fmla="*/ 30 h 30"/>
                    <a:gd name="T8" fmla="*/ 1 w 32"/>
                    <a:gd name="T9" fmla="*/ 30 h 30"/>
                    <a:gd name="T10" fmla="*/ 0 w 32"/>
                    <a:gd name="T11" fmla="*/ 0 h 30"/>
                    <a:gd name="T12" fmla="*/ 32 w 32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" h="30">
                      <a:moveTo>
                        <a:pt x="32" y="1"/>
                      </a:moveTo>
                      <a:cubicBezTo>
                        <a:pt x="31" y="4"/>
                        <a:pt x="31" y="8"/>
                        <a:pt x="30" y="10"/>
                      </a:cubicBezTo>
                      <a:cubicBezTo>
                        <a:pt x="28" y="15"/>
                        <a:pt x="25" y="20"/>
                        <a:pt x="22" y="23"/>
                      </a:cubicBezTo>
                      <a:cubicBezTo>
                        <a:pt x="17" y="26"/>
                        <a:pt x="12" y="28"/>
                        <a:pt x="7" y="30"/>
                      </a:cubicBezTo>
                      <a:cubicBezTo>
                        <a:pt x="5" y="30"/>
                        <a:pt x="3" y="30"/>
                        <a:pt x="1" y="30"/>
                      </a:cubicBezTo>
                      <a:lnTo>
                        <a:pt x="0" y="0"/>
                      </a:lnTo>
                      <a:lnTo>
                        <a:pt x="32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13" name="Freeform 500"/>
                <p:cNvSpPr>
                  <a:spLocks/>
                </p:cNvSpPr>
                <p:nvPr/>
              </p:nvSpPr>
              <p:spPr bwMode="auto">
                <a:xfrm>
                  <a:off x="2022475" y="2960688"/>
                  <a:ext cx="30163" cy="15875"/>
                </a:xfrm>
                <a:custGeom>
                  <a:avLst/>
                  <a:gdLst>
                    <a:gd name="T0" fmla="*/ 128 w 128"/>
                    <a:gd name="T1" fmla="*/ 63 h 63"/>
                    <a:gd name="T2" fmla="*/ 2 w 128"/>
                    <a:gd name="T3" fmla="*/ 59 h 63"/>
                    <a:gd name="T4" fmla="*/ 0 w 128"/>
                    <a:gd name="T5" fmla="*/ 30 h 63"/>
                    <a:gd name="T6" fmla="*/ 0 w 128"/>
                    <a:gd name="T7" fmla="*/ 0 h 63"/>
                    <a:gd name="T8" fmla="*/ 127 w 128"/>
                    <a:gd name="T9" fmla="*/ 3 h 63"/>
                    <a:gd name="T10" fmla="*/ 127 w 128"/>
                    <a:gd name="T11" fmla="*/ 33 h 63"/>
                    <a:gd name="T12" fmla="*/ 128 w 128"/>
                    <a:gd name="T13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8" h="63">
                      <a:moveTo>
                        <a:pt x="128" y="63"/>
                      </a:moveTo>
                      <a:cubicBezTo>
                        <a:pt x="82" y="62"/>
                        <a:pt x="39" y="60"/>
                        <a:pt x="2" y="59"/>
                      </a:cubicBezTo>
                      <a:lnTo>
                        <a:pt x="0" y="30"/>
                      </a:lnTo>
                      <a:lnTo>
                        <a:pt x="0" y="0"/>
                      </a:lnTo>
                      <a:cubicBezTo>
                        <a:pt x="38" y="1"/>
                        <a:pt x="80" y="1"/>
                        <a:pt x="127" y="3"/>
                      </a:cubicBezTo>
                      <a:lnTo>
                        <a:pt x="127" y="33"/>
                      </a:lnTo>
                      <a:lnTo>
                        <a:pt x="128" y="6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14" name="Freeform 501"/>
                <p:cNvSpPr>
                  <a:spLocks/>
                </p:cNvSpPr>
                <p:nvPr/>
              </p:nvSpPr>
              <p:spPr bwMode="auto">
                <a:xfrm>
                  <a:off x="1997075" y="2960688"/>
                  <a:ext cx="25400" cy="14288"/>
                </a:xfrm>
                <a:custGeom>
                  <a:avLst/>
                  <a:gdLst>
                    <a:gd name="T0" fmla="*/ 106 w 106"/>
                    <a:gd name="T1" fmla="*/ 61 h 61"/>
                    <a:gd name="T2" fmla="*/ 2 w 106"/>
                    <a:gd name="T3" fmla="*/ 59 h 61"/>
                    <a:gd name="T4" fmla="*/ 0 w 106"/>
                    <a:gd name="T5" fmla="*/ 30 h 61"/>
                    <a:gd name="T6" fmla="*/ 0 w 106"/>
                    <a:gd name="T7" fmla="*/ 0 h 61"/>
                    <a:gd name="T8" fmla="*/ 104 w 106"/>
                    <a:gd name="T9" fmla="*/ 2 h 61"/>
                    <a:gd name="T10" fmla="*/ 104 w 106"/>
                    <a:gd name="T11" fmla="*/ 32 h 61"/>
                    <a:gd name="T12" fmla="*/ 106 w 106"/>
                    <a:gd name="T13" fmla="*/ 61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61">
                      <a:moveTo>
                        <a:pt x="106" y="61"/>
                      </a:moveTo>
                      <a:cubicBezTo>
                        <a:pt x="67" y="61"/>
                        <a:pt x="33" y="60"/>
                        <a:pt x="2" y="59"/>
                      </a:cubicBezTo>
                      <a:lnTo>
                        <a:pt x="0" y="30"/>
                      </a:lnTo>
                      <a:lnTo>
                        <a:pt x="0" y="0"/>
                      </a:lnTo>
                      <a:cubicBezTo>
                        <a:pt x="31" y="0"/>
                        <a:pt x="65" y="1"/>
                        <a:pt x="104" y="2"/>
                      </a:cubicBezTo>
                      <a:lnTo>
                        <a:pt x="104" y="32"/>
                      </a:lnTo>
                      <a:lnTo>
                        <a:pt x="106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15" name="Freeform 502"/>
                <p:cNvSpPr>
                  <a:spLocks/>
                </p:cNvSpPr>
                <p:nvPr/>
              </p:nvSpPr>
              <p:spPr bwMode="auto">
                <a:xfrm>
                  <a:off x="1978025" y="2960688"/>
                  <a:ext cx="19050" cy="14288"/>
                </a:xfrm>
                <a:custGeom>
                  <a:avLst/>
                  <a:gdLst>
                    <a:gd name="T0" fmla="*/ 86 w 86"/>
                    <a:gd name="T1" fmla="*/ 61 h 61"/>
                    <a:gd name="T2" fmla="*/ 3 w 86"/>
                    <a:gd name="T3" fmla="*/ 60 h 61"/>
                    <a:gd name="T4" fmla="*/ 1 w 86"/>
                    <a:gd name="T5" fmla="*/ 30 h 61"/>
                    <a:gd name="T6" fmla="*/ 0 w 86"/>
                    <a:gd name="T7" fmla="*/ 0 h 61"/>
                    <a:gd name="T8" fmla="*/ 84 w 86"/>
                    <a:gd name="T9" fmla="*/ 2 h 61"/>
                    <a:gd name="T10" fmla="*/ 84 w 86"/>
                    <a:gd name="T11" fmla="*/ 32 h 61"/>
                    <a:gd name="T12" fmla="*/ 86 w 86"/>
                    <a:gd name="T13" fmla="*/ 61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6" h="61">
                      <a:moveTo>
                        <a:pt x="86" y="61"/>
                      </a:moveTo>
                      <a:cubicBezTo>
                        <a:pt x="55" y="61"/>
                        <a:pt x="27" y="60"/>
                        <a:pt x="3" y="60"/>
                      </a:cubicBezTo>
                      <a:lnTo>
                        <a:pt x="1" y="30"/>
                      </a:lnTo>
                      <a:lnTo>
                        <a:pt x="0" y="0"/>
                      </a:lnTo>
                      <a:cubicBezTo>
                        <a:pt x="25" y="1"/>
                        <a:pt x="53" y="1"/>
                        <a:pt x="84" y="2"/>
                      </a:cubicBezTo>
                      <a:lnTo>
                        <a:pt x="84" y="32"/>
                      </a:lnTo>
                      <a:lnTo>
                        <a:pt x="86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16" name="Freeform 503"/>
                <p:cNvSpPr>
                  <a:spLocks/>
                </p:cNvSpPr>
                <p:nvPr/>
              </p:nvSpPr>
              <p:spPr bwMode="auto">
                <a:xfrm>
                  <a:off x="1962150" y="2960688"/>
                  <a:ext cx="15875" cy="14288"/>
                </a:xfrm>
                <a:custGeom>
                  <a:avLst/>
                  <a:gdLst>
                    <a:gd name="T0" fmla="*/ 69 w 69"/>
                    <a:gd name="T1" fmla="*/ 60 h 60"/>
                    <a:gd name="T2" fmla="*/ 3 w 69"/>
                    <a:gd name="T3" fmla="*/ 60 h 60"/>
                    <a:gd name="T4" fmla="*/ 2 w 69"/>
                    <a:gd name="T5" fmla="*/ 30 h 60"/>
                    <a:gd name="T6" fmla="*/ 0 w 69"/>
                    <a:gd name="T7" fmla="*/ 0 h 60"/>
                    <a:gd name="T8" fmla="*/ 66 w 69"/>
                    <a:gd name="T9" fmla="*/ 0 h 60"/>
                    <a:gd name="T10" fmla="*/ 67 w 69"/>
                    <a:gd name="T11" fmla="*/ 30 h 60"/>
                    <a:gd name="T12" fmla="*/ 69 w 69"/>
                    <a:gd name="T13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9" h="60">
                      <a:moveTo>
                        <a:pt x="69" y="60"/>
                      </a:moveTo>
                      <a:cubicBezTo>
                        <a:pt x="43" y="60"/>
                        <a:pt x="22" y="60"/>
                        <a:pt x="3" y="60"/>
                      </a:cubicBezTo>
                      <a:lnTo>
                        <a:pt x="2" y="30"/>
                      </a:lnTo>
                      <a:lnTo>
                        <a:pt x="0" y="0"/>
                      </a:lnTo>
                      <a:cubicBezTo>
                        <a:pt x="20" y="0"/>
                        <a:pt x="42" y="1"/>
                        <a:pt x="66" y="0"/>
                      </a:cubicBezTo>
                      <a:lnTo>
                        <a:pt x="67" y="30"/>
                      </a:lnTo>
                      <a:lnTo>
                        <a:pt x="69" y="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17" name="Freeform 504"/>
                <p:cNvSpPr>
                  <a:spLocks/>
                </p:cNvSpPr>
                <p:nvPr/>
              </p:nvSpPr>
              <p:spPr bwMode="auto">
                <a:xfrm>
                  <a:off x="1949450" y="2960688"/>
                  <a:ext cx="12700" cy="14288"/>
                </a:xfrm>
                <a:custGeom>
                  <a:avLst/>
                  <a:gdLst>
                    <a:gd name="T0" fmla="*/ 54 w 54"/>
                    <a:gd name="T1" fmla="*/ 61 h 61"/>
                    <a:gd name="T2" fmla="*/ 4 w 54"/>
                    <a:gd name="T3" fmla="*/ 61 h 61"/>
                    <a:gd name="T4" fmla="*/ 1 w 54"/>
                    <a:gd name="T5" fmla="*/ 31 h 61"/>
                    <a:gd name="T6" fmla="*/ 0 w 54"/>
                    <a:gd name="T7" fmla="*/ 1 h 61"/>
                    <a:gd name="T8" fmla="*/ 51 w 54"/>
                    <a:gd name="T9" fmla="*/ 1 h 61"/>
                    <a:gd name="T10" fmla="*/ 53 w 54"/>
                    <a:gd name="T11" fmla="*/ 31 h 61"/>
                    <a:gd name="T12" fmla="*/ 54 w 54"/>
                    <a:gd name="T13" fmla="*/ 61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4" h="61">
                      <a:moveTo>
                        <a:pt x="54" y="61"/>
                      </a:moveTo>
                      <a:cubicBezTo>
                        <a:pt x="35" y="61"/>
                        <a:pt x="18" y="61"/>
                        <a:pt x="4" y="61"/>
                      </a:cubicBezTo>
                      <a:lnTo>
                        <a:pt x="1" y="31"/>
                      </a:lnTo>
                      <a:lnTo>
                        <a:pt x="0" y="1"/>
                      </a:lnTo>
                      <a:cubicBezTo>
                        <a:pt x="14" y="1"/>
                        <a:pt x="31" y="0"/>
                        <a:pt x="51" y="1"/>
                      </a:cubicBezTo>
                      <a:lnTo>
                        <a:pt x="53" y="31"/>
                      </a:lnTo>
                      <a:lnTo>
                        <a:pt x="54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18" name="Freeform 505"/>
                <p:cNvSpPr>
                  <a:spLocks/>
                </p:cNvSpPr>
                <p:nvPr/>
              </p:nvSpPr>
              <p:spPr bwMode="auto">
                <a:xfrm>
                  <a:off x="1939925" y="2960688"/>
                  <a:ext cx="11113" cy="14288"/>
                </a:xfrm>
                <a:custGeom>
                  <a:avLst/>
                  <a:gdLst>
                    <a:gd name="T0" fmla="*/ 43 w 43"/>
                    <a:gd name="T1" fmla="*/ 60 h 60"/>
                    <a:gd name="T2" fmla="*/ 4 w 43"/>
                    <a:gd name="T3" fmla="*/ 60 h 60"/>
                    <a:gd name="T4" fmla="*/ 2 w 43"/>
                    <a:gd name="T5" fmla="*/ 30 h 60"/>
                    <a:gd name="T6" fmla="*/ 0 w 43"/>
                    <a:gd name="T7" fmla="*/ 1 h 60"/>
                    <a:gd name="T8" fmla="*/ 39 w 43"/>
                    <a:gd name="T9" fmla="*/ 0 h 60"/>
                    <a:gd name="T10" fmla="*/ 40 w 43"/>
                    <a:gd name="T11" fmla="*/ 30 h 60"/>
                    <a:gd name="T12" fmla="*/ 43 w 43"/>
                    <a:gd name="T13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60">
                      <a:moveTo>
                        <a:pt x="43" y="60"/>
                      </a:moveTo>
                      <a:cubicBezTo>
                        <a:pt x="27" y="60"/>
                        <a:pt x="15" y="60"/>
                        <a:pt x="4" y="60"/>
                      </a:cubicBezTo>
                      <a:lnTo>
                        <a:pt x="2" y="30"/>
                      </a:lnTo>
                      <a:lnTo>
                        <a:pt x="0" y="1"/>
                      </a:lnTo>
                      <a:cubicBezTo>
                        <a:pt x="11" y="1"/>
                        <a:pt x="24" y="0"/>
                        <a:pt x="39" y="0"/>
                      </a:cubicBezTo>
                      <a:lnTo>
                        <a:pt x="40" y="30"/>
                      </a:lnTo>
                      <a:lnTo>
                        <a:pt x="43" y="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19" name="Freeform 506"/>
                <p:cNvSpPr>
                  <a:spLocks/>
                </p:cNvSpPr>
                <p:nvPr/>
              </p:nvSpPr>
              <p:spPr bwMode="auto">
                <a:xfrm>
                  <a:off x="1933575" y="2960688"/>
                  <a:ext cx="7938" cy="14288"/>
                </a:xfrm>
                <a:custGeom>
                  <a:avLst/>
                  <a:gdLst>
                    <a:gd name="T0" fmla="*/ 34 w 34"/>
                    <a:gd name="T1" fmla="*/ 60 h 61"/>
                    <a:gd name="T2" fmla="*/ 5 w 34"/>
                    <a:gd name="T3" fmla="*/ 61 h 61"/>
                    <a:gd name="T4" fmla="*/ 3 w 34"/>
                    <a:gd name="T5" fmla="*/ 31 h 61"/>
                    <a:gd name="T6" fmla="*/ 0 w 34"/>
                    <a:gd name="T7" fmla="*/ 1 h 61"/>
                    <a:gd name="T8" fmla="*/ 30 w 34"/>
                    <a:gd name="T9" fmla="*/ 1 h 61"/>
                    <a:gd name="T10" fmla="*/ 32 w 34"/>
                    <a:gd name="T11" fmla="*/ 30 h 61"/>
                    <a:gd name="T12" fmla="*/ 34 w 34"/>
                    <a:gd name="T13" fmla="*/ 60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" h="61">
                      <a:moveTo>
                        <a:pt x="34" y="60"/>
                      </a:moveTo>
                      <a:cubicBezTo>
                        <a:pt x="23" y="60"/>
                        <a:pt x="14" y="61"/>
                        <a:pt x="5" y="61"/>
                      </a:cubicBezTo>
                      <a:lnTo>
                        <a:pt x="3" y="31"/>
                      </a:lnTo>
                      <a:lnTo>
                        <a:pt x="0" y="1"/>
                      </a:lnTo>
                      <a:cubicBezTo>
                        <a:pt x="9" y="1"/>
                        <a:pt x="18" y="0"/>
                        <a:pt x="30" y="1"/>
                      </a:cubicBezTo>
                      <a:lnTo>
                        <a:pt x="32" y="30"/>
                      </a:lnTo>
                      <a:lnTo>
                        <a:pt x="34" y="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20" name="Freeform 507"/>
                <p:cNvSpPr>
                  <a:spLocks/>
                </p:cNvSpPr>
                <p:nvPr/>
              </p:nvSpPr>
              <p:spPr bwMode="auto">
                <a:xfrm>
                  <a:off x="1928813" y="2960688"/>
                  <a:ext cx="6350" cy="14288"/>
                </a:xfrm>
                <a:custGeom>
                  <a:avLst/>
                  <a:gdLst>
                    <a:gd name="T0" fmla="*/ 27 w 27"/>
                    <a:gd name="T1" fmla="*/ 60 h 61"/>
                    <a:gd name="T2" fmla="*/ 6 w 27"/>
                    <a:gd name="T3" fmla="*/ 61 h 61"/>
                    <a:gd name="T4" fmla="*/ 3 w 27"/>
                    <a:gd name="T5" fmla="*/ 31 h 61"/>
                    <a:gd name="T6" fmla="*/ 0 w 27"/>
                    <a:gd name="T7" fmla="*/ 2 h 61"/>
                    <a:gd name="T8" fmla="*/ 22 w 27"/>
                    <a:gd name="T9" fmla="*/ 0 h 61"/>
                    <a:gd name="T10" fmla="*/ 25 w 27"/>
                    <a:gd name="T11" fmla="*/ 30 h 61"/>
                    <a:gd name="T12" fmla="*/ 27 w 27"/>
                    <a:gd name="T13" fmla="*/ 60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" h="61">
                      <a:moveTo>
                        <a:pt x="27" y="60"/>
                      </a:moveTo>
                      <a:cubicBezTo>
                        <a:pt x="20" y="60"/>
                        <a:pt x="13" y="61"/>
                        <a:pt x="6" y="61"/>
                      </a:cubicBezTo>
                      <a:lnTo>
                        <a:pt x="3" y="31"/>
                      </a:lnTo>
                      <a:lnTo>
                        <a:pt x="0" y="2"/>
                      </a:lnTo>
                      <a:cubicBezTo>
                        <a:pt x="7" y="1"/>
                        <a:pt x="14" y="1"/>
                        <a:pt x="22" y="0"/>
                      </a:cubicBezTo>
                      <a:lnTo>
                        <a:pt x="25" y="30"/>
                      </a:lnTo>
                      <a:lnTo>
                        <a:pt x="27" y="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21" name="Freeform 508"/>
                <p:cNvSpPr>
                  <a:spLocks/>
                </p:cNvSpPr>
                <p:nvPr/>
              </p:nvSpPr>
              <p:spPr bwMode="auto">
                <a:xfrm>
                  <a:off x="1920875" y="2960688"/>
                  <a:ext cx="7938" cy="14288"/>
                </a:xfrm>
                <a:custGeom>
                  <a:avLst/>
                  <a:gdLst>
                    <a:gd name="T0" fmla="*/ 39 w 39"/>
                    <a:gd name="T1" fmla="*/ 59 h 61"/>
                    <a:gd name="T2" fmla="*/ 6 w 39"/>
                    <a:gd name="T3" fmla="*/ 61 h 61"/>
                    <a:gd name="T4" fmla="*/ 3 w 39"/>
                    <a:gd name="T5" fmla="*/ 32 h 61"/>
                    <a:gd name="T6" fmla="*/ 0 w 39"/>
                    <a:gd name="T7" fmla="*/ 2 h 61"/>
                    <a:gd name="T8" fmla="*/ 33 w 39"/>
                    <a:gd name="T9" fmla="*/ 0 h 61"/>
                    <a:gd name="T10" fmla="*/ 36 w 39"/>
                    <a:gd name="T11" fmla="*/ 29 h 61"/>
                    <a:gd name="T12" fmla="*/ 39 w 39"/>
                    <a:gd name="T13" fmla="*/ 59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9" h="61">
                      <a:moveTo>
                        <a:pt x="39" y="59"/>
                      </a:moveTo>
                      <a:cubicBezTo>
                        <a:pt x="26" y="59"/>
                        <a:pt x="16" y="61"/>
                        <a:pt x="6" y="61"/>
                      </a:cubicBezTo>
                      <a:lnTo>
                        <a:pt x="3" y="32"/>
                      </a:lnTo>
                      <a:lnTo>
                        <a:pt x="0" y="2"/>
                      </a:lnTo>
                      <a:cubicBezTo>
                        <a:pt x="10" y="1"/>
                        <a:pt x="20" y="0"/>
                        <a:pt x="33" y="0"/>
                      </a:cubicBezTo>
                      <a:lnTo>
                        <a:pt x="36" y="29"/>
                      </a:lnTo>
                      <a:lnTo>
                        <a:pt x="39" y="5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22" name="Freeform 509"/>
                <p:cNvSpPr>
                  <a:spLocks/>
                </p:cNvSpPr>
                <p:nvPr/>
              </p:nvSpPr>
              <p:spPr bwMode="auto">
                <a:xfrm>
                  <a:off x="1916113" y="2960688"/>
                  <a:ext cx="6350" cy="14288"/>
                </a:xfrm>
                <a:custGeom>
                  <a:avLst/>
                  <a:gdLst>
                    <a:gd name="T0" fmla="*/ 22 w 22"/>
                    <a:gd name="T1" fmla="*/ 60 h 61"/>
                    <a:gd name="T2" fmla="*/ 4 w 22"/>
                    <a:gd name="T3" fmla="*/ 61 h 61"/>
                    <a:gd name="T4" fmla="*/ 2 w 22"/>
                    <a:gd name="T5" fmla="*/ 31 h 61"/>
                    <a:gd name="T6" fmla="*/ 0 w 22"/>
                    <a:gd name="T7" fmla="*/ 1 h 61"/>
                    <a:gd name="T8" fmla="*/ 16 w 22"/>
                    <a:gd name="T9" fmla="*/ 1 h 61"/>
                    <a:gd name="T10" fmla="*/ 19 w 22"/>
                    <a:gd name="T11" fmla="*/ 31 h 61"/>
                    <a:gd name="T12" fmla="*/ 22 w 22"/>
                    <a:gd name="T13" fmla="*/ 60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61">
                      <a:moveTo>
                        <a:pt x="22" y="60"/>
                      </a:moveTo>
                      <a:lnTo>
                        <a:pt x="4" y="61"/>
                      </a:lnTo>
                      <a:lnTo>
                        <a:pt x="2" y="31"/>
                      </a:lnTo>
                      <a:lnTo>
                        <a:pt x="0" y="1"/>
                      </a:lnTo>
                      <a:cubicBezTo>
                        <a:pt x="6" y="1"/>
                        <a:pt x="11" y="0"/>
                        <a:pt x="16" y="1"/>
                      </a:cubicBezTo>
                      <a:lnTo>
                        <a:pt x="19" y="31"/>
                      </a:lnTo>
                      <a:lnTo>
                        <a:pt x="22" y="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23" name="Freeform 510"/>
                <p:cNvSpPr>
                  <a:spLocks/>
                </p:cNvSpPr>
                <p:nvPr/>
              </p:nvSpPr>
              <p:spPr bwMode="auto">
                <a:xfrm>
                  <a:off x="1911350" y="2962275"/>
                  <a:ext cx="6350" cy="12700"/>
                </a:xfrm>
                <a:custGeom>
                  <a:avLst/>
                  <a:gdLst>
                    <a:gd name="T0" fmla="*/ 23 w 23"/>
                    <a:gd name="T1" fmla="*/ 60 h 60"/>
                    <a:gd name="T2" fmla="*/ 2 w 23"/>
                    <a:gd name="T3" fmla="*/ 60 h 60"/>
                    <a:gd name="T4" fmla="*/ 1 w 23"/>
                    <a:gd name="T5" fmla="*/ 30 h 60"/>
                    <a:gd name="T6" fmla="*/ 0 w 23"/>
                    <a:gd name="T7" fmla="*/ 0 h 60"/>
                    <a:gd name="T8" fmla="*/ 19 w 23"/>
                    <a:gd name="T9" fmla="*/ 0 h 60"/>
                    <a:gd name="T10" fmla="*/ 21 w 23"/>
                    <a:gd name="T11" fmla="*/ 30 h 60"/>
                    <a:gd name="T12" fmla="*/ 23 w 23"/>
                    <a:gd name="T13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60">
                      <a:moveTo>
                        <a:pt x="23" y="60"/>
                      </a:moveTo>
                      <a:cubicBezTo>
                        <a:pt x="17" y="60"/>
                        <a:pt x="10" y="60"/>
                        <a:pt x="2" y="60"/>
                      </a:cubicBezTo>
                      <a:lnTo>
                        <a:pt x="1" y="30"/>
                      </a:lnTo>
                      <a:lnTo>
                        <a:pt x="0" y="0"/>
                      </a:lnTo>
                      <a:cubicBezTo>
                        <a:pt x="7" y="0"/>
                        <a:pt x="13" y="0"/>
                        <a:pt x="19" y="0"/>
                      </a:cubicBezTo>
                      <a:lnTo>
                        <a:pt x="21" y="30"/>
                      </a:lnTo>
                      <a:lnTo>
                        <a:pt x="23" y="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24" name="Freeform 511"/>
                <p:cNvSpPr>
                  <a:spLocks/>
                </p:cNvSpPr>
                <p:nvPr/>
              </p:nvSpPr>
              <p:spPr bwMode="auto">
                <a:xfrm>
                  <a:off x="1906588" y="2962275"/>
                  <a:ext cx="6350" cy="12700"/>
                </a:xfrm>
                <a:custGeom>
                  <a:avLst/>
                  <a:gdLst>
                    <a:gd name="T0" fmla="*/ 28 w 28"/>
                    <a:gd name="T1" fmla="*/ 60 h 60"/>
                    <a:gd name="T2" fmla="*/ 1 w 28"/>
                    <a:gd name="T3" fmla="*/ 59 h 60"/>
                    <a:gd name="T4" fmla="*/ 0 w 28"/>
                    <a:gd name="T5" fmla="*/ 29 h 60"/>
                    <a:gd name="T6" fmla="*/ 0 w 28"/>
                    <a:gd name="T7" fmla="*/ 0 h 60"/>
                    <a:gd name="T8" fmla="*/ 26 w 28"/>
                    <a:gd name="T9" fmla="*/ 0 h 60"/>
                    <a:gd name="T10" fmla="*/ 27 w 28"/>
                    <a:gd name="T11" fmla="*/ 30 h 60"/>
                    <a:gd name="T12" fmla="*/ 28 w 28"/>
                    <a:gd name="T13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8" h="60">
                      <a:moveTo>
                        <a:pt x="28" y="60"/>
                      </a:moveTo>
                      <a:cubicBezTo>
                        <a:pt x="20" y="60"/>
                        <a:pt x="11" y="60"/>
                        <a:pt x="1" y="59"/>
                      </a:cubicBezTo>
                      <a:lnTo>
                        <a:pt x="0" y="29"/>
                      </a:lnTo>
                      <a:lnTo>
                        <a:pt x="0" y="0"/>
                      </a:lnTo>
                      <a:cubicBezTo>
                        <a:pt x="10" y="0"/>
                        <a:pt x="18" y="0"/>
                        <a:pt x="26" y="0"/>
                      </a:cubicBezTo>
                      <a:lnTo>
                        <a:pt x="27" y="30"/>
                      </a:lnTo>
                      <a:lnTo>
                        <a:pt x="28" y="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25" name="Freeform 512"/>
                <p:cNvSpPr>
                  <a:spLocks/>
                </p:cNvSpPr>
                <p:nvPr/>
              </p:nvSpPr>
              <p:spPr bwMode="auto">
                <a:xfrm>
                  <a:off x="1897063" y="2960688"/>
                  <a:ext cx="9525" cy="14288"/>
                </a:xfrm>
                <a:custGeom>
                  <a:avLst/>
                  <a:gdLst>
                    <a:gd name="T0" fmla="*/ 36 w 36"/>
                    <a:gd name="T1" fmla="*/ 60 h 60"/>
                    <a:gd name="T2" fmla="*/ 0 w 36"/>
                    <a:gd name="T3" fmla="*/ 59 h 60"/>
                    <a:gd name="T4" fmla="*/ 0 w 36"/>
                    <a:gd name="T5" fmla="*/ 30 h 60"/>
                    <a:gd name="T6" fmla="*/ 0 w 36"/>
                    <a:gd name="T7" fmla="*/ 0 h 60"/>
                    <a:gd name="T8" fmla="*/ 35 w 36"/>
                    <a:gd name="T9" fmla="*/ 1 h 60"/>
                    <a:gd name="T10" fmla="*/ 35 w 36"/>
                    <a:gd name="T11" fmla="*/ 30 h 60"/>
                    <a:gd name="T12" fmla="*/ 36 w 36"/>
                    <a:gd name="T13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60">
                      <a:moveTo>
                        <a:pt x="36" y="60"/>
                      </a:moveTo>
                      <a:cubicBezTo>
                        <a:pt x="25" y="60"/>
                        <a:pt x="14" y="60"/>
                        <a:pt x="0" y="59"/>
                      </a:cubicBezTo>
                      <a:lnTo>
                        <a:pt x="0" y="30"/>
                      </a:lnTo>
                      <a:lnTo>
                        <a:pt x="0" y="0"/>
                      </a:lnTo>
                      <a:cubicBezTo>
                        <a:pt x="13" y="0"/>
                        <a:pt x="25" y="0"/>
                        <a:pt x="35" y="1"/>
                      </a:cubicBezTo>
                      <a:lnTo>
                        <a:pt x="35" y="30"/>
                      </a:lnTo>
                      <a:lnTo>
                        <a:pt x="36" y="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26" name="Freeform 513"/>
                <p:cNvSpPr>
                  <a:spLocks/>
                </p:cNvSpPr>
                <p:nvPr/>
              </p:nvSpPr>
              <p:spPr bwMode="auto">
                <a:xfrm>
                  <a:off x="1885950" y="2960688"/>
                  <a:ext cx="11113" cy="14288"/>
                </a:xfrm>
                <a:custGeom>
                  <a:avLst/>
                  <a:gdLst>
                    <a:gd name="T0" fmla="*/ 48 w 48"/>
                    <a:gd name="T1" fmla="*/ 62 h 62"/>
                    <a:gd name="T2" fmla="*/ 0 w 48"/>
                    <a:gd name="T3" fmla="*/ 60 h 62"/>
                    <a:gd name="T4" fmla="*/ 1 w 48"/>
                    <a:gd name="T5" fmla="*/ 30 h 62"/>
                    <a:gd name="T6" fmla="*/ 1 w 48"/>
                    <a:gd name="T7" fmla="*/ 0 h 62"/>
                    <a:gd name="T8" fmla="*/ 48 w 48"/>
                    <a:gd name="T9" fmla="*/ 3 h 62"/>
                    <a:gd name="T10" fmla="*/ 48 w 48"/>
                    <a:gd name="T11" fmla="*/ 33 h 62"/>
                    <a:gd name="T12" fmla="*/ 48 w 48"/>
                    <a:gd name="T13" fmla="*/ 62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62">
                      <a:moveTo>
                        <a:pt x="48" y="62"/>
                      </a:moveTo>
                      <a:cubicBezTo>
                        <a:pt x="34" y="62"/>
                        <a:pt x="18" y="61"/>
                        <a:pt x="0" y="60"/>
                      </a:cubicBezTo>
                      <a:lnTo>
                        <a:pt x="1" y="30"/>
                      </a:lnTo>
                      <a:lnTo>
                        <a:pt x="1" y="0"/>
                      </a:lnTo>
                      <a:cubicBezTo>
                        <a:pt x="19" y="1"/>
                        <a:pt x="34" y="2"/>
                        <a:pt x="48" y="3"/>
                      </a:cubicBezTo>
                      <a:lnTo>
                        <a:pt x="48" y="33"/>
                      </a:lnTo>
                      <a:lnTo>
                        <a:pt x="48" y="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27" name="Freeform 514"/>
                <p:cNvSpPr>
                  <a:spLocks/>
                </p:cNvSpPr>
                <p:nvPr/>
              </p:nvSpPr>
              <p:spPr bwMode="auto">
                <a:xfrm>
                  <a:off x="1871663" y="2960688"/>
                  <a:ext cx="14288" cy="14288"/>
                </a:xfrm>
                <a:custGeom>
                  <a:avLst/>
                  <a:gdLst>
                    <a:gd name="T0" fmla="*/ 61 w 62"/>
                    <a:gd name="T1" fmla="*/ 62 h 62"/>
                    <a:gd name="T2" fmla="*/ 0 w 62"/>
                    <a:gd name="T3" fmla="*/ 59 h 62"/>
                    <a:gd name="T4" fmla="*/ 0 w 62"/>
                    <a:gd name="T5" fmla="*/ 29 h 62"/>
                    <a:gd name="T6" fmla="*/ 1 w 62"/>
                    <a:gd name="T7" fmla="*/ 0 h 62"/>
                    <a:gd name="T8" fmla="*/ 62 w 62"/>
                    <a:gd name="T9" fmla="*/ 2 h 62"/>
                    <a:gd name="T10" fmla="*/ 62 w 62"/>
                    <a:gd name="T11" fmla="*/ 32 h 62"/>
                    <a:gd name="T12" fmla="*/ 61 w 62"/>
                    <a:gd name="T13" fmla="*/ 62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" h="62">
                      <a:moveTo>
                        <a:pt x="61" y="62"/>
                      </a:moveTo>
                      <a:cubicBezTo>
                        <a:pt x="44" y="61"/>
                        <a:pt x="23" y="60"/>
                        <a:pt x="0" y="59"/>
                      </a:cubicBezTo>
                      <a:lnTo>
                        <a:pt x="0" y="29"/>
                      </a:lnTo>
                      <a:lnTo>
                        <a:pt x="1" y="0"/>
                      </a:lnTo>
                      <a:cubicBezTo>
                        <a:pt x="24" y="1"/>
                        <a:pt x="44" y="1"/>
                        <a:pt x="62" y="2"/>
                      </a:cubicBezTo>
                      <a:lnTo>
                        <a:pt x="62" y="32"/>
                      </a:lnTo>
                      <a:lnTo>
                        <a:pt x="61" y="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28" name="Freeform 515"/>
                <p:cNvSpPr>
                  <a:spLocks/>
                </p:cNvSpPr>
                <p:nvPr/>
              </p:nvSpPr>
              <p:spPr bwMode="auto">
                <a:xfrm>
                  <a:off x="1865313" y="2967038"/>
                  <a:ext cx="6350" cy="6350"/>
                </a:xfrm>
                <a:custGeom>
                  <a:avLst/>
                  <a:gdLst>
                    <a:gd name="T0" fmla="*/ 31 w 31"/>
                    <a:gd name="T1" fmla="*/ 30 h 30"/>
                    <a:gd name="T2" fmla="*/ 22 w 31"/>
                    <a:gd name="T3" fmla="*/ 28 h 30"/>
                    <a:gd name="T4" fmla="*/ 8 w 31"/>
                    <a:gd name="T5" fmla="*/ 19 h 30"/>
                    <a:gd name="T6" fmla="*/ 0 w 31"/>
                    <a:gd name="T7" fmla="*/ 5 h 30"/>
                    <a:gd name="T8" fmla="*/ 0 w 31"/>
                    <a:gd name="T9" fmla="*/ 4 h 30"/>
                    <a:gd name="T10" fmla="*/ 31 w 31"/>
                    <a:gd name="T11" fmla="*/ 0 h 30"/>
                    <a:gd name="T12" fmla="*/ 31 w 31"/>
                    <a:gd name="T13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1" h="30">
                      <a:moveTo>
                        <a:pt x="31" y="30"/>
                      </a:moveTo>
                      <a:cubicBezTo>
                        <a:pt x="28" y="30"/>
                        <a:pt x="25" y="29"/>
                        <a:pt x="22" y="28"/>
                      </a:cubicBezTo>
                      <a:cubicBezTo>
                        <a:pt x="16" y="26"/>
                        <a:pt x="12" y="23"/>
                        <a:pt x="8" y="19"/>
                      </a:cubicBezTo>
                      <a:cubicBezTo>
                        <a:pt x="4" y="15"/>
                        <a:pt x="2" y="10"/>
                        <a:pt x="0" y="5"/>
                      </a:cubicBezTo>
                      <a:lnTo>
                        <a:pt x="0" y="4"/>
                      </a:lnTo>
                      <a:lnTo>
                        <a:pt x="31" y="0"/>
                      </a:lnTo>
                      <a:lnTo>
                        <a:pt x="31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29" name="Freeform 516"/>
                <p:cNvSpPr>
                  <a:spLocks/>
                </p:cNvSpPr>
                <p:nvPr/>
              </p:nvSpPr>
              <p:spPr bwMode="auto">
                <a:xfrm>
                  <a:off x="1857375" y="2925763"/>
                  <a:ext cx="22225" cy="42863"/>
                </a:xfrm>
                <a:custGeom>
                  <a:avLst/>
                  <a:gdLst>
                    <a:gd name="T0" fmla="*/ 31 w 93"/>
                    <a:gd name="T1" fmla="*/ 181 h 181"/>
                    <a:gd name="T2" fmla="*/ 0 w 93"/>
                    <a:gd name="T3" fmla="*/ 6 h 181"/>
                    <a:gd name="T4" fmla="*/ 32 w 93"/>
                    <a:gd name="T5" fmla="*/ 3 h 181"/>
                    <a:gd name="T6" fmla="*/ 63 w 93"/>
                    <a:gd name="T7" fmla="*/ 0 h 181"/>
                    <a:gd name="T8" fmla="*/ 93 w 93"/>
                    <a:gd name="T9" fmla="*/ 173 h 181"/>
                    <a:gd name="T10" fmla="*/ 62 w 93"/>
                    <a:gd name="T11" fmla="*/ 177 h 181"/>
                    <a:gd name="T12" fmla="*/ 31 w 93"/>
                    <a:gd name="T13" fmla="*/ 181 h 1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3" h="181">
                      <a:moveTo>
                        <a:pt x="31" y="181"/>
                      </a:moveTo>
                      <a:cubicBezTo>
                        <a:pt x="19" y="114"/>
                        <a:pt x="8" y="57"/>
                        <a:pt x="0" y="6"/>
                      </a:cubicBezTo>
                      <a:lnTo>
                        <a:pt x="32" y="3"/>
                      </a:lnTo>
                      <a:lnTo>
                        <a:pt x="63" y="0"/>
                      </a:lnTo>
                      <a:cubicBezTo>
                        <a:pt x="71" y="51"/>
                        <a:pt x="81" y="107"/>
                        <a:pt x="93" y="173"/>
                      </a:cubicBezTo>
                      <a:lnTo>
                        <a:pt x="62" y="177"/>
                      </a:lnTo>
                      <a:lnTo>
                        <a:pt x="31" y="18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30" name="Freeform 517"/>
                <p:cNvSpPr>
                  <a:spLocks/>
                </p:cNvSpPr>
                <p:nvPr/>
              </p:nvSpPr>
              <p:spPr bwMode="auto">
                <a:xfrm>
                  <a:off x="1854200" y="2894013"/>
                  <a:ext cx="17463" cy="31750"/>
                </a:xfrm>
                <a:custGeom>
                  <a:avLst/>
                  <a:gdLst>
                    <a:gd name="T0" fmla="*/ 15 w 78"/>
                    <a:gd name="T1" fmla="*/ 136 h 136"/>
                    <a:gd name="T2" fmla="*/ 0 w 78"/>
                    <a:gd name="T3" fmla="*/ 1 h 136"/>
                    <a:gd name="T4" fmla="*/ 32 w 78"/>
                    <a:gd name="T5" fmla="*/ 1 h 136"/>
                    <a:gd name="T6" fmla="*/ 63 w 78"/>
                    <a:gd name="T7" fmla="*/ 0 h 136"/>
                    <a:gd name="T8" fmla="*/ 78 w 78"/>
                    <a:gd name="T9" fmla="*/ 130 h 136"/>
                    <a:gd name="T10" fmla="*/ 47 w 78"/>
                    <a:gd name="T11" fmla="*/ 133 h 136"/>
                    <a:gd name="T12" fmla="*/ 15 w 78"/>
                    <a:gd name="T13" fmla="*/ 136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136">
                      <a:moveTo>
                        <a:pt x="15" y="136"/>
                      </a:moveTo>
                      <a:cubicBezTo>
                        <a:pt x="7" y="85"/>
                        <a:pt x="3" y="41"/>
                        <a:pt x="0" y="1"/>
                      </a:cubicBezTo>
                      <a:lnTo>
                        <a:pt x="32" y="1"/>
                      </a:lnTo>
                      <a:lnTo>
                        <a:pt x="63" y="0"/>
                      </a:lnTo>
                      <a:cubicBezTo>
                        <a:pt x="65" y="38"/>
                        <a:pt x="70" y="81"/>
                        <a:pt x="78" y="130"/>
                      </a:cubicBezTo>
                      <a:lnTo>
                        <a:pt x="47" y="133"/>
                      </a:lnTo>
                      <a:lnTo>
                        <a:pt x="15" y="1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31" name="Freeform 518"/>
                <p:cNvSpPr>
                  <a:spLocks/>
                </p:cNvSpPr>
                <p:nvPr/>
              </p:nvSpPr>
              <p:spPr bwMode="auto">
                <a:xfrm>
                  <a:off x="1852613" y="2844800"/>
                  <a:ext cx="22225" cy="49213"/>
                </a:xfrm>
                <a:custGeom>
                  <a:avLst/>
                  <a:gdLst>
                    <a:gd name="T0" fmla="*/ 4 w 91"/>
                    <a:gd name="T1" fmla="*/ 212 h 212"/>
                    <a:gd name="T2" fmla="*/ 31 w 91"/>
                    <a:gd name="T3" fmla="*/ 0 h 212"/>
                    <a:gd name="T4" fmla="*/ 61 w 91"/>
                    <a:gd name="T5" fmla="*/ 11 h 212"/>
                    <a:gd name="T6" fmla="*/ 91 w 91"/>
                    <a:gd name="T7" fmla="*/ 21 h 212"/>
                    <a:gd name="T8" fmla="*/ 67 w 91"/>
                    <a:gd name="T9" fmla="*/ 211 h 212"/>
                    <a:gd name="T10" fmla="*/ 36 w 91"/>
                    <a:gd name="T11" fmla="*/ 212 h 212"/>
                    <a:gd name="T12" fmla="*/ 4 w 91"/>
                    <a:gd name="T13" fmla="*/ 212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212">
                      <a:moveTo>
                        <a:pt x="4" y="212"/>
                      </a:moveTo>
                      <a:cubicBezTo>
                        <a:pt x="0" y="130"/>
                        <a:pt x="8" y="66"/>
                        <a:pt x="31" y="0"/>
                      </a:cubicBezTo>
                      <a:lnTo>
                        <a:pt x="61" y="11"/>
                      </a:lnTo>
                      <a:lnTo>
                        <a:pt x="91" y="21"/>
                      </a:lnTo>
                      <a:cubicBezTo>
                        <a:pt x="70" y="81"/>
                        <a:pt x="63" y="138"/>
                        <a:pt x="67" y="211"/>
                      </a:cubicBezTo>
                      <a:lnTo>
                        <a:pt x="36" y="212"/>
                      </a:lnTo>
                      <a:lnTo>
                        <a:pt x="4" y="2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32" name="Freeform 519"/>
                <p:cNvSpPr>
                  <a:spLocks/>
                </p:cNvSpPr>
                <p:nvPr/>
              </p:nvSpPr>
              <p:spPr bwMode="auto">
                <a:xfrm>
                  <a:off x="1860550" y="2806700"/>
                  <a:ext cx="31750" cy="42863"/>
                </a:xfrm>
                <a:custGeom>
                  <a:avLst/>
                  <a:gdLst>
                    <a:gd name="T0" fmla="*/ 0 w 133"/>
                    <a:gd name="T1" fmla="*/ 158 h 179"/>
                    <a:gd name="T2" fmla="*/ 77 w 133"/>
                    <a:gd name="T3" fmla="*/ 0 h 179"/>
                    <a:gd name="T4" fmla="*/ 105 w 133"/>
                    <a:gd name="T5" fmla="*/ 16 h 179"/>
                    <a:gd name="T6" fmla="*/ 133 w 133"/>
                    <a:gd name="T7" fmla="*/ 31 h 179"/>
                    <a:gd name="T8" fmla="*/ 60 w 133"/>
                    <a:gd name="T9" fmla="*/ 179 h 179"/>
                    <a:gd name="T10" fmla="*/ 30 w 133"/>
                    <a:gd name="T11" fmla="*/ 169 h 179"/>
                    <a:gd name="T12" fmla="*/ 0 w 133"/>
                    <a:gd name="T13" fmla="*/ 158 h 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3" h="179">
                      <a:moveTo>
                        <a:pt x="0" y="158"/>
                      </a:moveTo>
                      <a:cubicBezTo>
                        <a:pt x="17" y="110"/>
                        <a:pt x="42" y="60"/>
                        <a:pt x="77" y="0"/>
                      </a:cubicBezTo>
                      <a:lnTo>
                        <a:pt x="105" y="16"/>
                      </a:lnTo>
                      <a:lnTo>
                        <a:pt x="133" y="31"/>
                      </a:lnTo>
                      <a:cubicBezTo>
                        <a:pt x="100" y="87"/>
                        <a:pt x="76" y="134"/>
                        <a:pt x="60" y="179"/>
                      </a:cubicBezTo>
                      <a:lnTo>
                        <a:pt x="30" y="169"/>
                      </a:lnTo>
                      <a:lnTo>
                        <a:pt x="0" y="15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33" name="Freeform 520"/>
                <p:cNvSpPr>
                  <a:spLocks/>
                </p:cNvSpPr>
                <p:nvPr/>
              </p:nvSpPr>
              <p:spPr bwMode="auto">
                <a:xfrm>
                  <a:off x="1878013" y="2784475"/>
                  <a:ext cx="26988" cy="30163"/>
                </a:xfrm>
                <a:custGeom>
                  <a:avLst/>
                  <a:gdLst>
                    <a:gd name="T0" fmla="*/ 0 w 112"/>
                    <a:gd name="T1" fmla="*/ 95 h 126"/>
                    <a:gd name="T2" fmla="*/ 58 w 112"/>
                    <a:gd name="T3" fmla="*/ 0 h 126"/>
                    <a:gd name="T4" fmla="*/ 85 w 112"/>
                    <a:gd name="T5" fmla="*/ 16 h 126"/>
                    <a:gd name="T6" fmla="*/ 112 w 112"/>
                    <a:gd name="T7" fmla="*/ 32 h 126"/>
                    <a:gd name="T8" fmla="*/ 56 w 112"/>
                    <a:gd name="T9" fmla="*/ 126 h 126"/>
                    <a:gd name="T10" fmla="*/ 28 w 112"/>
                    <a:gd name="T11" fmla="*/ 111 h 126"/>
                    <a:gd name="T12" fmla="*/ 0 w 112"/>
                    <a:gd name="T13" fmla="*/ 95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2" h="126">
                      <a:moveTo>
                        <a:pt x="0" y="95"/>
                      </a:moveTo>
                      <a:cubicBezTo>
                        <a:pt x="17" y="67"/>
                        <a:pt x="36" y="35"/>
                        <a:pt x="58" y="0"/>
                      </a:cubicBezTo>
                      <a:lnTo>
                        <a:pt x="85" y="16"/>
                      </a:lnTo>
                      <a:lnTo>
                        <a:pt x="112" y="32"/>
                      </a:lnTo>
                      <a:cubicBezTo>
                        <a:pt x="91" y="67"/>
                        <a:pt x="72" y="98"/>
                        <a:pt x="56" y="126"/>
                      </a:cubicBezTo>
                      <a:lnTo>
                        <a:pt x="28" y="111"/>
                      </a:lnTo>
                      <a:lnTo>
                        <a:pt x="0" y="9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34" name="Freeform 521"/>
                <p:cNvSpPr>
                  <a:spLocks/>
                </p:cNvSpPr>
                <p:nvPr/>
              </p:nvSpPr>
              <p:spPr bwMode="auto">
                <a:xfrm>
                  <a:off x="1892300" y="2757488"/>
                  <a:ext cx="30163" cy="34925"/>
                </a:xfrm>
                <a:custGeom>
                  <a:avLst/>
                  <a:gdLst>
                    <a:gd name="T0" fmla="*/ 0 w 126"/>
                    <a:gd name="T1" fmla="*/ 115 h 147"/>
                    <a:gd name="T2" fmla="*/ 72 w 126"/>
                    <a:gd name="T3" fmla="*/ 0 h 147"/>
                    <a:gd name="T4" fmla="*/ 99 w 126"/>
                    <a:gd name="T5" fmla="*/ 16 h 147"/>
                    <a:gd name="T6" fmla="*/ 126 w 126"/>
                    <a:gd name="T7" fmla="*/ 32 h 147"/>
                    <a:gd name="T8" fmla="*/ 54 w 126"/>
                    <a:gd name="T9" fmla="*/ 147 h 147"/>
                    <a:gd name="T10" fmla="*/ 27 w 126"/>
                    <a:gd name="T11" fmla="*/ 131 h 147"/>
                    <a:gd name="T12" fmla="*/ 0 w 126"/>
                    <a:gd name="T13" fmla="*/ 115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6" h="147">
                      <a:moveTo>
                        <a:pt x="0" y="115"/>
                      </a:moveTo>
                      <a:cubicBezTo>
                        <a:pt x="21" y="80"/>
                        <a:pt x="45" y="42"/>
                        <a:pt x="72" y="0"/>
                      </a:cubicBezTo>
                      <a:lnTo>
                        <a:pt x="99" y="16"/>
                      </a:lnTo>
                      <a:lnTo>
                        <a:pt x="126" y="32"/>
                      </a:lnTo>
                      <a:cubicBezTo>
                        <a:pt x="100" y="74"/>
                        <a:pt x="76" y="112"/>
                        <a:pt x="54" y="147"/>
                      </a:cubicBezTo>
                      <a:lnTo>
                        <a:pt x="27" y="131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35" name="Freeform 522"/>
                <p:cNvSpPr>
                  <a:spLocks/>
                </p:cNvSpPr>
                <p:nvPr/>
              </p:nvSpPr>
              <p:spPr bwMode="auto">
                <a:xfrm>
                  <a:off x="1909763" y="2754313"/>
                  <a:ext cx="9525" cy="6350"/>
                </a:xfrm>
                <a:custGeom>
                  <a:avLst/>
                  <a:gdLst>
                    <a:gd name="T0" fmla="*/ 0 w 42"/>
                    <a:gd name="T1" fmla="*/ 15 h 31"/>
                    <a:gd name="T2" fmla="*/ 5 w 42"/>
                    <a:gd name="T3" fmla="*/ 7 h 31"/>
                    <a:gd name="T4" fmla="*/ 20 w 42"/>
                    <a:gd name="T5" fmla="*/ 1 h 31"/>
                    <a:gd name="T6" fmla="*/ 37 w 42"/>
                    <a:gd name="T7" fmla="*/ 3 h 31"/>
                    <a:gd name="T8" fmla="*/ 42 w 42"/>
                    <a:gd name="T9" fmla="*/ 5 h 31"/>
                    <a:gd name="T10" fmla="*/ 27 w 42"/>
                    <a:gd name="T11" fmla="*/ 31 h 31"/>
                    <a:gd name="T12" fmla="*/ 0 w 42"/>
                    <a:gd name="T13" fmla="*/ 1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31">
                      <a:moveTo>
                        <a:pt x="0" y="15"/>
                      </a:moveTo>
                      <a:cubicBezTo>
                        <a:pt x="1" y="12"/>
                        <a:pt x="3" y="10"/>
                        <a:pt x="5" y="7"/>
                      </a:cubicBezTo>
                      <a:cubicBezTo>
                        <a:pt x="10" y="4"/>
                        <a:pt x="15" y="2"/>
                        <a:pt x="20" y="1"/>
                      </a:cubicBezTo>
                      <a:cubicBezTo>
                        <a:pt x="26" y="0"/>
                        <a:pt x="31" y="1"/>
                        <a:pt x="37" y="3"/>
                      </a:cubicBezTo>
                      <a:cubicBezTo>
                        <a:pt x="38" y="3"/>
                        <a:pt x="40" y="4"/>
                        <a:pt x="42" y="5"/>
                      </a:cubicBezTo>
                      <a:lnTo>
                        <a:pt x="27" y="31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36" name="Freeform 523"/>
                <p:cNvSpPr>
                  <a:spLocks/>
                </p:cNvSpPr>
                <p:nvPr/>
              </p:nvSpPr>
              <p:spPr bwMode="auto">
                <a:xfrm>
                  <a:off x="1911350" y="2755900"/>
                  <a:ext cx="47625" cy="33338"/>
                </a:xfrm>
                <a:custGeom>
                  <a:avLst/>
                  <a:gdLst>
                    <a:gd name="T0" fmla="*/ 30 w 202"/>
                    <a:gd name="T1" fmla="*/ 0 h 144"/>
                    <a:gd name="T2" fmla="*/ 202 w 202"/>
                    <a:gd name="T3" fmla="*/ 92 h 144"/>
                    <a:gd name="T4" fmla="*/ 188 w 202"/>
                    <a:gd name="T5" fmla="*/ 118 h 144"/>
                    <a:gd name="T6" fmla="*/ 174 w 202"/>
                    <a:gd name="T7" fmla="*/ 144 h 144"/>
                    <a:gd name="T8" fmla="*/ 0 w 202"/>
                    <a:gd name="T9" fmla="*/ 51 h 144"/>
                    <a:gd name="T10" fmla="*/ 15 w 202"/>
                    <a:gd name="T11" fmla="*/ 26 h 144"/>
                    <a:gd name="T12" fmla="*/ 30 w 202"/>
                    <a:gd name="T13" fmla="*/ 0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2" h="144">
                      <a:moveTo>
                        <a:pt x="30" y="0"/>
                      </a:moveTo>
                      <a:cubicBezTo>
                        <a:pt x="93" y="34"/>
                        <a:pt x="150" y="65"/>
                        <a:pt x="202" y="92"/>
                      </a:cubicBezTo>
                      <a:lnTo>
                        <a:pt x="188" y="118"/>
                      </a:lnTo>
                      <a:lnTo>
                        <a:pt x="174" y="144"/>
                      </a:lnTo>
                      <a:cubicBezTo>
                        <a:pt x="121" y="116"/>
                        <a:pt x="64" y="85"/>
                        <a:pt x="0" y="51"/>
                      </a:cubicBezTo>
                      <a:lnTo>
                        <a:pt x="15" y="26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37" name="Freeform 524"/>
                <p:cNvSpPr>
                  <a:spLocks/>
                </p:cNvSpPr>
                <p:nvPr/>
              </p:nvSpPr>
              <p:spPr bwMode="auto">
                <a:xfrm>
                  <a:off x="1952625" y="2776538"/>
                  <a:ext cx="41275" cy="30163"/>
                </a:xfrm>
                <a:custGeom>
                  <a:avLst/>
                  <a:gdLst>
                    <a:gd name="T0" fmla="*/ 28 w 171"/>
                    <a:gd name="T1" fmla="*/ 0 h 127"/>
                    <a:gd name="T2" fmla="*/ 171 w 171"/>
                    <a:gd name="T3" fmla="*/ 75 h 127"/>
                    <a:gd name="T4" fmla="*/ 157 w 171"/>
                    <a:gd name="T5" fmla="*/ 101 h 127"/>
                    <a:gd name="T6" fmla="*/ 143 w 171"/>
                    <a:gd name="T7" fmla="*/ 127 h 127"/>
                    <a:gd name="T8" fmla="*/ 0 w 171"/>
                    <a:gd name="T9" fmla="*/ 52 h 127"/>
                    <a:gd name="T10" fmla="*/ 14 w 171"/>
                    <a:gd name="T11" fmla="*/ 26 h 127"/>
                    <a:gd name="T12" fmla="*/ 28 w 171"/>
                    <a:gd name="T13" fmla="*/ 0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1" h="127">
                      <a:moveTo>
                        <a:pt x="28" y="0"/>
                      </a:moveTo>
                      <a:cubicBezTo>
                        <a:pt x="81" y="28"/>
                        <a:pt x="128" y="53"/>
                        <a:pt x="171" y="75"/>
                      </a:cubicBezTo>
                      <a:lnTo>
                        <a:pt x="157" y="101"/>
                      </a:lnTo>
                      <a:lnTo>
                        <a:pt x="143" y="127"/>
                      </a:lnTo>
                      <a:cubicBezTo>
                        <a:pt x="99" y="105"/>
                        <a:pt x="52" y="80"/>
                        <a:pt x="0" y="52"/>
                      </a:cubicBezTo>
                      <a:lnTo>
                        <a:pt x="14" y="26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38" name="Freeform 525"/>
                <p:cNvSpPr>
                  <a:spLocks/>
                </p:cNvSpPr>
                <p:nvPr/>
              </p:nvSpPr>
              <p:spPr bwMode="auto">
                <a:xfrm>
                  <a:off x="1985963" y="2794000"/>
                  <a:ext cx="34925" cy="26988"/>
                </a:xfrm>
                <a:custGeom>
                  <a:avLst/>
                  <a:gdLst>
                    <a:gd name="T0" fmla="*/ 28 w 143"/>
                    <a:gd name="T1" fmla="*/ 0 h 112"/>
                    <a:gd name="T2" fmla="*/ 143 w 143"/>
                    <a:gd name="T3" fmla="*/ 59 h 112"/>
                    <a:gd name="T4" fmla="*/ 129 w 143"/>
                    <a:gd name="T5" fmla="*/ 85 h 112"/>
                    <a:gd name="T6" fmla="*/ 115 w 143"/>
                    <a:gd name="T7" fmla="*/ 112 h 112"/>
                    <a:gd name="T8" fmla="*/ 0 w 143"/>
                    <a:gd name="T9" fmla="*/ 52 h 112"/>
                    <a:gd name="T10" fmla="*/ 14 w 143"/>
                    <a:gd name="T11" fmla="*/ 26 h 112"/>
                    <a:gd name="T12" fmla="*/ 28 w 143"/>
                    <a:gd name="T13" fmla="*/ 0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3" h="112">
                      <a:moveTo>
                        <a:pt x="28" y="0"/>
                      </a:moveTo>
                      <a:cubicBezTo>
                        <a:pt x="71" y="22"/>
                        <a:pt x="109" y="42"/>
                        <a:pt x="143" y="59"/>
                      </a:cubicBezTo>
                      <a:lnTo>
                        <a:pt x="129" y="85"/>
                      </a:lnTo>
                      <a:lnTo>
                        <a:pt x="115" y="112"/>
                      </a:lnTo>
                      <a:cubicBezTo>
                        <a:pt x="81" y="94"/>
                        <a:pt x="43" y="74"/>
                        <a:pt x="0" y="52"/>
                      </a:cubicBezTo>
                      <a:lnTo>
                        <a:pt x="14" y="26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39" name="Freeform 526"/>
                <p:cNvSpPr>
                  <a:spLocks/>
                </p:cNvSpPr>
                <p:nvPr/>
              </p:nvSpPr>
              <p:spPr bwMode="auto">
                <a:xfrm>
                  <a:off x="2014538" y="2808288"/>
                  <a:ext cx="26988" cy="23813"/>
                </a:xfrm>
                <a:custGeom>
                  <a:avLst/>
                  <a:gdLst>
                    <a:gd name="T0" fmla="*/ 28 w 118"/>
                    <a:gd name="T1" fmla="*/ 0 h 98"/>
                    <a:gd name="T2" fmla="*/ 118 w 118"/>
                    <a:gd name="T3" fmla="*/ 46 h 98"/>
                    <a:gd name="T4" fmla="*/ 105 w 118"/>
                    <a:gd name="T5" fmla="*/ 72 h 98"/>
                    <a:gd name="T6" fmla="*/ 91 w 118"/>
                    <a:gd name="T7" fmla="*/ 98 h 98"/>
                    <a:gd name="T8" fmla="*/ 0 w 118"/>
                    <a:gd name="T9" fmla="*/ 53 h 98"/>
                    <a:gd name="T10" fmla="*/ 14 w 118"/>
                    <a:gd name="T11" fmla="*/ 26 h 98"/>
                    <a:gd name="T12" fmla="*/ 28 w 118"/>
                    <a:gd name="T13" fmla="*/ 0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8" h="98">
                      <a:moveTo>
                        <a:pt x="28" y="0"/>
                      </a:moveTo>
                      <a:cubicBezTo>
                        <a:pt x="62" y="17"/>
                        <a:pt x="92" y="32"/>
                        <a:pt x="118" y="46"/>
                      </a:cubicBezTo>
                      <a:lnTo>
                        <a:pt x="105" y="72"/>
                      </a:lnTo>
                      <a:lnTo>
                        <a:pt x="91" y="98"/>
                      </a:lnTo>
                      <a:cubicBezTo>
                        <a:pt x="65" y="85"/>
                        <a:pt x="35" y="70"/>
                        <a:pt x="0" y="53"/>
                      </a:cubicBezTo>
                      <a:lnTo>
                        <a:pt x="14" y="26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40" name="Freeform 527"/>
                <p:cNvSpPr>
                  <a:spLocks/>
                </p:cNvSpPr>
                <p:nvPr/>
              </p:nvSpPr>
              <p:spPr bwMode="auto">
                <a:xfrm>
                  <a:off x="2035175" y="2819400"/>
                  <a:ext cx="22225" cy="20638"/>
                </a:xfrm>
                <a:custGeom>
                  <a:avLst/>
                  <a:gdLst>
                    <a:gd name="T0" fmla="*/ 27 w 96"/>
                    <a:gd name="T1" fmla="*/ 0 h 85"/>
                    <a:gd name="T2" fmla="*/ 96 w 96"/>
                    <a:gd name="T3" fmla="*/ 32 h 85"/>
                    <a:gd name="T4" fmla="*/ 82 w 96"/>
                    <a:gd name="T5" fmla="*/ 59 h 85"/>
                    <a:gd name="T6" fmla="*/ 70 w 96"/>
                    <a:gd name="T7" fmla="*/ 85 h 85"/>
                    <a:gd name="T8" fmla="*/ 0 w 96"/>
                    <a:gd name="T9" fmla="*/ 52 h 85"/>
                    <a:gd name="T10" fmla="*/ 14 w 96"/>
                    <a:gd name="T11" fmla="*/ 26 h 85"/>
                    <a:gd name="T12" fmla="*/ 27 w 96"/>
                    <a:gd name="T13" fmla="*/ 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6" h="85">
                      <a:moveTo>
                        <a:pt x="27" y="0"/>
                      </a:moveTo>
                      <a:cubicBezTo>
                        <a:pt x="53" y="12"/>
                        <a:pt x="76" y="23"/>
                        <a:pt x="96" y="32"/>
                      </a:cubicBezTo>
                      <a:lnTo>
                        <a:pt x="82" y="59"/>
                      </a:lnTo>
                      <a:lnTo>
                        <a:pt x="70" y="85"/>
                      </a:lnTo>
                      <a:cubicBezTo>
                        <a:pt x="50" y="76"/>
                        <a:pt x="27" y="65"/>
                        <a:pt x="0" y="52"/>
                      </a:cubicBezTo>
                      <a:lnTo>
                        <a:pt x="14" y="26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41" name="Freeform 528"/>
                <p:cNvSpPr>
                  <a:spLocks/>
                </p:cNvSpPr>
                <p:nvPr/>
              </p:nvSpPr>
              <p:spPr bwMode="auto">
                <a:xfrm>
                  <a:off x="2052638" y="2827338"/>
                  <a:ext cx="17463" cy="17463"/>
                </a:xfrm>
                <a:custGeom>
                  <a:avLst/>
                  <a:gdLst>
                    <a:gd name="T0" fmla="*/ 26 w 75"/>
                    <a:gd name="T1" fmla="*/ 0 h 77"/>
                    <a:gd name="T2" fmla="*/ 75 w 75"/>
                    <a:gd name="T3" fmla="*/ 22 h 77"/>
                    <a:gd name="T4" fmla="*/ 63 w 75"/>
                    <a:gd name="T5" fmla="*/ 50 h 77"/>
                    <a:gd name="T6" fmla="*/ 51 w 75"/>
                    <a:gd name="T7" fmla="*/ 77 h 77"/>
                    <a:gd name="T8" fmla="*/ 0 w 75"/>
                    <a:gd name="T9" fmla="*/ 53 h 77"/>
                    <a:gd name="T10" fmla="*/ 12 w 75"/>
                    <a:gd name="T11" fmla="*/ 27 h 77"/>
                    <a:gd name="T12" fmla="*/ 26 w 75"/>
                    <a:gd name="T13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5" h="77">
                      <a:moveTo>
                        <a:pt x="26" y="0"/>
                      </a:moveTo>
                      <a:cubicBezTo>
                        <a:pt x="45" y="10"/>
                        <a:pt x="61" y="17"/>
                        <a:pt x="75" y="22"/>
                      </a:cubicBezTo>
                      <a:lnTo>
                        <a:pt x="63" y="50"/>
                      </a:lnTo>
                      <a:lnTo>
                        <a:pt x="51" y="77"/>
                      </a:lnTo>
                      <a:cubicBezTo>
                        <a:pt x="37" y="71"/>
                        <a:pt x="20" y="63"/>
                        <a:pt x="0" y="53"/>
                      </a:cubicBezTo>
                      <a:lnTo>
                        <a:pt x="12" y="27"/>
                      </a:lnTo>
                      <a:lnTo>
                        <a:pt x="2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42" name="Freeform 529"/>
                <p:cNvSpPr>
                  <a:spLocks/>
                </p:cNvSpPr>
                <p:nvPr/>
              </p:nvSpPr>
              <p:spPr bwMode="auto">
                <a:xfrm>
                  <a:off x="2063750" y="2832100"/>
                  <a:ext cx="11113" cy="14288"/>
                </a:xfrm>
                <a:custGeom>
                  <a:avLst/>
                  <a:gdLst>
                    <a:gd name="T0" fmla="*/ 24 w 43"/>
                    <a:gd name="T1" fmla="*/ 0 h 63"/>
                    <a:gd name="T2" fmla="*/ 43 w 43"/>
                    <a:gd name="T3" fmla="*/ 8 h 63"/>
                    <a:gd name="T4" fmla="*/ 31 w 43"/>
                    <a:gd name="T5" fmla="*/ 36 h 63"/>
                    <a:gd name="T6" fmla="*/ 19 w 43"/>
                    <a:gd name="T7" fmla="*/ 63 h 63"/>
                    <a:gd name="T8" fmla="*/ 0 w 43"/>
                    <a:gd name="T9" fmla="*/ 55 h 63"/>
                    <a:gd name="T10" fmla="*/ 12 w 43"/>
                    <a:gd name="T11" fmla="*/ 28 h 63"/>
                    <a:gd name="T12" fmla="*/ 24 w 43"/>
                    <a:gd name="T13" fmla="*/ 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63">
                      <a:moveTo>
                        <a:pt x="24" y="0"/>
                      </a:moveTo>
                      <a:cubicBezTo>
                        <a:pt x="31" y="4"/>
                        <a:pt x="38" y="7"/>
                        <a:pt x="43" y="8"/>
                      </a:cubicBezTo>
                      <a:lnTo>
                        <a:pt x="31" y="36"/>
                      </a:lnTo>
                      <a:lnTo>
                        <a:pt x="19" y="63"/>
                      </a:lnTo>
                      <a:cubicBezTo>
                        <a:pt x="13" y="61"/>
                        <a:pt x="7" y="58"/>
                        <a:pt x="0" y="55"/>
                      </a:cubicBezTo>
                      <a:lnTo>
                        <a:pt x="12" y="28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43" name="Freeform 530"/>
                <p:cNvSpPr>
                  <a:spLocks/>
                </p:cNvSpPr>
                <p:nvPr/>
              </p:nvSpPr>
              <p:spPr bwMode="auto">
                <a:xfrm>
                  <a:off x="2068513" y="2833688"/>
                  <a:ext cx="9525" cy="15875"/>
                </a:xfrm>
                <a:custGeom>
                  <a:avLst/>
                  <a:gdLst>
                    <a:gd name="T0" fmla="*/ 24 w 39"/>
                    <a:gd name="T1" fmla="*/ 0 h 62"/>
                    <a:gd name="T2" fmla="*/ 39 w 39"/>
                    <a:gd name="T3" fmla="*/ 7 h 62"/>
                    <a:gd name="T4" fmla="*/ 28 w 39"/>
                    <a:gd name="T5" fmla="*/ 35 h 62"/>
                    <a:gd name="T6" fmla="*/ 16 w 39"/>
                    <a:gd name="T7" fmla="*/ 62 h 62"/>
                    <a:gd name="T8" fmla="*/ 0 w 39"/>
                    <a:gd name="T9" fmla="*/ 55 h 62"/>
                    <a:gd name="T10" fmla="*/ 12 w 39"/>
                    <a:gd name="T11" fmla="*/ 28 h 62"/>
                    <a:gd name="T12" fmla="*/ 24 w 39"/>
                    <a:gd name="T13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9" h="62">
                      <a:moveTo>
                        <a:pt x="24" y="0"/>
                      </a:moveTo>
                      <a:cubicBezTo>
                        <a:pt x="30" y="3"/>
                        <a:pt x="35" y="5"/>
                        <a:pt x="39" y="7"/>
                      </a:cubicBezTo>
                      <a:lnTo>
                        <a:pt x="28" y="35"/>
                      </a:lnTo>
                      <a:lnTo>
                        <a:pt x="16" y="62"/>
                      </a:lnTo>
                      <a:cubicBezTo>
                        <a:pt x="11" y="60"/>
                        <a:pt x="6" y="58"/>
                        <a:pt x="0" y="55"/>
                      </a:cubicBezTo>
                      <a:lnTo>
                        <a:pt x="12" y="28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44" name="Freeform 531"/>
                <p:cNvSpPr>
                  <a:spLocks/>
                </p:cNvSpPr>
                <p:nvPr/>
              </p:nvSpPr>
              <p:spPr bwMode="auto">
                <a:xfrm>
                  <a:off x="2071688" y="2835275"/>
                  <a:ext cx="7938" cy="14288"/>
                </a:xfrm>
                <a:custGeom>
                  <a:avLst/>
                  <a:gdLst>
                    <a:gd name="T0" fmla="*/ 4 w 5"/>
                    <a:gd name="T1" fmla="*/ 0 h 9"/>
                    <a:gd name="T2" fmla="*/ 5 w 5"/>
                    <a:gd name="T3" fmla="*/ 1 h 9"/>
                    <a:gd name="T4" fmla="*/ 4 w 5"/>
                    <a:gd name="T5" fmla="*/ 5 h 9"/>
                    <a:gd name="T6" fmla="*/ 2 w 5"/>
                    <a:gd name="T7" fmla="*/ 9 h 9"/>
                    <a:gd name="T8" fmla="*/ 0 w 5"/>
                    <a:gd name="T9" fmla="*/ 9 h 9"/>
                    <a:gd name="T10" fmla="*/ 2 w 5"/>
                    <a:gd name="T11" fmla="*/ 5 h 9"/>
                    <a:gd name="T12" fmla="*/ 4 w 5"/>
                    <a:gd name="T13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" h="9">
                      <a:moveTo>
                        <a:pt x="4" y="0"/>
                      </a:moveTo>
                      <a:lnTo>
                        <a:pt x="5" y="1"/>
                      </a:lnTo>
                      <a:lnTo>
                        <a:pt x="4" y="5"/>
                      </a:lnTo>
                      <a:lnTo>
                        <a:pt x="2" y="9"/>
                      </a:lnTo>
                      <a:lnTo>
                        <a:pt x="0" y="9"/>
                      </a:lnTo>
                      <a:lnTo>
                        <a:pt x="2" y="5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45" name="Freeform 532"/>
                <p:cNvSpPr>
                  <a:spLocks/>
                </p:cNvSpPr>
                <p:nvPr/>
              </p:nvSpPr>
              <p:spPr bwMode="auto">
                <a:xfrm>
                  <a:off x="2074863" y="2836863"/>
                  <a:ext cx="7938" cy="14288"/>
                </a:xfrm>
                <a:custGeom>
                  <a:avLst/>
                  <a:gdLst>
                    <a:gd name="T0" fmla="*/ 3 w 5"/>
                    <a:gd name="T1" fmla="*/ 0 h 9"/>
                    <a:gd name="T2" fmla="*/ 5 w 5"/>
                    <a:gd name="T3" fmla="*/ 1 h 9"/>
                    <a:gd name="T4" fmla="*/ 3 w 5"/>
                    <a:gd name="T5" fmla="*/ 5 h 9"/>
                    <a:gd name="T6" fmla="*/ 2 w 5"/>
                    <a:gd name="T7" fmla="*/ 9 h 9"/>
                    <a:gd name="T8" fmla="*/ 0 w 5"/>
                    <a:gd name="T9" fmla="*/ 8 h 9"/>
                    <a:gd name="T10" fmla="*/ 2 w 5"/>
                    <a:gd name="T11" fmla="*/ 4 h 9"/>
                    <a:gd name="T12" fmla="*/ 3 w 5"/>
                    <a:gd name="T13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" h="9">
                      <a:moveTo>
                        <a:pt x="3" y="0"/>
                      </a:moveTo>
                      <a:lnTo>
                        <a:pt x="5" y="1"/>
                      </a:lnTo>
                      <a:lnTo>
                        <a:pt x="3" y="5"/>
                      </a:lnTo>
                      <a:lnTo>
                        <a:pt x="2" y="9"/>
                      </a:lnTo>
                      <a:lnTo>
                        <a:pt x="0" y="8"/>
                      </a:lnTo>
                      <a:lnTo>
                        <a:pt x="2" y="4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46" name="Freeform 533"/>
                <p:cNvSpPr>
                  <a:spLocks/>
                </p:cNvSpPr>
                <p:nvPr/>
              </p:nvSpPr>
              <p:spPr bwMode="auto">
                <a:xfrm>
                  <a:off x="2078038" y="2838450"/>
                  <a:ext cx="4763" cy="12700"/>
                </a:xfrm>
                <a:custGeom>
                  <a:avLst/>
                  <a:gdLst>
                    <a:gd name="T0" fmla="*/ 3 w 3"/>
                    <a:gd name="T1" fmla="*/ 0 h 8"/>
                    <a:gd name="T2" fmla="*/ 3 w 3"/>
                    <a:gd name="T3" fmla="*/ 0 h 8"/>
                    <a:gd name="T4" fmla="*/ 2 w 3"/>
                    <a:gd name="T5" fmla="*/ 4 h 8"/>
                    <a:gd name="T6" fmla="*/ 1 w 3"/>
                    <a:gd name="T7" fmla="*/ 8 h 8"/>
                    <a:gd name="T8" fmla="*/ 0 w 3"/>
                    <a:gd name="T9" fmla="*/ 8 h 8"/>
                    <a:gd name="T10" fmla="*/ 1 w 3"/>
                    <a:gd name="T11" fmla="*/ 4 h 8"/>
                    <a:gd name="T12" fmla="*/ 3 w 3"/>
                    <a:gd name="T13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" h="8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2" y="4"/>
                      </a:lnTo>
                      <a:lnTo>
                        <a:pt x="1" y="8"/>
                      </a:lnTo>
                      <a:lnTo>
                        <a:pt x="0" y="8"/>
                      </a:lnTo>
                      <a:lnTo>
                        <a:pt x="1" y="4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47" name="Freeform 534"/>
                <p:cNvSpPr>
                  <a:spLocks/>
                </p:cNvSpPr>
                <p:nvPr/>
              </p:nvSpPr>
              <p:spPr bwMode="auto">
                <a:xfrm>
                  <a:off x="2079625" y="2838450"/>
                  <a:ext cx="4763" cy="12700"/>
                </a:xfrm>
                <a:custGeom>
                  <a:avLst/>
                  <a:gdLst>
                    <a:gd name="T0" fmla="*/ 2 w 3"/>
                    <a:gd name="T1" fmla="*/ 0 h 8"/>
                    <a:gd name="T2" fmla="*/ 3 w 3"/>
                    <a:gd name="T3" fmla="*/ 0 h 8"/>
                    <a:gd name="T4" fmla="*/ 2 w 3"/>
                    <a:gd name="T5" fmla="*/ 4 h 8"/>
                    <a:gd name="T6" fmla="*/ 0 w 3"/>
                    <a:gd name="T7" fmla="*/ 8 h 8"/>
                    <a:gd name="T8" fmla="*/ 0 w 3"/>
                    <a:gd name="T9" fmla="*/ 8 h 8"/>
                    <a:gd name="T10" fmla="*/ 1 w 3"/>
                    <a:gd name="T11" fmla="*/ 4 h 8"/>
                    <a:gd name="T12" fmla="*/ 2 w 3"/>
                    <a:gd name="T13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" h="8">
                      <a:moveTo>
                        <a:pt x="2" y="0"/>
                      </a:moveTo>
                      <a:lnTo>
                        <a:pt x="3" y="0"/>
                      </a:lnTo>
                      <a:lnTo>
                        <a:pt x="2" y="4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1" y="4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48" name="Freeform 535"/>
                <p:cNvSpPr>
                  <a:spLocks/>
                </p:cNvSpPr>
                <p:nvPr/>
              </p:nvSpPr>
              <p:spPr bwMode="auto">
                <a:xfrm>
                  <a:off x="2079625" y="2838450"/>
                  <a:ext cx="4763" cy="12700"/>
                </a:xfrm>
                <a:custGeom>
                  <a:avLst/>
                  <a:gdLst>
                    <a:gd name="T0" fmla="*/ 3 w 3"/>
                    <a:gd name="T1" fmla="*/ 0 h 8"/>
                    <a:gd name="T2" fmla="*/ 3 w 3"/>
                    <a:gd name="T3" fmla="*/ 0 h 8"/>
                    <a:gd name="T4" fmla="*/ 2 w 3"/>
                    <a:gd name="T5" fmla="*/ 4 h 8"/>
                    <a:gd name="T6" fmla="*/ 1 w 3"/>
                    <a:gd name="T7" fmla="*/ 8 h 8"/>
                    <a:gd name="T8" fmla="*/ 0 w 3"/>
                    <a:gd name="T9" fmla="*/ 8 h 8"/>
                    <a:gd name="T10" fmla="*/ 2 w 3"/>
                    <a:gd name="T11" fmla="*/ 4 h 8"/>
                    <a:gd name="T12" fmla="*/ 3 w 3"/>
                    <a:gd name="T13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" h="8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2" y="4"/>
                      </a:lnTo>
                      <a:lnTo>
                        <a:pt x="1" y="8"/>
                      </a:lnTo>
                      <a:lnTo>
                        <a:pt x="0" y="8"/>
                      </a:lnTo>
                      <a:lnTo>
                        <a:pt x="2" y="4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49" name="Freeform 536"/>
                <p:cNvSpPr>
                  <a:spLocks/>
                </p:cNvSpPr>
                <p:nvPr/>
              </p:nvSpPr>
              <p:spPr bwMode="auto">
                <a:xfrm>
                  <a:off x="2081213" y="2838450"/>
                  <a:ext cx="3175" cy="14288"/>
                </a:xfrm>
                <a:custGeom>
                  <a:avLst/>
                  <a:gdLst>
                    <a:gd name="T0" fmla="*/ 16 w 16"/>
                    <a:gd name="T1" fmla="*/ 0 h 59"/>
                    <a:gd name="T2" fmla="*/ 16 w 16"/>
                    <a:gd name="T3" fmla="*/ 1 h 59"/>
                    <a:gd name="T4" fmla="*/ 10 w 16"/>
                    <a:gd name="T5" fmla="*/ 30 h 59"/>
                    <a:gd name="T6" fmla="*/ 4 w 16"/>
                    <a:gd name="T7" fmla="*/ 59 h 59"/>
                    <a:gd name="T8" fmla="*/ 0 w 16"/>
                    <a:gd name="T9" fmla="*/ 58 h 59"/>
                    <a:gd name="T10" fmla="*/ 8 w 16"/>
                    <a:gd name="T11" fmla="*/ 29 h 59"/>
                    <a:gd name="T12" fmla="*/ 16 w 16"/>
                    <a:gd name="T13" fmla="*/ 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" h="59">
                      <a:moveTo>
                        <a:pt x="16" y="0"/>
                      </a:moveTo>
                      <a:lnTo>
                        <a:pt x="16" y="1"/>
                      </a:lnTo>
                      <a:lnTo>
                        <a:pt x="10" y="30"/>
                      </a:lnTo>
                      <a:lnTo>
                        <a:pt x="4" y="59"/>
                      </a:lnTo>
                      <a:cubicBezTo>
                        <a:pt x="3" y="59"/>
                        <a:pt x="2" y="59"/>
                        <a:pt x="0" y="58"/>
                      </a:cubicBezTo>
                      <a:lnTo>
                        <a:pt x="8" y="29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50" name="Freeform 537"/>
                <p:cNvSpPr>
                  <a:spLocks/>
                </p:cNvSpPr>
                <p:nvPr/>
              </p:nvSpPr>
              <p:spPr bwMode="auto">
                <a:xfrm>
                  <a:off x="2081213" y="2838450"/>
                  <a:ext cx="3175" cy="14288"/>
                </a:xfrm>
                <a:custGeom>
                  <a:avLst/>
                  <a:gdLst>
                    <a:gd name="T0" fmla="*/ 2 w 2"/>
                    <a:gd name="T1" fmla="*/ 0 h 9"/>
                    <a:gd name="T2" fmla="*/ 2 w 2"/>
                    <a:gd name="T3" fmla="*/ 0 h 9"/>
                    <a:gd name="T4" fmla="*/ 1 w 2"/>
                    <a:gd name="T5" fmla="*/ 4 h 9"/>
                    <a:gd name="T6" fmla="*/ 1 w 2"/>
                    <a:gd name="T7" fmla="*/ 9 h 9"/>
                    <a:gd name="T8" fmla="*/ 0 w 2"/>
                    <a:gd name="T9" fmla="*/ 9 h 9"/>
                    <a:gd name="T10" fmla="*/ 1 w 2"/>
                    <a:gd name="T11" fmla="*/ 4 h 9"/>
                    <a:gd name="T12" fmla="*/ 2 w 2"/>
                    <a:gd name="T13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" h="9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1" y="4"/>
                      </a:lnTo>
                      <a:lnTo>
                        <a:pt x="1" y="9"/>
                      </a:lnTo>
                      <a:lnTo>
                        <a:pt x="0" y="9"/>
                      </a:lnTo>
                      <a:lnTo>
                        <a:pt x="1" y="4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51" name="Freeform 538"/>
                <p:cNvSpPr>
                  <a:spLocks/>
                </p:cNvSpPr>
                <p:nvPr/>
              </p:nvSpPr>
              <p:spPr bwMode="auto">
                <a:xfrm>
                  <a:off x="2082800" y="2840038"/>
                  <a:ext cx="1588" cy="12700"/>
                </a:xfrm>
                <a:custGeom>
                  <a:avLst/>
                  <a:gdLst>
                    <a:gd name="T0" fmla="*/ 1 w 1"/>
                    <a:gd name="T1" fmla="*/ 0 h 8"/>
                    <a:gd name="T2" fmla="*/ 1 w 1"/>
                    <a:gd name="T3" fmla="*/ 3 h 8"/>
                    <a:gd name="T4" fmla="*/ 0 w 1"/>
                    <a:gd name="T5" fmla="*/ 8 h 8"/>
                    <a:gd name="T6" fmla="*/ 0 w 1"/>
                    <a:gd name="T7" fmla="*/ 8 h 8"/>
                    <a:gd name="T8" fmla="*/ 0 w 1"/>
                    <a:gd name="T9" fmla="*/ 3 h 8"/>
                    <a:gd name="T10" fmla="*/ 1 w 1"/>
                    <a:gd name="T11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" h="8">
                      <a:moveTo>
                        <a:pt x="1" y="0"/>
                      </a:moveTo>
                      <a:lnTo>
                        <a:pt x="1" y="3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52" name="Freeform 539"/>
                <p:cNvSpPr>
                  <a:spLocks/>
                </p:cNvSpPr>
                <p:nvPr/>
              </p:nvSpPr>
              <p:spPr bwMode="auto">
                <a:xfrm>
                  <a:off x="2082800" y="2841625"/>
                  <a:ext cx="1588" cy="11113"/>
                </a:xfrm>
                <a:custGeom>
                  <a:avLst/>
                  <a:gdLst>
                    <a:gd name="T0" fmla="*/ 1 w 1"/>
                    <a:gd name="T1" fmla="*/ 0 h 7"/>
                    <a:gd name="T2" fmla="*/ 1 w 1"/>
                    <a:gd name="T3" fmla="*/ 2 h 7"/>
                    <a:gd name="T4" fmla="*/ 0 w 1"/>
                    <a:gd name="T5" fmla="*/ 7 h 7"/>
                    <a:gd name="T6" fmla="*/ 0 w 1"/>
                    <a:gd name="T7" fmla="*/ 7 h 7"/>
                    <a:gd name="T8" fmla="*/ 1 w 1"/>
                    <a:gd name="T9" fmla="*/ 2 h 7"/>
                    <a:gd name="T10" fmla="*/ 1 w 1"/>
                    <a:gd name="T11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" h="7">
                      <a:moveTo>
                        <a:pt x="1" y="0"/>
                      </a:moveTo>
                      <a:lnTo>
                        <a:pt x="1" y="2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1" y="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53" name="Freeform 540"/>
                <p:cNvSpPr>
                  <a:spLocks/>
                </p:cNvSpPr>
                <p:nvPr/>
              </p:nvSpPr>
              <p:spPr bwMode="auto">
                <a:xfrm>
                  <a:off x="2082800" y="2843213"/>
                  <a:ext cx="1588" cy="9525"/>
                </a:xfrm>
                <a:custGeom>
                  <a:avLst/>
                  <a:gdLst>
                    <a:gd name="T0" fmla="*/ 6 w 6"/>
                    <a:gd name="T1" fmla="*/ 0 h 42"/>
                    <a:gd name="T2" fmla="*/ 5 w 6"/>
                    <a:gd name="T3" fmla="*/ 12 h 42"/>
                    <a:gd name="T4" fmla="*/ 2 w 6"/>
                    <a:gd name="T5" fmla="*/ 42 h 42"/>
                    <a:gd name="T6" fmla="*/ 0 w 6"/>
                    <a:gd name="T7" fmla="*/ 42 h 42"/>
                    <a:gd name="T8" fmla="*/ 5 w 6"/>
                    <a:gd name="T9" fmla="*/ 12 h 42"/>
                    <a:gd name="T10" fmla="*/ 6 w 6"/>
                    <a:gd name="T11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" h="42">
                      <a:moveTo>
                        <a:pt x="6" y="0"/>
                      </a:moveTo>
                      <a:lnTo>
                        <a:pt x="5" y="12"/>
                      </a:lnTo>
                      <a:lnTo>
                        <a:pt x="2" y="42"/>
                      </a:lnTo>
                      <a:cubicBezTo>
                        <a:pt x="2" y="42"/>
                        <a:pt x="1" y="41"/>
                        <a:pt x="0" y="42"/>
                      </a:cubicBezTo>
                      <a:lnTo>
                        <a:pt x="5" y="12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54" name="Freeform 541"/>
                <p:cNvSpPr>
                  <a:spLocks/>
                </p:cNvSpPr>
                <p:nvPr/>
              </p:nvSpPr>
              <p:spPr bwMode="auto">
                <a:xfrm>
                  <a:off x="2082800" y="2843213"/>
                  <a:ext cx="1588" cy="9525"/>
                </a:xfrm>
                <a:custGeom>
                  <a:avLst/>
                  <a:gdLst>
                    <a:gd name="T0" fmla="*/ 1 w 1"/>
                    <a:gd name="T1" fmla="*/ 0 h 6"/>
                    <a:gd name="T2" fmla="*/ 1 w 1"/>
                    <a:gd name="T3" fmla="*/ 1 h 6"/>
                    <a:gd name="T4" fmla="*/ 0 w 1"/>
                    <a:gd name="T5" fmla="*/ 6 h 6"/>
                    <a:gd name="T6" fmla="*/ 0 w 1"/>
                    <a:gd name="T7" fmla="*/ 6 h 6"/>
                    <a:gd name="T8" fmla="*/ 1 w 1"/>
                    <a:gd name="T9" fmla="*/ 1 h 6"/>
                    <a:gd name="T10" fmla="*/ 1 w 1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" h="6">
                      <a:moveTo>
                        <a:pt x="1" y="0"/>
                      </a:moveTo>
                      <a:lnTo>
                        <a:pt x="1" y="1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1" y="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55" name="Freeform 542"/>
                <p:cNvSpPr>
                  <a:spLocks/>
                </p:cNvSpPr>
                <p:nvPr/>
              </p:nvSpPr>
              <p:spPr bwMode="auto">
                <a:xfrm>
                  <a:off x="2082800" y="2844800"/>
                  <a:ext cx="1588" cy="7938"/>
                </a:xfrm>
                <a:custGeom>
                  <a:avLst/>
                  <a:gdLst>
                    <a:gd name="T0" fmla="*/ 1 w 1"/>
                    <a:gd name="T1" fmla="*/ 0 h 5"/>
                    <a:gd name="T2" fmla="*/ 1 w 1"/>
                    <a:gd name="T3" fmla="*/ 0 h 5"/>
                    <a:gd name="T4" fmla="*/ 1 w 1"/>
                    <a:gd name="T5" fmla="*/ 5 h 5"/>
                    <a:gd name="T6" fmla="*/ 0 w 1"/>
                    <a:gd name="T7" fmla="*/ 5 h 5"/>
                    <a:gd name="T8" fmla="*/ 1 w 1"/>
                    <a:gd name="T9" fmla="*/ 0 h 5"/>
                    <a:gd name="T10" fmla="*/ 1 w 1"/>
                    <a:gd name="T11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" h="5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5"/>
                      </a:lnTo>
                      <a:lnTo>
                        <a:pt x="0" y="5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56" name="Freeform 543"/>
                <p:cNvSpPr>
                  <a:spLocks/>
                </p:cNvSpPr>
                <p:nvPr/>
              </p:nvSpPr>
              <p:spPr bwMode="auto">
                <a:xfrm>
                  <a:off x="2084388" y="2844800"/>
                  <a:ext cx="0" cy="7938"/>
                </a:xfrm>
                <a:custGeom>
                  <a:avLst/>
                  <a:gdLst>
                    <a:gd name="T0" fmla="*/ 1 w 1"/>
                    <a:gd name="T1" fmla="*/ 0 h 35"/>
                    <a:gd name="T2" fmla="*/ 1 w 1"/>
                    <a:gd name="T3" fmla="*/ 4 h 35"/>
                    <a:gd name="T4" fmla="*/ 1 w 1"/>
                    <a:gd name="T5" fmla="*/ 34 h 35"/>
                    <a:gd name="T6" fmla="*/ 0 w 1"/>
                    <a:gd name="T7" fmla="*/ 35 h 35"/>
                    <a:gd name="T8" fmla="*/ 1 w 1"/>
                    <a:gd name="T9" fmla="*/ 4 h 35"/>
                    <a:gd name="T10" fmla="*/ 1 w 1"/>
                    <a:gd name="T11" fmla="*/ 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" h="35">
                      <a:moveTo>
                        <a:pt x="1" y="0"/>
                      </a:moveTo>
                      <a:lnTo>
                        <a:pt x="1" y="4"/>
                      </a:lnTo>
                      <a:lnTo>
                        <a:pt x="1" y="34"/>
                      </a:lnTo>
                      <a:cubicBezTo>
                        <a:pt x="1" y="34"/>
                        <a:pt x="0" y="34"/>
                        <a:pt x="0" y="35"/>
                      </a:cubicBezTo>
                      <a:lnTo>
                        <a:pt x="1" y="4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57" name="Freeform 544"/>
                <p:cNvSpPr>
                  <a:spLocks/>
                </p:cNvSpPr>
                <p:nvPr/>
              </p:nvSpPr>
              <p:spPr bwMode="auto">
                <a:xfrm>
                  <a:off x="2084388" y="2844800"/>
                  <a:ext cx="0" cy="7938"/>
                </a:xfrm>
                <a:custGeom>
                  <a:avLst/>
                  <a:gdLst>
                    <a:gd name="T0" fmla="*/ 0 h 5"/>
                    <a:gd name="T1" fmla="*/ 0 h 5"/>
                    <a:gd name="T2" fmla="*/ 5 h 5"/>
                    <a:gd name="T3" fmla="*/ 5 h 5"/>
                    <a:gd name="T4" fmla="*/ 0 h 5"/>
                    <a:gd name="T5" fmla="*/ 0 h 5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</a:cxnLst>
                  <a:rect l="0" t="0" r="r" b="b"/>
                  <a:pathLst>
                    <a:path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58" name="Freeform 545"/>
                <p:cNvSpPr>
                  <a:spLocks/>
                </p:cNvSpPr>
                <p:nvPr/>
              </p:nvSpPr>
              <p:spPr bwMode="auto">
                <a:xfrm>
                  <a:off x="2084388" y="2844800"/>
                  <a:ext cx="0" cy="7938"/>
                </a:xfrm>
                <a:custGeom>
                  <a:avLst/>
                  <a:gdLst>
                    <a:gd name="T0" fmla="*/ 0 h 5"/>
                    <a:gd name="T1" fmla="*/ 0 h 5"/>
                    <a:gd name="T2" fmla="*/ 5 h 5"/>
                    <a:gd name="T3" fmla="*/ 5 h 5"/>
                    <a:gd name="T4" fmla="*/ 0 h 5"/>
                    <a:gd name="T5" fmla="*/ 0 h 5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</a:cxnLst>
                  <a:rect l="0" t="0" r="r" b="b"/>
                  <a:pathLst>
                    <a:path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59" name="Freeform 546"/>
                <p:cNvSpPr>
                  <a:spLocks/>
                </p:cNvSpPr>
                <p:nvPr/>
              </p:nvSpPr>
              <p:spPr bwMode="auto">
                <a:xfrm>
                  <a:off x="2084388" y="2844800"/>
                  <a:ext cx="0" cy="7938"/>
                </a:xfrm>
                <a:custGeom>
                  <a:avLst/>
                  <a:gdLst>
                    <a:gd name="T0" fmla="*/ 0 h 5"/>
                    <a:gd name="T1" fmla="*/ 0 h 5"/>
                    <a:gd name="T2" fmla="*/ 5 h 5"/>
                    <a:gd name="T3" fmla="*/ 5 h 5"/>
                    <a:gd name="T4" fmla="*/ 0 h 5"/>
                    <a:gd name="T5" fmla="*/ 0 h 5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</a:cxnLst>
                  <a:rect l="0" t="0" r="r" b="b"/>
                  <a:pathLst>
                    <a:path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60" name="Freeform 547"/>
                <p:cNvSpPr>
                  <a:spLocks/>
                </p:cNvSpPr>
                <p:nvPr/>
              </p:nvSpPr>
              <p:spPr bwMode="auto">
                <a:xfrm>
                  <a:off x="2084388" y="2844800"/>
                  <a:ext cx="0" cy="7938"/>
                </a:xfrm>
                <a:custGeom>
                  <a:avLst/>
                  <a:gdLst>
                    <a:gd name="T0" fmla="*/ 0 h 5"/>
                    <a:gd name="T1" fmla="*/ 0 h 5"/>
                    <a:gd name="T2" fmla="*/ 5 h 5"/>
                    <a:gd name="T3" fmla="*/ 5 h 5"/>
                    <a:gd name="T4" fmla="*/ 0 h 5"/>
                    <a:gd name="T5" fmla="*/ 0 h 5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</a:cxnLst>
                  <a:rect l="0" t="0" r="r" b="b"/>
                  <a:pathLst>
                    <a:path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61" name="Freeform 548"/>
                <p:cNvSpPr>
                  <a:spLocks/>
                </p:cNvSpPr>
                <p:nvPr/>
              </p:nvSpPr>
              <p:spPr bwMode="auto">
                <a:xfrm>
                  <a:off x="2084388" y="2844800"/>
                  <a:ext cx="0" cy="7938"/>
                </a:xfrm>
                <a:custGeom>
                  <a:avLst/>
                  <a:gdLst>
                    <a:gd name="T0" fmla="*/ 0 h 5"/>
                    <a:gd name="T1" fmla="*/ 0 h 5"/>
                    <a:gd name="T2" fmla="*/ 5 h 5"/>
                    <a:gd name="T3" fmla="*/ 5 h 5"/>
                    <a:gd name="T4" fmla="*/ 0 h 5"/>
                    <a:gd name="T5" fmla="*/ 0 h 5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</a:cxnLst>
                  <a:rect l="0" t="0" r="r" b="b"/>
                  <a:pathLst>
                    <a:path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62" name="Freeform 549"/>
                <p:cNvSpPr>
                  <a:spLocks/>
                </p:cNvSpPr>
                <p:nvPr/>
              </p:nvSpPr>
              <p:spPr bwMode="auto">
                <a:xfrm>
                  <a:off x="2084388" y="2844800"/>
                  <a:ext cx="0" cy="7938"/>
                </a:xfrm>
                <a:custGeom>
                  <a:avLst/>
                  <a:gdLst>
                    <a:gd name="T0" fmla="*/ 0 h 5"/>
                    <a:gd name="T1" fmla="*/ 0 h 5"/>
                    <a:gd name="T2" fmla="*/ 5 h 5"/>
                    <a:gd name="T3" fmla="*/ 5 h 5"/>
                    <a:gd name="T4" fmla="*/ 0 h 5"/>
                    <a:gd name="T5" fmla="*/ 0 h 5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</a:cxnLst>
                  <a:rect l="0" t="0" r="r" b="b"/>
                  <a:pathLst>
                    <a:path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63" name="Freeform 550"/>
                <p:cNvSpPr>
                  <a:spLocks/>
                </p:cNvSpPr>
                <p:nvPr/>
              </p:nvSpPr>
              <p:spPr bwMode="auto">
                <a:xfrm>
                  <a:off x="2084388" y="2844800"/>
                  <a:ext cx="0" cy="7938"/>
                </a:xfrm>
                <a:custGeom>
                  <a:avLst/>
                  <a:gdLst>
                    <a:gd name="T0" fmla="*/ 0 h 5"/>
                    <a:gd name="T1" fmla="*/ 0 h 5"/>
                    <a:gd name="T2" fmla="*/ 5 h 5"/>
                    <a:gd name="T3" fmla="*/ 5 h 5"/>
                    <a:gd name="T4" fmla="*/ 0 h 5"/>
                    <a:gd name="T5" fmla="*/ 0 h 5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</a:cxnLst>
                  <a:rect l="0" t="0" r="r" b="b"/>
                  <a:pathLst>
                    <a:path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64" name="Freeform 551"/>
                <p:cNvSpPr>
                  <a:spLocks/>
                </p:cNvSpPr>
                <p:nvPr/>
              </p:nvSpPr>
              <p:spPr bwMode="auto">
                <a:xfrm>
                  <a:off x="2082800" y="2838450"/>
                  <a:ext cx="7938" cy="9525"/>
                </a:xfrm>
                <a:custGeom>
                  <a:avLst/>
                  <a:gdLst>
                    <a:gd name="T0" fmla="*/ 0 w 34"/>
                    <a:gd name="T1" fmla="*/ 0 h 44"/>
                    <a:gd name="T2" fmla="*/ 12 w 34"/>
                    <a:gd name="T3" fmla="*/ 2 h 44"/>
                    <a:gd name="T4" fmla="*/ 26 w 34"/>
                    <a:gd name="T5" fmla="*/ 11 h 44"/>
                    <a:gd name="T6" fmla="*/ 34 w 34"/>
                    <a:gd name="T7" fmla="*/ 26 h 44"/>
                    <a:gd name="T8" fmla="*/ 32 w 34"/>
                    <a:gd name="T9" fmla="*/ 41 h 44"/>
                    <a:gd name="T10" fmla="*/ 31 w 34"/>
                    <a:gd name="T11" fmla="*/ 44 h 44"/>
                    <a:gd name="T12" fmla="*/ 2 w 34"/>
                    <a:gd name="T13" fmla="*/ 30 h 44"/>
                    <a:gd name="T14" fmla="*/ 0 w 34"/>
                    <a:gd name="T15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4" h="44">
                      <a:moveTo>
                        <a:pt x="0" y="0"/>
                      </a:moveTo>
                      <a:cubicBezTo>
                        <a:pt x="4" y="0"/>
                        <a:pt x="8" y="1"/>
                        <a:pt x="12" y="2"/>
                      </a:cubicBezTo>
                      <a:cubicBezTo>
                        <a:pt x="18" y="4"/>
                        <a:pt x="22" y="8"/>
                        <a:pt x="26" y="11"/>
                      </a:cubicBezTo>
                      <a:cubicBezTo>
                        <a:pt x="30" y="16"/>
                        <a:pt x="32" y="20"/>
                        <a:pt x="34" y="26"/>
                      </a:cubicBezTo>
                      <a:cubicBezTo>
                        <a:pt x="34" y="31"/>
                        <a:pt x="34" y="36"/>
                        <a:pt x="32" y="41"/>
                      </a:cubicBezTo>
                      <a:lnTo>
                        <a:pt x="31" y="44"/>
                      </a:lnTo>
                      <a:lnTo>
                        <a:pt x="2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65" name="Freeform 552"/>
                <p:cNvSpPr>
                  <a:spLocks/>
                </p:cNvSpPr>
                <p:nvPr/>
              </p:nvSpPr>
              <p:spPr bwMode="auto">
                <a:xfrm>
                  <a:off x="2076450" y="2841625"/>
                  <a:ext cx="14288" cy="6350"/>
                </a:xfrm>
                <a:custGeom>
                  <a:avLst/>
                  <a:gdLst>
                    <a:gd name="T0" fmla="*/ 9 w 9"/>
                    <a:gd name="T1" fmla="*/ 4 h 4"/>
                    <a:gd name="T2" fmla="*/ 9 w 9"/>
                    <a:gd name="T3" fmla="*/ 4 h 4"/>
                    <a:gd name="T4" fmla="*/ 5 w 9"/>
                    <a:gd name="T5" fmla="*/ 2 h 4"/>
                    <a:gd name="T6" fmla="*/ 0 w 9"/>
                    <a:gd name="T7" fmla="*/ 0 h 4"/>
                    <a:gd name="T8" fmla="*/ 0 w 9"/>
                    <a:gd name="T9" fmla="*/ 0 h 4"/>
                    <a:gd name="T10" fmla="*/ 5 w 9"/>
                    <a:gd name="T11" fmla="*/ 2 h 4"/>
                    <a:gd name="T12" fmla="*/ 9 w 9"/>
                    <a:gd name="T13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" h="4">
                      <a:moveTo>
                        <a:pt x="9" y="4"/>
                      </a:moveTo>
                      <a:lnTo>
                        <a:pt x="9" y="4"/>
                      </a:lnTo>
                      <a:lnTo>
                        <a:pt x="5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5" y="2"/>
                      </a:lnTo>
                      <a:lnTo>
                        <a:pt x="9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66" name="Freeform 553"/>
                <p:cNvSpPr>
                  <a:spLocks/>
                </p:cNvSpPr>
                <p:nvPr/>
              </p:nvSpPr>
              <p:spPr bwMode="auto">
                <a:xfrm>
                  <a:off x="2076450" y="2841625"/>
                  <a:ext cx="14288" cy="6350"/>
                </a:xfrm>
                <a:custGeom>
                  <a:avLst/>
                  <a:gdLst>
                    <a:gd name="T0" fmla="*/ 9 w 9"/>
                    <a:gd name="T1" fmla="*/ 4 h 4"/>
                    <a:gd name="T2" fmla="*/ 9 w 9"/>
                    <a:gd name="T3" fmla="*/ 4 h 4"/>
                    <a:gd name="T4" fmla="*/ 5 w 9"/>
                    <a:gd name="T5" fmla="*/ 2 h 4"/>
                    <a:gd name="T6" fmla="*/ 0 w 9"/>
                    <a:gd name="T7" fmla="*/ 0 h 4"/>
                    <a:gd name="T8" fmla="*/ 0 w 9"/>
                    <a:gd name="T9" fmla="*/ 0 h 4"/>
                    <a:gd name="T10" fmla="*/ 5 w 9"/>
                    <a:gd name="T11" fmla="*/ 2 h 4"/>
                    <a:gd name="T12" fmla="*/ 9 w 9"/>
                    <a:gd name="T13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" h="4">
                      <a:moveTo>
                        <a:pt x="9" y="4"/>
                      </a:moveTo>
                      <a:lnTo>
                        <a:pt x="9" y="4"/>
                      </a:lnTo>
                      <a:lnTo>
                        <a:pt x="5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5" y="2"/>
                      </a:lnTo>
                      <a:lnTo>
                        <a:pt x="9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67" name="Freeform 554"/>
                <p:cNvSpPr>
                  <a:spLocks/>
                </p:cNvSpPr>
                <p:nvPr/>
              </p:nvSpPr>
              <p:spPr bwMode="auto">
                <a:xfrm>
                  <a:off x="2076450" y="2841625"/>
                  <a:ext cx="14288" cy="6350"/>
                </a:xfrm>
                <a:custGeom>
                  <a:avLst/>
                  <a:gdLst>
                    <a:gd name="T0" fmla="*/ 9 w 9"/>
                    <a:gd name="T1" fmla="*/ 4 h 4"/>
                    <a:gd name="T2" fmla="*/ 9 w 9"/>
                    <a:gd name="T3" fmla="*/ 4 h 4"/>
                    <a:gd name="T4" fmla="*/ 5 w 9"/>
                    <a:gd name="T5" fmla="*/ 2 h 4"/>
                    <a:gd name="T6" fmla="*/ 0 w 9"/>
                    <a:gd name="T7" fmla="*/ 0 h 4"/>
                    <a:gd name="T8" fmla="*/ 0 w 9"/>
                    <a:gd name="T9" fmla="*/ 0 h 4"/>
                    <a:gd name="T10" fmla="*/ 5 w 9"/>
                    <a:gd name="T11" fmla="*/ 2 h 4"/>
                    <a:gd name="T12" fmla="*/ 9 w 9"/>
                    <a:gd name="T13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" h="4">
                      <a:moveTo>
                        <a:pt x="9" y="4"/>
                      </a:moveTo>
                      <a:lnTo>
                        <a:pt x="9" y="4"/>
                      </a:lnTo>
                      <a:lnTo>
                        <a:pt x="5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5" y="2"/>
                      </a:lnTo>
                      <a:lnTo>
                        <a:pt x="9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68" name="Freeform 555"/>
                <p:cNvSpPr>
                  <a:spLocks/>
                </p:cNvSpPr>
                <p:nvPr/>
              </p:nvSpPr>
              <p:spPr bwMode="auto">
                <a:xfrm>
                  <a:off x="2076450" y="2841625"/>
                  <a:ext cx="14288" cy="7938"/>
                </a:xfrm>
                <a:custGeom>
                  <a:avLst/>
                  <a:gdLst>
                    <a:gd name="T0" fmla="*/ 9 w 9"/>
                    <a:gd name="T1" fmla="*/ 4 h 5"/>
                    <a:gd name="T2" fmla="*/ 9 w 9"/>
                    <a:gd name="T3" fmla="*/ 5 h 5"/>
                    <a:gd name="T4" fmla="*/ 5 w 9"/>
                    <a:gd name="T5" fmla="*/ 2 h 5"/>
                    <a:gd name="T6" fmla="*/ 0 w 9"/>
                    <a:gd name="T7" fmla="*/ 0 h 5"/>
                    <a:gd name="T8" fmla="*/ 0 w 9"/>
                    <a:gd name="T9" fmla="*/ 0 h 5"/>
                    <a:gd name="T10" fmla="*/ 5 w 9"/>
                    <a:gd name="T11" fmla="*/ 2 h 5"/>
                    <a:gd name="T12" fmla="*/ 9 w 9"/>
                    <a:gd name="T13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" h="5">
                      <a:moveTo>
                        <a:pt x="9" y="4"/>
                      </a:moveTo>
                      <a:lnTo>
                        <a:pt x="9" y="5"/>
                      </a:lnTo>
                      <a:lnTo>
                        <a:pt x="5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5" y="2"/>
                      </a:lnTo>
                      <a:lnTo>
                        <a:pt x="9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69" name="Freeform 556"/>
                <p:cNvSpPr>
                  <a:spLocks/>
                </p:cNvSpPr>
                <p:nvPr/>
              </p:nvSpPr>
              <p:spPr bwMode="auto">
                <a:xfrm>
                  <a:off x="2076450" y="2841625"/>
                  <a:ext cx="14288" cy="7938"/>
                </a:xfrm>
                <a:custGeom>
                  <a:avLst/>
                  <a:gdLst>
                    <a:gd name="T0" fmla="*/ 9 w 9"/>
                    <a:gd name="T1" fmla="*/ 5 h 5"/>
                    <a:gd name="T2" fmla="*/ 9 w 9"/>
                    <a:gd name="T3" fmla="*/ 5 h 5"/>
                    <a:gd name="T4" fmla="*/ 5 w 9"/>
                    <a:gd name="T5" fmla="*/ 3 h 5"/>
                    <a:gd name="T6" fmla="*/ 0 w 9"/>
                    <a:gd name="T7" fmla="*/ 1 h 5"/>
                    <a:gd name="T8" fmla="*/ 0 w 9"/>
                    <a:gd name="T9" fmla="*/ 0 h 5"/>
                    <a:gd name="T10" fmla="*/ 5 w 9"/>
                    <a:gd name="T11" fmla="*/ 2 h 5"/>
                    <a:gd name="T12" fmla="*/ 9 w 9"/>
                    <a:gd name="T13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" h="5">
                      <a:moveTo>
                        <a:pt x="9" y="5"/>
                      </a:moveTo>
                      <a:lnTo>
                        <a:pt x="9" y="5"/>
                      </a:lnTo>
                      <a:lnTo>
                        <a:pt x="5" y="3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5" y="2"/>
                      </a:lnTo>
                      <a:lnTo>
                        <a:pt x="9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70" name="Freeform 557"/>
                <p:cNvSpPr>
                  <a:spLocks/>
                </p:cNvSpPr>
                <p:nvPr/>
              </p:nvSpPr>
              <p:spPr bwMode="auto">
                <a:xfrm>
                  <a:off x="2076450" y="2843213"/>
                  <a:ext cx="14288" cy="6350"/>
                </a:xfrm>
                <a:custGeom>
                  <a:avLst/>
                  <a:gdLst>
                    <a:gd name="T0" fmla="*/ 9 w 9"/>
                    <a:gd name="T1" fmla="*/ 4 h 4"/>
                    <a:gd name="T2" fmla="*/ 9 w 9"/>
                    <a:gd name="T3" fmla="*/ 4 h 4"/>
                    <a:gd name="T4" fmla="*/ 5 w 9"/>
                    <a:gd name="T5" fmla="*/ 2 h 4"/>
                    <a:gd name="T6" fmla="*/ 0 w 9"/>
                    <a:gd name="T7" fmla="*/ 0 h 4"/>
                    <a:gd name="T8" fmla="*/ 0 w 9"/>
                    <a:gd name="T9" fmla="*/ 0 h 4"/>
                    <a:gd name="T10" fmla="*/ 5 w 9"/>
                    <a:gd name="T11" fmla="*/ 2 h 4"/>
                    <a:gd name="T12" fmla="*/ 9 w 9"/>
                    <a:gd name="T13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" h="4">
                      <a:moveTo>
                        <a:pt x="9" y="4"/>
                      </a:moveTo>
                      <a:lnTo>
                        <a:pt x="9" y="4"/>
                      </a:lnTo>
                      <a:lnTo>
                        <a:pt x="5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5" y="2"/>
                      </a:lnTo>
                      <a:lnTo>
                        <a:pt x="9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71" name="Freeform 558"/>
                <p:cNvSpPr>
                  <a:spLocks/>
                </p:cNvSpPr>
                <p:nvPr/>
              </p:nvSpPr>
              <p:spPr bwMode="auto">
                <a:xfrm>
                  <a:off x="2076450" y="2843213"/>
                  <a:ext cx="14288" cy="6350"/>
                </a:xfrm>
                <a:custGeom>
                  <a:avLst/>
                  <a:gdLst>
                    <a:gd name="T0" fmla="*/ 59 w 59"/>
                    <a:gd name="T1" fmla="*/ 28 h 31"/>
                    <a:gd name="T2" fmla="*/ 58 w 59"/>
                    <a:gd name="T3" fmla="*/ 31 h 31"/>
                    <a:gd name="T4" fmla="*/ 29 w 59"/>
                    <a:gd name="T5" fmla="*/ 17 h 31"/>
                    <a:gd name="T6" fmla="*/ 0 w 59"/>
                    <a:gd name="T7" fmla="*/ 4 h 31"/>
                    <a:gd name="T8" fmla="*/ 3 w 59"/>
                    <a:gd name="T9" fmla="*/ 0 h 31"/>
                    <a:gd name="T10" fmla="*/ 31 w 59"/>
                    <a:gd name="T11" fmla="*/ 14 h 31"/>
                    <a:gd name="T12" fmla="*/ 59 w 59"/>
                    <a:gd name="T13" fmla="*/ 28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31">
                      <a:moveTo>
                        <a:pt x="59" y="28"/>
                      </a:moveTo>
                      <a:lnTo>
                        <a:pt x="58" y="31"/>
                      </a:lnTo>
                      <a:lnTo>
                        <a:pt x="29" y="17"/>
                      </a:lnTo>
                      <a:lnTo>
                        <a:pt x="0" y="4"/>
                      </a:lnTo>
                      <a:cubicBezTo>
                        <a:pt x="1" y="3"/>
                        <a:pt x="2" y="2"/>
                        <a:pt x="3" y="0"/>
                      </a:cubicBezTo>
                      <a:lnTo>
                        <a:pt x="31" y="14"/>
                      </a:lnTo>
                      <a:lnTo>
                        <a:pt x="59" y="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72" name="Freeform 559"/>
                <p:cNvSpPr>
                  <a:spLocks/>
                </p:cNvSpPr>
                <p:nvPr/>
              </p:nvSpPr>
              <p:spPr bwMode="auto">
                <a:xfrm>
                  <a:off x="2076450" y="2843213"/>
                  <a:ext cx="14288" cy="7938"/>
                </a:xfrm>
                <a:custGeom>
                  <a:avLst/>
                  <a:gdLst>
                    <a:gd name="T0" fmla="*/ 60 w 60"/>
                    <a:gd name="T1" fmla="*/ 27 h 31"/>
                    <a:gd name="T2" fmla="*/ 58 w 60"/>
                    <a:gd name="T3" fmla="*/ 31 h 31"/>
                    <a:gd name="T4" fmla="*/ 29 w 60"/>
                    <a:gd name="T5" fmla="*/ 18 h 31"/>
                    <a:gd name="T6" fmla="*/ 0 w 60"/>
                    <a:gd name="T7" fmla="*/ 5 h 31"/>
                    <a:gd name="T8" fmla="*/ 2 w 60"/>
                    <a:gd name="T9" fmla="*/ 0 h 31"/>
                    <a:gd name="T10" fmla="*/ 31 w 60"/>
                    <a:gd name="T11" fmla="*/ 13 h 31"/>
                    <a:gd name="T12" fmla="*/ 60 w 60"/>
                    <a:gd name="T13" fmla="*/ 2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" h="31">
                      <a:moveTo>
                        <a:pt x="60" y="27"/>
                      </a:moveTo>
                      <a:cubicBezTo>
                        <a:pt x="60" y="28"/>
                        <a:pt x="59" y="29"/>
                        <a:pt x="58" y="31"/>
                      </a:cubicBezTo>
                      <a:lnTo>
                        <a:pt x="29" y="18"/>
                      </a:lnTo>
                      <a:lnTo>
                        <a:pt x="0" y="5"/>
                      </a:lnTo>
                      <a:cubicBezTo>
                        <a:pt x="1" y="3"/>
                        <a:pt x="2" y="1"/>
                        <a:pt x="2" y="0"/>
                      </a:cubicBezTo>
                      <a:lnTo>
                        <a:pt x="31" y="13"/>
                      </a:lnTo>
                      <a:lnTo>
                        <a:pt x="60" y="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73" name="Freeform 560"/>
                <p:cNvSpPr>
                  <a:spLocks/>
                </p:cNvSpPr>
                <p:nvPr/>
              </p:nvSpPr>
              <p:spPr bwMode="auto">
                <a:xfrm>
                  <a:off x="2074863" y="2844800"/>
                  <a:ext cx="14288" cy="9525"/>
                </a:xfrm>
                <a:custGeom>
                  <a:avLst/>
                  <a:gdLst>
                    <a:gd name="T0" fmla="*/ 63 w 63"/>
                    <a:gd name="T1" fmla="*/ 26 h 38"/>
                    <a:gd name="T2" fmla="*/ 57 w 63"/>
                    <a:gd name="T3" fmla="*/ 38 h 38"/>
                    <a:gd name="T4" fmla="*/ 29 w 63"/>
                    <a:gd name="T5" fmla="*/ 25 h 38"/>
                    <a:gd name="T6" fmla="*/ 0 w 63"/>
                    <a:gd name="T7" fmla="*/ 13 h 38"/>
                    <a:gd name="T8" fmla="*/ 5 w 63"/>
                    <a:gd name="T9" fmla="*/ 0 h 38"/>
                    <a:gd name="T10" fmla="*/ 34 w 63"/>
                    <a:gd name="T11" fmla="*/ 13 h 38"/>
                    <a:gd name="T12" fmla="*/ 63 w 63"/>
                    <a:gd name="T13" fmla="*/ 26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3" h="38">
                      <a:moveTo>
                        <a:pt x="63" y="26"/>
                      </a:moveTo>
                      <a:cubicBezTo>
                        <a:pt x="62" y="30"/>
                        <a:pt x="60" y="34"/>
                        <a:pt x="57" y="38"/>
                      </a:cubicBezTo>
                      <a:lnTo>
                        <a:pt x="29" y="25"/>
                      </a:lnTo>
                      <a:lnTo>
                        <a:pt x="0" y="13"/>
                      </a:lnTo>
                      <a:cubicBezTo>
                        <a:pt x="2" y="7"/>
                        <a:pt x="4" y="3"/>
                        <a:pt x="5" y="0"/>
                      </a:cubicBezTo>
                      <a:lnTo>
                        <a:pt x="34" y="13"/>
                      </a:lnTo>
                      <a:lnTo>
                        <a:pt x="63" y="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74" name="Freeform 561"/>
                <p:cNvSpPr>
                  <a:spLocks/>
                </p:cNvSpPr>
                <p:nvPr/>
              </p:nvSpPr>
              <p:spPr bwMode="auto">
                <a:xfrm>
                  <a:off x="2073275" y="2847975"/>
                  <a:ext cx="14288" cy="9525"/>
                </a:xfrm>
                <a:custGeom>
                  <a:avLst/>
                  <a:gdLst>
                    <a:gd name="T0" fmla="*/ 65 w 65"/>
                    <a:gd name="T1" fmla="*/ 25 h 42"/>
                    <a:gd name="T2" fmla="*/ 57 w 65"/>
                    <a:gd name="T3" fmla="*/ 42 h 42"/>
                    <a:gd name="T4" fmla="*/ 29 w 65"/>
                    <a:gd name="T5" fmla="*/ 30 h 42"/>
                    <a:gd name="T6" fmla="*/ 0 w 65"/>
                    <a:gd name="T7" fmla="*/ 17 h 42"/>
                    <a:gd name="T8" fmla="*/ 8 w 65"/>
                    <a:gd name="T9" fmla="*/ 0 h 42"/>
                    <a:gd name="T10" fmla="*/ 37 w 65"/>
                    <a:gd name="T11" fmla="*/ 12 h 42"/>
                    <a:gd name="T12" fmla="*/ 65 w 65"/>
                    <a:gd name="T13" fmla="*/ 25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5" h="42">
                      <a:moveTo>
                        <a:pt x="65" y="25"/>
                      </a:moveTo>
                      <a:cubicBezTo>
                        <a:pt x="63" y="30"/>
                        <a:pt x="61" y="36"/>
                        <a:pt x="57" y="42"/>
                      </a:cubicBezTo>
                      <a:lnTo>
                        <a:pt x="29" y="30"/>
                      </a:lnTo>
                      <a:lnTo>
                        <a:pt x="0" y="17"/>
                      </a:lnTo>
                      <a:cubicBezTo>
                        <a:pt x="2" y="10"/>
                        <a:pt x="5" y="5"/>
                        <a:pt x="8" y="0"/>
                      </a:cubicBezTo>
                      <a:lnTo>
                        <a:pt x="37" y="12"/>
                      </a:lnTo>
                      <a:lnTo>
                        <a:pt x="65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75" name="Freeform 562"/>
                <p:cNvSpPr>
                  <a:spLocks/>
                </p:cNvSpPr>
                <p:nvPr/>
              </p:nvSpPr>
              <p:spPr bwMode="auto">
                <a:xfrm>
                  <a:off x="2068513" y="2851150"/>
                  <a:ext cx="17463" cy="17463"/>
                </a:xfrm>
                <a:custGeom>
                  <a:avLst/>
                  <a:gdLst>
                    <a:gd name="T0" fmla="*/ 77 w 77"/>
                    <a:gd name="T1" fmla="*/ 25 h 71"/>
                    <a:gd name="T2" fmla="*/ 59 w 77"/>
                    <a:gd name="T3" fmla="*/ 71 h 71"/>
                    <a:gd name="T4" fmla="*/ 29 w 77"/>
                    <a:gd name="T5" fmla="*/ 60 h 71"/>
                    <a:gd name="T6" fmla="*/ 0 w 77"/>
                    <a:gd name="T7" fmla="*/ 48 h 71"/>
                    <a:gd name="T8" fmla="*/ 20 w 77"/>
                    <a:gd name="T9" fmla="*/ 0 h 71"/>
                    <a:gd name="T10" fmla="*/ 49 w 77"/>
                    <a:gd name="T11" fmla="*/ 13 h 71"/>
                    <a:gd name="T12" fmla="*/ 77 w 77"/>
                    <a:gd name="T13" fmla="*/ 25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7" h="71">
                      <a:moveTo>
                        <a:pt x="77" y="25"/>
                      </a:moveTo>
                      <a:cubicBezTo>
                        <a:pt x="72" y="38"/>
                        <a:pt x="66" y="54"/>
                        <a:pt x="59" y="71"/>
                      </a:cubicBezTo>
                      <a:lnTo>
                        <a:pt x="29" y="60"/>
                      </a:lnTo>
                      <a:lnTo>
                        <a:pt x="0" y="48"/>
                      </a:lnTo>
                      <a:cubicBezTo>
                        <a:pt x="7" y="30"/>
                        <a:pt x="13" y="13"/>
                        <a:pt x="20" y="0"/>
                      </a:cubicBezTo>
                      <a:lnTo>
                        <a:pt x="49" y="13"/>
                      </a:lnTo>
                      <a:lnTo>
                        <a:pt x="77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76" name="Freeform 563"/>
                <p:cNvSpPr>
                  <a:spLocks/>
                </p:cNvSpPr>
                <p:nvPr/>
              </p:nvSpPr>
              <p:spPr bwMode="auto">
                <a:xfrm>
                  <a:off x="2062163" y="2863850"/>
                  <a:ext cx="19050" cy="19050"/>
                </a:xfrm>
                <a:custGeom>
                  <a:avLst/>
                  <a:gdLst>
                    <a:gd name="T0" fmla="*/ 83 w 83"/>
                    <a:gd name="T1" fmla="*/ 23 h 83"/>
                    <a:gd name="T2" fmla="*/ 60 w 83"/>
                    <a:gd name="T3" fmla="*/ 83 h 83"/>
                    <a:gd name="T4" fmla="*/ 30 w 83"/>
                    <a:gd name="T5" fmla="*/ 73 h 83"/>
                    <a:gd name="T6" fmla="*/ 0 w 83"/>
                    <a:gd name="T7" fmla="*/ 62 h 83"/>
                    <a:gd name="T8" fmla="*/ 24 w 83"/>
                    <a:gd name="T9" fmla="*/ 0 h 83"/>
                    <a:gd name="T10" fmla="*/ 53 w 83"/>
                    <a:gd name="T11" fmla="*/ 12 h 83"/>
                    <a:gd name="T12" fmla="*/ 83 w 83"/>
                    <a:gd name="T13" fmla="*/ 23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3" h="83">
                      <a:moveTo>
                        <a:pt x="83" y="23"/>
                      </a:moveTo>
                      <a:cubicBezTo>
                        <a:pt x="76" y="41"/>
                        <a:pt x="68" y="61"/>
                        <a:pt x="60" y="83"/>
                      </a:cubicBezTo>
                      <a:lnTo>
                        <a:pt x="30" y="73"/>
                      </a:lnTo>
                      <a:lnTo>
                        <a:pt x="0" y="62"/>
                      </a:lnTo>
                      <a:cubicBezTo>
                        <a:pt x="8" y="39"/>
                        <a:pt x="16" y="18"/>
                        <a:pt x="24" y="0"/>
                      </a:cubicBezTo>
                      <a:lnTo>
                        <a:pt x="53" y="12"/>
                      </a:lnTo>
                      <a:lnTo>
                        <a:pt x="83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77" name="Freeform 564"/>
                <p:cNvSpPr>
                  <a:spLocks/>
                </p:cNvSpPr>
                <p:nvPr/>
              </p:nvSpPr>
              <p:spPr bwMode="auto">
                <a:xfrm>
                  <a:off x="2044700" y="2878138"/>
                  <a:ext cx="31750" cy="90488"/>
                </a:xfrm>
                <a:custGeom>
                  <a:avLst/>
                  <a:gdLst>
                    <a:gd name="T0" fmla="*/ 136 w 136"/>
                    <a:gd name="T1" fmla="*/ 21 h 387"/>
                    <a:gd name="T2" fmla="*/ 63 w 136"/>
                    <a:gd name="T3" fmla="*/ 387 h 387"/>
                    <a:gd name="T4" fmla="*/ 31 w 136"/>
                    <a:gd name="T5" fmla="*/ 386 h 387"/>
                    <a:gd name="T6" fmla="*/ 0 w 136"/>
                    <a:gd name="T7" fmla="*/ 384 h 387"/>
                    <a:gd name="T8" fmla="*/ 76 w 136"/>
                    <a:gd name="T9" fmla="*/ 0 h 387"/>
                    <a:gd name="T10" fmla="*/ 106 w 136"/>
                    <a:gd name="T11" fmla="*/ 11 h 387"/>
                    <a:gd name="T12" fmla="*/ 136 w 136"/>
                    <a:gd name="T13" fmla="*/ 21 h 3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6" h="387">
                      <a:moveTo>
                        <a:pt x="136" y="21"/>
                      </a:moveTo>
                      <a:cubicBezTo>
                        <a:pt x="102" y="118"/>
                        <a:pt x="66" y="251"/>
                        <a:pt x="63" y="387"/>
                      </a:cubicBezTo>
                      <a:lnTo>
                        <a:pt x="31" y="386"/>
                      </a:lnTo>
                      <a:lnTo>
                        <a:pt x="0" y="384"/>
                      </a:lnTo>
                      <a:cubicBezTo>
                        <a:pt x="3" y="241"/>
                        <a:pt x="41" y="101"/>
                        <a:pt x="76" y="0"/>
                      </a:cubicBezTo>
                      <a:lnTo>
                        <a:pt x="106" y="11"/>
                      </a:lnTo>
                      <a:lnTo>
                        <a:pt x="136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78" name="Freeform 565"/>
                <p:cNvSpPr>
                  <a:spLocks/>
                </p:cNvSpPr>
                <p:nvPr/>
              </p:nvSpPr>
              <p:spPr bwMode="auto">
                <a:xfrm>
                  <a:off x="1938338" y="2854325"/>
                  <a:ext cx="14288" cy="4763"/>
                </a:xfrm>
                <a:custGeom>
                  <a:avLst/>
                  <a:gdLst>
                    <a:gd name="T0" fmla="*/ 0 w 63"/>
                    <a:gd name="T1" fmla="*/ 14 h 21"/>
                    <a:gd name="T2" fmla="*/ 3 w 63"/>
                    <a:gd name="T3" fmla="*/ 0 h 21"/>
                    <a:gd name="T4" fmla="*/ 63 w 63"/>
                    <a:gd name="T5" fmla="*/ 21 h 21"/>
                    <a:gd name="T6" fmla="*/ 0 w 63"/>
                    <a:gd name="T7" fmla="*/ 1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21">
                      <a:moveTo>
                        <a:pt x="0" y="14"/>
                      </a:moveTo>
                      <a:cubicBezTo>
                        <a:pt x="1" y="9"/>
                        <a:pt x="2" y="5"/>
                        <a:pt x="3" y="0"/>
                      </a:cubicBezTo>
                      <a:lnTo>
                        <a:pt x="63" y="21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79" name="Freeform 566"/>
                <p:cNvSpPr>
                  <a:spLocks/>
                </p:cNvSpPr>
                <p:nvPr/>
              </p:nvSpPr>
              <p:spPr bwMode="auto">
                <a:xfrm>
                  <a:off x="1911350" y="2425700"/>
                  <a:ext cx="9525" cy="14288"/>
                </a:xfrm>
                <a:custGeom>
                  <a:avLst/>
                  <a:gdLst>
                    <a:gd name="T0" fmla="*/ 0 w 41"/>
                    <a:gd name="T1" fmla="*/ 17 h 62"/>
                    <a:gd name="T2" fmla="*/ 12 w 41"/>
                    <a:gd name="T3" fmla="*/ 7 h 62"/>
                    <a:gd name="T4" fmla="*/ 27 w 41"/>
                    <a:gd name="T5" fmla="*/ 0 h 62"/>
                    <a:gd name="T6" fmla="*/ 41 w 41"/>
                    <a:gd name="T7" fmla="*/ 62 h 62"/>
                    <a:gd name="T8" fmla="*/ 0 w 41"/>
                    <a:gd name="T9" fmla="*/ 17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2">
                      <a:moveTo>
                        <a:pt x="0" y="17"/>
                      </a:moveTo>
                      <a:cubicBezTo>
                        <a:pt x="4" y="13"/>
                        <a:pt x="7" y="9"/>
                        <a:pt x="12" y="7"/>
                      </a:cubicBezTo>
                      <a:cubicBezTo>
                        <a:pt x="17" y="4"/>
                        <a:pt x="21" y="1"/>
                        <a:pt x="27" y="0"/>
                      </a:cubicBezTo>
                      <a:lnTo>
                        <a:pt x="41" y="62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33CC33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80" name="Freeform 567"/>
                <p:cNvSpPr>
                  <a:spLocks/>
                </p:cNvSpPr>
                <p:nvPr/>
              </p:nvSpPr>
              <p:spPr bwMode="auto">
                <a:xfrm>
                  <a:off x="1778000" y="2335213"/>
                  <a:ext cx="228600" cy="246063"/>
                </a:xfrm>
                <a:custGeom>
                  <a:avLst/>
                  <a:gdLst>
                    <a:gd name="T0" fmla="*/ 501 w 968"/>
                    <a:gd name="T1" fmla="*/ 1042 h 1042"/>
                    <a:gd name="T2" fmla="*/ 0 w 968"/>
                    <a:gd name="T3" fmla="*/ 501 h 1042"/>
                    <a:gd name="T4" fmla="*/ 747 w 968"/>
                    <a:gd name="T5" fmla="*/ 0 h 1042"/>
                    <a:gd name="T6" fmla="*/ 968 w 968"/>
                    <a:gd name="T7" fmla="*/ 758 h 1042"/>
                    <a:gd name="T8" fmla="*/ 501 w 968"/>
                    <a:gd name="T9" fmla="*/ 1042 h 1042"/>
                    <a:gd name="T10" fmla="*/ 501 w 968"/>
                    <a:gd name="T11" fmla="*/ 1042 h 10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68" h="1042">
                      <a:moveTo>
                        <a:pt x="501" y="1042"/>
                      </a:moveTo>
                      <a:cubicBezTo>
                        <a:pt x="20" y="508"/>
                        <a:pt x="232" y="775"/>
                        <a:pt x="0" y="501"/>
                      </a:cubicBezTo>
                      <a:cubicBezTo>
                        <a:pt x="273" y="105"/>
                        <a:pt x="292" y="115"/>
                        <a:pt x="747" y="0"/>
                      </a:cubicBezTo>
                      <a:cubicBezTo>
                        <a:pt x="934" y="727"/>
                        <a:pt x="968" y="758"/>
                        <a:pt x="968" y="758"/>
                      </a:cubicBezTo>
                      <a:cubicBezTo>
                        <a:pt x="968" y="758"/>
                        <a:pt x="698" y="851"/>
                        <a:pt x="501" y="1042"/>
                      </a:cubicBezTo>
                      <a:lnTo>
                        <a:pt x="501" y="1042"/>
                      </a:lnTo>
                      <a:close/>
                    </a:path>
                  </a:pathLst>
                </a:custGeom>
                <a:solidFill>
                  <a:srgbClr val="DB905D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81" name="Freeform 568"/>
                <p:cNvSpPr>
                  <a:spLocks/>
                </p:cNvSpPr>
                <p:nvPr/>
              </p:nvSpPr>
              <p:spPr bwMode="auto">
                <a:xfrm>
                  <a:off x="1890713" y="2581275"/>
                  <a:ext cx="9525" cy="7938"/>
                </a:xfrm>
                <a:custGeom>
                  <a:avLst/>
                  <a:gdLst>
                    <a:gd name="T0" fmla="*/ 41 w 41"/>
                    <a:gd name="T1" fmla="*/ 24 h 32"/>
                    <a:gd name="T2" fmla="*/ 36 w 41"/>
                    <a:gd name="T3" fmla="*/ 28 h 32"/>
                    <a:gd name="T4" fmla="*/ 21 w 41"/>
                    <a:gd name="T5" fmla="*/ 32 h 32"/>
                    <a:gd name="T6" fmla="*/ 7 w 41"/>
                    <a:gd name="T7" fmla="*/ 28 h 32"/>
                    <a:gd name="T8" fmla="*/ 0 w 41"/>
                    <a:gd name="T9" fmla="*/ 22 h 32"/>
                    <a:gd name="T10" fmla="*/ 21 w 41"/>
                    <a:gd name="T11" fmla="*/ 0 h 32"/>
                    <a:gd name="T12" fmla="*/ 41 w 41"/>
                    <a:gd name="T13" fmla="*/ 24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1" h="32">
                      <a:moveTo>
                        <a:pt x="41" y="24"/>
                      </a:moveTo>
                      <a:cubicBezTo>
                        <a:pt x="40" y="26"/>
                        <a:pt x="38" y="26"/>
                        <a:pt x="36" y="28"/>
                      </a:cubicBezTo>
                      <a:cubicBezTo>
                        <a:pt x="32" y="30"/>
                        <a:pt x="27" y="32"/>
                        <a:pt x="21" y="32"/>
                      </a:cubicBezTo>
                      <a:cubicBezTo>
                        <a:pt x="16" y="32"/>
                        <a:pt x="11" y="30"/>
                        <a:pt x="7" y="28"/>
                      </a:cubicBezTo>
                      <a:cubicBezTo>
                        <a:pt x="4" y="26"/>
                        <a:pt x="2" y="25"/>
                        <a:pt x="0" y="22"/>
                      </a:cubicBezTo>
                      <a:lnTo>
                        <a:pt x="21" y="0"/>
                      </a:lnTo>
                      <a:lnTo>
                        <a:pt x="41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82" name="Freeform 569"/>
                <p:cNvSpPr>
                  <a:spLocks/>
                </p:cNvSpPr>
                <p:nvPr/>
              </p:nvSpPr>
              <p:spPr bwMode="auto">
                <a:xfrm>
                  <a:off x="1871663" y="2554288"/>
                  <a:ext cx="30163" cy="33338"/>
                </a:xfrm>
                <a:custGeom>
                  <a:avLst/>
                  <a:gdLst>
                    <a:gd name="T0" fmla="*/ 82 w 125"/>
                    <a:gd name="T1" fmla="*/ 136 h 136"/>
                    <a:gd name="T2" fmla="*/ 0 w 125"/>
                    <a:gd name="T3" fmla="*/ 45 h 136"/>
                    <a:gd name="T4" fmla="*/ 21 w 125"/>
                    <a:gd name="T5" fmla="*/ 23 h 136"/>
                    <a:gd name="T6" fmla="*/ 42 w 125"/>
                    <a:gd name="T7" fmla="*/ 0 h 136"/>
                    <a:gd name="T8" fmla="*/ 125 w 125"/>
                    <a:gd name="T9" fmla="*/ 92 h 136"/>
                    <a:gd name="T10" fmla="*/ 103 w 125"/>
                    <a:gd name="T11" fmla="*/ 114 h 136"/>
                    <a:gd name="T12" fmla="*/ 82 w 125"/>
                    <a:gd name="T13" fmla="*/ 136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5" h="136">
                      <a:moveTo>
                        <a:pt x="82" y="136"/>
                      </a:moveTo>
                      <a:cubicBezTo>
                        <a:pt x="52" y="103"/>
                        <a:pt x="25" y="73"/>
                        <a:pt x="0" y="45"/>
                      </a:cubicBezTo>
                      <a:lnTo>
                        <a:pt x="21" y="23"/>
                      </a:lnTo>
                      <a:lnTo>
                        <a:pt x="42" y="0"/>
                      </a:lnTo>
                      <a:cubicBezTo>
                        <a:pt x="67" y="28"/>
                        <a:pt x="95" y="58"/>
                        <a:pt x="125" y="92"/>
                      </a:cubicBezTo>
                      <a:lnTo>
                        <a:pt x="103" y="114"/>
                      </a:lnTo>
                      <a:lnTo>
                        <a:pt x="82" y="1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83" name="Freeform 570"/>
                <p:cNvSpPr>
                  <a:spLocks/>
                </p:cNvSpPr>
                <p:nvPr/>
              </p:nvSpPr>
              <p:spPr bwMode="auto">
                <a:xfrm>
                  <a:off x="1855788" y="2536825"/>
                  <a:ext cx="25400" cy="28575"/>
                </a:xfrm>
                <a:custGeom>
                  <a:avLst/>
                  <a:gdLst>
                    <a:gd name="T0" fmla="*/ 68 w 110"/>
                    <a:gd name="T1" fmla="*/ 119 h 119"/>
                    <a:gd name="T2" fmla="*/ 0 w 110"/>
                    <a:gd name="T3" fmla="*/ 45 h 119"/>
                    <a:gd name="T4" fmla="*/ 21 w 110"/>
                    <a:gd name="T5" fmla="*/ 23 h 119"/>
                    <a:gd name="T6" fmla="*/ 42 w 110"/>
                    <a:gd name="T7" fmla="*/ 0 h 119"/>
                    <a:gd name="T8" fmla="*/ 110 w 110"/>
                    <a:gd name="T9" fmla="*/ 74 h 119"/>
                    <a:gd name="T10" fmla="*/ 89 w 110"/>
                    <a:gd name="T11" fmla="*/ 97 h 119"/>
                    <a:gd name="T12" fmla="*/ 68 w 110"/>
                    <a:gd name="T13" fmla="*/ 119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0" h="119">
                      <a:moveTo>
                        <a:pt x="68" y="119"/>
                      </a:moveTo>
                      <a:cubicBezTo>
                        <a:pt x="42" y="92"/>
                        <a:pt x="20" y="67"/>
                        <a:pt x="0" y="45"/>
                      </a:cubicBezTo>
                      <a:lnTo>
                        <a:pt x="21" y="23"/>
                      </a:lnTo>
                      <a:lnTo>
                        <a:pt x="42" y="0"/>
                      </a:lnTo>
                      <a:cubicBezTo>
                        <a:pt x="62" y="23"/>
                        <a:pt x="85" y="47"/>
                        <a:pt x="110" y="74"/>
                      </a:cubicBezTo>
                      <a:lnTo>
                        <a:pt x="89" y="97"/>
                      </a:lnTo>
                      <a:lnTo>
                        <a:pt x="68" y="1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84" name="Freeform 571"/>
                <p:cNvSpPr>
                  <a:spLocks/>
                </p:cNvSpPr>
                <p:nvPr/>
              </p:nvSpPr>
              <p:spPr bwMode="auto">
                <a:xfrm>
                  <a:off x="1843088" y="2524125"/>
                  <a:ext cx="22225" cy="23813"/>
                </a:xfrm>
                <a:custGeom>
                  <a:avLst/>
                  <a:gdLst>
                    <a:gd name="T0" fmla="*/ 55 w 97"/>
                    <a:gd name="T1" fmla="*/ 104 h 104"/>
                    <a:gd name="T2" fmla="*/ 0 w 97"/>
                    <a:gd name="T3" fmla="*/ 44 h 104"/>
                    <a:gd name="T4" fmla="*/ 21 w 97"/>
                    <a:gd name="T5" fmla="*/ 22 h 104"/>
                    <a:gd name="T6" fmla="*/ 42 w 97"/>
                    <a:gd name="T7" fmla="*/ 0 h 104"/>
                    <a:gd name="T8" fmla="*/ 97 w 97"/>
                    <a:gd name="T9" fmla="*/ 59 h 104"/>
                    <a:gd name="T10" fmla="*/ 76 w 97"/>
                    <a:gd name="T11" fmla="*/ 82 h 104"/>
                    <a:gd name="T12" fmla="*/ 55 w 97"/>
                    <a:gd name="T13" fmla="*/ 104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7" h="104">
                      <a:moveTo>
                        <a:pt x="55" y="104"/>
                      </a:moveTo>
                      <a:cubicBezTo>
                        <a:pt x="34" y="82"/>
                        <a:pt x="17" y="62"/>
                        <a:pt x="0" y="44"/>
                      </a:cubicBezTo>
                      <a:lnTo>
                        <a:pt x="21" y="22"/>
                      </a:lnTo>
                      <a:lnTo>
                        <a:pt x="42" y="0"/>
                      </a:lnTo>
                      <a:cubicBezTo>
                        <a:pt x="58" y="17"/>
                        <a:pt x="77" y="37"/>
                        <a:pt x="97" y="59"/>
                      </a:cubicBezTo>
                      <a:lnTo>
                        <a:pt x="76" y="82"/>
                      </a:lnTo>
                      <a:lnTo>
                        <a:pt x="55" y="10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85" name="Freeform 572"/>
                <p:cNvSpPr>
                  <a:spLocks/>
                </p:cNvSpPr>
                <p:nvPr/>
              </p:nvSpPr>
              <p:spPr bwMode="auto">
                <a:xfrm>
                  <a:off x="1831975" y="2513013"/>
                  <a:ext cx="20638" cy="20638"/>
                </a:xfrm>
                <a:custGeom>
                  <a:avLst/>
                  <a:gdLst>
                    <a:gd name="T0" fmla="*/ 43 w 85"/>
                    <a:gd name="T1" fmla="*/ 91 h 91"/>
                    <a:gd name="T2" fmla="*/ 0 w 85"/>
                    <a:gd name="T3" fmla="*/ 45 h 91"/>
                    <a:gd name="T4" fmla="*/ 20 w 85"/>
                    <a:gd name="T5" fmla="*/ 23 h 91"/>
                    <a:gd name="T6" fmla="*/ 41 w 85"/>
                    <a:gd name="T7" fmla="*/ 0 h 91"/>
                    <a:gd name="T8" fmla="*/ 85 w 85"/>
                    <a:gd name="T9" fmla="*/ 47 h 91"/>
                    <a:gd name="T10" fmla="*/ 64 w 85"/>
                    <a:gd name="T11" fmla="*/ 69 h 91"/>
                    <a:gd name="T12" fmla="*/ 43 w 85"/>
                    <a:gd name="T13" fmla="*/ 91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5" h="91">
                      <a:moveTo>
                        <a:pt x="43" y="91"/>
                      </a:moveTo>
                      <a:cubicBezTo>
                        <a:pt x="27" y="74"/>
                        <a:pt x="12" y="59"/>
                        <a:pt x="0" y="45"/>
                      </a:cubicBezTo>
                      <a:lnTo>
                        <a:pt x="20" y="23"/>
                      </a:lnTo>
                      <a:lnTo>
                        <a:pt x="41" y="0"/>
                      </a:lnTo>
                      <a:cubicBezTo>
                        <a:pt x="54" y="13"/>
                        <a:pt x="69" y="29"/>
                        <a:pt x="85" y="47"/>
                      </a:cubicBezTo>
                      <a:lnTo>
                        <a:pt x="64" y="69"/>
                      </a:lnTo>
                      <a:lnTo>
                        <a:pt x="43" y="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86" name="Freeform 573"/>
                <p:cNvSpPr>
                  <a:spLocks/>
                </p:cNvSpPr>
                <p:nvPr/>
              </p:nvSpPr>
              <p:spPr bwMode="auto">
                <a:xfrm>
                  <a:off x="1824038" y="2503488"/>
                  <a:ext cx="19050" cy="19050"/>
                </a:xfrm>
                <a:custGeom>
                  <a:avLst/>
                  <a:gdLst>
                    <a:gd name="T0" fmla="*/ 34 w 75"/>
                    <a:gd name="T1" fmla="*/ 81 h 81"/>
                    <a:gd name="T2" fmla="*/ 0 w 75"/>
                    <a:gd name="T3" fmla="*/ 46 h 81"/>
                    <a:gd name="T4" fmla="*/ 20 w 75"/>
                    <a:gd name="T5" fmla="*/ 23 h 81"/>
                    <a:gd name="T6" fmla="*/ 41 w 75"/>
                    <a:gd name="T7" fmla="*/ 0 h 81"/>
                    <a:gd name="T8" fmla="*/ 75 w 75"/>
                    <a:gd name="T9" fmla="*/ 36 h 81"/>
                    <a:gd name="T10" fmla="*/ 54 w 75"/>
                    <a:gd name="T11" fmla="*/ 59 h 81"/>
                    <a:gd name="T12" fmla="*/ 34 w 75"/>
                    <a:gd name="T13" fmla="*/ 8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5" h="81">
                      <a:moveTo>
                        <a:pt x="34" y="81"/>
                      </a:moveTo>
                      <a:cubicBezTo>
                        <a:pt x="21" y="68"/>
                        <a:pt x="10" y="56"/>
                        <a:pt x="0" y="46"/>
                      </a:cubicBezTo>
                      <a:lnTo>
                        <a:pt x="20" y="23"/>
                      </a:lnTo>
                      <a:lnTo>
                        <a:pt x="41" y="0"/>
                      </a:lnTo>
                      <a:cubicBezTo>
                        <a:pt x="51" y="10"/>
                        <a:pt x="63" y="22"/>
                        <a:pt x="75" y="36"/>
                      </a:cubicBezTo>
                      <a:lnTo>
                        <a:pt x="54" y="59"/>
                      </a:lnTo>
                      <a:lnTo>
                        <a:pt x="34" y="8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87" name="Freeform 574"/>
                <p:cNvSpPr>
                  <a:spLocks/>
                </p:cNvSpPr>
                <p:nvPr/>
              </p:nvSpPr>
              <p:spPr bwMode="auto">
                <a:xfrm>
                  <a:off x="1819275" y="2497138"/>
                  <a:ext cx="14288" cy="17463"/>
                </a:xfrm>
                <a:custGeom>
                  <a:avLst/>
                  <a:gdLst>
                    <a:gd name="T0" fmla="*/ 26 w 67"/>
                    <a:gd name="T1" fmla="*/ 73 h 73"/>
                    <a:gd name="T2" fmla="*/ 0 w 67"/>
                    <a:gd name="T3" fmla="*/ 46 h 73"/>
                    <a:gd name="T4" fmla="*/ 20 w 67"/>
                    <a:gd name="T5" fmla="*/ 23 h 73"/>
                    <a:gd name="T6" fmla="*/ 40 w 67"/>
                    <a:gd name="T7" fmla="*/ 0 h 73"/>
                    <a:gd name="T8" fmla="*/ 67 w 67"/>
                    <a:gd name="T9" fmla="*/ 27 h 73"/>
                    <a:gd name="T10" fmla="*/ 46 w 67"/>
                    <a:gd name="T11" fmla="*/ 50 h 73"/>
                    <a:gd name="T12" fmla="*/ 26 w 67"/>
                    <a:gd name="T13" fmla="*/ 73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73">
                      <a:moveTo>
                        <a:pt x="26" y="73"/>
                      </a:moveTo>
                      <a:cubicBezTo>
                        <a:pt x="16" y="63"/>
                        <a:pt x="8" y="54"/>
                        <a:pt x="0" y="46"/>
                      </a:cubicBezTo>
                      <a:lnTo>
                        <a:pt x="20" y="23"/>
                      </a:lnTo>
                      <a:lnTo>
                        <a:pt x="40" y="0"/>
                      </a:lnTo>
                      <a:cubicBezTo>
                        <a:pt x="48" y="8"/>
                        <a:pt x="57" y="17"/>
                        <a:pt x="67" y="27"/>
                      </a:cubicBezTo>
                      <a:lnTo>
                        <a:pt x="46" y="50"/>
                      </a:lnTo>
                      <a:lnTo>
                        <a:pt x="26" y="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88" name="Freeform 575"/>
                <p:cNvSpPr>
                  <a:spLocks/>
                </p:cNvSpPr>
                <p:nvPr/>
              </p:nvSpPr>
              <p:spPr bwMode="auto">
                <a:xfrm>
                  <a:off x="1814513" y="2492375"/>
                  <a:ext cx="12700" cy="15875"/>
                </a:xfrm>
                <a:custGeom>
                  <a:avLst/>
                  <a:gdLst>
                    <a:gd name="T0" fmla="*/ 20 w 60"/>
                    <a:gd name="T1" fmla="*/ 66 h 66"/>
                    <a:gd name="T2" fmla="*/ 0 w 60"/>
                    <a:gd name="T3" fmla="*/ 47 h 66"/>
                    <a:gd name="T4" fmla="*/ 20 w 60"/>
                    <a:gd name="T5" fmla="*/ 23 h 66"/>
                    <a:gd name="T6" fmla="*/ 40 w 60"/>
                    <a:gd name="T7" fmla="*/ 0 h 66"/>
                    <a:gd name="T8" fmla="*/ 60 w 60"/>
                    <a:gd name="T9" fmla="*/ 20 h 66"/>
                    <a:gd name="T10" fmla="*/ 40 w 60"/>
                    <a:gd name="T11" fmla="*/ 43 h 66"/>
                    <a:gd name="T12" fmla="*/ 20 w 60"/>
                    <a:gd name="T13" fmla="*/ 66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" h="66">
                      <a:moveTo>
                        <a:pt x="20" y="66"/>
                      </a:moveTo>
                      <a:cubicBezTo>
                        <a:pt x="13" y="59"/>
                        <a:pt x="6" y="53"/>
                        <a:pt x="0" y="47"/>
                      </a:cubicBezTo>
                      <a:lnTo>
                        <a:pt x="20" y="23"/>
                      </a:lnTo>
                      <a:lnTo>
                        <a:pt x="40" y="0"/>
                      </a:lnTo>
                      <a:cubicBezTo>
                        <a:pt x="46" y="6"/>
                        <a:pt x="53" y="12"/>
                        <a:pt x="60" y="20"/>
                      </a:cubicBezTo>
                      <a:lnTo>
                        <a:pt x="40" y="43"/>
                      </a:lnTo>
                      <a:lnTo>
                        <a:pt x="20" y="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89" name="Freeform 576"/>
                <p:cNvSpPr>
                  <a:spLocks/>
                </p:cNvSpPr>
                <p:nvPr/>
              </p:nvSpPr>
              <p:spPr bwMode="auto">
                <a:xfrm>
                  <a:off x="1809750" y="2489200"/>
                  <a:ext cx="12700" cy="14288"/>
                </a:xfrm>
                <a:custGeom>
                  <a:avLst/>
                  <a:gdLst>
                    <a:gd name="T0" fmla="*/ 15 w 55"/>
                    <a:gd name="T1" fmla="*/ 62 h 62"/>
                    <a:gd name="T2" fmla="*/ 0 w 55"/>
                    <a:gd name="T3" fmla="*/ 48 h 62"/>
                    <a:gd name="T4" fmla="*/ 20 w 55"/>
                    <a:gd name="T5" fmla="*/ 24 h 62"/>
                    <a:gd name="T6" fmla="*/ 40 w 55"/>
                    <a:gd name="T7" fmla="*/ 0 h 62"/>
                    <a:gd name="T8" fmla="*/ 55 w 55"/>
                    <a:gd name="T9" fmla="*/ 15 h 62"/>
                    <a:gd name="T10" fmla="*/ 35 w 55"/>
                    <a:gd name="T11" fmla="*/ 38 h 62"/>
                    <a:gd name="T12" fmla="*/ 15 w 55"/>
                    <a:gd name="T13" fmla="*/ 62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62">
                      <a:moveTo>
                        <a:pt x="15" y="62"/>
                      </a:moveTo>
                      <a:cubicBezTo>
                        <a:pt x="10" y="57"/>
                        <a:pt x="5" y="52"/>
                        <a:pt x="0" y="48"/>
                      </a:cubicBezTo>
                      <a:lnTo>
                        <a:pt x="20" y="24"/>
                      </a:lnTo>
                      <a:lnTo>
                        <a:pt x="40" y="0"/>
                      </a:lnTo>
                      <a:cubicBezTo>
                        <a:pt x="44" y="4"/>
                        <a:pt x="49" y="10"/>
                        <a:pt x="55" y="15"/>
                      </a:cubicBezTo>
                      <a:lnTo>
                        <a:pt x="35" y="38"/>
                      </a:lnTo>
                      <a:lnTo>
                        <a:pt x="15" y="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90" name="Freeform 577"/>
                <p:cNvSpPr>
                  <a:spLocks/>
                </p:cNvSpPr>
                <p:nvPr/>
              </p:nvSpPr>
              <p:spPr bwMode="auto">
                <a:xfrm>
                  <a:off x="1804988" y="2484438"/>
                  <a:ext cx="14288" cy="15875"/>
                </a:xfrm>
                <a:custGeom>
                  <a:avLst/>
                  <a:gdLst>
                    <a:gd name="T0" fmla="*/ 23 w 63"/>
                    <a:gd name="T1" fmla="*/ 70 h 70"/>
                    <a:gd name="T2" fmla="*/ 0 w 63"/>
                    <a:gd name="T3" fmla="*/ 47 h 70"/>
                    <a:gd name="T4" fmla="*/ 20 w 63"/>
                    <a:gd name="T5" fmla="*/ 24 h 70"/>
                    <a:gd name="T6" fmla="*/ 40 w 63"/>
                    <a:gd name="T7" fmla="*/ 0 h 70"/>
                    <a:gd name="T8" fmla="*/ 63 w 63"/>
                    <a:gd name="T9" fmla="*/ 22 h 70"/>
                    <a:gd name="T10" fmla="*/ 43 w 63"/>
                    <a:gd name="T11" fmla="*/ 46 h 70"/>
                    <a:gd name="T12" fmla="*/ 23 w 63"/>
                    <a:gd name="T13" fmla="*/ 7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3" h="70">
                      <a:moveTo>
                        <a:pt x="23" y="70"/>
                      </a:moveTo>
                      <a:cubicBezTo>
                        <a:pt x="15" y="61"/>
                        <a:pt x="7" y="55"/>
                        <a:pt x="0" y="47"/>
                      </a:cubicBezTo>
                      <a:lnTo>
                        <a:pt x="20" y="24"/>
                      </a:lnTo>
                      <a:lnTo>
                        <a:pt x="40" y="0"/>
                      </a:lnTo>
                      <a:cubicBezTo>
                        <a:pt x="46" y="7"/>
                        <a:pt x="54" y="13"/>
                        <a:pt x="63" y="22"/>
                      </a:cubicBezTo>
                      <a:lnTo>
                        <a:pt x="43" y="46"/>
                      </a:lnTo>
                      <a:lnTo>
                        <a:pt x="23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91" name="Freeform 578"/>
                <p:cNvSpPr>
                  <a:spLocks/>
                </p:cNvSpPr>
                <p:nvPr/>
              </p:nvSpPr>
              <p:spPr bwMode="auto">
                <a:xfrm>
                  <a:off x="1801813" y="2481263"/>
                  <a:ext cx="12700" cy="14288"/>
                </a:xfrm>
                <a:custGeom>
                  <a:avLst/>
                  <a:gdLst>
                    <a:gd name="T0" fmla="*/ 12 w 52"/>
                    <a:gd name="T1" fmla="*/ 58 h 58"/>
                    <a:gd name="T2" fmla="*/ 0 w 52"/>
                    <a:gd name="T3" fmla="*/ 47 h 58"/>
                    <a:gd name="T4" fmla="*/ 20 w 52"/>
                    <a:gd name="T5" fmla="*/ 24 h 58"/>
                    <a:gd name="T6" fmla="*/ 41 w 52"/>
                    <a:gd name="T7" fmla="*/ 0 h 58"/>
                    <a:gd name="T8" fmla="*/ 52 w 52"/>
                    <a:gd name="T9" fmla="*/ 11 h 58"/>
                    <a:gd name="T10" fmla="*/ 32 w 52"/>
                    <a:gd name="T11" fmla="*/ 35 h 58"/>
                    <a:gd name="T12" fmla="*/ 12 w 52"/>
                    <a:gd name="T13" fmla="*/ 5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58">
                      <a:moveTo>
                        <a:pt x="12" y="58"/>
                      </a:moveTo>
                      <a:cubicBezTo>
                        <a:pt x="8" y="55"/>
                        <a:pt x="4" y="51"/>
                        <a:pt x="0" y="47"/>
                      </a:cubicBezTo>
                      <a:lnTo>
                        <a:pt x="20" y="24"/>
                      </a:lnTo>
                      <a:lnTo>
                        <a:pt x="41" y="0"/>
                      </a:lnTo>
                      <a:cubicBezTo>
                        <a:pt x="44" y="4"/>
                        <a:pt x="48" y="8"/>
                        <a:pt x="52" y="11"/>
                      </a:cubicBezTo>
                      <a:lnTo>
                        <a:pt x="32" y="35"/>
                      </a:lnTo>
                      <a:lnTo>
                        <a:pt x="12" y="5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92" name="Freeform 579"/>
                <p:cNvSpPr>
                  <a:spLocks/>
                </p:cNvSpPr>
                <p:nvPr/>
              </p:nvSpPr>
              <p:spPr bwMode="auto">
                <a:xfrm>
                  <a:off x="1798638" y="2478088"/>
                  <a:ext cx="12700" cy="14288"/>
                </a:xfrm>
                <a:custGeom>
                  <a:avLst/>
                  <a:gdLst>
                    <a:gd name="T0" fmla="*/ 14 w 55"/>
                    <a:gd name="T1" fmla="*/ 60 h 60"/>
                    <a:gd name="T2" fmla="*/ 0 w 55"/>
                    <a:gd name="T3" fmla="*/ 44 h 60"/>
                    <a:gd name="T4" fmla="*/ 21 w 55"/>
                    <a:gd name="T5" fmla="*/ 22 h 60"/>
                    <a:gd name="T6" fmla="*/ 41 w 55"/>
                    <a:gd name="T7" fmla="*/ 0 h 60"/>
                    <a:gd name="T8" fmla="*/ 55 w 55"/>
                    <a:gd name="T9" fmla="*/ 13 h 60"/>
                    <a:gd name="T10" fmla="*/ 34 w 55"/>
                    <a:gd name="T11" fmla="*/ 37 h 60"/>
                    <a:gd name="T12" fmla="*/ 14 w 55"/>
                    <a:gd name="T13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60">
                      <a:moveTo>
                        <a:pt x="14" y="60"/>
                      </a:moveTo>
                      <a:cubicBezTo>
                        <a:pt x="9" y="55"/>
                        <a:pt x="5" y="50"/>
                        <a:pt x="0" y="44"/>
                      </a:cubicBezTo>
                      <a:lnTo>
                        <a:pt x="21" y="22"/>
                      </a:lnTo>
                      <a:lnTo>
                        <a:pt x="41" y="0"/>
                      </a:lnTo>
                      <a:cubicBezTo>
                        <a:pt x="46" y="5"/>
                        <a:pt x="50" y="9"/>
                        <a:pt x="55" y="13"/>
                      </a:cubicBezTo>
                      <a:lnTo>
                        <a:pt x="34" y="37"/>
                      </a:lnTo>
                      <a:lnTo>
                        <a:pt x="14" y="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93" name="Freeform 580"/>
                <p:cNvSpPr>
                  <a:spLocks/>
                </p:cNvSpPr>
                <p:nvPr/>
              </p:nvSpPr>
              <p:spPr bwMode="auto">
                <a:xfrm>
                  <a:off x="1793875" y="2473325"/>
                  <a:ext cx="14288" cy="15875"/>
                </a:xfrm>
                <a:custGeom>
                  <a:avLst/>
                  <a:gdLst>
                    <a:gd name="T0" fmla="*/ 18 w 59"/>
                    <a:gd name="T1" fmla="*/ 63 h 63"/>
                    <a:gd name="T2" fmla="*/ 0 w 59"/>
                    <a:gd name="T3" fmla="*/ 44 h 63"/>
                    <a:gd name="T4" fmla="*/ 21 w 59"/>
                    <a:gd name="T5" fmla="*/ 22 h 63"/>
                    <a:gd name="T6" fmla="*/ 42 w 59"/>
                    <a:gd name="T7" fmla="*/ 0 h 63"/>
                    <a:gd name="T8" fmla="*/ 59 w 59"/>
                    <a:gd name="T9" fmla="*/ 19 h 63"/>
                    <a:gd name="T10" fmla="*/ 39 w 59"/>
                    <a:gd name="T11" fmla="*/ 41 h 63"/>
                    <a:gd name="T12" fmla="*/ 18 w 59"/>
                    <a:gd name="T13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63">
                      <a:moveTo>
                        <a:pt x="18" y="63"/>
                      </a:moveTo>
                      <a:cubicBezTo>
                        <a:pt x="13" y="58"/>
                        <a:pt x="7" y="52"/>
                        <a:pt x="0" y="44"/>
                      </a:cubicBezTo>
                      <a:lnTo>
                        <a:pt x="21" y="22"/>
                      </a:lnTo>
                      <a:lnTo>
                        <a:pt x="42" y="0"/>
                      </a:lnTo>
                      <a:cubicBezTo>
                        <a:pt x="49" y="7"/>
                        <a:pt x="54" y="13"/>
                        <a:pt x="59" y="19"/>
                      </a:cubicBezTo>
                      <a:lnTo>
                        <a:pt x="39" y="41"/>
                      </a:lnTo>
                      <a:lnTo>
                        <a:pt x="18" y="6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94" name="Freeform 581"/>
                <p:cNvSpPr>
                  <a:spLocks/>
                </p:cNvSpPr>
                <p:nvPr/>
              </p:nvSpPr>
              <p:spPr bwMode="auto">
                <a:xfrm>
                  <a:off x="1789113" y="2466975"/>
                  <a:ext cx="15875" cy="17463"/>
                </a:xfrm>
                <a:custGeom>
                  <a:avLst/>
                  <a:gdLst>
                    <a:gd name="T0" fmla="*/ 24 w 66"/>
                    <a:gd name="T1" fmla="*/ 70 h 70"/>
                    <a:gd name="T2" fmla="*/ 0 w 66"/>
                    <a:gd name="T3" fmla="*/ 44 h 70"/>
                    <a:gd name="T4" fmla="*/ 23 w 66"/>
                    <a:gd name="T5" fmla="*/ 22 h 70"/>
                    <a:gd name="T6" fmla="*/ 44 w 66"/>
                    <a:gd name="T7" fmla="*/ 0 h 70"/>
                    <a:gd name="T8" fmla="*/ 66 w 66"/>
                    <a:gd name="T9" fmla="*/ 26 h 70"/>
                    <a:gd name="T10" fmla="*/ 45 w 66"/>
                    <a:gd name="T11" fmla="*/ 48 h 70"/>
                    <a:gd name="T12" fmla="*/ 24 w 66"/>
                    <a:gd name="T13" fmla="*/ 7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6" h="70">
                      <a:moveTo>
                        <a:pt x="24" y="70"/>
                      </a:moveTo>
                      <a:cubicBezTo>
                        <a:pt x="17" y="62"/>
                        <a:pt x="9" y="54"/>
                        <a:pt x="0" y="44"/>
                      </a:cubicBezTo>
                      <a:lnTo>
                        <a:pt x="23" y="22"/>
                      </a:lnTo>
                      <a:lnTo>
                        <a:pt x="44" y="0"/>
                      </a:lnTo>
                      <a:cubicBezTo>
                        <a:pt x="52" y="10"/>
                        <a:pt x="60" y="19"/>
                        <a:pt x="66" y="26"/>
                      </a:cubicBezTo>
                      <a:lnTo>
                        <a:pt x="45" y="48"/>
                      </a:lnTo>
                      <a:lnTo>
                        <a:pt x="24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95" name="Freeform 582"/>
                <p:cNvSpPr>
                  <a:spLocks/>
                </p:cNvSpPr>
                <p:nvPr/>
              </p:nvSpPr>
              <p:spPr bwMode="auto">
                <a:xfrm>
                  <a:off x="1781175" y="2459038"/>
                  <a:ext cx="17463" cy="19050"/>
                </a:xfrm>
                <a:custGeom>
                  <a:avLst/>
                  <a:gdLst>
                    <a:gd name="T0" fmla="*/ 29 w 73"/>
                    <a:gd name="T1" fmla="*/ 78 h 78"/>
                    <a:gd name="T2" fmla="*/ 0 w 73"/>
                    <a:gd name="T3" fmla="*/ 43 h 78"/>
                    <a:gd name="T4" fmla="*/ 21 w 73"/>
                    <a:gd name="T5" fmla="*/ 22 h 78"/>
                    <a:gd name="T6" fmla="*/ 43 w 73"/>
                    <a:gd name="T7" fmla="*/ 0 h 78"/>
                    <a:gd name="T8" fmla="*/ 73 w 73"/>
                    <a:gd name="T9" fmla="*/ 34 h 78"/>
                    <a:gd name="T10" fmla="*/ 52 w 73"/>
                    <a:gd name="T11" fmla="*/ 56 h 78"/>
                    <a:gd name="T12" fmla="*/ 29 w 73"/>
                    <a:gd name="T13" fmla="*/ 78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3" h="78">
                      <a:moveTo>
                        <a:pt x="29" y="78"/>
                      </a:moveTo>
                      <a:cubicBezTo>
                        <a:pt x="21" y="68"/>
                        <a:pt x="11" y="57"/>
                        <a:pt x="0" y="43"/>
                      </a:cubicBezTo>
                      <a:lnTo>
                        <a:pt x="21" y="22"/>
                      </a:lnTo>
                      <a:lnTo>
                        <a:pt x="43" y="0"/>
                      </a:lnTo>
                      <a:cubicBezTo>
                        <a:pt x="54" y="13"/>
                        <a:pt x="64" y="25"/>
                        <a:pt x="73" y="34"/>
                      </a:cubicBezTo>
                      <a:lnTo>
                        <a:pt x="52" y="56"/>
                      </a:lnTo>
                      <a:lnTo>
                        <a:pt x="29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96" name="Freeform 583"/>
                <p:cNvSpPr>
                  <a:spLocks/>
                </p:cNvSpPr>
                <p:nvPr/>
              </p:nvSpPr>
              <p:spPr bwMode="auto">
                <a:xfrm>
                  <a:off x="1773238" y="2449513"/>
                  <a:ext cx="19050" cy="20638"/>
                </a:xfrm>
                <a:custGeom>
                  <a:avLst/>
                  <a:gdLst>
                    <a:gd name="T0" fmla="*/ 40 w 83"/>
                    <a:gd name="T1" fmla="*/ 88 h 88"/>
                    <a:gd name="T2" fmla="*/ 0 w 83"/>
                    <a:gd name="T3" fmla="*/ 43 h 88"/>
                    <a:gd name="T4" fmla="*/ 23 w 83"/>
                    <a:gd name="T5" fmla="*/ 21 h 88"/>
                    <a:gd name="T6" fmla="*/ 45 w 83"/>
                    <a:gd name="T7" fmla="*/ 0 h 88"/>
                    <a:gd name="T8" fmla="*/ 83 w 83"/>
                    <a:gd name="T9" fmla="*/ 45 h 88"/>
                    <a:gd name="T10" fmla="*/ 61 w 83"/>
                    <a:gd name="T11" fmla="*/ 67 h 88"/>
                    <a:gd name="T12" fmla="*/ 40 w 83"/>
                    <a:gd name="T13" fmla="*/ 88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3" h="88">
                      <a:moveTo>
                        <a:pt x="40" y="88"/>
                      </a:moveTo>
                      <a:cubicBezTo>
                        <a:pt x="28" y="75"/>
                        <a:pt x="15" y="60"/>
                        <a:pt x="0" y="43"/>
                      </a:cubicBezTo>
                      <a:lnTo>
                        <a:pt x="23" y="21"/>
                      </a:lnTo>
                      <a:lnTo>
                        <a:pt x="45" y="0"/>
                      </a:lnTo>
                      <a:cubicBezTo>
                        <a:pt x="59" y="17"/>
                        <a:pt x="72" y="32"/>
                        <a:pt x="83" y="45"/>
                      </a:cubicBezTo>
                      <a:lnTo>
                        <a:pt x="61" y="67"/>
                      </a:lnTo>
                      <a:lnTo>
                        <a:pt x="40" y="8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97" name="Freeform 584"/>
                <p:cNvSpPr>
                  <a:spLocks/>
                </p:cNvSpPr>
                <p:nvPr/>
              </p:nvSpPr>
              <p:spPr bwMode="auto">
                <a:xfrm>
                  <a:off x="1770063" y="2449513"/>
                  <a:ext cx="7938" cy="9525"/>
                </a:xfrm>
                <a:custGeom>
                  <a:avLst/>
                  <a:gdLst>
                    <a:gd name="T0" fmla="*/ 7 w 30"/>
                    <a:gd name="T1" fmla="*/ 41 h 41"/>
                    <a:gd name="T2" fmla="*/ 4 w 30"/>
                    <a:gd name="T3" fmla="*/ 35 h 41"/>
                    <a:gd name="T4" fmla="*/ 0 w 30"/>
                    <a:gd name="T5" fmla="*/ 19 h 41"/>
                    <a:gd name="T6" fmla="*/ 4 w 30"/>
                    <a:gd name="T7" fmla="*/ 3 h 41"/>
                    <a:gd name="T8" fmla="*/ 6 w 30"/>
                    <a:gd name="T9" fmla="*/ 0 h 41"/>
                    <a:gd name="T10" fmla="*/ 30 w 30"/>
                    <a:gd name="T11" fmla="*/ 19 h 41"/>
                    <a:gd name="T12" fmla="*/ 7 w 30"/>
                    <a:gd name="T13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" h="41">
                      <a:moveTo>
                        <a:pt x="7" y="41"/>
                      </a:moveTo>
                      <a:cubicBezTo>
                        <a:pt x="6" y="39"/>
                        <a:pt x="5" y="38"/>
                        <a:pt x="4" y="35"/>
                      </a:cubicBezTo>
                      <a:cubicBezTo>
                        <a:pt x="1" y="30"/>
                        <a:pt x="0" y="25"/>
                        <a:pt x="0" y="19"/>
                      </a:cubicBezTo>
                      <a:cubicBezTo>
                        <a:pt x="0" y="14"/>
                        <a:pt x="1" y="8"/>
                        <a:pt x="4" y="3"/>
                      </a:cubicBezTo>
                      <a:cubicBezTo>
                        <a:pt x="4" y="3"/>
                        <a:pt x="5" y="1"/>
                        <a:pt x="6" y="0"/>
                      </a:cubicBezTo>
                      <a:lnTo>
                        <a:pt x="30" y="19"/>
                      </a:lnTo>
                      <a:lnTo>
                        <a:pt x="7" y="4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98" name="Freeform 585"/>
                <p:cNvSpPr>
                  <a:spLocks/>
                </p:cNvSpPr>
                <p:nvPr/>
              </p:nvSpPr>
              <p:spPr bwMode="auto">
                <a:xfrm>
                  <a:off x="1771650" y="2417763"/>
                  <a:ext cx="33338" cy="41275"/>
                </a:xfrm>
                <a:custGeom>
                  <a:avLst/>
                  <a:gdLst>
                    <a:gd name="T0" fmla="*/ 0 w 139"/>
                    <a:gd name="T1" fmla="*/ 131 h 169"/>
                    <a:gd name="T2" fmla="*/ 93 w 139"/>
                    <a:gd name="T3" fmla="*/ 0 h 169"/>
                    <a:gd name="T4" fmla="*/ 115 w 139"/>
                    <a:gd name="T5" fmla="*/ 20 h 169"/>
                    <a:gd name="T6" fmla="*/ 139 w 139"/>
                    <a:gd name="T7" fmla="*/ 39 h 169"/>
                    <a:gd name="T8" fmla="*/ 47 w 139"/>
                    <a:gd name="T9" fmla="*/ 169 h 169"/>
                    <a:gd name="T10" fmla="*/ 24 w 139"/>
                    <a:gd name="T11" fmla="*/ 150 h 169"/>
                    <a:gd name="T12" fmla="*/ 0 w 139"/>
                    <a:gd name="T13" fmla="*/ 131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9" h="169">
                      <a:moveTo>
                        <a:pt x="0" y="131"/>
                      </a:moveTo>
                      <a:cubicBezTo>
                        <a:pt x="34" y="82"/>
                        <a:pt x="64" y="38"/>
                        <a:pt x="93" y="0"/>
                      </a:cubicBezTo>
                      <a:lnTo>
                        <a:pt x="115" y="20"/>
                      </a:lnTo>
                      <a:lnTo>
                        <a:pt x="139" y="39"/>
                      </a:lnTo>
                      <a:cubicBezTo>
                        <a:pt x="112" y="77"/>
                        <a:pt x="81" y="120"/>
                        <a:pt x="47" y="169"/>
                      </a:cubicBezTo>
                      <a:lnTo>
                        <a:pt x="24" y="150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99" name="Freeform 586"/>
                <p:cNvSpPr>
                  <a:spLocks/>
                </p:cNvSpPr>
                <p:nvPr/>
              </p:nvSpPr>
              <p:spPr bwMode="auto">
                <a:xfrm>
                  <a:off x="1793875" y="2395538"/>
                  <a:ext cx="28575" cy="31750"/>
                </a:xfrm>
                <a:custGeom>
                  <a:avLst/>
                  <a:gdLst>
                    <a:gd name="T0" fmla="*/ 0 w 121"/>
                    <a:gd name="T1" fmla="*/ 100 h 139"/>
                    <a:gd name="T2" fmla="*/ 77 w 121"/>
                    <a:gd name="T3" fmla="*/ 0 h 139"/>
                    <a:gd name="T4" fmla="*/ 99 w 121"/>
                    <a:gd name="T5" fmla="*/ 21 h 139"/>
                    <a:gd name="T6" fmla="*/ 121 w 121"/>
                    <a:gd name="T7" fmla="*/ 42 h 139"/>
                    <a:gd name="T8" fmla="*/ 46 w 121"/>
                    <a:gd name="T9" fmla="*/ 139 h 139"/>
                    <a:gd name="T10" fmla="*/ 22 w 121"/>
                    <a:gd name="T11" fmla="*/ 120 h 139"/>
                    <a:gd name="T12" fmla="*/ 0 w 121"/>
                    <a:gd name="T13" fmla="*/ 100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1" h="139">
                      <a:moveTo>
                        <a:pt x="0" y="100"/>
                      </a:moveTo>
                      <a:cubicBezTo>
                        <a:pt x="27" y="61"/>
                        <a:pt x="53" y="28"/>
                        <a:pt x="77" y="0"/>
                      </a:cubicBezTo>
                      <a:lnTo>
                        <a:pt x="99" y="21"/>
                      </a:lnTo>
                      <a:lnTo>
                        <a:pt x="121" y="42"/>
                      </a:lnTo>
                      <a:cubicBezTo>
                        <a:pt x="97" y="70"/>
                        <a:pt x="73" y="102"/>
                        <a:pt x="46" y="139"/>
                      </a:cubicBezTo>
                      <a:lnTo>
                        <a:pt x="22" y="120"/>
                      </a:lnTo>
                      <a:lnTo>
                        <a:pt x="0" y="10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00" name="Freeform 587"/>
                <p:cNvSpPr>
                  <a:spLocks/>
                </p:cNvSpPr>
                <p:nvPr/>
              </p:nvSpPr>
              <p:spPr bwMode="auto">
                <a:xfrm>
                  <a:off x="1812925" y="2363788"/>
                  <a:ext cx="41275" cy="41275"/>
                </a:xfrm>
                <a:custGeom>
                  <a:avLst/>
                  <a:gdLst>
                    <a:gd name="T0" fmla="*/ 0 w 175"/>
                    <a:gd name="T1" fmla="*/ 133 h 175"/>
                    <a:gd name="T2" fmla="*/ 144 w 175"/>
                    <a:gd name="T3" fmla="*/ 0 h 175"/>
                    <a:gd name="T4" fmla="*/ 160 w 175"/>
                    <a:gd name="T5" fmla="*/ 27 h 175"/>
                    <a:gd name="T6" fmla="*/ 175 w 175"/>
                    <a:gd name="T7" fmla="*/ 54 h 175"/>
                    <a:gd name="T8" fmla="*/ 44 w 175"/>
                    <a:gd name="T9" fmla="*/ 175 h 175"/>
                    <a:gd name="T10" fmla="*/ 22 w 175"/>
                    <a:gd name="T11" fmla="*/ 154 h 175"/>
                    <a:gd name="T12" fmla="*/ 0 w 175"/>
                    <a:gd name="T13" fmla="*/ 133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5" h="175">
                      <a:moveTo>
                        <a:pt x="0" y="133"/>
                      </a:moveTo>
                      <a:cubicBezTo>
                        <a:pt x="49" y="73"/>
                        <a:pt x="94" y="32"/>
                        <a:pt x="144" y="0"/>
                      </a:cubicBezTo>
                      <a:lnTo>
                        <a:pt x="160" y="27"/>
                      </a:lnTo>
                      <a:lnTo>
                        <a:pt x="175" y="54"/>
                      </a:lnTo>
                      <a:cubicBezTo>
                        <a:pt x="129" y="84"/>
                        <a:pt x="89" y="121"/>
                        <a:pt x="44" y="175"/>
                      </a:cubicBezTo>
                      <a:lnTo>
                        <a:pt x="22" y="154"/>
                      </a:lnTo>
                      <a:lnTo>
                        <a:pt x="0" y="1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01" name="Freeform 588"/>
                <p:cNvSpPr>
                  <a:spLocks/>
                </p:cNvSpPr>
                <p:nvPr/>
              </p:nvSpPr>
              <p:spPr bwMode="auto">
                <a:xfrm>
                  <a:off x="1846263" y="2344738"/>
                  <a:ext cx="46038" cy="31750"/>
                </a:xfrm>
                <a:custGeom>
                  <a:avLst/>
                  <a:gdLst>
                    <a:gd name="T0" fmla="*/ 0 w 195"/>
                    <a:gd name="T1" fmla="*/ 77 h 131"/>
                    <a:gd name="T2" fmla="*/ 179 w 195"/>
                    <a:gd name="T3" fmla="*/ 0 h 131"/>
                    <a:gd name="T4" fmla="*/ 187 w 195"/>
                    <a:gd name="T5" fmla="*/ 30 h 131"/>
                    <a:gd name="T6" fmla="*/ 195 w 195"/>
                    <a:gd name="T7" fmla="*/ 60 h 131"/>
                    <a:gd name="T8" fmla="*/ 31 w 195"/>
                    <a:gd name="T9" fmla="*/ 131 h 131"/>
                    <a:gd name="T10" fmla="*/ 16 w 195"/>
                    <a:gd name="T11" fmla="*/ 104 h 131"/>
                    <a:gd name="T12" fmla="*/ 0 w 195"/>
                    <a:gd name="T13" fmla="*/ 77 h 1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95" h="131">
                      <a:moveTo>
                        <a:pt x="0" y="77"/>
                      </a:moveTo>
                      <a:cubicBezTo>
                        <a:pt x="50" y="44"/>
                        <a:pt x="105" y="21"/>
                        <a:pt x="179" y="0"/>
                      </a:cubicBezTo>
                      <a:lnTo>
                        <a:pt x="187" y="30"/>
                      </a:lnTo>
                      <a:lnTo>
                        <a:pt x="195" y="60"/>
                      </a:lnTo>
                      <a:cubicBezTo>
                        <a:pt x="128" y="81"/>
                        <a:pt x="77" y="102"/>
                        <a:pt x="31" y="131"/>
                      </a:cubicBezTo>
                      <a:lnTo>
                        <a:pt x="16" y="104"/>
                      </a:lnTo>
                      <a:lnTo>
                        <a:pt x="0" y="7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02" name="Freeform 589"/>
                <p:cNvSpPr>
                  <a:spLocks/>
                </p:cNvSpPr>
                <p:nvPr/>
              </p:nvSpPr>
              <p:spPr bwMode="auto">
                <a:xfrm>
                  <a:off x="1889125" y="2336800"/>
                  <a:ext cx="31750" cy="22225"/>
                </a:xfrm>
                <a:custGeom>
                  <a:avLst/>
                  <a:gdLst>
                    <a:gd name="T0" fmla="*/ 0 w 133"/>
                    <a:gd name="T1" fmla="*/ 33 h 93"/>
                    <a:gd name="T2" fmla="*/ 120 w 133"/>
                    <a:gd name="T3" fmla="*/ 0 h 93"/>
                    <a:gd name="T4" fmla="*/ 127 w 133"/>
                    <a:gd name="T5" fmla="*/ 31 h 93"/>
                    <a:gd name="T6" fmla="*/ 133 w 133"/>
                    <a:gd name="T7" fmla="*/ 62 h 93"/>
                    <a:gd name="T8" fmla="*/ 16 w 133"/>
                    <a:gd name="T9" fmla="*/ 93 h 93"/>
                    <a:gd name="T10" fmla="*/ 8 w 133"/>
                    <a:gd name="T11" fmla="*/ 63 h 93"/>
                    <a:gd name="T12" fmla="*/ 0 w 133"/>
                    <a:gd name="T13" fmla="*/ 33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3" h="93">
                      <a:moveTo>
                        <a:pt x="0" y="33"/>
                      </a:moveTo>
                      <a:cubicBezTo>
                        <a:pt x="35" y="22"/>
                        <a:pt x="75" y="11"/>
                        <a:pt x="120" y="0"/>
                      </a:cubicBezTo>
                      <a:lnTo>
                        <a:pt x="127" y="31"/>
                      </a:lnTo>
                      <a:lnTo>
                        <a:pt x="133" y="62"/>
                      </a:lnTo>
                      <a:cubicBezTo>
                        <a:pt x="90" y="73"/>
                        <a:pt x="50" y="83"/>
                        <a:pt x="16" y="93"/>
                      </a:cubicBezTo>
                      <a:lnTo>
                        <a:pt x="8" y="63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03" name="Freeform 590"/>
                <p:cNvSpPr>
                  <a:spLocks/>
                </p:cNvSpPr>
                <p:nvPr/>
              </p:nvSpPr>
              <p:spPr bwMode="auto">
                <a:xfrm>
                  <a:off x="1917700" y="2328863"/>
                  <a:ext cx="38100" cy="23813"/>
                </a:xfrm>
                <a:custGeom>
                  <a:avLst/>
                  <a:gdLst>
                    <a:gd name="T0" fmla="*/ 0 w 164"/>
                    <a:gd name="T1" fmla="*/ 39 h 101"/>
                    <a:gd name="T2" fmla="*/ 151 w 164"/>
                    <a:gd name="T3" fmla="*/ 0 h 101"/>
                    <a:gd name="T4" fmla="*/ 158 w 164"/>
                    <a:gd name="T5" fmla="*/ 31 h 101"/>
                    <a:gd name="T6" fmla="*/ 164 w 164"/>
                    <a:gd name="T7" fmla="*/ 62 h 101"/>
                    <a:gd name="T8" fmla="*/ 13 w 164"/>
                    <a:gd name="T9" fmla="*/ 101 h 101"/>
                    <a:gd name="T10" fmla="*/ 7 w 164"/>
                    <a:gd name="T11" fmla="*/ 70 h 101"/>
                    <a:gd name="T12" fmla="*/ 0 w 164"/>
                    <a:gd name="T13" fmla="*/ 39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4" h="101">
                      <a:moveTo>
                        <a:pt x="0" y="39"/>
                      </a:moveTo>
                      <a:cubicBezTo>
                        <a:pt x="44" y="27"/>
                        <a:pt x="94" y="15"/>
                        <a:pt x="151" y="0"/>
                      </a:cubicBezTo>
                      <a:lnTo>
                        <a:pt x="158" y="31"/>
                      </a:lnTo>
                      <a:lnTo>
                        <a:pt x="164" y="62"/>
                      </a:lnTo>
                      <a:cubicBezTo>
                        <a:pt x="108" y="77"/>
                        <a:pt x="58" y="89"/>
                        <a:pt x="13" y="101"/>
                      </a:cubicBezTo>
                      <a:lnTo>
                        <a:pt x="7" y="7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04" name="Freeform 591"/>
                <p:cNvSpPr>
                  <a:spLocks/>
                </p:cNvSpPr>
                <p:nvPr/>
              </p:nvSpPr>
              <p:spPr bwMode="auto">
                <a:xfrm>
                  <a:off x="1952625" y="2328863"/>
                  <a:ext cx="7938" cy="6350"/>
                </a:xfrm>
                <a:custGeom>
                  <a:avLst/>
                  <a:gdLst>
                    <a:gd name="T0" fmla="*/ 0 w 36"/>
                    <a:gd name="T1" fmla="*/ 0 h 31"/>
                    <a:gd name="T2" fmla="*/ 7 w 36"/>
                    <a:gd name="T3" fmla="*/ 0 h 31"/>
                    <a:gd name="T4" fmla="*/ 22 w 36"/>
                    <a:gd name="T5" fmla="*/ 4 h 31"/>
                    <a:gd name="T6" fmla="*/ 33 w 36"/>
                    <a:gd name="T7" fmla="*/ 15 h 31"/>
                    <a:gd name="T8" fmla="*/ 36 w 36"/>
                    <a:gd name="T9" fmla="*/ 23 h 31"/>
                    <a:gd name="T10" fmla="*/ 7 w 36"/>
                    <a:gd name="T11" fmla="*/ 31 h 31"/>
                    <a:gd name="T12" fmla="*/ 0 w 36"/>
                    <a:gd name="T13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31">
                      <a:moveTo>
                        <a:pt x="0" y="0"/>
                      </a:moveTo>
                      <a:cubicBezTo>
                        <a:pt x="2" y="0"/>
                        <a:pt x="5" y="0"/>
                        <a:pt x="7" y="0"/>
                      </a:cubicBezTo>
                      <a:cubicBezTo>
                        <a:pt x="12" y="0"/>
                        <a:pt x="17" y="1"/>
                        <a:pt x="22" y="4"/>
                      </a:cubicBezTo>
                      <a:cubicBezTo>
                        <a:pt x="26" y="7"/>
                        <a:pt x="30" y="11"/>
                        <a:pt x="33" y="15"/>
                      </a:cubicBezTo>
                      <a:cubicBezTo>
                        <a:pt x="33" y="18"/>
                        <a:pt x="35" y="20"/>
                        <a:pt x="36" y="23"/>
                      </a:cubicBezTo>
                      <a:lnTo>
                        <a:pt x="7" y="3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05" name="Freeform 592"/>
                <p:cNvSpPr>
                  <a:spLocks/>
                </p:cNvSpPr>
                <p:nvPr/>
              </p:nvSpPr>
              <p:spPr bwMode="auto">
                <a:xfrm>
                  <a:off x="1947863" y="2333625"/>
                  <a:ext cx="28575" cy="60325"/>
                </a:xfrm>
                <a:custGeom>
                  <a:avLst/>
                  <a:gdLst>
                    <a:gd name="T0" fmla="*/ 58 w 121"/>
                    <a:gd name="T1" fmla="*/ 0 h 258"/>
                    <a:gd name="T2" fmla="*/ 121 w 121"/>
                    <a:gd name="T3" fmla="*/ 241 h 258"/>
                    <a:gd name="T4" fmla="*/ 92 w 121"/>
                    <a:gd name="T5" fmla="*/ 249 h 258"/>
                    <a:gd name="T6" fmla="*/ 64 w 121"/>
                    <a:gd name="T7" fmla="*/ 258 h 258"/>
                    <a:gd name="T8" fmla="*/ 0 w 121"/>
                    <a:gd name="T9" fmla="*/ 17 h 258"/>
                    <a:gd name="T10" fmla="*/ 29 w 121"/>
                    <a:gd name="T11" fmla="*/ 8 h 258"/>
                    <a:gd name="T12" fmla="*/ 58 w 121"/>
                    <a:gd name="T13" fmla="*/ 0 h 2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1" h="258">
                      <a:moveTo>
                        <a:pt x="58" y="0"/>
                      </a:moveTo>
                      <a:cubicBezTo>
                        <a:pt x="81" y="90"/>
                        <a:pt x="101" y="171"/>
                        <a:pt x="121" y="241"/>
                      </a:cubicBezTo>
                      <a:lnTo>
                        <a:pt x="92" y="249"/>
                      </a:lnTo>
                      <a:lnTo>
                        <a:pt x="64" y="258"/>
                      </a:lnTo>
                      <a:cubicBezTo>
                        <a:pt x="45" y="188"/>
                        <a:pt x="24" y="108"/>
                        <a:pt x="0" y="17"/>
                      </a:cubicBezTo>
                      <a:lnTo>
                        <a:pt x="29" y="8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06" name="Freeform 593"/>
                <p:cNvSpPr>
                  <a:spLocks/>
                </p:cNvSpPr>
                <p:nvPr/>
              </p:nvSpPr>
              <p:spPr bwMode="auto">
                <a:xfrm>
                  <a:off x="1962150" y="2390775"/>
                  <a:ext cx="25400" cy="47625"/>
                </a:xfrm>
                <a:custGeom>
                  <a:avLst/>
                  <a:gdLst>
                    <a:gd name="T0" fmla="*/ 57 w 107"/>
                    <a:gd name="T1" fmla="*/ 0 h 202"/>
                    <a:gd name="T2" fmla="*/ 107 w 107"/>
                    <a:gd name="T3" fmla="*/ 183 h 202"/>
                    <a:gd name="T4" fmla="*/ 78 w 107"/>
                    <a:gd name="T5" fmla="*/ 193 h 202"/>
                    <a:gd name="T6" fmla="*/ 50 w 107"/>
                    <a:gd name="T7" fmla="*/ 202 h 202"/>
                    <a:gd name="T8" fmla="*/ 0 w 107"/>
                    <a:gd name="T9" fmla="*/ 17 h 202"/>
                    <a:gd name="T10" fmla="*/ 28 w 107"/>
                    <a:gd name="T11" fmla="*/ 8 h 202"/>
                    <a:gd name="T12" fmla="*/ 57 w 107"/>
                    <a:gd name="T13" fmla="*/ 0 h 2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7" h="202">
                      <a:moveTo>
                        <a:pt x="57" y="0"/>
                      </a:moveTo>
                      <a:cubicBezTo>
                        <a:pt x="75" y="70"/>
                        <a:pt x="92" y="131"/>
                        <a:pt x="107" y="183"/>
                      </a:cubicBezTo>
                      <a:lnTo>
                        <a:pt x="78" y="193"/>
                      </a:lnTo>
                      <a:lnTo>
                        <a:pt x="50" y="202"/>
                      </a:lnTo>
                      <a:cubicBezTo>
                        <a:pt x="35" y="149"/>
                        <a:pt x="19" y="88"/>
                        <a:pt x="0" y="17"/>
                      </a:cubicBezTo>
                      <a:lnTo>
                        <a:pt x="28" y="8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07" name="Freeform 594"/>
                <p:cNvSpPr>
                  <a:spLocks/>
                </p:cNvSpPr>
                <p:nvPr/>
              </p:nvSpPr>
              <p:spPr bwMode="auto">
                <a:xfrm>
                  <a:off x="1974850" y="2433638"/>
                  <a:ext cx="22225" cy="36513"/>
                </a:xfrm>
                <a:custGeom>
                  <a:avLst/>
                  <a:gdLst>
                    <a:gd name="T0" fmla="*/ 57 w 96"/>
                    <a:gd name="T1" fmla="*/ 0 h 153"/>
                    <a:gd name="T2" fmla="*/ 96 w 96"/>
                    <a:gd name="T3" fmla="*/ 134 h 153"/>
                    <a:gd name="T4" fmla="*/ 68 w 96"/>
                    <a:gd name="T5" fmla="*/ 143 h 153"/>
                    <a:gd name="T6" fmla="*/ 39 w 96"/>
                    <a:gd name="T7" fmla="*/ 153 h 153"/>
                    <a:gd name="T8" fmla="*/ 0 w 96"/>
                    <a:gd name="T9" fmla="*/ 19 h 153"/>
                    <a:gd name="T10" fmla="*/ 28 w 96"/>
                    <a:gd name="T11" fmla="*/ 10 h 153"/>
                    <a:gd name="T12" fmla="*/ 57 w 96"/>
                    <a:gd name="T13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6" h="153">
                      <a:moveTo>
                        <a:pt x="57" y="0"/>
                      </a:moveTo>
                      <a:cubicBezTo>
                        <a:pt x="72" y="53"/>
                        <a:pt x="85" y="96"/>
                        <a:pt x="96" y="134"/>
                      </a:cubicBezTo>
                      <a:lnTo>
                        <a:pt x="68" y="143"/>
                      </a:lnTo>
                      <a:lnTo>
                        <a:pt x="39" y="153"/>
                      </a:lnTo>
                      <a:cubicBezTo>
                        <a:pt x="28" y="116"/>
                        <a:pt x="15" y="71"/>
                        <a:pt x="0" y="19"/>
                      </a:cubicBezTo>
                      <a:lnTo>
                        <a:pt x="28" y="10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08" name="Freeform 595"/>
                <p:cNvSpPr>
                  <a:spLocks/>
                </p:cNvSpPr>
                <p:nvPr/>
              </p:nvSpPr>
              <p:spPr bwMode="auto">
                <a:xfrm>
                  <a:off x="1984375" y="2465388"/>
                  <a:ext cx="15875" cy="17463"/>
                </a:xfrm>
                <a:custGeom>
                  <a:avLst/>
                  <a:gdLst>
                    <a:gd name="T0" fmla="*/ 57 w 72"/>
                    <a:gd name="T1" fmla="*/ 0 h 71"/>
                    <a:gd name="T2" fmla="*/ 72 w 72"/>
                    <a:gd name="T3" fmla="*/ 51 h 71"/>
                    <a:gd name="T4" fmla="*/ 44 w 72"/>
                    <a:gd name="T5" fmla="*/ 60 h 71"/>
                    <a:gd name="T6" fmla="*/ 16 w 72"/>
                    <a:gd name="T7" fmla="*/ 71 h 71"/>
                    <a:gd name="T8" fmla="*/ 0 w 72"/>
                    <a:gd name="T9" fmla="*/ 19 h 71"/>
                    <a:gd name="T10" fmla="*/ 29 w 72"/>
                    <a:gd name="T11" fmla="*/ 9 h 71"/>
                    <a:gd name="T12" fmla="*/ 57 w 72"/>
                    <a:gd name="T13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2" h="71">
                      <a:moveTo>
                        <a:pt x="57" y="0"/>
                      </a:moveTo>
                      <a:cubicBezTo>
                        <a:pt x="62" y="18"/>
                        <a:pt x="67" y="35"/>
                        <a:pt x="72" y="51"/>
                      </a:cubicBezTo>
                      <a:lnTo>
                        <a:pt x="44" y="60"/>
                      </a:lnTo>
                      <a:lnTo>
                        <a:pt x="16" y="71"/>
                      </a:lnTo>
                      <a:cubicBezTo>
                        <a:pt x="11" y="55"/>
                        <a:pt x="6" y="38"/>
                        <a:pt x="0" y="19"/>
                      </a:cubicBezTo>
                      <a:lnTo>
                        <a:pt x="29" y="9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09" name="Freeform 596"/>
                <p:cNvSpPr>
                  <a:spLocks/>
                </p:cNvSpPr>
                <p:nvPr/>
              </p:nvSpPr>
              <p:spPr bwMode="auto">
                <a:xfrm>
                  <a:off x="1987550" y="2478088"/>
                  <a:ext cx="15875" cy="14288"/>
                </a:xfrm>
                <a:custGeom>
                  <a:avLst/>
                  <a:gdLst>
                    <a:gd name="T0" fmla="*/ 56 w 69"/>
                    <a:gd name="T1" fmla="*/ 0 h 61"/>
                    <a:gd name="T2" fmla="*/ 69 w 69"/>
                    <a:gd name="T3" fmla="*/ 40 h 61"/>
                    <a:gd name="T4" fmla="*/ 41 w 69"/>
                    <a:gd name="T5" fmla="*/ 51 h 61"/>
                    <a:gd name="T6" fmla="*/ 13 w 69"/>
                    <a:gd name="T7" fmla="*/ 61 h 61"/>
                    <a:gd name="T8" fmla="*/ 0 w 69"/>
                    <a:gd name="T9" fmla="*/ 20 h 61"/>
                    <a:gd name="T10" fmla="*/ 28 w 69"/>
                    <a:gd name="T11" fmla="*/ 9 h 61"/>
                    <a:gd name="T12" fmla="*/ 56 w 69"/>
                    <a:gd name="T13" fmla="*/ 0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9" h="61">
                      <a:moveTo>
                        <a:pt x="56" y="0"/>
                      </a:moveTo>
                      <a:cubicBezTo>
                        <a:pt x="61" y="15"/>
                        <a:pt x="65" y="28"/>
                        <a:pt x="69" y="40"/>
                      </a:cubicBezTo>
                      <a:lnTo>
                        <a:pt x="41" y="51"/>
                      </a:lnTo>
                      <a:lnTo>
                        <a:pt x="13" y="61"/>
                      </a:lnTo>
                      <a:cubicBezTo>
                        <a:pt x="9" y="49"/>
                        <a:pt x="4" y="35"/>
                        <a:pt x="0" y="20"/>
                      </a:cubicBezTo>
                      <a:lnTo>
                        <a:pt x="28" y="9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10" name="Freeform 597"/>
                <p:cNvSpPr>
                  <a:spLocks/>
                </p:cNvSpPr>
                <p:nvPr/>
              </p:nvSpPr>
              <p:spPr bwMode="auto">
                <a:xfrm>
                  <a:off x="1990725" y="2487613"/>
                  <a:ext cx="15875" cy="12700"/>
                </a:xfrm>
                <a:custGeom>
                  <a:avLst/>
                  <a:gdLst>
                    <a:gd name="T0" fmla="*/ 56 w 67"/>
                    <a:gd name="T1" fmla="*/ 0 h 54"/>
                    <a:gd name="T2" fmla="*/ 67 w 67"/>
                    <a:gd name="T3" fmla="*/ 33 h 54"/>
                    <a:gd name="T4" fmla="*/ 39 w 67"/>
                    <a:gd name="T5" fmla="*/ 44 h 54"/>
                    <a:gd name="T6" fmla="*/ 11 w 67"/>
                    <a:gd name="T7" fmla="*/ 54 h 54"/>
                    <a:gd name="T8" fmla="*/ 0 w 67"/>
                    <a:gd name="T9" fmla="*/ 21 h 54"/>
                    <a:gd name="T10" fmla="*/ 28 w 67"/>
                    <a:gd name="T11" fmla="*/ 11 h 54"/>
                    <a:gd name="T12" fmla="*/ 56 w 67"/>
                    <a:gd name="T13" fmla="*/ 0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4">
                      <a:moveTo>
                        <a:pt x="56" y="0"/>
                      </a:moveTo>
                      <a:cubicBezTo>
                        <a:pt x="60" y="12"/>
                        <a:pt x="63" y="23"/>
                        <a:pt x="67" y="33"/>
                      </a:cubicBezTo>
                      <a:lnTo>
                        <a:pt x="39" y="44"/>
                      </a:lnTo>
                      <a:lnTo>
                        <a:pt x="11" y="54"/>
                      </a:lnTo>
                      <a:cubicBezTo>
                        <a:pt x="8" y="45"/>
                        <a:pt x="4" y="34"/>
                        <a:pt x="0" y="21"/>
                      </a:cubicBezTo>
                      <a:lnTo>
                        <a:pt x="28" y="11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11" name="Freeform 598"/>
                <p:cNvSpPr>
                  <a:spLocks/>
                </p:cNvSpPr>
                <p:nvPr/>
              </p:nvSpPr>
              <p:spPr bwMode="auto">
                <a:xfrm>
                  <a:off x="1993900" y="2495550"/>
                  <a:ext cx="14288" cy="11113"/>
                </a:xfrm>
                <a:custGeom>
                  <a:avLst/>
                  <a:gdLst>
                    <a:gd name="T0" fmla="*/ 56 w 64"/>
                    <a:gd name="T1" fmla="*/ 0 h 48"/>
                    <a:gd name="T2" fmla="*/ 64 w 64"/>
                    <a:gd name="T3" fmla="*/ 25 h 48"/>
                    <a:gd name="T4" fmla="*/ 37 w 64"/>
                    <a:gd name="T5" fmla="*/ 36 h 48"/>
                    <a:gd name="T6" fmla="*/ 9 w 64"/>
                    <a:gd name="T7" fmla="*/ 48 h 48"/>
                    <a:gd name="T8" fmla="*/ 0 w 64"/>
                    <a:gd name="T9" fmla="*/ 21 h 48"/>
                    <a:gd name="T10" fmla="*/ 28 w 64"/>
                    <a:gd name="T11" fmla="*/ 11 h 48"/>
                    <a:gd name="T12" fmla="*/ 56 w 64"/>
                    <a:gd name="T13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" h="48">
                      <a:moveTo>
                        <a:pt x="56" y="0"/>
                      </a:moveTo>
                      <a:cubicBezTo>
                        <a:pt x="59" y="9"/>
                        <a:pt x="62" y="17"/>
                        <a:pt x="64" y="25"/>
                      </a:cubicBezTo>
                      <a:lnTo>
                        <a:pt x="37" y="36"/>
                      </a:lnTo>
                      <a:lnTo>
                        <a:pt x="9" y="48"/>
                      </a:lnTo>
                      <a:cubicBezTo>
                        <a:pt x="6" y="40"/>
                        <a:pt x="3" y="32"/>
                        <a:pt x="0" y="21"/>
                      </a:cubicBezTo>
                      <a:lnTo>
                        <a:pt x="28" y="11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12" name="Freeform 599"/>
                <p:cNvSpPr>
                  <a:spLocks/>
                </p:cNvSpPr>
                <p:nvPr/>
              </p:nvSpPr>
              <p:spPr bwMode="auto">
                <a:xfrm>
                  <a:off x="1995488" y="2500313"/>
                  <a:ext cx="14288" cy="11113"/>
                </a:xfrm>
                <a:custGeom>
                  <a:avLst/>
                  <a:gdLst>
                    <a:gd name="T0" fmla="*/ 55 w 62"/>
                    <a:gd name="T1" fmla="*/ 0 h 42"/>
                    <a:gd name="T2" fmla="*/ 62 w 62"/>
                    <a:gd name="T3" fmla="*/ 18 h 42"/>
                    <a:gd name="T4" fmla="*/ 35 w 62"/>
                    <a:gd name="T5" fmla="*/ 30 h 42"/>
                    <a:gd name="T6" fmla="*/ 8 w 62"/>
                    <a:gd name="T7" fmla="*/ 42 h 42"/>
                    <a:gd name="T8" fmla="*/ 0 w 62"/>
                    <a:gd name="T9" fmla="*/ 23 h 42"/>
                    <a:gd name="T10" fmla="*/ 28 w 62"/>
                    <a:gd name="T11" fmla="*/ 11 h 42"/>
                    <a:gd name="T12" fmla="*/ 55 w 62"/>
                    <a:gd name="T13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" h="42">
                      <a:moveTo>
                        <a:pt x="55" y="0"/>
                      </a:moveTo>
                      <a:cubicBezTo>
                        <a:pt x="58" y="7"/>
                        <a:pt x="60" y="12"/>
                        <a:pt x="62" y="18"/>
                      </a:cubicBezTo>
                      <a:lnTo>
                        <a:pt x="35" y="30"/>
                      </a:lnTo>
                      <a:lnTo>
                        <a:pt x="8" y="42"/>
                      </a:lnTo>
                      <a:cubicBezTo>
                        <a:pt x="5" y="37"/>
                        <a:pt x="3" y="31"/>
                        <a:pt x="0" y="23"/>
                      </a:cubicBezTo>
                      <a:lnTo>
                        <a:pt x="28" y="11"/>
                      </a:lnTo>
                      <a:lnTo>
                        <a:pt x="5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13" name="Freeform 600"/>
                <p:cNvSpPr>
                  <a:spLocks/>
                </p:cNvSpPr>
                <p:nvPr/>
              </p:nvSpPr>
              <p:spPr bwMode="auto">
                <a:xfrm>
                  <a:off x="1997075" y="2505075"/>
                  <a:ext cx="14288" cy="9525"/>
                </a:xfrm>
                <a:custGeom>
                  <a:avLst/>
                  <a:gdLst>
                    <a:gd name="T0" fmla="*/ 54 w 59"/>
                    <a:gd name="T1" fmla="*/ 0 h 38"/>
                    <a:gd name="T2" fmla="*/ 59 w 59"/>
                    <a:gd name="T3" fmla="*/ 12 h 38"/>
                    <a:gd name="T4" fmla="*/ 32 w 59"/>
                    <a:gd name="T5" fmla="*/ 25 h 38"/>
                    <a:gd name="T6" fmla="*/ 6 w 59"/>
                    <a:gd name="T7" fmla="*/ 38 h 38"/>
                    <a:gd name="T8" fmla="*/ 0 w 59"/>
                    <a:gd name="T9" fmla="*/ 24 h 38"/>
                    <a:gd name="T10" fmla="*/ 27 w 59"/>
                    <a:gd name="T11" fmla="*/ 12 h 38"/>
                    <a:gd name="T12" fmla="*/ 54 w 59"/>
                    <a:gd name="T13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38">
                      <a:moveTo>
                        <a:pt x="54" y="0"/>
                      </a:moveTo>
                      <a:cubicBezTo>
                        <a:pt x="56" y="5"/>
                        <a:pt x="58" y="9"/>
                        <a:pt x="59" y="12"/>
                      </a:cubicBezTo>
                      <a:lnTo>
                        <a:pt x="32" y="25"/>
                      </a:lnTo>
                      <a:lnTo>
                        <a:pt x="6" y="38"/>
                      </a:lnTo>
                      <a:cubicBezTo>
                        <a:pt x="3" y="35"/>
                        <a:pt x="2" y="30"/>
                        <a:pt x="0" y="24"/>
                      </a:cubicBezTo>
                      <a:lnTo>
                        <a:pt x="27" y="12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14" name="Freeform 601"/>
                <p:cNvSpPr>
                  <a:spLocks/>
                </p:cNvSpPr>
                <p:nvPr/>
              </p:nvSpPr>
              <p:spPr bwMode="auto">
                <a:xfrm>
                  <a:off x="1998663" y="2508250"/>
                  <a:ext cx="12700" cy="7938"/>
                </a:xfrm>
                <a:custGeom>
                  <a:avLst/>
                  <a:gdLst>
                    <a:gd name="T0" fmla="*/ 53 w 55"/>
                    <a:gd name="T1" fmla="*/ 0 h 32"/>
                    <a:gd name="T2" fmla="*/ 55 w 55"/>
                    <a:gd name="T3" fmla="*/ 4 h 32"/>
                    <a:gd name="T4" fmla="*/ 29 w 55"/>
                    <a:gd name="T5" fmla="*/ 18 h 32"/>
                    <a:gd name="T6" fmla="*/ 2 w 55"/>
                    <a:gd name="T7" fmla="*/ 32 h 32"/>
                    <a:gd name="T8" fmla="*/ 0 w 55"/>
                    <a:gd name="T9" fmla="*/ 26 h 32"/>
                    <a:gd name="T10" fmla="*/ 26 w 55"/>
                    <a:gd name="T11" fmla="*/ 13 h 32"/>
                    <a:gd name="T12" fmla="*/ 53 w 55"/>
                    <a:gd name="T13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32">
                      <a:moveTo>
                        <a:pt x="53" y="0"/>
                      </a:moveTo>
                      <a:cubicBezTo>
                        <a:pt x="54" y="1"/>
                        <a:pt x="54" y="3"/>
                        <a:pt x="55" y="4"/>
                      </a:cubicBezTo>
                      <a:lnTo>
                        <a:pt x="29" y="18"/>
                      </a:lnTo>
                      <a:lnTo>
                        <a:pt x="2" y="32"/>
                      </a:lnTo>
                      <a:cubicBezTo>
                        <a:pt x="1" y="30"/>
                        <a:pt x="0" y="28"/>
                        <a:pt x="0" y="26"/>
                      </a:cubicBezTo>
                      <a:lnTo>
                        <a:pt x="26" y="13"/>
                      </a:lnTo>
                      <a:lnTo>
                        <a:pt x="5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15" name="Freeform 602"/>
                <p:cNvSpPr>
                  <a:spLocks/>
                </p:cNvSpPr>
                <p:nvPr/>
              </p:nvSpPr>
              <p:spPr bwMode="auto">
                <a:xfrm>
                  <a:off x="1998663" y="2508250"/>
                  <a:ext cx="12700" cy="7938"/>
                </a:xfrm>
                <a:custGeom>
                  <a:avLst/>
                  <a:gdLst>
                    <a:gd name="T0" fmla="*/ 53 w 55"/>
                    <a:gd name="T1" fmla="*/ 0 h 32"/>
                    <a:gd name="T2" fmla="*/ 55 w 55"/>
                    <a:gd name="T3" fmla="*/ 3 h 32"/>
                    <a:gd name="T4" fmla="*/ 28 w 55"/>
                    <a:gd name="T5" fmla="*/ 17 h 32"/>
                    <a:gd name="T6" fmla="*/ 2 w 55"/>
                    <a:gd name="T7" fmla="*/ 32 h 32"/>
                    <a:gd name="T8" fmla="*/ 0 w 55"/>
                    <a:gd name="T9" fmla="*/ 28 h 32"/>
                    <a:gd name="T10" fmla="*/ 27 w 55"/>
                    <a:gd name="T11" fmla="*/ 14 h 32"/>
                    <a:gd name="T12" fmla="*/ 53 w 55"/>
                    <a:gd name="T13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32">
                      <a:moveTo>
                        <a:pt x="53" y="0"/>
                      </a:moveTo>
                      <a:cubicBezTo>
                        <a:pt x="53" y="1"/>
                        <a:pt x="54" y="2"/>
                        <a:pt x="55" y="3"/>
                      </a:cubicBezTo>
                      <a:lnTo>
                        <a:pt x="28" y="17"/>
                      </a:lnTo>
                      <a:lnTo>
                        <a:pt x="2" y="32"/>
                      </a:lnTo>
                      <a:lnTo>
                        <a:pt x="0" y="28"/>
                      </a:lnTo>
                      <a:lnTo>
                        <a:pt x="27" y="14"/>
                      </a:lnTo>
                      <a:lnTo>
                        <a:pt x="5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16" name="Freeform 603"/>
                <p:cNvSpPr>
                  <a:spLocks/>
                </p:cNvSpPr>
                <p:nvPr/>
              </p:nvSpPr>
              <p:spPr bwMode="auto">
                <a:xfrm>
                  <a:off x="2000250" y="2509838"/>
                  <a:ext cx="11113" cy="7938"/>
                </a:xfrm>
                <a:custGeom>
                  <a:avLst/>
                  <a:gdLst>
                    <a:gd name="T0" fmla="*/ 53 w 53"/>
                    <a:gd name="T1" fmla="*/ 0 h 33"/>
                    <a:gd name="T2" fmla="*/ 53 w 53"/>
                    <a:gd name="T3" fmla="*/ 2 h 33"/>
                    <a:gd name="T4" fmla="*/ 27 w 53"/>
                    <a:gd name="T5" fmla="*/ 17 h 33"/>
                    <a:gd name="T6" fmla="*/ 2 w 53"/>
                    <a:gd name="T7" fmla="*/ 33 h 33"/>
                    <a:gd name="T8" fmla="*/ 0 w 53"/>
                    <a:gd name="T9" fmla="*/ 29 h 33"/>
                    <a:gd name="T10" fmla="*/ 26 w 53"/>
                    <a:gd name="T11" fmla="*/ 14 h 33"/>
                    <a:gd name="T12" fmla="*/ 53 w 53"/>
                    <a:gd name="T1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" h="33">
                      <a:moveTo>
                        <a:pt x="53" y="0"/>
                      </a:moveTo>
                      <a:cubicBezTo>
                        <a:pt x="53" y="1"/>
                        <a:pt x="53" y="2"/>
                        <a:pt x="53" y="2"/>
                      </a:cubicBezTo>
                      <a:lnTo>
                        <a:pt x="27" y="17"/>
                      </a:lnTo>
                      <a:lnTo>
                        <a:pt x="2" y="33"/>
                      </a:lnTo>
                      <a:cubicBezTo>
                        <a:pt x="1" y="32"/>
                        <a:pt x="1" y="31"/>
                        <a:pt x="0" y="29"/>
                      </a:cubicBezTo>
                      <a:lnTo>
                        <a:pt x="26" y="14"/>
                      </a:lnTo>
                      <a:lnTo>
                        <a:pt x="5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17" name="Freeform 604"/>
                <p:cNvSpPr>
                  <a:spLocks/>
                </p:cNvSpPr>
                <p:nvPr/>
              </p:nvSpPr>
              <p:spPr bwMode="auto">
                <a:xfrm>
                  <a:off x="2000250" y="2509838"/>
                  <a:ext cx="12700" cy="7938"/>
                </a:xfrm>
                <a:custGeom>
                  <a:avLst/>
                  <a:gdLst>
                    <a:gd name="T0" fmla="*/ 51 w 52"/>
                    <a:gd name="T1" fmla="*/ 0 h 34"/>
                    <a:gd name="T2" fmla="*/ 52 w 52"/>
                    <a:gd name="T3" fmla="*/ 1 h 34"/>
                    <a:gd name="T4" fmla="*/ 27 w 52"/>
                    <a:gd name="T5" fmla="*/ 18 h 34"/>
                    <a:gd name="T6" fmla="*/ 1 w 52"/>
                    <a:gd name="T7" fmla="*/ 34 h 34"/>
                    <a:gd name="T8" fmla="*/ 0 w 52"/>
                    <a:gd name="T9" fmla="*/ 31 h 34"/>
                    <a:gd name="T10" fmla="*/ 25 w 52"/>
                    <a:gd name="T11" fmla="*/ 15 h 34"/>
                    <a:gd name="T12" fmla="*/ 51 w 52"/>
                    <a:gd name="T13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34">
                      <a:moveTo>
                        <a:pt x="51" y="0"/>
                      </a:moveTo>
                      <a:cubicBezTo>
                        <a:pt x="51" y="0"/>
                        <a:pt x="51" y="0"/>
                        <a:pt x="52" y="1"/>
                      </a:cubicBezTo>
                      <a:lnTo>
                        <a:pt x="27" y="18"/>
                      </a:lnTo>
                      <a:lnTo>
                        <a:pt x="1" y="34"/>
                      </a:lnTo>
                      <a:cubicBezTo>
                        <a:pt x="1" y="33"/>
                        <a:pt x="0" y="32"/>
                        <a:pt x="0" y="31"/>
                      </a:cubicBezTo>
                      <a:lnTo>
                        <a:pt x="25" y="15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18" name="Freeform 605"/>
                <p:cNvSpPr>
                  <a:spLocks/>
                </p:cNvSpPr>
                <p:nvPr/>
              </p:nvSpPr>
              <p:spPr bwMode="auto">
                <a:xfrm>
                  <a:off x="2000250" y="2509838"/>
                  <a:ext cx="12700" cy="7938"/>
                </a:xfrm>
                <a:custGeom>
                  <a:avLst/>
                  <a:gdLst>
                    <a:gd name="T0" fmla="*/ 51 w 51"/>
                    <a:gd name="T1" fmla="*/ 0 h 34"/>
                    <a:gd name="T2" fmla="*/ 51 w 51"/>
                    <a:gd name="T3" fmla="*/ 0 h 34"/>
                    <a:gd name="T4" fmla="*/ 26 w 51"/>
                    <a:gd name="T5" fmla="*/ 18 h 34"/>
                    <a:gd name="T6" fmla="*/ 2 w 51"/>
                    <a:gd name="T7" fmla="*/ 34 h 34"/>
                    <a:gd name="T8" fmla="*/ 0 w 51"/>
                    <a:gd name="T9" fmla="*/ 33 h 34"/>
                    <a:gd name="T10" fmla="*/ 26 w 51"/>
                    <a:gd name="T11" fmla="*/ 17 h 34"/>
                    <a:gd name="T12" fmla="*/ 51 w 51"/>
                    <a:gd name="T13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1" h="34">
                      <a:moveTo>
                        <a:pt x="51" y="0"/>
                      </a:moveTo>
                      <a:lnTo>
                        <a:pt x="51" y="0"/>
                      </a:lnTo>
                      <a:lnTo>
                        <a:pt x="26" y="18"/>
                      </a:lnTo>
                      <a:lnTo>
                        <a:pt x="2" y="34"/>
                      </a:lnTo>
                      <a:cubicBezTo>
                        <a:pt x="1" y="34"/>
                        <a:pt x="1" y="34"/>
                        <a:pt x="0" y="33"/>
                      </a:cubicBezTo>
                      <a:lnTo>
                        <a:pt x="26" y="17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19" name="Freeform 606"/>
                <p:cNvSpPr>
                  <a:spLocks/>
                </p:cNvSpPr>
                <p:nvPr/>
              </p:nvSpPr>
              <p:spPr bwMode="auto">
                <a:xfrm>
                  <a:off x="2000250" y="2511425"/>
                  <a:ext cx="11113" cy="7938"/>
                </a:xfrm>
                <a:custGeom>
                  <a:avLst/>
                  <a:gdLst>
                    <a:gd name="T0" fmla="*/ 46 w 46"/>
                    <a:gd name="T1" fmla="*/ 0 h 34"/>
                    <a:gd name="T2" fmla="*/ 25 w 46"/>
                    <a:gd name="T3" fmla="*/ 16 h 34"/>
                    <a:gd name="T4" fmla="*/ 0 w 46"/>
                    <a:gd name="T5" fmla="*/ 34 h 34"/>
                    <a:gd name="T6" fmla="*/ 0 w 46"/>
                    <a:gd name="T7" fmla="*/ 32 h 34"/>
                    <a:gd name="T8" fmla="*/ 24 w 46"/>
                    <a:gd name="T9" fmla="*/ 16 h 34"/>
                    <a:gd name="T10" fmla="*/ 46 w 46"/>
                    <a:gd name="T11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6" h="34">
                      <a:moveTo>
                        <a:pt x="46" y="0"/>
                      </a:moveTo>
                      <a:lnTo>
                        <a:pt x="25" y="16"/>
                      </a:lnTo>
                      <a:lnTo>
                        <a:pt x="0" y="34"/>
                      </a:lnTo>
                      <a:cubicBezTo>
                        <a:pt x="0" y="33"/>
                        <a:pt x="0" y="33"/>
                        <a:pt x="0" y="32"/>
                      </a:cubicBezTo>
                      <a:lnTo>
                        <a:pt x="24" y="16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20" name="Freeform 608"/>
                <p:cNvSpPr>
                  <a:spLocks/>
                </p:cNvSpPr>
                <p:nvPr/>
              </p:nvSpPr>
              <p:spPr bwMode="auto">
                <a:xfrm>
                  <a:off x="2000250" y="2511425"/>
                  <a:ext cx="9525" cy="7938"/>
                </a:xfrm>
                <a:custGeom>
                  <a:avLst/>
                  <a:gdLst>
                    <a:gd name="T0" fmla="*/ 40 w 40"/>
                    <a:gd name="T1" fmla="*/ 0 h 31"/>
                    <a:gd name="T2" fmla="*/ 25 w 40"/>
                    <a:gd name="T3" fmla="*/ 12 h 31"/>
                    <a:gd name="T4" fmla="*/ 1 w 40"/>
                    <a:gd name="T5" fmla="*/ 31 h 31"/>
                    <a:gd name="T6" fmla="*/ 0 w 40"/>
                    <a:gd name="T7" fmla="*/ 30 h 31"/>
                    <a:gd name="T8" fmla="*/ 25 w 40"/>
                    <a:gd name="T9" fmla="*/ 12 h 31"/>
                    <a:gd name="T10" fmla="*/ 40 w 40"/>
                    <a:gd name="T11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0" h="31">
                      <a:moveTo>
                        <a:pt x="40" y="0"/>
                      </a:moveTo>
                      <a:lnTo>
                        <a:pt x="25" y="12"/>
                      </a:lnTo>
                      <a:lnTo>
                        <a:pt x="1" y="31"/>
                      </a:lnTo>
                      <a:cubicBezTo>
                        <a:pt x="0" y="31"/>
                        <a:pt x="0" y="30"/>
                        <a:pt x="0" y="30"/>
                      </a:cubicBezTo>
                      <a:lnTo>
                        <a:pt x="25" y="12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21" name="Freeform 609"/>
                <p:cNvSpPr>
                  <a:spLocks/>
                </p:cNvSpPr>
                <p:nvPr/>
              </p:nvSpPr>
              <p:spPr bwMode="auto">
                <a:xfrm>
                  <a:off x="2000250" y="2513013"/>
                  <a:ext cx="7938" cy="6350"/>
                </a:xfrm>
                <a:custGeom>
                  <a:avLst/>
                  <a:gdLst>
                    <a:gd name="T0" fmla="*/ 33 w 33"/>
                    <a:gd name="T1" fmla="*/ 0 h 28"/>
                    <a:gd name="T2" fmla="*/ 24 w 33"/>
                    <a:gd name="T3" fmla="*/ 8 h 28"/>
                    <a:gd name="T4" fmla="*/ 1 w 33"/>
                    <a:gd name="T5" fmla="*/ 28 h 28"/>
                    <a:gd name="T6" fmla="*/ 0 w 33"/>
                    <a:gd name="T7" fmla="*/ 27 h 28"/>
                    <a:gd name="T8" fmla="*/ 24 w 33"/>
                    <a:gd name="T9" fmla="*/ 8 h 28"/>
                    <a:gd name="T10" fmla="*/ 33 w 33"/>
                    <a:gd name="T11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3" h="28">
                      <a:moveTo>
                        <a:pt x="33" y="0"/>
                      </a:moveTo>
                      <a:lnTo>
                        <a:pt x="24" y="8"/>
                      </a:lnTo>
                      <a:lnTo>
                        <a:pt x="1" y="28"/>
                      </a:lnTo>
                      <a:cubicBezTo>
                        <a:pt x="1" y="28"/>
                        <a:pt x="0" y="27"/>
                        <a:pt x="0" y="27"/>
                      </a:cubicBezTo>
                      <a:lnTo>
                        <a:pt x="24" y="8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22" name="Freeform 610"/>
                <p:cNvSpPr>
                  <a:spLocks/>
                </p:cNvSpPr>
                <p:nvPr/>
              </p:nvSpPr>
              <p:spPr bwMode="auto">
                <a:xfrm>
                  <a:off x="2001838" y="2513013"/>
                  <a:ext cx="6350" cy="6350"/>
                </a:xfrm>
                <a:custGeom>
                  <a:avLst/>
                  <a:gdLst>
                    <a:gd name="T0" fmla="*/ 29 w 29"/>
                    <a:gd name="T1" fmla="*/ 0 h 26"/>
                    <a:gd name="T2" fmla="*/ 23 w 29"/>
                    <a:gd name="T3" fmla="*/ 5 h 26"/>
                    <a:gd name="T4" fmla="*/ 0 w 29"/>
                    <a:gd name="T5" fmla="*/ 26 h 26"/>
                    <a:gd name="T6" fmla="*/ 0 w 29"/>
                    <a:gd name="T7" fmla="*/ 24 h 26"/>
                    <a:gd name="T8" fmla="*/ 23 w 29"/>
                    <a:gd name="T9" fmla="*/ 4 h 26"/>
                    <a:gd name="T10" fmla="*/ 29 w 29"/>
                    <a:gd name="T11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9" h="26">
                      <a:moveTo>
                        <a:pt x="29" y="0"/>
                      </a:moveTo>
                      <a:lnTo>
                        <a:pt x="23" y="5"/>
                      </a:lnTo>
                      <a:lnTo>
                        <a:pt x="0" y="26"/>
                      </a:lnTo>
                      <a:cubicBezTo>
                        <a:pt x="0" y="25"/>
                        <a:pt x="0" y="25"/>
                        <a:pt x="0" y="24"/>
                      </a:cubicBezTo>
                      <a:lnTo>
                        <a:pt x="23" y="4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23" name="Freeform 611"/>
                <p:cNvSpPr>
                  <a:spLocks/>
                </p:cNvSpPr>
                <p:nvPr/>
              </p:nvSpPr>
              <p:spPr bwMode="auto">
                <a:xfrm>
                  <a:off x="2001838" y="2514600"/>
                  <a:ext cx="4763" cy="4763"/>
                </a:xfrm>
                <a:custGeom>
                  <a:avLst/>
                  <a:gdLst>
                    <a:gd name="T0" fmla="*/ 26 w 26"/>
                    <a:gd name="T1" fmla="*/ 0 h 25"/>
                    <a:gd name="T2" fmla="*/ 23 w 26"/>
                    <a:gd name="T3" fmla="*/ 3 h 25"/>
                    <a:gd name="T4" fmla="*/ 2 w 26"/>
                    <a:gd name="T5" fmla="*/ 25 h 25"/>
                    <a:gd name="T6" fmla="*/ 0 w 26"/>
                    <a:gd name="T7" fmla="*/ 24 h 25"/>
                    <a:gd name="T8" fmla="*/ 23 w 26"/>
                    <a:gd name="T9" fmla="*/ 3 h 25"/>
                    <a:gd name="T10" fmla="*/ 26 w 26"/>
                    <a:gd name="T11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6" h="25">
                      <a:moveTo>
                        <a:pt x="26" y="0"/>
                      </a:moveTo>
                      <a:lnTo>
                        <a:pt x="23" y="3"/>
                      </a:lnTo>
                      <a:lnTo>
                        <a:pt x="2" y="25"/>
                      </a:lnTo>
                      <a:cubicBezTo>
                        <a:pt x="1" y="25"/>
                        <a:pt x="1" y="24"/>
                        <a:pt x="0" y="24"/>
                      </a:cubicBezTo>
                      <a:lnTo>
                        <a:pt x="23" y="3"/>
                      </a:lnTo>
                      <a:lnTo>
                        <a:pt x="2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24" name="Freeform 612"/>
                <p:cNvSpPr>
                  <a:spLocks/>
                </p:cNvSpPr>
                <p:nvPr/>
              </p:nvSpPr>
              <p:spPr bwMode="auto">
                <a:xfrm>
                  <a:off x="2001838" y="2514600"/>
                  <a:ext cx="4763" cy="4763"/>
                </a:xfrm>
                <a:custGeom>
                  <a:avLst/>
                  <a:gdLst>
                    <a:gd name="T0" fmla="*/ 23 w 23"/>
                    <a:gd name="T1" fmla="*/ 0 h 24"/>
                    <a:gd name="T2" fmla="*/ 21 w 23"/>
                    <a:gd name="T3" fmla="*/ 1 h 24"/>
                    <a:gd name="T4" fmla="*/ 1 w 23"/>
                    <a:gd name="T5" fmla="*/ 24 h 24"/>
                    <a:gd name="T6" fmla="*/ 0 w 23"/>
                    <a:gd name="T7" fmla="*/ 23 h 24"/>
                    <a:gd name="T8" fmla="*/ 21 w 23"/>
                    <a:gd name="T9" fmla="*/ 1 h 24"/>
                    <a:gd name="T10" fmla="*/ 23 w 23"/>
                    <a:gd name="T11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" h="24">
                      <a:moveTo>
                        <a:pt x="23" y="0"/>
                      </a:moveTo>
                      <a:lnTo>
                        <a:pt x="21" y="1"/>
                      </a:lnTo>
                      <a:lnTo>
                        <a:pt x="1" y="24"/>
                      </a:lnTo>
                      <a:cubicBezTo>
                        <a:pt x="1" y="23"/>
                        <a:pt x="0" y="23"/>
                        <a:pt x="0" y="23"/>
                      </a:cubicBezTo>
                      <a:lnTo>
                        <a:pt x="21" y="1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25" name="Freeform 613"/>
                <p:cNvSpPr>
                  <a:spLocks/>
                </p:cNvSpPr>
                <p:nvPr/>
              </p:nvSpPr>
              <p:spPr bwMode="auto">
                <a:xfrm>
                  <a:off x="2001838" y="2514600"/>
                  <a:ext cx="4763" cy="6350"/>
                </a:xfrm>
                <a:custGeom>
                  <a:avLst/>
                  <a:gdLst>
                    <a:gd name="T0" fmla="*/ 3 w 3"/>
                    <a:gd name="T1" fmla="*/ 0 h 4"/>
                    <a:gd name="T2" fmla="*/ 3 w 3"/>
                    <a:gd name="T3" fmla="*/ 0 h 4"/>
                    <a:gd name="T4" fmla="*/ 0 w 3"/>
                    <a:gd name="T5" fmla="*/ 4 h 4"/>
                    <a:gd name="T6" fmla="*/ 0 w 3"/>
                    <a:gd name="T7" fmla="*/ 3 h 4"/>
                    <a:gd name="T8" fmla="*/ 3 w 3"/>
                    <a:gd name="T9" fmla="*/ 0 h 4"/>
                    <a:gd name="T10" fmla="*/ 3 w 3"/>
                    <a:gd name="T1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" h="4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26" name="Freeform 614"/>
                <p:cNvSpPr>
                  <a:spLocks/>
                </p:cNvSpPr>
                <p:nvPr/>
              </p:nvSpPr>
              <p:spPr bwMode="auto">
                <a:xfrm>
                  <a:off x="2006600" y="2508250"/>
                  <a:ext cx="6350" cy="14288"/>
                </a:xfrm>
                <a:custGeom>
                  <a:avLst/>
                  <a:gdLst>
                    <a:gd name="T0" fmla="*/ 20 w 30"/>
                    <a:gd name="T1" fmla="*/ 0 h 54"/>
                    <a:gd name="T2" fmla="*/ 26 w 30"/>
                    <a:gd name="T3" fmla="*/ 8 h 54"/>
                    <a:gd name="T4" fmla="*/ 30 w 30"/>
                    <a:gd name="T5" fmla="*/ 24 h 54"/>
                    <a:gd name="T6" fmla="*/ 26 w 30"/>
                    <a:gd name="T7" fmla="*/ 40 h 54"/>
                    <a:gd name="T8" fmla="*/ 15 w 30"/>
                    <a:gd name="T9" fmla="*/ 52 h 54"/>
                    <a:gd name="T10" fmla="*/ 9 w 30"/>
                    <a:gd name="T11" fmla="*/ 54 h 54"/>
                    <a:gd name="T12" fmla="*/ 0 w 30"/>
                    <a:gd name="T13" fmla="*/ 24 h 54"/>
                    <a:gd name="T14" fmla="*/ 20 w 30"/>
                    <a:gd name="T15" fmla="*/ 0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54">
                      <a:moveTo>
                        <a:pt x="20" y="0"/>
                      </a:moveTo>
                      <a:cubicBezTo>
                        <a:pt x="23" y="3"/>
                        <a:pt x="24" y="5"/>
                        <a:pt x="26" y="8"/>
                      </a:cubicBezTo>
                      <a:cubicBezTo>
                        <a:pt x="29" y="13"/>
                        <a:pt x="30" y="19"/>
                        <a:pt x="30" y="24"/>
                      </a:cubicBezTo>
                      <a:cubicBezTo>
                        <a:pt x="30" y="30"/>
                        <a:pt x="29" y="35"/>
                        <a:pt x="26" y="40"/>
                      </a:cubicBezTo>
                      <a:cubicBezTo>
                        <a:pt x="23" y="45"/>
                        <a:pt x="20" y="49"/>
                        <a:pt x="15" y="52"/>
                      </a:cubicBezTo>
                      <a:cubicBezTo>
                        <a:pt x="13" y="53"/>
                        <a:pt x="12" y="54"/>
                        <a:pt x="9" y="54"/>
                      </a:cubicBezTo>
                      <a:lnTo>
                        <a:pt x="0" y="24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27" name="Freeform 615"/>
                <p:cNvSpPr>
                  <a:spLocks/>
                </p:cNvSpPr>
                <p:nvPr/>
              </p:nvSpPr>
              <p:spPr bwMode="auto">
                <a:xfrm>
                  <a:off x="2005013" y="2508250"/>
                  <a:ext cx="3175" cy="14288"/>
                </a:xfrm>
                <a:custGeom>
                  <a:avLst/>
                  <a:gdLst>
                    <a:gd name="T0" fmla="*/ 2 w 2"/>
                    <a:gd name="T1" fmla="*/ 9 h 9"/>
                    <a:gd name="T2" fmla="*/ 2 w 2"/>
                    <a:gd name="T3" fmla="*/ 9 h 9"/>
                    <a:gd name="T4" fmla="*/ 1 w 2"/>
                    <a:gd name="T5" fmla="*/ 4 h 9"/>
                    <a:gd name="T6" fmla="*/ 0 w 2"/>
                    <a:gd name="T7" fmla="*/ 0 h 9"/>
                    <a:gd name="T8" fmla="*/ 0 w 2"/>
                    <a:gd name="T9" fmla="*/ 0 h 9"/>
                    <a:gd name="T10" fmla="*/ 1 w 2"/>
                    <a:gd name="T11" fmla="*/ 4 h 9"/>
                    <a:gd name="T12" fmla="*/ 2 w 2"/>
                    <a:gd name="T13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" h="9">
                      <a:moveTo>
                        <a:pt x="2" y="9"/>
                      </a:moveTo>
                      <a:lnTo>
                        <a:pt x="2" y="9"/>
                      </a:lnTo>
                      <a:lnTo>
                        <a:pt x="1" y="4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4"/>
                      </a:lnTo>
                      <a:lnTo>
                        <a:pt x="2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28" name="Freeform 616"/>
                <p:cNvSpPr>
                  <a:spLocks/>
                </p:cNvSpPr>
                <p:nvPr/>
              </p:nvSpPr>
              <p:spPr bwMode="auto">
                <a:xfrm>
                  <a:off x="2005013" y="2508250"/>
                  <a:ext cx="3175" cy="14288"/>
                </a:xfrm>
                <a:custGeom>
                  <a:avLst/>
                  <a:gdLst>
                    <a:gd name="T0" fmla="*/ 2 w 2"/>
                    <a:gd name="T1" fmla="*/ 9 h 9"/>
                    <a:gd name="T2" fmla="*/ 2 w 2"/>
                    <a:gd name="T3" fmla="*/ 9 h 9"/>
                    <a:gd name="T4" fmla="*/ 1 w 2"/>
                    <a:gd name="T5" fmla="*/ 4 h 9"/>
                    <a:gd name="T6" fmla="*/ 0 w 2"/>
                    <a:gd name="T7" fmla="*/ 0 h 9"/>
                    <a:gd name="T8" fmla="*/ 0 w 2"/>
                    <a:gd name="T9" fmla="*/ 0 h 9"/>
                    <a:gd name="T10" fmla="*/ 1 w 2"/>
                    <a:gd name="T11" fmla="*/ 4 h 9"/>
                    <a:gd name="T12" fmla="*/ 2 w 2"/>
                    <a:gd name="T13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" h="9">
                      <a:moveTo>
                        <a:pt x="2" y="9"/>
                      </a:moveTo>
                      <a:lnTo>
                        <a:pt x="2" y="9"/>
                      </a:lnTo>
                      <a:lnTo>
                        <a:pt x="1" y="4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4"/>
                      </a:lnTo>
                      <a:lnTo>
                        <a:pt x="2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29" name="Freeform 617"/>
                <p:cNvSpPr>
                  <a:spLocks/>
                </p:cNvSpPr>
                <p:nvPr/>
              </p:nvSpPr>
              <p:spPr bwMode="auto">
                <a:xfrm>
                  <a:off x="2003425" y="2508250"/>
                  <a:ext cx="4763" cy="14288"/>
                </a:xfrm>
                <a:custGeom>
                  <a:avLst/>
                  <a:gdLst>
                    <a:gd name="T0" fmla="*/ 20 w 20"/>
                    <a:gd name="T1" fmla="*/ 60 h 61"/>
                    <a:gd name="T2" fmla="*/ 19 w 20"/>
                    <a:gd name="T3" fmla="*/ 61 h 61"/>
                    <a:gd name="T4" fmla="*/ 10 w 20"/>
                    <a:gd name="T5" fmla="*/ 31 h 61"/>
                    <a:gd name="T6" fmla="*/ 0 w 20"/>
                    <a:gd name="T7" fmla="*/ 1 h 61"/>
                    <a:gd name="T8" fmla="*/ 2 w 20"/>
                    <a:gd name="T9" fmla="*/ 0 h 61"/>
                    <a:gd name="T10" fmla="*/ 11 w 20"/>
                    <a:gd name="T11" fmla="*/ 30 h 61"/>
                    <a:gd name="T12" fmla="*/ 20 w 20"/>
                    <a:gd name="T13" fmla="*/ 60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" h="61">
                      <a:moveTo>
                        <a:pt x="20" y="60"/>
                      </a:moveTo>
                      <a:cubicBezTo>
                        <a:pt x="20" y="60"/>
                        <a:pt x="20" y="61"/>
                        <a:pt x="19" y="61"/>
                      </a:cubicBezTo>
                      <a:lnTo>
                        <a:pt x="10" y="31"/>
                      </a:lnTo>
                      <a:lnTo>
                        <a:pt x="0" y="1"/>
                      </a:lnTo>
                      <a:cubicBezTo>
                        <a:pt x="1" y="1"/>
                        <a:pt x="1" y="0"/>
                        <a:pt x="2" y="0"/>
                      </a:cubicBezTo>
                      <a:lnTo>
                        <a:pt x="11" y="30"/>
                      </a:lnTo>
                      <a:lnTo>
                        <a:pt x="20" y="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30" name="Freeform 618"/>
                <p:cNvSpPr>
                  <a:spLocks/>
                </p:cNvSpPr>
                <p:nvPr/>
              </p:nvSpPr>
              <p:spPr bwMode="auto">
                <a:xfrm>
                  <a:off x="2003425" y="2508250"/>
                  <a:ext cx="4763" cy="14288"/>
                </a:xfrm>
                <a:custGeom>
                  <a:avLst/>
                  <a:gdLst>
                    <a:gd name="T0" fmla="*/ 3 w 3"/>
                    <a:gd name="T1" fmla="*/ 9 h 9"/>
                    <a:gd name="T2" fmla="*/ 3 w 3"/>
                    <a:gd name="T3" fmla="*/ 9 h 9"/>
                    <a:gd name="T4" fmla="*/ 2 w 3"/>
                    <a:gd name="T5" fmla="*/ 4 h 9"/>
                    <a:gd name="T6" fmla="*/ 0 w 3"/>
                    <a:gd name="T7" fmla="*/ 0 h 9"/>
                    <a:gd name="T8" fmla="*/ 0 w 3"/>
                    <a:gd name="T9" fmla="*/ 0 h 9"/>
                    <a:gd name="T10" fmla="*/ 2 w 3"/>
                    <a:gd name="T11" fmla="*/ 4 h 9"/>
                    <a:gd name="T12" fmla="*/ 3 w 3"/>
                    <a:gd name="T13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" h="9">
                      <a:moveTo>
                        <a:pt x="3" y="9"/>
                      </a:moveTo>
                      <a:lnTo>
                        <a:pt x="3" y="9"/>
                      </a:lnTo>
                      <a:lnTo>
                        <a:pt x="2" y="4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3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31" name="Freeform 619"/>
                <p:cNvSpPr>
                  <a:spLocks/>
                </p:cNvSpPr>
                <p:nvPr/>
              </p:nvSpPr>
              <p:spPr bwMode="auto">
                <a:xfrm>
                  <a:off x="2003425" y="2508250"/>
                  <a:ext cx="4763" cy="14288"/>
                </a:xfrm>
                <a:custGeom>
                  <a:avLst/>
                  <a:gdLst>
                    <a:gd name="T0" fmla="*/ 23 w 23"/>
                    <a:gd name="T1" fmla="*/ 60 h 62"/>
                    <a:gd name="T2" fmla="*/ 19 w 23"/>
                    <a:gd name="T3" fmla="*/ 62 h 62"/>
                    <a:gd name="T4" fmla="*/ 10 w 23"/>
                    <a:gd name="T5" fmla="*/ 32 h 62"/>
                    <a:gd name="T6" fmla="*/ 0 w 23"/>
                    <a:gd name="T7" fmla="*/ 1 h 62"/>
                    <a:gd name="T8" fmla="*/ 4 w 23"/>
                    <a:gd name="T9" fmla="*/ 0 h 62"/>
                    <a:gd name="T10" fmla="*/ 13 w 23"/>
                    <a:gd name="T11" fmla="*/ 30 h 62"/>
                    <a:gd name="T12" fmla="*/ 23 w 23"/>
                    <a:gd name="T13" fmla="*/ 6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62">
                      <a:moveTo>
                        <a:pt x="23" y="60"/>
                      </a:moveTo>
                      <a:cubicBezTo>
                        <a:pt x="22" y="61"/>
                        <a:pt x="21" y="61"/>
                        <a:pt x="19" y="62"/>
                      </a:cubicBezTo>
                      <a:lnTo>
                        <a:pt x="10" y="32"/>
                      </a:lnTo>
                      <a:lnTo>
                        <a:pt x="0" y="1"/>
                      </a:lnTo>
                      <a:cubicBezTo>
                        <a:pt x="2" y="1"/>
                        <a:pt x="3" y="1"/>
                        <a:pt x="4" y="0"/>
                      </a:cubicBezTo>
                      <a:lnTo>
                        <a:pt x="13" y="30"/>
                      </a:lnTo>
                      <a:lnTo>
                        <a:pt x="23" y="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32" name="Freeform 620"/>
                <p:cNvSpPr>
                  <a:spLocks/>
                </p:cNvSpPr>
                <p:nvPr/>
              </p:nvSpPr>
              <p:spPr bwMode="auto">
                <a:xfrm>
                  <a:off x="2001838" y="2508250"/>
                  <a:ext cx="4763" cy="14288"/>
                </a:xfrm>
                <a:custGeom>
                  <a:avLst/>
                  <a:gdLst>
                    <a:gd name="T0" fmla="*/ 24 w 24"/>
                    <a:gd name="T1" fmla="*/ 61 h 62"/>
                    <a:gd name="T2" fmla="*/ 19 w 24"/>
                    <a:gd name="T3" fmla="*/ 62 h 62"/>
                    <a:gd name="T4" fmla="*/ 10 w 24"/>
                    <a:gd name="T5" fmla="*/ 32 h 62"/>
                    <a:gd name="T6" fmla="*/ 0 w 24"/>
                    <a:gd name="T7" fmla="*/ 3 h 62"/>
                    <a:gd name="T8" fmla="*/ 5 w 24"/>
                    <a:gd name="T9" fmla="*/ 0 h 62"/>
                    <a:gd name="T10" fmla="*/ 15 w 24"/>
                    <a:gd name="T11" fmla="*/ 31 h 62"/>
                    <a:gd name="T12" fmla="*/ 24 w 24"/>
                    <a:gd name="T13" fmla="*/ 6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4" h="62">
                      <a:moveTo>
                        <a:pt x="24" y="61"/>
                      </a:moveTo>
                      <a:cubicBezTo>
                        <a:pt x="23" y="62"/>
                        <a:pt x="21" y="62"/>
                        <a:pt x="19" y="62"/>
                      </a:cubicBezTo>
                      <a:lnTo>
                        <a:pt x="10" y="32"/>
                      </a:lnTo>
                      <a:lnTo>
                        <a:pt x="0" y="3"/>
                      </a:lnTo>
                      <a:cubicBezTo>
                        <a:pt x="1" y="2"/>
                        <a:pt x="4" y="1"/>
                        <a:pt x="5" y="0"/>
                      </a:cubicBezTo>
                      <a:lnTo>
                        <a:pt x="15" y="31"/>
                      </a:lnTo>
                      <a:lnTo>
                        <a:pt x="24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33" name="Freeform 621"/>
                <p:cNvSpPr>
                  <a:spLocks/>
                </p:cNvSpPr>
                <p:nvPr/>
              </p:nvSpPr>
              <p:spPr bwMode="auto">
                <a:xfrm>
                  <a:off x="1998663" y="2508250"/>
                  <a:ext cx="7938" cy="15875"/>
                </a:xfrm>
                <a:custGeom>
                  <a:avLst/>
                  <a:gdLst>
                    <a:gd name="T0" fmla="*/ 34 w 34"/>
                    <a:gd name="T1" fmla="*/ 59 h 65"/>
                    <a:gd name="T2" fmla="*/ 20 w 34"/>
                    <a:gd name="T3" fmla="*/ 65 h 65"/>
                    <a:gd name="T4" fmla="*/ 11 w 34"/>
                    <a:gd name="T5" fmla="*/ 35 h 65"/>
                    <a:gd name="T6" fmla="*/ 0 w 34"/>
                    <a:gd name="T7" fmla="*/ 5 h 65"/>
                    <a:gd name="T8" fmla="*/ 15 w 34"/>
                    <a:gd name="T9" fmla="*/ 0 h 65"/>
                    <a:gd name="T10" fmla="*/ 25 w 34"/>
                    <a:gd name="T11" fmla="*/ 29 h 65"/>
                    <a:gd name="T12" fmla="*/ 34 w 34"/>
                    <a:gd name="T13" fmla="*/ 59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" h="65">
                      <a:moveTo>
                        <a:pt x="34" y="59"/>
                      </a:moveTo>
                      <a:cubicBezTo>
                        <a:pt x="31" y="61"/>
                        <a:pt x="26" y="63"/>
                        <a:pt x="20" y="65"/>
                      </a:cubicBezTo>
                      <a:lnTo>
                        <a:pt x="11" y="35"/>
                      </a:lnTo>
                      <a:lnTo>
                        <a:pt x="0" y="5"/>
                      </a:lnTo>
                      <a:cubicBezTo>
                        <a:pt x="6" y="3"/>
                        <a:pt x="11" y="1"/>
                        <a:pt x="15" y="0"/>
                      </a:cubicBezTo>
                      <a:lnTo>
                        <a:pt x="25" y="29"/>
                      </a:lnTo>
                      <a:lnTo>
                        <a:pt x="34" y="5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34" name="Freeform 622"/>
                <p:cNvSpPr>
                  <a:spLocks/>
                </p:cNvSpPr>
                <p:nvPr/>
              </p:nvSpPr>
              <p:spPr bwMode="auto">
                <a:xfrm>
                  <a:off x="1993900" y="2509838"/>
                  <a:ext cx="9525" cy="15875"/>
                </a:xfrm>
                <a:custGeom>
                  <a:avLst/>
                  <a:gdLst>
                    <a:gd name="T0" fmla="*/ 40 w 40"/>
                    <a:gd name="T1" fmla="*/ 60 h 67"/>
                    <a:gd name="T2" fmla="*/ 22 w 40"/>
                    <a:gd name="T3" fmla="*/ 67 h 67"/>
                    <a:gd name="T4" fmla="*/ 11 w 40"/>
                    <a:gd name="T5" fmla="*/ 38 h 67"/>
                    <a:gd name="T6" fmla="*/ 0 w 40"/>
                    <a:gd name="T7" fmla="*/ 8 h 67"/>
                    <a:gd name="T8" fmla="*/ 20 w 40"/>
                    <a:gd name="T9" fmla="*/ 0 h 67"/>
                    <a:gd name="T10" fmla="*/ 31 w 40"/>
                    <a:gd name="T11" fmla="*/ 30 h 67"/>
                    <a:gd name="T12" fmla="*/ 40 w 40"/>
                    <a:gd name="T13" fmla="*/ 6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" h="67">
                      <a:moveTo>
                        <a:pt x="40" y="60"/>
                      </a:moveTo>
                      <a:cubicBezTo>
                        <a:pt x="35" y="62"/>
                        <a:pt x="29" y="65"/>
                        <a:pt x="22" y="67"/>
                      </a:cubicBezTo>
                      <a:lnTo>
                        <a:pt x="11" y="38"/>
                      </a:lnTo>
                      <a:lnTo>
                        <a:pt x="0" y="8"/>
                      </a:lnTo>
                      <a:cubicBezTo>
                        <a:pt x="8" y="5"/>
                        <a:pt x="14" y="3"/>
                        <a:pt x="20" y="0"/>
                      </a:cubicBezTo>
                      <a:lnTo>
                        <a:pt x="31" y="30"/>
                      </a:lnTo>
                      <a:lnTo>
                        <a:pt x="40" y="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35" name="Freeform 623"/>
                <p:cNvSpPr>
                  <a:spLocks/>
                </p:cNvSpPr>
                <p:nvPr/>
              </p:nvSpPr>
              <p:spPr bwMode="auto">
                <a:xfrm>
                  <a:off x="1981200" y="2511425"/>
                  <a:ext cx="17463" cy="19050"/>
                </a:xfrm>
                <a:custGeom>
                  <a:avLst/>
                  <a:gdLst>
                    <a:gd name="T0" fmla="*/ 73 w 73"/>
                    <a:gd name="T1" fmla="*/ 59 h 81"/>
                    <a:gd name="T2" fmla="*/ 23 w 73"/>
                    <a:gd name="T3" fmla="*/ 81 h 81"/>
                    <a:gd name="T4" fmla="*/ 12 w 73"/>
                    <a:gd name="T5" fmla="*/ 52 h 81"/>
                    <a:gd name="T6" fmla="*/ 0 w 73"/>
                    <a:gd name="T7" fmla="*/ 23 h 81"/>
                    <a:gd name="T8" fmla="*/ 51 w 73"/>
                    <a:gd name="T9" fmla="*/ 0 h 81"/>
                    <a:gd name="T10" fmla="*/ 62 w 73"/>
                    <a:gd name="T11" fmla="*/ 30 h 81"/>
                    <a:gd name="T12" fmla="*/ 73 w 73"/>
                    <a:gd name="T13" fmla="*/ 59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3" h="81">
                      <a:moveTo>
                        <a:pt x="73" y="59"/>
                      </a:moveTo>
                      <a:cubicBezTo>
                        <a:pt x="59" y="65"/>
                        <a:pt x="42" y="73"/>
                        <a:pt x="23" y="81"/>
                      </a:cubicBezTo>
                      <a:lnTo>
                        <a:pt x="12" y="52"/>
                      </a:lnTo>
                      <a:lnTo>
                        <a:pt x="0" y="23"/>
                      </a:lnTo>
                      <a:cubicBezTo>
                        <a:pt x="19" y="14"/>
                        <a:pt x="37" y="6"/>
                        <a:pt x="51" y="0"/>
                      </a:cubicBezTo>
                      <a:lnTo>
                        <a:pt x="62" y="30"/>
                      </a:lnTo>
                      <a:lnTo>
                        <a:pt x="73" y="5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36" name="Freeform 624"/>
                <p:cNvSpPr>
                  <a:spLocks/>
                </p:cNvSpPr>
                <p:nvPr/>
              </p:nvSpPr>
              <p:spPr bwMode="auto">
                <a:xfrm>
                  <a:off x="1965325" y="2517775"/>
                  <a:ext cx="20638" cy="20638"/>
                </a:xfrm>
                <a:custGeom>
                  <a:avLst/>
                  <a:gdLst>
                    <a:gd name="T0" fmla="*/ 88 w 88"/>
                    <a:gd name="T1" fmla="*/ 58 h 89"/>
                    <a:gd name="T2" fmla="*/ 26 w 88"/>
                    <a:gd name="T3" fmla="*/ 89 h 89"/>
                    <a:gd name="T4" fmla="*/ 12 w 88"/>
                    <a:gd name="T5" fmla="*/ 60 h 89"/>
                    <a:gd name="T6" fmla="*/ 0 w 88"/>
                    <a:gd name="T7" fmla="*/ 31 h 89"/>
                    <a:gd name="T8" fmla="*/ 65 w 88"/>
                    <a:gd name="T9" fmla="*/ 0 h 89"/>
                    <a:gd name="T10" fmla="*/ 77 w 88"/>
                    <a:gd name="T11" fmla="*/ 29 h 89"/>
                    <a:gd name="T12" fmla="*/ 88 w 88"/>
                    <a:gd name="T13" fmla="*/ 58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8" h="89">
                      <a:moveTo>
                        <a:pt x="88" y="58"/>
                      </a:moveTo>
                      <a:cubicBezTo>
                        <a:pt x="69" y="66"/>
                        <a:pt x="48" y="77"/>
                        <a:pt x="26" y="89"/>
                      </a:cubicBezTo>
                      <a:lnTo>
                        <a:pt x="12" y="60"/>
                      </a:lnTo>
                      <a:lnTo>
                        <a:pt x="0" y="31"/>
                      </a:lnTo>
                      <a:cubicBezTo>
                        <a:pt x="23" y="19"/>
                        <a:pt x="45" y="8"/>
                        <a:pt x="65" y="0"/>
                      </a:cubicBezTo>
                      <a:lnTo>
                        <a:pt x="77" y="29"/>
                      </a:lnTo>
                      <a:lnTo>
                        <a:pt x="88" y="5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37" name="Freeform 625"/>
                <p:cNvSpPr>
                  <a:spLocks/>
                </p:cNvSpPr>
                <p:nvPr/>
              </p:nvSpPr>
              <p:spPr bwMode="auto">
                <a:xfrm>
                  <a:off x="1892300" y="2524125"/>
                  <a:ext cx="79375" cy="63500"/>
                </a:xfrm>
                <a:custGeom>
                  <a:avLst/>
                  <a:gdLst>
                    <a:gd name="T0" fmla="*/ 341 w 341"/>
                    <a:gd name="T1" fmla="*/ 58 h 266"/>
                    <a:gd name="T2" fmla="*/ 40 w 341"/>
                    <a:gd name="T3" fmla="*/ 266 h 266"/>
                    <a:gd name="T4" fmla="*/ 20 w 341"/>
                    <a:gd name="T5" fmla="*/ 242 h 266"/>
                    <a:gd name="T6" fmla="*/ 0 w 341"/>
                    <a:gd name="T7" fmla="*/ 218 h 266"/>
                    <a:gd name="T8" fmla="*/ 315 w 341"/>
                    <a:gd name="T9" fmla="*/ 0 h 266"/>
                    <a:gd name="T10" fmla="*/ 327 w 341"/>
                    <a:gd name="T11" fmla="*/ 29 h 266"/>
                    <a:gd name="T12" fmla="*/ 341 w 341"/>
                    <a:gd name="T13" fmla="*/ 58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1" h="266">
                      <a:moveTo>
                        <a:pt x="341" y="58"/>
                      </a:moveTo>
                      <a:cubicBezTo>
                        <a:pt x="250" y="103"/>
                        <a:pt x="136" y="172"/>
                        <a:pt x="40" y="266"/>
                      </a:cubicBezTo>
                      <a:lnTo>
                        <a:pt x="20" y="242"/>
                      </a:lnTo>
                      <a:lnTo>
                        <a:pt x="0" y="218"/>
                      </a:lnTo>
                      <a:cubicBezTo>
                        <a:pt x="101" y="121"/>
                        <a:pt x="221" y="48"/>
                        <a:pt x="315" y="0"/>
                      </a:cubicBezTo>
                      <a:lnTo>
                        <a:pt x="327" y="29"/>
                      </a:lnTo>
                      <a:lnTo>
                        <a:pt x="341" y="5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38" name="Freeform 626"/>
                <p:cNvSpPr>
                  <a:spLocks/>
                </p:cNvSpPr>
                <p:nvPr/>
              </p:nvSpPr>
              <p:spPr bwMode="auto">
                <a:xfrm>
                  <a:off x="1909763" y="2425700"/>
                  <a:ext cx="9525" cy="14288"/>
                </a:xfrm>
                <a:custGeom>
                  <a:avLst/>
                  <a:gdLst>
                    <a:gd name="T0" fmla="*/ 0 w 42"/>
                    <a:gd name="T1" fmla="*/ 17 h 62"/>
                    <a:gd name="T2" fmla="*/ 12 w 42"/>
                    <a:gd name="T3" fmla="*/ 7 h 62"/>
                    <a:gd name="T4" fmla="*/ 28 w 42"/>
                    <a:gd name="T5" fmla="*/ 0 h 62"/>
                    <a:gd name="T6" fmla="*/ 42 w 42"/>
                    <a:gd name="T7" fmla="*/ 62 h 62"/>
                    <a:gd name="T8" fmla="*/ 0 w 42"/>
                    <a:gd name="T9" fmla="*/ 17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62">
                      <a:moveTo>
                        <a:pt x="0" y="17"/>
                      </a:moveTo>
                      <a:cubicBezTo>
                        <a:pt x="4" y="13"/>
                        <a:pt x="8" y="9"/>
                        <a:pt x="12" y="7"/>
                      </a:cubicBezTo>
                      <a:cubicBezTo>
                        <a:pt x="17" y="4"/>
                        <a:pt x="22" y="1"/>
                        <a:pt x="28" y="0"/>
                      </a:cubicBezTo>
                      <a:lnTo>
                        <a:pt x="42" y="62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39" name="Oval 627"/>
                <p:cNvSpPr>
                  <a:spLocks noChangeArrowheads="1"/>
                </p:cNvSpPr>
                <p:nvPr/>
              </p:nvSpPr>
              <p:spPr bwMode="auto">
                <a:xfrm>
                  <a:off x="2181225" y="2222500"/>
                  <a:ext cx="419100" cy="411163"/>
                </a:xfrm>
                <a:prstGeom prst="ellipse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40" name="Freeform 628"/>
                <p:cNvSpPr>
                  <a:spLocks/>
                </p:cNvSpPr>
                <p:nvPr/>
              </p:nvSpPr>
              <p:spPr bwMode="auto">
                <a:xfrm>
                  <a:off x="2398713" y="2214563"/>
                  <a:ext cx="85725" cy="30163"/>
                </a:xfrm>
                <a:custGeom>
                  <a:avLst/>
                  <a:gdLst>
                    <a:gd name="T0" fmla="*/ 0 w 362"/>
                    <a:gd name="T1" fmla="*/ 0 h 128"/>
                    <a:gd name="T2" fmla="*/ 362 w 362"/>
                    <a:gd name="T3" fmla="*/ 68 h 128"/>
                    <a:gd name="T4" fmla="*/ 352 w 362"/>
                    <a:gd name="T5" fmla="*/ 99 h 128"/>
                    <a:gd name="T6" fmla="*/ 342 w 362"/>
                    <a:gd name="T7" fmla="*/ 128 h 128"/>
                    <a:gd name="T8" fmla="*/ 0 w 362"/>
                    <a:gd name="T9" fmla="*/ 64 h 128"/>
                    <a:gd name="T10" fmla="*/ 0 w 362"/>
                    <a:gd name="T11" fmla="*/ 32 h 128"/>
                    <a:gd name="T12" fmla="*/ 0 w 362"/>
                    <a:gd name="T13" fmla="*/ 0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2" h="128">
                      <a:moveTo>
                        <a:pt x="0" y="0"/>
                      </a:moveTo>
                      <a:cubicBezTo>
                        <a:pt x="130" y="0"/>
                        <a:pt x="252" y="25"/>
                        <a:pt x="362" y="68"/>
                      </a:cubicBezTo>
                      <a:lnTo>
                        <a:pt x="352" y="99"/>
                      </a:lnTo>
                      <a:lnTo>
                        <a:pt x="342" y="128"/>
                      </a:lnTo>
                      <a:cubicBezTo>
                        <a:pt x="238" y="87"/>
                        <a:pt x="122" y="64"/>
                        <a:pt x="0" y="64"/>
                      </a:cubicBezTo>
                      <a:lnTo>
                        <a:pt x="0" y="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41" name="Freeform 629"/>
                <p:cNvSpPr>
                  <a:spLocks/>
                </p:cNvSpPr>
                <p:nvPr/>
              </p:nvSpPr>
              <p:spPr bwMode="auto">
                <a:xfrm>
                  <a:off x="2479675" y="2230438"/>
                  <a:ext cx="74613" cy="55563"/>
                </a:xfrm>
                <a:custGeom>
                  <a:avLst/>
                  <a:gdLst>
                    <a:gd name="T0" fmla="*/ 20 w 312"/>
                    <a:gd name="T1" fmla="*/ 0 h 237"/>
                    <a:gd name="T2" fmla="*/ 312 w 312"/>
                    <a:gd name="T3" fmla="*/ 190 h 237"/>
                    <a:gd name="T4" fmla="*/ 292 w 312"/>
                    <a:gd name="T5" fmla="*/ 214 h 237"/>
                    <a:gd name="T6" fmla="*/ 272 w 312"/>
                    <a:gd name="T7" fmla="*/ 237 h 237"/>
                    <a:gd name="T8" fmla="*/ 0 w 312"/>
                    <a:gd name="T9" fmla="*/ 60 h 237"/>
                    <a:gd name="T10" fmla="*/ 10 w 312"/>
                    <a:gd name="T11" fmla="*/ 31 h 237"/>
                    <a:gd name="T12" fmla="*/ 20 w 312"/>
                    <a:gd name="T13" fmla="*/ 0 h 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12" h="237">
                      <a:moveTo>
                        <a:pt x="20" y="0"/>
                      </a:moveTo>
                      <a:cubicBezTo>
                        <a:pt x="131" y="45"/>
                        <a:pt x="230" y="110"/>
                        <a:pt x="312" y="190"/>
                      </a:cubicBezTo>
                      <a:lnTo>
                        <a:pt x="292" y="214"/>
                      </a:lnTo>
                      <a:lnTo>
                        <a:pt x="272" y="237"/>
                      </a:lnTo>
                      <a:cubicBezTo>
                        <a:pt x="195" y="162"/>
                        <a:pt x="103" y="102"/>
                        <a:pt x="0" y="60"/>
                      </a:cubicBezTo>
                      <a:lnTo>
                        <a:pt x="10" y="31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42" name="Freeform 630"/>
                <p:cNvSpPr>
                  <a:spLocks/>
                </p:cNvSpPr>
                <p:nvPr/>
              </p:nvSpPr>
              <p:spPr bwMode="auto">
                <a:xfrm>
                  <a:off x="2544763" y="2274888"/>
                  <a:ext cx="55563" cy="74613"/>
                </a:xfrm>
                <a:custGeom>
                  <a:avLst/>
                  <a:gdLst>
                    <a:gd name="T0" fmla="*/ 40 w 235"/>
                    <a:gd name="T1" fmla="*/ 0 h 313"/>
                    <a:gd name="T2" fmla="*/ 235 w 235"/>
                    <a:gd name="T3" fmla="*/ 287 h 313"/>
                    <a:gd name="T4" fmla="*/ 208 w 235"/>
                    <a:gd name="T5" fmla="*/ 300 h 313"/>
                    <a:gd name="T6" fmla="*/ 181 w 235"/>
                    <a:gd name="T7" fmla="*/ 313 h 313"/>
                    <a:gd name="T8" fmla="*/ 0 w 235"/>
                    <a:gd name="T9" fmla="*/ 47 h 313"/>
                    <a:gd name="T10" fmla="*/ 20 w 235"/>
                    <a:gd name="T11" fmla="*/ 24 h 313"/>
                    <a:gd name="T12" fmla="*/ 40 w 235"/>
                    <a:gd name="T13" fmla="*/ 0 h 3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5" h="313">
                      <a:moveTo>
                        <a:pt x="40" y="0"/>
                      </a:moveTo>
                      <a:cubicBezTo>
                        <a:pt x="123" y="81"/>
                        <a:pt x="189" y="178"/>
                        <a:pt x="235" y="287"/>
                      </a:cubicBezTo>
                      <a:lnTo>
                        <a:pt x="208" y="300"/>
                      </a:lnTo>
                      <a:lnTo>
                        <a:pt x="181" y="313"/>
                      </a:lnTo>
                      <a:cubicBezTo>
                        <a:pt x="138" y="213"/>
                        <a:pt x="77" y="123"/>
                        <a:pt x="0" y="47"/>
                      </a:cubicBezTo>
                      <a:lnTo>
                        <a:pt x="20" y="24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43" name="Freeform 631"/>
                <p:cNvSpPr>
                  <a:spLocks/>
                </p:cNvSpPr>
                <p:nvPr/>
              </p:nvSpPr>
              <p:spPr bwMode="auto">
                <a:xfrm>
                  <a:off x="2587625" y="2343150"/>
                  <a:ext cx="28575" cy="84138"/>
                </a:xfrm>
                <a:custGeom>
                  <a:avLst/>
                  <a:gdLst>
                    <a:gd name="T0" fmla="*/ 54 w 125"/>
                    <a:gd name="T1" fmla="*/ 0 h 357"/>
                    <a:gd name="T2" fmla="*/ 125 w 125"/>
                    <a:gd name="T3" fmla="*/ 357 h 357"/>
                    <a:gd name="T4" fmla="*/ 95 w 125"/>
                    <a:gd name="T5" fmla="*/ 357 h 357"/>
                    <a:gd name="T6" fmla="*/ 65 w 125"/>
                    <a:gd name="T7" fmla="*/ 357 h 357"/>
                    <a:gd name="T8" fmla="*/ 0 w 125"/>
                    <a:gd name="T9" fmla="*/ 26 h 357"/>
                    <a:gd name="T10" fmla="*/ 27 w 125"/>
                    <a:gd name="T11" fmla="*/ 13 h 357"/>
                    <a:gd name="T12" fmla="*/ 54 w 125"/>
                    <a:gd name="T13" fmla="*/ 0 h 3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5" h="357">
                      <a:moveTo>
                        <a:pt x="54" y="0"/>
                      </a:moveTo>
                      <a:cubicBezTo>
                        <a:pt x="100" y="109"/>
                        <a:pt x="125" y="229"/>
                        <a:pt x="125" y="357"/>
                      </a:cubicBezTo>
                      <a:lnTo>
                        <a:pt x="95" y="357"/>
                      </a:lnTo>
                      <a:lnTo>
                        <a:pt x="65" y="357"/>
                      </a:lnTo>
                      <a:cubicBezTo>
                        <a:pt x="65" y="239"/>
                        <a:pt x="42" y="127"/>
                        <a:pt x="0" y="26"/>
                      </a:cubicBezTo>
                      <a:lnTo>
                        <a:pt x="27" y="13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44" name="Freeform 632"/>
                <p:cNvSpPr>
                  <a:spLocks/>
                </p:cNvSpPr>
                <p:nvPr/>
              </p:nvSpPr>
              <p:spPr bwMode="auto">
                <a:xfrm>
                  <a:off x="2587625" y="2427288"/>
                  <a:ext cx="28575" cy="84138"/>
                </a:xfrm>
                <a:custGeom>
                  <a:avLst/>
                  <a:gdLst>
                    <a:gd name="T0" fmla="*/ 125 w 125"/>
                    <a:gd name="T1" fmla="*/ 0 h 358"/>
                    <a:gd name="T2" fmla="*/ 54 w 125"/>
                    <a:gd name="T3" fmla="*/ 358 h 358"/>
                    <a:gd name="T4" fmla="*/ 27 w 125"/>
                    <a:gd name="T5" fmla="*/ 345 h 358"/>
                    <a:gd name="T6" fmla="*/ 0 w 125"/>
                    <a:gd name="T7" fmla="*/ 332 h 358"/>
                    <a:gd name="T8" fmla="*/ 65 w 125"/>
                    <a:gd name="T9" fmla="*/ 0 h 358"/>
                    <a:gd name="T10" fmla="*/ 95 w 125"/>
                    <a:gd name="T11" fmla="*/ 0 h 358"/>
                    <a:gd name="T12" fmla="*/ 125 w 125"/>
                    <a:gd name="T13" fmla="*/ 0 h 3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5" h="358">
                      <a:moveTo>
                        <a:pt x="125" y="0"/>
                      </a:moveTo>
                      <a:cubicBezTo>
                        <a:pt x="125" y="129"/>
                        <a:pt x="100" y="249"/>
                        <a:pt x="54" y="358"/>
                      </a:cubicBezTo>
                      <a:lnTo>
                        <a:pt x="27" y="345"/>
                      </a:lnTo>
                      <a:lnTo>
                        <a:pt x="0" y="332"/>
                      </a:lnTo>
                      <a:cubicBezTo>
                        <a:pt x="42" y="231"/>
                        <a:pt x="65" y="119"/>
                        <a:pt x="65" y="0"/>
                      </a:cubicBezTo>
                      <a:lnTo>
                        <a:pt x="95" y="0"/>
                      </a:lnTo>
                      <a:lnTo>
                        <a:pt x="12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45" name="Freeform 633"/>
                <p:cNvSpPr>
                  <a:spLocks/>
                </p:cNvSpPr>
                <p:nvPr/>
              </p:nvSpPr>
              <p:spPr bwMode="auto">
                <a:xfrm>
                  <a:off x="2544763" y="2506663"/>
                  <a:ext cx="55563" cy="73025"/>
                </a:xfrm>
                <a:custGeom>
                  <a:avLst/>
                  <a:gdLst>
                    <a:gd name="T0" fmla="*/ 235 w 235"/>
                    <a:gd name="T1" fmla="*/ 26 h 313"/>
                    <a:gd name="T2" fmla="*/ 40 w 235"/>
                    <a:gd name="T3" fmla="*/ 313 h 313"/>
                    <a:gd name="T4" fmla="*/ 20 w 235"/>
                    <a:gd name="T5" fmla="*/ 290 h 313"/>
                    <a:gd name="T6" fmla="*/ 0 w 235"/>
                    <a:gd name="T7" fmla="*/ 266 h 313"/>
                    <a:gd name="T8" fmla="*/ 181 w 235"/>
                    <a:gd name="T9" fmla="*/ 0 h 313"/>
                    <a:gd name="T10" fmla="*/ 208 w 235"/>
                    <a:gd name="T11" fmla="*/ 13 h 313"/>
                    <a:gd name="T12" fmla="*/ 235 w 235"/>
                    <a:gd name="T13" fmla="*/ 26 h 3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5" h="313">
                      <a:moveTo>
                        <a:pt x="235" y="26"/>
                      </a:moveTo>
                      <a:cubicBezTo>
                        <a:pt x="189" y="134"/>
                        <a:pt x="123" y="232"/>
                        <a:pt x="40" y="313"/>
                      </a:cubicBezTo>
                      <a:lnTo>
                        <a:pt x="20" y="290"/>
                      </a:lnTo>
                      <a:lnTo>
                        <a:pt x="0" y="266"/>
                      </a:lnTo>
                      <a:cubicBezTo>
                        <a:pt x="77" y="191"/>
                        <a:pt x="138" y="101"/>
                        <a:pt x="181" y="0"/>
                      </a:cubicBezTo>
                      <a:lnTo>
                        <a:pt x="208" y="13"/>
                      </a:lnTo>
                      <a:lnTo>
                        <a:pt x="235" y="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46" name="Freeform 634"/>
                <p:cNvSpPr>
                  <a:spLocks/>
                </p:cNvSpPr>
                <p:nvPr/>
              </p:nvSpPr>
              <p:spPr bwMode="auto">
                <a:xfrm>
                  <a:off x="2479675" y="2568575"/>
                  <a:ext cx="74613" cy="55563"/>
                </a:xfrm>
                <a:custGeom>
                  <a:avLst/>
                  <a:gdLst>
                    <a:gd name="T0" fmla="*/ 312 w 312"/>
                    <a:gd name="T1" fmla="*/ 47 h 237"/>
                    <a:gd name="T2" fmla="*/ 20 w 312"/>
                    <a:gd name="T3" fmla="*/ 237 h 237"/>
                    <a:gd name="T4" fmla="*/ 10 w 312"/>
                    <a:gd name="T5" fmla="*/ 207 h 237"/>
                    <a:gd name="T6" fmla="*/ 0 w 312"/>
                    <a:gd name="T7" fmla="*/ 178 h 237"/>
                    <a:gd name="T8" fmla="*/ 272 w 312"/>
                    <a:gd name="T9" fmla="*/ 0 h 237"/>
                    <a:gd name="T10" fmla="*/ 292 w 312"/>
                    <a:gd name="T11" fmla="*/ 24 h 237"/>
                    <a:gd name="T12" fmla="*/ 312 w 312"/>
                    <a:gd name="T13" fmla="*/ 47 h 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12" h="237">
                      <a:moveTo>
                        <a:pt x="312" y="47"/>
                      </a:moveTo>
                      <a:cubicBezTo>
                        <a:pt x="230" y="128"/>
                        <a:pt x="131" y="192"/>
                        <a:pt x="20" y="237"/>
                      </a:cubicBezTo>
                      <a:lnTo>
                        <a:pt x="10" y="207"/>
                      </a:lnTo>
                      <a:lnTo>
                        <a:pt x="0" y="178"/>
                      </a:lnTo>
                      <a:cubicBezTo>
                        <a:pt x="103" y="136"/>
                        <a:pt x="195" y="75"/>
                        <a:pt x="272" y="0"/>
                      </a:cubicBezTo>
                      <a:lnTo>
                        <a:pt x="292" y="24"/>
                      </a:lnTo>
                      <a:lnTo>
                        <a:pt x="312" y="4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47" name="Freeform 635"/>
                <p:cNvSpPr>
                  <a:spLocks/>
                </p:cNvSpPr>
                <p:nvPr/>
              </p:nvSpPr>
              <p:spPr bwMode="auto">
                <a:xfrm>
                  <a:off x="2398713" y="2611438"/>
                  <a:ext cx="85725" cy="30163"/>
                </a:xfrm>
                <a:custGeom>
                  <a:avLst/>
                  <a:gdLst>
                    <a:gd name="T0" fmla="*/ 362 w 362"/>
                    <a:gd name="T1" fmla="*/ 59 h 128"/>
                    <a:gd name="T2" fmla="*/ 0 w 362"/>
                    <a:gd name="T3" fmla="*/ 128 h 128"/>
                    <a:gd name="T4" fmla="*/ 0 w 362"/>
                    <a:gd name="T5" fmla="*/ 96 h 128"/>
                    <a:gd name="T6" fmla="*/ 0 w 362"/>
                    <a:gd name="T7" fmla="*/ 64 h 128"/>
                    <a:gd name="T8" fmla="*/ 342 w 362"/>
                    <a:gd name="T9" fmla="*/ 0 h 128"/>
                    <a:gd name="T10" fmla="*/ 352 w 362"/>
                    <a:gd name="T11" fmla="*/ 29 h 128"/>
                    <a:gd name="T12" fmla="*/ 362 w 362"/>
                    <a:gd name="T13" fmla="*/ 59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2" h="128">
                      <a:moveTo>
                        <a:pt x="362" y="59"/>
                      </a:moveTo>
                      <a:cubicBezTo>
                        <a:pt x="252" y="103"/>
                        <a:pt x="130" y="128"/>
                        <a:pt x="0" y="128"/>
                      </a:cubicBezTo>
                      <a:lnTo>
                        <a:pt x="0" y="96"/>
                      </a:lnTo>
                      <a:lnTo>
                        <a:pt x="0" y="64"/>
                      </a:lnTo>
                      <a:cubicBezTo>
                        <a:pt x="122" y="64"/>
                        <a:pt x="238" y="41"/>
                        <a:pt x="342" y="0"/>
                      </a:cubicBezTo>
                      <a:lnTo>
                        <a:pt x="352" y="29"/>
                      </a:lnTo>
                      <a:lnTo>
                        <a:pt x="362" y="5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48" name="Freeform 636"/>
                <p:cNvSpPr>
                  <a:spLocks/>
                </p:cNvSpPr>
                <p:nvPr/>
              </p:nvSpPr>
              <p:spPr bwMode="auto">
                <a:xfrm>
                  <a:off x="2312988" y="2611438"/>
                  <a:ext cx="85725" cy="30163"/>
                </a:xfrm>
                <a:custGeom>
                  <a:avLst/>
                  <a:gdLst>
                    <a:gd name="T0" fmla="*/ 363 w 363"/>
                    <a:gd name="T1" fmla="*/ 128 h 128"/>
                    <a:gd name="T2" fmla="*/ 0 w 363"/>
                    <a:gd name="T3" fmla="*/ 59 h 128"/>
                    <a:gd name="T4" fmla="*/ 11 w 363"/>
                    <a:gd name="T5" fmla="*/ 29 h 128"/>
                    <a:gd name="T6" fmla="*/ 21 w 363"/>
                    <a:gd name="T7" fmla="*/ 0 h 128"/>
                    <a:gd name="T8" fmla="*/ 363 w 363"/>
                    <a:gd name="T9" fmla="*/ 64 h 128"/>
                    <a:gd name="T10" fmla="*/ 363 w 363"/>
                    <a:gd name="T11" fmla="*/ 96 h 128"/>
                    <a:gd name="T12" fmla="*/ 363 w 363"/>
                    <a:gd name="T13" fmla="*/ 128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3" h="128">
                      <a:moveTo>
                        <a:pt x="363" y="128"/>
                      </a:moveTo>
                      <a:cubicBezTo>
                        <a:pt x="233" y="128"/>
                        <a:pt x="111" y="103"/>
                        <a:pt x="0" y="59"/>
                      </a:cubicBezTo>
                      <a:lnTo>
                        <a:pt x="11" y="29"/>
                      </a:lnTo>
                      <a:lnTo>
                        <a:pt x="21" y="0"/>
                      </a:lnTo>
                      <a:cubicBezTo>
                        <a:pt x="125" y="41"/>
                        <a:pt x="240" y="64"/>
                        <a:pt x="363" y="64"/>
                      </a:cubicBezTo>
                      <a:lnTo>
                        <a:pt x="363" y="96"/>
                      </a:lnTo>
                      <a:lnTo>
                        <a:pt x="363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49" name="Freeform 637"/>
                <p:cNvSpPr>
                  <a:spLocks/>
                </p:cNvSpPr>
                <p:nvPr/>
              </p:nvSpPr>
              <p:spPr bwMode="auto">
                <a:xfrm>
                  <a:off x="2244725" y="2568575"/>
                  <a:ext cx="73025" cy="55563"/>
                </a:xfrm>
                <a:custGeom>
                  <a:avLst/>
                  <a:gdLst>
                    <a:gd name="T0" fmla="*/ 292 w 313"/>
                    <a:gd name="T1" fmla="*/ 237 h 237"/>
                    <a:gd name="T2" fmla="*/ 0 w 313"/>
                    <a:gd name="T3" fmla="*/ 47 h 237"/>
                    <a:gd name="T4" fmla="*/ 20 w 313"/>
                    <a:gd name="T5" fmla="*/ 24 h 237"/>
                    <a:gd name="T6" fmla="*/ 40 w 313"/>
                    <a:gd name="T7" fmla="*/ 0 h 237"/>
                    <a:gd name="T8" fmla="*/ 313 w 313"/>
                    <a:gd name="T9" fmla="*/ 178 h 237"/>
                    <a:gd name="T10" fmla="*/ 303 w 313"/>
                    <a:gd name="T11" fmla="*/ 207 h 237"/>
                    <a:gd name="T12" fmla="*/ 292 w 313"/>
                    <a:gd name="T13" fmla="*/ 237 h 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13" h="237">
                      <a:moveTo>
                        <a:pt x="292" y="237"/>
                      </a:moveTo>
                      <a:cubicBezTo>
                        <a:pt x="182" y="192"/>
                        <a:pt x="83" y="128"/>
                        <a:pt x="0" y="47"/>
                      </a:cubicBezTo>
                      <a:lnTo>
                        <a:pt x="20" y="24"/>
                      </a:lnTo>
                      <a:lnTo>
                        <a:pt x="40" y="0"/>
                      </a:lnTo>
                      <a:cubicBezTo>
                        <a:pt x="117" y="75"/>
                        <a:pt x="209" y="136"/>
                        <a:pt x="313" y="178"/>
                      </a:cubicBezTo>
                      <a:lnTo>
                        <a:pt x="303" y="207"/>
                      </a:lnTo>
                      <a:lnTo>
                        <a:pt x="292" y="23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50" name="Freeform 638"/>
                <p:cNvSpPr>
                  <a:spLocks/>
                </p:cNvSpPr>
                <p:nvPr/>
              </p:nvSpPr>
              <p:spPr bwMode="auto">
                <a:xfrm>
                  <a:off x="2198688" y="2506663"/>
                  <a:ext cx="55563" cy="73025"/>
                </a:xfrm>
                <a:custGeom>
                  <a:avLst/>
                  <a:gdLst>
                    <a:gd name="T0" fmla="*/ 195 w 235"/>
                    <a:gd name="T1" fmla="*/ 313 h 313"/>
                    <a:gd name="T2" fmla="*/ 0 w 235"/>
                    <a:gd name="T3" fmla="*/ 26 h 313"/>
                    <a:gd name="T4" fmla="*/ 28 w 235"/>
                    <a:gd name="T5" fmla="*/ 13 h 313"/>
                    <a:gd name="T6" fmla="*/ 54 w 235"/>
                    <a:gd name="T7" fmla="*/ 0 h 313"/>
                    <a:gd name="T8" fmla="*/ 235 w 235"/>
                    <a:gd name="T9" fmla="*/ 266 h 313"/>
                    <a:gd name="T10" fmla="*/ 215 w 235"/>
                    <a:gd name="T11" fmla="*/ 290 h 313"/>
                    <a:gd name="T12" fmla="*/ 195 w 235"/>
                    <a:gd name="T13" fmla="*/ 313 h 3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5" h="313">
                      <a:moveTo>
                        <a:pt x="195" y="313"/>
                      </a:moveTo>
                      <a:cubicBezTo>
                        <a:pt x="113" y="232"/>
                        <a:pt x="46" y="134"/>
                        <a:pt x="0" y="26"/>
                      </a:cubicBezTo>
                      <a:lnTo>
                        <a:pt x="28" y="13"/>
                      </a:lnTo>
                      <a:lnTo>
                        <a:pt x="54" y="0"/>
                      </a:lnTo>
                      <a:cubicBezTo>
                        <a:pt x="97" y="101"/>
                        <a:pt x="159" y="191"/>
                        <a:pt x="235" y="266"/>
                      </a:cubicBezTo>
                      <a:lnTo>
                        <a:pt x="215" y="290"/>
                      </a:lnTo>
                      <a:lnTo>
                        <a:pt x="195" y="3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51" name="Freeform 639"/>
                <p:cNvSpPr>
                  <a:spLocks/>
                </p:cNvSpPr>
                <p:nvPr/>
              </p:nvSpPr>
              <p:spPr bwMode="auto">
                <a:xfrm>
                  <a:off x="2181225" y="2427288"/>
                  <a:ext cx="30163" cy="84138"/>
                </a:xfrm>
                <a:custGeom>
                  <a:avLst/>
                  <a:gdLst>
                    <a:gd name="T0" fmla="*/ 70 w 124"/>
                    <a:gd name="T1" fmla="*/ 358 h 358"/>
                    <a:gd name="T2" fmla="*/ 0 w 124"/>
                    <a:gd name="T3" fmla="*/ 0 h 358"/>
                    <a:gd name="T4" fmla="*/ 30 w 124"/>
                    <a:gd name="T5" fmla="*/ 0 h 358"/>
                    <a:gd name="T6" fmla="*/ 59 w 124"/>
                    <a:gd name="T7" fmla="*/ 0 h 358"/>
                    <a:gd name="T8" fmla="*/ 124 w 124"/>
                    <a:gd name="T9" fmla="*/ 332 h 358"/>
                    <a:gd name="T10" fmla="*/ 98 w 124"/>
                    <a:gd name="T11" fmla="*/ 345 h 358"/>
                    <a:gd name="T12" fmla="*/ 70 w 124"/>
                    <a:gd name="T13" fmla="*/ 358 h 3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4" h="358">
                      <a:moveTo>
                        <a:pt x="70" y="358"/>
                      </a:moveTo>
                      <a:cubicBezTo>
                        <a:pt x="25" y="249"/>
                        <a:pt x="0" y="129"/>
                        <a:pt x="0" y="0"/>
                      </a:cubicBezTo>
                      <a:lnTo>
                        <a:pt x="30" y="0"/>
                      </a:lnTo>
                      <a:lnTo>
                        <a:pt x="59" y="0"/>
                      </a:lnTo>
                      <a:cubicBezTo>
                        <a:pt x="59" y="119"/>
                        <a:pt x="82" y="231"/>
                        <a:pt x="124" y="332"/>
                      </a:cubicBezTo>
                      <a:lnTo>
                        <a:pt x="98" y="345"/>
                      </a:lnTo>
                      <a:lnTo>
                        <a:pt x="70" y="35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52" name="Freeform 640"/>
                <p:cNvSpPr>
                  <a:spLocks/>
                </p:cNvSpPr>
                <p:nvPr/>
              </p:nvSpPr>
              <p:spPr bwMode="auto">
                <a:xfrm>
                  <a:off x="2181225" y="2343150"/>
                  <a:ext cx="30163" cy="84138"/>
                </a:xfrm>
                <a:custGeom>
                  <a:avLst/>
                  <a:gdLst>
                    <a:gd name="T0" fmla="*/ 0 w 124"/>
                    <a:gd name="T1" fmla="*/ 357 h 357"/>
                    <a:gd name="T2" fmla="*/ 70 w 124"/>
                    <a:gd name="T3" fmla="*/ 0 h 357"/>
                    <a:gd name="T4" fmla="*/ 98 w 124"/>
                    <a:gd name="T5" fmla="*/ 13 h 357"/>
                    <a:gd name="T6" fmla="*/ 124 w 124"/>
                    <a:gd name="T7" fmla="*/ 26 h 357"/>
                    <a:gd name="T8" fmla="*/ 59 w 124"/>
                    <a:gd name="T9" fmla="*/ 357 h 357"/>
                    <a:gd name="T10" fmla="*/ 30 w 124"/>
                    <a:gd name="T11" fmla="*/ 357 h 357"/>
                    <a:gd name="T12" fmla="*/ 0 w 124"/>
                    <a:gd name="T13" fmla="*/ 357 h 3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4" h="357">
                      <a:moveTo>
                        <a:pt x="0" y="357"/>
                      </a:moveTo>
                      <a:cubicBezTo>
                        <a:pt x="0" y="229"/>
                        <a:pt x="25" y="109"/>
                        <a:pt x="70" y="0"/>
                      </a:cubicBezTo>
                      <a:lnTo>
                        <a:pt x="98" y="13"/>
                      </a:lnTo>
                      <a:lnTo>
                        <a:pt x="124" y="26"/>
                      </a:lnTo>
                      <a:cubicBezTo>
                        <a:pt x="82" y="127"/>
                        <a:pt x="59" y="239"/>
                        <a:pt x="59" y="357"/>
                      </a:cubicBezTo>
                      <a:lnTo>
                        <a:pt x="30" y="357"/>
                      </a:lnTo>
                      <a:lnTo>
                        <a:pt x="0" y="35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53" name="Freeform 641"/>
                <p:cNvSpPr>
                  <a:spLocks/>
                </p:cNvSpPr>
                <p:nvPr/>
              </p:nvSpPr>
              <p:spPr bwMode="auto">
                <a:xfrm>
                  <a:off x="2198688" y="2274888"/>
                  <a:ext cx="55563" cy="74613"/>
                </a:xfrm>
                <a:custGeom>
                  <a:avLst/>
                  <a:gdLst>
                    <a:gd name="T0" fmla="*/ 0 w 235"/>
                    <a:gd name="T1" fmla="*/ 287 h 313"/>
                    <a:gd name="T2" fmla="*/ 195 w 235"/>
                    <a:gd name="T3" fmla="*/ 0 h 313"/>
                    <a:gd name="T4" fmla="*/ 215 w 235"/>
                    <a:gd name="T5" fmla="*/ 24 h 313"/>
                    <a:gd name="T6" fmla="*/ 235 w 235"/>
                    <a:gd name="T7" fmla="*/ 47 h 313"/>
                    <a:gd name="T8" fmla="*/ 54 w 235"/>
                    <a:gd name="T9" fmla="*/ 313 h 313"/>
                    <a:gd name="T10" fmla="*/ 28 w 235"/>
                    <a:gd name="T11" fmla="*/ 300 h 313"/>
                    <a:gd name="T12" fmla="*/ 0 w 235"/>
                    <a:gd name="T13" fmla="*/ 287 h 3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5" h="313">
                      <a:moveTo>
                        <a:pt x="0" y="287"/>
                      </a:moveTo>
                      <a:cubicBezTo>
                        <a:pt x="46" y="178"/>
                        <a:pt x="113" y="81"/>
                        <a:pt x="195" y="0"/>
                      </a:cubicBezTo>
                      <a:lnTo>
                        <a:pt x="215" y="24"/>
                      </a:lnTo>
                      <a:lnTo>
                        <a:pt x="235" y="47"/>
                      </a:lnTo>
                      <a:cubicBezTo>
                        <a:pt x="159" y="123"/>
                        <a:pt x="97" y="213"/>
                        <a:pt x="54" y="313"/>
                      </a:cubicBezTo>
                      <a:lnTo>
                        <a:pt x="28" y="300"/>
                      </a:lnTo>
                      <a:lnTo>
                        <a:pt x="0" y="28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54" name="Freeform 642"/>
                <p:cNvSpPr>
                  <a:spLocks/>
                </p:cNvSpPr>
                <p:nvPr/>
              </p:nvSpPr>
              <p:spPr bwMode="auto">
                <a:xfrm>
                  <a:off x="2244725" y="2230438"/>
                  <a:ext cx="73025" cy="55563"/>
                </a:xfrm>
                <a:custGeom>
                  <a:avLst/>
                  <a:gdLst>
                    <a:gd name="T0" fmla="*/ 0 w 313"/>
                    <a:gd name="T1" fmla="*/ 190 h 237"/>
                    <a:gd name="T2" fmla="*/ 292 w 313"/>
                    <a:gd name="T3" fmla="*/ 0 h 237"/>
                    <a:gd name="T4" fmla="*/ 303 w 313"/>
                    <a:gd name="T5" fmla="*/ 31 h 237"/>
                    <a:gd name="T6" fmla="*/ 313 w 313"/>
                    <a:gd name="T7" fmla="*/ 60 h 237"/>
                    <a:gd name="T8" fmla="*/ 40 w 313"/>
                    <a:gd name="T9" fmla="*/ 237 h 237"/>
                    <a:gd name="T10" fmla="*/ 20 w 313"/>
                    <a:gd name="T11" fmla="*/ 214 h 237"/>
                    <a:gd name="T12" fmla="*/ 0 w 313"/>
                    <a:gd name="T13" fmla="*/ 190 h 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13" h="237">
                      <a:moveTo>
                        <a:pt x="0" y="190"/>
                      </a:moveTo>
                      <a:cubicBezTo>
                        <a:pt x="83" y="110"/>
                        <a:pt x="182" y="45"/>
                        <a:pt x="292" y="0"/>
                      </a:cubicBezTo>
                      <a:lnTo>
                        <a:pt x="303" y="31"/>
                      </a:lnTo>
                      <a:lnTo>
                        <a:pt x="313" y="60"/>
                      </a:lnTo>
                      <a:cubicBezTo>
                        <a:pt x="209" y="102"/>
                        <a:pt x="117" y="162"/>
                        <a:pt x="40" y="237"/>
                      </a:cubicBezTo>
                      <a:lnTo>
                        <a:pt x="20" y="214"/>
                      </a:lnTo>
                      <a:lnTo>
                        <a:pt x="0" y="19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55" name="Freeform 643"/>
                <p:cNvSpPr>
                  <a:spLocks/>
                </p:cNvSpPr>
                <p:nvPr/>
              </p:nvSpPr>
              <p:spPr bwMode="auto">
                <a:xfrm>
                  <a:off x="2312988" y="2214563"/>
                  <a:ext cx="85725" cy="30163"/>
                </a:xfrm>
                <a:custGeom>
                  <a:avLst/>
                  <a:gdLst>
                    <a:gd name="T0" fmla="*/ 0 w 363"/>
                    <a:gd name="T1" fmla="*/ 68 h 128"/>
                    <a:gd name="T2" fmla="*/ 363 w 363"/>
                    <a:gd name="T3" fmla="*/ 0 h 128"/>
                    <a:gd name="T4" fmla="*/ 363 w 363"/>
                    <a:gd name="T5" fmla="*/ 32 h 128"/>
                    <a:gd name="T6" fmla="*/ 363 w 363"/>
                    <a:gd name="T7" fmla="*/ 64 h 128"/>
                    <a:gd name="T8" fmla="*/ 21 w 363"/>
                    <a:gd name="T9" fmla="*/ 128 h 128"/>
                    <a:gd name="T10" fmla="*/ 11 w 363"/>
                    <a:gd name="T11" fmla="*/ 99 h 128"/>
                    <a:gd name="T12" fmla="*/ 0 w 363"/>
                    <a:gd name="T13" fmla="*/ 68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3" h="128">
                      <a:moveTo>
                        <a:pt x="0" y="68"/>
                      </a:moveTo>
                      <a:cubicBezTo>
                        <a:pt x="111" y="25"/>
                        <a:pt x="233" y="0"/>
                        <a:pt x="363" y="0"/>
                      </a:cubicBezTo>
                      <a:lnTo>
                        <a:pt x="363" y="32"/>
                      </a:lnTo>
                      <a:lnTo>
                        <a:pt x="363" y="64"/>
                      </a:lnTo>
                      <a:cubicBezTo>
                        <a:pt x="240" y="64"/>
                        <a:pt x="125" y="87"/>
                        <a:pt x="21" y="128"/>
                      </a:cubicBezTo>
                      <a:lnTo>
                        <a:pt x="11" y="99"/>
                      </a:lnTo>
                      <a:lnTo>
                        <a:pt x="0" y="6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56" name="Freeform 679"/>
                <p:cNvSpPr>
                  <a:spLocks/>
                </p:cNvSpPr>
                <p:nvPr/>
              </p:nvSpPr>
              <p:spPr bwMode="auto">
                <a:xfrm>
                  <a:off x="2143125" y="2968625"/>
                  <a:ext cx="100013" cy="68263"/>
                </a:xfrm>
                <a:custGeom>
                  <a:avLst/>
                  <a:gdLst>
                    <a:gd name="T0" fmla="*/ 266 w 421"/>
                    <a:gd name="T1" fmla="*/ 284 h 284"/>
                    <a:gd name="T2" fmla="*/ 0 w 421"/>
                    <a:gd name="T3" fmla="*/ 36 h 284"/>
                    <a:gd name="T4" fmla="*/ 33 w 421"/>
                    <a:gd name="T5" fmla="*/ 0 h 284"/>
                    <a:gd name="T6" fmla="*/ 267 w 421"/>
                    <a:gd name="T7" fmla="*/ 219 h 284"/>
                    <a:gd name="T8" fmla="*/ 389 w 421"/>
                    <a:gd name="T9" fmla="*/ 88 h 284"/>
                    <a:gd name="T10" fmla="*/ 421 w 421"/>
                    <a:gd name="T11" fmla="*/ 118 h 284"/>
                    <a:gd name="T12" fmla="*/ 266 w 421"/>
                    <a:gd name="T13" fmla="*/ 284 h 2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1" h="284">
                      <a:moveTo>
                        <a:pt x="266" y="284"/>
                      </a:moveTo>
                      <a:lnTo>
                        <a:pt x="0" y="36"/>
                      </a:lnTo>
                      <a:lnTo>
                        <a:pt x="33" y="0"/>
                      </a:lnTo>
                      <a:lnTo>
                        <a:pt x="267" y="219"/>
                      </a:lnTo>
                      <a:lnTo>
                        <a:pt x="389" y="88"/>
                      </a:lnTo>
                      <a:lnTo>
                        <a:pt x="421" y="118"/>
                      </a:lnTo>
                      <a:lnTo>
                        <a:pt x="266" y="284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57" name="Freeform 680"/>
                <p:cNvSpPr>
                  <a:spLocks/>
                </p:cNvSpPr>
                <p:nvPr/>
              </p:nvSpPr>
              <p:spPr bwMode="auto">
                <a:xfrm>
                  <a:off x="2190750" y="2919413"/>
                  <a:ext cx="71438" cy="66675"/>
                </a:xfrm>
                <a:custGeom>
                  <a:avLst/>
                  <a:gdLst>
                    <a:gd name="T0" fmla="*/ 266 w 299"/>
                    <a:gd name="T1" fmla="*/ 284 h 284"/>
                    <a:gd name="T2" fmla="*/ 0 w 299"/>
                    <a:gd name="T3" fmla="*/ 36 h 284"/>
                    <a:gd name="T4" fmla="*/ 33 w 299"/>
                    <a:gd name="T5" fmla="*/ 0 h 284"/>
                    <a:gd name="T6" fmla="*/ 299 w 299"/>
                    <a:gd name="T7" fmla="*/ 249 h 284"/>
                    <a:gd name="T8" fmla="*/ 266 w 299"/>
                    <a:gd name="T9" fmla="*/ 284 h 2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9" h="284">
                      <a:moveTo>
                        <a:pt x="266" y="284"/>
                      </a:moveTo>
                      <a:lnTo>
                        <a:pt x="0" y="36"/>
                      </a:lnTo>
                      <a:lnTo>
                        <a:pt x="33" y="0"/>
                      </a:lnTo>
                      <a:lnTo>
                        <a:pt x="299" y="249"/>
                      </a:lnTo>
                      <a:lnTo>
                        <a:pt x="266" y="284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58" name="Freeform 681"/>
                <p:cNvSpPr>
                  <a:spLocks/>
                </p:cNvSpPr>
                <p:nvPr/>
              </p:nvSpPr>
              <p:spPr bwMode="auto">
                <a:xfrm>
                  <a:off x="2225675" y="2860675"/>
                  <a:ext cx="93663" cy="88900"/>
                </a:xfrm>
                <a:custGeom>
                  <a:avLst/>
                  <a:gdLst>
                    <a:gd name="T0" fmla="*/ 223 w 396"/>
                    <a:gd name="T1" fmla="*/ 212 h 378"/>
                    <a:gd name="T2" fmla="*/ 192 w 396"/>
                    <a:gd name="T3" fmla="*/ 183 h 378"/>
                    <a:gd name="T4" fmla="*/ 297 w 396"/>
                    <a:gd name="T5" fmla="*/ 70 h 378"/>
                    <a:gd name="T6" fmla="*/ 396 w 396"/>
                    <a:gd name="T7" fmla="*/ 162 h 378"/>
                    <a:gd name="T8" fmla="*/ 377 w 396"/>
                    <a:gd name="T9" fmla="*/ 245 h 378"/>
                    <a:gd name="T10" fmla="*/ 334 w 396"/>
                    <a:gd name="T11" fmla="*/ 311 h 378"/>
                    <a:gd name="T12" fmla="*/ 251 w 396"/>
                    <a:gd name="T13" fmla="*/ 367 h 378"/>
                    <a:gd name="T14" fmla="*/ 158 w 396"/>
                    <a:gd name="T15" fmla="*/ 370 h 378"/>
                    <a:gd name="T16" fmla="*/ 71 w 396"/>
                    <a:gd name="T17" fmla="*/ 320 h 378"/>
                    <a:gd name="T18" fmla="*/ 14 w 396"/>
                    <a:gd name="T19" fmla="*/ 236 h 378"/>
                    <a:gd name="T20" fmla="*/ 8 w 396"/>
                    <a:gd name="T21" fmla="*/ 143 h 378"/>
                    <a:gd name="T22" fmla="*/ 57 w 396"/>
                    <a:gd name="T23" fmla="*/ 57 h 378"/>
                    <a:gd name="T24" fmla="*/ 115 w 396"/>
                    <a:gd name="T25" fmla="*/ 14 h 378"/>
                    <a:gd name="T26" fmla="*/ 175 w 396"/>
                    <a:gd name="T27" fmla="*/ 2 h 378"/>
                    <a:gd name="T28" fmla="*/ 237 w 396"/>
                    <a:gd name="T29" fmla="*/ 22 h 378"/>
                    <a:gd name="T30" fmla="*/ 217 w 396"/>
                    <a:gd name="T31" fmla="*/ 62 h 378"/>
                    <a:gd name="T32" fmla="*/ 171 w 396"/>
                    <a:gd name="T33" fmla="*/ 47 h 378"/>
                    <a:gd name="T34" fmla="*/ 128 w 396"/>
                    <a:gd name="T35" fmla="*/ 55 h 378"/>
                    <a:gd name="T36" fmla="*/ 87 w 396"/>
                    <a:gd name="T37" fmla="*/ 85 h 378"/>
                    <a:gd name="T38" fmla="*/ 56 w 396"/>
                    <a:gd name="T39" fmla="*/ 134 h 378"/>
                    <a:gd name="T40" fmla="*/ 48 w 396"/>
                    <a:gd name="T41" fmla="*/ 180 h 378"/>
                    <a:gd name="T42" fmla="*/ 59 w 396"/>
                    <a:gd name="T43" fmla="*/ 221 h 378"/>
                    <a:gd name="T44" fmla="*/ 103 w 396"/>
                    <a:gd name="T45" fmla="*/ 281 h 378"/>
                    <a:gd name="T46" fmla="*/ 174 w 396"/>
                    <a:gd name="T47" fmla="*/ 325 h 378"/>
                    <a:gd name="T48" fmla="*/ 243 w 396"/>
                    <a:gd name="T49" fmla="*/ 322 h 378"/>
                    <a:gd name="T50" fmla="*/ 301 w 396"/>
                    <a:gd name="T51" fmla="*/ 283 h 378"/>
                    <a:gd name="T52" fmla="*/ 334 w 396"/>
                    <a:gd name="T53" fmla="*/ 231 h 378"/>
                    <a:gd name="T54" fmla="*/ 346 w 396"/>
                    <a:gd name="T55" fmla="*/ 180 h 378"/>
                    <a:gd name="T56" fmla="*/ 296 w 396"/>
                    <a:gd name="T57" fmla="*/ 134 h 378"/>
                    <a:gd name="T58" fmla="*/ 223 w 396"/>
                    <a:gd name="T59" fmla="*/ 212 h 3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396" h="378">
                      <a:moveTo>
                        <a:pt x="223" y="212"/>
                      </a:moveTo>
                      <a:lnTo>
                        <a:pt x="192" y="183"/>
                      </a:lnTo>
                      <a:lnTo>
                        <a:pt x="297" y="70"/>
                      </a:lnTo>
                      <a:lnTo>
                        <a:pt x="396" y="162"/>
                      </a:lnTo>
                      <a:cubicBezTo>
                        <a:pt x="393" y="192"/>
                        <a:pt x="387" y="220"/>
                        <a:pt x="377" y="245"/>
                      </a:cubicBezTo>
                      <a:cubicBezTo>
                        <a:pt x="367" y="270"/>
                        <a:pt x="352" y="292"/>
                        <a:pt x="334" y="311"/>
                      </a:cubicBezTo>
                      <a:cubicBezTo>
                        <a:pt x="310" y="337"/>
                        <a:pt x="282" y="356"/>
                        <a:pt x="251" y="367"/>
                      </a:cubicBezTo>
                      <a:cubicBezTo>
                        <a:pt x="220" y="377"/>
                        <a:pt x="189" y="378"/>
                        <a:pt x="158" y="370"/>
                      </a:cubicBezTo>
                      <a:cubicBezTo>
                        <a:pt x="126" y="361"/>
                        <a:pt x="97" y="344"/>
                        <a:pt x="71" y="320"/>
                      </a:cubicBezTo>
                      <a:cubicBezTo>
                        <a:pt x="46" y="296"/>
                        <a:pt x="26" y="268"/>
                        <a:pt x="14" y="236"/>
                      </a:cubicBezTo>
                      <a:cubicBezTo>
                        <a:pt x="2" y="204"/>
                        <a:pt x="0" y="173"/>
                        <a:pt x="8" y="143"/>
                      </a:cubicBezTo>
                      <a:cubicBezTo>
                        <a:pt x="16" y="112"/>
                        <a:pt x="32" y="84"/>
                        <a:pt x="57" y="57"/>
                      </a:cubicBezTo>
                      <a:cubicBezTo>
                        <a:pt x="75" y="38"/>
                        <a:pt x="94" y="23"/>
                        <a:pt x="115" y="14"/>
                      </a:cubicBezTo>
                      <a:cubicBezTo>
                        <a:pt x="136" y="4"/>
                        <a:pt x="156" y="0"/>
                        <a:pt x="175" y="2"/>
                      </a:cubicBezTo>
                      <a:cubicBezTo>
                        <a:pt x="195" y="3"/>
                        <a:pt x="215" y="10"/>
                        <a:pt x="237" y="22"/>
                      </a:cubicBezTo>
                      <a:lnTo>
                        <a:pt x="217" y="62"/>
                      </a:lnTo>
                      <a:cubicBezTo>
                        <a:pt x="199" y="53"/>
                        <a:pt x="184" y="48"/>
                        <a:pt x="171" y="47"/>
                      </a:cubicBezTo>
                      <a:cubicBezTo>
                        <a:pt x="157" y="46"/>
                        <a:pt x="143" y="48"/>
                        <a:pt x="128" y="55"/>
                      </a:cubicBezTo>
                      <a:cubicBezTo>
                        <a:pt x="114" y="62"/>
                        <a:pt x="100" y="72"/>
                        <a:pt x="87" y="85"/>
                      </a:cubicBezTo>
                      <a:cubicBezTo>
                        <a:pt x="72" y="101"/>
                        <a:pt x="62" y="117"/>
                        <a:pt x="56" y="134"/>
                      </a:cubicBezTo>
                      <a:cubicBezTo>
                        <a:pt x="50" y="150"/>
                        <a:pt x="47" y="165"/>
                        <a:pt x="48" y="180"/>
                      </a:cubicBezTo>
                      <a:cubicBezTo>
                        <a:pt x="50" y="195"/>
                        <a:pt x="53" y="208"/>
                        <a:pt x="59" y="221"/>
                      </a:cubicBezTo>
                      <a:cubicBezTo>
                        <a:pt x="69" y="243"/>
                        <a:pt x="84" y="263"/>
                        <a:pt x="103" y="281"/>
                      </a:cubicBezTo>
                      <a:cubicBezTo>
                        <a:pt x="127" y="304"/>
                        <a:pt x="150" y="318"/>
                        <a:pt x="174" y="325"/>
                      </a:cubicBezTo>
                      <a:cubicBezTo>
                        <a:pt x="198" y="331"/>
                        <a:pt x="220" y="331"/>
                        <a:pt x="243" y="322"/>
                      </a:cubicBezTo>
                      <a:cubicBezTo>
                        <a:pt x="265" y="314"/>
                        <a:pt x="284" y="301"/>
                        <a:pt x="301" y="283"/>
                      </a:cubicBezTo>
                      <a:cubicBezTo>
                        <a:pt x="315" y="268"/>
                        <a:pt x="326" y="251"/>
                        <a:pt x="334" y="231"/>
                      </a:cubicBezTo>
                      <a:cubicBezTo>
                        <a:pt x="341" y="211"/>
                        <a:pt x="345" y="194"/>
                        <a:pt x="346" y="180"/>
                      </a:cubicBezTo>
                      <a:lnTo>
                        <a:pt x="296" y="134"/>
                      </a:lnTo>
                      <a:lnTo>
                        <a:pt x="223" y="212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59" name="Freeform 682"/>
                <p:cNvSpPr>
                  <a:spLocks/>
                </p:cNvSpPr>
                <p:nvPr/>
              </p:nvSpPr>
              <p:spPr bwMode="auto">
                <a:xfrm>
                  <a:off x="2276475" y="2786063"/>
                  <a:ext cx="107950" cy="107950"/>
                </a:xfrm>
                <a:custGeom>
                  <a:avLst/>
                  <a:gdLst>
                    <a:gd name="T0" fmla="*/ 266 w 461"/>
                    <a:gd name="T1" fmla="*/ 457 h 457"/>
                    <a:gd name="T2" fmla="*/ 0 w 461"/>
                    <a:gd name="T3" fmla="*/ 209 h 457"/>
                    <a:gd name="T4" fmla="*/ 33 w 461"/>
                    <a:gd name="T5" fmla="*/ 174 h 457"/>
                    <a:gd name="T6" fmla="*/ 142 w 461"/>
                    <a:gd name="T7" fmla="*/ 276 h 457"/>
                    <a:gd name="T8" fmla="*/ 271 w 461"/>
                    <a:gd name="T9" fmla="*/ 138 h 457"/>
                    <a:gd name="T10" fmla="*/ 162 w 461"/>
                    <a:gd name="T11" fmla="*/ 36 h 457"/>
                    <a:gd name="T12" fmla="*/ 195 w 461"/>
                    <a:gd name="T13" fmla="*/ 0 h 457"/>
                    <a:gd name="T14" fmla="*/ 461 w 461"/>
                    <a:gd name="T15" fmla="*/ 249 h 457"/>
                    <a:gd name="T16" fmla="*/ 428 w 461"/>
                    <a:gd name="T17" fmla="*/ 284 h 457"/>
                    <a:gd name="T18" fmla="*/ 302 w 461"/>
                    <a:gd name="T19" fmla="*/ 167 h 457"/>
                    <a:gd name="T20" fmla="*/ 173 w 461"/>
                    <a:gd name="T21" fmla="*/ 305 h 457"/>
                    <a:gd name="T22" fmla="*/ 299 w 461"/>
                    <a:gd name="T23" fmla="*/ 422 h 457"/>
                    <a:gd name="T24" fmla="*/ 266 w 461"/>
                    <a:gd name="T25" fmla="*/ 457 h 4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61" h="457">
                      <a:moveTo>
                        <a:pt x="266" y="457"/>
                      </a:moveTo>
                      <a:lnTo>
                        <a:pt x="0" y="209"/>
                      </a:lnTo>
                      <a:lnTo>
                        <a:pt x="33" y="174"/>
                      </a:lnTo>
                      <a:lnTo>
                        <a:pt x="142" y="276"/>
                      </a:lnTo>
                      <a:lnTo>
                        <a:pt x="271" y="138"/>
                      </a:lnTo>
                      <a:lnTo>
                        <a:pt x="162" y="36"/>
                      </a:lnTo>
                      <a:lnTo>
                        <a:pt x="195" y="0"/>
                      </a:lnTo>
                      <a:lnTo>
                        <a:pt x="461" y="249"/>
                      </a:lnTo>
                      <a:lnTo>
                        <a:pt x="428" y="284"/>
                      </a:lnTo>
                      <a:lnTo>
                        <a:pt x="302" y="167"/>
                      </a:lnTo>
                      <a:lnTo>
                        <a:pt x="173" y="305"/>
                      </a:lnTo>
                      <a:lnTo>
                        <a:pt x="299" y="422"/>
                      </a:lnTo>
                      <a:lnTo>
                        <a:pt x="266" y="457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60" name="Freeform 683"/>
                <p:cNvSpPr>
                  <a:spLocks/>
                </p:cNvSpPr>
                <p:nvPr/>
              </p:nvSpPr>
              <p:spPr bwMode="auto">
                <a:xfrm>
                  <a:off x="2330450" y="2727325"/>
                  <a:ext cx="90488" cy="87313"/>
                </a:xfrm>
                <a:custGeom>
                  <a:avLst/>
                  <a:gdLst>
                    <a:gd name="T0" fmla="*/ 348 w 380"/>
                    <a:gd name="T1" fmla="*/ 371 h 371"/>
                    <a:gd name="T2" fmla="*/ 113 w 380"/>
                    <a:gd name="T3" fmla="*/ 152 h 371"/>
                    <a:gd name="T4" fmla="*/ 31 w 380"/>
                    <a:gd name="T5" fmla="*/ 240 h 371"/>
                    <a:gd name="T6" fmla="*/ 0 w 380"/>
                    <a:gd name="T7" fmla="*/ 211 h 371"/>
                    <a:gd name="T8" fmla="*/ 197 w 380"/>
                    <a:gd name="T9" fmla="*/ 0 h 371"/>
                    <a:gd name="T10" fmla="*/ 228 w 380"/>
                    <a:gd name="T11" fmla="*/ 29 h 371"/>
                    <a:gd name="T12" fmla="*/ 146 w 380"/>
                    <a:gd name="T13" fmla="*/ 117 h 371"/>
                    <a:gd name="T14" fmla="*/ 380 w 380"/>
                    <a:gd name="T15" fmla="*/ 336 h 371"/>
                    <a:gd name="T16" fmla="*/ 348 w 380"/>
                    <a:gd name="T17" fmla="*/ 371 h 3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80" h="371">
                      <a:moveTo>
                        <a:pt x="348" y="371"/>
                      </a:moveTo>
                      <a:lnTo>
                        <a:pt x="113" y="152"/>
                      </a:lnTo>
                      <a:lnTo>
                        <a:pt x="31" y="240"/>
                      </a:lnTo>
                      <a:lnTo>
                        <a:pt x="0" y="211"/>
                      </a:lnTo>
                      <a:lnTo>
                        <a:pt x="197" y="0"/>
                      </a:lnTo>
                      <a:lnTo>
                        <a:pt x="228" y="29"/>
                      </a:lnTo>
                      <a:lnTo>
                        <a:pt x="146" y="117"/>
                      </a:lnTo>
                      <a:lnTo>
                        <a:pt x="380" y="336"/>
                      </a:lnTo>
                      <a:lnTo>
                        <a:pt x="348" y="371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61" name="Freeform 688"/>
                <p:cNvSpPr>
                  <a:spLocks/>
                </p:cNvSpPr>
                <p:nvPr/>
              </p:nvSpPr>
              <p:spPr bwMode="auto">
                <a:xfrm>
                  <a:off x="2028825" y="2362200"/>
                  <a:ext cx="125413" cy="133350"/>
                </a:xfrm>
                <a:custGeom>
                  <a:avLst/>
                  <a:gdLst>
                    <a:gd name="T0" fmla="*/ 40 w 79"/>
                    <a:gd name="T1" fmla="*/ 84 h 84"/>
                    <a:gd name="T2" fmla="*/ 0 w 79"/>
                    <a:gd name="T3" fmla="*/ 84 h 84"/>
                    <a:gd name="T4" fmla="*/ 0 w 79"/>
                    <a:gd name="T5" fmla="*/ 0 h 84"/>
                    <a:gd name="T6" fmla="*/ 79 w 79"/>
                    <a:gd name="T7" fmla="*/ 0 h 84"/>
                    <a:gd name="T8" fmla="*/ 79 w 79"/>
                    <a:gd name="T9" fmla="*/ 84 h 84"/>
                    <a:gd name="T10" fmla="*/ 40 w 79"/>
                    <a:gd name="T11" fmla="*/ 84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84">
                      <a:moveTo>
                        <a:pt x="40" y="84"/>
                      </a:moveTo>
                      <a:lnTo>
                        <a:pt x="0" y="84"/>
                      </a:lnTo>
                      <a:lnTo>
                        <a:pt x="0" y="0"/>
                      </a:lnTo>
                      <a:lnTo>
                        <a:pt x="79" y="0"/>
                      </a:lnTo>
                      <a:lnTo>
                        <a:pt x="79" y="84"/>
                      </a:lnTo>
                      <a:lnTo>
                        <a:pt x="40" y="84"/>
                      </a:lnTo>
                      <a:close/>
                    </a:path>
                  </a:pathLst>
                </a:custGeom>
                <a:solidFill>
                  <a:srgbClr val="C26C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62" name="Freeform 689"/>
                <p:cNvSpPr>
                  <a:spLocks/>
                </p:cNvSpPr>
                <p:nvPr/>
              </p:nvSpPr>
              <p:spPr bwMode="auto">
                <a:xfrm>
                  <a:off x="2028825" y="2487613"/>
                  <a:ext cx="63500" cy="15875"/>
                </a:xfrm>
                <a:custGeom>
                  <a:avLst/>
                  <a:gdLst>
                    <a:gd name="T0" fmla="*/ 40 w 40"/>
                    <a:gd name="T1" fmla="*/ 10 h 10"/>
                    <a:gd name="T2" fmla="*/ 0 w 40"/>
                    <a:gd name="T3" fmla="*/ 10 h 10"/>
                    <a:gd name="T4" fmla="*/ 0 w 40"/>
                    <a:gd name="T5" fmla="*/ 5 h 10"/>
                    <a:gd name="T6" fmla="*/ 0 w 40"/>
                    <a:gd name="T7" fmla="*/ 0 h 10"/>
                    <a:gd name="T8" fmla="*/ 40 w 40"/>
                    <a:gd name="T9" fmla="*/ 0 h 10"/>
                    <a:gd name="T10" fmla="*/ 40 w 40"/>
                    <a:gd name="T11" fmla="*/ 5 h 10"/>
                    <a:gd name="T12" fmla="*/ 40 w 40"/>
                    <a:gd name="T13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" h="10">
                      <a:moveTo>
                        <a:pt x="40" y="10"/>
                      </a:moveTo>
                      <a:lnTo>
                        <a:pt x="0" y="10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40" y="0"/>
                      </a:lnTo>
                      <a:lnTo>
                        <a:pt x="40" y="5"/>
                      </a:lnTo>
                      <a:lnTo>
                        <a:pt x="4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63" name="Freeform 690"/>
                <p:cNvSpPr>
                  <a:spLocks/>
                </p:cNvSpPr>
                <p:nvPr/>
              </p:nvSpPr>
              <p:spPr bwMode="auto">
                <a:xfrm>
                  <a:off x="2022475" y="2362200"/>
                  <a:ext cx="14288" cy="133350"/>
                </a:xfrm>
                <a:custGeom>
                  <a:avLst/>
                  <a:gdLst>
                    <a:gd name="T0" fmla="*/ 0 w 9"/>
                    <a:gd name="T1" fmla="*/ 84 h 84"/>
                    <a:gd name="T2" fmla="*/ 0 w 9"/>
                    <a:gd name="T3" fmla="*/ 0 h 84"/>
                    <a:gd name="T4" fmla="*/ 4 w 9"/>
                    <a:gd name="T5" fmla="*/ 0 h 84"/>
                    <a:gd name="T6" fmla="*/ 9 w 9"/>
                    <a:gd name="T7" fmla="*/ 0 h 84"/>
                    <a:gd name="T8" fmla="*/ 9 w 9"/>
                    <a:gd name="T9" fmla="*/ 84 h 84"/>
                    <a:gd name="T10" fmla="*/ 4 w 9"/>
                    <a:gd name="T11" fmla="*/ 84 h 84"/>
                    <a:gd name="T12" fmla="*/ 0 w 9"/>
                    <a:gd name="T13" fmla="*/ 84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" h="84">
                      <a:moveTo>
                        <a:pt x="0" y="84"/>
                      </a:move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9" y="0"/>
                      </a:lnTo>
                      <a:lnTo>
                        <a:pt x="9" y="84"/>
                      </a:lnTo>
                      <a:lnTo>
                        <a:pt x="4" y="84"/>
                      </a:lnTo>
                      <a:lnTo>
                        <a:pt x="0" y="8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64" name="Rectangle 691"/>
                <p:cNvSpPr>
                  <a:spLocks noChangeArrowheads="1"/>
                </p:cNvSpPr>
                <p:nvPr/>
              </p:nvSpPr>
              <p:spPr bwMode="auto">
                <a:xfrm>
                  <a:off x="2022475" y="2355850"/>
                  <a:ext cx="6350" cy="635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65" name="Freeform 692"/>
                <p:cNvSpPr>
                  <a:spLocks/>
                </p:cNvSpPr>
                <p:nvPr/>
              </p:nvSpPr>
              <p:spPr bwMode="auto">
                <a:xfrm>
                  <a:off x="2028825" y="2355850"/>
                  <a:ext cx="125413" cy="14288"/>
                </a:xfrm>
                <a:custGeom>
                  <a:avLst/>
                  <a:gdLst>
                    <a:gd name="T0" fmla="*/ 0 w 79"/>
                    <a:gd name="T1" fmla="*/ 0 h 9"/>
                    <a:gd name="T2" fmla="*/ 79 w 79"/>
                    <a:gd name="T3" fmla="*/ 0 h 9"/>
                    <a:gd name="T4" fmla="*/ 79 w 79"/>
                    <a:gd name="T5" fmla="*/ 4 h 9"/>
                    <a:gd name="T6" fmla="*/ 79 w 79"/>
                    <a:gd name="T7" fmla="*/ 9 h 9"/>
                    <a:gd name="T8" fmla="*/ 0 w 79"/>
                    <a:gd name="T9" fmla="*/ 9 h 9"/>
                    <a:gd name="T10" fmla="*/ 0 w 79"/>
                    <a:gd name="T11" fmla="*/ 4 h 9"/>
                    <a:gd name="T12" fmla="*/ 0 w 79"/>
                    <a:gd name="T13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9">
                      <a:moveTo>
                        <a:pt x="0" y="0"/>
                      </a:moveTo>
                      <a:lnTo>
                        <a:pt x="79" y="0"/>
                      </a:lnTo>
                      <a:lnTo>
                        <a:pt x="79" y="4"/>
                      </a:lnTo>
                      <a:lnTo>
                        <a:pt x="79" y="9"/>
                      </a:lnTo>
                      <a:lnTo>
                        <a:pt x="0" y="9"/>
                      </a:lnTo>
                      <a:lnTo>
                        <a:pt x="0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66" name="Freeform 693"/>
                <p:cNvSpPr>
                  <a:spLocks/>
                </p:cNvSpPr>
                <p:nvPr/>
              </p:nvSpPr>
              <p:spPr bwMode="auto">
                <a:xfrm>
                  <a:off x="2147888" y="2362200"/>
                  <a:ext cx="12700" cy="133350"/>
                </a:xfrm>
                <a:custGeom>
                  <a:avLst/>
                  <a:gdLst>
                    <a:gd name="T0" fmla="*/ 8 w 8"/>
                    <a:gd name="T1" fmla="*/ 0 h 84"/>
                    <a:gd name="T2" fmla="*/ 8 w 8"/>
                    <a:gd name="T3" fmla="*/ 84 h 84"/>
                    <a:gd name="T4" fmla="*/ 4 w 8"/>
                    <a:gd name="T5" fmla="*/ 84 h 84"/>
                    <a:gd name="T6" fmla="*/ 0 w 8"/>
                    <a:gd name="T7" fmla="*/ 84 h 84"/>
                    <a:gd name="T8" fmla="*/ 0 w 8"/>
                    <a:gd name="T9" fmla="*/ 0 h 84"/>
                    <a:gd name="T10" fmla="*/ 4 w 8"/>
                    <a:gd name="T11" fmla="*/ 0 h 84"/>
                    <a:gd name="T12" fmla="*/ 8 w 8"/>
                    <a:gd name="T13" fmla="*/ 0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84">
                      <a:moveTo>
                        <a:pt x="8" y="0"/>
                      </a:moveTo>
                      <a:lnTo>
                        <a:pt x="8" y="84"/>
                      </a:lnTo>
                      <a:lnTo>
                        <a:pt x="4" y="84"/>
                      </a:lnTo>
                      <a:lnTo>
                        <a:pt x="0" y="84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67" name="Rectangle 694"/>
                <p:cNvSpPr>
                  <a:spLocks noChangeArrowheads="1"/>
                </p:cNvSpPr>
                <p:nvPr/>
              </p:nvSpPr>
              <p:spPr bwMode="auto">
                <a:xfrm>
                  <a:off x="2154238" y="2495550"/>
                  <a:ext cx="6350" cy="793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68" name="Freeform 695"/>
                <p:cNvSpPr>
                  <a:spLocks/>
                </p:cNvSpPr>
                <p:nvPr/>
              </p:nvSpPr>
              <p:spPr bwMode="auto">
                <a:xfrm>
                  <a:off x="2092325" y="2487613"/>
                  <a:ext cx="61913" cy="15875"/>
                </a:xfrm>
                <a:custGeom>
                  <a:avLst/>
                  <a:gdLst>
                    <a:gd name="T0" fmla="*/ 39 w 39"/>
                    <a:gd name="T1" fmla="*/ 10 h 10"/>
                    <a:gd name="T2" fmla="*/ 0 w 39"/>
                    <a:gd name="T3" fmla="*/ 10 h 10"/>
                    <a:gd name="T4" fmla="*/ 0 w 39"/>
                    <a:gd name="T5" fmla="*/ 5 h 10"/>
                    <a:gd name="T6" fmla="*/ 0 w 39"/>
                    <a:gd name="T7" fmla="*/ 0 h 10"/>
                    <a:gd name="T8" fmla="*/ 39 w 39"/>
                    <a:gd name="T9" fmla="*/ 0 h 10"/>
                    <a:gd name="T10" fmla="*/ 39 w 39"/>
                    <a:gd name="T11" fmla="*/ 5 h 10"/>
                    <a:gd name="T12" fmla="*/ 39 w 39"/>
                    <a:gd name="T13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9" h="10">
                      <a:moveTo>
                        <a:pt x="39" y="10"/>
                      </a:moveTo>
                      <a:lnTo>
                        <a:pt x="0" y="10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39" y="0"/>
                      </a:lnTo>
                      <a:lnTo>
                        <a:pt x="39" y="5"/>
                      </a:lnTo>
                      <a:lnTo>
                        <a:pt x="39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769" name="Textfeld 1943"/>
            <p:cNvSpPr txBox="1"/>
            <p:nvPr/>
          </p:nvSpPr>
          <p:spPr>
            <a:xfrm>
              <a:off x="437938" y="1021441"/>
              <a:ext cx="118173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/>
                <a:t>Bending Magnet</a:t>
              </a:r>
              <a:endParaRPr lang="en-US" sz="1000" b="1" dirty="0"/>
            </a:p>
          </p:txBody>
        </p:sp>
        <p:sp>
          <p:nvSpPr>
            <p:cNvPr id="770" name="Textfeld 1944"/>
            <p:cNvSpPr txBox="1"/>
            <p:nvPr/>
          </p:nvSpPr>
          <p:spPr>
            <a:xfrm>
              <a:off x="572845" y="1238563"/>
              <a:ext cx="90281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err="1" smtClean="0"/>
                <a:t>Quadrupole</a:t>
              </a:r>
              <a:endParaRPr lang="en-US" sz="1000" b="1" dirty="0"/>
            </a:p>
          </p:txBody>
        </p:sp>
        <p:sp>
          <p:nvSpPr>
            <p:cNvPr id="771" name="Textfeld 1945"/>
            <p:cNvSpPr txBox="1"/>
            <p:nvPr/>
          </p:nvSpPr>
          <p:spPr>
            <a:xfrm>
              <a:off x="2225441" y="3099514"/>
              <a:ext cx="112242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err="1" smtClean="0"/>
                <a:t>Buncher</a:t>
              </a:r>
              <a:r>
                <a:rPr lang="en-US" sz="1000" b="1" dirty="0" smtClean="0"/>
                <a:t> Cavity</a:t>
              </a:r>
              <a:endParaRPr lang="en-US" sz="1000" b="1" dirty="0"/>
            </a:p>
          </p:txBody>
        </p:sp>
        <p:sp>
          <p:nvSpPr>
            <p:cNvPr id="772" name="Textfeld 1947"/>
            <p:cNvSpPr txBox="1"/>
            <p:nvPr/>
          </p:nvSpPr>
          <p:spPr>
            <a:xfrm>
              <a:off x="2183606" y="3373438"/>
              <a:ext cx="72487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/>
                <a:t>Solenoid</a:t>
              </a:r>
              <a:endParaRPr lang="en-US" sz="1000" b="1" dirty="0"/>
            </a:p>
          </p:txBody>
        </p:sp>
        <p:sp>
          <p:nvSpPr>
            <p:cNvPr id="773" name="Textfeld 1948"/>
            <p:cNvSpPr txBox="1"/>
            <p:nvPr/>
          </p:nvSpPr>
          <p:spPr>
            <a:xfrm>
              <a:off x="1901640" y="2065973"/>
              <a:ext cx="33374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/>
                <a:t>Z4</a:t>
              </a:r>
              <a:endParaRPr lang="en-US" sz="1000" b="1" dirty="0"/>
            </a:p>
          </p:txBody>
        </p:sp>
        <p:sp>
          <p:nvSpPr>
            <p:cNvPr id="774" name="Textfeld 1949"/>
            <p:cNvSpPr txBox="1"/>
            <p:nvPr/>
          </p:nvSpPr>
          <p:spPr>
            <a:xfrm>
              <a:off x="2787193" y="3933056"/>
              <a:ext cx="122661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/>
                <a:t>laser diagnostics</a:t>
              </a:r>
              <a:endParaRPr lang="en-US" sz="1000" b="1" dirty="0"/>
            </a:p>
          </p:txBody>
        </p:sp>
        <p:sp>
          <p:nvSpPr>
            <p:cNvPr id="775" name="Textfeld 1950"/>
            <p:cNvSpPr txBox="1"/>
            <p:nvPr/>
          </p:nvSpPr>
          <p:spPr>
            <a:xfrm>
              <a:off x="629413" y="3933826"/>
              <a:ext cx="11657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/>
                <a:t>Target Chamber</a:t>
              </a:r>
              <a:endParaRPr lang="en-US" sz="1000" b="1" dirty="0"/>
            </a:p>
          </p:txBody>
        </p:sp>
        <p:grpSp>
          <p:nvGrpSpPr>
            <p:cNvPr id="776" name="Gruppieren 1953"/>
            <p:cNvGrpSpPr/>
            <p:nvPr/>
          </p:nvGrpSpPr>
          <p:grpSpPr>
            <a:xfrm>
              <a:off x="503238" y="3729038"/>
              <a:ext cx="242888" cy="260350"/>
              <a:chOff x="503238" y="3729038"/>
              <a:chExt cx="242888" cy="260350"/>
            </a:xfrm>
          </p:grpSpPr>
          <p:sp>
            <p:nvSpPr>
              <p:cNvPr id="777" name="Freeform 226"/>
              <p:cNvSpPr>
                <a:spLocks/>
              </p:cNvSpPr>
              <p:nvPr/>
            </p:nvSpPr>
            <p:spPr bwMode="auto">
              <a:xfrm>
                <a:off x="644526" y="3825875"/>
                <a:ext cx="9525" cy="14288"/>
              </a:xfrm>
              <a:custGeom>
                <a:avLst/>
                <a:gdLst>
                  <a:gd name="T0" fmla="*/ 0 w 41"/>
                  <a:gd name="T1" fmla="*/ 16 h 62"/>
                  <a:gd name="T2" fmla="*/ 12 w 41"/>
                  <a:gd name="T3" fmla="*/ 7 h 62"/>
                  <a:gd name="T4" fmla="*/ 27 w 41"/>
                  <a:gd name="T5" fmla="*/ 0 h 62"/>
                  <a:gd name="T6" fmla="*/ 41 w 41"/>
                  <a:gd name="T7" fmla="*/ 62 h 62"/>
                  <a:gd name="T8" fmla="*/ 0 w 41"/>
                  <a:gd name="T9" fmla="*/ 16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62">
                    <a:moveTo>
                      <a:pt x="0" y="16"/>
                    </a:moveTo>
                    <a:cubicBezTo>
                      <a:pt x="3" y="12"/>
                      <a:pt x="7" y="9"/>
                      <a:pt x="12" y="7"/>
                    </a:cubicBezTo>
                    <a:cubicBezTo>
                      <a:pt x="17" y="4"/>
                      <a:pt x="21" y="1"/>
                      <a:pt x="27" y="0"/>
                    </a:cubicBezTo>
                    <a:lnTo>
                      <a:pt x="41" y="62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78" name="Freeform 227"/>
              <p:cNvSpPr>
                <a:spLocks/>
              </p:cNvSpPr>
              <p:nvPr/>
            </p:nvSpPr>
            <p:spPr bwMode="auto">
              <a:xfrm>
                <a:off x="511176" y="3735388"/>
                <a:ext cx="228600" cy="247650"/>
              </a:xfrm>
              <a:custGeom>
                <a:avLst/>
                <a:gdLst>
                  <a:gd name="T0" fmla="*/ 502 w 969"/>
                  <a:gd name="T1" fmla="*/ 1042 h 1042"/>
                  <a:gd name="T2" fmla="*/ 0 w 969"/>
                  <a:gd name="T3" fmla="*/ 501 h 1042"/>
                  <a:gd name="T4" fmla="*/ 748 w 969"/>
                  <a:gd name="T5" fmla="*/ 0 h 1042"/>
                  <a:gd name="T6" fmla="*/ 969 w 969"/>
                  <a:gd name="T7" fmla="*/ 758 h 1042"/>
                  <a:gd name="T8" fmla="*/ 502 w 969"/>
                  <a:gd name="T9" fmla="*/ 1042 h 1042"/>
                  <a:gd name="T10" fmla="*/ 502 w 969"/>
                  <a:gd name="T11" fmla="*/ 1042 h 10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9" h="1042">
                    <a:moveTo>
                      <a:pt x="502" y="1042"/>
                    </a:moveTo>
                    <a:cubicBezTo>
                      <a:pt x="20" y="507"/>
                      <a:pt x="233" y="775"/>
                      <a:pt x="0" y="501"/>
                    </a:cubicBezTo>
                    <a:cubicBezTo>
                      <a:pt x="274" y="104"/>
                      <a:pt x="293" y="115"/>
                      <a:pt x="748" y="0"/>
                    </a:cubicBezTo>
                    <a:cubicBezTo>
                      <a:pt x="935" y="727"/>
                      <a:pt x="969" y="758"/>
                      <a:pt x="969" y="758"/>
                    </a:cubicBezTo>
                    <a:cubicBezTo>
                      <a:pt x="969" y="758"/>
                      <a:pt x="699" y="851"/>
                      <a:pt x="502" y="1042"/>
                    </a:cubicBezTo>
                    <a:lnTo>
                      <a:pt x="502" y="1042"/>
                    </a:lnTo>
                    <a:close/>
                  </a:path>
                </a:pathLst>
              </a:custGeom>
              <a:solidFill>
                <a:srgbClr val="DB905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79" name="Freeform 228"/>
              <p:cNvSpPr>
                <a:spLocks/>
              </p:cNvSpPr>
              <p:nvPr/>
            </p:nvSpPr>
            <p:spPr bwMode="auto">
              <a:xfrm>
                <a:off x="623888" y="3983038"/>
                <a:ext cx="9525" cy="6350"/>
              </a:xfrm>
              <a:custGeom>
                <a:avLst/>
                <a:gdLst>
                  <a:gd name="T0" fmla="*/ 41 w 41"/>
                  <a:gd name="T1" fmla="*/ 24 h 32"/>
                  <a:gd name="T2" fmla="*/ 36 w 41"/>
                  <a:gd name="T3" fmla="*/ 28 h 32"/>
                  <a:gd name="T4" fmla="*/ 21 w 41"/>
                  <a:gd name="T5" fmla="*/ 32 h 32"/>
                  <a:gd name="T6" fmla="*/ 6 w 41"/>
                  <a:gd name="T7" fmla="*/ 28 h 32"/>
                  <a:gd name="T8" fmla="*/ 0 w 41"/>
                  <a:gd name="T9" fmla="*/ 22 h 32"/>
                  <a:gd name="T10" fmla="*/ 21 w 41"/>
                  <a:gd name="T11" fmla="*/ 0 h 32"/>
                  <a:gd name="T12" fmla="*/ 41 w 41"/>
                  <a:gd name="T13" fmla="*/ 2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32">
                    <a:moveTo>
                      <a:pt x="41" y="24"/>
                    </a:moveTo>
                    <a:cubicBezTo>
                      <a:pt x="40" y="25"/>
                      <a:pt x="38" y="26"/>
                      <a:pt x="36" y="28"/>
                    </a:cubicBezTo>
                    <a:cubicBezTo>
                      <a:pt x="32" y="30"/>
                      <a:pt x="26" y="32"/>
                      <a:pt x="21" y="32"/>
                    </a:cubicBezTo>
                    <a:cubicBezTo>
                      <a:pt x="16" y="32"/>
                      <a:pt x="11" y="30"/>
                      <a:pt x="6" y="28"/>
                    </a:cubicBezTo>
                    <a:cubicBezTo>
                      <a:pt x="4" y="26"/>
                      <a:pt x="2" y="24"/>
                      <a:pt x="0" y="22"/>
                    </a:cubicBezTo>
                    <a:lnTo>
                      <a:pt x="21" y="0"/>
                    </a:lnTo>
                    <a:lnTo>
                      <a:pt x="41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80" name="Freeform 229"/>
              <p:cNvSpPr>
                <a:spLocks/>
              </p:cNvSpPr>
              <p:nvPr/>
            </p:nvSpPr>
            <p:spPr bwMode="auto">
              <a:xfrm>
                <a:off x="604838" y="3956050"/>
                <a:ext cx="30163" cy="31750"/>
              </a:xfrm>
              <a:custGeom>
                <a:avLst/>
                <a:gdLst>
                  <a:gd name="T0" fmla="*/ 83 w 126"/>
                  <a:gd name="T1" fmla="*/ 136 h 136"/>
                  <a:gd name="T2" fmla="*/ 0 w 126"/>
                  <a:gd name="T3" fmla="*/ 45 h 136"/>
                  <a:gd name="T4" fmla="*/ 22 w 126"/>
                  <a:gd name="T5" fmla="*/ 22 h 136"/>
                  <a:gd name="T6" fmla="*/ 43 w 126"/>
                  <a:gd name="T7" fmla="*/ 0 h 136"/>
                  <a:gd name="T8" fmla="*/ 126 w 126"/>
                  <a:gd name="T9" fmla="*/ 91 h 136"/>
                  <a:gd name="T10" fmla="*/ 104 w 126"/>
                  <a:gd name="T11" fmla="*/ 114 h 136"/>
                  <a:gd name="T12" fmla="*/ 83 w 126"/>
                  <a:gd name="T13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6" h="136">
                    <a:moveTo>
                      <a:pt x="83" y="136"/>
                    </a:moveTo>
                    <a:cubicBezTo>
                      <a:pt x="53" y="103"/>
                      <a:pt x="26" y="72"/>
                      <a:pt x="0" y="45"/>
                    </a:cubicBezTo>
                    <a:lnTo>
                      <a:pt x="22" y="22"/>
                    </a:lnTo>
                    <a:lnTo>
                      <a:pt x="43" y="0"/>
                    </a:lnTo>
                    <a:cubicBezTo>
                      <a:pt x="68" y="28"/>
                      <a:pt x="95" y="58"/>
                      <a:pt x="126" y="91"/>
                    </a:cubicBezTo>
                    <a:lnTo>
                      <a:pt x="104" y="114"/>
                    </a:lnTo>
                    <a:lnTo>
                      <a:pt x="83" y="13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81" name="Freeform 230"/>
              <p:cNvSpPr>
                <a:spLocks/>
              </p:cNvSpPr>
              <p:nvPr/>
            </p:nvSpPr>
            <p:spPr bwMode="auto">
              <a:xfrm>
                <a:off x="588963" y="3938588"/>
                <a:ext cx="25400" cy="26988"/>
              </a:xfrm>
              <a:custGeom>
                <a:avLst/>
                <a:gdLst>
                  <a:gd name="T0" fmla="*/ 67 w 110"/>
                  <a:gd name="T1" fmla="*/ 119 h 119"/>
                  <a:gd name="T2" fmla="*/ 0 w 110"/>
                  <a:gd name="T3" fmla="*/ 45 h 119"/>
                  <a:gd name="T4" fmla="*/ 21 w 110"/>
                  <a:gd name="T5" fmla="*/ 22 h 119"/>
                  <a:gd name="T6" fmla="*/ 42 w 110"/>
                  <a:gd name="T7" fmla="*/ 0 h 119"/>
                  <a:gd name="T8" fmla="*/ 110 w 110"/>
                  <a:gd name="T9" fmla="*/ 74 h 119"/>
                  <a:gd name="T10" fmla="*/ 89 w 110"/>
                  <a:gd name="T11" fmla="*/ 96 h 119"/>
                  <a:gd name="T12" fmla="*/ 67 w 110"/>
                  <a:gd name="T13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0" h="119">
                    <a:moveTo>
                      <a:pt x="67" y="119"/>
                    </a:moveTo>
                    <a:cubicBezTo>
                      <a:pt x="42" y="92"/>
                      <a:pt x="20" y="67"/>
                      <a:pt x="0" y="45"/>
                    </a:cubicBezTo>
                    <a:lnTo>
                      <a:pt x="21" y="22"/>
                    </a:lnTo>
                    <a:lnTo>
                      <a:pt x="42" y="0"/>
                    </a:lnTo>
                    <a:cubicBezTo>
                      <a:pt x="62" y="22"/>
                      <a:pt x="85" y="47"/>
                      <a:pt x="110" y="74"/>
                    </a:cubicBezTo>
                    <a:lnTo>
                      <a:pt x="89" y="96"/>
                    </a:lnTo>
                    <a:lnTo>
                      <a:pt x="67" y="1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82" name="Freeform 231"/>
              <p:cNvSpPr>
                <a:spLocks/>
              </p:cNvSpPr>
              <p:nvPr/>
            </p:nvSpPr>
            <p:spPr bwMode="auto">
              <a:xfrm>
                <a:off x="576263" y="3924300"/>
                <a:ext cx="22225" cy="23813"/>
              </a:xfrm>
              <a:custGeom>
                <a:avLst/>
                <a:gdLst>
                  <a:gd name="T0" fmla="*/ 55 w 97"/>
                  <a:gd name="T1" fmla="*/ 105 h 105"/>
                  <a:gd name="T2" fmla="*/ 0 w 97"/>
                  <a:gd name="T3" fmla="*/ 45 h 105"/>
                  <a:gd name="T4" fmla="*/ 21 w 97"/>
                  <a:gd name="T5" fmla="*/ 23 h 105"/>
                  <a:gd name="T6" fmla="*/ 42 w 97"/>
                  <a:gd name="T7" fmla="*/ 0 h 105"/>
                  <a:gd name="T8" fmla="*/ 97 w 97"/>
                  <a:gd name="T9" fmla="*/ 60 h 105"/>
                  <a:gd name="T10" fmla="*/ 76 w 97"/>
                  <a:gd name="T11" fmla="*/ 82 h 105"/>
                  <a:gd name="T12" fmla="*/ 55 w 97"/>
                  <a:gd name="T13" fmla="*/ 10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7" h="105">
                    <a:moveTo>
                      <a:pt x="55" y="105"/>
                    </a:moveTo>
                    <a:cubicBezTo>
                      <a:pt x="34" y="82"/>
                      <a:pt x="16" y="62"/>
                      <a:pt x="0" y="45"/>
                    </a:cubicBezTo>
                    <a:lnTo>
                      <a:pt x="21" y="23"/>
                    </a:lnTo>
                    <a:lnTo>
                      <a:pt x="42" y="0"/>
                    </a:lnTo>
                    <a:cubicBezTo>
                      <a:pt x="58" y="18"/>
                      <a:pt x="76" y="38"/>
                      <a:pt x="97" y="60"/>
                    </a:cubicBezTo>
                    <a:lnTo>
                      <a:pt x="76" y="82"/>
                    </a:lnTo>
                    <a:lnTo>
                      <a:pt x="55" y="10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83" name="Freeform 232"/>
              <p:cNvSpPr>
                <a:spLocks/>
              </p:cNvSpPr>
              <p:nvPr/>
            </p:nvSpPr>
            <p:spPr bwMode="auto">
              <a:xfrm>
                <a:off x="565151" y="3913188"/>
                <a:ext cx="20638" cy="20638"/>
              </a:xfrm>
              <a:custGeom>
                <a:avLst/>
                <a:gdLst>
                  <a:gd name="T0" fmla="*/ 44 w 86"/>
                  <a:gd name="T1" fmla="*/ 91 h 91"/>
                  <a:gd name="T2" fmla="*/ 0 w 86"/>
                  <a:gd name="T3" fmla="*/ 45 h 91"/>
                  <a:gd name="T4" fmla="*/ 21 w 86"/>
                  <a:gd name="T5" fmla="*/ 23 h 91"/>
                  <a:gd name="T6" fmla="*/ 42 w 86"/>
                  <a:gd name="T7" fmla="*/ 0 h 91"/>
                  <a:gd name="T8" fmla="*/ 86 w 86"/>
                  <a:gd name="T9" fmla="*/ 46 h 91"/>
                  <a:gd name="T10" fmla="*/ 65 w 86"/>
                  <a:gd name="T11" fmla="*/ 69 h 91"/>
                  <a:gd name="T12" fmla="*/ 44 w 86"/>
                  <a:gd name="T13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" h="91">
                    <a:moveTo>
                      <a:pt x="44" y="91"/>
                    </a:moveTo>
                    <a:cubicBezTo>
                      <a:pt x="28" y="73"/>
                      <a:pt x="13" y="58"/>
                      <a:pt x="0" y="45"/>
                    </a:cubicBezTo>
                    <a:lnTo>
                      <a:pt x="21" y="23"/>
                    </a:lnTo>
                    <a:lnTo>
                      <a:pt x="42" y="0"/>
                    </a:lnTo>
                    <a:cubicBezTo>
                      <a:pt x="55" y="13"/>
                      <a:pt x="69" y="29"/>
                      <a:pt x="86" y="46"/>
                    </a:cubicBezTo>
                    <a:lnTo>
                      <a:pt x="65" y="69"/>
                    </a:lnTo>
                    <a:lnTo>
                      <a:pt x="44" y="9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84" name="Freeform 233"/>
              <p:cNvSpPr>
                <a:spLocks/>
              </p:cNvSpPr>
              <p:nvPr/>
            </p:nvSpPr>
            <p:spPr bwMode="auto">
              <a:xfrm>
                <a:off x="557213" y="3903663"/>
                <a:ext cx="19050" cy="19050"/>
              </a:xfrm>
              <a:custGeom>
                <a:avLst/>
                <a:gdLst>
                  <a:gd name="T0" fmla="*/ 34 w 76"/>
                  <a:gd name="T1" fmla="*/ 81 h 81"/>
                  <a:gd name="T2" fmla="*/ 0 w 76"/>
                  <a:gd name="T3" fmla="*/ 46 h 81"/>
                  <a:gd name="T4" fmla="*/ 21 w 76"/>
                  <a:gd name="T5" fmla="*/ 23 h 81"/>
                  <a:gd name="T6" fmla="*/ 42 w 76"/>
                  <a:gd name="T7" fmla="*/ 0 h 81"/>
                  <a:gd name="T8" fmla="*/ 76 w 76"/>
                  <a:gd name="T9" fmla="*/ 36 h 81"/>
                  <a:gd name="T10" fmla="*/ 55 w 76"/>
                  <a:gd name="T11" fmla="*/ 59 h 81"/>
                  <a:gd name="T12" fmla="*/ 34 w 76"/>
                  <a:gd name="T13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81">
                    <a:moveTo>
                      <a:pt x="34" y="81"/>
                    </a:moveTo>
                    <a:cubicBezTo>
                      <a:pt x="22" y="67"/>
                      <a:pt x="11" y="55"/>
                      <a:pt x="0" y="46"/>
                    </a:cubicBezTo>
                    <a:lnTo>
                      <a:pt x="21" y="23"/>
                    </a:lnTo>
                    <a:lnTo>
                      <a:pt x="42" y="0"/>
                    </a:lnTo>
                    <a:cubicBezTo>
                      <a:pt x="51" y="10"/>
                      <a:pt x="63" y="22"/>
                      <a:pt x="76" y="36"/>
                    </a:cubicBezTo>
                    <a:lnTo>
                      <a:pt x="55" y="59"/>
                    </a:lnTo>
                    <a:lnTo>
                      <a:pt x="34" y="8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85" name="Freeform 234"/>
              <p:cNvSpPr>
                <a:spLocks/>
              </p:cNvSpPr>
              <p:nvPr/>
            </p:nvSpPr>
            <p:spPr bwMode="auto">
              <a:xfrm>
                <a:off x="552451" y="3897313"/>
                <a:ext cx="14288" cy="17463"/>
              </a:xfrm>
              <a:custGeom>
                <a:avLst/>
                <a:gdLst>
                  <a:gd name="T0" fmla="*/ 25 w 67"/>
                  <a:gd name="T1" fmla="*/ 73 h 73"/>
                  <a:gd name="T2" fmla="*/ 0 w 67"/>
                  <a:gd name="T3" fmla="*/ 46 h 73"/>
                  <a:gd name="T4" fmla="*/ 20 w 67"/>
                  <a:gd name="T5" fmla="*/ 23 h 73"/>
                  <a:gd name="T6" fmla="*/ 40 w 67"/>
                  <a:gd name="T7" fmla="*/ 0 h 73"/>
                  <a:gd name="T8" fmla="*/ 67 w 67"/>
                  <a:gd name="T9" fmla="*/ 27 h 73"/>
                  <a:gd name="T10" fmla="*/ 46 w 67"/>
                  <a:gd name="T11" fmla="*/ 50 h 73"/>
                  <a:gd name="T12" fmla="*/ 25 w 67"/>
                  <a:gd name="T13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73">
                    <a:moveTo>
                      <a:pt x="25" y="73"/>
                    </a:moveTo>
                    <a:cubicBezTo>
                      <a:pt x="16" y="63"/>
                      <a:pt x="7" y="54"/>
                      <a:pt x="0" y="46"/>
                    </a:cubicBezTo>
                    <a:lnTo>
                      <a:pt x="20" y="23"/>
                    </a:lnTo>
                    <a:lnTo>
                      <a:pt x="40" y="0"/>
                    </a:lnTo>
                    <a:cubicBezTo>
                      <a:pt x="48" y="8"/>
                      <a:pt x="56" y="16"/>
                      <a:pt x="67" y="27"/>
                    </a:cubicBezTo>
                    <a:lnTo>
                      <a:pt x="46" y="50"/>
                    </a:lnTo>
                    <a:lnTo>
                      <a:pt x="25" y="7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86" name="Freeform 235"/>
              <p:cNvSpPr>
                <a:spLocks/>
              </p:cNvSpPr>
              <p:nvPr/>
            </p:nvSpPr>
            <p:spPr bwMode="auto">
              <a:xfrm>
                <a:off x="547688" y="3892550"/>
                <a:ext cx="12700" cy="15875"/>
              </a:xfrm>
              <a:custGeom>
                <a:avLst/>
                <a:gdLst>
                  <a:gd name="T0" fmla="*/ 20 w 60"/>
                  <a:gd name="T1" fmla="*/ 66 h 66"/>
                  <a:gd name="T2" fmla="*/ 0 w 60"/>
                  <a:gd name="T3" fmla="*/ 47 h 66"/>
                  <a:gd name="T4" fmla="*/ 20 w 60"/>
                  <a:gd name="T5" fmla="*/ 23 h 66"/>
                  <a:gd name="T6" fmla="*/ 40 w 60"/>
                  <a:gd name="T7" fmla="*/ 0 h 66"/>
                  <a:gd name="T8" fmla="*/ 60 w 60"/>
                  <a:gd name="T9" fmla="*/ 20 h 66"/>
                  <a:gd name="T10" fmla="*/ 40 w 60"/>
                  <a:gd name="T11" fmla="*/ 43 h 66"/>
                  <a:gd name="T12" fmla="*/ 20 w 60"/>
                  <a:gd name="T13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" h="66">
                    <a:moveTo>
                      <a:pt x="20" y="66"/>
                    </a:moveTo>
                    <a:cubicBezTo>
                      <a:pt x="13" y="59"/>
                      <a:pt x="6" y="52"/>
                      <a:pt x="0" y="47"/>
                    </a:cubicBezTo>
                    <a:lnTo>
                      <a:pt x="20" y="23"/>
                    </a:lnTo>
                    <a:lnTo>
                      <a:pt x="40" y="0"/>
                    </a:lnTo>
                    <a:cubicBezTo>
                      <a:pt x="46" y="5"/>
                      <a:pt x="53" y="12"/>
                      <a:pt x="60" y="20"/>
                    </a:cubicBezTo>
                    <a:lnTo>
                      <a:pt x="40" y="43"/>
                    </a:lnTo>
                    <a:lnTo>
                      <a:pt x="20" y="6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87" name="Freeform 236"/>
              <p:cNvSpPr>
                <a:spLocks/>
              </p:cNvSpPr>
              <p:nvPr/>
            </p:nvSpPr>
            <p:spPr bwMode="auto">
              <a:xfrm>
                <a:off x="542926" y="3889375"/>
                <a:ext cx="12700" cy="14288"/>
              </a:xfrm>
              <a:custGeom>
                <a:avLst/>
                <a:gdLst>
                  <a:gd name="T0" fmla="*/ 15 w 55"/>
                  <a:gd name="T1" fmla="*/ 62 h 62"/>
                  <a:gd name="T2" fmla="*/ 0 w 55"/>
                  <a:gd name="T3" fmla="*/ 47 h 62"/>
                  <a:gd name="T4" fmla="*/ 20 w 55"/>
                  <a:gd name="T5" fmla="*/ 24 h 62"/>
                  <a:gd name="T6" fmla="*/ 40 w 55"/>
                  <a:gd name="T7" fmla="*/ 0 h 62"/>
                  <a:gd name="T8" fmla="*/ 55 w 55"/>
                  <a:gd name="T9" fmla="*/ 15 h 62"/>
                  <a:gd name="T10" fmla="*/ 35 w 55"/>
                  <a:gd name="T11" fmla="*/ 38 h 62"/>
                  <a:gd name="T12" fmla="*/ 15 w 55"/>
                  <a:gd name="T13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62">
                    <a:moveTo>
                      <a:pt x="15" y="62"/>
                    </a:moveTo>
                    <a:cubicBezTo>
                      <a:pt x="10" y="56"/>
                      <a:pt x="5" y="51"/>
                      <a:pt x="0" y="47"/>
                    </a:cubicBezTo>
                    <a:lnTo>
                      <a:pt x="20" y="24"/>
                    </a:lnTo>
                    <a:lnTo>
                      <a:pt x="40" y="0"/>
                    </a:lnTo>
                    <a:cubicBezTo>
                      <a:pt x="44" y="4"/>
                      <a:pt x="49" y="9"/>
                      <a:pt x="55" y="15"/>
                    </a:cubicBezTo>
                    <a:lnTo>
                      <a:pt x="35" y="38"/>
                    </a:lnTo>
                    <a:lnTo>
                      <a:pt x="15" y="6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88" name="Freeform 237"/>
              <p:cNvSpPr>
                <a:spLocks/>
              </p:cNvSpPr>
              <p:nvPr/>
            </p:nvSpPr>
            <p:spPr bwMode="auto">
              <a:xfrm>
                <a:off x="538163" y="3884613"/>
                <a:ext cx="14288" cy="15875"/>
              </a:xfrm>
              <a:custGeom>
                <a:avLst/>
                <a:gdLst>
                  <a:gd name="T0" fmla="*/ 23 w 63"/>
                  <a:gd name="T1" fmla="*/ 70 h 70"/>
                  <a:gd name="T2" fmla="*/ 0 w 63"/>
                  <a:gd name="T3" fmla="*/ 48 h 70"/>
                  <a:gd name="T4" fmla="*/ 20 w 63"/>
                  <a:gd name="T5" fmla="*/ 24 h 70"/>
                  <a:gd name="T6" fmla="*/ 40 w 63"/>
                  <a:gd name="T7" fmla="*/ 0 h 70"/>
                  <a:gd name="T8" fmla="*/ 63 w 63"/>
                  <a:gd name="T9" fmla="*/ 23 h 70"/>
                  <a:gd name="T10" fmla="*/ 43 w 63"/>
                  <a:gd name="T11" fmla="*/ 47 h 70"/>
                  <a:gd name="T12" fmla="*/ 23 w 63"/>
                  <a:gd name="T13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" h="70">
                    <a:moveTo>
                      <a:pt x="23" y="70"/>
                    </a:moveTo>
                    <a:cubicBezTo>
                      <a:pt x="14" y="62"/>
                      <a:pt x="7" y="55"/>
                      <a:pt x="0" y="48"/>
                    </a:cubicBezTo>
                    <a:lnTo>
                      <a:pt x="20" y="24"/>
                    </a:lnTo>
                    <a:lnTo>
                      <a:pt x="40" y="0"/>
                    </a:lnTo>
                    <a:cubicBezTo>
                      <a:pt x="46" y="8"/>
                      <a:pt x="54" y="14"/>
                      <a:pt x="63" y="23"/>
                    </a:cubicBezTo>
                    <a:lnTo>
                      <a:pt x="43" y="47"/>
                    </a:lnTo>
                    <a:lnTo>
                      <a:pt x="23" y="7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89" name="Freeform 238"/>
              <p:cNvSpPr>
                <a:spLocks/>
              </p:cNvSpPr>
              <p:nvPr/>
            </p:nvSpPr>
            <p:spPr bwMode="auto">
              <a:xfrm>
                <a:off x="534988" y="3881438"/>
                <a:ext cx="12700" cy="14288"/>
              </a:xfrm>
              <a:custGeom>
                <a:avLst/>
                <a:gdLst>
                  <a:gd name="T0" fmla="*/ 12 w 52"/>
                  <a:gd name="T1" fmla="*/ 58 h 58"/>
                  <a:gd name="T2" fmla="*/ 0 w 52"/>
                  <a:gd name="T3" fmla="*/ 46 h 58"/>
                  <a:gd name="T4" fmla="*/ 20 w 52"/>
                  <a:gd name="T5" fmla="*/ 23 h 58"/>
                  <a:gd name="T6" fmla="*/ 40 w 52"/>
                  <a:gd name="T7" fmla="*/ 0 h 58"/>
                  <a:gd name="T8" fmla="*/ 52 w 52"/>
                  <a:gd name="T9" fmla="*/ 10 h 58"/>
                  <a:gd name="T10" fmla="*/ 32 w 52"/>
                  <a:gd name="T11" fmla="*/ 34 h 58"/>
                  <a:gd name="T12" fmla="*/ 12 w 52"/>
                  <a:gd name="T13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8">
                    <a:moveTo>
                      <a:pt x="12" y="58"/>
                    </a:moveTo>
                    <a:cubicBezTo>
                      <a:pt x="8" y="54"/>
                      <a:pt x="4" y="50"/>
                      <a:pt x="0" y="46"/>
                    </a:cubicBezTo>
                    <a:lnTo>
                      <a:pt x="20" y="23"/>
                    </a:lnTo>
                    <a:lnTo>
                      <a:pt x="40" y="0"/>
                    </a:lnTo>
                    <a:cubicBezTo>
                      <a:pt x="44" y="4"/>
                      <a:pt x="48" y="7"/>
                      <a:pt x="52" y="10"/>
                    </a:cubicBezTo>
                    <a:lnTo>
                      <a:pt x="32" y="34"/>
                    </a:lnTo>
                    <a:lnTo>
                      <a:pt x="12" y="5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90" name="Freeform 239"/>
              <p:cNvSpPr>
                <a:spLocks/>
              </p:cNvSpPr>
              <p:nvPr/>
            </p:nvSpPr>
            <p:spPr bwMode="auto">
              <a:xfrm>
                <a:off x="531813" y="3878263"/>
                <a:ext cx="12700" cy="14288"/>
              </a:xfrm>
              <a:custGeom>
                <a:avLst/>
                <a:gdLst>
                  <a:gd name="T0" fmla="*/ 14 w 54"/>
                  <a:gd name="T1" fmla="*/ 59 h 59"/>
                  <a:gd name="T2" fmla="*/ 0 w 54"/>
                  <a:gd name="T3" fmla="*/ 44 h 59"/>
                  <a:gd name="T4" fmla="*/ 20 w 54"/>
                  <a:gd name="T5" fmla="*/ 22 h 59"/>
                  <a:gd name="T6" fmla="*/ 41 w 54"/>
                  <a:gd name="T7" fmla="*/ 0 h 59"/>
                  <a:gd name="T8" fmla="*/ 54 w 54"/>
                  <a:gd name="T9" fmla="*/ 13 h 59"/>
                  <a:gd name="T10" fmla="*/ 34 w 54"/>
                  <a:gd name="T11" fmla="*/ 36 h 59"/>
                  <a:gd name="T12" fmla="*/ 14 w 54"/>
                  <a:gd name="T13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59">
                    <a:moveTo>
                      <a:pt x="14" y="59"/>
                    </a:moveTo>
                    <a:cubicBezTo>
                      <a:pt x="9" y="54"/>
                      <a:pt x="5" y="50"/>
                      <a:pt x="0" y="44"/>
                    </a:cubicBezTo>
                    <a:lnTo>
                      <a:pt x="20" y="22"/>
                    </a:lnTo>
                    <a:lnTo>
                      <a:pt x="41" y="0"/>
                    </a:lnTo>
                    <a:cubicBezTo>
                      <a:pt x="46" y="4"/>
                      <a:pt x="50" y="9"/>
                      <a:pt x="54" y="13"/>
                    </a:cubicBezTo>
                    <a:lnTo>
                      <a:pt x="34" y="36"/>
                    </a:lnTo>
                    <a:lnTo>
                      <a:pt x="14" y="5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91" name="Freeform 240"/>
              <p:cNvSpPr>
                <a:spLocks/>
              </p:cNvSpPr>
              <p:nvPr/>
            </p:nvSpPr>
            <p:spPr bwMode="auto">
              <a:xfrm>
                <a:off x="527051" y="3873500"/>
                <a:ext cx="14288" cy="15875"/>
              </a:xfrm>
              <a:custGeom>
                <a:avLst/>
                <a:gdLst>
                  <a:gd name="T0" fmla="*/ 18 w 59"/>
                  <a:gd name="T1" fmla="*/ 63 h 63"/>
                  <a:gd name="T2" fmla="*/ 0 w 59"/>
                  <a:gd name="T3" fmla="*/ 44 h 63"/>
                  <a:gd name="T4" fmla="*/ 21 w 59"/>
                  <a:gd name="T5" fmla="*/ 22 h 63"/>
                  <a:gd name="T6" fmla="*/ 42 w 59"/>
                  <a:gd name="T7" fmla="*/ 0 h 63"/>
                  <a:gd name="T8" fmla="*/ 59 w 59"/>
                  <a:gd name="T9" fmla="*/ 19 h 63"/>
                  <a:gd name="T10" fmla="*/ 38 w 59"/>
                  <a:gd name="T11" fmla="*/ 41 h 63"/>
                  <a:gd name="T12" fmla="*/ 18 w 59"/>
                  <a:gd name="T13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" h="63">
                    <a:moveTo>
                      <a:pt x="18" y="63"/>
                    </a:moveTo>
                    <a:cubicBezTo>
                      <a:pt x="12" y="58"/>
                      <a:pt x="6" y="51"/>
                      <a:pt x="0" y="44"/>
                    </a:cubicBezTo>
                    <a:lnTo>
                      <a:pt x="21" y="22"/>
                    </a:lnTo>
                    <a:lnTo>
                      <a:pt x="42" y="0"/>
                    </a:lnTo>
                    <a:cubicBezTo>
                      <a:pt x="49" y="7"/>
                      <a:pt x="54" y="13"/>
                      <a:pt x="59" y="19"/>
                    </a:cubicBezTo>
                    <a:lnTo>
                      <a:pt x="38" y="41"/>
                    </a:lnTo>
                    <a:lnTo>
                      <a:pt x="18" y="6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92" name="Freeform 241"/>
              <p:cNvSpPr>
                <a:spLocks/>
              </p:cNvSpPr>
              <p:nvPr/>
            </p:nvSpPr>
            <p:spPr bwMode="auto">
              <a:xfrm>
                <a:off x="522288" y="3868738"/>
                <a:ext cx="15875" cy="15875"/>
              </a:xfrm>
              <a:custGeom>
                <a:avLst/>
                <a:gdLst>
                  <a:gd name="T0" fmla="*/ 24 w 66"/>
                  <a:gd name="T1" fmla="*/ 70 h 70"/>
                  <a:gd name="T2" fmla="*/ 0 w 66"/>
                  <a:gd name="T3" fmla="*/ 44 h 70"/>
                  <a:gd name="T4" fmla="*/ 22 w 66"/>
                  <a:gd name="T5" fmla="*/ 22 h 70"/>
                  <a:gd name="T6" fmla="*/ 44 w 66"/>
                  <a:gd name="T7" fmla="*/ 0 h 70"/>
                  <a:gd name="T8" fmla="*/ 66 w 66"/>
                  <a:gd name="T9" fmla="*/ 26 h 70"/>
                  <a:gd name="T10" fmla="*/ 45 w 66"/>
                  <a:gd name="T11" fmla="*/ 48 h 70"/>
                  <a:gd name="T12" fmla="*/ 24 w 66"/>
                  <a:gd name="T13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70">
                    <a:moveTo>
                      <a:pt x="24" y="70"/>
                    </a:moveTo>
                    <a:cubicBezTo>
                      <a:pt x="17" y="62"/>
                      <a:pt x="9" y="53"/>
                      <a:pt x="0" y="44"/>
                    </a:cubicBezTo>
                    <a:lnTo>
                      <a:pt x="22" y="22"/>
                    </a:lnTo>
                    <a:lnTo>
                      <a:pt x="44" y="0"/>
                    </a:lnTo>
                    <a:cubicBezTo>
                      <a:pt x="52" y="10"/>
                      <a:pt x="59" y="18"/>
                      <a:pt x="66" y="26"/>
                    </a:cubicBezTo>
                    <a:lnTo>
                      <a:pt x="45" y="48"/>
                    </a:lnTo>
                    <a:lnTo>
                      <a:pt x="24" y="7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93" name="Freeform 242"/>
              <p:cNvSpPr>
                <a:spLocks/>
              </p:cNvSpPr>
              <p:nvPr/>
            </p:nvSpPr>
            <p:spPr bwMode="auto">
              <a:xfrm>
                <a:off x="514351" y="3860800"/>
                <a:ext cx="17463" cy="17463"/>
              </a:xfrm>
              <a:custGeom>
                <a:avLst/>
                <a:gdLst>
                  <a:gd name="T0" fmla="*/ 30 w 74"/>
                  <a:gd name="T1" fmla="*/ 78 h 78"/>
                  <a:gd name="T2" fmla="*/ 0 w 74"/>
                  <a:gd name="T3" fmla="*/ 43 h 78"/>
                  <a:gd name="T4" fmla="*/ 22 w 74"/>
                  <a:gd name="T5" fmla="*/ 21 h 78"/>
                  <a:gd name="T6" fmla="*/ 44 w 74"/>
                  <a:gd name="T7" fmla="*/ 0 h 78"/>
                  <a:gd name="T8" fmla="*/ 74 w 74"/>
                  <a:gd name="T9" fmla="*/ 34 h 78"/>
                  <a:gd name="T10" fmla="*/ 52 w 74"/>
                  <a:gd name="T11" fmla="*/ 56 h 78"/>
                  <a:gd name="T12" fmla="*/ 30 w 74"/>
                  <a:gd name="T13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" h="78">
                    <a:moveTo>
                      <a:pt x="30" y="78"/>
                    </a:moveTo>
                    <a:cubicBezTo>
                      <a:pt x="22" y="67"/>
                      <a:pt x="12" y="56"/>
                      <a:pt x="0" y="43"/>
                    </a:cubicBezTo>
                    <a:lnTo>
                      <a:pt x="22" y="21"/>
                    </a:lnTo>
                    <a:lnTo>
                      <a:pt x="44" y="0"/>
                    </a:lnTo>
                    <a:cubicBezTo>
                      <a:pt x="55" y="13"/>
                      <a:pt x="65" y="25"/>
                      <a:pt x="74" y="34"/>
                    </a:cubicBezTo>
                    <a:lnTo>
                      <a:pt x="52" y="56"/>
                    </a:lnTo>
                    <a:lnTo>
                      <a:pt x="30" y="7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94" name="Freeform 243"/>
              <p:cNvSpPr>
                <a:spLocks/>
              </p:cNvSpPr>
              <p:nvPr/>
            </p:nvSpPr>
            <p:spPr bwMode="auto">
              <a:xfrm>
                <a:off x="504826" y="3849688"/>
                <a:ext cx="20638" cy="20638"/>
              </a:xfrm>
              <a:custGeom>
                <a:avLst/>
                <a:gdLst>
                  <a:gd name="T0" fmla="*/ 39 w 83"/>
                  <a:gd name="T1" fmla="*/ 88 h 88"/>
                  <a:gd name="T2" fmla="*/ 0 w 83"/>
                  <a:gd name="T3" fmla="*/ 42 h 88"/>
                  <a:gd name="T4" fmla="*/ 22 w 83"/>
                  <a:gd name="T5" fmla="*/ 21 h 88"/>
                  <a:gd name="T6" fmla="*/ 45 w 83"/>
                  <a:gd name="T7" fmla="*/ 0 h 88"/>
                  <a:gd name="T8" fmla="*/ 83 w 83"/>
                  <a:gd name="T9" fmla="*/ 45 h 88"/>
                  <a:gd name="T10" fmla="*/ 61 w 83"/>
                  <a:gd name="T11" fmla="*/ 66 h 88"/>
                  <a:gd name="T12" fmla="*/ 39 w 83"/>
                  <a:gd name="T13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3" h="88">
                    <a:moveTo>
                      <a:pt x="39" y="88"/>
                    </a:moveTo>
                    <a:cubicBezTo>
                      <a:pt x="28" y="74"/>
                      <a:pt x="15" y="60"/>
                      <a:pt x="0" y="42"/>
                    </a:cubicBezTo>
                    <a:lnTo>
                      <a:pt x="22" y="21"/>
                    </a:lnTo>
                    <a:lnTo>
                      <a:pt x="45" y="0"/>
                    </a:lnTo>
                    <a:cubicBezTo>
                      <a:pt x="59" y="16"/>
                      <a:pt x="71" y="31"/>
                      <a:pt x="83" y="45"/>
                    </a:cubicBezTo>
                    <a:lnTo>
                      <a:pt x="61" y="66"/>
                    </a:lnTo>
                    <a:lnTo>
                      <a:pt x="39" y="8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95" name="Freeform 244"/>
              <p:cNvSpPr>
                <a:spLocks/>
              </p:cNvSpPr>
              <p:nvPr/>
            </p:nvSpPr>
            <p:spPr bwMode="auto">
              <a:xfrm>
                <a:off x="503238" y="3849688"/>
                <a:ext cx="7938" cy="9525"/>
              </a:xfrm>
              <a:custGeom>
                <a:avLst/>
                <a:gdLst>
                  <a:gd name="T0" fmla="*/ 7 w 29"/>
                  <a:gd name="T1" fmla="*/ 40 h 40"/>
                  <a:gd name="T2" fmla="*/ 3 w 29"/>
                  <a:gd name="T3" fmla="*/ 35 h 40"/>
                  <a:gd name="T4" fmla="*/ 0 w 29"/>
                  <a:gd name="T5" fmla="*/ 19 h 40"/>
                  <a:gd name="T6" fmla="*/ 3 w 29"/>
                  <a:gd name="T7" fmla="*/ 3 h 40"/>
                  <a:gd name="T8" fmla="*/ 6 w 29"/>
                  <a:gd name="T9" fmla="*/ 0 h 40"/>
                  <a:gd name="T10" fmla="*/ 29 w 29"/>
                  <a:gd name="T11" fmla="*/ 19 h 40"/>
                  <a:gd name="T12" fmla="*/ 7 w 29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40">
                    <a:moveTo>
                      <a:pt x="7" y="40"/>
                    </a:moveTo>
                    <a:cubicBezTo>
                      <a:pt x="6" y="39"/>
                      <a:pt x="5" y="37"/>
                      <a:pt x="3" y="35"/>
                    </a:cubicBezTo>
                    <a:cubicBezTo>
                      <a:pt x="1" y="30"/>
                      <a:pt x="0" y="25"/>
                      <a:pt x="0" y="19"/>
                    </a:cubicBezTo>
                    <a:cubicBezTo>
                      <a:pt x="0" y="13"/>
                      <a:pt x="1" y="8"/>
                      <a:pt x="3" y="3"/>
                    </a:cubicBezTo>
                    <a:cubicBezTo>
                      <a:pt x="4" y="2"/>
                      <a:pt x="5" y="1"/>
                      <a:pt x="6" y="0"/>
                    </a:cubicBezTo>
                    <a:lnTo>
                      <a:pt x="29" y="19"/>
                    </a:lnTo>
                    <a:lnTo>
                      <a:pt x="7" y="4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96" name="Freeform 245"/>
              <p:cNvSpPr>
                <a:spLocks/>
              </p:cNvSpPr>
              <p:nvPr/>
            </p:nvSpPr>
            <p:spPr bwMode="auto">
              <a:xfrm>
                <a:off x="504826" y="3819525"/>
                <a:ext cx="33338" cy="39688"/>
              </a:xfrm>
              <a:custGeom>
                <a:avLst/>
                <a:gdLst>
                  <a:gd name="T0" fmla="*/ 0 w 139"/>
                  <a:gd name="T1" fmla="*/ 131 h 169"/>
                  <a:gd name="T2" fmla="*/ 92 w 139"/>
                  <a:gd name="T3" fmla="*/ 0 h 169"/>
                  <a:gd name="T4" fmla="*/ 115 w 139"/>
                  <a:gd name="T5" fmla="*/ 20 h 169"/>
                  <a:gd name="T6" fmla="*/ 139 w 139"/>
                  <a:gd name="T7" fmla="*/ 39 h 169"/>
                  <a:gd name="T8" fmla="*/ 47 w 139"/>
                  <a:gd name="T9" fmla="*/ 169 h 169"/>
                  <a:gd name="T10" fmla="*/ 23 w 139"/>
                  <a:gd name="T11" fmla="*/ 150 h 169"/>
                  <a:gd name="T12" fmla="*/ 0 w 139"/>
                  <a:gd name="T13" fmla="*/ 131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9" h="169">
                    <a:moveTo>
                      <a:pt x="0" y="131"/>
                    </a:moveTo>
                    <a:cubicBezTo>
                      <a:pt x="34" y="82"/>
                      <a:pt x="64" y="38"/>
                      <a:pt x="92" y="0"/>
                    </a:cubicBezTo>
                    <a:lnTo>
                      <a:pt x="115" y="20"/>
                    </a:lnTo>
                    <a:lnTo>
                      <a:pt x="139" y="39"/>
                    </a:lnTo>
                    <a:cubicBezTo>
                      <a:pt x="112" y="77"/>
                      <a:pt x="81" y="120"/>
                      <a:pt x="47" y="169"/>
                    </a:cubicBezTo>
                    <a:lnTo>
                      <a:pt x="23" y="150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97" name="Freeform 246"/>
              <p:cNvSpPr>
                <a:spLocks/>
              </p:cNvSpPr>
              <p:nvPr/>
            </p:nvSpPr>
            <p:spPr bwMode="auto">
              <a:xfrm>
                <a:off x="527051" y="3795713"/>
                <a:ext cx="28575" cy="31750"/>
              </a:xfrm>
              <a:custGeom>
                <a:avLst/>
                <a:gdLst>
                  <a:gd name="T0" fmla="*/ 0 w 122"/>
                  <a:gd name="T1" fmla="*/ 100 h 139"/>
                  <a:gd name="T2" fmla="*/ 77 w 122"/>
                  <a:gd name="T3" fmla="*/ 0 h 139"/>
                  <a:gd name="T4" fmla="*/ 100 w 122"/>
                  <a:gd name="T5" fmla="*/ 20 h 139"/>
                  <a:gd name="T6" fmla="*/ 122 w 122"/>
                  <a:gd name="T7" fmla="*/ 42 h 139"/>
                  <a:gd name="T8" fmla="*/ 47 w 122"/>
                  <a:gd name="T9" fmla="*/ 139 h 139"/>
                  <a:gd name="T10" fmla="*/ 23 w 122"/>
                  <a:gd name="T11" fmla="*/ 120 h 139"/>
                  <a:gd name="T12" fmla="*/ 0 w 122"/>
                  <a:gd name="T13" fmla="*/ 10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2" h="139">
                    <a:moveTo>
                      <a:pt x="0" y="100"/>
                    </a:moveTo>
                    <a:cubicBezTo>
                      <a:pt x="28" y="61"/>
                      <a:pt x="54" y="28"/>
                      <a:pt x="77" y="0"/>
                    </a:cubicBezTo>
                    <a:lnTo>
                      <a:pt x="100" y="20"/>
                    </a:lnTo>
                    <a:lnTo>
                      <a:pt x="122" y="42"/>
                    </a:lnTo>
                    <a:cubicBezTo>
                      <a:pt x="98" y="69"/>
                      <a:pt x="74" y="101"/>
                      <a:pt x="47" y="139"/>
                    </a:cubicBezTo>
                    <a:lnTo>
                      <a:pt x="23" y="12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98" name="Freeform 247"/>
              <p:cNvSpPr>
                <a:spLocks/>
              </p:cNvSpPr>
              <p:nvPr/>
            </p:nvSpPr>
            <p:spPr bwMode="auto">
              <a:xfrm>
                <a:off x="544513" y="3763963"/>
                <a:ext cx="42863" cy="41275"/>
              </a:xfrm>
              <a:custGeom>
                <a:avLst/>
                <a:gdLst>
                  <a:gd name="T0" fmla="*/ 0 w 175"/>
                  <a:gd name="T1" fmla="*/ 133 h 175"/>
                  <a:gd name="T2" fmla="*/ 145 w 175"/>
                  <a:gd name="T3" fmla="*/ 0 h 175"/>
                  <a:gd name="T4" fmla="*/ 161 w 175"/>
                  <a:gd name="T5" fmla="*/ 27 h 175"/>
                  <a:gd name="T6" fmla="*/ 175 w 175"/>
                  <a:gd name="T7" fmla="*/ 54 h 175"/>
                  <a:gd name="T8" fmla="*/ 45 w 175"/>
                  <a:gd name="T9" fmla="*/ 175 h 175"/>
                  <a:gd name="T10" fmla="*/ 23 w 175"/>
                  <a:gd name="T11" fmla="*/ 153 h 175"/>
                  <a:gd name="T12" fmla="*/ 0 w 175"/>
                  <a:gd name="T13" fmla="*/ 133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5" h="175">
                    <a:moveTo>
                      <a:pt x="0" y="133"/>
                    </a:moveTo>
                    <a:cubicBezTo>
                      <a:pt x="50" y="73"/>
                      <a:pt x="95" y="32"/>
                      <a:pt x="145" y="0"/>
                    </a:cubicBezTo>
                    <a:lnTo>
                      <a:pt x="161" y="27"/>
                    </a:lnTo>
                    <a:lnTo>
                      <a:pt x="175" y="54"/>
                    </a:lnTo>
                    <a:cubicBezTo>
                      <a:pt x="130" y="83"/>
                      <a:pt x="90" y="121"/>
                      <a:pt x="45" y="175"/>
                    </a:cubicBezTo>
                    <a:lnTo>
                      <a:pt x="23" y="15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99" name="Freeform 248"/>
              <p:cNvSpPr>
                <a:spLocks/>
              </p:cNvSpPr>
              <p:nvPr/>
            </p:nvSpPr>
            <p:spPr bwMode="auto">
              <a:xfrm>
                <a:off x="579438" y="3746500"/>
                <a:ext cx="46038" cy="30163"/>
              </a:xfrm>
              <a:custGeom>
                <a:avLst/>
                <a:gdLst>
                  <a:gd name="T0" fmla="*/ 0 w 195"/>
                  <a:gd name="T1" fmla="*/ 77 h 131"/>
                  <a:gd name="T2" fmla="*/ 179 w 195"/>
                  <a:gd name="T3" fmla="*/ 0 h 131"/>
                  <a:gd name="T4" fmla="*/ 187 w 195"/>
                  <a:gd name="T5" fmla="*/ 30 h 131"/>
                  <a:gd name="T6" fmla="*/ 195 w 195"/>
                  <a:gd name="T7" fmla="*/ 60 h 131"/>
                  <a:gd name="T8" fmla="*/ 30 w 195"/>
                  <a:gd name="T9" fmla="*/ 131 h 131"/>
                  <a:gd name="T10" fmla="*/ 16 w 195"/>
                  <a:gd name="T11" fmla="*/ 104 h 131"/>
                  <a:gd name="T12" fmla="*/ 0 w 195"/>
                  <a:gd name="T13" fmla="*/ 77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5" h="131">
                    <a:moveTo>
                      <a:pt x="0" y="77"/>
                    </a:moveTo>
                    <a:cubicBezTo>
                      <a:pt x="50" y="44"/>
                      <a:pt x="105" y="21"/>
                      <a:pt x="179" y="0"/>
                    </a:cubicBezTo>
                    <a:lnTo>
                      <a:pt x="187" y="30"/>
                    </a:lnTo>
                    <a:lnTo>
                      <a:pt x="195" y="60"/>
                    </a:lnTo>
                    <a:cubicBezTo>
                      <a:pt x="127" y="81"/>
                      <a:pt x="76" y="101"/>
                      <a:pt x="30" y="131"/>
                    </a:cubicBezTo>
                    <a:lnTo>
                      <a:pt x="16" y="104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00" name="Freeform 249"/>
              <p:cNvSpPr>
                <a:spLocks/>
              </p:cNvSpPr>
              <p:nvPr/>
            </p:nvSpPr>
            <p:spPr bwMode="auto">
              <a:xfrm>
                <a:off x="622301" y="3736975"/>
                <a:ext cx="31750" cy="22225"/>
              </a:xfrm>
              <a:custGeom>
                <a:avLst/>
                <a:gdLst>
                  <a:gd name="T0" fmla="*/ 0 w 133"/>
                  <a:gd name="T1" fmla="*/ 34 h 94"/>
                  <a:gd name="T2" fmla="*/ 120 w 133"/>
                  <a:gd name="T3" fmla="*/ 0 h 94"/>
                  <a:gd name="T4" fmla="*/ 126 w 133"/>
                  <a:gd name="T5" fmla="*/ 31 h 94"/>
                  <a:gd name="T6" fmla="*/ 133 w 133"/>
                  <a:gd name="T7" fmla="*/ 62 h 94"/>
                  <a:gd name="T8" fmla="*/ 16 w 133"/>
                  <a:gd name="T9" fmla="*/ 94 h 94"/>
                  <a:gd name="T10" fmla="*/ 8 w 133"/>
                  <a:gd name="T11" fmla="*/ 64 h 94"/>
                  <a:gd name="T12" fmla="*/ 0 w 133"/>
                  <a:gd name="T13" fmla="*/ 3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3" h="94">
                    <a:moveTo>
                      <a:pt x="0" y="34"/>
                    </a:moveTo>
                    <a:cubicBezTo>
                      <a:pt x="35" y="22"/>
                      <a:pt x="74" y="12"/>
                      <a:pt x="120" y="0"/>
                    </a:cubicBezTo>
                    <a:lnTo>
                      <a:pt x="126" y="31"/>
                    </a:lnTo>
                    <a:lnTo>
                      <a:pt x="133" y="62"/>
                    </a:lnTo>
                    <a:cubicBezTo>
                      <a:pt x="89" y="73"/>
                      <a:pt x="50" y="84"/>
                      <a:pt x="16" y="94"/>
                    </a:cubicBezTo>
                    <a:lnTo>
                      <a:pt x="8" y="64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01" name="Freeform 250"/>
              <p:cNvSpPr>
                <a:spLocks/>
              </p:cNvSpPr>
              <p:nvPr/>
            </p:nvSpPr>
            <p:spPr bwMode="auto">
              <a:xfrm>
                <a:off x="650876" y="3729038"/>
                <a:ext cx="38100" cy="23813"/>
              </a:xfrm>
              <a:custGeom>
                <a:avLst/>
                <a:gdLst>
                  <a:gd name="T0" fmla="*/ 0 w 164"/>
                  <a:gd name="T1" fmla="*/ 38 h 100"/>
                  <a:gd name="T2" fmla="*/ 151 w 164"/>
                  <a:gd name="T3" fmla="*/ 0 h 100"/>
                  <a:gd name="T4" fmla="*/ 158 w 164"/>
                  <a:gd name="T5" fmla="*/ 31 h 100"/>
                  <a:gd name="T6" fmla="*/ 164 w 164"/>
                  <a:gd name="T7" fmla="*/ 62 h 100"/>
                  <a:gd name="T8" fmla="*/ 13 w 164"/>
                  <a:gd name="T9" fmla="*/ 100 h 100"/>
                  <a:gd name="T10" fmla="*/ 6 w 164"/>
                  <a:gd name="T11" fmla="*/ 69 h 100"/>
                  <a:gd name="T12" fmla="*/ 0 w 164"/>
                  <a:gd name="T13" fmla="*/ 38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4" h="100">
                    <a:moveTo>
                      <a:pt x="0" y="38"/>
                    </a:moveTo>
                    <a:cubicBezTo>
                      <a:pt x="44" y="27"/>
                      <a:pt x="94" y="14"/>
                      <a:pt x="151" y="0"/>
                    </a:cubicBezTo>
                    <a:lnTo>
                      <a:pt x="158" y="31"/>
                    </a:lnTo>
                    <a:lnTo>
                      <a:pt x="164" y="62"/>
                    </a:lnTo>
                    <a:cubicBezTo>
                      <a:pt x="108" y="76"/>
                      <a:pt x="58" y="88"/>
                      <a:pt x="13" y="100"/>
                    </a:cubicBezTo>
                    <a:lnTo>
                      <a:pt x="6" y="69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02" name="Freeform 251"/>
              <p:cNvSpPr>
                <a:spLocks/>
              </p:cNvSpPr>
              <p:nvPr/>
            </p:nvSpPr>
            <p:spPr bwMode="auto">
              <a:xfrm>
                <a:off x="685801" y="3729038"/>
                <a:ext cx="7938" cy="6350"/>
              </a:xfrm>
              <a:custGeom>
                <a:avLst/>
                <a:gdLst>
                  <a:gd name="T0" fmla="*/ 0 w 35"/>
                  <a:gd name="T1" fmla="*/ 1 h 32"/>
                  <a:gd name="T2" fmla="*/ 7 w 35"/>
                  <a:gd name="T3" fmla="*/ 0 h 32"/>
                  <a:gd name="T4" fmla="*/ 21 w 35"/>
                  <a:gd name="T5" fmla="*/ 4 h 32"/>
                  <a:gd name="T6" fmla="*/ 33 w 35"/>
                  <a:gd name="T7" fmla="*/ 16 h 32"/>
                  <a:gd name="T8" fmla="*/ 35 w 35"/>
                  <a:gd name="T9" fmla="*/ 23 h 32"/>
                  <a:gd name="T10" fmla="*/ 7 w 35"/>
                  <a:gd name="T11" fmla="*/ 32 h 32"/>
                  <a:gd name="T12" fmla="*/ 0 w 35"/>
                  <a:gd name="T13" fmla="*/ 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32">
                    <a:moveTo>
                      <a:pt x="0" y="1"/>
                    </a:moveTo>
                    <a:cubicBezTo>
                      <a:pt x="2" y="0"/>
                      <a:pt x="4" y="0"/>
                      <a:pt x="7" y="0"/>
                    </a:cubicBezTo>
                    <a:cubicBezTo>
                      <a:pt x="12" y="0"/>
                      <a:pt x="17" y="2"/>
                      <a:pt x="21" y="4"/>
                    </a:cubicBezTo>
                    <a:cubicBezTo>
                      <a:pt x="26" y="7"/>
                      <a:pt x="30" y="11"/>
                      <a:pt x="33" y="16"/>
                    </a:cubicBezTo>
                    <a:cubicBezTo>
                      <a:pt x="33" y="19"/>
                      <a:pt x="35" y="21"/>
                      <a:pt x="35" y="23"/>
                    </a:cubicBezTo>
                    <a:lnTo>
                      <a:pt x="7" y="3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03" name="Freeform 252"/>
              <p:cNvSpPr>
                <a:spLocks/>
              </p:cNvSpPr>
              <p:nvPr/>
            </p:nvSpPr>
            <p:spPr bwMode="auto">
              <a:xfrm>
                <a:off x="681038" y="3733800"/>
                <a:ext cx="28575" cy="61913"/>
              </a:xfrm>
              <a:custGeom>
                <a:avLst/>
                <a:gdLst>
                  <a:gd name="T0" fmla="*/ 57 w 121"/>
                  <a:gd name="T1" fmla="*/ 0 h 259"/>
                  <a:gd name="T2" fmla="*/ 121 w 121"/>
                  <a:gd name="T3" fmla="*/ 241 h 259"/>
                  <a:gd name="T4" fmla="*/ 92 w 121"/>
                  <a:gd name="T5" fmla="*/ 250 h 259"/>
                  <a:gd name="T6" fmla="*/ 63 w 121"/>
                  <a:gd name="T7" fmla="*/ 259 h 259"/>
                  <a:gd name="T8" fmla="*/ 0 w 121"/>
                  <a:gd name="T9" fmla="*/ 18 h 259"/>
                  <a:gd name="T10" fmla="*/ 29 w 121"/>
                  <a:gd name="T11" fmla="*/ 9 h 259"/>
                  <a:gd name="T12" fmla="*/ 57 w 121"/>
                  <a:gd name="T13" fmla="*/ 0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1" h="259">
                    <a:moveTo>
                      <a:pt x="57" y="0"/>
                    </a:moveTo>
                    <a:cubicBezTo>
                      <a:pt x="80" y="91"/>
                      <a:pt x="101" y="171"/>
                      <a:pt x="121" y="241"/>
                    </a:cubicBezTo>
                    <a:lnTo>
                      <a:pt x="92" y="250"/>
                    </a:lnTo>
                    <a:lnTo>
                      <a:pt x="63" y="259"/>
                    </a:lnTo>
                    <a:cubicBezTo>
                      <a:pt x="45" y="189"/>
                      <a:pt x="23" y="108"/>
                      <a:pt x="0" y="18"/>
                    </a:cubicBezTo>
                    <a:lnTo>
                      <a:pt x="29" y="9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04" name="Freeform 253"/>
              <p:cNvSpPr>
                <a:spLocks/>
              </p:cNvSpPr>
              <p:nvPr/>
            </p:nvSpPr>
            <p:spPr bwMode="auto">
              <a:xfrm>
                <a:off x="695326" y="3790950"/>
                <a:ext cx="25400" cy="47625"/>
              </a:xfrm>
              <a:custGeom>
                <a:avLst/>
                <a:gdLst>
                  <a:gd name="T0" fmla="*/ 58 w 108"/>
                  <a:gd name="T1" fmla="*/ 0 h 202"/>
                  <a:gd name="T2" fmla="*/ 108 w 108"/>
                  <a:gd name="T3" fmla="*/ 184 h 202"/>
                  <a:gd name="T4" fmla="*/ 79 w 108"/>
                  <a:gd name="T5" fmla="*/ 193 h 202"/>
                  <a:gd name="T6" fmla="*/ 51 w 108"/>
                  <a:gd name="T7" fmla="*/ 202 h 202"/>
                  <a:gd name="T8" fmla="*/ 0 w 108"/>
                  <a:gd name="T9" fmla="*/ 18 h 202"/>
                  <a:gd name="T10" fmla="*/ 29 w 108"/>
                  <a:gd name="T11" fmla="*/ 9 h 202"/>
                  <a:gd name="T12" fmla="*/ 58 w 108"/>
                  <a:gd name="T13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" h="202">
                    <a:moveTo>
                      <a:pt x="58" y="0"/>
                    </a:moveTo>
                    <a:cubicBezTo>
                      <a:pt x="76" y="71"/>
                      <a:pt x="93" y="131"/>
                      <a:pt x="108" y="184"/>
                    </a:cubicBezTo>
                    <a:lnTo>
                      <a:pt x="79" y="193"/>
                    </a:lnTo>
                    <a:lnTo>
                      <a:pt x="51" y="202"/>
                    </a:lnTo>
                    <a:cubicBezTo>
                      <a:pt x="36" y="150"/>
                      <a:pt x="20" y="88"/>
                      <a:pt x="0" y="18"/>
                    </a:cubicBezTo>
                    <a:lnTo>
                      <a:pt x="29" y="9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05" name="Freeform 254"/>
              <p:cNvSpPr>
                <a:spLocks/>
              </p:cNvSpPr>
              <p:nvPr/>
            </p:nvSpPr>
            <p:spPr bwMode="auto">
              <a:xfrm>
                <a:off x="708026" y="3833813"/>
                <a:ext cx="22225" cy="36513"/>
              </a:xfrm>
              <a:custGeom>
                <a:avLst/>
                <a:gdLst>
                  <a:gd name="T0" fmla="*/ 57 w 95"/>
                  <a:gd name="T1" fmla="*/ 0 h 153"/>
                  <a:gd name="T2" fmla="*/ 95 w 95"/>
                  <a:gd name="T3" fmla="*/ 134 h 153"/>
                  <a:gd name="T4" fmla="*/ 67 w 95"/>
                  <a:gd name="T5" fmla="*/ 143 h 153"/>
                  <a:gd name="T6" fmla="*/ 39 w 95"/>
                  <a:gd name="T7" fmla="*/ 153 h 153"/>
                  <a:gd name="T8" fmla="*/ 0 w 95"/>
                  <a:gd name="T9" fmla="*/ 18 h 153"/>
                  <a:gd name="T10" fmla="*/ 28 w 95"/>
                  <a:gd name="T11" fmla="*/ 9 h 153"/>
                  <a:gd name="T12" fmla="*/ 57 w 95"/>
                  <a:gd name="T13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5" h="153">
                    <a:moveTo>
                      <a:pt x="57" y="0"/>
                    </a:moveTo>
                    <a:cubicBezTo>
                      <a:pt x="72" y="52"/>
                      <a:pt x="84" y="96"/>
                      <a:pt x="95" y="134"/>
                    </a:cubicBezTo>
                    <a:lnTo>
                      <a:pt x="67" y="143"/>
                    </a:lnTo>
                    <a:lnTo>
                      <a:pt x="39" y="153"/>
                    </a:lnTo>
                    <a:cubicBezTo>
                      <a:pt x="28" y="115"/>
                      <a:pt x="15" y="71"/>
                      <a:pt x="0" y="18"/>
                    </a:cubicBezTo>
                    <a:lnTo>
                      <a:pt x="28" y="9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06" name="Freeform 255"/>
              <p:cNvSpPr>
                <a:spLocks/>
              </p:cNvSpPr>
              <p:nvPr/>
            </p:nvSpPr>
            <p:spPr bwMode="auto">
              <a:xfrm>
                <a:off x="717551" y="3865563"/>
                <a:ext cx="15875" cy="17463"/>
              </a:xfrm>
              <a:custGeom>
                <a:avLst/>
                <a:gdLst>
                  <a:gd name="T0" fmla="*/ 56 w 72"/>
                  <a:gd name="T1" fmla="*/ 0 h 70"/>
                  <a:gd name="T2" fmla="*/ 72 w 72"/>
                  <a:gd name="T3" fmla="*/ 50 h 70"/>
                  <a:gd name="T4" fmla="*/ 44 w 72"/>
                  <a:gd name="T5" fmla="*/ 60 h 70"/>
                  <a:gd name="T6" fmla="*/ 16 w 72"/>
                  <a:gd name="T7" fmla="*/ 70 h 70"/>
                  <a:gd name="T8" fmla="*/ 0 w 72"/>
                  <a:gd name="T9" fmla="*/ 19 h 70"/>
                  <a:gd name="T10" fmla="*/ 28 w 72"/>
                  <a:gd name="T11" fmla="*/ 9 h 70"/>
                  <a:gd name="T12" fmla="*/ 56 w 72"/>
                  <a:gd name="T13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" h="70">
                    <a:moveTo>
                      <a:pt x="56" y="0"/>
                    </a:moveTo>
                    <a:cubicBezTo>
                      <a:pt x="62" y="18"/>
                      <a:pt x="67" y="35"/>
                      <a:pt x="72" y="50"/>
                    </a:cubicBezTo>
                    <a:lnTo>
                      <a:pt x="44" y="60"/>
                    </a:lnTo>
                    <a:lnTo>
                      <a:pt x="16" y="70"/>
                    </a:lnTo>
                    <a:cubicBezTo>
                      <a:pt x="11" y="54"/>
                      <a:pt x="5" y="38"/>
                      <a:pt x="0" y="19"/>
                    </a:cubicBezTo>
                    <a:lnTo>
                      <a:pt x="28" y="9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07" name="Freeform 256"/>
              <p:cNvSpPr>
                <a:spLocks/>
              </p:cNvSpPr>
              <p:nvPr/>
            </p:nvSpPr>
            <p:spPr bwMode="auto">
              <a:xfrm>
                <a:off x="720726" y="3878263"/>
                <a:ext cx="15875" cy="14288"/>
              </a:xfrm>
              <a:custGeom>
                <a:avLst/>
                <a:gdLst>
                  <a:gd name="T0" fmla="*/ 56 w 69"/>
                  <a:gd name="T1" fmla="*/ 0 h 62"/>
                  <a:gd name="T2" fmla="*/ 69 w 69"/>
                  <a:gd name="T3" fmla="*/ 41 h 62"/>
                  <a:gd name="T4" fmla="*/ 40 w 69"/>
                  <a:gd name="T5" fmla="*/ 51 h 62"/>
                  <a:gd name="T6" fmla="*/ 13 w 69"/>
                  <a:gd name="T7" fmla="*/ 62 h 62"/>
                  <a:gd name="T8" fmla="*/ 0 w 69"/>
                  <a:gd name="T9" fmla="*/ 20 h 62"/>
                  <a:gd name="T10" fmla="*/ 28 w 69"/>
                  <a:gd name="T11" fmla="*/ 10 h 62"/>
                  <a:gd name="T12" fmla="*/ 56 w 69"/>
                  <a:gd name="T1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" h="62">
                    <a:moveTo>
                      <a:pt x="56" y="0"/>
                    </a:moveTo>
                    <a:cubicBezTo>
                      <a:pt x="60" y="16"/>
                      <a:pt x="65" y="29"/>
                      <a:pt x="69" y="41"/>
                    </a:cubicBezTo>
                    <a:lnTo>
                      <a:pt x="40" y="51"/>
                    </a:lnTo>
                    <a:lnTo>
                      <a:pt x="13" y="62"/>
                    </a:lnTo>
                    <a:cubicBezTo>
                      <a:pt x="9" y="50"/>
                      <a:pt x="4" y="35"/>
                      <a:pt x="0" y="20"/>
                    </a:cubicBezTo>
                    <a:lnTo>
                      <a:pt x="28" y="10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08" name="Freeform 257"/>
              <p:cNvSpPr>
                <a:spLocks/>
              </p:cNvSpPr>
              <p:nvPr/>
            </p:nvSpPr>
            <p:spPr bwMode="auto">
              <a:xfrm>
                <a:off x="723901" y="3887788"/>
                <a:ext cx="15875" cy="12700"/>
              </a:xfrm>
              <a:custGeom>
                <a:avLst/>
                <a:gdLst>
                  <a:gd name="T0" fmla="*/ 56 w 67"/>
                  <a:gd name="T1" fmla="*/ 0 h 54"/>
                  <a:gd name="T2" fmla="*/ 67 w 67"/>
                  <a:gd name="T3" fmla="*/ 33 h 54"/>
                  <a:gd name="T4" fmla="*/ 39 w 67"/>
                  <a:gd name="T5" fmla="*/ 44 h 54"/>
                  <a:gd name="T6" fmla="*/ 11 w 67"/>
                  <a:gd name="T7" fmla="*/ 54 h 54"/>
                  <a:gd name="T8" fmla="*/ 0 w 67"/>
                  <a:gd name="T9" fmla="*/ 21 h 54"/>
                  <a:gd name="T10" fmla="*/ 27 w 67"/>
                  <a:gd name="T11" fmla="*/ 10 h 54"/>
                  <a:gd name="T12" fmla="*/ 56 w 67"/>
                  <a:gd name="T13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4">
                    <a:moveTo>
                      <a:pt x="56" y="0"/>
                    </a:moveTo>
                    <a:cubicBezTo>
                      <a:pt x="59" y="12"/>
                      <a:pt x="63" y="23"/>
                      <a:pt x="67" y="33"/>
                    </a:cubicBezTo>
                    <a:lnTo>
                      <a:pt x="39" y="44"/>
                    </a:lnTo>
                    <a:lnTo>
                      <a:pt x="11" y="54"/>
                    </a:lnTo>
                    <a:cubicBezTo>
                      <a:pt x="7" y="44"/>
                      <a:pt x="4" y="33"/>
                      <a:pt x="0" y="21"/>
                    </a:cubicBezTo>
                    <a:lnTo>
                      <a:pt x="27" y="10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09" name="Freeform 258"/>
              <p:cNvSpPr>
                <a:spLocks/>
              </p:cNvSpPr>
              <p:nvPr/>
            </p:nvSpPr>
            <p:spPr bwMode="auto">
              <a:xfrm>
                <a:off x="725488" y="3895725"/>
                <a:ext cx="15875" cy="11113"/>
              </a:xfrm>
              <a:custGeom>
                <a:avLst/>
                <a:gdLst>
                  <a:gd name="T0" fmla="*/ 56 w 64"/>
                  <a:gd name="T1" fmla="*/ 0 h 47"/>
                  <a:gd name="T2" fmla="*/ 64 w 64"/>
                  <a:gd name="T3" fmla="*/ 24 h 47"/>
                  <a:gd name="T4" fmla="*/ 36 w 64"/>
                  <a:gd name="T5" fmla="*/ 35 h 47"/>
                  <a:gd name="T6" fmla="*/ 9 w 64"/>
                  <a:gd name="T7" fmla="*/ 47 h 47"/>
                  <a:gd name="T8" fmla="*/ 0 w 64"/>
                  <a:gd name="T9" fmla="*/ 21 h 47"/>
                  <a:gd name="T10" fmla="*/ 28 w 64"/>
                  <a:gd name="T11" fmla="*/ 11 h 47"/>
                  <a:gd name="T12" fmla="*/ 56 w 64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47">
                    <a:moveTo>
                      <a:pt x="56" y="0"/>
                    </a:moveTo>
                    <a:cubicBezTo>
                      <a:pt x="59" y="9"/>
                      <a:pt x="62" y="17"/>
                      <a:pt x="64" y="24"/>
                    </a:cubicBezTo>
                    <a:lnTo>
                      <a:pt x="36" y="35"/>
                    </a:lnTo>
                    <a:lnTo>
                      <a:pt x="9" y="47"/>
                    </a:lnTo>
                    <a:cubicBezTo>
                      <a:pt x="6" y="40"/>
                      <a:pt x="3" y="31"/>
                      <a:pt x="0" y="21"/>
                    </a:cubicBezTo>
                    <a:lnTo>
                      <a:pt x="28" y="11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10" name="Freeform 259"/>
              <p:cNvSpPr>
                <a:spLocks/>
              </p:cNvSpPr>
              <p:nvPr/>
            </p:nvSpPr>
            <p:spPr bwMode="auto">
              <a:xfrm>
                <a:off x="728663" y="3900488"/>
                <a:ext cx="14288" cy="11113"/>
              </a:xfrm>
              <a:custGeom>
                <a:avLst/>
                <a:gdLst>
                  <a:gd name="T0" fmla="*/ 55 w 62"/>
                  <a:gd name="T1" fmla="*/ 0 h 43"/>
                  <a:gd name="T2" fmla="*/ 62 w 62"/>
                  <a:gd name="T3" fmla="*/ 19 h 43"/>
                  <a:gd name="T4" fmla="*/ 35 w 62"/>
                  <a:gd name="T5" fmla="*/ 30 h 43"/>
                  <a:gd name="T6" fmla="*/ 7 w 62"/>
                  <a:gd name="T7" fmla="*/ 43 h 43"/>
                  <a:gd name="T8" fmla="*/ 0 w 62"/>
                  <a:gd name="T9" fmla="*/ 23 h 43"/>
                  <a:gd name="T10" fmla="*/ 27 w 62"/>
                  <a:gd name="T11" fmla="*/ 11 h 43"/>
                  <a:gd name="T12" fmla="*/ 55 w 62"/>
                  <a:gd name="T1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43">
                    <a:moveTo>
                      <a:pt x="55" y="0"/>
                    </a:moveTo>
                    <a:cubicBezTo>
                      <a:pt x="58" y="7"/>
                      <a:pt x="60" y="13"/>
                      <a:pt x="62" y="19"/>
                    </a:cubicBezTo>
                    <a:lnTo>
                      <a:pt x="35" y="30"/>
                    </a:lnTo>
                    <a:lnTo>
                      <a:pt x="7" y="43"/>
                    </a:lnTo>
                    <a:cubicBezTo>
                      <a:pt x="5" y="38"/>
                      <a:pt x="3" y="31"/>
                      <a:pt x="0" y="23"/>
                    </a:cubicBezTo>
                    <a:lnTo>
                      <a:pt x="27" y="11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11" name="Freeform 260"/>
              <p:cNvSpPr>
                <a:spLocks/>
              </p:cNvSpPr>
              <p:nvPr/>
            </p:nvSpPr>
            <p:spPr bwMode="auto">
              <a:xfrm>
                <a:off x="730251" y="3905250"/>
                <a:ext cx="14288" cy="9525"/>
              </a:xfrm>
              <a:custGeom>
                <a:avLst/>
                <a:gdLst>
                  <a:gd name="T0" fmla="*/ 55 w 60"/>
                  <a:gd name="T1" fmla="*/ 0 h 38"/>
                  <a:gd name="T2" fmla="*/ 60 w 60"/>
                  <a:gd name="T3" fmla="*/ 11 h 38"/>
                  <a:gd name="T4" fmla="*/ 33 w 60"/>
                  <a:gd name="T5" fmla="*/ 25 h 38"/>
                  <a:gd name="T6" fmla="*/ 6 w 60"/>
                  <a:gd name="T7" fmla="*/ 38 h 38"/>
                  <a:gd name="T8" fmla="*/ 0 w 60"/>
                  <a:gd name="T9" fmla="*/ 24 h 38"/>
                  <a:gd name="T10" fmla="*/ 28 w 60"/>
                  <a:gd name="T11" fmla="*/ 11 h 38"/>
                  <a:gd name="T12" fmla="*/ 55 w 60"/>
                  <a:gd name="T1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" h="38">
                    <a:moveTo>
                      <a:pt x="55" y="0"/>
                    </a:moveTo>
                    <a:cubicBezTo>
                      <a:pt x="57" y="4"/>
                      <a:pt x="58" y="8"/>
                      <a:pt x="60" y="11"/>
                    </a:cubicBezTo>
                    <a:lnTo>
                      <a:pt x="33" y="25"/>
                    </a:lnTo>
                    <a:lnTo>
                      <a:pt x="6" y="38"/>
                    </a:lnTo>
                    <a:cubicBezTo>
                      <a:pt x="4" y="34"/>
                      <a:pt x="3" y="30"/>
                      <a:pt x="0" y="24"/>
                    </a:cubicBezTo>
                    <a:lnTo>
                      <a:pt x="28" y="11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12" name="Freeform 261"/>
              <p:cNvSpPr>
                <a:spLocks/>
              </p:cNvSpPr>
              <p:nvPr/>
            </p:nvSpPr>
            <p:spPr bwMode="auto">
              <a:xfrm>
                <a:off x="731838" y="3908425"/>
                <a:ext cx="12700" cy="7938"/>
              </a:xfrm>
              <a:custGeom>
                <a:avLst/>
                <a:gdLst>
                  <a:gd name="T0" fmla="*/ 54 w 56"/>
                  <a:gd name="T1" fmla="*/ 0 h 32"/>
                  <a:gd name="T2" fmla="*/ 56 w 56"/>
                  <a:gd name="T3" fmla="*/ 4 h 32"/>
                  <a:gd name="T4" fmla="*/ 29 w 56"/>
                  <a:gd name="T5" fmla="*/ 19 h 32"/>
                  <a:gd name="T6" fmla="*/ 3 w 56"/>
                  <a:gd name="T7" fmla="*/ 32 h 32"/>
                  <a:gd name="T8" fmla="*/ 0 w 56"/>
                  <a:gd name="T9" fmla="*/ 27 h 32"/>
                  <a:gd name="T10" fmla="*/ 27 w 56"/>
                  <a:gd name="T11" fmla="*/ 14 h 32"/>
                  <a:gd name="T12" fmla="*/ 54 w 56"/>
                  <a:gd name="T1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" h="32">
                    <a:moveTo>
                      <a:pt x="54" y="0"/>
                    </a:moveTo>
                    <a:cubicBezTo>
                      <a:pt x="55" y="2"/>
                      <a:pt x="55" y="4"/>
                      <a:pt x="56" y="4"/>
                    </a:cubicBezTo>
                    <a:lnTo>
                      <a:pt x="29" y="19"/>
                    </a:lnTo>
                    <a:lnTo>
                      <a:pt x="3" y="32"/>
                    </a:lnTo>
                    <a:cubicBezTo>
                      <a:pt x="2" y="31"/>
                      <a:pt x="1" y="29"/>
                      <a:pt x="0" y="27"/>
                    </a:cubicBezTo>
                    <a:lnTo>
                      <a:pt x="27" y="14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13" name="Freeform 262"/>
              <p:cNvSpPr>
                <a:spLocks/>
              </p:cNvSpPr>
              <p:nvPr/>
            </p:nvSpPr>
            <p:spPr bwMode="auto">
              <a:xfrm>
                <a:off x="731838" y="3908425"/>
                <a:ext cx="12700" cy="7938"/>
              </a:xfrm>
              <a:custGeom>
                <a:avLst/>
                <a:gdLst>
                  <a:gd name="T0" fmla="*/ 53 w 54"/>
                  <a:gd name="T1" fmla="*/ 0 h 33"/>
                  <a:gd name="T2" fmla="*/ 54 w 54"/>
                  <a:gd name="T3" fmla="*/ 4 h 33"/>
                  <a:gd name="T4" fmla="*/ 28 w 54"/>
                  <a:gd name="T5" fmla="*/ 18 h 33"/>
                  <a:gd name="T6" fmla="*/ 2 w 54"/>
                  <a:gd name="T7" fmla="*/ 33 h 33"/>
                  <a:gd name="T8" fmla="*/ 0 w 54"/>
                  <a:gd name="T9" fmla="*/ 28 h 33"/>
                  <a:gd name="T10" fmla="*/ 26 w 54"/>
                  <a:gd name="T11" fmla="*/ 15 h 33"/>
                  <a:gd name="T12" fmla="*/ 53 w 54"/>
                  <a:gd name="T1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33">
                    <a:moveTo>
                      <a:pt x="53" y="0"/>
                    </a:moveTo>
                    <a:cubicBezTo>
                      <a:pt x="53" y="2"/>
                      <a:pt x="54" y="3"/>
                      <a:pt x="54" y="4"/>
                    </a:cubicBezTo>
                    <a:lnTo>
                      <a:pt x="28" y="18"/>
                    </a:lnTo>
                    <a:lnTo>
                      <a:pt x="2" y="33"/>
                    </a:lnTo>
                    <a:lnTo>
                      <a:pt x="0" y="28"/>
                    </a:lnTo>
                    <a:lnTo>
                      <a:pt x="26" y="15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14" name="Freeform 263"/>
              <p:cNvSpPr>
                <a:spLocks/>
              </p:cNvSpPr>
              <p:nvPr/>
            </p:nvSpPr>
            <p:spPr bwMode="auto">
              <a:xfrm>
                <a:off x="733426" y="3910013"/>
                <a:ext cx="11113" cy="7938"/>
              </a:xfrm>
              <a:custGeom>
                <a:avLst/>
                <a:gdLst>
                  <a:gd name="T0" fmla="*/ 52 w 53"/>
                  <a:gd name="T1" fmla="*/ 0 h 33"/>
                  <a:gd name="T2" fmla="*/ 53 w 53"/>
                  <a:gd name="T3" fmla="*/ 1 h 33"/>
                  <a:gd name="T4" fmla="*/ 27 w 53"/>
                  <a:gd name="T5" fmla="*/ 17 h 33"/>
                  <a:gd name="T6" fmla="*/ 1 w 53"/>
                  <a:gd name="T7" fmla="*/ 33 h 33"/>
                  <a:gd name="T8" fmla="*/ 0 w 53"/>
                  <a:gd name="T9" fmla="*/ 29 h 33"/>
                  <a:gd name="T10" fmla="*/ 26 w 53"/>
                  <a:gd name="T11" fmla="*/ 14 h 33"/>
                  <a:gd name="T12" fmla="*/ 52 w 53"/>
                  <a:gd name="T1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" h="33">
                    <a:moveTo>
                      <a:pt x="52" y="0"/>
                    </a:moveTo>
                    <a:cubicBezTo>
                      <a:pt x="52" y="0"/>
                      <a:pt x="53" y="1"/>
                      <a:pt x="53" y="1"/>
                    </a:cubicBezTo>
                    <a:lnTo>
                      <a:pt x="27" y="17"/>
                    </a:lnTo>
                    <a:lnTo>
                      <a:pt x="1" y="33"/>
                    </a:lnTo>
                    <a:cubicBezTo>
                      <a:pt x="1" y="31"/>
                      <a:pt x="1" y="31"/>
                      <a:pt x="0" y="29"/>
                    </a:cubicBezTo>
                    <a:lnTo>
                      <a:pt x="26" y="14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15" name="Freeform 264"/>
              <p:cNvSpPr>
                <a:spLocks/>
              </p:cNvSpPr>
              <p:nvPr/>
            </p:nvSpPr>
            <p:spPr bwMode="auto">
              <a:xfrm>
                <a:off x="733426" y="3910013"/>
                <a:ext cx="12700" cy="7938"/>
              </a:xfrm>
              <a:custGeom>
                <a:avLst/>
                <a:gdLst>
                  <a:gd name="T0" fmla="*/ 52 w 53"/>
                  <a:gd name="T1" fmla="*/ 0 h 34"/>
                  <a:gd name="T2" fmla="*/ 53 w 53"/>
                  <a:gd name="T3" fmla="*/ 2 h 34"/>
                  <a:gd name="T4" fmla="*/ 28 w 53"/>
                  <a:gd name="T5" fmla="*/ 18 h 34"/>
                  <a:gd name="T6" fmla="*/ 2 w 53"/>
                  <a:gd name="T7" fmla="*/ 34 h 34"/>
                  <a:gd name="T8" fmla="*/ 0 w 53"/>
                  <a:gd name="T9" fmla="*/ 32 h 34"/>
                  <a:gd name="T10" fmla="*/ 26 w 53"/>
                  <a:gd name="T11" fmla="*/ 16 h 34"/>
                  <a:gd name="T12" fmla="*/ 52 w 53"/>
                  <a:gd name="T13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" h="34">
                    <a:moveTo>
                      <a:pt x="52" y="0"/>
                    </a:moveTo>
                    <a:cubicBezTo>
                      <a:pt x="52" y="1"/>
                      <a:pt x="52" y="1"/>
                      <a:pt x="53" y="2"/>
                    </a:cubicBezTo>
                    <a:lnTo>
                      <a:pt x="28" y="18"/>
                    </a:lnTo>
                    <a:lnTo>
                      <a:pt x="2" y="34"/>
                    </a:lnTo>
                    <a:cubicBezTo>
                      <a:pt x="2" y="34"/>
                      <a:pt x="1" y="33"/>
                      <a:pt x="0" y="32"/>
                    </a:cubicBezTo>
                    <a:lnTo>
                      <a:pt x="26" y="16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16" name="Freeform 265"/>
              <p:cNvSpPr>
                <a:spLocks/>
              </p:cNvSpPr>
              <p:nvPr/>
            </p:nvSpPr>
            <p:spPr bwMode="auto">
              <a:xfrm>
                <a:off x="733426" y="3910013"/>
                <a:ext cx="12700" cy="7938"/>
              </a:xfrm>
              <a:custGeom>
                <a:avLst/>
                <a:gdLst>
                  <a:gd name="T0" fmla="*/ 51 w 51"/>
                  <a:gd name="T1" fmla="*/ 0 h 34"/>
                  <a:gd name="T2" fmla="*/ 51 w 51"/>
                  <a:gd name="T3" fmla="*/ 0 h 34"/>
                  <a:gd name="T4" fmla="*/ 26 w 51"/>
                  <a:gd name="T5" fmla="*/ 17 h 34"/>
                  <a:gd name="T6" fmla="*/ 1 w 51"/>
                  <a:gd name="T7" fmla="*/ 34 h 34"/>
                  <a:gd name="T8" fmla="*/ 0 w 51"/>
                  <a:gd name="T9" fmla="*/ 32 h 34"/>
                  <a:gd name="T10" fmla="*/ 26 w 51"/>
                  <a:gd name="T11" fmla="*/ 16 h 34"/>
                  <a:gd name="T12" fmla="*/ 51 w 51"/>
                  <a:gd name="T13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34">
                    <a:moveTo>
                      <a:pt x="51" y="0"/>
                    </a:moveTo>
                    <a:lnTo>
                      <a:pt x="51" y="0"/>
                    </a:lnTo>
                    <a:lnTo>
                      <a:pt x="26" y="17"/>
                    </a:lnTo>
                    <a:lnTo>
                      <a:pt x="1" y="34"/>
                    </a:lnTo>
                    <a:cubicBezTo>
                      <a:pt x="1" y="34"/>
                      <a:pt x="1" y="33"/>
                      <a:pt x="0" y="32"/>
                    </a:cubicBezTo>
                    <a:lnTo>
                      <a:pt x="26" y="16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17" name="Freeform 266"/>
              <p:cNvSpPr>
                <a:spLocks/>
              </p:cNvSpPr>
              <p:nvPr/>
            </p:nvSpPr>
            <p:spPr bwMode="auto">
              <a:xfrm>
                <a:off x="733426" y="3911600"/>
                <a:ext cx="11113" cy="7938"/>
              </a:xfrm>
              <a:custGeom>
                <a:avLst/>
                <a:gdLst>
                  <a:gd name="T0" fmla="*/ 47 w 47"/>
                  <a:gd name="T1" fmla="*/ 0 h 35"/>
                  <a:gd name="T2" fmla="*/ 25 w 47"/>
                  <a:gd name="T3" fmla="*/ 16 h 35"/>
                  <a:gd name="T4" fmla="*/ 1 w 47"/>
                  <a:gd name="T5" fmla="*/ 35 h 35"/>
                  <a:gd name="T6" fmla="*/ 0 w 47"/>
                  <a:gd name="T7" fmla="*/ 33 h 35"/>
                  <a:gd name="T8" fmla="*/ 25 w 47"/>
                  <a:gd name="T9" fmla="*/ 16 h 35"/>
                  <a:gd name="T10" fmla="*/ 47 w 47"/>
                  <a:gd name="T11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35">
                    <a:moveTo>
                      <a:pt x="47" y="0"/>
                    </a:moveTo>
                    <a:lnTo>
                      <a:pt x="25" y="16"/>
                    </a:lnTo>
                    <a:lnTo>
                      <a:pt x="1" y="35"/>
                    </a:lnTo>
                    <a:cubicBezTo>
                      <a:pt x="0" y="34"/>
                      <a:pt x="0" y="34"/>
                      <a:pt x="0" y="33"/>
                    </a:cubicBezTo>
                    <a:lnTo>
                      <a:pt x="25" y="16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18" name="Freeform 267"/>
              <p:cNvSpPr>
                <a:spLocks/>
              </p:cNvSpPr>
              <p:nvPr/>
            </p:nvSpPr>
            <p:spPr bwMode="auto">
              <a:xfrm>
                <a:off x="733426" y="3911600"/>
                <a:ext cx="9525" cy="7938"/>
              </a:xfrm>
              <a:custGeom>
                <a:avLst/>
                <a:gdLst>
                  <a:gd name="T0" fmla="*/ 39 w 39"/>
                  <a:gd name="T1" fmla="*/ 0 h 30"/>
                  <a:gd name="T2" fmla="*/ 24 w 39"/>
                  <a:gd name="T3" fmla="*/ 12 h 30"/>
                  <a:gd name="T4" fmla="*/ 1 w 39"/>
                  <a:gd name="T5" fmla="*/ 30 h 30"/>
                  <a:gd name="T6" fmla="*/ 0 w 39"/>
                  <a:gd name="T7" fmla="*/ 30 h 30"/>
                  <a:gd name="T8" fmla="*/ 24 w 39"/>
                  <a:gd name="T9" fmla="*/ 11 h 30"/>
                  <a:gd name="T10" fmla="*/ 39 w 39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30">
                    <a:moveTo>
                      <a:pt x="39" y="0"/>
                    </a:moveTo>
                    <a:lnTo>
                      <a:pt x="24" y="12"/>
                    </a:lnTo>
                    <a:lnTo>
                      <a:pt x="1" y="30"/>
                    </a:lnTo>
                    <a:cubicBezTo>
                      <a:pt x="0" y="30"/>
                      <a:pt x="0" y="30"/>
                      <a:pt x="0" y="30"/>
                    </a:cubicBezTo>
                    <a:lnTo>
                      <a:pt x="24" y="11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19" name="Freeform 268"/>
              <p:cNvSpPr>
                <a:spLocks/>
              </p:cNvSpPr>
              <p:nvPr/>
            </p:nvSpPr>
            <p:spPr bwMode="auto">
              <a:xfrm>
                <a:off x="733426" y="3913188"/>
                <a:ext cx="7938" cy="6350"/>
              </a:xfrm>
              <a:custGeom>
                <a:avLst/>
                <a:gdLst>
                  <a:gd name="T0" fmla="*/ 33 w 33"/>
                  <a:gd name="T1" fmla="*/ 0 h 28"/>
                  <a:gd name="T2" fmla="*/ 23 w 33"/>
                  <a:gd name="T3" fmla="*/ 8 h 28"/>
                  <a:gd name="T4" fmla="*/ 1 w 33"/>
                  <a:gd name="T5" fmla="*/ 28 h 28"/>
                  <a:gd name="T6" fmla="*/ 0 w 33"/>
                  <a:gd name="T7" fmla="*/ 26 h 28"/>
                  <a:gd name="T8" fmla="*/ 23 w 33"/>
                  <a:gd name="T9" fmla="*/ 8 h 28"/>
                  <a:gd name="T10" fmla="*/ 33 w 33"/>
                  <a:gd name="T1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28">
                    <a:moveTo>
                      <a:pt x="33" y="0"/>
                    </a:moveTo>
                    <a:lnTo>
                      <a:pt x="23" y="8"/>
                    </a:lnTo>
                    <a:lnTo>
                      <a:pt x="1" y="28"/>
                    </a:lnTo>
                    <a:cubicBezTo>
                      <a:pt x="1" y="28"/>
                      <a:pt x="0" y="27"/>
                      <a:pt x="0" y="26"/>
                    </a:cubicBezTo>
                    <a:lnTo>
                      <a:pt x="23" y="8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20" name="Freeform 269"/>
              <p:cNvSpPr>
                <a:spLocks/>
              </p:cNvSpPr>
              <p:nvPr/>
            </p:nvSpPr>
            <p:spPr bwMode="auto">
              <a:xfrm>
                <a:off x="735013" y="3913188"/>
                <a:ext cx="6350" cy="6350"/>
              </a:xfrm>
              <a:custGeom>
                <a:avLst/>
                <a:gdLst>
                  <a:gd name="T0" fmla="*/ 29 w 29"/>
                  <a:gd name="T1" fmla="*/ 0 h 27"/>
                  <a:gd name="T2" fmla="*/ 23 w 29"/>
                  <a:gd name="T3" fmla="*/ 6 h 27"/>
                  <a:gd name="T4" fmla="*/ 0 w 29"/>
                  <a:gd name="T5" fmla="*/ 27 h 27"/>
                  <a:gd name="T6" fmla="*/ 0 w 29"/>
                  <a:gd name="T7" fmla="*/ 25 h 27"/>
                  <a:gd name="T8" fmla="*/ 22 w 29"/>
                  <a:gd name="T9" fmla="*/ 5 h 27"/>
                  <a:gd name="T10" fmla="*/ 29 w 29"/>
                  <a:gd name="T1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7">
                    <a:moveTo>
                      <a:pt x="29" y="0"/>
                    </a:moveTo>
                    <a:lnTo>
                      <a:pt x="23" y="6"/>
                    </a:lnTo>
                    <a:lnTo>
                      <a:pt x="0" y="27"/>
                    </a:lnTo>
                    <a:cubicBezTo>
                      <a:pt x="0" y="26"/>
                      <a:pt x="0" y="26"/>
                      <a:pt x="0" y="25"/>
                    </a:cubicBezTo>
                    <a:lnTo>
                      <a:pt x="22" y="5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21" name="Freeform 270"/>
              <p:cNvSpPr>
                <a:spLocks/>
              </p:cNvSpPr>
              <p:nvPr/>
            </p:nvSpPr>
            <p:spPr bwMode="auto">
              <a:xfrm>
                <a:off x="735013" y="3914775"/>
                <a:ext cx="4763" cy="4763"/>
              </a:xfrm>
              <a:custGeom>
                <a:avLst/>
                <a:gdLst>
                  <a:gd name="T0" fmla="*/ 26 w 26"/>
                  <a:gd name="T1" fmla="*/ 0 h 24"/>
                  <a:gd name="T2" fmla="*/ 23 w 26"/>
                  <a:gd name="T3" fmla="*/ 3 h 24"/>
                  <a:gd name="T4" fmla="*/ 2 w 26"/>
                  <a:gd name="T5" fmla="*/ 24 h 24"/>
                  <a:gd name="T6" fmla="*/ 0 w 26"/>
                  <a:gd name="T7" fmla="*/ 24 h 24"/>
                  <a:gd name="T8" fmla="*/ 23 w 26"/>
                  <a:gd name="T9" fmla="*/ 3 h 24"/>
                  <a:gd name="T10" fmla="*/ 26 w 26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24">
                    <a:moveTo>
                      <a:pt x="26" y="0"/>
                    </a:moveTo>
                    <a:lnTo>
                      <a:pt x="23" y="3"/>
                    </a:lnTo>
                    <a:lnTo>
                      <a:pt x="2" y="24"/>
                    </a:lnTo>
                    <a:cubicBezTo>
                      <a:pt x="1" y="24"/>
                      <a:pt x="1" y="24"/>
                      <a:pt x="0" y="24"/>
                    </a:cubicBezTo>
                    <a:lnTo>
                      <a:pt x="23" y="3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22" name="Freeform 271"/>
              <p:cNvSpPr>
                <a:spLocks/>
              </p:cNvSpPr>
              <p:nvPr/>
            </p:nvSpPr>
            <p:spPr bwMode="auto">
              <a:xfrm>
                <a:off x="735013" y="3914775"/>
                <a:ext cx="4763" cy="6350"/>
              </a:xfrm>
              <a:custGeom>
                <a:avLst/>
                <a:gdLst>
                  <a:gd name="T0" fmla="*/ 23 w 23"/>
                  <a:gd name="T1" fmla="*/ 0 h 25"/>
                  <a:gd name="T2" fmla="*/ 21 w 23"/>
                  <a:gd name="T3" fmla="*/ 2 h 25"/>
                  <a:gd name="T4" fmla="*/ 0 w 23"/>
                  <a:gd name="T5" fmla="*/ 25 h 25"/>
                  <a:gd name="T6" fmla="*/ 0 w 23"/>
                  <a:gd name="T7" fmla="*/ 23 h 25"/>
                  <a:gd name="T8" fmla="*/ 21 w 23"/>
                  <a:gd name="T9" fmla="*/ 2 h 25"/>
                  <a:gd name="T10" fmla="*/ 23 w 23"/>
                  <a:gd name="T1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25">
                    <a:moveTo>
                      <a:pt x="23" y="0"/>
                    </a:moveTo>
                    <a:lnTo>
                      <a:pt x="21" y="2"/>
                    </a:lnTo>
                    <a:lnTo>
                      <a:pt x="0" y="25"/>
                    </a:lnTo>
                    <a:cubicBezTo>
                      <a:pt x="0" y="24"/>
                      <a:pt x="0" y="24"/>
                      <a:pt x="0" y="23"/>
                    </a:cubicBezTo>
                    <a:lnTo>
                      <a:pt x="21" y="2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23" name="Freeform 272"/>
              <p:cNvSpPr>
                <a:spLocks/>
              </p:cNvSpPr>
              <p:nvPr/>
            </p:nvSpPr>
            <p:spPr bwMode="auto">
              <a:xfrm>
                <a:off x="735013" y="3914775"/>
                <a:ext cx="4763" cy="6350"/>
              </a:xfrm>
              <a:custGeom>
                <a:avLst/>
                <a:gdLst>
                  <a:gd name="T0" fmla="*/ 3 w 3"/>
                  <a:gd name="T1" fmla="*/ 0 h 4"/>
                  <a:gd name="T2" fmla="*/ 3 w 3"/>
                  <a:gd name="T3" fmla="*/ 0 h 4"/>
                  <a:gd name="T4" fmla="*/ 0 w 3"/>
                  <a:gd name="T5" fmla="*/ 4 h 4"/>
                  <a:gd name="T6" fmla="*/ 0 w 3"/>
                  <a:gd name="T7" fmla="*/ 4 h 4"/>
                  <a:gd name="T8" fmla="*/ 3 w 3"/>
                  <a:gd name="T9" fmla="*/ 0 h 4"/>
                  <a:gd name="T10" fmla="*/ 3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3" y="0"/>
                    </a:move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24" name="Freeform 273"/>
              <p:cNvSpPr>
                <a:spLocks/>
              </p:cNvSpPr>
              <p:nvPr/>
            </p:nvSpPr>
            <p:spPr bwMode="auto">
              <a:xfrm>
                <a:off x="739776" y="3910013"/>
                <a:ext cx="6350" cy="12700"/>
              </a:xfrm>
              <a:custGeom>
                <a:avLst/>
                <a:gdLst>
                  <a:gd name="T0" fmla="*/ 20 w 30"/>
                  <a:gd name="T1" fmla="*/ 0 h 55"/>
                  <a:gd name="T2" fmla="*/ 26 w 30"/>
                  <a:gd name="T3" fmla="*/ 9 h 55"/>
                  <a:gd name="T4" fmla="*/ 30 w 30"/>
                  <a:gd name="T5" fmla="*/ 25 h 55"/>
                  <a:gd name="T6" fmla="*/ 26 w 30"/>
                  <a:gd name="T7" fmla="*/ 41 h 55"/>
                  <a:gd name="T8" fmla="*/ 15 w 30"/>
                  <a:gd name="T9" fmla="*/ 53 h 55"/>
                  <a:gd name="T10" fmla="*/ 9 w 30"/>
                  <a:gd name="T11" fmla="*/ 55 h 55"/>
                  <a:gd name="T12" fmla="*/ 0 w 30"/>
                  <a:gd name="T13" fmla="*/ 25 h 55"/>
                  <a:gd name="T14" fmla="*/ 20 w 30"/>
                  <a:gd name="T1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55">
                    <a:moveTo>
                      <a:pt x="20" y="0"/>
                    </a:moveTo>
                    <a:cubicBezTo>
                      <a:pt x="22" y="3"/>
                      <a:pt x="24" y="6"/>
                      <a:pt x="26" y="9"/>
                    </a:cubicBezTo>
                    <a:cubicBezTo>
                      <a:pt x="28" y="14"/>
                      <a:pt x="30" y="19"/>
                      <a:pt x="30" y="25"/>
                    </a:cubicBezTo>
                    <a:cubicBezTo>
                      <a:pt x="30" y="30"/>
                      <a:pt x="28" y="36"/>
                      <a:pt x="26" y="41"/>
                    </a:cubicBezTo>
                    <a:cubicBezTo>
                      <a:pt x="23" y="46"/>
                      <a:pt x="20" y="50"/>
                      <a:pt x="15" y="53"/>
                    </a:cubicBezTo>
                    <a:cubicBezTo>
                      <a:pt x="13" y="53"/>
                      <a:pt x="11" y="54"/>
                      <a:pt x="9" y="55"/>
                    </a:cubicBezTo>
                    <a:lnTo>
                      <a:pt x="0" y="2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25" name="Freeform 274"/>
              <p:cNvSpPr>
                <a:spLocks/>
              </p:cNvSpPr>
              <p:nvPr/>
            </p:nvSpPr>
            <p:spPr bwMode="auto">
              <a:xfrm>
                <a:off x="738188" y="3908425"/>
                <a:ext cx="3175" cy="14288"/>
              </a:xfrm>
              <a:custGeom>
                <a:avLst/>
                <a:gdLst>
                  <a:gd name="T0" fmla="*/ 2 w 2"/>
                  <a:gd name="T1" fmla="*/ 9 h 9"/>
                  <a:gd name="T2" fmla="*/ 2 w 2"/>
                  <a:gd name="T3" fmla="*/ 9 h 9"/>
                  <a:gd name="T4" fmla="*/ 1 w 2"/>
                  <a:gd name="T5" fmla="*/ 4 h 9"/>
                  <a:gd name="T6" fmla="*/ 0 w 2"/>
                  <a:gd name="T7" fmla="*/ 0 h 9"/>
                  <a:gd name="T8" fmla="*/ 0 w 2"/>
                  <a:gd name="T9" fmla="*/ 0 h 9"/>
                  <a:gd name="T10" fmla="*/ 1 w 2"/>
                  <a:gd name="T11" fmla="*/ 4 h 9"/>
                  <a:gd name="T12" fmla="*/ 2 w 2"/>
                  <a:gd name="T1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9">
                    <a:moveTo>
                      <a:pt x="2" y="9"/>
                    </a:moveTo>
                    <a:lnTo>
                      <a:pt x="2" y="9"/>
                    </a:lnTo>
                    <a:lnTo>
                      <a:pt x="1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4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26" name="Freeform 275"/>
              <p:cNvSpPr>
                <a:spLocks/>
              </p:cNvSpPr>
              <p:nvPr/>
            </p:nvSpPr>
            <p:spPr bwMode="auto">
              <a:xfrm>
                <a:off x="738188" y="3908425"/>
                <a:ext cx="3175" cy="14288"/>
              </a:xfrm>
              <a:custGeom>
                <a:avLst/>
                <a:gdLst>
                  <a:gd name="T0" fmla="*/ 2 w 2"/>
                  <a:gd name="T1" fmla="*/ 9 h 9"/>
                  <a:gd name="T2" fmla="*/ 2 w 2"/>
                  <a:gd name="T3" fmla="*/ 9 h 9"/>
                  <a:gd name="T4" fmla="*/ 1 w 2"/>
                  <a:gd name="T5" fmla="*/ 4 h 9"/>
                  <a:gd name="T6" fmla="*/ 0 w 2"/>
                  <a:gd name="T7" fmla="*/ 0 h 9"/>
                  <a:gd name="T8" fmla="*/ 0 w 2"/>
                  <a:gd name="T9" fmla="*/ 0 h 9"/>
                  <a:gd name="T10" fmla="*/ 1 w 2"/>
                  <a:gd name="T11" fmla="*/ 4 h 9"/>
                  <a:gd name="T12" fmla="*/ 2 w 2"/>
                  <a:gd name="T1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9">
                    <a:moveTo>
                      <a:pt x="2" y="9"/>
                    </a:moveTo>
                    <a:lnTo>
                      <a:pt x="2" y="9"/>
                    </a:lnTo>
                    <a:lnTo>
                      <a:pt x="1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4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27" name="Freeform 276"/>
              <p:cNvSpPr>
                <a:spLocks/>
              </p:cNvSpPr>
              <p:nvPr/>
            </p:nvSpPr>
            <p:spPr bwMode="auto">
              <a:xfrm>
                <a:off x="736601" y="3908425"/>
                <a:ext cx="4763" cy="14288"/>
              </a:xfrm>
              <a:custGeom>
                <a:avLst/>
                <a:gdLst>
                  <a:gd name="T0" fmla="*/ 19 w 19"/>
                  <a:gd name="T1" fmla="*/ 60 h 61"/>
                  <a:gd name="T2" fmla="*/ 19 w 19"/>
                  <a:gd name="T3" fmla="*/ 61 h 61"/>
                  <a:gd name="T4" fmla="*/ 10 w 19"/>
                  <a:gd name="T5" fmla="*/ 31 h 61"/>
                  <a:gd name="T6" fmla="*/ 0 w 19"/>
                  <a:gd name="T7" fmla="*/ 0 h 61"/>
                  <a:gd name="T8" fmla="*/ 2 w 19"/>
                  <a:gd name="T9" fmla="*/ 0 h 61"/>
                  <a:gd name="T10" fmla="*/ 10 w 19"/>
                  <a:gd name="T11" fmla="*/ 30 h 61"/>
                  <a:gd name="T12" fmla="*/ 19 w 19"/>
                  <a:gd name="T13" fmla="*/ 6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61">
                    <a:moveTo>
                      <a:pt x="19" y="60"/>
                    </a:moveTo>
                    <a:cubicBezTo>
                      <a:pt x="19" y="60"/>
                      <a:pt x="19" y="61"/>
                      <a:pt x="19" y="61"/>
                    </a:cubicBezTo>
                    <a:lnTo>
                      <a:pt x="10" y="31"/>
                    </a:lnTo>
                    <a:lnTo>
                      <a:pt x="0" y="0"/>
                    </a:lnTo>
                    <a:cubicBezTo>
                      <a:pt x="1" y="0"/>
                      <a:pt x="1" y="0"/>
                      <a:pt x="2" y="0"/>
                    </a:cubicBezTo>
                    <a:lnTo>
                      <a:pt x="10" y="30"/>
                    </a:lnTo>
                    <a:lnTo>
                      <a:pt x="19" y="6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28" name="Freeform 277"/>
              <p:cNvSpPr>
                <a:spLocks/>
              </p:cNvSpPr>
              <p:nvPr/>
            </p:nvSpPr>
            <p:spPr bwMode="auto">
              <a:xfrm>
                <a:off x="736601" y="3908425"/>
                <a:ext cx="4763" cy="14288"/>
              </a:xfrm>
              <a:custGeom>
                <a:avLst/>
                <a:gdLst>
                  <a:gd name="T0" fmla="*/ 3 w 3"/>
                  <a:gd name="T1" fmla="*/ 9 h 9"/>
                  <a:gd name="T2" fmla="*/ 3 w 3"/>
                  <a:gd name="T3" fmla="*/ 9 h 9"/>
                  <a:gd name="T4" fmla="*/ 2 w 3"/>
                  <a:gd name="T5" fmla="*/ 4 h 9"/>
                  <a:gd name="T6" fmla="*/ 0 w 3"/>
                  <a:gd name="T7" fmla="*/ 0 h 9"/>
                  <a:gd name="T8" fmla="*/ 0 w 3"/>
                  <a:gd name="T9" fmla="*/ 0 h 9"/>
                  <a:gd name="T10" fmla="*/ 2 w 3"/>
                  <a:gd name="T11" fmla="*/ 4 h 9"/>
                  <a:gd name="T12" fmla="*/ 3 w 3"/>
                  <a:gd name="T1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9">
                    <a:moveTo>
                      <a:pt x="3" y="9"/>
                    </a:moveTo>
                    <a:lnTo>
                      <a:pt x="3" y="9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3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29" name="Freeform 278"/>
              <p:cNvSpPr>
                <a:spLocks/>
              </p:cNvSpPr>
              <p:nvPr/>
            </p:nvSpPr>
            <p:spPr bwMode="auto">
              <a:xfrm>
                <a:off x="736601" y="3908425"/>
                <a:ext cx="4763" cy="14288"/>
              </a:xfrm>
              <a:custGeom>
                <a:avLst/>
                <a:gdLst>
                  <a:gd name="T0" fmla="*/ 23 w 23"/>
                  <a:gd name="T1" fmla="*/ 61 h 62"/>
                  <a:gd name="T2" fmla="*/ 19 w 23"/>
                  <a:gd name="T3" fmla="*/ 62 h 62"/>
                  <a:gd name="T4" fmla="*/ 10 w 23"/>
                  <a:gd name="T5" fmla="*/ 32 h 62"/>
                  <a:gd name="T6" fmla="*/ 0 w 23"/>
                  <a:gd name="T7" fmla="*/ 2 h 62"/>
                  <a:gd name="T8" fmla="*/ 4 w 23"/>
                  <a:gd name="T9" fmla="*/ 0 h 62"/>
                  <a:gd name="T10" fmla="*/ 13 w 23"/>
                  <a:gd name="T11" fmla="*/ 31 h 62"/>
                  <a:gd name="T12" fmla="*/ 23 w 23"/>
                  <a:gd name="T13" fmla="*/ 6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62">
                    <a:moveTo>
                      <a:pt x="23" y="61"/>
                    </a:moveTo>
                    <a:cubicBezTo>
                      <a:pt x="21" y="62"/>
                      <a:pt x="21" y="62"/>
                      <a:pt x="19" y="62"/>
                    </a:cubicBezTo>
                    <a:lnTo>
                      <a:pt x="10" y="32"/>
                    </a:lnTo>
                    <a:lnTo>
                      <a:pt x="0" y="2"/>
                    </a:lnTo>
                    <a:cubicBezTo>
                      <a:pt x="1" y="2"/>
                      <a:pt x="3" y="1"/>
                      <a:pt x="4" y="0"/>
                    </a:cubicBezTo>
                    <a:lnTo>
                      <a:pt x="13" y="31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30" name="Freeform 279"/>
              <p:cNvSpPr>
                <a:spLocks/>
              </p:cNvSpPr>
              <p:nvPr/>
            </p:nvSpPr>
            <p:spPr bwMode="auto">
              <a:xfrm>
                <a:off x="735013" y="3908425"/>
                <a:ext cx="4763" cy="14288"/>
              </a:xfrm>
              <a:custGeom>
                <a:avLst/>
                <a:gdLst>
                  <a:gd name="T0" fmla="*/ 24 w 24"/>
                  <a:gd name="T1" fmla="*/ 60 h 62"/>
                  <a:gd name="T2" fmla="*/ 19 w 24"/>
                  <a:gd name="T3" fmla="*/ 62 h 62"/>
                  <a:gd name="T4" fmla="*/ 9 w 24"/>
                  <a:gd name="T5" fmla="*/ 32 h 62"/>
                  <a:gd name="T6" fmla="*/ 0 w 24"/>
                  <a:gd name="T7" fmla="*/ 2 h 62"/>
                  <a:gd name="T8" fmla="*/ 5 w 24"/>
                  <a:gd name="T9" fmla="*/ 0 h 62"/>
                  <a:gd name="T10" fmla="*/ 15 w 24"/>
                  <a:gd name="T11" fmla="*/ 30 h 62"/>
                  <a:gd name="T12" fmla="*/ 24 w 24"/>
                  <a:gd name="T13" fmla="*/ 6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62">
                    <a:moveTo>
                      <a:pt x="24" y="60"/>
                    </a:moveTo>
                    <a:cubicBezTo>
                      <a:pt x="23" y="61"/>
                      <a:pt x="21" y="61"/>
                      <a:pt x="19" y="62"/>
                    </a:cubicBezTo>
                    <a:lnTo>
                      <a:pt x="9" y="32"/>
                    </a:lnTo>
                    <a:lnTo>
                      <a:pt x="0" y="2"/>
                    </a:lnTo>
                    <a:cubicBezTo>
                      <a:pt x="1" y="2"/>
                      <a:pt x="3" y="1"/>
                      <a:pt x="5" y="0"/>
                    </a:cubicBezTo>
                    <a:lnTo>
                      <a:pt x="15" y="30"/>
                    </a:lnTo>
                    <a:lnTo>
                      <a:pt x="24" y="6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31" name="Freeform 280"/>
              <p:cNvSpPr>
                <a:spLocks/>
              </p:cNvSpPr>
              <p:nvPr/>
            </p:nvSpPr>
            <p:spPr bwMode="auto">
              <a:xfrm>
                <a:off x="731838" y="3908425"/>
                <a:ext cx="7938" cy="15875"/>
              </a:xfrm>
              <a:custGeom>
                <a:avLst/>
                <a:gdLst>
                  <a:gd name="T0" fmla="*/ 34 w 34"/>
                  <a:gd name="T1" fmla="*/ 60 h 66"/>
                  <a:gd name="T2" fmla="*/ 20 w 34"/>
                  <a:gd name="T3" fmla="*/ 66 h 66"/>
                  <a:gd name="T4" fmla="*/ 10 w 34"/>
                  <a:gd name="T5" fmla="*/ 35 h 66"/>
                  <a:gd name="T6" fmla="*/ 0 w 34"/>
                  <a:gd name="T7" fmla="*/ 6 h 66"/>
                  <a:gd name="T8" fmla="*/ 15 w 34"/>
                  <a:gd name="T9" fmla="*/ 0 h 66"/>
                  <a:gd name="T10" fmla="*/ 24 w 34"/>
                  <a:gd name="T11" fmla="*/ 30 h 66"/>
                  <a:gd name="T12" fmla="*/ 34 w 34"/>
                  <a:gd name="T13" fmla="*/ 6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66">
                    <a:moveTo>
                      <a:pt x="34" y="60"/>
                    </a:moveTo>
                    <a:cubicBezTo>
                      <a:pt x="30" y="62"/>
                      <a:pt x="26" y="63"/>
                      <a:pt x="20" y="66"/>
                    </a:cubicBezTo>
                    <a:lnTo>
                      <a:pt x="10" y="35"/>
                    </a:lnTo>
                    <a:lnTo>
                      <a:pt x="0" y="6"/>
                    </a:lnTo>
                    <a:cubicBezTo>
                      <a:pt x="6" y="4"/>
                      <a:pt x="10" y="2"/>
                      <a:pt x="15" y="0"/>
                    </a:cubicBezTo>
                    <a:lnTo>
                      <a:pt x="24" y="30"/>
                    </a:lnTo>
                    <a:lnTo>
                      <a:pt x="34" y="6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32" name="Freeform 281"/>
              <p:cNvSpPr>
                <a:spLocks/>
              </p:cNvSpPr>
              <p:nvPr/>
            </p:nvSpPr>
            <p:spPr bwMode="auto">
              <a:xfrm>
                <a:off x="727076" y="3910013"/>
                <a:ext cx="9525" cy="15875"/>
              </a:xfrm>
              <a:custGeom>
                <a:avLst/>
                <a:gdLst>
                  <a:gd name="T0" fmla="*/ 40 w 40"/>
                  <a:gd name="T1" fmla="*/ 60 h 67"/>
                  <a:gd name="T2" fmla="*/ 21 w 40"/>
                  <a:gd name="T3" fmla="*/ 67 h 67"/>
                  <a:gd name="T4" fmla="*/ 11 w 40"/>
                  <a:gd name="T5" fmla="*/ 37 h 67"/>
                  <a:gd name="T6" fmla="*/ 0 w 40"/>
                  <a:gd name="T7" fmla="*/ 8 h 67"/>
                  <a:gd name="T8" fmla="*/ 20 w 40"/>
                  <a:gd name="T9" fmla="*/ 0 h 67"/>
                  <a:gd name="T10" fmla="*/ 30 w 40"/>
                  <a:gd name="T11" fmla="*/ 29 h 67"/>
                  <a:gd name="T12" fmla="*/ 40 w 40"/>
                  <a:gd name="T13" fmla="*/ 6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67">
                    <a:moveTo>
                      <a:pt x="40" y="60"/>
                    </a:moveTo>
                    <a:cubicBezTo>
                      <a:pt x="35" y="62"/>
                      <a:pt x="29" y="64"/>
                      <a:pt x="21" y="67"/>
                    </a:cubicBezTo>
                    <a:lnTo>
                      <a:pt x="11" y="37"/>
                    </a:lnTo>
                    <a:lnTo>
                      <a:pt x="0" y="8"/>
                    </a:lnTo>
                    <a:cubicBezTo>
                      <a:pt x="7" y="5"/>
                      <a:pt x="14" y="2"/>
                      <a:pt x="20" y="0"/>
                    </a:cubicBezTo>
                    <a:lnTo>
                      <a:pt x="30" y="29"/>
                    </a:lnTo>
                    <a:lnTo>
                      <a:pt x="40" y="6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33" name="Freeform 282"/>
              <p:cNvSpPr>
                <a:spLocks/>
              </p:cNvSpPr>
              <p:nvPr/>
            </p:nvSpPr>
            <p:spPr bwMode="auto">
              <a:xfrm>
                <a:off x="714376" y="3911600"/>
                <a:ext cx="17463" cy="19050"/>
              </a:xfrm>
              <a:custGeom>
                <a:avLst/>
                <a:gdLst>
                  <a:gd name="T0" fmla="*/ 72 w 72"/>
                  <a:gd name="T1" fmla="*/ 59 h 80"/>
                  <a:gd name="T2" fmla="*/ 23 w 72"/>
                  <a:gd name="T3" fmla="*/ 80 h 80"/>
                  <a:gd name="T4" fmla="*/ 12 w 72"/>
                  <a:gd name="T5" fmla="*/ 52 h 80"/>
                  <a:gd name="T6" fmla="*/ 0 w 72"/>
                  <a:gd name="T7" fmla="*/ 22 h 80"/>
                  <a:gd name="T8" fmla="*/ 51 w 72"/>
                  <a:gd name="T9" fmla="*/ 0 h 80"/>
                  <a:gd name="T10" fmla="*/ 62 w 72"/>
                  <a:gd name="T11" fmla="*/ 29 h 80"/>
                  <a:gd name="T12" fmla="*/ 72 w 72"/>
                  <a:gd name="T13" fmla="*/ 59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" h="80">
                    <a:moveTo>
                      <a:pt x="72" y="59"/>
                    </a:moveTo>
                    <a:cubicBezTo>
                      <a:pt x="58" y="65"/>
                      <a:pt x="42" y="72"/>
                      <a:pt x="23" y="80"/>
                    </a:cubicBezTo>
                    <a:lnTo>
                      <a:pt x="12" y="52"/>
                    </a:lnTo>
                    <a:lnTo>
                      <a:pt x="0" y="22"/>
                    </a:lnTo>
                    <a:cubicBezTo>
                      <a:pt x="19" y="13"/>
                      <a:pt x="37" y="5"/>
                      <a:pt x="51" y="0"/>
                    </a:cubicBezTo>
                    <a:lnTo>
                      <a:pt x="62" y="29"/>
                    </a:lnTo>
                    <a:lnTo>
                      <a:pt x="72" y="5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34" name="Freeform 283"/>
              <p:cNvSpPr>
                <a:spLocks/>
              </p:cNvSpPr>
              <p:nvPr/>
            </p:nvSpPr>
            <p:spPr bwMode="auto">
              <a:xfrm>
                <a:off x="698501" y="3917950"/>
                <a:ext cx="20638" cy="20638"/>
              </a:xfrm>
              <a:custGeom>
                <a:avLst/>
                <a:gdLst>
                  <a:gd name="T0" fmla="*/ 88 w 88"/>
                  <a:gd name="T1" fmla="*/ 58 h 89"/>
                  <a:gd name="T2" fmla="*/ 25 w 88"/>
                  <a:gd name="T3" fmla="*/ 89 h 89"/>
                  <a:gd name="T4" fmla="*/ 12 w 88"/>
                  <a:gd name="T5" fmla="*/ 61 h 89"/>
                  <a:gd name="T6" fmla="*/ 0 w 88"/>
                  <a:gd name="T7" fmla="*/ 31 h 89"/>
                  <a:gd name="T8" fmla="*/ 65 w 88"/>
                  <a:gd name="T9" fmla="*/ 0 h 89"/>
                  <a:gd name="T10" fmla="*/ 77 w 88"/>
                  <a:gd name="T11" fmla="*/ 30 h 89"/>
                  <a:gd name="T12" fmla="*/ 88 w 88"/>
                  <a:gd name="T13" fmla="*/ 58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8" h="89">
                    <a:moveTo>
                      <a:pt x="88" y="58"/>
                    </a:moveTo>
                    <a:cubicBezTo>
                      <a:pt x="69" y="67"/>
                      <a:pt x="48" y="77"/>
                      <a:pt x="25" y="89"/>
                    </a:cubicBezTo>
                    <a:lnTo>
                      <a:pt x="12" y="61"/>
                    </a:lnTo>
                    <a:lnTo>
                      <a:pt x="0" y="31"/>
                    </a:lnTo>
                    <a:cubicBezTo>
                      <a:pt x="23" y="19"/>
                      <a:pt x="45" y="9"/>
                      <a:pt x="65" y="0"/>
                    </a:cubicBezTo>
                    <a:lnTo>
                      <a:pt x="77" y="30"/>
                    </a:lnTo>
                    <a:lnTo>
                      <a:pt x="88" y="5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35" name="Freeform 284"/>
              <p:cNvSpPr>
                <a:spLocks/>
              </p:cNvSpPr>
              <p:nvPr/>
            </p:nvSpPr>
            <p:spPr bwMode="auto">
              <a:xfrm>
                <a:off x="623888" y="3924300"/>
                <a:ext cx="80963" cy="63500"/>
              </a:xfrm>
              <a:custGeom>
                <a:avLst/>
                <a:gdLst>
                  <a:gd name="T0" fmla="*/ 340 w 340"/>
                  <a:gd name="T1" fmla="*/ 58 h 267"/>
                  <a:gd name="T2" fmla="*/ 40 w 340"/>
                  <a:gd name="T3" fmla="*/ 267 h 267"/>
                  <a:gd name="T4" fmla="*/ 20 w 340"/>
                  <a:gd name="T5" fmla="*/ 243 h 267"/>
                  <a:gd name="T6" fmla="*/ 0 w 340"/>
                  <a:gd name="T7" fmla="*/ 219 h 267"/>
                  <a:gd name="T8" fmla="*/ 315 w 340"/>
                  <a:gd name="T9" fmla="*/ 0 h 267"/>
                  <a:gd name="T10" fmla="*/ 327 w 340"/>
                  <a:gd name="T11" fmla="*/ 30 h 267"/>
                  <a:gd name="T12" fmla="*/ 340 w 340"/>
                  <a:gd name="T13" fmla="*/ 58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0" h="267">
                    <a:moveTo>
                      <a:pt x="340" y="58"/>
                    </a:moveTo>
                    <a:cubicBezTo>
                      <a:pt x="250" y="104"/>
                      <a:pt x="136" y="173"/>
                      <a:pt x="40" y="267"/>
                    </a:cubicBezTo>
                    <a:lnTo>
                      <a:pt x="20" y="243"/>
                    </a:lnTo>
                    <a:lnTo>
                      <a:pt x="0" y="219"/>
                    </a:lnTo>
                    <a:cubicBezTo>
                      <a:pt x="101" y="122"/>
                      <a:pt x="220" y="49"/>
                      <a:pt x="315" y="0"/>
                    </a:cubicBezTo>
                    <a:lnTo>
                      <a:pt x="327" y="30"/>
                    </a:lnTo>
                    <a:lnTo>
                      <a:pt x="340" y="5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36" name="Freeform 285"/>
              <p:cNvSpPr>
                <a:spLocks/>
              </p:cNvSpPr>
              <p:nvPr/>
            </p:nvSpPr>
            <p:spPr bwMode="auto">
              <a:xfrm>
                <a:off x="642938" y="3825875"/>
                <a:ext cx="9525" cy="14288"/>
              </a:xfrm>
              <a:custGeom>
                <a:avLst/>
                <a:gdLst>
                  <a:gd name="T0" fmla="*/ 0 w 42"/>
                  <a:gd name="T1" fmla="*/ 16 h 62"/>
                  <a:gd name="T2" fmla="*/ 12 w 42"/>
                  <a:gd name="T3" fmla="*/ 7 h 62"/>
                  <a:gd name="T4" fmla="*/ 27 w 42"/>
                  <a:gd name="T5" fmla="*/ 0 h 62"/>
                  <a:gd name="T6" fmla="*/ 42 w 42"/>
                  <a:gd name="T7" fmla="*/ 62 h 62"/>
                  <a:gd name="T8" fmla="*/ 0 w 42"/>
                  <a:gd name="T9" fmla="*/ 16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62">
                    <a:moveTo>
                      <a:pt x="0" y="16"/>
                    </a:moveTo>
                    <a:cubicBezTo>
                      <a:pt x="4" y="12"/>
                      <a:pt x="7" y="9"/>
                      <a:pt x="12" y="7"/>
                    </a:cubicBezTo>
                    <a:cubicBezTo>
                      <a:pt x="17" y="4"/>
                      <a:pt x="22" y="1"/>
                      <a:pt x="27" y="0"/>
                    </a:cubicBezTo>
                    <a:lnTo>
                      <a:pt x="42" y="62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66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837" name="Gruppieren 1954"/>
          <p:cNvGrpSpPr/>
          <p:nvPr/>
        </p:nvGrpSpPr>
        <p:grpSpPr>
          <a:xfrm>
            <a:off x="0" y="4213509"/>
            <a:ext cx="2392167" cy="2453991"/>
            <a:chOff x="-59838" y="4384727"/>
            <a:chExt cx="2452005" cy="2552364"/>
          </a:xfrm>
        </p:grpSpPr>
        <p:sp>
          <p:nvSpPr>
            <p:cNvPr id="838" name="Rectangle 6"/>
            <p:cNvSpPr>
              <a:spLocks noChangeArrowheads="1"/>
            </p:cNvSpPr>
            <p:nvPr/>
          </p:nvSpPr>
          <p:spPr bwMode="auto">
            <a:xfrm>
              <a:off x="401959" y="4701170"/>
              <a:ext cx="1850304" cy="18052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39" name="Rectangle 7"/>
            <p:cNvSpPr>
              <a:spLocks noChangeArrowheads="1"/>
            </p:cNvSpPr>
            <p:nvPr/>
          </p:nvSpPr>
          <p:spPr bwMode="auto">
            <a:xfrm>
              <a:off x="401959" y="4701170"/>
              <a:ext cx="1850304" cy="1805252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pic>
          <p:nvPicPr>
            <p:cNvPr id="840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959" y="4701170"/>
              <a:ext cx="1856323" cy="1810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41" name="Freeform 12"/>
            <p:cNvSpPr>
              <a:spLocks/>
            </p:cNvSpPr>
            <p:nvPr/>
          </p:nvSpPr>
          <p:spPr bwMode="auto">
            <a:xfrm>
              <a:off x="401959" y="6240158"/>
              <a:ext cx="622119" cy="177726"/>
            </a:xfrm>
            <a:custGeom>
              <a:avLst/>
              <a:gdLst>
                <a:gd name="T0" fmla="*/ 16 w 930"/>
                <a:gd name="T1" fmla="*/ 265 h 273"/>
                <a:gd name="T2" fmla="*/ 40 w 930"/>
                <a:gd name="T3" fmla="*/ 273 h 273"/>
                <a:gd name="T4" fmla="*/ 56 w 930"/>
                <a:gd name="T5" fmla="*/ 273 h 273"/>
                <a:gd name="T6" fmla="*/ 80 w 930"/>
                <a:gd name="T7" fmla="*/ 265 h 273"/>
                <a:gd name="T8" fmla="*/ 104 w 930"/>
                <a:gd name="T9" fmla="*/ 265 h 273"/>
                <a:gd name="T10" fmla="*/ 128 w 930"/>
                <a:gd name="T11" fmla="*/ 265 h 273"/>
                <a:gd name="T12" fmla="*/ 152 w 930"/>
                <a:gd name="T13" fmla="*/ 257 h 273"/>
                <a:gd name="T14" fmla="*/ 176 w 930"/>
                <a:gd name="T15" fmla="*/ 257 h 273"/>
                <a:gd name="T16" fmla="*/ 192 w 930"/>
                <a:gd name="T17" fmla="*/ 249 h 273"/>
                <a:gd name="T18" fmla="*/ 216 w 930"/>
                <a:gd name="T19" fmla="*/ 233 h 273"/>
                <a:gd name="T20" fmla="*/ 240 w 930"/>
                <a:gd name="T21" fmla="*/ 225 h 273"/>
                <a:gd name="T22" fmla="*/ 264 w 930"/>
                <a:gd name="T23" fmla="*/ 233 h 273"/>
                <a:gd name="T24" fmla="*/ 280 w 930"/>
                <a:gd name="T25" fmla="*/ 233 h 273"/>
                <a:gd name="T26" fmla="*/ 305 w 930"/>
                <a:gd name="T27" fmla="*/ 217 h 273"/>
                <a:gd name="T28" fmla="*/ 329 w 930"/>
                <a:gd name="T29" fmla="*/ 201 h 273"/>
                <a:gd name="T30" fmla="*/ 353 w 930"/>
                <a:gd name="T31" fmla="*/ 209 h 273"/>
                <a:gd name="T32" fmla="*/ 377 w 930"/>
                <a:gd name="T33" fmla="*/ 209 h 273"/>
                <a:gd name="T34" fmla="*/ 401 w 930"/>
                <a:gd name="T35" fmla="*/ 217 h 273"/>
                <a:gd name="T36" fmla="*/ 417 w 930"/>
                <a:gd name="T37" fmla="*/ 225 h 273"/>
                <a:gd name="T38" fmla="*/ 441 w 930"/>
                <a:gd name="T39" fmla="*/ 225 h 273"/>
                <a:gd name="T40" fmla="*/ 465 w 930"/>
                <a:gd name="T41" fmla="*/ 217 h 273"/>
                <a:gd name="T42" fmla="*/ 489 w 930"/>
                <a:gd name="T43" fmla="*/ 217 h 273"/>
                <a:gd name="T44" fmla="*/ 513 w 930"/>
                <a:gd name="T45" fmla="*/ 201 h 273"/>
                <a:gd name="T46" fmla="*/ 529 w 930"/>
                <a:gd name="T47" fmla="*/ 193 h 273"/>
                <a:gd name="T48" fmla="*/ 553 w 930"/>
                <a:gd name="T49" fmla="*/ 193 h 273"/>
                <a:gd name="T50" fmla="*/ 585 w 930"/>
                <a:gd name="T51" fmla="*/ 177 h 273"/>
                <a:gd name="T52" fmla="*/ 593 w 930"/>
                <a:gd name="T53" fmla="*/ 169 h 273"/>
                <a:gd name="T54" fmla="*/ 617 w 930"/>
                <a:gd name="T55" fmla="*/ 169 h 273"/>
                <a:gd name="T56" fmla="*/ 641 w 930"/>
                <a:gd name="T57" fmla="*/ 177 h 273"/>
                <a:gd name="T58" fmla="*/ 665 w 930"/>
                <a:gd name="T59" fmla="*/ 153 h 273"/>
                <a:gd name="T60" fmla="*/ 681 w 930"/>
                <a:gd name="T61" fmla="*/ 137 h 273"/>
                <a:gd name="T62" fmla="*/ 705 w 930"/>
                <a:gd name="T63" fmla="*/ 145 h 273"/>
                <a:gd name="T64" fmla="*/ 730 w 930"/>
                <a:gd name="T65" fmla="*/ 121 h 273"/>
                <a:gd name="T66" fmla="*/ 754 w 930"/>
                <a:gd name="T67" fmla="*/ 113 h 273"/>
                <a:gd name="T68" fmla="*/ 770 w 930"/>
                <a:gd name="T69" fmla="*/ 97 h 273"/>
                <a:gd name="T70" fmla="*/ 794 w 930"/>
                <a:gd name="T71" fmla="*/ 89 h 273"/>
                <a:gd name="T72" fmla="*/ 818 w 930"/>
                <a:gd name="T73" fmla="*/ 89 h 273"/>
                <a:gd name="T74" fmla="*/ 834 w 930"/>
                <a:gd name="T75" fmla="*/ 121 h 273"/>
                <a:gd name="T76" fmla="*/ 850 w 930"/>
                <a:gd name="T77" fmla="*/ 89 h 273"/>
                <a:gd name="T78" fmla="*/ 874 w 930"/>
                <a:gd name="T79" fmla="*/ 57 h 273"/>
                <a:gd name="T80" fmla="*/ 890 w 930"/>
                <a:gd name="T81" fmla="*/ 33 h 273"/>
                <a:gd name="T82" fmla="*/ 914 w 930"/>
                <a:gd name="T83" fmla="*/ 16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30" h="273">
                  <a:moveTo>
                    <a:pt x="0" y="273"/>
                  </a:moveTo>
                  <a:lnTo>
                    <a:pt x="8" y="273"/>
                  </a:lnTo>
                  <a:lnTo>
                    <a:pt x="16" y="265"/>
                  </a:lnTo>
                  <a:lnTo>
                    <a:pt x="24" y="265"/>
                  </a:lnTo>
                  <a:lnTo>
                    <a:pt x="32" y="265"/>
                  </a:lnTo>
                  <a:lnTo>
                    <a:pt x="40" y="273"/>
                  </a:lnTo>
                  <a:lnTo>
                    <a:pt x="56" y="273"/>
                  </a:lnTo>
                  <a:lnTo>
                    <a:pt x="48" y="273"/>
                  </a:lnTo>
                  <a:lnTo>
                    <a:pt x="56" y="273"/>
                  </a:lnTo>
                  <a:lnTo>
                    <a:pt x="64" y="265"/>
                  </a:lnTo>
                  <a:lnTo>
                    <a:pt x="72" y="265"/>
                  </a:lnTo>
                  <a:lnTo>
                    <a:pt x="80" y="265"/>
                  </a:lnTo>
                  <a:lnTo>
                    <a:pt x="88" y="257"/>
                  </a:lnTo>
                  <a:lnTo>
                    <a:pt x="96" y="265"/>
                  </a:lnTo>
                  <a:lnTo>
                    <a:pt x="104" y="265"/>
                  </a:lnTo>
                  <a:lnTo>
                    <a:pt x="112" y="265"/>
                  </a:lnTo>
                  <a:lnTo>
                    <a:pt x="120" y="265"/>
                  </a:lnTo>
                  <a:lnTo>
                    <a:pt x="128" y="265"/>
                  </a:lnTo>
                  <a:lnTo>
                    <a:pt x="136" y="265"/>
                  </a:lnTo>
                  <a:lnTo>
                    <a:pt x="144" y="257"/>
                  </a:lnTo>
                  <a:lnTo>
                    <a:pt x="152" y="257"/>
                  </a:lnTo>
                  <a:lnTo>
                    <a:pt x="160" y="257"/>
                  </a:lnTo>
                  <a:lnTo>
                    <a:pt x="168" y="257"/>
                  </a:lnTo>
                  <a:lnTo>
                    <a:pt x="176" y="257"/>
                  </a:lnTo>
                  <a:lnTo>
                    <a:pt x="184" y="265"/>
                  </a:lnTo>
                  <a:lnTo>
                    <a:pt x="184" y="257"/>
                  </a:lnTo>
                  <a:lnTo>
                    <a:pt x="192" y="249"/>
                  </a:lnTo>
                  <a:lnTo>
                    <a:pt x="200" y="241"/>
                  </a:lnTo>
                  <a:lnTo>
                    <a:pt x="208" y="233"/>
                  </a:lnTo>
                  <a:lnTo>
                    <a:pt x="216" y="233"/>
                  </a:lnTo>
                  <a:lnTo>
                    <a:pt x="224" y="233"/>
                  </a:lnTo>
                  <a:lnTo>
                    <a:pt x="232" y="225"/>
                  </a:lnTo>
                  <a:lnTo>
                    <a:pt x="240" y="225"/>
                  </a:lnTo>
                  <a:lnTo>
                    <a:pt x="248" y="225"/>
                  </a:lnTo>
                  <a:lnTo>
                    <a:pt x="256" y="233"/>
                  </a:lnTo>
                  <a:lnTo>
                    <a:pt x="264" y="233"/>
                  </a:lnTo>
                  <a:lnTo>
                    <a:pt x="280" y="233"/>
                  </a:lnTo>
                  <a:lnTo>
                    <a:pt x="272" y="233"/>
                  </a:lnTo>
                  <a:lnTo>
                    <a:pt x="280" y="233"/>
                  </a:lnTo>
                  <a:lnTo>
                    <a:pt x="288" y="233"/>
                  </a:lnTo>
                  <a:lnTo>
                    <a:pt x="297" y="225"/>
                  </a:lnTo>
                  <a:lnTo>
                    <a:pt x="305" y="217"/>
                  </a:lnTo>
                  <a:lnTo>
                    <a:pt x="313" y="209"/>
                  </a:lnTo>
                  <a:lnTo>
                    <a:pt x="321" y="209"/>
                  </a:lnTo>
                  <a:lnTo>
                    <a:pt x="329" y="201"/>
                  </a:lnTo>
                  <a:lnTo>
                    <a:pt x="337" y="209"/>
                  </a:lnTo>
                  <a:lnTo>
                    <a:pt x="345" y="209"/>
                  </a:lnTo>
                  <a:lnTo>
                    <a:pt x="353" y="209"/>
                  </a:lnTo>
                  <a:lnTo>
                    <a:pt x="361" y="209"/>
                  </a:lnTo>
                  <a:lnTo>
                    <a:pt x="369" y="209"/>
                  </a:lnTo>
                  <a:lnTo>
                    <a:pt x="377" y="209"/>
                  </a:lnTo>
                  <a:lnTo>
                    <a:pt x="385" y="209"/>
                  </a:lnTo>
                  <a:lnTo>
                    <a:pt x="393" y="209"/>
                  </a:lnTo>
                  <a:lnTo>
                    <a:pt x="401" y="217"/>
                  </a:lnTo>
                  <a:lnTo>
                    <a:pt x="409" y="225"/>
                  </a:lnTo>
                  <a:lnTo>
                    <a:pt x="425" y="225"/>
                  </a:lnTo>
                  <a:lnTo>
                    <a:pt x="417" y="225"/>
                  </a:lnTo>
                  <a:lnTo>
                    <a:pt x="425" y="225"/>
                  </a:lnTo>
                  <a:lnTo>
                    <a:pt x="433" y="225"/>
                  </a:lnTo>
                  <a:lnTo>
                    <a:pt x="441" y="225"/>
                  </a:lnTo>
                  <a:lnTo>
                    <a:pt x="449" y="225"/>
                  </a:lnTo>
                  <a:lnTo>
                    <a:pt x="457" y="217"/>
                  </a:lnTo>
                  <a:lnTo>
                    <a:pt x="465" y="217"/>
                  </a:lnTo>
                  <a:lnTo>
                    <a:pt x="473" y="217"/>
                  </a:lnTo>
                  <a:lnTo>
                    <a:pt x="481" y="217"/>
                  </a:lnTo>
                  <a:lnTo>
                    <a:pt x="489" y="217"/>
                  </a:lnTo>
                  <a:lnTo>
                    <a:pt x="497" y="209"/>
                  </a:lnTo>
                  <a:lnTo>
                    <a:pt x="505" y="209"/>
                  </a:lnTo>
                  <a:lnTo>
                    <a:pt x="513" y="201"/>
                  </a:lnTo>
                  <a:lnTo>
                    <a:pt x="521" y="193"/>
                  </a:lnTo>
                  <a:lnTo>
                    <a:pt x="521" y="201"/>
                  </a:lnTo>
                  <a:lnTo>
                    <a:pt x="529" y="193"/>
                  </a:lnTo>
                  <a:lnTo>
                    <a:pt x="537" y="193"/>
                  </a:lnTo>
                  <a:lnTo>
                    <a:pt x="545" y="193"/>
                  </a:lnTo>
                  <a:lnTo>
                    <a:pt x="553" y="193"/>
                  </a:lnTo>
                  <a:lnTo>
                    <a:pt x="561" y="185"/>
                  </a:lnTo>
                  <a:lnTo>
                    <a:pt x="569" y="177"/>
                  </a:lnTo>
                  <a:lnTo>
                    <a:pt x="585" y="177"/>
                  </a:lnTo>
                  <a:lnTo>
                    <a:pt x="577" y="177"/>
                  </a:lnTo>
                  <a:lnTo>
                    <a:pt x="585" y="177"/>
                  </a:lnTo>
                  <a:lnTo>
                    <a:pt x="593" y="169"/>
                  </a:lnTo>
                  <a:lnTo>
                    <a:pt x="601" y="169"/>
                  </a:lnTo>
                  <a:lnTo>
                    <a:pt x="609" y="169"/>
                  </a:lnTo>
                  <a:lnTo>
                    <a:pt x="617" y="169"/>
                  </a:lnTo>
                  <a:lnTo>
                    <a:pt x="625" y="177"/>
                  </a:lnTo>
                  <a:lnTo>
                    <a:pt x="633" y="177"/>
                  </a:lnTo>
                  <a:lnTo>
                    <a:pt x="641" y="177"/>
                  </a:lnTo>
                  <a:lnTo>
                    <a:pt x="649" y="169"/>
                  </a:lnTo>
                  <a:lnTo>
                    <a:pt x="657" y="161"/>
                  </a:lnTo>
                  <a:lnTo>
                    <a:pt x="665" y="153"/>
                  </a:lnTo>
                  <a:lnTo>
                    <a:pt x="681" y="137"/>
                  </a:lnTo>
                  <a:lnTo>
                    <a:pt x="673" y="137"/>
                  </a:lnTo>
                  <a:lnTo>
                    <a:pt x="681" y="137"/>
                  </a:lnTo>
                  <a:lnTo>
                    <a:pt x="689" y="137"/>
                  </a:lnTo>
                  <a:lnTo>
                    <a:pt x="697" y="137"/>
                  </a:lnTo>
                  <a:lnTo>
                    <a:pt x="705" y="145"/>
                  </a:lnTo>
                  <a:lnTo>
                    <a:pt x="714" y="145"/>
                  </a:lnTo>
                  <a:lnTo>
                    <a:pt x="730" y="129"/>
                  </a:lnTo>
                  <a:lnTo>
                    <a:pt x="730" y="121"/>
                  </a:lnTo>
                  <a:lnTo>
                    <a:pt x="738" y="121"/>
                  </a:lnTo>
                  <a:lnTo>
                    <a:pt x="746" y="121"/>
                  </a:lnTo>
                  <a:lnTo>
                    <a:pt x="754" y="113"/>
                  </a:lnTo>
                  <a:lnTo>
                    <a:pt x="770" y="97"/>
                  </a:lnTo>
                  <a:lnTo>
                    <a:pt x="762" y="97"/>
                  </a:lnTo>
                  <a:lnTo>
                    <a:pt x="770" y="97"/>
                  </a:lnTo>
                  <a:lnTo>
                    <a:pt x="778" y="89"/>
                  </a:lnTo>
                  <a:lnTo>
                    <a:pt x="786" y="89"/>
                  </a:lnTo>
                  <a:lnTo>
                    <a:pt x="794" y="89"/>
                  </a:lnTo>
                  <a:lnTo>
                    <a:pt x="802" y="81"/>
                  </a:lnTo>
                  <a:lnTo>
                    <a:pt x="810" y="81"/>
                  </a:lnTo>
                  <a:lnTo>
                    <a:pt x="818" y="89"/>
                  </a:lnTo>
                  <a:lnTo>
                    <a:pt x="826" y="97"/>
                  </a:lnTo>
                  <a:lnTo>
                    <a:pt x="826" y="113"/>
                  </a:lnTo>
                  <a:lnTo>
                    <a:pt x="834" y="121"/>
                  </a:lnTo>
                  <a:lnTo>
                    <a:pt x="842" y="113"/>
                  </a:lnTo>
                  <a:lnTo>
                    <a:pt x="850" y="105"/>
                  </a:lnTo>
                  <a:lnTo>
                    <a:pt x="850" y="89"/>
                  </a:lnTo>
                  <a:lnTo>
                    <a:pt x="866" y="73"/>
                  </a:lnTo>
                  <a:lnTo>
                    <a:pt x="866" y="65"/>
                  </a:lnTo>
                  <a:lnTo>
                    <a:pt x="874" y="57"/>
                  </a:lnTo>
                  <a:lnTo>
                    <a:pt x="874" y="41"/>
                  </a:lnTo>
                  <a:lnTo>
                    <a:pt x="882" y="41"/>
                  </a:lnTo>
                  <a:lnTo>
                    <a:pt x="890" y="33"/>
                  </a:lnTo>
                  <a:lnTo>
                    <a:pt x="898" y="24"/>
                  </a:lnTo>
                  <a:lnTo>
                    <a:pt x="906" y="16"/>
                  </a:lnTo>
                  <a:lnTo>
                    <a:pt x="914" y="16"/>
                  </a:lnTo>
                  <a:lnTo>
                    <a:pt x="922" y="8"/>
                  </a:lnTo>
                  <a:lnTo>
                    <a:pt x="930" y="0"/>
                  </a:lnTo>
                </a:path>
              </a:pathLst>
            </a:custGeom>
            <a:noFill/>
            <a:ln w="25400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42" name="Freeform 13"/>
            <p:cNvSpPr>
              <a:spLocks/>
            </p:cNvSpPr>
            <p:nvPr/>
          </p:nvSpPr>
          <p:spPr bwMode="auto">
            <a:xfrm>
              <a:off x="1024079" y="5964130"/>
              <a:ext cx="584658" cy="276028"/>
            </a:xfrm>
            <a:custGeom>
              <a:avLst/>
              <a:gdLst>
                <a:gd name="T0" fmla="*/ 16 w 874"/>
                <a:gd name="T1" fmla="*/ 416 h 424"/>
                <a:gd name="T2" fmla="*/ 40 w 874"/>
                <a:gd name="T3" fmla="*/ 400 h 424"/>
                <a:gd name="T4" fmla="*/ 64 w 874"/>
                <a:gd name="T5" fmla="*/ 384 h 424"/>
                <a:gd name="T6" fmla="*/ 88 w 874"/>
                <a:gd name="T7" fmla="*/ 368 h 424"/>
                <a:gd name="T8" fmla="*/ 112 w 874"/>
                <a:gd name="T9" fmla="*/ 344 h 424"/>
                <a:gd name="T10" fmla="*/ 136 w 874"/>
                <a:gd name="T11" fmla="*/ 320 h 424"/>
                <a:gd name="T12" fmla="*/ 152 w 874"/>
                <a:gd name="T13" fmla="*/ 296 h 424"/>
                <a:gd name="T14" fmla="*/ 176 w 874"/>
                <a:gd name="T15" fmla="*/ 280 h 424"/>
                <a:gd name="T16" fmla="*/ 201 w 874"/>
                <a:gd name="T17" fmla="*/ 272 h 424"/>
                <a:gd name="T18" fmla="*/ 225 w 874"/>
                <a:gd name="T19" fmla="*/ 256 h 424"/>
                <a:gd name="T20" fmla="*/ 249 w 874"/>
                <a:gd name="T21" fmla="*/ 240 h 424"/>
                <a:gd name="T22" fmla="*/ 273 w 874"/>
                <a:gd name="T23" fmla="*/ 216 h 424"/>
                <a:gd name="T24" fmla="*/ 305 w 874"/>
                <a:gd name="T25" fmla="*/ 184 h 424"/>
                <a:gd name="T26" fmla="*/ 321 w 874"/>
                <a:gd name="T27" fmla="*/ 160 h 424"/>
                <a:gd name="T28" fmla="*/ 353 w 874"/>
                <a:gd name="T29" fmla="*/ 136 h 424"/>
                <a:gd name="T30" fmla="*/ 369 w 874"/>
                <a:gd name="T31" fmla="*/ 112 h 424"/>
                <a:gd name="T32" fmla="*/ 385 w 874"/>
                <a:gd name="T33" fmla="*/ 88 h 424"/>
                <a:gd name="T34" fmla="*/ 393 w 874"/>
                <a:gd name="T35" fmla="*/ 64 h 424"/>
                <a:gd name="T36" fmla="*/ 417 w 874"/>
                <a:gd name="T37" fmla="*/ 24 h 424"/>
                <a:gd name="T38" fmla="*/ 425 w 874"/>
                <a:gd name="T39" fmla="*/ 16 h 424"/>
                <a:gd name="T40" fmla="*/ 449 w 874"/>
                <a:gd name="T41" fmla="*/ 16 h 424"/>
                <a:gd name="T42" fmla="*/ 465 w 874"/>
                <a:gd name="T43" fmla="*/ 24 h 424"/>
                <a:gd name="T44" fmla="*/ 489 w 874"/>
                <a:gd name="T45" fmla="*/ 40 h 424"/>
                <a:gd name="T46" fmla="*/ 513 w 874"/>
                <a:gd name="T47" fmla="*/ 56 h 424"/>
                <a:gd name="T48" fmla="*/ 537 w 874"/>
                <a:gd name="T49" fmla="*/ 56 h 424"/>
                <a:gd name="T50" fmla="*/ 561 w 874"/>
                <a:gd name="T51" fmla="*/ 40 h 424"/>
                <a:gd name="T52" fmla="*/ 577 w 874"/>
                <a:gd name="T53" fmla="*/ 8 h 424"/>
                <a:gd name="T54" fmla="*/ 602 w 874"/>
                <a:gd name="T55" fmla="*/ 16 h 424"/>
                <a:gd name="T56" fmla="*/ 618 w 874"/>
                <a:gd name="T57" fmla="*/ 64 h 424"/>
                <a:gd name="T58" fmla="*/ 642 w 874"/>
                <a:gd name="T59" fmla="*/ 88 h 424"/>
                <a:gd name="T60" fmla="*/ 666 w 874"/>
                <a:gd name="T61" fmla="*/ 104 h 424"/>
                <a:gd name="T62" fmla="*/ 682 w 874"/>
                <a:gd name="T63" fmla="*/ 120 h 424"/>
                <a:gd name="T64" fmla="*/ 706 w 874"/>
                <a:gd name="T65" fmla="*/ 152 h 424"/>
                <a:gd name="T66" fmla="*/ 730 w 874"/>
                <a:gd name="T67" fmla="*/ 168 h 424"/>
                <a:gd name="T68" fmla="*/ 754 w 874"/>
                <a:gd name="T69" fmla="*/ 192 h 424"/>
                <a:gd name="T70" fmla="*/ 762 w 874"/>
                <a:gd name="T71" fmla="*/ 224 h 424"/>
                <a:gd name="T72" fmla="*/ 778 w 874"/>
                <a:gd name="T73" fmla="*/ 272 h 424"/>
                <a:gd name="T74" fmla="*/ 786 w 874"/>
                <a:gd name="T75" fmla="*/ 336 h 424"/>
                <a:gd name="T76" fmla="*/ 802 w 874"/>
                <a:gd name="T77" fmla="*/ 320 h 424"/>
                <a:gd name="T78" fmla="*/ 818 w 874"/>
                <a:gd name="T79" fmla="*/ 296 h 424"/>
                <a:gd name="T80" fmla="*/ 834 w 874"/>
                <a:gd name="T81" fmla="*/ 272 h 424"/>
                <a:gd name="T82" fmla="*/ 858 w 874"/>
                <a:gd name="T83" fmla="*/ 27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74" h="424">
                  <a:moveTo>
                    <a:pt x="0" y="424"/>
                  </a:moveTo>
                  <a:lnTo>
                    <a:pt x="8" y="424"/>
                  </a:lnTo>
                  <a:lnTo>
                    <a:pt x="16" y="416"/>
                  </a:lnTo>
                  <a:lnTo>
                    <a:pt x="24" y="408"/>
                  </a:lnTo>
                  <a:lnTo>
                    <a:pt x="32" y="400"/>
                  </a:lnTo>
                  <a:lnTo>
                    <a:pt x="40" y="400"/>
                  </a:lnTo>
                  <a:lnTo>
                    <a:pt x="48" y="392"/>
                  </a:lnTo>
                  <a:lnTo>
                    <a:pt x="56" y="384"/>
                  </a:lnTo>
                  <a:lnTo>
                    <a:pt x="64" y="384"/>
                  </a:lnTo>
                  <a:lnTo>
                    <a:pt x="72" y="384"/>
                  </a:lnTo>
                  <a:lnTo>
                    <a:pt x="80" y="376"/>
                  </a:lnTo>
                  <a:lnTo>
                    <a:pt x="88" y="368"/>
                  </a:lnTo>
                  <a:lnTo>
                    <a:pt x="96" y="360"/>
                  </a:lnTo>
                  <a:lnTo>
                    <a:pt x="104" y="352"/>
                  </a:lnTo>
                  <a:lnTo>
                    <a:pt x="112" y="344"/>
                  </a:lnTo>
                  <a:lnTo>
                    <a:pt x="120" y="336"/>
                  </a:lnTo>
                  <a:lnTo>
                    <a:pt x="128" y="328"/>
                  </a:lnTo>
                  <a:lnTo>
                    <a:pt x="136" y="320"/>
                  </a:lnTo>
                  <a:lnTo>
                    <a:pt x="144" y="312"/>
                  </a:lnTo>
                  <a:lnTo>
                    <a:pt x="144" y="304"/>
                  </a:lnTo>
                  <a:lnTo>
                    <a:pt x="152" y="296"/>
                  </a:lnTo>
                  <a:lnTo>
                    <a:pt x="160" y="288"/>
                  </a:lnTo>
                  <a:lnTo>
                    <a:pt x="168" y="280"/>
                  </a:lnTo>
                  <a:lnTo>
                    <a:pt x="176" y="280"/>
                  </a:lnTo>
                  <a:lnTo>
                    <a:pt x="184" y="280"/>
                  </a:lnTo>
                  <a:lnTo>
                    <a:pt x="193" y="272"/>
                  </a:lnTo>
                  <a:lnTo>
                    <a:pt x="201" y="272"/>
                  </a:lnTo>
                  <a:lnTo>
                    <a:pt x="209" y="272"/>
                  </a:lnTo>
                  <a:lnTo>
                    <a:pt x="217" y="264"/>
                  </a:lnTo>
                  <a:lnTo>
                    <a:pt x="225" y="256"/>
                  </a:lnTo>
                  <a:lnTo>
                    <a:pt x="233" y="256"/>
                  </a:lnTo>
                  <a:lnTo>
                    <a:pt x="241" y="248"/>
                  </a:lnTo>
                  <a:lnTo>
                    <a:pt x="249" y="240"/>
                  </a:lnTo>
                  <a:lnTo>
                    <a:pt x="257" y="232"/>
                  </a:lnTo>
                  <a:lnTo>
                    <a:pt x="265" y="224"/>
                  </a:lnTo>
                  <a:lnTo>
                    <a:pt x="273" y="216"/>
                  </a:lnTo>
                  <a:lnTo>
                    <a:pt x="281" y="208"/>
                  </a:lnTo>
                  <a:lnTo>
                    <a:pt x="289" y="200"/>
                  </a:lnTo>
                  <a:lnTo>
                    <a:pt x="305" y="184"/>
                  </a:lnTo>
                  <a:lnTo>
                    <a:pt x="305" y="176"/>
                  </a:lnTo>
                  <a:lnTo>
                    <a:pt x="313" y="168"/>
                  </a:lnTo>
                  <a:lnTo>
                    <a:pt x="321" y="160"/>
                  </a:lnTo>
                  <a:lnTo>
                    <a:pt x="329" y="152"/>
                  </a:lnTo>
                  <a:lnTo>
                    <a:pt x="337" y="152"/>
                  </a:lnTo>
                  <a:lnTo>
                    <a:pt x="353" y="136"/>
                  </a:lnTo>
                  <a:lnTo>
                    <a:pt x="353" y="128"/>
                  </a:lnTo>
                  <a:lnTo>
                    <a:pt x="361" y="120"/>
                  </a:lnTo>
                  <a:lnTo>
                    <a:pt x="369" y="112"/>
                  </a:lnTo>
                  <a:lnTo>
                    <a:pt x="377" y="104"/>
                  </a:lnTo>
                  <a:lnTo>
                    <a:pt x="377" y="96"/>
                  </a:lnTo>
                  <a:lnTo>
                    <a:pt x="385" y="88"/>
                  </a:lnTo>
                  <a:lnTo>
                    <a:pt x="385" y="80"/>
                  </a:lnTo>
                  <a:lnTo>
                    <a:pt x="393" y="72"/>
                  </a:lnTo>
                  <a:lnTo>
                    <a:pt x="393" y="64"/>
                  </a:lnTo>
                  <a:lnTo>
                    <a:pt x="401" y="56"/>
                  </a:lnTo>
                  <a:lnTo>
                    <a:pt x="401" y="40"/>
                  </a:lnTo>
                  <a:lnTo>
                    <a:pt x="417" y="24"/>
                  </a:lnTo>
                  <a:lnTo>
                    <a:pt x="409" y="24"/>
                  </a:lnTo>
                  <a:lnTo>
                    <a:pt x="417" y="24"/>
                  </a:lnTo>
                  <a:lnTo>
                    <a:pt x="425" y="16"/>
                  </a:lnTo>
                  <a:lnTo>
                    <a:pt x="433" y="16"/>
                  </a:lnTo>
                  <a:lnTo>
                    <a:pt x="441" y="16"/>
                  </a:lnTo>
                  <a:lnTo>
                    <a:pt x="449" y="16"/>
                  </a:lnTo>
                  <a:lnTo>
                    <a:pt x="457" y="24"/>
                  </a:lnTo>
                  <a:lnTo>
                    <a:pt x="457" y="16"/>
                  </a:lnTo>
                  <a:lnTo>
                    <a:pt x="465" y="24"/>
                  </a:lnTo>
                  <a:lnTo>
                    <a:pt x="473" y="32"/>
                  </a:lnTo>
                  <a:lnTo>
                    <a:pt x="481" y="32"/>
                  </a:lnTo>
                  <a:lnTo>
                    <a:pt x="489" y="40"/>
                  </a:lnTo>
                  <a:lnTo>
                    <a:pt x="497" y="48"/>
                  </a:lnTo>
                  <a:lnTo>
                    <a:pt x="505" y="56"/>
                  </a:lnTo>
                  <a:lnTo>
                    <a:pt x="513" y="56"/>
                  </a:lnTo>
                  <a:lnTo>
                    <a:pt x="521" y="56"/>
                  </a:lnTo>
                  <a:lnTo>
                    <a:pt x="529" y="56"/>
                  </a:lnTo>
                  <a:lnTo>
                    <a:pt x="537" y="56"/>
                  </a:lnTo>
                  <a:lnTo>
                    <a:pt x="545" y="56"/>
                  </a:lnTo>
                  <a:lnTo>
                    <a:pt x="553" y="48"/>
                  </a:lnTo>
                  <a:lnTo>
                    <a:pt x="561" y="40"/>
                  </a:lnTo>
                  <a:lnTo>
                    <a:pt x="569" y="32"/>
                  </a:lnTo>
                  <a:lnTo>
                    <a:pt x="577" y="24"/>
                  </a:lnTo>
                  <a:lnTo>
                    <a:pt x="577" y="8"/>
                  </a:lnTo>
                  <a:lnTo>
                    <a:pt x="585" y="0"/>
                  </a:lnTo>
                  <a:lnTo>
                    <a:pt x="593" y="8"/>
                  </a:lnTo>
                  <a:lnTo>
                    <a:pt x="602" y="16"/>
                  </a:lnTo>
                  <a:lnTo>
                    <a:pt x="602" y="40"/>
                  </a:lnTo>
                  <a:lnTo>
                    <a:pt x="618" y="56"/>
                  </a:lnTo>
                  <a:lnTo>
                    <a:pt x="618" y="64"/>
                  </a:lnTo>
                  <a:lnTo>
                    <a:pt x="626" y="72"/>
                  </a:lnTo>
                  <a:lnTo>
                    <a:pt x="634" y="80"/>
                  </a:lnTo>
                  <a:lnTo>
                    <a:pt x="642" y="88"/>
                  </a:lnTo>
                  <a:lnTo>
                    <a:pt x="650" y="96"/>
                  </a:lnTo>
                  <a:lnTo>
                    <a:pt x="658" y="104"/>
                  </a:lnTo>
                  <a:lnTo>
                    <a:pt x="666" y="104"/>
                  </a:lnTo>
                  <a:lnTo>
                    <a:pt x="682" y="120"/>
                  </a:lnTo>
                  <a:lnTo>
                    <a:pt x="674" y="120"/>
                  </a:lnTo>
                  <a:lnTo>
                    <a:pt x="682" y="120"/>
                  </a:lnTo>
                  <a:lnTo>
                    <a:pt x="690" y="128"/>
                  </a:lnTo>
                  <a:lnTo>
                    <a:pt x="706" y="144"/>
                  </a:lnTo>
                  <a:lnTo>
                    <a:pt x="706" y="152"/>
                  </a:lnTo>
                  <a:lnTo>
                    <a:pt x="714" y="152"/>
                  </a:lnTo>
                  <a:lnTo>
                    <a:pt x="722" y="160"/>
                  </a:lnTo>
                  <a:lnTo>
                    <a:pt x="730" y="168"/>
                  </a:lnTo>
                  <a:lnTo>
                    <a:pt x="738" y="176"/>
                  </a:lnTo>
                  <a:lnTo>
                    <a:pt x="746" y="184"/>
                  </a:lnTo>
                  <a:lnTo>
                    <a:pt x="754" y="192"/>
                  </a:lnTo>
                  <a:lnTo>
                    <a:pt x="754" y="208"/>
                  </a:lnTo>
                  <a:lnTo>
                    <a:pt x="762" y="216"/>
                  </a:lnTo>
                  <a:lnTo>
                    <a:pt x="762" y="224"/>
                  </a:lnTo>
                  <a:lnTo>
                    <a:pt x="770" y="232"/>
                  </a:lnTo>
                  <a:lnTo>
                    <a:pt x="770" y="248"/>
                  </a:lnTo>
                  <a:lnTo>
                    <a:pt x="778" y="272"/>
                  </a:lnTo>
                  <a:lnTo>
                    <a:pt x="778" y="288"/>
                  </a:lnTo>
                  <a:lnTo>
                    <a:pt x="786" y="304"/>
                  </a:lnTo>
                  <a:lnTo>
                    <a:pt x="786" y="336"/>
                  </a:lnTo>
                  <a:lnTo>
                    <a:pt x="794" y="352"/>
                  </a:lnTo>
                  <a:lnTo>
                    <a:pt x="802" y="352"/>
                  </a:lnTo>
                  <a:lnTo>
                    <a:pt x="802" y="320"/>
                  </a:lnTo>
                  <a:lnTo>
                    <a:pt x="810" y="312"/>
                  </a:lnTo>
                  <a:lnTo>
                    <a:pt x="818" y="304"/>
                  </a:lnTo>
                  <a:lnTo>
                    <a:pt x="818" y="296"/>
                  </a:lnTo>
                  <a:lnTo>
                    <a:pt x="826" y="288"/>
                  </a:lnTo>
                  <a:lnTo>
                    <a:pt x="826" y="280"/>
                  </a:lnTo>
                  <a:lnTo>
                    <a:pt x="834" y="272"/>
                  </a:lnTo>
                  <a:lnTo>
                    <a:pt x="842" y="272"/>
                  </a:lnTo>
                  <a:lnTo>
                    <a:pt x="850" y="272"/>
                  </a:lnTo>
                  <a:lnTo>
                    <a:pt x="858" y="272"/>
                  </a:lnTo>
                  <a:lnTo>
                    <a:pt x="866" y="280"/>
                  </a:lnTo>
                  <a:lnTo>
                    <a:pt x="874" y="280"/>
                  </a:lnTo>
                </a:path>
              </a:pathLst>
            </a:custGeom>
            <a:noFill/>
            <a:ln w="25400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43" name="Freeform 14"/>
            <p:cNvSpPr>
              <a:spLocks/>
            </p:cNvSpPr>
            <p:nvPr/>
          </p:nvSpPr>
          <p:spPr bwMode="auto">
            <a:xfrm>
              <a:off x="1608737" y="6146413"/>
              <a:ext cx="649546" cy="302720"/>
            </a:xfrm>
            <a:custGeom>
              <a:avLst/>
              <a:gdLst>
                <a:gd name="T0" fmla="*/ 16 w 971"/>
                <a:gd name="T1" fmla="*/ 8 h 465"/>
                <a:gd name="T2" fmla="*/ 40 w 971"/>
                <a:gd name="T3" fmla="*/ 24 h 465"/>
                <a:gd name="T4" fmla="*/ 64 w 971"/>
                <a:gd name="T5" fmla="*/ 40 h 465"/>
                <a:gd name="T6" fmla="*/ 88 w 971"/>
                <a:gd name="T7" fmla="*/ 40 h 465"/>
                <a:gd name="T8" fmla="*/ 120 w 971"/>
                <a:gd name="T9" fmla="*/ 56 h 465"/>
                <a:gd name="T10" fmla="*/ 128 w 971"/>
                <a:gd name="T11" fmla="*/ 64 h 465"/>
                <a:gd name="T12" fmla="*/ 153 w 971"/>
                <a:gd name="T13" fmla="*/ 80 h 465"/>
                <a:gd name="T14" fmla="*/ 177 w 971"/>
                <a:gd name="T15" fmla="*/ 96 h 465"/>
                <a:gd name="T16" fmla="*/ 201 w 971"/>
                <a:gd name="T17" fmla="*/ 112 h 465"/>
                <a:gd name="T18" fmla="*/ 217 w 971"/>
                <a:gd name="T19" fmla="*/ 144 h 465"/>
                <a:gd name="T20" fmla="*/ 241 w 971"/>
                <a:gd name="T21" fmla="*/ 168 h 465"/>
                <a:gd name="T22" fmla="*/ 265 w 971"/>
                <a:gd name="T23" fmla="*/ 168 h 465"/>
                <a:gd name="T24" fmla="*/ 289 w 971"/>
                <a:gd name="T25" fmla="*/ 193 h 465"/>
                <a:gd name="T26" fmla="*/ 313 w 971"/>
                <a:gd name="T27" fmla="*/ 225 h 465"/>
                <a:gd name="T28" fmla="*/ 337 w 971"/>
                <a:gd name="T29" fmla="*/ 233 h 465"/>
                <a:gd name="T30" fmla="*/ 361 w 971"/>
                <a:gd name="T31" fmla="*/ 249 h 465"/>
                <a:gd name="T32" fmla="*/ 385 w 971"/>
                <a:gd name="T33" fmla="*/ 281 h 465"/>
                <a:gd name="T34" fmla="*/ 401 w 971"/>
                <a:gd name="T35" fmla="*/ 289 h 465"/>
                <a:gd name="T36" fmla="*/ 425 w 971"/>
                <a:gd name="T37" fmla="*/ 297 h 465"/>
                <a:gd name="T38" fmla="*/ 449 w 971"/>
                <a:gd name="T39" fmla="*/ 329 h 465"/>
                <a:gd name="T40" fmla="*/ 457 w 971"/>
                <a:gd name="T41" fmla="*/ 337 h 465"/>
                <a:gd name="T42" fmla="*/ 481 w 971"/>
                <a:gd name="T43" fmla="*/ 337 h 465"/>
                <a:gd name="T44" fmla="*/ 505 w 971"/>
                <a:gd name="T45" fmla="*/ 353 h 465"/>
                <a:gd name="T46" fmla="*/ 529 w 971"/>
                <a:gd name="T47" fmla="*/ 345 h 465"/>
                <a:gd name="T48" fmla="*/ 554 w 971"/>
                <a:gd name="T49" fmla="*/ 361 h 465"/>
                <a:gd name="T50" fmla="*/ 578 w 971"/>
                <a:gd name="T51" fmla="*/ 377 h 465"/>
                <a:gd name="T52" fmla="*/ 602 w 971"/>
                <a:gd name="T53" fmla="*/ 369 h 465"/>
                <a:gd name="T54" fmla="*/ 626 w 971"/>
                <a:gd name="T55" fmla="*/ 385 h 465"/>
                <a:gd name="T56" fmla="*/ 650 w 971"/>
                <a:gd name="T57" fmla="*/ 393 h 465"/>
                <a:gd name="T58" fmla="*/ 674 w 971"/>
                <a:gd name="T59" fmla="*/ 401 h 465"/>
                <a:gd name="T60" fmla="*/ 698 w 971"/>
                <a:gd name="T61" fmla="*/ 393 h 465"/>
                <a:gd name="T62" fmla="*/ 722 w 971"/>
                <a:gd name="T63" fmla="*/ 385 h 465"/>
                <a:gd name="T64" fmla="*/ 746 w 971"/>
                <a:gd name="T65" fmla="*/ 385 h 465"/>
                <a:gd name="T66" fmla="*/ 770 w 971"/>
                <a:gd name="T67" fmla="*/ 385 h 465"/>
                <a:gd name="T68" fmla="*/ 794 w 971"/>
                <a:gd name="T69" fmla="*/ 401 h 465"/>
                <a:gd name="T70" fmla="*/ 818 w 971"/>
                <a:gd name="T71" fmla="*/ 401 h 465"/>
                <a:gd name="T72" fmla="*/ 834 w 971"/>
                <a:gd name="T73" fmla="*/ 417 h 465"/>
                <a:gd name="T74" fmla="*/ 858 w 971"/>
                <a:gd name="T75" fmla="*/ 449 h 465"/>
                <a:gd name="T76" fmla="*/ 882 w 971"/>
                <a:gd name="T77" fmla="*/ 449 h 465"/>
                <a:gd name="T78" fmla="*/ 906 w 971"/>
                <a:gd name="T79" fmla="*/ 433 h 465"/>
                <a:gd name="T80" fmla="*/ 930 w 971"/>
                <a:gd name="T81" fmla="*/ 441 h 465"/>
                <a:gd name="T82" fmla="*/ 954 w 971"/>
                <a:gd name="T83" fmla="*/ 457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71" h="465">
                  <a:moveTo>
                    <a:pt x="0" y="0"/>
                  </a:moveTo>
                  <a:lnTo>
                    <a:pt x="8" y="8"/>
                  </a:lnTo>
                  <a:lnTo>
                    <a:pt x="16" y="8"/>
                  </a:lnTo>
                  <a:lnTo>
                    <a:pt x="24" y="16"/>
                  </a:lnTo>
                  <a:lnTo>
                    <a:pt x="32" y="24"/>
                  </a:lnTo>
                  <a:lnTo>
                    <a:pt x="40" y="24"/>
                  </a:lnTo>
                  <a:lnTo>
                    <a:pt x="48" y="32"/>
                  </a:lnTo>
                  <a:lnTo>
                    <a:pt x="56" y="32"/>
                  </a:lnTo>
                  <a:lnTo>
                    <a:pt x="64" y="40"/>
                  </a:lnTo>
                  <a:lnTo>
                    <a:pt x="72" y="40"/>
                  </a:lnTo>
                  <a:lnTo>
                    <a:pt x="80" y="40"/>
                  </a:lnTo>
                  <a:lnTo>
                    <a:pt x="88" y="40"/>
                  </a:lnTo>
                  <a:lnTo>
                    <a:pt x="96" y="32"/>
                  </a:lnTo>
                  <a:lnTo>
                    <a:pt x="104" y="40"/>
                  </a:lnTo>
                  <a:lnTo>
                    <a:pt x="120" y="56"/>
                  </a:lnTo>
                  <a:lnTo>
                    <a:pt x="112" y="56"/>
                  </a:lnTo>
                  <a:lnTo>
                    <a:pt x="120" y="56"/>
                  </a:lnTo>
                  <a:lnTo>
                    <a:pt x="128" y="64"/>
                  </a:lnTo>
                  <a:lnTo>
                    <a:pt x="136" y="72"/>
                  </a:lnTo>
                  <a:lnTo>
                    <a:pt x="145" y="72"/>
                  </a:lnTo>
                  <a:lnTo>
                    <a:pt x="153" y="80"/>
                  </a:lnTo>
                  <a:lnTo>
                    <a:pt x="161" y="80"/>
                  </a:lnTo>
                  <a:lnTo>
                    <a:pt x="169" y="88"/>
                  </a:lnTo>
                  <a:lnTo>
                    <a:pt x="177" y="96"/>
                  </a:lnTo>
                  <a:lnTo>
                    <a:pt x="185" y="96"/>
                  </a:lnTo>
                  <a:lnTo>
                    <a:pt x="193" y="104"/>
                  </a:lnTo>
                  <a:lnTo>
                    <a:pt x="201" y="112"/>
                  </a:lnTo>
                  <a:lnTo>
                    <a:pt x="201" y="128"/>
                  </a:lnTo>
                  <a:lnTo>
                    <a:pt x="209" y="136"/>
                  </a:lnTo>
                  <a:lnTo>
                    <a:pt x="217" y="144"/>
                  </a:lnTo>
                  <a:lnTo>
                    <a:pt x="225" y="152"/>
                  </a:lnTo>
                  <a:lnTo>
                    <a:pt x="233" y="160"/>
                  </a:lnTo>
                  <a:lnTo>
                    <a:pt x="241" y="168"/>
                  </a:lnTo>
                  <a:lnTo>
                    <a:pt x="249" y="168"/>
                  </a:lnTo>
                  <a:lnTo>
                    <a:pt x="257" y="177"/>
                  </a:lnTo>
                  <a:lnTo>
                    <a:pt x="265" y="168"/>
                  </a:lnTo>
                  <a:lnTo>
                    <a:pt x="273" y="177"/>
                  </a:lnTo>
                  <a:lnTo>
                    <a:pt x="281" y="185"/>
                  </a:lnTo>
                  <a:lnTo>
                    <a:pt x="289" y="193"/>
                  </a:lnTo>
                  <a:lnTo>
                    <a:pt x="305" y="209"/>
                  </a:lnTo>
                  <a:lnTo>
                    <a:pt x="305" y="217"/>
                  </a:lnTo>
                  <a:lnTo>
                    <a:pt x="313" y="225"/>
                  </a:lnTo>
                  <a:lnTo>
                    <a:pt x="321" y="225"/>
                  </a:lnTo>
                  <a:lnTo>
                    <a:pt x="329" y="225"/>
                  </a:lnTo>
                  <a:lnTo>
                    <a:pt x="337" y="233"/>
                  </a:lnTo>
                  <a:lnTo>
                    <a:pt x="345" y="233"/>
                  </a:lnTo>
                  <a:lnTo>
                    <a:pt x="353" y="241"/>
                  </a:lnTo>
                  <a:lnTo>
                    <a:pt x="361" y="249"/>
                  </a:lnTo>
                  <a:lnTo>
                    <a:pt x="369" y="257"/>
                  </a:lnTo>
                  <a:lnTo>
                    <a:pt x="369" y="265"/>
                  </a:lnTo>
                  <a:lnTo>
                    <a:pt x="385" y="281"/>
                  </a:lnTo>
                  <a:lnTo>
                    <a:pt x="385" y="289"/>
                  </a:lnTo>
                  <a:lnTo>
                    <a:pt x="393" y="289"/>
                  </a:lnTo>
                  <a:lnTo>
                    <a:pt x="401" y="289"/>
                  </a:lnTo>
                  <a:lnTo>
                    <a:pt x="409" y="281"/>
                  </a:lnTo>
                  <a:lnTo>
                    <a:pt x="417" y="289"/>
                  </a:lnTo>
                  <a:lnTo>
                    <a:pt x="425" y="297"/>
                  </a:lnTo>
                  <a:lnTo>
                    <a:pt x="433" y="305"/>
                  </a:lnTo>
                  <a:lnTo>
                    <a:pt x="433" y="313"/>
                  </a:lnTo>
                  <a:lnTo>
                    <a:pt x="449" y="329"/>
                  </a:lnTo>
                  <a:lnTo>
                    <a:pt x="441" y="329"/>
                  </a:lnTo>
                  <a:lnTo>
                    <a:pt x="449" y="329"/>
                  </a:lnTo>
                  <a:lnTo>
                    <a:pt x="457" y="337"/>
                  </a:lnTo>
                  <a:lnTo>
                    <a:pt x="465" y="337"/>
                  </a:lnTo>
                  <a:lnTo>
                    <a:pt x="473" y="337"/>
                  </a:lnTo>
                  <a:lnTo>
                    <a:pt x="481" y="337"/>
                  </a:lnTo>
                  <a:lnTo>
                    <a:pt x="489" y="345"/>
                  </a:lnTo>
                  <a:lnTo>
                    <a:pt x="497" y="345"/>
                  </a:lnTo>
                  <a:lnTo>
                    <a:pt x="505" y="353"/>
                  </a:lnTo>
                  <a:lnTo>
                    <a:pt x="513" y="345"/>
                  </a:lnTo>
                  <a:lnTo>
                    <a:pt x="521" y="353"/>
                  </a:lnTo>
                  <a:lnTo>
                    <a:pt x="529" y="345"/>
                  </a:lnTo>
                  <a:lnTo>
                    <a:pt x="537" y="345"/>
                  </a:lnTo>
                  <a:lnTo>
                    <a:pt x="545" y="353"/>
                  </a:lnTo>
                  <a:lnTo>
                    <a:pt x="554" y="361"/>
                  </a:lnTo>
                  <a:lnTo>
                    <a:pt x="562" y="369"/>
                  </a:lnTo>
                  <a:lnTo>
                    <a:pt x="570" y="369"/>
                  </a:lnTo>
                  <a:lnTo>
                    <a:pt x="578" y="377"/>
                  </a:lnTo>
                  <a:lnTo>
                    <a:pt x="586" y="377"/>
                  </a:lnTo>
                  <a:lnTo>
                    <a:pt x="594" y="377"/>
                  </a:lnTo>
                  <a:lnTo>
                    <a:pt x="602" y="369"/>
                  </a:lnTo>
                  <a:lnTo>
                    <a:pt x="610" y="377"/>
                  </a:lnTo>
                  <a:lnTo>
                    <a:pt x="618" y="385"/>
                  </a:lnTo>
                  <a:lnTo>
                    <a:pt x="626" y="385"/>
                  </a:lnTo>
                  <a:lnTo>
                    <a:pt x="634" y="393"/>
                  </a:lnTo>
                  <a:lnTo>
                    <a:pt x="642" y="393"/>
                  </a:lnTo>
                  <a:lnTo>
                    <a:pt x="650" y="393"/>
                  </a:lnTo>
                  <a:lnTo>
                    <a:pt x="658" y="393"/>
                  </a:lnTo>
                  <a:lnTo>
                    <a:pt x="666" y="393"/>
                  </a:lnTo>
                  <a:lnTo>
                    <a:pt x="674" y="401"/>
                  </a:lnTo>
                  <a:lnTo>
                    <a:pt x="682" y="401"/>
                  </a:lnTo>
                  <a:lnTo>
                    <a:pt x="690" y="393"/>
                  </a:lnTo>
                  <a:lnTo>
                    <a:pt x="698" y="393"/>
                  </a:lnTo>
                  <a:lnTo>
                    <a:pt x="706" y="385"/>
                  </a:lnTo>
                  <a:lnTo>
                    <a:pt x="714" y="385"/>
                  </a:lnTo>
                  <a:lnTo>
                    <a:pt x="722" y="385"/>
                  </a:lnTo>
                  <a:lnTo>
                    <a:pt x="730" y="393"/>
                  </a:lnTo>
                  <a:lnTo>
                    <a:pt x="738" y="385"/>
                  </a:lnTo>
                  <a:lnTo>
                    <a:pt x="746" y="385"/>
                  </a:lnTo>
                  <a:lnTo>
                    <a:pt x="754" y="385"/>
                  </a:lnTo>
                  <a:lnTo>
                    <a:pt x="762" y="385"/>
                  </a:lnTo>
                  <a:lnTo>
                    <a:pt x="770" y="385"/>
                  </a:lnTo>
                  <a:lnTo>
                    <a:pt x="778" y="385"/>
                  </a:lnTo>
                  <a:lnTo>
                    <a:pt x="786" y="393"/>
                  </a:lnTo>
                  <a:lnTo>
                    <a:pt x="794" y="401"/>
                  </a:lnTo>
                  <a:lnTo>
                    <a:pt x="802" y="401"/>
                  </a:lnTo>
                  <a:lnTo>
                    <a:pt x="810" y="401"/>
                  </a:lnTo>
                  <a:lnTo>
                    <a:pt x="818" y="401"/>
                  </a:lnTo>
                  <a:lnTo>
                    <a:pt x="826" y="401"/>
                  </a:lnTo>
                  <a:lnTo>
                    <a:pt x="834" y="409"/>
                  </a:lnTo>
                  <a:lnTo>
                    <a:pt x="834" y="417"/>
                  </a:lnTo>
                  <a:lnTo>
                    <a:pt x="850" y="433"/>
                  </a:lnTo>
                  <a:lnTo>
                    <a:pt x="850" y="441"/>
                  </a:lnTo>
                  <a:lnTo>
                    <a:pt x="858" y="449"/>
                  </a:lnTo>
                  <a:lnTo>
                    <a:pt x="866" y="457"/>
                  </a:lnTo>
                  <a:lnTo>
                    <a:pt x="874" y="457"/>
                  </a:lnTo>
                  <a:lnTo>
                    <a:pt x="882" y="449"/>
                  </a:lnTo>
                  <a:lnTo>
                    <a:pt x="890" y="441"/>
                  </a:lnTo>
                  <a:lnTo>
                    <a:pt x="898" y="441"/>
                  </a:lnTo>
                  <a:lnTo>
                    <a:pt x="906" y="433"/>
                  </a:lnTo>
                  <a:lnTo>
                    <a:pt x="914" y="441"/>
                  </a:lnTo>
                  <a:lnTo>
                    <a:pt x="922" y="441"/>
                  </a:lnTo>
                  <a:lnTo>
                    <a:pt x="930" y="441"/>
                  </a:lnTo>
                  <a:lnTo>
                    <a:pt x="938" y="449"/>
                  </a:lnTo>
                  <a:lnTo>
                    <a:pt x="946" y="449"/>
                  </a:lnTo>
                  <a:lnTo>
                    <a:pt x="954" y="457"/>
                  </a:lnTo>
                  <a:lnTo>
                    <a:pt x="962" y="465"/>
                  </a:lnTo>
                  <a:lnTo>
                    <a:pt x="971" y="465"/>
                  </a:lnTo>
                </a:path>
              </a:pathLst>
            </a:custGeom>
            <a:noFill/>
            <a:ln w="25400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44" name="Freeform 15"/>
            <p:cNvSpPr>
              <a:spLocks/>
            </p:cNvSpPr>
            <p:nvPr/>
          </p:nvSpPr>
          <p:spPr bwMode="auto">
            <a:xfrm>
              <a:off x="514342" y="5775989"/>
              <a:ext cx="375948" cy="735642"/>
            </a:xfrm>
            <a:custGeom>
              <a:avLst/>
              <a:gdLst>
                <a:gd name="T0" fmla="*/ 8 w 562"/>
                <a:gd name="T1" fmla="*/ 1098 h 1130"/>
                <a:gd name="T2" fmla="*/ 16 w 562"/>
                <a:gd name="T3" fmla="*/ 1074 h 1130"/>
                <a:gd name="T4" fmla="*/ 32 w 562"/>
                <a:gd name="T5" fmla="*/ 1058 h 1130"/>
                <a:gd name="T6" fmla="*/ 40 w 562"/>
                <a:gd name="T7" fmla="*/ 1018 h 1130"/>
                <a:gd name="T8" fmla="*/ 56 w 562"/>
                <a:gd name="T9" fmla="*/ 986 h 1130"/>
                <a:gd name="T10" fmla="*/ 72 w 562"/>
                <a:gd name="T11" fmla="*/ 962 h 1130"/>
                <a:gd name="T12" fmla="*/ 72 w 562"/>
                <a:gd name="T13" fmla="*/ 938 h 1130"/>
                <a:gd name="T14" fmla="*/ 88 w 562"/>
                <a:gd name="T15" fmla="*/ 906 h 1130"/>
                <a:gd name="T16" fmla="*/ 96 w 562"/>
                <a:gd name="T17" fmla="*/ 882 h 1130"/>
                <a:gd name="T18" fmla="*/ 64 w 562"/>
                <a:gd name="T19" fmla="*/ 858 h 1130"/>
                <a:gd name="T20" fmla="*/ 80 w 562"/>
                <a:gd name="T21" fmla="*/ 842 h 1130"/>
                <a:gd name="T22" fmla="*/ 96 w 562"/>
                <a:gd name="T23" fmla="*/ 826 h 1130"/>
                <a:gd name="T24" fmla="*/ 112 w 562"/>
                <a:gd name="T25" fmla="*/ 786 h 1130"/>
                <a:gd name="T26" fmla="*/ 145 w 562"/>
                <a:gd name="T27" fmla="*/ 762 h 1130"/>
                <a:gd name="T28" fmla="*/ 153 w 562"/>
                <a:gd name="T29" fmla="*/ 697 h 1130"/>
                <a:gd name="T30" fmla="*/ 169 w 562"/>
                <a:gd name="T31" fmla="*/ 673 h 1130"/>
                <a:gd name="T32" fmla="*/ 185 w 562"/>
                <a:gd name="T33" fmla="*/ 657 h 1130"/>
                <a:gd name="T34" fmla="*/ 201 w 562"/>
                <a:gd name="T35" fmla="*/ 641 h 1130"/>
                <a:gd name="T36" fmla="*/ 193 w 562"/>
                <a:gd name="T37" fmla="*/ 625 h 1130"/>
                <a:gd name="T38" fmla="*/ 217 w 562"/>
                <a:gd name="T39" fmla="*/ 609 h 1130"/>
                <a:gd name="T40" fmla="*/ 193 w 562"/>
                <a:gd name="T41" fmla="*/ 593 h 1130"/>
                <a:gd name="T42" fmla="*/ 209 w 562"/>
                <a:gd name="T43" fmla="*/ 569 h 1130"/>
                <a:gd name="T44" fmla="*/ 209 w 562"/>
                <a:gd name="T45" fmla="*/ 545 h 1130"/>
                <a:gd name="T46" fmla="*/ 233 w 562"/>
                <a:gd name="T47" fmla="*/ 505 h 1130"/>
                <a:gd name="T48" fmla="*/ 249 w 562"/>
                <a:gd name="T49" fmla="*/ 473 h 1130"/>
                <a:gd name="T50" fmla="*/ 265 w 562"/>
                <a:gd name="T51" fmla="*/ 449 h 1130"/>
                <a:gd name="T52" fmla="*/ 265 w 562"/>
                <a:gd name="T53" fmla="*/ 433 h 1130"/>
                <a:gd name="T54" fmla="*/ 273 w 562"/>
                <a:gd name="T55" fmla="*/ 417 h 1130"/>
                <a:gd name="T56" fmla="*/ 297 w 562"/>
                <a:gd name="T57" fmla="*/ 393 h 1130"/>
                <a:gd name="T58" fmla="*/ 305 w 562"/>
                <a:gd name="T59" fmla="*/ 345 h 1130"/>
                <a:gd name="T60" fmla="*/ 329 w 562"/>
                <a:gd name="T61" fmla="*/ 321 h 1130"/>
                <a:gd name="T62" fmla="*/ 353 w 562"/>
                <a:gd name="T63" fmla="*/ 313 h 1130"/>
                <a:gd name="T64" fmla="*/ 369 w 562"/>
                <a:gd name="T65" fmla="*/ 281 h 1130"/>
                <a:gd name="T66" fmla="*/ 401 w 562"/>
                <a:gd name="T67" fmla="*/ 225 h 1130"/>
                <a:gd name="T68" fmla="*/ 417 w 562"/>
                <a:gd name="T69" fmla="*/ 209 h 1130"/>
                <a:gd name="T70" fmla="*/ 441 w 562"/>
                <a:gd name="T71" fmla="*/ 193 h 1130"/>
                <a:gd name="T72" fmla="*/ 449 w 562"/>
                <a:gd name="T73" fmla="*/ 136 h 1130"/>
                <a:gd name="T74" fmla="*/ 473 w 562"/>
                <a:gd name="T75" fmla="*/ 120 h 1130"/>
                <a:gd name="T76" fmla="*/ 497 w 562"/>
                <a:gd name="T77" fmla="*/ 64 h 1130"/>
                <a:gd name="T78" fmla="*/ 505 w 562"/>
                <a:gd name="T79" fmla="*/ 56 h 1130"/>
                <a:gd name="T80" fmla="*/ 529 w 562"/>
                <a:gd name="T81" fmla="*/ 40 h 1130"/>
                <a:gd name="T82" fmla="*/ 546 w 562"/>
                <a:gd name="T83" fmla="*/ 16 h 1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62" h="1130">
                  <a:moveTo>
                    <a:pt x="0" y="1130"/>
                  </a:moveTo>
                  <a:lnTo>
                    <a:pt x="0" y="1106"/>
                  </a:lnTo>
                  <a:lnTo>
                    <a:pt x="8" y="1098"/>
                  </a:lnTo>
                  <a:lnTo>
                    <a:pt x="16" y="1090"/>
                  </a:lnTo>
                  <a:lnTo>
                    <a:pt x="24" y="1082"/>
                  </a:lnTo>
                  <a:lnTo>
                    <a:pt x="16" y="1074"/>
                  </a:lnTo>
                  <a:lnTo>
                    <a:pt x="32" y="1058"/>
                  </a:lnTo>
                  <a:lnTo>
                    <a:pt x="24" y="1058"/>
                  </a:lnTo>
                  <a:lnTo>
                    <a:pt x="32" y="1058"/>
                  </a:lnTo>
                  <a:lnTo>
                    <a:pt x="24" y="1050"/>
                  </a:lnTo>
                  <a:lnTo>
                    <a:pt x="40" y="1034"/>
                  </a:lnTo>
                  <a:lnTo>
                    <a:pt x="40" y="1018"/>
                  </a:lnTo>
                  <a:lnTo>
                    <a:pt x="48" y="1010"/>
                  </a:lnTo>
                  <a:lnTo>
                    <a:pt x="56" y="1002"/>
                  </a:lnTo>
                  <a:lnTo>
                    <a:pt x="56" y="986"/>
                  </a:lnTo>
                  <a:lnTo>
                    <a:pt x="64" y="978"/>
                  </a:lnTo>
                  <a:lnTo>
                    <a:pt x="64" y="970"/>
                  </a:lnTo>
                  <a:lnTo>
                    <a:pt x="72" y="962"/>
                  </a:lnTo>
                  <a:lnTo>
                    <a:pt x="72" y="954"/>
                  </a:lnTo>
                  <a:lnTo>
                    <a:pt x="64" y="946"/>
                  </a:lnTo>
                  <a:lnTo>
                    <a:pt x="72" y="938"/>
                  </a:lnTo>
                  <a:lnTo>
                    <a:pt x="80" y="930"/>
                  </a:lnTo>
                  <a:lnTo>
                    <a:pt x="80" y="914"/>
                  </a:lnTo>
                  <a:lnTo>
                    <a:pt x="88" y="906"/>
                  </a:lnTo>
                  <a:lnTo>
                    <a:pt x="96" y="898"/>
                  </a:lnTo>
                  <a:lnTo>
                    <a:pt x="104" y="890"/>
                  </a:lnTo>
                  <a:lnTo>
                    <a:pt x="96" y="882"/>
                  </a:lnTo>
                  <a:lnTo>
                    <a:pt x="88" y="874"/>
                  </a:lnTo>
                  <a:lnTo>
                    <a:pt x="80" y="874"/>
                  </a:lnTo>
                  <a:lnTo>
                    <a:pt x="64" y="858"/>
                  </a:lnTo>
                  <a:lnTo>
                    <a:pt x="72" y="858"/>
                  </a:lnTo>
                  <a:lnTo>
                    <a:pt x="64" y="858"/>
                  </a:lnTo>
                  <a:lnTo>
                    <a:pt x="80" y="842"/>
                  </a:lnTo>
                  <a:lnTo>
                    <a:pt x="72" y="842"/>
                  </a:lnTo>
                  <a:lnTo>
                    <a:pt x="80" y="842"/>
                  </a:lnTo>
                  <a:lnTo>
                    <a:pt x="96" y="826"/>
                  </a:lnTo>
                  <a:lnTo>
                    <a:pt x="96" y="802"/>
                  </a:lnTo>
                  <a:lnTo>
                    <a:pt x="104" y="794"/>
                  </a:lnTo>
                  <a:lnTo>
                    <a:pt x="112" y="786"/>
                  </a:lnTo>
                  <a:lnTo>
                    <a:pt x="120" y="786"/>
                  </a:lnTo>
                  <a:lnTo>
                    <a:pt x="129" y="778"/>
                  </a:lnTo>
                  <a:lnTo>
                    <a:pt x="145" y="762"/>
                  </a:lnTo>
                  <a:lnTo>
                    <a:pt x="145" y="746"/>
                  </a:lnTo>
                  <a:lnTo>
                    <a:pt x="153" y="737"/>
                  </a:lnTo>
                  <a:lnTo>
                    <a:pt x="153" y="697"/>
                  </a:lnTo>
                  <a:lnTo>
                    <a:pt x="161" y="689"/>
                  </a:lnTo>
                  <a:lnTo>
                    <a:pt x="161" y="681"/>
                  </a:lnTo>
                  <a:lnTo>
                    <a:pt x="169" y="673"/>
                  </a:lnTo>
                  <a:lnTo>
                    <a:pt x="185" y="657"/>
                  </a:lnTo>
                  <a:lnTo>
                    <a:pt x="177" y="657"/>
                  </a:lnTo>
                  <a:lnTo>
                    <a:pt x="185" y="657"/>
                  </a:lnTo>
                  <a:lnTo>
                    <a:pt x="201" y="641"/>
                  </a:lnTo>
                  <a:lnTo>
                    <a:pt x="193" y="641"/>
                  </a:lnTo>
                  <a:lnTo>
                    <a:pt x="201" y="641"/>
                  </a:lnTo>
                  <a:lnTo>
                    <a:pt x="193" y="641"/>
                  </a:lnTo>
                  <a:lnTo>
                    <a:pt x="201" y="633"/>
                  </a:lnTo>
                  <a:lnTo>
                    <a:pt x="193" y="625"/>
                  </a:lnTo>
                  <a:lnTo>
                    <a:pt x="201" y="617"/>
                  </a:lnTo>
                  <a:lnTo>
                    <a:pt x="209" y="609"/>
                  </a:lnTo>
                  <a:lnTo>
                    <a:pt x="217" y="609"/>
                  </a:lnTo>
                  <a:lnTo>
                    <a:pt x="209" y="601"/>
                  </a:lnTo>
                  <a:lnTo>
                    <a:pt x="201" y="593"/>
                  </a:lnTo>
                  <a:lnTo>
                    <a:pt x="193" y="593"/>
                  </a:lnTo>
                  <a:lnTo>
                    <a:pt x="201" y="585"/>
                  </a:lnTo>
                  <a:lnTo>
                    <a:pt x="217" y="569"/>
                  </a:lnTo>
                  <a:lnTo>
                    <a:pt x="209" y="569"/>
                  </a:lnTo>
                  <a:lnTo>
                    <a:pt x="217" y="569"/>
                  </a:lnTo>
                  <a:lnTo>
                    <a:pt x="209" y="561"/>
                  </a:lnTo>
                  <a:lnTo>
                    <a:pt x="209" y="545"/>
                  </a:lnTo>
                  <a:lnTo>
                    <a:pt x="225" y="529"/>
                  </a:lnTo>
                  <a:lnTo>
                    <a:pt x="225" y="513"/>
                  </a:lnTo>
                  <a:lnTo>
                    <a:pt x="233" y="505"/>
                  </a:lnTo>
                  <a:lnTo>
                    <a:pt x="233" y="497"/>
                  </a:lnTo>
                  <a:lnTo>
                    <a:pt x="249" y="481"/>
                  </a:lnTo>
                  <a:lnTo>
                    <a:pt x="249" y="473"/>
                  </a:lnTo>
                  <a:lnTo>
                    <a:pt x="257" y="465"/>
                  </a:lnTo>
                  <a:lnTo>
                    <a:pt x="257" y="449"/>
                  </a:lnTo>
                  <a:lnTo>
                    <a:pt x="265" y="449"/>
                  </a:lnTo>
                  <a:lnTo>
                    <a:pt x="257" y="449"/>
                  </a:lnTo>
                  <a:lnTo>
                    <a:pt x="273" y="433"/>
                  </a:lnTo>
                  <a:lnTo>
                    <a:pt x="265" y="433"/>
                  </a:lnTo>
                  <a:lnTo>
                    <a:pt x="273" y="433"/>
                  </a:lnTo>
                  <a:lnTo>
                    <a:pt x="281" y="425"/>
                  </a:lnTo>
                  <a:lnTo>
                    <a:pt x="273" y="417"/>
                  </a:lnTo>
                  <a:lnTo>
                    <a:pt x="281" y="409"/>
                  </a:lnTo>
                  <a:lnTo>
                    <a:pt x="289" y="401"/>
                  </a:lnTo>
                  <a:lnTo>
                    <a:pt x="297" y="393"/>
                  </a:lnTo>
                  <a:lnTo>
                    <a:pt x="297" y="361"/>
                  </a:lnTo>
                  <a:lnTo>
                    <a:pt x="305" y="353"/>
                  </a:lnTo>
                  <a:lnTo>
                    <a:pt x="305" y="345"/>
                  </a:lnTo>
                  <a:lnTo>
                    <a:pt x="313" y="337"/>
                  </a:lnTo>
                  <a:lnTo>
                    <a:pt x="321" y="329"/>
                  </a:lnTo>
                  <a:lnTo>
                    <a:pt x="329" y="321"/>
                  </a:lnTo>
                  <a:lnTo>
                    <a:pt x="337" y="321"/>
                  </a:lnTo>
                  <a:lnTo>
                    <a:pt x="345" y="313"/>
                  </a:lnTo>
                  <a:lnTo>
                    <a:pt x="353" y="313"/>
                  </a:lnTo>
                  <a:lnTo>
                    <a:pt x="361" y="305"/>
                  </a:lnTo>
                  <a:lnTo>
                    <a:pt x="369" y="297"/>
                  </a:lnTo>
                  <a:lnTo>
                    <a:pt x="369" y="281"/>
                  </a:lnTo>
                  <a:lnTo>
                    <a:pt x="385" y="265"/>
                  </a:lnTo>
                  <a:lnTo>
                    <a:pt x="385" y="241"/>
                  </a:lnTo>
                  <a:lnTo>
                    <a:pt x="401" y="225"/>
                  </a:lnTo>
                  <a:lnTo>
                    <a:pt x="401" y="217"/>
                  </a:lnTo>
                  <a:lnTo>
                    <a:pt x="409" y="217"/>
                  </a:lnTo>
                  <a:lnTo>
                    <a:pt x="417" y="209"/>
                  </a:lnTo>
                  <a:lnTo>
                    <a:pt x="425" y="209"/>
                  </a:lnTo>
                  <a:lnTo>
                    <a:pt x="433" y="201"/>
                  </a:lnTo>
                  <a:lnTo>
                    <a:pt x="441" y="193"/>
                  </a:lnTo>
                  <a:lnTo>
                    <a:pt x="441" y="152"/>
                  </a:lnTo>
                  <a:lnTo>
                    <a:pt x="457" y="136"/>
                  </a:lnTo>
                  <a:lnTo>
                    <a:pt x="449" y="136"/>
                  </a:lnTo>
                  <a:lnTo>
                    <a:pt x="457" y="136"/>
                  </a:lnTo>
                  <a:lnTo>
                    <a:pt x="465" y="128"/>
                  </a:lnTo>
                  <a:lnTo>
                    <a:pt x="473" y="120"/>
                  </a:lnTo>
                  <a:lnTo>
                    <a:pt x="473" y="88"/>
                  </a:lnTo>
                  <a:lnTo>
                    <a:pt x="481" y="80"/>
                  </a:lnTo>
                  <a:lnTo>
                    <a:pt x="497" y="64"/>
                  </a:lnTo>
                  <a:lnTo>
                    <a:pt x="489" y="64"/>
                  </a:lnTo>
                  <a:lnTo>
                    <a:pt x="497" y="64"/>
                  </a:lnTo>
                  <a:lnTo>
                    <a:pt x="505" y="56"/>
                  </a:lnTo>
                  <a:lnTo>
                    <a:pt x="513" y="48"/>
                  </a:lnTo>
                  <a:lnTo>
                    <a:pt x="521" y="40"/>
                  </a:lnTo>
                  <a:lnTo>
                    <a:pt x="529" y="40"/>
                  </a:lnTo>
                  <a:lnTo>
                    <a:pt x="537" y="32"/>
                  </a:lnTo>
                  <a:lnTo>
                    <a:pt x="537" y="24"/>
                  </a:lnTo>
                  <a:lnTo>
                    <a:pt x="546" y="16"/>
                  </a:lnTo>
                  <a:lnTo>
                    <a:pt x="554" y="8"/>
                  </a:lnTo>
                  <a:lnTo>
                    <a:pt x="562" y="0"/>
                  </a:lnTo>
                </a:path>
              </a:pathLst>
            </a:custGeom>
            <a:noFill/>
            <a:ln w="25400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45" name="Freeform 16"/>
            <p:cNvSpPr>
              <a:spLocks/>
            </p:cNvSpPr>
            <p:nvPr/>
          </p:nvSpPr>
          <p:spPr bwMode="auto">
            <a:xfrm>
              <a:off x="616691" y="5176407"/>
              <a:ext cx="337818" cy="599580"/>
            </a:xfrm>
            <a:custGeom>
              <a:avLst/>
              <a:gdLst>
                <a:gd name="T0" fmla="*/ 425 w 505"/>
                <a:gd name="T1" fmla="*/ 905 h 921"/>
                <a:gd name="T2" fmla="*/ 449 w 505"/>
                <a:gd name="T3" fmla="*/ 889 h 921"/>
                <a:gd name="T4" fmla="*/ 489 w 505"/>
                <a:gd name="T5" fmla="*/ 881 h 921"/>
                <a:gd name="T6" fmla="*/ 497 w 505"/>
                <a:gd name="T7" fmla="*/ 865 h 921"/>
                <a:gd name="T8" fmla="*/ 465 w 505"/>
                <a:gd name="T9" fmla="*/ 857 h 921"/>
                <a:gd name="T10" fmla="*/ 441 w 505"/>
                <a:gd name="T11" fmla="*/ 849 h 921"/>
                <a:gd name="T12" fmla="*/ 425 w 505"/>
                <a:gd name="T13" fmla="*/ 833 h 921"/>
                <a:gd name="T14" fmla="*/ 409 w 505"/>
                <a:gd name="T15" fmla="*/ 809 h 921"/>
                <a:gd name="T16" fmla="*/ 393 w 505"/>
                <a:gd name="T17" fmla="*/ 753 h 921"/>
                <a:gd name="T18" fmla="*/ 409 w 505"/>
                <a:gd name="T19" fmla="*/ 729 h 921"/>
                <a:gd name="T20" fmla="*/ 441 w 505"/>
                <a:gd name="T21" fmla="*/ 705 h 921"/>
                <a:gd name="T22" fmla="*/ 457 w 505"/>
                <a:gd name="T23" fmla="*/ 673 h 921"/>
                <a:gd name="T24" fmla="*/ 481 w 505"/>
                <a:gd name="T25" fmla="*/ 665 h 921"/>
                <a:gd name="T26" fmla="*/ 473 w 505"/>
                <a:gd name="T27" fmla="*/ 649 h 921"/>
                <a:gd name="T28" fmla="*/ 449 w 505"/>
                <a:gd name="T29" fmla="*/ 633 h 921"/>
                <a:gd name="T30" fmla="*/ 425 w 505"/>
                <a:gd name="T31" fmla="*/ 617 h 921"/>
                <a:gd name="T32" fmla="*/ 401 w 505"/>
                <a:gd name="T33" fmla="*/ 601 h 921"/>
                <a:gd name="T34" fmla="*/ 376 w 505"/>
                <a:gd name="T35" fmla="*/ 585 h 921"/>
                <a:gd name="T36" fmla="*/ 352 w 505"/>
                <a:gd name="T37" fmla="*/ 569 h 921"/>
                <a:gd name="T38" fmla="*/ 328 w 505"/>
                <a:gd name="T39" fmla="*/ 537 h 921"/>
                <a:gd name="T40" fmla="*/ 312 w 505"/>
                <a:gd name="T41" fmla="*/ 513 h 921"/>
                <a:gd name="T42" fmla="*/ 288 w 505"/>
                <a:gd name="T43" fmla="*/ 488 h 921"/>
                <a:gd name="T44" fmla="*/ 264 w 505"/>
                <a:gd name="T45" fmla="*/ 472 h 921"/>
                <a:gd name="T46" fmla="*/ 264 w 505"/>
                <a:gd name="T47" fmla="*/ 448 h 921"/>
                <a:gd name="T48" fmla="*/ 240 w 505"/>
                <a:gd name="T49" fmla="*/ 416 h 921"/>
                <a:gd name="T50" fmla="*/ 224 w 505"/>
                <a:gd name="T51" fmla="*/ 392 h 921"/>
                <a:gd name="T52" fmla="*/ 232 w 505"/>
                <a:gd name="T53" fmla="*/ 376 h 921"/>
                <a:gd name="T54" fmla="*/ 232 w 505"/>
                <a:gd name="T55" fmla="*/ 352 h 921"/>
                <a:gd name="T56" fmla="*/ 208 w 505"/>
                <a:gd name="T57" fmla="*/ 336 h 921"/>
                <a:gd name="T58" fmla="*/ 184 w 505"/>
                <a:gd name="T59" fmla="*/ 312 h 921"/>
                <a:gd name="T60" fmla="*/ 152 w 505"/>
                <a:gd name="T61" fmla="*/ 280 h 921"/>
                <a:gd name="T62" fmla="*/ 152 w 505"/>
                <a:gd name="T63" fmla="*/ 248 h 921"/>
                <a:gd name="T64" fmla="*/ 144 w 505"/>
                <a:gd name="T65" fmla="*/ 232 h 921"/>
                <a:gd name="T66" fmla="*/ 136 w 505"/>
                <a:gd name="T67" fmla="*/ 200 h 921"/>
                <a:gd name="T68" fmla="*/ 136 w 505"/>
                <a:gd name="T69" fmla="*/ 176 h 921"/>
                <a:gd name="T70" fmla="*/ 128 w 505"/>
                <a:gd name="T71" fmla="*/ 152 h 921"/>
                <a:gd name="T72" fmla="*/ 104 w 505"/>
                <a:gd name="T73" fmla="*/ 136 h 921"/>
                <a:gd name="T74" fmla="*/ 80 w 505"/>
                <a:gd name="T75" fmla="*/ 120 h 921"/>
                <a:gd name="T76" fmla="*/ 64 w 505"/>
                <a:gd name="T77" fmla="*/ 104 h 921"/>
                <a:gd name="T78" fmla="*/ 40 w 505"/>
                <a:gd name="T79" fmla="*/ 72 h 921"/>
                <a:gd name="T80" fmla="*/ 8 w 505"/>
                <a:gd name="T81" fmla="*/ 40 h 921"/>
                <a:gd name="T82" fmla="*/ 8 w 505"/>
                <a:gd name="T83" fmla="*/ 16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05" h="921">
                  <a:moveTo>
                    <a:pt x="409" y="921"/>
                  </a:moveTo>
                  <a:lnTo>
                    <a:pt x="417" y="913"/>
                  </a:lnTo>
                  <a:lnTo>
                    <a:pt x="425" y="905"/>
                  </a:lnTo>
                  <a:lnTo>
                    <a:pt x="433" y="905"/>
                  </a:lnTo>
                  <a:lnTo>
                    <a:pt x="441" y="897"/>
                  </a:lnTo>
                  <a:lnTo>
                    <a:pt x="449" y="889"/>
                  </a:lnTo>
                  <a:lnTo>
                    <a:pt x="465" y="889"/>
                  </a:lnTo>
                  <a:lnTo>
                    <a:pt x="473" y="881"/>
                  </a:lnTo>
                  <a:lnTo>
                    <a:pt x="489" y="881"/>
                  </a:lnTo>
                  <a:lnTo>
                    <a:pt x="497" y="881"/>
                  </a:lnTo>
                  <a:lnTo>
                    <a:pt x="505" y="873"/>
                  </a:lnTo>
                  <a:lnTo>
                    <a:pt x="497" y="865"/>
                  </a:lnTo>
                  <a:lnTo>
                    <a:pt x="489" y="865"/>
                  </a:lnTo>
                  <a:lnTo>
                    <a:pt x="473" y="857"/>
                  </a:lnTo>
                  <a:lnTo>
                    <a:pt x="465" y="857"/>
                  </a:lnTo>
                  <a:lnTo>
                    <a:pt x="457" y="857"/>
                  </a:lnTo>
                  <a:lnTo>
                    <a:pt x="449" y="849"/>
                  </a:lnTo>
                  <a:lnTo>
                    <a:pt x="441" y="849"/>
                  </a:lnTo>
                  <a:lnTo>
                    <a:pt x="425" y="833"/>
                  </a:lnTo>
                  <a:lnTo>
                    <a:pt x="433" y="833"/>
                  </a:lnTo>
                  <a:lnTo>
                    <a:pt x="425" y="833"/>
                  </a:lnTo>
                  <a:lnTo>
                    <a:pt x="417" y="825"/>
                  </a:lnTo>
                  <a:lnTo>
                    <a:pt x="417" y="817"/>
                  </a:lnTo>
                  <a:lnTo>
                    <a:pt x="409" y="809"/>
                  </a:lnTo>
                  <a:lnTo>
                    <a:pt x="409" y="801"/>
                  </a:lnTo>
                  <a:lnTo>
                    <a:pt x="393" y="785"/>
                  </a:lnTo>
                  <a:lnTo>
                    <a:pt x="393" y="753"/>
                  </a:lnTo>
                  <a:lnTo>
                    <a:pt x="401" y="745"/>
                  </a:lnTo>
                  <a:lnTo>
                    <a:pt x="401" y="737"/>
                  </a:lnTo>
                  <a:lnTo>
                    <a:pt x="409" y="729"/>
                  </a:lnTo>
                  <a:lnTo>
                    <a:pt x="417" y="721"/>
                  </a:lnTo>
                  <a:lnTo>
                    <a:pt x="425" y="721"/>
                  </a:lnTo>
                  <a:lnTo>
                    <a:pt x="441" y="705"/>
                  </a:lnTo>
                  <a:lnTo>
                    <a:pt x="441" y="681"/>
                  </a:lnTo>
                  <a:lnTo>
                    <a:pt x="449" y="681"/>
                  </a:lnTo>
                  <a:lnTo>
                    <a:pt x="457" y="673"/>
                  </a:lnTo>
                  <a:lnTo>
                    <a:pt x="465" y="673"/>
                  </a:lnTo>
                  <a:lnTo>
                    <a:pt x="473" y="665"/>
                  </a:lnTo>
                  <a:lnTo>
                    <a:pt x="481" y="665"/>
                  </a:lnTo>
                  <a:lnTo>
                    <a:pt x="489" y="657"/>
                  </a:lnTo>
                  <a:lnTo>
                    <a:pt x="481" y="649"/>
                  </a:lnTo>
                  <a:lnTo>
                    <a:pt x="473" y="649"/>
                  </a:lnTo>
                  <a:lnTo>
                    <a:pt x="465" y="641"/>
                  </a:lnTo>
                  <a:lnTo>
                    <a:pt x="457" y="633"/>
                  </a:lnTo>
                  <a:lnTo>
                    <a:pt x="449" y="633"/>
                  </a:lnTo>
                  <a:lnTo>
                    <a:pt x="441" y="625"/>
                  </a:lnTo>
                  <a:lnTo>
                    <a:pt x="433" y="617"/>
                  </a:lnTo>
                  <a:lnTo>
                    <a:pt x="425" y="617"/>
                  </a:lnTo>
                  <a:lnTo>
                    <a:pt x="417" y="609"/>
                  </a:lnTo>
                  <a:lnTo>
                    <a:pt x="409" y="609"/>
                  </a:lnTo>
                  <a:lnTo>
                    <a:pt x="401" y="601"/>
                  </a:lnTo>
                  <a:lnTo>
                    <a:pt x="393" y="593"/>
                  </a:lnTo>
                  <a:lnTo>
                    <a:pt x="384" y="585"/>
                  </a:lnTo>
                  <a:lnTo>
                    <a:pt x="376" y="585"/>
                  </a:lnTo>
                  <a:lnTo>
                    <a:pt x="368" y="577"/>
                  </a:lnTo>
                  <a:lnTo>
                    <a:pt x="360" y="569"/>
                  </a:lnTo>
                  <a:lnTo>
                    <a:pt x="352" y="569"/>
                  </a:lnTo>
                  <a:lnTo>
                    <a:pt x="336" y="553"/>
                  </a:lnTo>
                  <a:lnTo>
                    <a:pt x="336" y="545"/>
                  </a:lnTo>
                  <a:lnTo>
                    <a:pt x="328" y="537"/>
                  </a:lnTo>
                  <a:lnTo>
                    <a:pt x="328" y="529"/>
                  </a:lnTo>
                  <a:lnTo>
                    <a:pt x="320" y="521"/>
                  </a:lnTo>
                  <a:lnTo>
                    <a:pt x="312" y="513"/>
                  </a:lnTo>
                  <a:lnTo>
                    <a:pt x="304" y="505"/>
                  </a:lnTo>
                  <a:lnTo>
                    <a:pt x="296" y="497"/>
                  </a:lnTo>
                  <a:lnTo>
                    <a:pt x="288" y="488"/>
                  </a:lnTo>
                  <a:lnTo>
                    <a:pt x="280" y="488"/>
                  </a:lnTo>
                  <a:lnTo>
                    <a:pt x="272" y="480"/>
                  </a:lnTo>
                  <a:lnTo>
                    <a:pt x="264" y="472"/>
                  </a:lnTo>
                  <a:lnTo>
                    <a:pt x="264" y="456"/>
                  </a:lnTo>
                  <a:lnTo>
                    <a:pt x="272" y="456"/>
                  </a:lnTo>
                  <a:lnTo>
                    <a:pt x="264" y="448"/>
                  </a:lnTo>
                  <a:lnTo>
                    <a:pt x="264" y="440"/>
                  </a:lnTo>
                  <a:lnTo>
                    <a:pt x="256" y="432"/>
                  </a:lnTo>
                  <a:lnTo>
                    <a:pt x="240" y="416"/>
                  </a:lnTo>
                  <a:lnTo>
                    <a:pt x="240" y="408"/>
                  </a:lnTo>
                  <a:lnTo>
                    <a:pt x="232" y="400"/>
                  </a:lnTo>
                  <a:lnTo>
                    <a:pt x="224" y="392"/>
                  </a:lnTo>
                  <a:lnTo>
                    <a:pt x="232" y="384"/>
                  </a:lnTo>
                  <a:lnTo>
                    <a:pt x="240" y="376"/>
                  </a:lnTo>
                  <a:lnTo>
                    <a:pt x="232" y="376"/>
                  </a:lnTo>
                  <a:lnTo>
                    <a:pt x="240" y="368"/>
                  </a:lnTo>
                  <a:lnTo>
                    <a:pt x="224" y="352"/>
                  </a:lnTo>
                  <a:lnTo>
                    <a:pt x="232" y="352"/>
                  </a:lnTo>
                  <a:lnTo>
                    <a:pt x="224" y="352"/>
                  </a:lnTo>
                  <a:lnTo>
                    <a:pt x="216" y="344"/>
                  </a:lnTo>
                  <a:lnTo>
                    <a:pt x="208" y="336"/>
                  </a:lnTo>
                  <a:lnTo>
                    <a:pt x="200" y="328"/>
                  </a:lnTo>
                  <a:lnTo>
                    <a:pt x="192" y="320"/>
                  </a:lnTo>
                  <a:lnTo>
                    <a:pt x="184" y="312"/>
                  </a:lnTo>
                  <a:lnTo>
                    <a:pt x="176" y="304"/>
                  </a:lnTo>
                  <a:lnTo>
                    <a:pt x="168" y="296"/>
                  </a:lnTo>
                  <a:lnTo>
                    <a:pt x="152" y="280"/>
                  </a:lnTo>
                  <a:lnTo>
                    <a:pt x="152" y="256"/>
                  </a:lnTo>
                  <a:lnTo>
                    <a:pt x="160" y="256"/>
                  </a:lnTo>
                  <a:lnTo>
                    <a:pt x="152" y="248"/>
                  </a:lnTo>
                  <a:lnTo>
                    <a:pt x="160" y="248"/>
                  </a:lnTo>
                  <a:lnTo>
                    <a:pt x="152" y="240"/>
                  </a:lnTo>
                  <a:lnTo>
                    <a:pt x="144" y="232"/>
                  </a:lnTo>
                  <a:lnTo>
                    <a:pt x="136" y="224"/>
                  </a:lnTo>
                  <a:lnTo>
                    <a:pt x="136" y="208"/>
                  </a:lnTo>
                  <a:lnTo>
                    <a:pt x="136" y="200"/>
                  </a:lnTo>
                  <a:lnTo>
                    <a:pt x="144" y="192"/>
                  </a:lnTo>
                  <a:lnTo>
                    <a:pt x="136" y="184"/>
                  </a:lnTo>
                  <a:lnTo>
                    <a:pt x="136" y="176"/>
                  </a:lnTo>
                  <a:lnTo>
                    <a:pt x="144" y="168"/>
                  </a:lnTo>
                  <a:lnTo>
                    <a:pt x="136" y="160"/>
                  </a:lnTo>
                  <a:lnTo>
                    <a:pt x="128" y="152"/>
                  </a:lnTo>
                  <a:lnTo>
                    <a:pt x="120" y="144"/>
                  </a:lnTo>
                  <a:lnTo>
                    <a:pt x="112" y="144"/>
                  </a:lnTo>
                  <a:lnTo>
                    <a:pt x="104" y="136"/>
                  </a:lnTo>
                  <a:lnTo>
                    <a:pt x="96" y="136"/>
                  </a:lnTo>
                  <a:lnTo>
                    <a:pt x="88" y="128"/>
                  </a:lnTo>
                  <a:lnTo>
                    <a:pt x="80" y="120"/>
                  </a:lnTo>
                  <a:lnTo>
                    <a:pt x="64" y="104"/>
                  </a:lnTo>
                  <a:lnTo>
                    <a:pt x="72" y="104"/>
                  </a:lnTo>
                  <a:lnTo>
                    <a:pt x="64" y="104"/>
                  </a:lnTo>
                  <a:lnTo>
                    <a:pt x="56" y="96"/>
                  </a:lnTo>
                  <a:lnTo>
                    <a:pt x="40" y="80"/>
                  </a:lnTo>
                  <a:lnTo>
                    <a:pt x="40" y="72"/>
                  </a:lnTo>
                  <a:lnTo>
                    <a:pt x="32" y="64"/>
                  </a:lnTo>
                  <a:lnTo>
                    <a:pt x="24" y="56"/>
                  </a:lnTo>
                  <a:lnTo>
                    <a:pt x="8" y="40"/>
                  </a:lnTo>
                  <a:lnTo>
                    <a:pt x="8" y="24"/>
                  </a:lnTo>
                  <a:lnTo>
                    <a:pt x="16" y="24"/>
                  </a:lnTo>
                  <a:lnTo>
                    <a:pt x="8" y="16"/>
                  </a:lnTo>
                  <a:lnTo>
                    <a:pt x="8" y="8"/>
                  </a:lnTo>
                  <a:lnTo>
                    <a:pt x="0" y="0"/>
                  </a:lnTo>
                </a:path>
              </a:pathLst>
            </a:custGeom>
            <a:noFill/>
            <a:ln w="25400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46" name="Freeform 17"/>
            <p:cNvSpPr>
              <a:spLocks/>
            </p:cNvSpPr>
            <p:nvPr/>
          </p:nvSpPr>
          <p:spPr bwMode="auto">
            <a:xfrm>
              <a:off x="412663" y="4701170"/>
              <a:ext cx="204028" cy="475238"/>
            </a:xfrm>
            <a:custGeom>
              <a:avLst/>
              <a:gdLst>
                <a:gd name="T0" fmla="*/ 297 w 305"/>
                <a:gd name="T1" fmla="*/ 722 h 730"/>
                <a:gd name="T2" fmla="*/ 281 w 305"/>
                <a:gd name="T3" fmla="*/ 706 h 730"/>
                <a:gd name="T4" fmla="*/ 264 w 305"/>
                <a:gd name="T5" fmla="*/ 698 h 730"/>
                <a:gd name="T6" fmla="*/ 264 w 305"/>
                <a:gd name="T7" fmla="*/ 690 h 730"/>
                <a:gd name="T8" fmla="*/ 264 w 305"/>
                <a:gd name="T9" fmla="*/ 674 h 730"/>
                <a:gd name="T10" fmla="*/ 248 w 305"/>
                <a:gd name="T11" fmla="*/ 666 h 730"/>
                <a:gd name="T12" fmla="*/ 248 w 305"/>
                <a:gd name="T13" fmla="*/ 650 h 730"/>
                <a:gd name="T14" fmla="*/ 232 w 305"/>
                <a:gd name="T15" fmla="*/ 617 h 730"/>
                <a:gd name="T16" fmla="*/ 232 w 305"/>
                <a:gd name="T17" fmla="*/ 601 h 730"/>
                <a:gd name="T18" fmla="*/ 224 w 305"/>
                <a:gd name="T19" fmla="*/ 585 h 730"/>
                <a:gd name="T20" fmla="*/ 208 w 305"/>
                <a:gd name="T21" fmla="*/ 577 h 730"/>
                <a:gd name="T22" fmla="*/ 208 w 305"/>
                <a:gd name="T23" fmla="*/ 561 h 730"/>
                <a:gd name="T24" fmla="*/ 192 w 305"/>
                <a:gd name="T25" fmla="*/ 537 h 730"/>
                <a:gd name="T26" fmla="*/ 192 w 305"/>
                <a:gd name="T27" fmla="*/ 537 h 730"/>
                <a:gd name="T28" fmla="*/ 176 w 305"/>
                <a:gd name="T29" fmla="*/ 529 h 730"/>
                <a:gd name="T30" fmla="*/ 168 w 305"/>
                <a:gd name="T31" fmla="*/ 505 h 730"/>
                <a:gd name="T32" fmla="*/ 176 w 305"/>
                <a:gd name="T33" fmla="*/ 489 h 730"/>
                <a:gd name="T34" fmla="*/ 184 w 305"/>
                <a:gd name="T35" fmla="*/ 473 h 730"/>
                <a:gd name="T36" fmla="*/ 176 w 305"/>
                <a:gd name="T37" fmla="*/ 457 h 730"/>
                <a:gd name="T38" fmla="*/ 176 w 305"/>
                <a:gd name="T39" fmla="*/ 457 h 730"/>
                <a:gd name="T40" fmla="*/ 160 w 305"/>
                <a:gd name="T41" fmla="*/ 441 h 730"/>
                <a:gd name="T42" fmla="*/ 144 w 305"/>
                <a:gd name="T43" fmla="*/ 425 h 730"/>
                <a:gd name="T44" fmla="*/ 136 w 305"/>
                <a:gd name="T45" fmla="*/ 409 h 730"/>
                <a:gd name="T46" fmla="*/ 120 w 305"/>
                <a:gd name="T47" fmla="*/ 385 h 730"/>
                <a:gd name="T48" fmla="*/ 120 w 305"/>
                <a:gd name="T49" fmla="*/ 385 h 730"/>
                <a:gd name="T50" fmla="*/ 120 w 305"/>
                <a:gd name="T51" fmla="*/ 369 h 730"/>
                <a:gd name="T52" fmla="*/ 104 w 305"/>
                <a:gd name="T53" fmla="*/ 353 h 730"/>
                <a:gd name="T54" fmla="*/ 104 w 305"/>
                <a:gd name="T55" fmla="*/ 345 h 730"/>
                <a:gd name="T56" fmla="*/ 96 w 305"/>
                <a:gd name="T57" fmla="*/ 329 h 730"/>
                <a:gd name="T58" fmla="*/ 80 w 305"/>
                <a:gd name="T59" fmla="*/ 321 h 730"/>
                <a:gd name="T60" fmla="*/ 96 w 305"/>
                <a:gd name="T61" fmla="*/ 305 h 730"/>
                <a:gd name="T62" fmla="*/ 112 w 305"/>
                <a:gd name="T63" fmla="*/ 297 h 730"/>
                <a:gd name="T64" fmla="*/ 104 w 305"/>
                <a:gd name="T65" fmla="*/ 273 h 730"/>
                <a:gd name="T66" fmla="*/ 88 w 305"/>
                <a:gd name="T67" fmla="*/ 257 h 730"/>
                <a:gd name="T68" fmla="*/ 64 w 305"/>
                <a:gd name="T69" fmla="*/ 241 h 730"/>
                <a:gd name="T70" fmla="*/ 56 w 305"/>
                <a:gd name="T71" fmla="*/ 201 h 730"/>
                <a:gd name="T72" fmla="*/ 48 w 305"/>
                <a:gd name="T73" fmla="*/ 169 h 730"/>
                <a:gd name="T74" fmla="*/ 48 w 305"/>
                <a:gd name="T75" fmla="*/ 145 h 730"/>
                <a:gd name="T76" fmla="*/ 40 w 305"/>
                <a:gd name="T77" fmla="*/ 121 h 730"/>
                <a:gd name="T78" fmla="*/ 32 w 305"/>
                <a:gd name="T79" fmla="*/ 105 h 730"/>
                <a:gd name="T80" fmla="*/ 24 w 305"/>
                <a:gd name="T81" fmla="*/ 81 h 730"/>
                <a:gd name="T82" fmla="*/ 8 w 305"/>
                <a:gd name="T83" fmla="*/ 40 h 730"/>
                <a:gd name="T84" fmla="*/ 8 w 305"/>
                <a:gd name="T85" fmla="*/ 16 h 730"/>
                <a:gd name="T86" fmla="*/ 0 w 305"/>
                <a:gd name="T87" fmla="*/ 0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5" h="730">
                  <a:moveTo>
                    <a:pt x="305" y="730"/>
                  </a:moveTo>
                  <a:lnTo>
                    <a:pt x="297" y="722"/>
                  </a:lnTo>
                  <a:lnTo>
                    <a:pt x="289" y="714"/>
                  </a:lnTo>
                  <a:lnTo>
                    <a:pt x="281" y="706"/>
                  </a:lnTo>
                  <a:lnTo>
                    <a:pt x="272" y="698"/>
                  </a:lnTo>
                  <a:lnTo>
                    <a:pt x="264" y="698"/>
                  </a:lnTo>
                  <a:lnTo>
                    <a:pt x="272" y="690"/>
                  </a:lnTo>
                  <a:lnTo>
                    <a:pt x="264" y="690"/>
                  </a:lnTo>
                  <a:lnTo>
                    <a:pt x="272" y="682"/>
                  </a:lnTo>
                  <a:lnTo>
                    <a:pt x="264" y="674"/>
                  </a:lnTo>
                  <a:lnTo>
                    <a:pt x="256" y="666"/>
                  </a:lnTo>
                  <a:lnTo>
                    <a:pt x="248" y="666"/>
                  </a:lnTo>
                  <a:lnTo>
                    <a:pt x="256" y="658"/>
                  </a:lnTo>
                  <a:lnTo>
                    <a:pt x="248" y="650"/>
                  </a:lnTo>
                  <a:lnTo>
                    <a:pt x="232" y="634"/>
                  </a:lnTo>
                  <a:lnTo>
                    <a:pt x="232" y="617"/>
                  </a:lnTo>
                  <a:lnTo>
                    <a:pt x="224" y="609"/>
                  </a:lnTo>
                  <a:lnTo>
                    <a:pt x="232" y="601"/>
                  </a:lnTo>
                  <a:lnTo>
                    <a:pt x="232" y="593"/>
                  </a:lnTo>
                  <a:lnTo>
                    <a:pt x="224" y="585"/>
                  </a:lnTo>
                  <a:lnTo>
                    <a:pt x="216" y="585"/>
                  </a:lnTo>
                  <a:lnTo>
                    <a:pt x="208" y="577"/>
                  </a:lnTo>
                  <a:lnTo>
                    <a:pt x="200" y="569"/>
                  </a:lnTo>
                  <a:lnTo>
                    <a:pt x="208" y="561"/>
                  </a:lnTo>
                  <a:lnTo>
                    <a:pt x="208" y="553"/>
                  </a:lnTo>
                  <a:lnTo>
                    <a:pt x="192" y="537"/>
                  </a:lnTo>
                  <a:lnTo>
                    <a:pt x="200" y="537"/>
                  </a:lnTo>
                  <a:lnTo>
                    <a:pt x="192" y="537"/>
                  </a:lnTo>
                  <a:lnTo>
                    <a:pt x="184" y="529"/>
                  </a:lnTo>
                  <a:lnTo>
                    <a:pt x="176" y="529"/>
                  </a:lnTo>
                  <a:lnTo>
                    <a:pt x="168" y="521"/>
                  </a:lnTo>
                  <a:lnTo>
                    <a:pt x="168" y="505"/>
                  </a:lnTo>
                  <a:lnTo>
                    <a:pt x="176" y="497"/>
                  </a:lnTo>
                  <a:lnTo>
                    <a:pt x="176" y="489"/>
                  </a:lnTo>
                  <a:lnTo>
                    <a:pt x="192" y="473"/>
                  </a:lnTo>
                  <a:lnTo>
                    <a:pt x="184" y="473"/>
                  </a:lnTo>
                  <a:lnTo>
                    <a:pt x="192" y="473"/>
                  </a:lnTo>
                  <a:lnTo>
                    <a:pt x="176" y="457"/>
                  </a:lnTo>
                  <a:lnTo>
                    <a:pt x="184" y="457"/>
                  </a:lnTo>
                  <a:lnTo>
                    <a:pt x="176" y="457"/>
                  </a:lnTo>
                  <a:lnTo>
                    <a:pt x="168" y="449"/>
                  </a:lnTo>
                  <a:lnTo>
                    <a:pt x="160" y="441"/>
                  </a:lnTo>
                  <a:lnTo>
                    <a:pt x="152" y="433"/>
                  </a:lnTo>
                  <a:lnTo>
                    <a:pt x="144" y="425"/>
                  </a:lnTo>
                  <a:lnTo>
                    <a:pt x="144" y="417"/>
                  </a:lnTo>
                  <a:lnTo>
                    <a:pt x="136" y="409"/>
                  </a:lnTo>
                  <a:lnTo>
                    <a:pt x="136" y="401"/>
                  </a:lnTo>
                  <a:lnTo>
                    <a:pt x="120" y="385"/>
                  </a:lnTo>
                  <a:lnTo>
                    <a:pt x="128" y="385"/>
                  </a:lnTo>
                  <a:lnTo>
                    <a:pt x="120" y="385"/>
                  </a:lnTo>
                  <a:lnTo>
                    <a:pt x="112" y="377"/>
                  </a:lnTo>
                  <a:lnTo>
                    <a:pt x="120" y="369"/>
                  </a:lnTo>
                  <a:lnTo>
                    <a:pt x="112" y="361"/>
                  </a:lnTo>
                  <a:lnTo>
                    <a:pt x="104" y="353"/>
                  </a:lnTo>
                  <a:lnTo>
                    <a:pt x="112" y="353"/>
                  </a:lnTo>
                  <a:lnTo>
                    <a:pt x="104" y="345"/>
                  </a:lnTo>
                  <a:lnTo>
                    <a:pt x="104" y="337"/>
                  </a:lnTo>
                  <a:lnTo>
                    <a:pt x="96" y="329"/>
                  </a:lnTo>
                  <a:lnTo>
                    <a:pt x="88" y="329"/>
                  </a:lnTo>
                  <a:lnTo>
                    <a:pt x="80" y="321"/>
                  </a:lnTo>
                  <a:lnTo>
                    <a:pt x="80" y="305"/>
                  </a:lnTo>
                  <a:lnTo>
                    <a:pt x="96" y="305"/>
                  </a:lnTo>
                  <a:lnTo>
                    <a:pt x="96" y="297"/>
                  </a:lnTo>
                  <a:lnTo>
                    <a:pt x="112" y="297"/>
                  </a:lnTo>
                  <a:lnTo>
                    <a:pt x="112" y="281"/>
                  </a:lnTo>
                  <a:lnTo>
                    <a:pt x="104" y="273"/>
                  </a:lnTo>
                  <a:lnTo>
                    <a:pt x="96" y="265"/>
                  </a:lnTo>
                  <a:lnTo>
                    <a:pt x="88" y="257"/>
                  </a:lnTo>
                  <a:lnTo>
                    <a:pt x="80" y="257"/>
                  </a:lnTo>
                  <a:lnTo>
                    <a:pt x="64" y="241"/>
                  </a:lnTo>
                  <a:lnTo>
                    <a:pt x="64" y="209"/>
                  </a:lnTo>
                  <a:lnTo>
                    <a:pt x="56" y="201"/>
                  </a:lnTo>
                  <a:lnTo>
                    <a:pt x="48" y="193"/>
                  </a:lnTo>
                  <a:lnTo>
                    <a:pt x="48" y="169"/>
                  </a:lnTo>
                  <a:lnTo>
                    <a:pt x="48" y="153"/>
                  </a:lnTo>
                  <a:lnTo>
                    <a:pt x="48" y="145"/>
                  </a:lnTo>
                  <a:lnTo>
                    <a:pt x="40" y="137"/>
                  </a:lnTo>
                  <a:lnTo>
                    <a:pt x="40" y="121"/>
                  </a:lnTo>
                  <a:lnTo>
                    <a:pt x="40" y="113"/>
                  </a:lnTo>
                  <a:lnTo>
                    <a:pt x="32" y="105"/>
                  </a:lnTo>
                  <a:lnTo>
                    <a:pt x="24" y="97"/>
                  </a:lnTo>
                  <a:lnTo>
                    <a:pt x="24" y="81"/>
                  </a:lnTo>
                  <a:lnTo>
                    <a:pt x="8" y="65"/>
                  </a:lnTo>
                  <a:lnTo>
                    <a:pt x="8" y="40"/>
                  </a:lnTo>
                  <a:lnTo>
                    <a:pt x="8" y="24"/>
                  </a:lnTo>
                  <a:lnTo>
                    <a:pt x="8" y="16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noFill/>
            <a:ln w="25400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47" name="Freeform 18"/>
            <p:cNvSpPr>
              <a:spLocks/>
            </p:cNvSpPr>
            <p:nvPr/>
          </p:nvSpPr>
          <p:spPr bwMode="auto">
            <a:xfrm>
              <a:off x="401959" y="4701170"/>
              <a:ext cx="0" cy="1805252"/>
            </a:xfrm>
            <a:custGeom>
              <a:avLst/>
              <a:gdLst>
                <a:gd name="T0" fmla="*/ 346 h 346"/>
                <a:gd name="T1" fmla="*/ 0 h 346"/>
                <a:gd name="T2" fmla="*/ 0 h 34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46">
                  <a:moveTo>
                    <a:pt x="0" y="346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48" name="Freeform 26"/>
            <p:cNvSpPr>
              <a:spLocks/>
            </p:cNvSpPr>
            <p:nvPr/>
          </p:nvSpPr>
          <p:spPr bwMode="auto">
            <a:xfrm>
              <a:off x="2252262" y="4701170"/>
              <a:ext cx="0" cy="1805252"/>
            </a:xfrm>
            <a:custGeom>
              <a:avLst/>
              <a:gdLst>
                <a:gd name="T0" fmla="*/ 346 h 346"/>
                <a:gd name="T1" fmla="*/ 0 h 346"/>
                <a:gd name="T2" fmla="*/ 0 h 34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46">
                  <a:moveTo>
                    <a:pt x="0" y="346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49" name="Freeform 27"/>
            <p:cNvSpPr>
              <a:spLocks/>
            </p:cNvSpPr>
            <p:nvPr/>
          </p:nvSpPr>
          <p:spPr bwMode="auto">
            <a:xfrm>
              <a:off x="401959" y="6506422"/>
              <a:ext cx="1850304" cy="0"/>
            </a:xfrm>
            <a:custGeom>
              <a:avLst/>
              <a:gdLst>
                <a:gd name="T0" fmla="*/ 0 w 345"/>
                <a:gd name="T1" fmla="*/ 345 w 345"/>
                <a:gd name="T2" fmla="*/ 345 w 34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45">
                  <a:moveTo>
                    <a:pt x="0" y="0"/>
                  </a:moveTo>
                  <a:lnTo>
                    <a:pt x="345" y="0"/>
                  </a:lnTo>
                  <a:lnTo>
                    <a:pt x="34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50" name="Freeform 35"/>
            <p:cNvSpPr>
              <a:spLocks/>
            </p:cNvSpPr>
            <p:nvPr/>
          </p:nvSpPr>
          <p:spPr bwMode="auto">
            <a:xfrm>
              <a:off x="401959" y="4701170"/>
              <a:ext cx="1850304" cy="0"/>
            </a:xfrm>
            <a:custGeom>
              <a:avLst/>
              <a:gdLst>
                <a:gd name="T0" fmla="*/ 0 w 345"/>
                <a:gd name="T1" fmla="*/ 345 w 345"/>
                <a:gd name="T2" fmla="*/ 345 w 34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45">
                  <a:moveTo>
                    <a:pt x="0" y="0"/>
                  </a:moveTo>
                  <a:lnTo>
                    <a:pt x="345" y="0"/>
                  </a:lnTo>
                  <a:lnTo>
                    <a:pt x="34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51" name="Line 36"/>
            <p:cNvSpPr>
              <a:spLocks noChangeShapeType="1"/>
            </p:cNvSpPr>
            <p:nvPr/>
          </p:nvSpPr>
          <p:spPr bwMode="auto">
            <a:xfrm>
              <a:off x="401959" y="4701170"/>
              <a:ext cx="185030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52" name="Line 37"/>
            <p:cNvSpPr>
              <a:spLocks noChangeShapeType="1"/>
            </p:cNvSpPr>
            <p:nvPr/>
          </p:nvSpPr>
          <p:spPr bwMode="auto">
            <a:xfrm>
              <a:off x="401959" y="6506422"/>
              <a:ext cx="185030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53" name="Line 38"/>
            <p:cNvSpPr>
              <a:spLocks noChangeShapeType="1"/>
            </p:cNvSpPr>
            <p:nvPr/>
          </p:nvSpPr>
          <p:spPr bwMode="auto">
            <a:xfrm flipV="1">
              <a:off x="2252262" y="4701170"/>
              <a:ext cx="0" cy="18052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54" name="Line 39"/>
            <p:cNvSpPr>
              <a:spLocks noChangeShapeType="1"/>
            </p:cNvSpPr>
            <p:nvPr/>
          </p:nvSpPr>
          <p:spPr bwMode="auto">
            <a:xfrm flipV="1">
              <a:off x="401959" y="4701170"/>
              <a:ext cx="0" cy="18052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55" name="Line 40"/>
            <p:cNvSpPr>
              <a:spLocks noChangeShapeType="1"/>
            </p:cNvSpPr>
            <p:nvPr/>
          </p:nvSpPr>
          <p:spPr bwMode="auto">
            <a:xfrm>
              <a:off x="401959" y="6506422"/>
              <a:ext cx="185030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56" name="Line 41"/>
            <p:cNvSpPr>
              <a:spLocks noChangeShapeType="1"/>
            </p:cNvSpPr>
            <p:nvPr/>
          </p:nvSpPr>
          <p:spPr bwMode="auto">
            <a:xfrm flipV="1">
              <a:off x="401959" y="4701170"/>
              <a:ext cx="0" cy="18052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57" name="Line 42"/>
            <p:cNvSpPr>
              <a:spLocks noChangeShapeType="1"/>
            </p:cNvSpPr>
            <p:nvPr/>
          </p:nvSpPr>
          <p:spPr bwMode="auto">
            <a:xfrm flipV="1">
              <a:off x="401959" y="6485589"/>
              <a:ext cx="0" cy="208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58" name="Line 43"/>
            <p:cNvSpPr>
              <a:spLocks noChangeShapeType="1"/>
            </p:cNvSpPr>
            <p:nvPr/>
          </p:nvSpPr>
          <p:spPr bwMode="auto">
            <a:xfrm>
              <a:off x="401959" y="4701170"/>
              <a:ext cx="0" cy="208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59" name="Rectangle 44"/>
            <p:cNvSpPr>
              <a:spLocks noChangeArrowheads="1"/>
            </p:cNvSpPr>
            <p:nvPr/>
          </p:nvSpPr>
          <p:spPr bwMode="auto">
            <a:xfrm>
              <a:off x="310313" y="6522046"/>
              <a:ext cx="25808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-20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860" name="Line 45"/>
            <p:cNvSpPr>
              <a:spLocks noChangeShapeType="1"/>
            </p:cNvSpPr>
            <p:nvPr/>
          </p:nvSpPr>
          <p:spPr bwMode="auto">
            <a:xfrm flipV="1">
              <a:off x="444772" y="6496005"/>
              <a:ext cx="0" cy="104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61" name="Line 46"/>
            <p:cNvSpPr>
              <a:spLocks noChangeShapeType="1"/>
            </p:cNvSpPr>
            <p:nvPr/>
          </p:nvSpPr>
          <p:spPr bwMode="auto">
            <a:xfrm>
              <a:off x="444772" y="4701170"/>
              <a:ext cx="0" cy="104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62" name="Line 47"/>
            <p:cNvSpPr>
              <a:spLocks noChangeShapeType="1"/>
            </p:cNvSpPr>
            <p:nvPr/>
          </p:nvSpPr>
          <p:spPr bwMode="auto">
            <a:xfrm flipV="1">
              <a:off x="492935" y="6496005"/>
              <a:ext cx="0" cy="104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63" name="Line 48"/>
            <p:cNvSpPr>
              <a:spLocks noChangeShapeType="1"/>
            </p:cNvSpPr>
            <p:nvPr/>
          </p:nvSpPr>
          <p:spPr bwMode="auto">
            <a:xfrm>
              <a:off x="492935" y="4701170"/>
              <a:ext cx="0" cy="104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64" name="Line 49"/>
            <p:cNvSpPr>
              <a:spLocks noChangeShapeType="1"/>
            </p:cNvSpPr>
            <p:nvPr/>
          </p:nvSpPr>
          <p:spPr bwMode="auto">
            <a:xfrm flipV="1">
              <a:off x="535748" y="6496005"/>
              <a:ext cx="0" cy="104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65" name="Line 50"/>
            <p:cNvSpPr>
              <a:spLocks noChangeShapeType="1"/>
            </p:cNvSpPr>
            <p:nvPr/>
          </p:nvSpPr>
          <p:spPr bwMode="auto">
            <a:xfrm>
              <a:off x="535748" y="4701170"/>
              <a:ext cx="0" cy="104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66" name="Line 51"/>
            <p:cNvSpPr>
              <a:spLocks noChangeShapeType="1"/>
            </p:cNvSpPr>
            <p:nvPr/>
          </p:nvSpPr>
          <p:spPr bwMode="auto">
            <a:xfrm flipV="1">
              <a:off x="583912" y="6496005"/>
              <a:ext cx="0" cy="104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67" name="Line 52"/>
            <p:cNvSpPr>
              <a:spLocks noChangeShapeType="1"/>
            </p:cNvSpPr>
            <p:nvPr/>
          </p:nvSpPr>
          <p:spPr bwMode="auto">
            <a:xfrm>
              <a:off x="583912" y="4701170"/>
              <a:ext cx="0" cy="104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68" name="Line 53"/>
            <p:cNvSpPr>
              <a:spLocks noChangeShapeType="1"/>
            </p:cNvSpPr>
            <p:nvPr/>
          </p:nvSpPr>
          <p:spPr bwMode="auto">
            <a:xfrm flipV="1">
              <a:off x="632745" y="6496005"/>
              <a:ext cx="0" cy="104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69" name="Line 54"/>
            <p:cNvSpPr>
              <a:spLocks noChangeShapeType="1"/>
            </p:cNvSpPr>
            <p:nvPr/>
          </p:nvSpPr>
          <p:spPr bwMode="auto">
            <a:xfrm>
              <a:off x="632745" y="4701170"/>
              <a:ext cx="0" cy="104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0" name="Line 55"/>
            <p:cNvSpPr>
              <a:spLocks noChangeShapeType="1"/>
            </p:cNvSpPr>
            <p:nvPr/>
          </p:nvSpPr>
          <p:spPr bwMode="auto">
            <a:xfrm flipV="1">
              <a:off x="632745" y="6496005"/>
              <a:ext cx="0" cy="104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1" name="Line 56"/>
            <p:cNvSpPr>
              <a:spLocks noChangeShapeType="1"/>
            </p:cNvSpPr>
            <p:nvPr/>
          </p:nvSpPr>
          <p:spPr bwMode="auto">
            <a:xfrm>
              <a:off x="632745" y="4701170"/>
              <a:ext cx="0" cy="104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2" name="Line 57"/>
            <p:cNvSpPr>
              <a:spLocks noChangeShapeType="1"/>
            </p:cNvSpPr>
            <p:nvPr/>
          </p:nvSpPr>
          <p:spPr bwMode="auto">
            <a:xfrm flipV="1">
              <a:off x="632745" y="6496005"/>
              <a:ext cx="0" cy="104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3" name="Line 58"/>
            <p:cNvSpPr>
              <a:spLocks noChangeShapeType="1"/>
            </p:cNvSpPr>
            <p:nvPr/>
          </p:nvSpPr>
          <p:spPr bwMode="auto">
            <a:xfrm>
              <a:off x="632745" y="4701170"/>
              <a:ext cx="0" cy="104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4" name="Line 59"/>
            <p:cNvSpPr>
              <a:spLocks noChangeShapeType="1"/>
            </p:cNvSpPr>
            <p:nvPr/>
          </p:nvSpPr>
          <p:spPr bwMode="auto">
            <a:xfrm flipV="1">
              <a:off x="632745" y="6496005"/>
              <a:ext cx="0" cy="104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5" name="Line 60"/>
            <p:cNvSpPr>
              <a:spLocks noChangeShapeType="1"/>
            </p:cNvSpPr>
            <p:nvPr/>
          </p:nvSpPr>
          <p:spPr bwMode="auto">
            <a:xfrm>
              <a:off x="632745" y="4701170"/>
              <a:ext cx="0" cy="104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6" name="Line 61"/>
            <p:cNvSpPr>
              <a:spLocks noChangeShapeType="1"/>
            </p:cNvSpPr>
            <p:nvPr/>
          </p:nvSpPr>
          <p:spPr bwMode="auto">
            <a:xfrm flipV="1">
              <a:off x="632745" y="6496005"/>
              <a:ext cx="0" cy="104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7" name="Line 62"/>
            <p:cNvSpPr>
              <a:spLocks noChangeShapeType="1"/>
            </p:cNvSpPr>
            <p:nvPr/>
          </p:nvSpPr>
          <p:spPr bwMode="auto">
            <a:xfrm>
              <a:off x="632745" y="4701170"/>
              <a:ext cx="0" cy="104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8" name="Line 63"/>
            <p:cNvSpPr>
              <a:spLocks noChangeShapeType="1"/>
            </p:cNvSpPr>
            <p:nvPr/>
          </p:nvSpPr>
          <p:spPr bwMode="auto">
            <a:xfrm flipV="1">
              <a:off x="632745" y="6485589"/>
              <a:ext cx="0" cy="208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9" name="Line 64"/>
            <p:cNvSpPr>
              <a:spLocks noChangeShapeType="1"/>
            </p:cNvSpPr>
            <p:nvPr/>
          </p:nvSpPr>
          <p:spPr bwMode="auto">
            <a:xfrm>
              <a:off x="632745" y="4701170"/>
              <a:ext cx="0" cy="208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0" name="Line 66"/>
            <p:cNvSpPr>
              <a:spLocks noChangeShapeType="1"/>
            </p:cNvSpPr>
            <p:nvPr/>
          </p:nvSpPr>
          <p:spPr bwMode="auto">
            <a:xfrm flipV="1">
              <a:off x="675558" y="6496005"/>
              <a:ext cx="0" cy="104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1" name="Line 67"/>
            <p:cNvSpPr>
              <a:spLocks noChangeShapeType="1"/>
            </p:cNvSpPr>
            <p:nvPr/>
          </p:nvSpPr>
          <p:spPr bwMode="auto">
            <a:xfrm>
              <a:off x="675558" y="4701170"/>
              <a:ext cx="0" cy="104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2" name="Line 68"/>
            <p:cNvSpPr>
              <a:spLocks noChangeShapeType="1"/>
            </p:cNvSpPr>
            <p:nvPr/>
          </p:nvSpPr>
          <p:spPr bwMode="auto">
            <a:xfrm flipV="1">
              <a:off x="723722" y="6496005"/>
              <a:ext cx="0" cy="104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3" name="Line 69"/>
            <p:cNvSpPr>
              <a:spLocks noChangeShapeType="1"/>
            </p:cNvSpPr>
            <p:nvPr/>
          </p:nvSpPr>
          <p:spPr bwMode="auto">
            <a:xfrm>
              <a:off x="723722" y="4701170"/>
              <a:ext cx="0" cy="104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4" name="Line 70"/>
            <p:cNvSpPr>
              <a:spLocks noChangeShapeType="1"/>
            </p:cNvSpPr>
            <p:nvPr/>
          </p:nvSpPr>
          <p:spPr bwMode="auto">
            <a:xfrm flipV="1">
              <a:off x="771886" y="6496005"/>
              <a:ext cx="0" cy="104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5" name="Line 71"/>
            <p:cNvSpPr>
              <a:spLocks noChangeShapeType="1"/>
            </p:cNvSpPr>
            <p:nvPr/>
          </p:nvSpPr>
          <p:spPr bwMode="auto">
            <a:xfrm>
              <a:off x="771886" y="4701170"/>
              <a:ext cx="0" cy="104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6" name="Line 72"/>
            <p:cNvSpPr>
              <a:spLocks noChangeShapeType="1"/>
            </p:cNvSpPr>
            <p:nvPr/>
          </p:nvSpPr>
          <p:spPr bwMode="auto">
            <a:xfrm flipV="1">
              <a:off x="814699" y="6496005"/>
              <a:ext cx="0" cy="104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7" name="Line 73"/>
            <p:cNvSpPr>
              <a:spLocks noChangeShapeType="1"/>
            </p:cNvSpPr>
            <p:nvPr/>
          </p:nvSpPr>
          <p:spPr bwMode="auto">
            <a:xfrm>
              <a:off x="814699" y="4701170"/>
              <a:ext cx="0" cy="104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8" name="Line 74"/>
            <p:cNvSpPr>
              <a:spLocks noChangeShapeType="1"/>
            </p:cNvSpPr>
            <p:nvPr/>
          </p:nvSpPr>
          <p:spPr bwMode="auto">
            <a:xfrm flipV="1">
              <a:off x="862862" y="6496005"/>
              <a:ext cx="0" cy="104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9" name="Line 75"/>
            <p:cNvSpPr>
              <a:spLocks noChangeShapeType="1"/>
            </p:cNvSpPr>
            <p:nvPr/>
          </p:nvSpPr>
          <p:spPr bwMode="auto">
            <a:xfrm>
              <a:off x="862862" y="4701170"/>
              <a:ext cx="0" cy="104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90" name="Line 76"/>
            <p:cNvSpPr>
              <a:spLocks noChangeShapeType="1"/>
            </p:cNvSpPr>
            <p:nvPr/>
          </p:nvSpPr>
          <p:spPr bwMode="auto">
            <a:xfrm flipV="1">
              <a:off x="862862" y="6496005"/>
              <a:ext cx="0" cy="104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91" name="Line 77"/>
            <p:cNvSpPr>
              <a:spLocks noChangeShapeType="1"/>
            </p:cNvSpPr>
            <p:nvPr/>
          </p:nvSpPr>
          <p:spPr bwMode="auto">
            <a:xfrm>
              <a:off x="862862" y="4701170"/>
              <a:ext cx="0" cy="104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92" name="Line 78"/>
            <p:cNvSpPr>
              <a:spLocks noChangeShapeType="1"/>
            </p:cNvSpPr>
            <p:nvPr/>
          </p:nvSpPr>
          <p:spPr bwMode="auto">
            <a:xfrm flipV="1">
              <a:off x="862862" y="6496005"/>
              <a:ext cx="0" cy="104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93" name="Line 79"/>
            <p:cNvSpPr>
              <a:spLocks noChangeShapeType="1"/>
            </p:cNvSpPr>
            <p:nvPr/>
          </p:nvSpPr>
          <p:spPr bwMode="auto">
            <a:xfrm>
              <a:off x="862862" y="4701170"/>
              <a:ext cx="0" cy="104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94" name="Line 80"/>
            <p:cNvSpPr>
              <a:spLocks noChangeShapeType="1"/>
            </p:cNvSpPr>
            <p:nvPr/>
          </p:nvSpPr>
          <p:spPr bwMode="auto">
            <a:xfrm flipV="1">
              <a:off x="862862" y="6496005"/>
              <a:ext cx="0" cy="104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95" name="Line 81"/>
            <p:cNvSpPr>
              <a:spLocks noChangeShapeType="1"/>
            </p:cNvSpPr>
            <p:nvPr/>
          </p:nvSpPr>
          <p:spPr bwMode="auto">
            <a:xfrm>
              <a:off x="862862" y="4701170"/>
              <a:ext cx="0" cy="104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96" name="Line 82"/>
            <p:cNvSpPr>
              <a:spLocks noChangeShapeType="1"/>
            </p:cNvSpPr>
            <p:nvPr/>
          </p:nvSpPr>
          <p:spPr bwMode="auto">
            <a:xfrm flipV="1">
              <a:off x="862862" y="6496005"/>
              <a:ext cx="0" cy="104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97" name="Line 83"/>
            <p:cNvSpPr>
              <a:spLocks noChangeShapeType="1"/>
            </p:cNvSpPr>
            <p:nvPr/>
          </p:nvSpPr>
          <p:spPr bwMode="auto">
            <a:xfrm>
              <a:off x="862862" y="4701170"/>
              <a:ext cx="0" cy="104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98" name="Line 84"/>
            <p:cNvSpPr>
              <a:spLocks noChangeShapeType="1"/>
            </p:cNvSpPr>
            <p:nvPr/>
          </p:nvSpPr>
          <p:spPr bwMode="auto">
            <a:xfrm flipV="1">
              <a:off x="862862" y="6485589"/>
              <a:ext cx="0" cy="208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99" name="Line 85"/>
            <p:cNvSpPr>
              <a:spLocks noChangeShapeType="1"/>
            </p:cNvSpPr>
            <p:nvPr/>
          </p:nvSpPr>
          <p:spPr bwMode="auto">
            <a:xfrm>
              <a:off x="862862" y="4701170"/>
              <a:ext cx="0" cy="208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00" name="Rectangle 86"/>
            <p:cNvSpPr>
              <a:spLocks noChangeArrowheads="1"/>
            </p:cNvSpPr>
            <p:nvPr/>
          </p:nvSpPr>
          <p:spPr bwMode="auto">
            <a:xfrm>
              <a:off x="771886" y="6522046"/>
              <a:ext cx="25808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-10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901" name="Line 87"/>
            <p:cNvSpPr>
              <a:spLocks noChangeShapeType="1"/>
            </p:cNvSpPr>
            <p:nvPr/>
          </p:nvSpPr>
          <p:spPr bwMode="auto">
            <a:xfrm flipV="1">
              <a:off x="906344" y="6496005"/>
              <a:ext cx="0" cy="104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02" name="Line 88"/>
            <p:cNvSpPr>
              <a:spLocks noChangeShapeType="1"/>
            </p:cNvSpPr>
            <p:nvPr/>
          </p:nvSpPr>
          <p:spPr bwMode="auto">
            <a:xfrm>
              <a:off x="906344" y="4701170"/>
              <a:ext cx="0" cy="104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03" name="Line 89"/>
            <p:cNvSpPr>
              <a:spLocks noChangeShapeType="1"/>
            </p:cNvSpPr>
            <p:nvPr/>
          </p:nvSpPr>
          <p:spPr bwMode="auto">
            <a:xfrm flipV="1">
              <a:off x="954508" y="6496005"/>
              <a:ext cx="0" cy="104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04" name="Line 90"/>
            <p:cNvSpPr>
              <a:spLocks noChangeShapeType="1"/>
            </p:cNvSpPr>
            <p:nvPr/>
          </p:nvSpPr>
          <p:spPr bwMode="auto">
            <a:xfrm>
              <a:off x="954508" y="4701170"/>
              <a:ext cx="0" cy="104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05" name="Line 91"/>
            <p:cNvSpPr>
              <a:spLocks noChangeShapeType="1"/>
            </p:cNvSpPr>
            <p:nvPr/>
          </p:nvSpPr>
          <p:spPr bwMode="auto">
            <a:xfrm flipV="1">
              <a:off x="1002672" y="6496005"/>
              <a:ext cx="0" cy="104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06" name="Line 92"/>
            <p:cNvSpPr>
              <a:spLocks noChangeShapeType="1"/>
            </p:cNvSpPr>
            <p:nvPr/>
          </p:nvSpPr>
          <p:spPr bwMode="auto">
            <a:xfrm>
              <a:off x="1002672" y="4701170"/>
              <a:ext cx="0" cy="104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07" name="Line 93"/>
            <p:cNvSpPr>
              <a:spLocks noChangeShapeType="1"/>
            </p:cNvSpPr>
            <p:nvPr/>
          </p:nvSpPr>
          <p:spPr bwMode="auto">
            <a:xfrm flipV="1">
              <a:off x="1045484" y="6496005"/>
              <a:ext cx="0" cy="104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08" name="Line 94"/>
            <p:cNvSpPr>
              <a:spLocks noChangeShapeType="1"/>
            </p:cNvSpPr>
            <p:nvPr/>
          </p:nvSpPr>
          <p:spPr bwMode="auto">
            <a:xfrm>
              <a:off x="1045484" y="4701170"/>
              <a:ext cx="0" cy="104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09" name="Line 95"/>
            <p:cNvSpPr>
              <a:spLocks noChangeShapeType="1"/>
            </p:cNvSpPr>
            <p:nvPr/>
          </p:nvSpPr>
          <p:spPr bwMode="auto">
            <a:xfrm flipV="1">
              <a:off x="1093649" y="6496005"/>
              <a:ext cx="0" cy="104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10" name="Line 96"/>
            <p:cNvSpPr>
              <a:spLocks noChangeShapeType="1"/>
            </p:cNvSpPr>
            <p:nvPr/>
          </p:nvSpPr>
          <p:spPr bwMode="auto">
            <a:xfrm>
              <a:off x="1093649" y="4701170"/>
              <a:ext cx="0" cy="104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11" name="Line 97"/>
            <p:cNvSpPr>
              <a:spLocks noChangeShapeType="1"/>
            </p:cNvSpPr>
            <p:nvPr/>
          </p:nvSpPr>
          <p:spPr bwMode="auto">
            <a:xfrm flipV="1">
              <a:off x="1093649" y="6496005"/>
              <a:ext cx="0" cy="104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12" name="Line 98"/>
            <p:cNvSpPr>
              <a:spLocks noChangeShapeType="1"/>
            </p:cNvSpPr>
            <p:nvPr/>
          </p:nvSpPr>
          <p:spPr bwMode="auto">
            <a:xfrm>
              <a:off x="1093649" y="4701170"/>
              <a:ext cx="0" cy="104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13" name="Line 99"/>
            <p:cNvSpPr>
              <a:spLocks noChangeShapeType="1"/>
            </p:cNvSpPr>
            <p:nvPr/>
          </p:nvSpPr>
          <p:spPr bwMode="auto">
            <a:xfrm flipV="1">
              <a:off x="1093649" y="6496005"/>
              <a:ext cx="0" cy="104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14" name="Line 100"/>
            <p:cNvSpPr>
              <a:spLocks noChangeShapeType="1"/>
            </p:cNvSpPr>
            <p:nvPr/>
          </p:nvSpPr>
          <p:spPr bwMode="auto">
            <a:xfrm>
              <a:off x="1093649" y="4701170"/>
              <a:ext cx="0" cy="104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15" name="Line 101"/>
            <p:cNvSpPr>
              <a:spLocks noChangeShapeType="1"/>
            </p:cNvSpPr>
            <p:nvPr/>
          </p:nvSpPr>
          <p:spPr bwMode="auto">
            <a:xfrm flipV="1">
              <a:off x="1093649" y="6496005"/>
              <a:ext cx="0" cy="104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16" name="Line 102"/>
            <p:cNvSpPr>
              <a:spLocks noChangeShapeType="1"/>
            </p:cNvSpPr>
            <p:nvPr/>
          </p:nvSpPr>
          <p:spPr bwMode="auto">
            <a:xfrm>
              <a:off x="1093649" y="4701170"/>
              <a:ext cx="0" cy="104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17" name="Line 103"/>
            <p:cNvSpPr>
              <a:spLocks noChangeShapeType="1"/>
            </p:cNvSpPr>
            <p:nvPr/>
          </p:nvSpPr>
          <p:spPr bwMode="auto">
            <a:xfrm flipV="1">
              <a:off x="1093649" y="6496005"/>
              <a:ext cx="0" cy="104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18" name="Line 104"/>
            <p:cNvSpPr>
              <a:spLocks noChangeShapeType="1"/>
            </p:cNvSpPr>
            <p:nvPr/>
          </p:nvSpPr>
          <p:spPr bwMode="auto">
            <a:xfrm>
              <a:off x="1093649" y="4701170"/>
              <a:ext cx="0" cy="104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19" name="Line 105"/>
            <p:cNvSpPr>
              <a:spLocks noChangeShapeType="1"/>
            </p:cNvSpPr>
            <p:nvPr/>
          </p:nvSpPr>
          <p:spPr bwMode="auto">
            <a:xfrm flipV="1">
              <a:off x="1093649" y="6485589"/>
              <a:ext cx="0" cy="208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20" name="Line 106"/>
            <p:cNvSpPr>
              <a:spLocks noChangeShapeType="1"/>
            </p:cNvSpPr>
            <p:nvPr/>
          </p:nvSpPr>
          <p:spPr bwMode="auto">
            <a:xfrm>
              <a:off x="1093649" y="4701170"/>
              <a:ext cx="0" cy="208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21" name="Line 108"/>
            <p:cNvSpPr>
              <a:spLocks noChangeShapeType="1"/>
            </p:cNvSpPr>
            <p:nvPr/>
          </p:nvSpPr>
          <p:spPr bwMode="auto">
            <a:xfrm flipV="1">
              <a:off x="1141813" y="6496005"/>
              <a:ext cx="0" cy="104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22" name="Line 109"/>
            <p:cNvSpPr>
              <a:spLocks noChangeShapeType="1"/>
            </p:cNvSpPr>
            <p:nvPr/>
          </p:nvSpPr>
          <p:spPr bwMode="auto">
            <a:xfrm>
              <a:off x="1141813" y="4701170"/>
              <a:ext cx="0" cy="104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23" name="Line 110"/>
            <p:cNvSpPr>
              <a:spLocks noChangeShapeType="1"/>
            </p:cNvSpPr>
            <p:nvPr/>
          </p:nvSpPr>
          <p:spPr bwMode="auto">
            <a:xfrm flipV="1">
              <a:off x="1185294" y="6496005"/>
              <a:ext cx="0" cy="104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24" name="Line 111"/>
            <p:cNvSpPr>
              <a:spLocks noChangeShapeType="1"/>
            </p:cNvSpPr>
            <p:nvPr/>
          </p:nvSpPr>
          <p:spPr bwMode="auto">
            <a:xfrm>
              <a:off x="1185294" y="4701170"/>
              <a:ext cx="0" cy="104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25" name="Line 112"/>
            <p:cNvSpPr>
              <a:spLocks noChangeShapeType="1"/>
            </p:cNvSpPr>
            <p:nvPr/>
          </p:nvSpPr>
          <p:spPr bwMode="auto">
            <a:xfrm flipV="1">
              <a:off x="1233458" y="6496005"/>
              <a:ext cx="0" cy="104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26" name="Line 113"/>
            <p:cNvSpPr>
              <a:spLocks noChangeShapeType="1"/>
            </p:cNvSpPr>
            <p:nvPr/>
          </p:nvSpPr>
          <p:spPr bwMode="auto">
            <a:xfrm>
              <a:off x="1233458" y="4701170"/>
              <a:ext cx="0" cy="104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27" name="Line 114"/>
            <p:cNvSpPr>
              <a:spLocks noChangeShapeType="1"/>
            </p:cNvSpPr>
            <p:nvPr/>
          </p:nvSpPr>
          <p:spPr bwMode="auto">
            <a:xfrm flipV="1">
              <a:off x="1276271" y="6496005"/>
              <a:ext cx="0" cy="104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28" name="Line 115"/>
            <p:cNvSpPr>
              <a:spLocks noChangeShapeType="1"/>
            </p:cNvSpPr>
            <p:nvPr/>
          </p:nvSpPr>
          <p:spPr bwMode="auto">
            <a:xfrm>
              <a:off x="1276271" y="4701170"/>
              <a:ext cx="0" cy="104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29" name="Line 116"/>
            <p:cNvSpPr>
              <a:spLocks noChangeShapeType="1"/>
            </p:cNvSpPr>
            <p:nvPr/>
          </p:nvSpPr>
          <p:spPr bwMode="auto">
            <a:xfrm flipV="1">
              <a:off x="1324435" y="6496005"/>
              <a:ext cx="0" cy="104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30" name="Line 117"/>
            <p:cNvSpPr>
              <a:spLocks noChangeShapeType="1"/>
            </p:cNvSpPr>
            <p:nvPr/>
          </p:nvSpPr>
          <p:spPr bwMode="auto">
            <a:xfrm>
              <a:off x="1324435" y="4701170"/>
              <a:ext cx="0" cy="104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31" name="Line 118"/>
            <p:cNvSpPr>
              <a:spLocks noChangeShapeType="1"/>
            </p:cNvSpPr>
            <p:nvPr/>
          </p:nvSpPr>
          <p:spPr bwMode="auto">
            <a:xfrm flipV="1">
              <a:off x="1324435" y="6496005"/>
              <a:ext cx="0" cy="104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32" name="Line 119"/>
            <p:cNvSpPr>
              <a:spLocks noChangeShapeType="1"/>
            </p:cNvSpPr>
            <p:nvPr/>
          </p:nvSpPr>
          <p:spPr bwMode="auto">
            <a:xfrm>
              <a:off x="1324435" y="4701170"/>
              <a:ext cx="0" cy="104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33" name="Line 120"/>
            <p:cNvSpPr>
              <a:spLocks noChangeShapeType="1"/>
            </p:cNvSpPr>
            <p:nvPr/>
          </p:nvSpPr>
          <p:spPr bwMode="auto">
            <a:xfrm flipV="1">
              <a:off x="1324435" y="6496005"/>
              <a:ext cx="0" cy="104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34" name="Line 121"/>
            <p:cNvSpPr>
              <a:spLocks noChangeShapeType="1"/>
            </p:cNvSpPr>
            <p:nvPr/>
          </p:nvSpPr>
          <p:spPr bwMode="auto">
            <a:xfrm>
              <a:off x="1324435" y="4701170"/>
              <a:ext cx="0" cy="104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35" name="Line 122"/>
            <p:cNvSpPr>
              <a:spLocks noChangeShapeType="1"/>
            </p:cNvSpPr>
            <p:nvPr/>
          </p:nvSpPr>
          <p:spPr bwMode="auto">
            <a:xfrm flipV="1">
              <a:off x="1324435" y="6496005"/>
              <a:ext cx="0" cy="104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36" name="Line 123"/>
            <p:cNvSpPr>
              <a:spLocks noChangeShapeType="1"/>
            </p:cNvSpPr>
            <p:nvPr/>
          </p:nvSpPr>
          <p:spPr bwMode="auto">
            <a:xfrm>
              <a:off x="1324435" y="4701170"/>
              <a:ext cx="0" cy="104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37" name="Line 124"/>
            <p:cNvSpPr>
              <a:spLocks noChangeShapeType="1"/>
            </p:cNvSpPr>
            <p:nvPr/>
          </p:nvSpPr>
          <p:spPr bwMode="auto">
            <a:xfrm flipV="1">
              <a:off x="1324435" y="6496005"/>
              <a:ext cx="0" cy="104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38" name="Line 125"/>
            <p:cNvSpPr>
              <a:spLocks noChangeShapeType="1"/>
            </p:cNvSpPr>
            <p:nvPr/>
          </p:nvSpPr>
          <p:spPr bwMode="auto">
            <a:xfrm>
              <a:off x="1324435" y="4701170"/>
              <a:ext cx="0" cy="104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39" name="Line 126"/>
            <p:cNvSpPr>
              <a:spLocks noChangeShapeType="1"/>
            </p:cNvSpPr>
            <p:nvPr/>
          </p:nvSpPr>
          <p:spPr bwMode="auto">
            <a:xfrm flipV="1">
              <a:off x="1324435" y="6485589"/>
              <a:ext cx="0" cy="208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40" name="Line 127"/>
            <p:cNvSpPr>
              <a:spLocks noChangeShapeType="1"/>
            </p:cNvSpPr>
            <p:nvPr/>
          </p:nvSpPr>
          <p:spPr bwMode="auto">
            <a:xfrm>
              <a:off x="1324435" y="4701170"/>
              <a:ext cx="0" cy="208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41" name="Rectangle 128"/>
            <p:cNvSpPr>
              <a:spLocks noChangeArrowheads="1"/>
            </p:cNvSpPr>
            <p:nvPr/>
          </p:nvSpPr>
          <p:spPr bwMode="auto">
            <a:xfrm>
              <a:off x="1297677" y="6522046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0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942" name="Line 129"/>
            <p:cNvSpPr>
              <a:spLocks noChangeShapeType="1"/>
            </p:cNvSpPr>
            <p:nvPr/>
          </p:nvSpPr>
          <p:spPr bwMode="auto">
            <a:xfrm flipV="1">
              <a:off x="1372599" y="6496005"/>
              <a:ext cx="0" cy="104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43" name="Line 130"/>
            <p:cNvSpPr>
              <a:spLocks noChangeShapeType="1"/>
            </p:cNvSpPr>
            <p:nvPr/>
          </p:nvSpPr>
          <p:spPr bwMode="auto">
            <a:xfrm>
              <a:off x="1372599" y="4701170"/>
              <a:ext cx="0" cy="104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44" name="Line 131"/>
            <p:cNvSpPr>
              <a:spLocks noChangeShapeType="1"/>
            </p:cNvSpPr>
            <p:nvPr/>
          </p:nvSpPr>
          <p:spPr bwMode="auto">
            <a:xfrm flipV="1">
              <a:off x="1415411" y="6496005"/>
              <a:ext cx="0" cy="104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45" name="Line 132"/>
            <p:cNvSpPr>
              <a:spLocks noChangeShapeType="1"/>
            </p:cNvSpPr>
            <p:nvPr/>
          </p:nvSpPr>
          <p:spPr bwMode="auto">
            <a:xfrm>
              <a:off x="1415411" y="4701170"/>
              <a:ext cx="0" cy="104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46" name="Line 133"/>
            <p:cNvSpPr>
              <a:spLocks noChangeShapeType="1"/>
            </p:cNvSpPr>
            <p:nvPr/>
          </p:nvSpPr>
          <p:spPr bwMode="auto">
            <a:xfrm flipV="1">
              <a:off x="1464245" y="6496005"/>
              <a:ext cx="0" cy="104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47" name="Line 134"/>
            <p:cNvSpPr>
              <a:spLocks noChangeShapeType="1"/>
            </p:cNvSpPr>
            <p:nvPr/>
          </p:nvSpPr>
          <p:spPr bwMode="auto">
            <a:xfrm>
              <a:off x="1464245" y="4701170"/>
              <a:ext cx="0" cy="104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48" name="Line 135"/>
            <p:cNvSpPr>
              <a:spLocks noChangeShapeType="1"/>
            </p:cNvSpPr>
            <p:nvPr/>
          </p:nvSpPr>
          <p:spPr bwMode="auto">
            <a:xfrm flipV="1">
              <a:off x="1512409" y="6496005"/>
              <a:ext cx="0" cy="104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49" name="Line 136"/>
            <p:cNvSpPr>
              <a:spLocks noChangeShapeType="1"/>
            </p:cNvSpPr>
            <p:nvPr/>
          </p:nvSpPr>
          <p:spPr bwMode="auto">
            <a:xfrm>
              <a:off x="1512409" y="4701170"/>
              <a:ext cx="0" cy="104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50" name="Line 137"/>
            <p:cNvSpPr>
              <a:spLocks noChangeShapeType="1"/>
            </p:cNvSpPr>
            <p:nvPr/>
          </p:nvSpPr>
          <p:spPr bwMode="auto">
            <a:xfrm flipV="1">
              <a:off x="1555221" y="6496005"/>
              <a:ext cx="0" cy="104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51" name="Line 138"/>
            <p:cNvSpPr>
              <a:spLocks noChangeShapeType="1"/>
            </p:cNvSpPr>
            <p:nvPr/>
          </p:nvSpPr>
          <p:spPr bwMode="auto">
            <a:xfrm>
              <a:off x="1555221" y="4701170"/>
              <a:ext cx="0" cy="104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52" name="Line 139"/>
            <p:cNvSpPr>
              <a:spLocks noChangeShapeType="1"/>
            </p:cNvSpPr>
            <p:nvPr/>
          </p:nvSpPr>
          <p:spPr bwMode="auto">
            <a:xfrm flipV="1">
              <a:off x="1555221" y="6496005"/>
              <a:ext cx="0" cy="104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53" name="Line 140"/>
            <p:cNvSpPr>
              <a:spLocks noChangeShapeType="1"/>
            </p:cNvSpPr>
            <p:nvPr/>
          </p:nvSpPr>
          <p:spPr bwMode="auto">
            <a:xfrm>
              <a:off x="1555221" y="4701170"/>
              <a:ext cx="0" cy="104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54" name="Line 141"/>
            <p:cNvSpPr>
              <a:spLocks noChangeShapeType="1"/>
            </p:cNvSpPr>
            <p:nvPr/>
          </p:nvSpPr>
          <p:spPr bwMode="auto">
            <a:xfrm flipV="1">
              <a:off x="1555221" y="6496005"/>
              <a:ext cx="0" cy="104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55" name="Line 142"/>
            <p:cNvSpPr>
              <a:spLocks noChangeShapeType="1"/>
            </p:cNvSpPr>
            <p:nvPr/>
          </p:nvSpPr>
          <p:spPr bwMode="auto">
            <a:xfrm>
              <a:off x="1555221" y="4701170"/>
              <a:ext cx="0" cy="104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56" name="Line 143"/>
            <p:cNvSpPr>
              <a:spLocks noChangeShapeType="1"/>
            </p:cNvSpPr>
            <p:nvPr/>
          </p:nvSpPr>
          <p:spPr bwMode="auto">
            <a:xfrm flipV="1">
              <a:off x="1555221" y="6496005"/>
              <a:ext cx="0" cy="104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57" name="Line 144"/>
            <p:cNvSpPr>
              <a:spLocks noChangeShapeType="1"/>
            </p:cNvSpPr>
            <p:nvPr/>
          </p:nvSpPr>
          <p:spPr bwMode="auto">
            <a:xfrm>
              <a:off x="1555221" y="4701170"/>
              <a:ext cx="0" cy="104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58" name="Line 145"/>
            <p:cNvSpPr>
              <a:spLocks noChangeShapeType="1"/>
            </p:cNvSpPr>
            <p:nvPr/>
          </p:nvSpPr>
          <p:spPr bwMode="auto">
            <a:xfrm flipV="1">
              <a:off x="1555221" y="6496005"/>
              <a:ext cx="0" cy="104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59" name="Line 146"/>
            <p:cNvSpPr>
              <a:spLocks noChangeShapeType="1"/>
            </p:cNvSpPr>
            <p:nvPr/>
          </p:nvSpPr>
          <p:spPr bwMode="auto">
            <a:xfrm>
              <a:off x="1555221" y="4701170"/>
              <a:ext cx="0" cy="104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60" name="Line 147"/>
            <p:cNvSpPr>
              <a:spLocks noChangeShapeType="1"/>
            </p:cNvSpPr>
            <p:nvPr/>
          </p:nvSpPr>
          <p:spPr bwMode="auto">
            <a:xfrm flipV="1">
              <a:off x="1555221" y="6485589"/>
              <a:ext cx="0" cy="208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61" name="Line 148"/>
            <p:cNvSpPr>
              <a:spLocks noChangeShapeType="1"/>
            </p:cNvSpPr>
            <p:nvPr/>
          </p:nvSpPr>
          <p:spPr bwMode="auto">
            <a:xfrm>
              <a:off x="1555221" y="4701170"/>
              <a:ext cx="0" cy="208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62" name="Line 150"/>
            <p:cNvSpPr>
              <a:spLocks noChangeShapeType="1"/>
            </p:cNvSpPr>
            <p:nvPr/>
          </p:nvSpPr>
          <p:spPr bwMode="auto">
            <a:xfrm flipV="1">
              <a:off x="1603385" y="6496005"/>
              <a:ext cx="0" cy="104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63" name="Line 151"/>
            <p:cNvSpPr>
              <a:spLocks noChangeShapeType="1"/>
            </p:cNvSpPr>
            <p:nvPr/>
          </p:nvSpPr>
          <p:spPr bwMode="auto">
            <a:xfrm>
              <a:off x="1603385" y="4701170"/>
              <a:ext cx="0" cy="104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64" name="Line 152"/>
            <p:cNvSpPr>
              <a:spLocks noChangeShapeType="1"/>
            </p:cNvSpPr>
            <p:nvPr/>
          </p:nvSpPr>
          <p:spPr bwMode="auto">
            <a:xfrm flipV="1">
              <a:off x="1646198" y="6496005"/>
              <a:ext cx="0" cy="104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65" name="Line 153"/>
            <p:cNvSpPr>
              <a:spLocks noChangeShapeType="1"/>
            </p:cNvSpPr>
            <p:nvPr/>
          </p:nvSpPr>
          <p:spPr bwMode="auto">
            <a:xfrm>
              <a:off x="1646198" y="4701170"/>
              <a:ext cx="0" cy="104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66" name="Line 154"/>
            <p:cNvSpPr>
              <a:spLocks noChangeShapeType="1"/>
            </p:cNvSpPr>
            <p:nvPr/>
          </p:nvSpPr>
          <p:spPr bwMode="auto">
            <a:xfrm flipV="1">
              <a:off x="1694362" y="6496005"/>
              <a:ext cx="0" cy="104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67" name="Line 155"/>
            <p:cNvSpPr>
              <a:spLocks noChangeShapeType="1"/>
            </p:cNvSpPr>
            <p:nvPr/>
          </p:nvSpPr>
          <p:spPr bwMode="auto">
            <a:xfrm>
              <a:off x="1694362" y="4701170"/>
              <a:ext cx="0" cy="104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68" name="Line 156"/>
            <p:cNvSpPr>
              <a:spLocks noChangeShapeType="1"/>
            </p:cNvSpPr>
            <p:nvPr/>
          </p:nvSpPr>
          <p:spPr bwMode="auto">
            <a:xfrm flipV="1">
              <a:off x="1743195" y="6496005"/>
              <a:ext cx="0" cy="104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69" name="Line 157"/>
            <p:cNvSpPr>
              <a:spLocks noChangeShapeType="1"/>
            </p:cNvSpPr>
            <p:nvPr/>
          </p:nvSpPr>
          <p:spPr bwMode="auto">
            <a:xfrm>
              <a:off x="1743195" y="4701170"/>
              <a:ext cx="0" cy="104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70" name="Line 158"/>
            <p:cNvSpPr>
              <a:spLocks noChangeShapeType="1"/>
            </p:cNvSpPr>
            <p:nvPr/>
          </p:nvSpPr>
          <p:spPr bwMode="auto">
            <a:xfrm flipV="1">
              <a:off x="1786007" y="6496005"/>
              <a:ext cx="0" cy="104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71" name="Line 159"/>
            <p:cNvSpPr>
              <a:spLocks noChangeShapeType="1"/>
            </p:cNvSpPr>
            <p:nvPr/>
          </p:nvSpPr>
          <p:spPr bwMode="auto">
            <a:xfrm>
              <a:off x="1786007" y="4701170"/>
              <a:ext cx="0" cy="104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72" name="Line 160"/>
            <p:cNvSpPr>
              <a:spLocks noChangeShapeType="1"/>
            </p:cNvSpPr>
            <p:nvPr/>
          </p:nvSpPr>
          <p:spPr bwMode="auto">
            <a:xfrm flipV="1">
              <a:off x="1786007" y="6496005"/>
              <a:ext cx="0" cy="104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73" name="Line 161"/>
            <p:cNvSpPr>
              <a:spLocks noChangeShapeType="1"/>
            </p:cNvSpPr>
            <p:nvPr/>
          </p:nvSpPr>
          <p:spPr bwMode="auto">
            <a:xfrm>
              <a:off x="1786007" y="4701170"/>
              <a:ext cx="0" cy="104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74" name="Line 162"/>
            <p:cNvSpPr>
              <a:spLocks noChangeShapeType="1"/>
            </p:cNvSpPr>
            <p:nvPr/>
          </p:nvSpPr>
          <p:spPr bwMode="auto">
            <a:xfrm flipV="1">
              <a:off x="1786007" y="6496005"/>
              <a:ext cx="0" cy="104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75" name="Line 163"/>
            <p:cNvSpPr>
              <a:spLocks noChangeShapeType="1"/>
            </p:cNvSpPr>
            <p:nvPr/>
          </p:nvSpPr>
          <p:spPr bwMode="auto">
            <a:xfrm>
              <a:off x="1786007" y="4701170"/>
              <a:ext cx="0" cy="104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76" name="Line 164"/>
            <p:cNvSpPr>
              <a:spLocks noChangeShapeType="1"/>
            </p:cNvSpPr>
            <p:nvPr/>
          </p:nvSpPr>
          <p:spPr bwMode="auto">
            <a:xfrm flipV="1">
              <a:off x="1786007" y="6496005"/>
              <a:ext cx="0" cy="104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77" name="Line 165"/>
            <p:cNvSpPr>
              <a:spLocks noChangeShapeType="1"/>
            </p:cNvSpPr>
            <p:nvPr/>
          </p:nvSpPr>
          <p:spPr bwMode="auto">
            <a:xfrm>
              <a:off x="1786007" y="4701170"/>
              <a:ext cx="0" cy="104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78" name="Line 166"/>
            <p:cNvSpPr>
              <a:spLocks noChangeShapeType="1"/>
            </p:cNvSpPr>
            <p:nvPr/>
          </p:nvSpPr>
          <p:spPr bwMode="auto">
            <a:xfrm flipV="1">
              <a:off x="1786007" y="6496005"/>
              <a:ext cx="0" cy="104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79" name="Line 167"/>
            <p:cNvSpPr>
              <a:spLocks noChangeShapeType="1"/>
            </p:cNvSpPr>
            <p:nvPr/>
          </p:nvSpPr>
          <p:spPr bwMode="auto">
            <a:xfrm>
              <a:off x="1786007" y="4701170"/>
              <a:ext cx="0" cy="104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80" name="Line 168"/>
            <p:cNvSpPr>
              <a:spLocks noChangeShapeType="1"/>
            </p:cNvSpPr>
            <p:nvPr/>
          </p:nvSpPr>
          <p:spPr bwMode="auto">
            <a:xfrm flipV="1">
              <a:off x="1786007" y="6485589"/>
              <a:ext cx="0" cy="208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81" name="Line 169"/>
            <p:cNvSpPr>
              <a:spLocks noChangeShapeType="1"/>
            </p:cNvSpPr>
            <p:nvPr/>
          </p:nvSpPr>
          <p:spPr bwMode="auto">
            <a:xfrm>
              <a:off x="1786007" y="4701170"/>
              <a:ext cx="0" cy="208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82" name="Rectangle 170"/>
            <p:cNvSpPr>
              <a:spLocks noChangeArrowheads="1"/>
            </p:cNvSpPr>
            <p:nvPr/>
          </p:nvSpPr>
          <p:spPr bwMode="auto">
            <a:xfrm>
              <a:off x="1727141" y="6522046"/>
              <a:ext cx="198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10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983" name="Line 171"/>
            <p:cNvSpPr>
              <a:spLocks noChangeShapeType="1"/>
            </p:cNvSpPr>
            <p:nvPr/>
          </p:nvSpPr>
          <p:spPr bwMode="auto">
            <a:xfrm flipV="1">
              <a:off x="1834172" y="6496005"/>
              <a:ext cx="0" cy="104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84" name="Line 172"/>
            <p:cNvSpPr>
              <a:spLocks noChangeShapeType="1"/>
            </p:cNvSpPr>
            <p:nvPr/>
          </p:nvSpPr>
          <p:spPr bwMode="auto">
            <a:xfrm>
              <a:off x="1834172" y="4701170"/>
              <a:ext cx="0" cy="104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85" name="Line 173"/>
            <p:cNvSpPr>
              <a:spLocks noChangeShapeType="1"/>
            </p:cNvSpPr>
            <p:nvPr/>
          </p:nvSpPr>
          <p:spPr bwMode="auto">
            <a:xfrm flipV="1">
              <a:off x="1882335" y="6496005"/>
              <a:ext cx="0" cy="104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86" name="Line 174"/>
            <p:cNvSpPr>
              <a:spLocks noChangeShapeType="1"/>
            </p:cNvSpPr>
            <p:nvPr/>
          </p:nvSpPr>
          <p:spPr bwMode="auto">
            <a:xfrm>
              <a:off x="1882335" y="4701170"/>
              <a:ext cx="0" cy="104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87" name="Line 175"/>
            <p:cNvSpPr>
              <a:spLocks noChangeShapeType="1"/>
            </p:cNvSpPr>
            <p:nvPr/>
          </p:nvSpPr>
          <p:spPr bwMode="auto">
            <a:xfrm flipV="1">
              <a:off x="1925148" y="6496005"/>
              <a:ext cx="0" cy="104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88" name="Line 176"/>
            <p:cNvSpPr>
              <a:spLocks noChangeShapeType="1"/>
            </p:cNvSpPr>
            <p:nvPr/>
          </p:nvSpPr>
          <p:spPr bwMode="auto">
            <a:xfrm>
              <a:off x="1925148" y="4701170"/>
              <a:ext cx="0" cy="104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89" name="Line 177"/>
            <p:cNvSpPr>
              <a:spLocks noChangeShapeType="1"/>
            </p:cNvSpPr>
            <p:nvPr/>
          </p:nvSpPr>
          <p:spPr bwMode="auto">
            <a:xfrm flipV="1">
              <a:off x="1973312" y="6496005"/>
              <a:ext cx="0" cy="104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90" name="Line 178"/>
            <p:cNvSpPr>
              <a:spLocks noChangeShapeType="1"/>
            </p:cNvSpPr>
            <p:nvPr/>
          </p:nvSpPr>
          <p:spPr bwMode="auto">
            <a:xfrm>
              <a:off x="1973312" y="4701170"/>
              <a:ext cx="0" cy="104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91" name="Line 179"/>
            <p:cNvSpPr>
              <a:spLocks noChangeShapeType="1"/>
            </p:cNvSpPr>
            <p:nvPr/>
          </p:nvSpPr>
          <p:spPr bwMode="auto">
            <a:xfrm flipV="1">
              <a:off x="2016794" y="6496005"/>
              <a:ext cx="0" cy="104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92" name="Line 180"/>
            <p:cNvSpPr>
              <a:spLocks noChangeShapeType="1"/>
            </p:cNvSpPr>
            <p:nvPr/>
          </p:nvSpPr>
          <p:spPr bwMode="auto">
            <a:xfrm>
              <a:off x="2016794" y="4701170"/>
              <a:ext cx="0" cy="104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93" name="Line 181"/>
            <p:cNvSpPr>
              <a:spLocks noChangeShapeType="1"/>
            </p:cNvSpPr>
            <p:nvPr/>
          </p:nvSpPr>
          <p:spPr bwMode="auto">
            <a:xfrm flipV="1">
              <a:off x="2016794" y="6496005"/>
              <a:ext cx="0" cy="104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94" name="Line 182"/>
            <p:cNvSpPr>
              <a:spLocks noChangeShapeType="1"/>
            </p:cNvSpPr>
            <p:nvPr/>
          </p:nvSpPr>
          <p:spPr bwMode="auto">
            <a:xfrm>
              <a:off x="2016794" y="4701170"/>
              <a:ext cx="0" cy="104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95" name="Line 183"/>
            <p:cNvSpPr>
              <a:spLocks noChangeShapeType="1"/>
            </p:cNvSpPr>
            <p:nvPr/>
          </p:nvSpPr>
          <p:spPr bwMode="auto">
            <a:xfrm flipV="1">
              <a:off x="2016794" y="6496005"/>
              <a:ext cx="0" cy="104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96" name="Line 184"/>
            <p:cNvSpPr>
              <a:spLocks noChangeShapeType="1"/>
            </p:cNvSpPr>
            <p:nvPr/>
          </p:nvSpPr>
          <p:spPr bwMode="auto">
            <a:xfrm>
              <a:off x="2016794" y="4701170"/>
              <a:ext cx="0" cy="104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97" name="Line 185"/>
            <p:cNvSpPr>
              <a:spLocks noChangeShapeType="1"/>
            </p:cNvSpPr>
            <p:nvPr/>
          </p:nvSpPr>
          <p:spPr bwMode="auto">
            <a:xfrm flipV="1">
              <a:off x="2016794" y="6496005"/>
              <a:ext cx="0" cy="104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98" name="Line 186"/>
            <p:cNvSpPr>
              <a:spLocks noChangeShapeType="1"/>
            </p:cNvSpPr>
            <p:nvPr/>
          </p:nvSpPr>
          <p:spPr bwMode="auto">
            <a:xfrm>
              <a:off x="2016794" y="4701170"/>
              <a:ext cx="0" cy="104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99" name="Line 187"/>
            <p:cNvSpPr>
              <a:spLocks noChangeShapeType="1"/>
            </p:cNvSpPr>
            <p:nvPr/>
          </p:nvSpPr>
          <p:spPr bwMode="auto">
            <a:xfrm flipV="1">
              <a:off x="2016794" y="6496005"/>
              <a:ext cx="0" cy="104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00" name="Line 188"/>
            <p:cNvSpPr>
              <a:spLocks noChangeShapeType="1"/>
            </p:cNvSpPr>
            <p:nvPr/>
          </p:nvSpPr>
          <p:spPr bwMode="auto">
            <a:xfrm>
              <a:off x="2016794" y="4701170"/>
              <a:ext cx="0" cy="104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01" name="Line 189"/>
            <p:cNvSpPr>
              <a:spLocks noChangeShapeType="1"/>
            </p:cNvSpPr>
            <p:nvPr/>
          </p:nvSpPr>
          <p:spPr bwMode="auto">
            <a:xfrm flipV="1">
              <a:off x="2016794" y="6485589"/>
              <a:ext cx="0" cy="208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02" name="Line 190"/>
            <p:cNvSpPr>
              <a:spLocks noChangeShapeType="1"/>
            </p:cNvSpPr>
            <p:nvPr/>
          </p:nvSpPr>
          <p:spPr bwMode="auto">
            <a:xfrm>
              <a:off x="2016794" y="4701170"/>
              <a:ext cx="0" cy="208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03" name="Line 192"/>
            <p:cNvSpPr>
              <a:spLocks noChangeShapeType="1"/>
            </p:cNvSpPr>
            <p:nvPr/>
          </p:nvSpPr>
          <p:spPr bwMode="auto">
            <a:xfrm flipV="1">
              <a:off x="2064957" y="6496005"/>
              <a:ext cx="0" cy="104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04" name="Line 193"/>
            <p:cNvSpPr>
              <a:spLocks noChangeShapeType="1"/>
            </p:cNvSpPr>
            <p:nvPr/>
          </p:nvSpPr>
          <p:spPr bwMode="auto">
            <a:xfrm>
              <a:off x="2064957" y="4701170"/>
              <a:ext cx="0" cy="104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05" name="Line 194"/>
            <p:cNvSpPr>
              <a:spLocks noChangeShapeType="1"/>
            </p:cNvSpPr>
            <p:nvPr/>
          </p:nvSpPr>
          <p:spPr bwMode="auto">
            <a:xfrm flipV="1">
              <a:off x="2113122" y="6496005"/>
              <a:ext cx="0" cy="104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06" name="Line 195"/>
            <p:cNvSpPr>
              <a:spLocks noChangeShapeType="1"/>
            </p:cNvSpPr>
            <p:nvPr/>
          </p:nvSpPr>
          <p:spPr bwMode="auto">
            <a:xfrm>
              <a:off x="2113122" y="4701170"/>
              <a:ext cx="0" cy="104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07" name="Line 196"/>
            <p:cNvSpPr>
              <a:spLocks noChangeShapeType="1"/>
            </p:cNvSpPr>
            <p:nvPr/>
          </p:nvSpPr>
          <p:spPr bwMode="auto">
            <a:xfrm flipV="1">
              <a:off x="2155934" y="6496005"/>
              <a:ext cx="0" cy="104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08" name="Line 197"/>
            <p:cNvSpPr>
              <a:spLocks noChangeShapeType="1"/>
            </p:cNvSpPr>
            <p:nvPr/>
          </p:nvSpPr>
          <p:spPr bwMode="auto">
            <a:xfrm>
              <a:off x="2155934" y="4701170"/>
              <a:ext cx="0" cy="104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09" name="Line 198"/>
            <p:cNvSpPr>
              <a:spLocks noChangeShapeType="1"/>
            </p:cNvSpPr>
            <p:nvPr/>
          </p:nvSpPr>
          <p:spPr bwMode="auto">
            <a:xfrm flipV="1">
              <a:off x="2204099" y="6496005"/>
              <a:ext cx="0" cy="104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10" name="Line 199"/>
            <p:cNvSpPr>
              <a:spLocks noChangeShapeType="1"/>
            </p:cNvSpPr>
            <p:nvPr/>
          </p:nvSpPr>
          <p:spPr bwMode="auto">
            <a:xfrm>
              <a:off x="2204099" y="4701170"/>
              <a:ext cx="0" cy="104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11" name="Line 200"/>
            <p:cNvSpPr>
              <a:spLocks noChangeShapeType="1"/>
            </p:cNvSpPr>
            <p:nvPr/>
          </p:nvSpPr>
          <p:spPr bwMode="auto">
            <a:xfrm flipV="1">
              <a:off x="2252262" y="6496005"/>
              <a:ext cx="0" cy="104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12" name="Line 201"/>
            <p:cNvSpPr>
              <a:spLocks noChangeShapeType="1"/>
            </p:cNvSpPr>
            <p:nvPr/>
          </p:nvSpPr>
          <p:spPr bwMode="auto">
            <a:xfrm>
              <a:off x="2252262" y="4701170"/>
              <a:ext cx="0" cy="104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13" name="Line 202"/>
            <p:cNvSpPr>
              <a:spLocks noChangeShapeType="1"/>
            </p:cNvSpPr>
            <p:nvPr/>
          </p:nvSpPr>
          <p:spPr bwMode="auto">
            <a:xfrm flipV="1">
              <a:off x="2252262" y="6496005"/>
              <a:ext cx="0" cy="104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14" name="Line 203"/>
            <p:cNvSpPr>
              <a:spLocks noChangeShapeType="1"/>
            </p:cNvSpPr>
            <p:nvPr/>
          </p:nvSpPr>
          <p:spPr bwMode="auto">
            <a:xfrm>
              <a:off x="2252262" y="4701170"/>
              <a:ext cx="0" cy="104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15" name="Line 204"/>
            <p:cNvSpPr>
              <a:spLocks noChangeShapeType="1"/>
            </p:cNvSpPr>
            <p:nvPr/>
          </p:nvSpPr>
          <p:spPr bwMode="auto">
            <a:xfrm flipV="1">
              <a:off x="2252262" y="6496005"/>
              <a:ext cx="0" cy="104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16" name="Line 206"/>
            <p:cNvSpPr>
              <a:spLocks noChangeShapeType="1"/>
            </p:cNvSpPr>
            <p:nvPr/>
          </p:nvSpPr>
          <p:spPr bwMode="auto">
            <a:xfrm>
              <a:off x="2252262" y="4701170"/>
              <a:ext cx="0" cy="104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17" name="Line 207"/>
            <p:cNvSpPr>
              <a:spLocks noChangeShapeType="1"/>
            </p:cNvSpPr>
            <p:nvPr/>
          </p:nvSpPr>
          <p:spPr bwMode="auto">
            <a:xfrm flipV="1">
              <a:off x="2252262" y="6496005"/>
              <a:ext cx="0" cy="104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18" name="Line 208"/>
            <p:cNvSpPr>
              <a:spLocks noChangeShapeType="1"/>
            </p:cNvSpPr>
            <p:nvPr/>
          </p:nvSpPr>
          <p:spPr bwMode="auto">
            <a:xfrm>
              <a:off x="2252262" y="4701170"/>
              <a:ext cx="0" cy="104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19" name="Line 209"/>
            <p:cNvSpPr>
              <a:spLocks noChangeShapeType="1"/>
            </p:cNvSpPr>
            <p:nvPr/>
          </p:nvSpPr>
          <p:spPr bwMode="auto">
            <a:xfrm flipV="1">
              <a:off x="2252262" y="6496005"/>
              <a:ext cx="0" cy="104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0" name="Line 210"/>
            <p:cNvSpPr>
              <a:spLocks noChangeShapeType="1"/>
            </p:cNvSpPr>
            <p:nvPr/>
          </p:nvSpPr>
          <p:spPr bwMode="auto">
            <a:xfrm>
              <a:off x="2252262" y="4701170"/>
              <a:ext cx="0" cy="104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1" name="Line 211"/>
            <p:cNvSpPr>
              <a:spLocks noChangeShapeType="1"/>
            </p:cNvSpPr>
            <p:nvPr/>
          </p:nvSpPr>
          <p:spPr bwMode="auto">
            <a:xfrm flipV="1">
              <a:off x="2252262" y="6485589"/>
              <a:ext cx="0" cy="208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2" name="Line 212"/>
            <p:cNvSpPr>
              <a:spLocks noChangeShapeType="1"/>
            </p:cNvSpPr>
            <p:nvPr/>
          </p:nvSpPr>
          <p:spPr bwMode="auto">
            <a:xfrm>
              <a:off x="2252262" y="4701170"/>
              <a:ext cx="0" cy="208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3" name="Rectangle 213"/>
            <p:cNvSpPr>
              <a:spLocks noChangeArrowheads="1"/>
            </p:cNvSpPr>
            <p:nvPr/>
          </p:nvSpPr>
          <p:spPr bwMode="auto">
            <a:xfrm>
              <a:off x="2193395" y="6522046"/>
              <a:ext cx="198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20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024" name="Line 214"/>
            <p:cNvSpPr>
              <a:spLocks noChangeShapeType="1"/>
            </p:cNvSpPr>
            <p:nvPr/>
          </p:nvSpPr>
          <p:spPr bwMode="auto">
            <a:xfrm>
              <a:off x="401960" y="6506422"/>
              <a:ext cx="1605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5" name="Line 215"/>
            <p:cNvSpPr>
              <a:spLocks noChangeShapeType="1"/>
            </p:cNvSpPr>
            <p:nvPr/>
          </p:nvSpPr>
          <p:spPr bwMode="auto">
            <a:xfrm flipH="1">
              <a:off x="2230856" y="6506422"/>
              <a:ext cx="2140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6" name="Rectangle 216"/>
            <p:cNvSpPr>
              <a:spLocks noChangeArrowheads="1"/>
            </p:cNvSpPr>
            <p:nvPr/>
          </p:nvSpPr>
          <p:spPr bwMode="auto">
            <a:xfrm>
              <a:off x="145569" y="6403382"/>
              <a:ext cx="25808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-20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027" name="Line 217"/>
            <p:cNvSpPr>
              <a:spLocks noChangeShapeType="1"/>
            </p:cNvSpPr>
            <p:nvPr/>
          </p:nvSpPr>
          <p:spPr bwMode="auto">
            <a:xfrm>
              <a:off x="401960" y="6459549"/>
              <a:ext cx="535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8" name="Line 218"/>
            <p:cNvSpPr>
              <a:spLocks noChangeShapeType="1"/>
            </p:cNvSpPr>
            <p:nvPr/>
          </p:nvSpPr>
          <p:spPr bwMode="auto">
            <a:xfrm flipH="1">
              <a:off x="2241560" y="6459549"/>
              <a:ext cx="1070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9" name="Line 219"/>
            <p:cNvSpPr>
              <a:spLocks noChangeShapeType="1"/>
            </p:cNvSpPr>
            <p:nvPr/>
          </p:nvSpPr>
          <p:spPr bwMode="auto">
            <a:xfrm>
              <a:off x="401960" y="6412676"/>
              <a:ext cx="535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0" name="Line 220"/>
            <p:cNvSpPr>
              <a:spLocks noChangeShapeType="1"/>
            </p:cNvSpPr>
            <p:nvPr/>
          </p:nvSpPr>
          <p:spPr bwMode="auto">
            <a:xfrm flipH="1">
              <a:off x="2241560" y="6412676"/>
              <a:ext cx="1070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1" name="Line 221"/>
            <p:cNvSpPr>
              <a:spLocks noChangeShapeType="1"/>
            </p:cNvSpPr>
            <p:nvPr/>
          </p:nvSpPr>
          <p:spPr bwMode="auto">
            <a:xfrm>
              <a:off x="401960" y="6371011"/>
              <a:ext cx="535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2" name="Line 222"/>
            <p:cNvSpPr>
              <a:spLocks noChangeShapeType="1"/>
            </p:cNvSpPr>
            <p:nvPr/>
          </p:nvSpPr>
          <p:spPr bwMode="auto">
            <a:xfrm flipH="1">
              <a:off x="2241560" y="6371011"/>
              <a:ext cx="1070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3" name="Line 223"/>
            <p:cNvSpPr>
              <a:spLocks noChangeShapeType="1"/>
            </p:cNvSpPr>
            <p:nvPr/>
          </p:nvSpPr>
          <p:spPr bwMode="auto">
            <a:xfrm>
              <a:off x="401960" y="6324139"/>
              <a:ext cx="535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4" name="Line 224"/>
            <p:cNvSpPr>
              <a:spLocks noChangeShapeType="1"/>
            </p:cNvSpPr>
            <p:nvPr/>
          </p:nvSpPr>
          <p:spPr bwMode="auto">
            <a:xfrm flipH="1">
              <a:off x="2241560" y="6324139"/>
              <a:ext cx="1070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5" name="Line 225"/>
            <p:cNvSpPr>
              <a:spLocks noChangeShapeType="1"/>
            </p:cNvSpPr>
            <p:nvPr/>
          </p:nvSpPr>
          <p:spPr bwMode="auto">
            <a:xfrm>
              <a:off x="401960" y="6277266"/>
              <a:ext cx="535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6" name="Line 226"/>
            <p:cNvSpPr>
              <a:spLocks noChangeShapeType="1"/>
            </p:cNvSpPr>
            <p:nvPr/>
          </p:nvSpPr>
          <p:spPr bwMode="auto">
            <a:xfrm flipH="1">
              <a:off x="2241560" y="6277266"/>
              <a:ext cx="1070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7" name="Line 227"/>
            <p:cNvSpPr>
              <a:spLocks noChangeShapeType="1"/>
            </p:cNvSpPr>
            <p:nvPr/>
          </p:nvSpPr>
          <p:spPr bwMode="auto">
            <a:xfrm>
              <a:off x="401960" y="6277266"/>
              <a:ext cx="535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8" name="Line 228"/>
            <p:cNvSpPr>
              <a:spLocks noChangeShapeType="1"/>
            </p:cNvSpPr>
            <p:nvPr/>
          </p:nvSpPr>
          <p:spPr bwMode="auto">
            <a:xfrm flipH="1">
              <a:off x="2241560" y="6277266"/>
              <a:ext cx="1070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9" name="Line 229"/>
            <p:cNvSpPr>
              <a:spLocks noChangeShapeType="1"/>
            </p:cNvSpPr>
            <p:nvPr/>
          </p:nvSpPr>
          <p:spPr bwMode="auto">
            <a:xfrm>
              <a:off x="401960" y="6277266"/>
              <a:ext cx="535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0" name="Line 230"/>
            <p:cNvSpPr>
              <a:spLocks noChangeShapeType="1"/>
            </p:cNvSpPr>
            <p:nvPr/>
          </p:nvSpPr>
          <p:spPr bwMode="auto">
            <a:xfrm flipH="1">
              <a:off x="2241560" y="6277266"/>
              <a:ext cx="1070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1" name="Line 231"/>
            <p:cNvSpPr>
              <a:spLocks noChangeShapeType="1"/>
            </p:cNvSpPr>
            <p:nvPr/>
          </p:nvSpPr>
          <p:spPr bwMode="auto">
            <a:xfrm>
              <a:off x="401960" y="6277266"/>
              <a:ext cx="535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2" name="Line 232"/>
            <p:cNvSpPr>
              <a:spLocks noChangeShapeType="1"/>
            </p:cNvSpPr>
            <p:nvPr/>
          </p:nvSpPr>
          <p:spPr bwMode="auto">
            <a:xfrm flipH="1">
              <a:off x="2241560" y="6277266"/>
              <a:ext cx="1070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3" name="Line 233"/>
            <p:cNvSpPr>
              <a:spLocks noChangeShapeType="1"/>
            </p:cNvSpPr>
            <p:nvPr/>
          </p:nvSpPr>
          <p:spPr bwMode="auto">
            <a:xfrm>
              <a:off x="401960" y="6277266"/>
              <a:ext cx="535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4" name="Line 234"/>
            <p:cNvSpPr>
              <a:spLocks noChangeShapeType="1"/>
            </p:cNvSpPr>
            <p:nvPr/>
          </p:nvSpPr>
          <p:spPr bwMode="auto">
            <a:xfrm flipH="1">
              <a:off x="2241560" y="6277266"/>
              <a:ext cx="1070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5" name="Line 235"/>
            <p:cNvSpPr>
              <a:spLocks noChangeShapeType="1"/>
            </p:cNvSpPr>
            <p:nvPr/>
          </p:nvSpPr>
          <p:spPr bwMode="auto">
            <a:xfrm>
              <a:off x="401960" y="6277266"/>
              <a:ext cx="1605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6" name="Line 236"/>
            <p:cNvSpPr>
              <a:spLocks noChangeShapeType="1"/>
            </p:cNvSpPr>
            <p:nvPr/>
          </p:nvSpPr>
          <p:spPr bwMode="auto">
            <a:xfrm flipH="1">
              <a:off x="2230856" y="6277266"/>
              <a:ext cx="2140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7" name="Line 238"/>
            <p:cNvSpPr>
              <a:spLocks noChangeShapeType="1"/>
            </p:cNvSpPr>
            <p:nvPr/>
          </p:nvSpPr>
          <p:spPr bwMode="auto">
            <a:xfrm>
              <a:off x="401960" y="6234951"/>
              <a:ext cx="535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8" name="Line 239"/>
            <p:cNvSpPr>
              <a:spLocks noChangeShapeType="1"/>
            </p:cNvSpPr>
            <p:nvPr/>
          </p:nvSpPr>
          <p:spPr bwMode="auto">
            <a:xfrm flipH="1">
              <a:off x="2241560" y="6234951"/>
              <a:ext cx="1070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9" name="Line 240"/>
            <p:cNvSpPr>
              <a:spLocks noChangeShapeType="1"/>
            </p:cNvSpPr>
            <p:nvPr/>
          </p:nvSpPr>
          <p:spPr bwMode="auto">
            <a:xfrm>
              <a:off x="401960" y="6188077"/>
              <a:ext cx="535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50" name="Line 241"/>
            <p:cNvSpPr>
              <a:spLocks noChangeShapeType="1"/>
            </p:cNvSpPr>
            <p:nvPr/>
          </p:nvSpPr>
          <p:spPr bwMode="auto">
            <a:xfrm flipH="1">
              <a:off x="2241560" y="6188077"/>
              <a:ext cx="1070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51" name="Line 242"/>
            <p:cNvSpPr>
              <a:spLocks noChangeShapeType="1"/>
            </p:cNvSpPr>
            <p:nvPr/>
          </p:nvSpPr>
          <p:spPr bwMode="auto">
            <a:xfrm>
              <a:off x="401960" y="6146413"/>
              <a:ext cx="535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52" name="Line 243"/>
            <p:cNvSpPr>
              <a:spLocks noChangeShapeType="1"/>
            </p:cNvSpPr>
            <p:nvPr/>
          </p:nvSpPr>
          <p:spPr bwMode="auto">
            <a:xfrm flipH="1">
              <a:off x="2241560" y="6146413"/>
              <a:ext cx="1070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53" name="Line 244"/>
            <p:cNvSpPr>
              <a:spLocks noChangeShapeType="1"/>
            </p:cNvSpPr>
            <p:nvPr/>
          </p:nvSpPr>
          <p:spPr bwMode="auto">
            <a:xfrm>
              <a:off x="401960" y="6099540"/>
              <a:ext cx="535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54" name="Line 245"/>
            <p:cNvSpPr>
              <a:spLocks noChangeShapeType="1"/>
            </p:cNvSpPr>
            <p:nvPr/>
          </p:nvSpPr>
          <p:spPr bwMode="auto">
            <a:xfrm flipH="1">
              <a:off x="2241560" y="6099540"/>
              <a:ext cx="1070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55" name="Line 246"/>
            <p:cNvSpPr>
              <a:spLocks noChangeShapeType="1"/>
            </p:cNvSpPr>
            <p:nvPr/>
          </p:nvSpPr>
          <p:spPr bwMode="auto">
            <a:xfrm>
              <a:off x="401960" y="6052667"/>
              <a:ext cx="535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56" name="Line 247"/>
            <p:cNvSpPr>
              <a:spLocks noChangeShapeType="1"/>
            </p:cNvSpPr>
            <p:nvPr/>
          </p:nvSpPr>
          <p:spPr bwMode="auto">
            <a:xfrm flipH="1">
              <a:off x="2241560" y="6052667"/>
              <a:ext cx="1070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57" name="Line 248"/>
            <p:cNvSpPr>
              <a:spLocks noChangeShapeType="1"/>
            </p:cNvSpPr>
            <p:nvPr/>
          </p:nvSpPr>
          <p:spPr bwMode="auto">
            <a:xfrm>
              <a:off x="401960" y="6052667"/>
              <a:ext cx="535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58" name="Line 249"/>
            <p:cNvSpPr>
              <a:spLocks noChangeShapeType="1"/>
            </p:cNvSpPr>
            <p:nvPr/>
          </p:nvSpPr>
          <p:spPr bwMode="auto">
            <a:xfrm flipH="1">
              <a:off x="2241560" y="6052667"/>
              <a:ext cx="1070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59" name="Line 250"/>
            <p:cNvSpPr>
              <a:spLocks noChangeShapeType="1"/>
            </p:cNvSpPr>
            <p:nvPr/>
          </p:nvSpPr>
          <p:spPr bwMode="auto">
            <a:xfrm>
              <a:off x="401960" y="6052667"/>
              <a:ext cx="535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60" name="Line 251"/>
            <p:cNvSpPr>
              <a:spLocks noChangeShapeType="1"/>
            </p:cNvSpPr>
            <p:nvPr/>
          </p:nvSpPr>
          <p:spPr bwMode="auto">
            <a:xfrm flipH="1">
              <a:off x="2241560" y="6052667"/>
              <a:ext cx="1070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61" name="Line 252"/>
            <p:cNvSpPr>
              <a:spLocks noChangeShapeType="1"/>
            </p:cNvSpPr>
            <p:nvPr/>
          </p:nvSpPr>
          <p:spPr bwMode="auto">
            <a:xfrm>
              <a:off x="401960" y="6052667"/>
              <a:ext cx="535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62" name="Line 253"/>
            <p:cNvSpPr>
              <a:spLocks noChangeShapeType="1"/>
            </p:cNvSpPr>
            <p:nvPr/>
          </p:nvSpPr>
          <p:spPr bwMode="auto">
            <a:xfrm flipH="1">
              <a:off x="2241560" y="6052667"/>
              <a:ext cx="1070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63" name="Line 254"/>
            <p:cNvSpPr>
              <a:spLocks noChangeShapeType="1"/>
            </p:cNvSpPr>
            <p:nvPr/>
          </p:nvSpPr>
          <p:spPr bwMode="auto">
            <a:xfrm>
              <a:off x="401960" y="6052667"/>
              <a:ext cx="535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64" name="Line 255"/>
            <p:cNvSpPr>
              <a:spLocks noChangeShapeType="1"/>
            </p:cNvSpPr>
            <p:nvPr/>
          </p:nvSpPr>
          <p:spPr bwMode="auto">
            <a:xfrm flipH="1">
              <a:off x="2241560" y="6052667"/>
              <a:ext cx="1070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65" name="Line 256"/>
            <p:cNvSpPr>
              <a:spLocks noChangeShapeType="1"/>
            </p:cNvSpPr>
            <p:nvPr/>
          </p:nvSpPr>
          <p:spPr bwMode="auto">
            <a:xfrm>
              <a:off x="401960" y="6052667"/>
              <a:ext cx="1605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66" name="Line 257"/>
            <p:cNvSpPr>
              <a:spLocks noChangeShapeType="1"/>
            </p:cNvSpPr>
            <p:nvPr/>
          </p:nvSpPr>
          <p:spPr bwMode="auto">
            <a:xfrm flipH="1">
              <a:off x="2230856" y="6052667"/>
              <a:ext cx="2140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67" name="Rectangle 258"/>
            <p:cNvSpPr>
              <a:spLocks noChangeArrowheads="1"/>
            </p:cNvSpPr>
            <p:nvPr/>
          </p:nvSpPr>
          <p:spPr bwMode="auto">
            <a:xfrm>
              <a:off x="145569" y="5949627"/>
              <a:ext cx="25808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-10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068" name="Line 259"/>
            <p:cNvSpPr>
              <a:spLocks noChangeShapeType="1"/>
            </p:cNvSpPr>
            <p:nvPr/>
          </p:nvSpPr>
          <p:spPr bwMode="auto">
            <a:xfrm>
              <a:off x="401960" y="6011002"/>
              <a:ext cx="535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69" name="Line 260"/>
            <p:cNvSpPr>
              <a:spLocks noChangeShapeType="1"/>
            </p:cNvSpPr>
            <p:nvPr/>
          </p:nvSpPr>
          <p:spPr bwMode="auto">
            <a:xfrm flipH="1">
              <a:off x="2241560" y="6011002"/>
              <a:ext cx="1070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70" name="Line 261"/>
            <p:cNvSpPr>
              <a:spLocks noChangeShapeType="1"/>
            </p:cNvSpPr>
            <p:nvPr/>
          </p:nvSpPr>
          <p:spPr bwMode="auto">
            <a:xfrm>
              <a:off x="401960" y="5964130"/>
              <a:ext cx="535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71" name="Line 262"/>
            <p:cNvSpPr>
              <a:spLocks noChangeShapeType="1"/>
            </p:cNvSpPr>
            <p:nvPr/>
          </p:nvSpPr>
          <p:spPr bwMode="auto">
            <a:xfrm flipH="1">
              <a:off x="2241560" y="5964130"/>
              <a:ext cx="1070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72" name="Line 263"/>
            <p:cNvSpPr>
              <a:spLocks noChangeShapeType="1"/>
            </p:cNvSpPr>
            <p:nvPr/>
          </p:nvSpPr>
          <p:spPr bwMode="auto">
            <a:xfrm>
              <a:off x="401960" y="5917258"/>
              <a:ext cx="535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73" name="Line 264"/>
            <p:cNvSpPr>
              <a:spLocks noChangeShapeType="1"/>
            </p:cNvSpPr>
            <p:nvPr/>
          </p:nvSpPr>
          <p:spPr bwMode="auto">
            <a:xfrm flipH="1">
              <a:off x="2241560" y="5917258"/>
              <a:ext cx="1070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74" name="Line 265"/>
            <p:cNvSpPr>
              <a:spLocks noChangeShapeType="1"/>
            </p:cNvSpPr>
            <p:nvPr/>
          </p:nvSpPr>
          <p:spPr bwMode="auto">
            <a:xfrm>
              <a:off x="401960" y="5874942"/>
              <a:ext cx="535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75" name="Line 266"/>
            <p:cNvSpPr>
              <a:spLocks noChangeShapeType="1"/>
            </p:cNvSpPr>
            <p:nvPr/>
          </p:nvSpPr>
          <p:spPr bwMode="auto">
            <a:xfrm flipH="1">
              <a:off x="2241560" y="5874942"/>
              <a:ext cx="1070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76" name="Line 267"/>
            <p:cNvSpPr>
              <a:spLocks noChangeShapeType="1"/>
            </p:cNvSpPr>
            <p:nvPr/>
          </p:nvSpPr>
          <p:spPr bwMode="auto">
            <a:xfrm>
              <a:off x="401960" y="5828069"/>
              <a:ext cx="535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77" name="Line 268"/>
            <p:cNvSpPr>
              <a:spLocks noChangeShapeType="1"/>
            </p:cNvSpPr>
            <p:nvPr/>
          </p:nvSpPr>
          <p:spPr bwMode="auto">
            <a:xfrm flipH="1">
              <a:off x="2241560" y="5828069"/>
              <a:ext cx="1070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78" name="Line 269"/>
            <p:cNvSpPr>
              <a:spLocks noChangeShapeType="1"/>
            </p:cNvSpPr>
            <p:nvPr/>
          </p:nvSpPr>
          <p:spPr bwMode="auto">
            <a:xfrm>
              <a:off x="401960" y="5828069"/>
              <a:ext cx="535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79" name="Line 270"/>
            <p:cNvSpPr>
              <a:spLocks noChangeShapeType="1"/>
            </p:cNvSpPr>
            <p:nvPr/>
          </p:nvSpPr>
          <p:spPr bwMode="auto">
            <a:xfrm flipH="1">
              <a:off x="2241560" y="5828069"/>
              <a:ext cx="1070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80" name="Line 271"/>
            <p:cNvSpPr>
              <a:spLocks noChangeShapeType="1"/>
            </p:cNvSpPr>
            <p:nvPr/>
          </p:nvSpPr>
          <p:spPr bwMode="auto">
            <a:xfrm>
              <a:off x="401960" y="5828069"/>
              <a:ext cx="535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81" name="Line 272"/>
            <p:cNvSpPr>
              <a:spLocks noChangeShapeType="1"/>
            </p:cNvSpPr>
            <p:nvPr/>
          </p:nvSpPr>
          <p:spPr bwMode="auto">
            <a:xfrm flipH="1">
              <a:off x="2241560" y="5828069"/>
              <a:ext cx="1070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82" name="Line 273"/>
            <p:cNvSpPr>
              <a:spLocks noChangeShapeType="1"/>
            </p:cNvSpPr>
            <p:nvPr/>
          </p:nvSpPr>
          <p:spPr bwMode="auto">
            <a:xfrm>
              <a:off x="401960" y="5828069"/>
              <a:ext cx="535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83" name="Line 274"/>
            <p:cNvSpPr>
              <a:spLocks noChangeShapeType="1"/>
            </p:cNvSpPr>
            <p:nvPr/>
          </p:nvSpPr>
          <p:spPr bwMode="auto">
            <a:xfrm flipH="1">
              <a:off x="2241560" y="5828069"/>
              <a:ext cx="1070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84" name="Line 275"/>
            <p:cNvSpPr>
              <a:spLocks noChangeShapeType="1"/>
            </p:cNvSpPr>
            <p:nvPr/>
          </p:nvSpPr>
          <p:spPr bwMode="auto">
            <a:xfrm>
              <a:off x="401960" y="5828069"/>
              <a:ext cx="535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85" name="Line 276"/>
            <p:cNvSpPr>
              <a:spLocks noChangeShapeType="1"/>
            </p:cNvSpPr>
            <p:nvPr/>
          </p:nvSpPr>
          <p:spPr bwMode="auto">
            <a:xfrm flipH="1">
              <a:off x="2241560" y="5828069"/>
              <a:ext cx="1070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86" name="Line 277"/>
            <p:cNvSpPr>
              <a:spLocks noChangeShapeType="1"/>
            </p:cNvSpPr>
            <p:nvPr/>
          </p:nvSpPr>
          <p:spPr bwMode="auto">
            <a:xfrm>
              <a:off x="401960" y="5828069"/>
              <a:ext cx="1605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87" name="Line 278"/>
            <p:cNvSpPr>
              <a:spLocks noChangeShapeType="1"/>
            </p:cNvSpPr>
            <p:nvPr/>
          </p:nvSpPr>
          <p:spPr bwMode="auto">
            <a:xfrm flipH="1">
              <a:off x="2230856" y="5828069"/>
              <a:ext cx="2140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88" name="Line 280"/>
            <p:cNvSpPr>
              <a:spLocks noChangeShapeType="1"/>
            </p:cNvSpPr>
            <p:nvPr/>
          </p:nvSpPr>
          <p:spPr bwMode="auto">
            <a:xfrm>
              <a:off x="401960" y="5781196"/>
              <a:ext cx="535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89" name="Line 281"/>
            <p:cNvSpPr>
              <a:spLocks noChangeShapeType="1"/>
            </p:cNvSpPr>
            <p:nvPr/>
          </p:nvSpPr>
          <p:spPr bwMode="auto">
            <a:xfrm flipH="1">
              <a:off x="2241560" y="5781196"/>
              <a:ext cx="1070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90" name="Line 282"/>
            <p:cNvSpPr>
              <a:spLocks noChangeShapeType="1"/>
            </p:cNvSpPr>
            <p:nvPr/>
          </p:nvSpPr>
          <p:spPr bwMode="auto">
            <a:xfrm>
              <a:off x="401960" y="5739532"/>
              <a:ext cx="535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91" name="Line 283"/>
            <p:cNvSpPr>
              <a:spLocks noChangeShapeType="1"/>
            </p:cNvSpPr>
            <p:nvPr/>
          </p:nvSpPr>
          <p:spPr bwMode="auto">
            <a:xfrm flipH="1">
              <a:off x="2241560" y="5739532"/>
              <a:ext cx="1070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92" name="Line 284"/>
            <p:cNvSpPr>
              <a:spLocks noChangeShapeType="1"/>
            </p:cNvSpPr>
            <p:nvPr/>
          </p:nvSpPr>
          <p:spPr bwMode="auto">
            <a:xfrm>
              <a:off x="401960" y="5692659"/>
              <a:ext cx="535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93" name="Line 285"/>
            <p:cNvSpPr>
              <a:spLocks noChangeShapeType="1"/>
            </p:cNvSpPr>
            <p:nvPr/>
          </p:nvSpPr>
          <p:spPr bwMode="auto">
            <a:xfrm flipH="1">
              <a:off x="2241560" y="5692659"/>
              <a:ext cx="1070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94" name="Line 286"/>
            <p:cNvSpPr>
              <a:spLocks noChangeShapeType="1"/>
            </p:cNvSpPr>
            <p:nvPr/>
          </p:nvSpPr>
          <p:spPr bwMode="auto">
            <a:xfrm>
              <a:off x="401960" y="5650994"/>
              <a:ext cx="535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95" name="Line 287"/>
            <p:cNvSpPr>
              <a:spLocks noChangeShapeType="1"/>
            </p:cNvSpPr>
            <p:nvPr/>
          </p:nvSpPr>
          <p:spPr bwMode="auto">
            <a:xfrm flipH="1">
              <a:off x="2241560" y="5650994"/>
              <a:ext cx="1070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96" name="Line 288"/>
            <p:cNvSpPr>
              <a:spLocks noChangeShapeType="1"/>
            </p:cNvSpPr>
            <p:nvPr/>
          </p:nvSpPr>
          <p:spPr bwMode="auto">
            <a:xfrm>
              <a:off x="401960" y="5604121"/>
              <a:ext cx="535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97" name="Line 289"/>
            <p:cNvSpPr>
              <a:spLocks noChangeShapeType="1"/>
            </p:cNvSpPr>
            <p:nvPr/>
          </p:nvSpPr>
          <p:spPr bwMode="auto">
            <a:xfrm flipH="1">
              <a:off x="2241560" y="5604121"/>
              <a:ext cx="1070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98" name="Line 290"/>
            <p:cNvSpPr>
              <a:spLocks noChangeShapeType="1"/>
            </p:cNvSpPr>
            <p:nvPr/>
          </p:nvSpPr>
          <p:spPr bwMode="auto">
            <a:xfrm>
              <a:off x="401960" y="5604121"/>
              <a:ext cx="535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99" name="Line 291"/>
            <p:cNvSpPr>
              <a:spLocks noChangeShapeType="1"/>
            </p:cNvSpPr>
            <p:nvPr/>
          </p:nvSpPr>
          <p:spPr bwMode="auto">
            <a:xfrm flipH="1">
              <a:off x="2241560" y="5604121"/>
              <a:ext cx="1070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00" name="Line 292"/>
            <p:cNvSpPr>
              <a:spLocks noChangeShapeType="1"/>
            </p:cNvSpPr>
            <p:nvPr/>
          </p:nvSpPr>
          <p:spPr bwMode="auto">
            <a:xfrm>
              <a:off x="401960" y="5604121"/>
              <a:ext cx="535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01" name="Line 293"/>
            <p:cNvSpPr>
              <a:spLocks noChangeShapeType="1"/>
            </p:cNvSpPr>
            <p:nvPr/>
          </p:nvSpPr>
          <p:spPr bwMode="auto">
            <a:xfrm flipH="1">
              <a:off x="2241560" y="5604121"/>
              <a:ext cx="1070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02" name="Line 294"/>
            <p:cNvSpPr>
              <a:spLocks noChangeShapeType="1"/>
            </p:cNvSpPr>
            <p:nvPr/>
          </p:nvSpPr>
          <p:spPr bwMode="auto">
            <a:xfrm>
              <a:off x="401960" y="5604121"/>
              <a:ext cx="535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03" name="Line 295"/>
            <p:cNvSpPr>
              <a:spLocks noChangeShapeType="1"/>
            </p:cNvSpPr>
            <p:nvPr/>
          </p:nvSpPr>
          <p:spPr bwMode="auto">
            <a:xfrm flipH="1">
              <a:off x="2241560" y="5604121"/>
              <a:ext cx="1070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04" name="Line 296"/>
            <p:cNvSpPr>
              <a:spLocks noChangeShapeType="1"/>
            </p:cNvSpPr>
            <p:nvPr/>
          </p:nvSpPr>
          <p:spPr bwMode="auto">
            <a:xfrm>
              <a:off x="401960" y="5604121"/>
              <a:ext cx="535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05" name="Line 297"/>
            <p:cNvSpPr>
              <a:spLocks noChangeShapeType="1"/>
            </p:cNvSpPr>
            <p:nvPr/>
          </p:nvSpPr>
          <p:spPr bwMode="auto">
            <a:xfrm flipH="1">
              <a:off x="2241560" y="5604121"/>
              <a:ext cx="1070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06" name="Line 298"/>
            <p:cNvSpPr>
              <a:spLocks noChangeShapeType="1"/>
            </p:cNvSpPr>
            <p:nvPr/>
          </p:nvSpPr>
          <p:spPr bwMode="auto">
            <a:xfrm>
              <a:off x="401960" y="5604121"/>
              <a:ext cx="1605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07" name="Line 299"/>
            <p:cNvSpPr>
              <a:spLocks noChangeShapeType="1"/>
            </p:cNvSpPr>
            <p:nvPr/>
          </p:nvSpPr>
          <p:spPr bwMode="auto">
            <a:xfrm flipH="1">
              <a:off x="2230856" y="5604121"/>
              <a:ext cx="2140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08" name="Rectangle 300"/>
            <p:cNvSpPr>
              <a:spLocks noChangeArrowheads="1"/>
            </p:cNvSpPr>
            <p:nvPr/>
          </p:nvSpPr>
          <p:spPr bwMode="auto">
            <a:xfrm>
              <a:off x="236545" y="5501082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0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109" name="Line 301"/>
            <p:cNvSpPr>
              <a:spLocks noChangeShapeType="1"/>
            </p:cNvSpPr>
            <p:nvPr/>
          </p:nvSpPr>
          <p:spPr bwMode="auto">
            <a:xfrm>
              <a:off x="401960" y="5557249"/>
              <a:ext cx="535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10" name="Line 302"/>
            <p:cNvSpPr>
              <a:spLocks noChangeShapeType="1"/>
            </p:cNvSpPr>
            <p:nvPr/>
          </p:nvSpPr>
          <p:spPr bwMode="auto">
            <a:xfrm flipH="1">
              <a:off x="2241560" y="5557249"/>
              <a:ext cx="1070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11" name="Line 303"/>
            <p:cNvSpPr>
              <a:spLocks noChangeShapeType="1"/>
            </p:cNvSpPr>
            <p:nvPr/>
          </p:nvSpPr>
          <p:spPr bwMode="auto">
            <a:xfrm>
              <a:off x="401960" y="5515584"/>
              <a:ext cx="535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12" name="Line 304"/>
            <p:cNvSpPr>
              <a:spLocks noChangeShapeType="1"/>
            </p:cNvSpPr>
            <p:nvPr/>
          </p:nvSpPr>
          <p:spPr bwMode="auto">
            <a:xfrm flipH="1">
              <a:off x="2241560" y="5515584"/>
              <a:ext cx="1070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13" name="Line 305"/>
            <p:cNvSpPr>
              <a:spLocks noChangeShapeType="1"/>
            </p:cNvSpPr>
            <p:nvPr/>
          </p:nvSpPr>
          <p:spPr bwMode="auto">
            <a:xfrm>
              <a:off x="401960" y="5468060"/>
              <a:ext cx="535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14" name="Line 306"/>
            <p:cNvSpPr>
              <a:spLocks noChangeShapeType="1"/>
            </p:cNvSpPr>
            <p:nvPr/>
          </p:nvSpPr>
          <p:spPr bwMode="auto">
            <a:xfrm flipH="1">
              <a:off x="2241560" y="5468060"/>
              <a:ext cx="1070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15" name="Line 307"/>
            <p:cNvSpPr>
              <a:spLocks noChangeShapeType="1"/>
            </p:cNvSpPr>
            <p:nvPr/>
          </p:nvSpPr>
          <p:spPr bwMode="auto">
            <a:xfrm>
              <a:off x="401960" y="5421187"/>
              <a:ext cx="535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16" name="Line 308"/>
            <p:cNvSpPr>
              <a:spLocks noChangeShapeType="1"/>
            </p:cNvSpPr>
            <p:nvPr/>
          </p:nvSpPr>
          <p:spPr bwMode="auto">
            <a:xfrm flipH="1">
              <a:off x="2241560" y="5421187"/>
              <a:ext cx="1070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17" name="Line 309"/>
            <p:cNvSpPr>
              <a:spLocks noChangeShapeType="1"/>
            </p:cNvSpPr>
            <p:nvPr/>
          </p:nvSpPr>
          <p:spPr bwMode="auto">
            <a:xfrm>
              <a:off x="401960" y="5379523"/>
              <a:ext cx="535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18" name="Line 310"/>
            <p:cNvSpPr>
              <a:spLocks noChangeShapeType="1"/>
            </p:cNvSpPr>
            <p:nvPr/>
          </p:nvSpPr>
          <p:spPr bwMode="auto">
            <a:xfrm flipH="1">
              <a:off x="2241560" y="5379523"/>
              <a:ext cx="1070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19" name="Line 311"/>
            <p:cNvSpPr>
              <a:spLocks noChangeShapeType="1"/>
            </p:cNvSpPr>
            <p:nvPr/>
          </p:nvSpPr>
          <p:spPr bwMode="auto">
            <a:xfrm>
              <a:off x="401960" y="5379523"/>
              <a:ext cx="535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20" name="Line 312"/>
            <p:cNvSpPr>
              <a:spLocks noChangeShapeType="1"/>
            </p:cNvSpPr>
            <p:nvPr/>
          </p:nvSpPr>
          <p:spPr bwMode="auto">
            <a:xfrm flipH="1">
              <a:off x="2241560" y="5379523"/>
              <a:ext cx="1070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21" name="Line 313"/>
            <p:cNvSpPr>
              <a:spLocks noChangeShapeType="1"/>
            </p:cNvSpPr>
            <p:nvPr/>
          </p:nvSpPr>
          <p:spPr bwMode="auto">
            <a:xfrm>
              <a:off x="401960" y="5379523"/>
              <a:ext cx="535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22" name="Line 314"/>
            <p:cNvSpPr>
              <a:spLocks noChangeShapeType="1"/>
            </p:cNvSpPr>
            <p:nvPr/>
          </p:nvSpPr>
          <p:spPr bwMode="auto">
            <a:xfrm flipH="1">
              <a:off x="2241560" y="5379523"/>
              <a:ext cx="1070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23" name="Line 315"/>
            <p:cNvSpPr>
              <a:spLocks noChangeShapeType="1"/>
            </p:cNvSpPr>
            <p:nvPr/>
          </p:nvSpPr>
          <p:spPr bwMode="auto">
            <a:xfrm>
              <a:off x="401960" y="5379523"/>
              <a:ext cx="535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24" name="Line 316"/>
            <p:cNvSpPr>
              <a:spLocks noChangeShapeType="1"/>
            </p:cNvSpPr>
            <p:nvPr/>
          </p:nvSpPr>
          <p:spPr bwMode="auto">
            <a:xfrm flipH="1">
              <a:off x="2241560" y="5379523"/>
              <a:ext cx="1070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25" name="Line 317"/>
            <p:cNvSpPr>
              <a:spLocks noChangeShapeType="1"/>
            </p:cNvSpPr>
            <p:nvPr/>
          </p:nvSpPr>
          <p:spPr bwMode="auto">
            <a:xfrm>
              <a:off x="401960" y="5379523"/>
              <a:ext cx="535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26" name="Line 318"/>
            <p:cNvSpPr>
              <a:spLocks noChangeShapeType="1"/>
            </p:cNvSpPr>
            <p:nvPr/>
          </p:nvSpPr>
          <p:spPr bwMode="auto">
            <a:xfrm flipH="1">
              <a:off x="2241560" y="5379523"/>
              <a:ext cx="1070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27" name="Line 319"/>
            <p:cNvSpPr>
              <a:spLocks noChangeShapeType="1"/>
            </p:cNvSpPr>
            <p:nvPr/>
          </p:nvSpPr>
          <p:spPr bwMode="auto">
            <a:xfrm>
              <a:off x="401960" y="5379523"/>
              <a:ext cx="1605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28" name="Line 320"/>
            <p:cNvSpPr>
              <a:spLocks noChangeShapeType="1"/>
            </p:cNvSpPr>
            <p:nvPr/>
          </p:nvSpPr>
          <p:spPr bwMode="auto">
            <a:xfrm flipH="1">
              <a:off x="2230856" y="5379523"/>
              <a:ext cx="2140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29" name="Line 322"/>
            <p:cNvSpPr>
              <a:spLocks noChangeShapeType="1"/>
            </p:cNvSpPr>
            <p:nvPr/>
          </p:nvSpPr>
          <p:spPr bwMode="auto">
            <a:xfrm>
              <a:off x="401960" y="5332650"/>
              <a:ext cx="535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30" name="Line 323"/>
            <p:cNvSpPr>
              <a:spLocks noChangeShapeType="1"/>
            </p:cNvSpPr>
            <p:nvPr/>
          </p:nvSpPr>
          <p:spPr bwMode="auto">
            <a:xfrm flipH="1">
              <a:off x="2241560" y="5332650"/>
              <a:ext cx="1070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31" name="Line 324"/>
            <p:cNvSpPr>
              <a:spLocks noChangeShapeType="1"/>
            </p:cNvSpPr>
            <p:nvPr/>
          </p:nvSpPr>
          <p:spPr bwMode="auto">
            <a:xfrm>
              <a:off x="401960" y="5290986"/>
              <a:ext cx="535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32" name="Line 325"/>
            <p:cNvSpPr>
              <a:spLocks noChangeShapeType="1"/>
            </p:cNvSpPr>
            <p:nvPr/>
          </p:nvSpPr>
          <p:spPr bwMode="auto">
            <a:xfrm flipH="1">
              <a:off x="2241560" y="5290986"/>
              <a:ext cx="1070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33" name="Line 326"/>
            <p:cNvSpPr>
              <a:spLocks noChangeShapeType="1"/>
            </p:cNvSpPr>
            <p:nvPr/>
          </p:nvSpPr>
          <p:spPr bwMode="auto">
            <a:xfrm>
              <a:off x="401960" y="5244113"/>
              <a:ext cx="535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34" name="Line 327"/>
            <p:cNvSpPr>
              <a:spLocks noChangeShapeType="1"/>
            </p:cNvSpPr>
            <p:nvPr/>
          </p:nvSpPr>
          <p:spPr bwMode="auto">
            <a:xfrm flipH="1">
              <a:off x="2241560" y="5244113"/>
              <a:ext cx="1070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35" name="Line 328"/>
            <p:cNvSpPr>
              <a:spLocks noChangeShapeType="1"/>
            </p:cNvSpPr>
            <p:nvPr/>
          </p:nvSpPr>
          <p:spPr bwMode="auto">
            <a:xfrm>
              <a:off x="401960" y="5197240"/>
              <a:ext cx="535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36" name="Line 329"/>
            <p:cNvSpPr>
              <a:spLocks noChangeShapeType="1"/>
            </p:cNvSpPr>
            <p:nvPr/>
          </p:nvSpPr>
          <p:spPr bwMode="auto">
            <a:xfrm flipH="1">
              <a:off x="2241560" y="5197240"/>
              <a:ext cx="1070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37" name="Line 330"/>
            <p:cNvSpPr>
              <a:spLocks noChangeShapeType="1"/>
            </p:cNvSpPr>
            <p:nvPr/>
          </p:nvSpPr>
          <p:spPr bwMode="auto">
            <a:xfrm>
              <a:off x="401960" y="5155576"/>
              <a:ext cx="535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38" name="Line 331"/>
            <p:cNvSpPr>
              <a:spLocks noChangeShapeType="1"/>
            </p:cNvSpPr>
            <p:nvPr/>
          </p:nvSpPr>
          <p:spPr bwMode="auto">
            <a:xfrm flipH="1">
              <a:off x="2241560" y="5155576"/>
              <a:ext cx="1070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39" name="Line 332"/>
            <p:cNvSpPr>
              <a:spLocks noChangeShapeType="1"/>
            </p:cNvSpPr>
            <p:nvPr/>
          </p:nvSpPr>
          <p:spPr bwMode="auto">
            <a:xfrm>
              <a:off x="401960" y="5155576"/>
              <a:ext cx="535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40" name="Line 333"/>
            <p:cNvSpPr>
              <a:spLocks noChangeShapeType="1"/>
            </p:cNvSpPr>
            <p:nvPr/>
          </p:nvSpPr>
          <p:spPr bwMode="auto">
            <a:xfrm flipH="1">
              <a:off x="2241560" y="5155576"/>
              <a:ext cx="1070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41" name="Line 334"/>
            <p:cNvSpPr>
              <a:spLocks noChangeShapeType="1"/>
            </p:cNvSpPr>
            <p:nvPr/>
          </p:nvSpPr>
          <p:spPr bwMode="auto">
            <a:xfrm>
              <a:off x="401960" y="5155576"/>
              <a:ext cx="535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42" name="Line 335"/>
            <p:cNvSpPr>
              <a:spLocks noChangeShapeType="1"/>
            </p:cNvSpPr>
            <p:nvPr/>
          </p:nvSpPr>
          <p:spPr bwMode="auto">
            <a:xfrm flipH="1">
              <a:off x="2241560" y="5155576"/>
              <a:ext cx="1070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43" name="Line 336"/>
            <p:cNvSpPr>
              <a:spLocks noChangeShapeType="1"/>
            </p:cNvSpPr>
            <p:nvPr/>
          </p:nvSpPr>
          <p:spPr bwMode="auto">
            <a:xfrm>
              <a:off x="401960" y="5155576"/>
              <a:ext cx="535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44" name="Line 337"/>
            <p:cNvSpPr>
              <a:spLocks noChangeShapeType="1"/>
            </p:cNvSpPr>
            <p:nvPr/>
          </p:nvSpPr>
          <p:spPr bwMode="auto">
            <a:xfrm flipH="1">
              <a:off x="2241560" y="5155576"/>
              <a:ext cx="1070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45" name="Line 338"/>
            <p:cNvSpPr>
              <a:spLocks noChangeShapeType="1"/>
            </p:cNvSpPr>
            <p:nvPr/>
          </p:nvSpPr>
          <p:spPr bwMode="auto">
            <a:xfrm>
              <a:off x="401960" y="5155576"/>
              <a:ext cx="535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46" name="Line 339"/>
            <p:cNvSpPr>
              <a:spLocks noChangeShapeType="1"/>
            </p:cNvSpPr>
            <p:nvPr/>
          </p:nvSpPr>
          <p:spPr bwMode="auto">
            <a:xfrm flipH="1">
              <a:off x="2241560" y="5155576"/>
              <a:ext cx="1070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47" name="Line 340"/>
            <p:cNvSpPr>
              <a:spLocks noChangeShapeType="1"/>
            </p:cNvSpPr>
            <p:nvPr/>
          </p:nvSpPr>
          <p:spPr bwMode="auto">
            <a:xfrm>
              <a:off x="401960" y="5155576"/>
              <a:ext cx="1605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48" name="Line 341"/>
            <p:cNvSpPr>
              <a:spLocks noChangeShapeType="1"/>
            </p:cNvSpPr>
            <p:nvPr/>
          </p:nvSpPr>
          <p:spPr bwMode="auto">
            <a:xfrm flipH="1">
              <a:off x="2230856" y="5155576"/>
              <a:ext cx="2140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49" name="Rectangle 342"/>
            <p:cNvSpPr>
              <a:spLocks noChangeArrowheads="1"/>
            </p:cNvSpPr>
            <p:nvPr/>
          </p:nvSpPr>
          <p:spPr bwMode="auto">
            <a:xfrm>
              <a:off x="177678" y="5051885"/>
              <a:ext cx="198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10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150" name="Line 343"/>
            <p:cNvSpPr>
              <a:spLocks noChangeShapeType="1"/>
            </p:cNvSpPr>
            <p:nvPr/>
          </p:nvSpPr>
          <p:spPr bwMode="auto">
            <a:xfrm>
              <a:off x="401960" y="5108052"/>
              <a:ext cx="535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51" name="Line 344"/>
            <p:cNvSpPr>
              <a:spLocks noChangeShapeType="1"/>
            </p:cNvSpPr>
            <p:nvPr/>
          </p:nvSpPr>
          <p:spPr bwMode="auto">
            <a:xfrm flipH="1">
              <a:off x="2241560" y="5108052"/>
              <a:ext cx="1070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52" name="Line 345"/>
            <p:cNvSpPr>
              <a:spLocks noChangeShapeType="1"/>
            </p:cNvSpPr>
            <p:nvPr/>
          </p:nvSpPr>
          <p:spPr bwMode="auto">
            <a:xfrm>
              <a:off x="401960" y="5061179"/>
              <a:ext cx="535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53" name="Line 346"/>
            <p:cNvSpPr>
              <a:spLocks noChangeShapeType="1"/>
            </p:cNvSpPr>
            <p:nvPr/>
          </p:nvSpPr>
          <p:spPr bwMode="auto">
            <a:xfrm flipH="1">
              <a:off x="2241560" y="5061179"/>
              <a:ext cx="1070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54" name="Line 347"/>
            <p:cNvSpPr>
              <a:spLocks noChangeShapeType="1"/>
            </p:cNvSpPr>
            <p:nvPr/>
          </p:nvSpPr>
          <p:spPr bwMode="auto">
            <a:xfrm>
              <a:off x="401960" y="5019514"/>
              <a:ext cx="535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55" name="Line 348"/>
            <p:cNvSpPr>
              <a:spLocks noChangeShapeType="1"/>
            </p:cNvSpPr>
            <p:nvPr/>
          </p:nvSpPr>
          <p:spPr bwMode="auto">
            <a:xfrm flipH="1">
              <a:off x="2241560" y="5019514"/>
              <a:ext cx="1070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56" name="Line 349"/>
            <p:cNvSpPr>
              <a:spLocks noChangeShapeType="1"/>
            </p:cNvSpPr>
            <p:nvPr/>
          </p:nvSpPr>
          <p:spPr bwMode="auto">
            <a:xfrm>
              <a:off x="401960" y="4972642"/>
              <a:ext cx="535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57" name="Line 350"/>
            <p:cNvSpPr>
              <a:spLocks noChangeShapeType="1"/>
            </p:cNvSpPr>
            <p:nvPr/>
          </p:nvSpPr>
          <p:spPr bwMode="auto">
            <a:xfrm flipH="1">
              <a:off x="2241560" y="4972642"/>
              <a:ext cx="1070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58" name="Line 351"/>
            <p:cNvSpPr>
              <a:spLocks noChangeShapeType="1"/>
            </p:cNvSpPr>
            <p:nvPr/>
          </p:nvSpPr>
          <p:spPr bwMode="auto">
            <a:xfrm>
              <a:off x="401960" y="4930977"/>
              <a:ext cx="535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59" name="Line 352"/>
            <p:cNvSpPr>
              <a:spLocks noChangeShapeType="1"/>
            </p:cNvSpPr>
            <p:nvPr/>
          </p:nvSpPr>
          <p:spPr bwMode="auto">
            <a:xfrm flipH="1">
              <a:off x="2241560" y="4930977"/>
              <a:ext cx="1070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60" name="Line 353"/>
            <p:cNvSpPr>
              <a:spLocks noChangeShapeType="1"/>
            </p:cNvSpPr>
            <p:nvPr/>
          </p:nvSpPr>
          <p:spPr bwMode="auto">
            <a:xfrm>
              <a:off x="401960" y="4930977"/>
              <a:ext cx="535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61" name="Line 354"/>
            <p:cNvSpPr>
              <a:spLocks noChangeShapeType="1"/>
            </p:cNvSpPr>
            <p:nvPr/>
          </p:nvSpPr>
          <p:spPr bwMode="auto">
            <a:xfrm flipH="1">
              <a:off x="2241560" y="4930977"/>
              <a:ext cx="1070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62" name="Line 355"/>
            <p:cNvSpPr>
              <a:spLocks noChangeShapeType="1"/>
            </p:cNvSpPr>
            <p:nvPr/>
          </p:nvSpPr>
          <p:spPr bwMode="auto">
            <a:xfrm>
              <a:off x="401960" y="4930977"/>
              <a:ext cx="535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63" name="Line 356"/>
            <p:cNvSpPr>
              <a:spLocks noChangeShapeType="1"/>
            </p:cNvSpPr>
            <p:nvPr/>
          </p:nvSpPr>
          <p:spPr bwMode="auto">
            <a:xfrm flipH="1">
              <a:off x="2241560" y="4930977"/>
              <a:ext cx="1070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64" name="Line 357"/>
            <p:cNvSpPr>
              <a:spLocks noChangeShapeType="1"/>
            </p:cNvSpPr>
            <p:nvPr/>
          </p:nvSpPr>
          <p:spPr bwMode="auto">
            <a:xfrm>
              <a:off x="401960" y="4930977"/>
              <a:ext cx="535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65" name="Line 358"/>
            <p:cNvSpPr>
              <a:spLocks noChangeShapeType="1"/>
            </p:cNvSpPr>
            <p:nvPr/>
          </p:nvSpPr>
          <p:spPr bwMode="auto">
            <a:xfrm flipH="1">
              <a:off x="2241560" y="4930977"/>
              <a:ext cx="1070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66" name="Line 359"/>
            <p:cNvSpPr>
              <a:spLocks noChangeShapeType="1"/>
            </p:cNvSpPr>
            <p:nvPr/>
          </p:nvSpPr>
          <p:spPr bwMode="auto">
            <a:xfrm>
              <a:off x="401960" y="4930977"/>
              <a:ext cx="535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67" name="Line 360"/>
            <p:cNvSpPr>
              <a:spLocks noChangeShapeType="1"/>
            </p:cNvSpPr>
            <p:nvPr/>
          </p:nvSpPr>
          <p:spPr bwMode="auto">
            <a:xfrm flipH="1">
              <a:off x="2241560" y="4930977"/>
              <a:ext cx="1070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68" name="Line 361"/>
            <p:cNvSpPr>
              <a:spLocks noChangeShapeType="1"/>
            </p:cNvSpPr>
            <p:nvPr/>
          </p:nvSpPr>
          <p:spPr bwMode="auto">
            <a:xfrm>
              <a:off x="401960" y="4930977"/>
              <a:ext cx="1605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69" name="Line 362"/>
            <p:cNvSpPr>
              <a:spLocks noChangeShapeType="1"/>
            </p:cNvSpPr>
            <p:nvPr/>
          </p:nvSpPr>
          <p:spPr bwMode="auto">
            <a:xfrm flipH="1">
              <a:off x="2230856" y="4930977"/>
              <a:ext cx="2140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70" name="Line 364"/>
            <p:cNvSpPr>
              <a:spLocks noChangeShapeType="1"/>
            </p:cNvSpPr>
            <p:nvPr/>
          </p:nvSpPr>
          <p:spPr bwMode="auto">
            <a:xfrm>
              <a:off x="401960" y="4884104"/>
              <a:ext cx="535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71" name="Line 365"/>
            <p:cNvSpPr>
              <a:spLocks noChangeShapeType="1"/>
            </p:cNvSpPr>
            <p:nvPr/>
          </p:nvSpPr>
          <p:spPr bwMode="auto">
            <a:xfrm flipH="1">
              <a:off x="2241560" y="4884104"/>
              <a:ext cx="1070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72" name="Line 366"/>
            <p:cNvSpPr>
              <a:spLocks noChangeShapeType="1"/>
            </p:cNvSpPr>
            <p:nvPr/>
          </p:nvSpPr>
          <p:spPr bwMode="auto">
            <a:xfrm>
              <a:off x="401960" y="4837231"/>
              <a:ext cx="535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73" name="Line 367"/>
            <p:cNvSpPr>
              <a:spLocks noChangeShapeType="1"/>
            </p:cNvSpPr>
            <p:nvPr/>
          </p:nvSpPr>
          <p:spPr bwMode="auto">
            <a:xfrm flipH="1">
              <a:off x="2241560" y="4837231"/>
              <a:ext cx="1070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74" name="Line 368"/>
            <p:cNvSpPr>
              <a:spLocks noChangeShapeType="1"/>
            </p:cNvSpPr>
            <p:nvPr/>
          </p:nvSpPr>
          <p:spPr bwMode="auto">
            <a:xfrm>
              <a:off x="401960" y="4795567"/>
              <a:ext cx="535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75" name="Line 369"/>
            <p:cNvSpPr>
              <a:spLocks noChangeShapeType="1"/>
            </p:cNvSpPr>
            <p:nvPr/>
          </p:nvSpPr>
          <p:spPr bwMode="auto">
            <a:xfrm flipH="1">
              <a:off x="2241560" y="4795567"/>
              <a:ext cx="1070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76" name="Line 370"/>
            <p:cNvSpPr>
              <a:spLocks noChangeShapeType="1"/>
            </p:cNvSpPr>
            <p:nvPr/>
          </p:nvSpPr>
          <p:spPr bwMode="auto">
            <a:xfrm>
              <a:off x="401960" y="4748694"/>
              <a:ext cx="535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77" name="Line 371"/>
            <p:cNvSpPr>
              <a:spLocks noChangeShapeType="1"/>
            </p:cNvSpPr>
            <p:nvPr/>
          </p:nvSpPr>
          <p:spPr bwMode="auto">
            <a:xfrm flipH="1">
              <a:off x="2241560" y="4748694"/>
              <a:ext cx="1070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78" name="Line 372"/>
            <p:cNvSpPr>
              <a:spLocks noChangeShapeType="1"/>
            </p:cNvSpPr>
            <p:nvPr/>
          </p:nvSpPr>
          <p:spPr bwMode="auto">
            <a:xfrm>
              <a:off x="401960" y="4701170"/>
              <a:ext cx="535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79" name="Line 373"/>
            <p:cNvSpPr>
              <a:spLocks noChangeShapeType="1"/>
            </p:cNvSpPr>
            <p:nvPr/>
          </p:nvSpPr>
          <p:spPr bwMode="auto">
            <a:xfrm flipH="1">
              <a:off x="2241560" y="4701170"/>
              <a:ext cx="1070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80" name="Line 374"/>
            <p:cNvSpPr>
              <a:spLocks noChangeShapeType="1"/>
            </p:cNvSpPr>
            <p:nvPr/>
          </p:nvSpPr>
          <p:spPr bwMode="auto">
            <a:xfrm>
              <a:off x="401960" y="4701170"/>
              <a:ext cx="535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81" name="Line 375"/>
            <p:cNvSpPr>
              <a:spLocks noChangeShapeType="1"/>
            </p:cNvSpPr>
            <p:nvPr/>
          </p:nvSpPr>
          <p:spPr bwMode="auto">
            <a:xfrm flipH="1">
              <a:off x="2241560" y="4701170"/>
              <a:ext cx="1070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82" name="Line 376"/>
            <p:cNvSpPr>
              <a:spLocks noChangeShapeType="1"/>
            </p:cNvSpPr>
            <p:nvPr/>
          </p:nvSpPr>
          <p:spPr bwMode="auto">
            <a:xfrm>
              <a:off x="401960" y="4701170"/>
              <a:ext cx="535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83" name="Line 377"/>
            <p:cNvSpPr>
              <a:spLocks noChangeShapeType="1"/>
            </p:cNvSpPr>
            <p:nvPr/>
          </p:nvSpPr>
          <p:spPr bwMode="auto">
            <a:xfrm flipH="1">
              <a:off x="2241560" y="4701170"/>
              <a:ext cx="1070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84" name="Line 378"/>
            <p:cNvSpPr>
              <a:spLocks noChangeShapeType="1"/>
            </p:cNvSpPr>
            <p:nvPr/>
          </p:nvSpPr>
          <p:spPr bwMode="auto">
            <a:xfrm>
              <a:off x="401960" y="4701170"/>
              <a:ext cx="535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85" name="Line 379"/>
            <p:cNvSpPr>
              <a:spLocks noChangeShapeType="1"/>
            </p:cNvSpPr>
            <p:nvPr/>
          </p:nvSpPr>
          <p:spPr bwMode="auto">
            <a:xfrm flipH="1">
              <a:off x="2241560" y="4701170"/>
              <a:ext cx="1070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86" name="Line 380"/>
            <p:cNvSpPr>
              <a:spLocks noChangeShapeType="1"/>
            </p:cNvSpPr>
            <p:nvPr/>
          </p:nvSpPr>
          <p:spPr bwMode="auto">
            <a:xfrm>
              <a:off x="401960" y="4701170"/>
              <a:ext cx="535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87" name="Line 381"/>
            <p:cNvSpPr>
              <a:spLocks noChangeShapeType="1"/>
            </p:cNvSpPr>
            <p:nvPr/>
          </p:nvSpPr>
          <p:spPr bwMode="auto">
            <a:xfrm flipH="1">
              <a:off x="2241560" y="4701170"/>
              <a:ext cx="1070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88" name="Line 382"/>
            <p:cNvSpPr>
              <a:spLocks noChangeShapeType="1"/>
            </p:cNvSpPr>
            <p:nvPr/>
          </p:nvSpPr>
          <p:spPr bwMode="auto">
            <a:xfrm>
              <a:off x="401960" y="4701170"/>
              <a:ext cx="1605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89" name="Line 383"/>
            <p:cNvSpPr>
              <a:spLocks noChangeShapeType="1"/>
            </p:cNvSpPr>
            <p:nvPr/>
          </p:nvSpPr>
          <p:spPr bwMode="auto">
            <a:xfrm flipH="1">
              <a:off x="2230856" y="4701170"/>
              <a:ext cx="2140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90" name="Rectangle 384"/>
            <p:cNvSpPr>
              <a:spLocks noChangeArrowheads="1"/>
            </p:cNvSpPr>
            <p:nvPr/>
          </p:nvSpPr>
          <p:spPr bwMode="auto">
            <a:xfrm>
              <a:off x="177678" y="4598130"/>
              <a:ext cx="198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20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191" name="Line 385"/>
            <p:cNvSpPr>
              <a:spLocks noChangeShapeType="1"/>
            </p:cNvSpPr>
            <p:nvPr/>
          </p:nvSpPr>
          <p:spPr bwMode="auto">
            <a:xfrm>
              <a:off x="401960" y="4701170"/>
              <a:ext cx="185030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92" name="Line 386"/>
            <p:cNvSpPr>
              <a:spLocks noChangeShapeType="1"/>
            </p:cNvSpPr>
            <p:nvPr/>
          </p:nvSpPr>
          <p:spPr bwMode="auto">
            <a:xfrm>
              <a:off x="401960" y="6506422"/>
              <a:ext cx="185030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93" name="Line 387"/>
            <p:cNvSpPr>
              <a:spLocks noChangeShapeType="1"/>
            </p:cNvSpPr>
            <p:nvPr/>
          </p:nvSpPr>
          <p:spPr bwMode="auto">
            <a:xfrm flipV="1">
              <a:off x="2252262" y="4701170"/>
              <a:ext cx="0" cy="18052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94" name="Rechteck 2311"/>
            <p:cNvSpPr/>
            <p:nvPr/>
          </p:nvSpPr>
          <p:spPr>
            <a:xfrm>
              <a:off x="800672" y="4711586"/>
              <a:ext cx="148470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1400" b="1" dirty="0" smtClean="0">
                  <a:solidFill>
                    <a:srgbClr val="FFFF00"/>
                  </a:solidFill>
                  <a:latin typeface="Helvetica" charset="0"/>
                  <a:cs typeface="Arial" pitchFamily="34" charset="0"/>
                </a:rPr>
                <a:t>9.4MeV@2.12m</a:t>
              </a:r>
              <a:endParaRPr lang="en-US" sz="1400" b="1" dirty="0">
                <a:solidFill>
                  <a:srgbClr val="FFFF00"/>
                </a:solidFill>
              </a:endParaRPr>
            </a:p>
          </p:txBody>
        </p:sp>
        <p:sp>
          <p:nvSpPr>
            <p:cNvPr id="1195" name="Rechteck 2312"/>
            <p:cNvSpPr/>
            <p:nvPr/>
          </p:nvSpPr>
          <p:spPr>
            <a:xfrm>
              <a:off x="1069743" y="6629314"/>
              <a:ext cx="50526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1400" b="1" dirty="0">
                  <a:solidFill>
                    <a:srgbClr val="000000"/>
                  </a:solidFill>
                  <a:latin typeface="Helvetica" charset="0"/>
                  <a:cs typeface="Arial" pitchFamily="34" charset="0"/>
                </a:rPr>
                <a:t>mm</a:t>
              </a:r>
              <a:endParaRPr lang="en-US" sz="1400" b="1" dirty="0"/>
            </a:p>
          </p:txBody>
        </p:sp>
        <p:sp>
          <p:nvSpPr>
            <p:cNvPr id="1196" name="Rechteck 2313"/>
            <p:cNvSpPr/>
            <p:nvPr/>
          </p:nvSpPr>
          <p:spPr>
            <a:xfrm rot="16200000">
              <a:off x="-158583" y="5484823"/>
              <a:ext cx="50526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1400" b="1" dirty="0">
                  <a:solidFill>
                    <a:srgbClr val="000000"/>
                  </a:solidFill>
                  <a:latin typeface="Helvetica" charset="0"/>
                  <a:cs typeface="Arial" pitchFamily="34" charset="0"/>
                </a:rPr>
                <a:t>mm</a:t>
              </a:r>
              <a:endParaRPr lang="en-US" sz="1400" b="1" dirty="0"/>
            </a:p>
          </p:txBody>
        </p:sp>
        <p:sp>
          <p:nvSpPr>
            <p:cNvPr id="1197" name="Textfeld 2314"/>
            <p:cNvSpPr txBox="1"/>
            <p:nvPr/>
          </p:nvSpPr>
          <p:spPr>
            <a:xfrm>
              <a:off x="492935" y="4384727"/>
              <a:ext cx="15664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ion beam profile</a:t>
              </a:r>
              <a:endParaRPr lang="en-US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579003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Ultrafast </a:t>
            </a:r>
            <a:r>
              <a:rPr lang="en-US" dirty="0" err="1" smtClean="0"/>
              <a:t>Ionpulses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PAGE </a:t>
            </a:r>
            <a:fld id="{F35164B6-5B5C-4D57-91C6-379885D5A5FE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7952" y="4003069"/>
            <a:ext cx="5194300" cy="2044700"/>
          </a:xfrm>
          <a:prstGeom prst="rect">
            <a:avLst/>
          </a:prstGeom>
        </p:spPr>
      </p:pic>
      <p:grpSp>
        <p:nvGrpSpPr>
          <p:cNvPr id="28" name="Group 27"/>
          <p:cNvGrpSpPr>
            <a:grpSpLocks noChangeAspect="1"/>
          </p:cNvGrpSpPr>
          <p:nvPr/>
        </p:nvGrpSpPr>
        <p:grpSpPr>
          <a:xfrm>
            <a:off x="123293" y="1186692"/>
            <a:ext cx="4463245" cy="2834818"/>
            <a:chOff x="1324258" y="792163"/>
            <a:chExt cx="7438742" cy="4724696"/>
          </a:xfrm>
        </p:grpSpPr>
        <p:sp>
          <p:nvSpPr>
            <p:cNvPr id="6" name="Oval 5"/>
            <p:cNvSpPr/>
            <p:nvPr/>
          </p:nvSpPr>
          <p:spPr bwMode="auto">
            <a:xfrm rot="19459866">
              <a:off x="2851150" y="1169988"/>
              <a:ext cx="1355725" cy="3968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000">
                <a:latin typeface="Arial"/>
                <a:cs typeface="Arial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3019425" y="987425"/>
              <a:ext cx="4846638" cy="3421063"/>
            </a:xfrm>
            <a:custGeom>
              <a:avLst/>
              <a:gdLst>
                <a:gd name="connsiteX0" fmla="*/ 0 w 6354147"/>
                <a:gd name="connsiteY0" fmla="*/ 1007706 h 4301412"/>
                <a:gd name="connsiteX1" fmla="*/ 1408923 w 6354147"/>
                <a:gd name="connsiteY1" fmla="*/ 0 h 4301412"/>
                <a:gd name="connsiteX2" fmla="*/ 2677886 w 6354147"/>
                <a:gd name="connsiteY2" fmla="*/ 1446245 h 4301412"/>
                <a:gd name="connsiteX3" fmla="*/ 6354147 w 6354147"/>
                <a:gd name="connsiteY3" fmla="*/ 2537927 h 4301412"/>
                <a:gd name="connsiteX4" fmla="*/ 4422710 w 6354147"/>
                <a:gd name="connsiteY4" fmla="*/ 4301412 h 4301412"/>
                <a:gd name="connsiteX5" fmla="*/ 2351314 w 6354147"/>
                <a:gd name="connsiteY5" fmla="*/ 1651518 h 4301412"/>
                <a:gd name="connsiteX6" fmla="*/ 0 w 6354147"/>
                <a:gd name="connsiteY6" fmla="*/ 1007706 h 4301412"/>
                <a:gd name="connsiteX0" fmla="*/ 0 w 6354147"/>
                <a:gd name="connsiteY0" fmla="*/ 1007706 h 4301412"/>
                <a:gd name="connsiteX1" fmla="*/ 1408923 w 6354147"/>
                <a:gd name="connsiteY1" fmla="*/ 0 h 4301412"/>
                <a:gd name="connsiteX2" fmla="*/ 2901821 w 6354147"/>
                <a:gd name="connsiteY2" fmla="*/ 1278294 h 4301412"/>
                <a:gd name="connsiteX3" fmla="*/ 6354147 w 6354147"/>
                <a:gd name="connsiteY3" fmla="*/ 2537927 h 4301412"/>
                <a:gd name="connsiteX4" fmla="*/ 4422710 w 6354147"/>
                <a:gd name="connsiteY4" fmla="*/ 4301412 h 4301412"/>
                <a:gd name="connsiteX5" fmla="*/ 2351314 w 6354147"/>
                <a:gd name="connsiteY5" fmla="*/ 1651518 h 4301412"/>
                <a:gd name="connsiteX6" fmla="*/ 0 w 6354147"/>
                <a:gd name="connsiteY6" fmla="*/ 1007706 h 4301412"/>
                <a:gd name="connsiteX0" fmla="*/ 0 w 6354147"/>
                <a:gd name="connsiteY0" fmla="*/ 1007706 h 4301412"/>
                <a:gd name="connsiteX1" fmla="*/ 1408923 w 6354147"/>
                <a:gd name="connsiteY1" fmla="*/ 0 h 4301412"/>
                <a:gd name="connsiteX2" fmla="*/ 2901821 w 6354147"/>
                <a:gd name="connsiteY2" fmla="*/ 1278294 h 4301412"/>
                <a:gd name="connsiteX3" fmla="*/ 6354147 w 6354147"/>
                <a:gd name="connsiteY3" fmla="*/ 2537927 h 4301412"/>
                <a:gd name="connsiteX4" fmla="*/ 4422710 w 6354147"/>
                <a:gd name="connsiteY4" fmla="*/ 4301412 h 4301412"/>
                <a:gd name="connsiteX5" fmla="*/ 2127380 w 6354147"/>
                <a:gd name="connsiteY5" fmla="*/ 1800807 h 4301412"/>
                <a:gd name="connsiteX6" fmla="*/ 0 w 6354147"/>
                <a:gd name="connsiteY6" fmla="*/ 1007706 h 430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54147" h="4301412">
                  <a:moveTo>
                    <a:pt x="0" y="1007706"/>
                  </a:moveTo>
                  <a:lnTo>
                    <a:pt x="1408923" y="0"/>
                  </a:lnTo>
                  <a:lnTo>
                    <a:pt x="2901821" y="1278294"/>
                  </a:lnTo>
                  <a:lnTo>
                    <a:pt x="6354147" y="2537927"/>
                  </a:lnTo>
                  <a:lnTo>
                    <a:pt x="4422710" y="4301412"/>
                  </a:lnTo>
                  <a:lnTo>
                    <a:pt x="2127380" y="1800807"/>
                  </a:lnTo>
                  <a:lnTo>
                    <a:pt x="0" y="1007706"/>
                  </a:lnTo>
                  <a:close/>
                </a:path>
              </a:pathLst>
            </a:custGeom>
            <a:gradFill flip="none" rotWithShape="1">
              <a:gsLst>
                <a:gs pos="5000">
                  <a:srgbClr val="FF0000"/>
                </a:gs>
                <a:gs pos="31000">
                  <a:srgbClr val="FFFF00"/>
                </a:gs>
                <a:gs pos="46000">
                  <a:srgbClr val="FF6600"/>
                </a:gs>
                <a:gs pos="61000">
                  <a:srgbClr val="3366FF"/>
                </a:gs>
                <a:gs pos="81000">
                  <a:srgbClr val="0000FF"/>
                </a:gs>
              </a:gsLst>
              <a:lin ang="288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Arial"/>
                <a:cs typeface="Arial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894022" y="1972420"/>
              <a:ext cx="924054" cy="861921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solidFill>
                <a:schemeClr val="bg1">
                  <a:alpha val="0"/>
                </a:schemeClr>
              </a:solidFill>
            </a:ln>
            <a:scene3d>
              <a:camera prst="isometricLeftDown">
                <a:rot lat="1620000" lon="2640000" rev="0"/>
              </a:camera>
              <a:lightRig rig="freezing" dir="t"/>
            </a:scene3d>
            <a:sp3d extrusionH="1536700" contourW="12700" prstMaterial="legacyWireframe">
              <a:bevelT w="19050" h="19050"/>
              <a:contourClr>
                <a:schemeClr val="tx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000">
                <a:latin typeface="Arial"/>
                <a:cs typeface="Arial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3595746" y="1604994"/>
              <a:ext cx="701751" cy="1450284"/>
            </a:xfrm>
            <a:prstGeom prst="rect">
              <a:avLst/>
            </a:prstGeom>
            <a:solidFill>
              <a:schemeClr val="accent1"/>
            </a:solidFill>
            <a:scene3d>
              <a:camera prst="isometricLeftDown">
                <a:rot lat="1620000" lon="2640000" rev="0"/>
              </a:camera>
              <a:lightRig rig="threePt" dir="t"/>
            </a:scene3d>
            <a:sp3d>
              <a:bevelT w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000">
                <a:latin typeface="Arial"/>
                <a:cs typeface="Arial"/>
              </a:endParaRPr>
            </a:p>
          </p:txBody>
        </p:sp>
        <p:grpSp>
          <p:nvGrpSpPr>
            <p:cNvPr id="10" name="Group 88"/>
            <p:cNvGrpSpPr/>
            <p:nvPr/>
          </p:nvGrpSpPr>
          <p:grpSpPr bwMode="auto">
            <a:xfrm rot="14626355">
              <a:off x="4093341" y="1292131"/>
              <a:ext cx="120334" cy="2587779"/>
              <a:chOff x="514351" y="1600200"/>
              <a:chExt cx="739316" cy="595573"/>
            </a:xfrm>
            <a:gradFill flip="none" rotWithShape="1">
              <a:gsLst>
                <a:gs pos="40000">
                  <a:srgbClr val="00B0F0"/>
                </a:gs>
                <a:gs pos="34000">
                  <a:srgbClr val="7030A0"/>
                </a:gs>
                <a:gs pos="0">
                  <a:srgbClr val="00B0F0"/>
                </a:gs>
              </a:gsLst>
              <a:lin ang="16200000" scaled="1"/>
              <a:tileRect/>
            </a:gradFill>
          </p:grpSpPr>
          <p:sp>
            <p:nvSpPr>
              <p:cNvPr id="11" name="Flowchart: Extract 48"/>
              <p:cNvSpPr/>
              <p:nvPr/>
            </p:nvSpPr>
            <p:spPr>
              <a:xfrm>
                <a:off x="514351" y="1600200"/>
                <a:ext cx="733424" cy="561975"/>
              </a:xfrm>
              <a:prstGeom prst="flowChartExtra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2000">
                  <a:latin typeface="Arial"/>
                  <a:cs typeface="Arial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526283" y="2138690"/>
                <a:ext cx="727384" cy="5708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2000">
                  <a:latin typeface="Arial"/>
                  <a:cs typeface="Arial"/>
                </a:endParaRPr>
              </a:p>
            </p:txBody>
          </p:sp>
        </p:grpSp>
        <p:sp>
          <p:nvSpPr>
            <p:cNvPr id="13" name="Rectangle 12"/>
            <p:cNvSpPr/>
            <p:nvPr/>
          </p:nvSpPr>
          <p:spPr bwMode="auto">
            <a:xfrm>
              <a:off x="4178864" y="1856374"/>
              <a:ext cx="701751" cy="1450284"/>
            </a:xfrm>
            <a:prstGeom prst="rect">
              <a:avLst/>
            </a:prstGeom>
            <a:solidFill>
              <a:schemeClr val="accent1"/>
            </a:solidFill>
            <a:scene3d>
              <a:camera prst="isometricLeftDown">
                <a:rot lat="1620000" lon="2640000" rev="0"/>
              </a:camera>
              <a:lightRig rig="threePt" dir="t"/>
            </a:scene3d>
            <a:sp3d>
              <a:bevelT w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000">
                <a:latin typeface="Arial"/>
                <a:cs typeface="Arial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 flipV="1">
              <a:off x="3479800" y="2644775"/>
              <a:ext cx="552450" cy="27781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0"/>
            <p:cNvSpPr txBox="1">
              <a:spLocks noChangeArrowheads="1"/>
            </p:cNvSpPr>
            <p:nvPr/>
          </p:nvSpPr>
          <p:spPr bwMode="auto">
            <a:xfrm>
              <a:off x="2540000" y="3532188"/>
              <a:ext cx="1377950" cy="769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GB" sz="1200" dirty="0">
                  <a:latin typeface="Arial"/>
                  <a:cs typeface="Arial"/>
                </a:rPr>
                <a:t>10 </a:t>
              </a:r>
              <a:r>
                <a:rPr lang="en-GB" sz="1200" dirty="0">
                  <a:latin typeface="Arial"/>
                  <a:cs typeface="Arial"/>
                  <a:sym typeface="Symbol" charset="0"/>
                </a:rPr>
                <a:t>m </a:t>
              </a:r>
              <a:r>
                <a:rPr lang="en-GB" sz="1200" dirty="0" smtClean="0">
                  <a:latin typeface="Arial"/>
                  <a:cs typeface="Arial"/>
                  <a:sym typeface="Symbol" charset="0"/>
                </a:rPr>
                <a:t>Al  </a:t>
              </a:r>
              <a:r>
                <a:rPr lang="en-GB" sz="1200" dirty="0">
                  <a:latin typeface="Arial"/>
                  <a:cs typeface="Arial"/>
                  <a:sym typeface="Symbol" charset="0"/>
                </a:rPr>
                <a:t>foil </a:t>
              </a:r>
              <a:endParaRPr lang="en-GB" sz="1200" dirty="0">
                <a:latin typeface="Arial"/>
                <a:cs typeface="Arial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2610559" y="2824239"/>
              <a:ext cx="701751" cy="667570"/>
            </a:xfrm>
            <a:prstGeom prst="rect">
              <a:avLst/>
            </a:prstGeom>
            <a:solidFill>
              <a:schemeClr val="accent1"/>
            </a:solidFill>
            <a:scene3d>
              <a:camera prst="isometricLeftDown">
                <a:rot lat="1620000" lon="2640000" rev="0"/>
              </a:camera>
              <a:lightRig rig="threePt" dir="t"/>
            </a:scene3d>
            <a:sp3d>
              <a:bevelT w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000">
                <a:latin typeface="Arial"/>
                <a:cs typeface="Arial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 rot="3900078">
              <a:off x="1030287" y="3560763"/>
              <a:ext cx="1520825" cy="381000"/>
            </a:xfrm>
            <a:prstGeom prst="ellipse">
              <a:avLst/>
            </a:prstGeom>
            <a:gradFill>
              <a:gsLst>
                <a:gs pos="40000">
                  <a:srgbClr val="FF0000"/>
                </a:gs>
                <a:gs pos="0">
                  <a:srgbClr val="FD6E51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000">
                <a:latin typeface="Arial"/>
                <a:cs typeface="Arial"/>
              </a:endParaRPr>
            </a:p>
          </p:txBody>
        </p:sp>
        <p:sp>
          <p:nvSpPr>
            <p:cNvPr id="18" name="Flowchart: Extract 47"/>
            <p:cNvSpPr/>
            <p:nvPr/>
          </p:nvSpPr>
          <p:spPr bwMode="auto">
            <a:xfrm rot="3900078">
              <a:off x="1641475" y="2797175"/>
              <a:ext cx="1519238" cy="1322388"/>
            </a:xfrm>
            <a:prstGeom prst="flowChartExtra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000">
                <a:latin typeface="Arial"/>
                <a:cs typeface="Arial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 bwMode="auto">
            <a:xfrm flipV="1">
              <a:off x="2352675" y="3198813"/>
              <a:ext cx="555625" cy="27781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 bwMode="auto">
            <a:xfrm rot="19137620">
              <a:off x="6135688" y="3171825"/>
              <a:ext cx="2019300" cy="109855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000">
                <a:latin typeface="Arial"/>
                <a:cs typeface="Arial"/>
              </a:endParaRPr>
            </a:p>
          </p:txBody>
        </p:sp>
        <p:sp>
          <p:nvSpPr>
            <p:cNvPr id="21" name="TextBox 16"/>
            <p:cNvSpPr txBox="1">
              <a:spLocks noChangeArrowheads="1"/>
            </p:cNvSpPr>
            <p:nvPr/>
          </p:nvSpPr>
          <p:spPr bwMode="auto">
            <a:xfrm>
              <a:off x="3975100" y="3298824"/>
              <a:ext cx="2311400" cy="512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1400" dirty="0" smtClean="0">
                  <a:latin typeface="Arial"/>
                  <a:cs typeface="Arial"/>
                </a:rPr>
                <a:t>Slit</a:t>
              </a:r>
              <a:endParaRPr lang="en-GB" sz="1400" dirty="0">
                <a:latin typeface="Arial"/>
                <a:cs typeface="Arial"/>
              </a:endParaRPr>
            </a:p>
          </p:txBody>
        </p:sp>
        <p:sp>
          <p:nvSpPr>
            <p:cNvPr id="22" name="TextBox 17"/>
            <p:cNvSpPr txBox="1">
              <a:spLocks noChangeArrowheads="1"/>
            </p:cNvSpPr>
            <p:nvPr/>
          </p:nvSpPr>
          <p:spPr bwMode="auto">
            <a:xfrm>
              <a:off x="6418535" y="1351498"/>
              <a:ext cx="1974738" cy="872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1400" dirty="0">
                  <a:latin typeface="Arial"/>
                  <a:cs typeface="Arial"/>
                </a:rPr>
                <a:t>Glass substrate</a:t>
              </a:r>
            </a:p>
          </p:txBody>
        </p:sp>
        <p:cxnSp>
          <p:nvCxnSpPr>
            <p:cNvPr id="23" name="Straight Arrow Connector 22"/>
            <p:cNvCxnSpPr/>
            <p:nvPr/>
          </p:nvCxnSpPr>
          <p:spPr bwMode="auto">
            <a:xfrm>
              <a:off x="3230563" y="1081088"/>
              <a:ext cx="366712" cy="24606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 bwMode="auto">
            <a:xfrm>
              <a:off x="6705600" y="3497263"/>
              <a:ext cx="1166813" cy="77152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0"/>
            <p:cNvSpPr txBox="1">
              <a:spLocks noChangeArrowheads="1"/>
            </p:cNvSpPr>
            <p:nvPr/>
          </p:nvSpPr>
          <p:spPr bwMode="auto">
            <a:xfrm>
              <a:off x="1435100" y="792163"/>
              <a:ext cx="2273300" cy="123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1400" dirty="0">
                  <a:latin typeface="Arial"/>
                  <a:cs typeface="Arial"/>
                </a:rPr>
                <a:t>Chirped Probe</a:t>
              </a:r>
              <a:br>
                <a:rPr lang="en-GB" sz="1400" dirty="0">
                  <a:latin typeface="Arial"/>
                  <a:cs typeface="Arial"/>
                </a:rPr>
              </a:br>
              <a:r>
                <a:rPr lang="en-GB" sz="1400" dirty="0">
                  <a:latin typeface="Arial"/>
                  <a:cs typeface="Arial"/>
                </a:rPr>
                <a:t>1.053nm, 350fs</a:t>
              </a:r>
            </a:p>
          </p:txBody>
        </p:sp>
        <p:sp>
          <p:nvSpPr>
            <p:cNvPr id="26" name="TextBox 21"/>
            <p:cNvSpPr txBox="1">
              <a:spLocks noChangeArrowheads="1"/>
            </p:cNvSpPr>
            <p:nvPr/>
          </p:nvSpPr>
          <p:spPr bwMode="auto">
            <a:xfrm>
              <a:off x="6692900" y="4337049"/>
              <a:ext cx="2070100" cy="1179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dirty="0">
                  <a:latin typeface="Arial"/>
                  <a:cs typeface="Arial"/>
                </a:rPr>
                <a:t>To detector</a:t>
              </a:r>
            </a:p>
          </p:txBody>
        </p:sp>
        <p:sp>
          <p:nvSpPr>
            <p:cNvPr id="27" name="TextBox 5"/>
            <p:cNvSpPr txBox="1">
              <a:spLocks noChangeArrowheads="1"/>
            </p:cNvSpPr>
            <p:nvPr/>
          </p:nvSpPr>
          <p:spPr bwMode="auto">
            <a:xfrm>
              <a:off x="1324258" y="3019318"/>
              <a:ext cx="1911098" cy="872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GB" sz="1400" dirty="0">
                  <a:latin typeface="Arial"/>
                  <a:cs typeface="Arial"/>
                </a:rPr>
                <a:t>L</a:t>
              </a:r>
              <a:r>
                <a:rPr lang="en-GB" sz="1400" dirty="0" smtClean="0">
                  <a:latin typeface="Arial"/>
                  <a:cs typeface="Arial"/>
                </a:rPr>
                <a:t>aser</a:t>
              </a:r>
              <a:endParaRPr lang="en-GB" sz="1400" dirty="0">
                <a:latin typeface="Arial"/>
                <a:cs typeface="Arial"/>
              </a:endParaRPr>
            </a:p>
            <a:p>
              <a:pPr algn="ctr" eaLnBrk="1" hangingPunct="1"/>
              <a:r>
                <a:rPr lang="en-GB" sz="1400" dirty="0">
                  <a:latin typeface="Arial"/>
                  <a:cs typeface="Arial"/>
                </a:rPr>
                <a:t>&gt;10</a:t>
              </a:r>
              <a:r>
                <a:rPr lang="en-GB" sz="1400" baseline="30000" dirty="0">
                  <a:latin typeface="Arial"/>
                  <a:cs typeface="Arial"/>
                </a:rPr>
                <a:t>19</a:t>
              </a:r>
              <a:r>
                <a:rPr lang="en-GB" sz="1400" dirty="0">
                  <a:latin typeface="Arial"/>
                  <a:cs typeface="Arial"/>
                </a:rPr>
                <a:t>Wcm</a:t>
              </a:r>
              <a:r>
                <a:rPr lang="en-GB" sz="1400" baseline="30000" dirty="0">
                  <a:latin typeface="Arial"/>
                  <a:cs typeface="Arial"/>
                </a:rPr>
                <a:t>-2</a:t>
              </a:r>
              <a:endParaRPr lang="en-GB" sz="1400" dirty="0">
                <a:latin typeface="Arial"/>
                <a:cs typeface="Arial"/>
              </a:endParaRPr>
            </a:p>
          </p:txBody>
        </p:sp>
      </p:grpSp>
      <p:sp>
        <p:nvSpPr>
          <p:cNvPr id="30" name="Textfeld 10"/>
          <p:cNvSpPr txBox="1"/>
          <p:nvPr/>
        </p:nvSpPr>
        <p:spPr>
          <a:xfrm>
            <a:off x="4215943" y="1342628"/>
            <a:ext cx="4928057" cy="1477301"/>
          </a:xfrm>
          <a:prstGeom prst="rect">
            <a:avLst/>
          </a:prstGeom>
          <a:noFill/>
        </p:spPr>
        <p:txBody>
          <a:bodyPr wrap="square" lIns="91410" tIns="45707" rIns="91410" bIns="45707" rtlCol="0">
            <a:spAutoFit/>
          </a:bodyPr>
          <a:lstStyle/>
          <a:p>
            <a:pPr algn="just"/>
            <a:r>
              <a:rPr lang="de-DE" sz="1800" dirty="0" smtClean="0">
                <a:solidFill>
                  <a:srgbClr val="004378"/>
                </a:solidFill>
                <a:latin typeface="Arial"/>
                <a:cs typeface="Arial"/>
              </a:rPr>
              <a:t>Ultrafast </a:t>
            </a:r>
            <a:r>
              <a:rPr lang="de-DE" sz="1800" dirty="0" err="1" smtClean="0">
                <a:solidFill>
                  <a:srgbClr val="004378"/>
                </a:solidFill>
                <a:latin typeface="Arial"/>
                <a:cs typeface="Arial"/>
              </a:rPr>
              <a:t>response</a:t>
            </a:r>
            <a:r>
              <a:rPr lang="de-DE" sz="1800" dirty="0" smtClean="0">
                <a:solidFill>
                  <a:srgbClr val="004378"/>
                </a:solidFill>
                <a:latin typeface="Arial"/>
                <a:cs typeface="Arial"/>
              </a:rPr>
              <a:t> </a:t>
            </a:r>
            <a:r>
              <a:rPr lang="de-DE" sz="1800" dirty="0" err="1" smtClean="0">
                <a:solidFill>
                  <a:srgbClr val="004378"/>
                </a:solidFill>
                <a:latin typeface="Arial"/>
                <a:cs typeface="Arial"/>
              </a:rPr>
              <a:t>of</a:t>
            </a:r>
            <a:r>
              <a:rPr lang="de-DE" sz="1800" dirty="0" smtClean="0">
                <a:solidFill>
                  <a:srgbClr val="004378"/>
                </a:solidFill>
                <a:latin typeface="Arial"/>
                <a:cs typeface="Arial"/>
              </a:rPr>
              <a:t> Matter </a:t>
            </a:r>
            <a:r>
              <a:rPr lang="de-DE" sz="1800" dirty="0" err="1" smtClean="0">
                <a:solidFill>
                  <a:srgbClr val="004378"/>
                </a:solidFill>
                <a:latin typeface="Arial"/>
                <a:cs typeface="Arial"/>
              </a:rPr>
              <a:t>to</a:t>
            </a:r>
            <a:r>
              <a:rPr lang="de-DE" sz="1800" dirty="0" smtClean="0">
                <a:solidFill>
                  <a:srgbClr val="004378"/>
                </a:solidFill>
                <a:latin typeface="Arial"/>
                <a:cs typeface="Arial"/>
              </a:rPr>
              <a:t> </a:t>
            </a:r>
            <a:r>
              <a:rPr lang="de-DE" sz="1800" dirty="0" err="1" smtClean="0">
                <a:solidFill>
                  <a:srgbClr val="004378"/>
                </a:solidFill>
                <a:latin typeface="Arial"/>
                <a:cs typeface="Arial"/>
              </a:rPr>
              <a:t>ion</a:t>
            </a:r>
            <a:r>
              <a:rPr lang="de-DE" sz="1800" dirty="0" smtClean="0">
                <a:solidFill>
                  <a:srgbClr val="004378"/>
                </a:solidFill>
                <a:latin typeface="Arial"/>
                <a:cs typeface="Arial"/>
              </a:rPr>
              <a:t> </a:t>
            </a:r>
            <a:r>
              <a:rPr lang="de-DE" sz="1800" dirty="0" err="1" smtClean="0">
                <a:solidFill>
                  <a:srgbClr val="004378"/>
                </a:solidFill>
                <a:latin typeface="Arial"/>
                <a:cs typeface="Arial"/>
              </a:rPr>
              <a:t>irradiation</a:t>
            </a:r>
            <a:endParaRPr lang="de-DE" sz="1800" dirty="0" smtClean="0">
              <a:solidFill>
                <a:srgbClr val="004378"/>
              </a:solidFill>
              <a:latin typeface="Arial"/>
              <a:cs typeface="Arial"/>
            </a:endParaRPr>
          </a:p>
          <a:p>
            <a:pPr marL="285750" indent="-285750" algn="just">
              <a:buFontTx/>
              <a:buChar char="-"/>
            </a:pPr>
            <a:r>
              <a:rPr lang="de-DE" sz="1800" i="1" dirty="0" smtClean="0">
                <a:solidFill>
                  <a:srgbClr val="004378"/>
                </a:solidFill>
                <a:latin typeface="Arial"/>
                <a:cs typeface="Arial"/>
              </a:rPr>
              <a:t>Relaxation time </a:t>
            </a:r>
            <a:r>
              <a:rPr lang="de-DE" sz="1800" i="1" dirty="0" err="1" smtClean="0">
                <a:solidFill>
                  <a:srgbClr val="004378"/>
                </a:solidFill>
                <a:latin typeface="Arial"/>
                <a:cs typeface="Arial"/>
              </a:rPr>
              <a:t>of</a:t>
            </a:r>
            <a:r>
              <a:rPr lang="de-DE" sz="1800" i="1" dirty="0" smtClean="0">
                <a:solidFill>
                  <a:srgbClr val="004378"/>
                </a:solidFill>
                <a:latin typeface="Arial"/>
                <a:cs typeface="Arial"/>
              </a:rPr>
              <a:t> 35ps in SiO</a:t>
            </a:r>
            <a:r>
              <a:rPr lang="de-DE" sz="1800" i="1" baseline="-25000" dirty="0" smtClean="0">
                <a:solidFill>
                  <a:srgbClr val="004378"/>
                </a:solidFill>
                <a:latin typeface="Arial"/>
                <a:cs typeface="Arial"/>
              </a:rPr>
              <a:t>2</a:t>
            </a:r>
            <a:r>
              <a:rPr lang="de-DE" sz="1800" i="1" dirty="0" smtClean="0">
                <a:solidFill>
                  <a:srgbClr val="004378"/>
                </a:solidFill>
                <a:latin typeface="Arial"/>
                <a:cs typeface="Arial"/>
              </a:rPr>
              <a:t> </a:t>
            </a:r>
            <a:r>
              <a:rPr lang="de-DE" sz="1800" i="1" dirty="0" err="1" smtClean="0">
                <a:solidFill>
                  <a:srgbClr val="004378"/>
                </a:solidFill>
                <a:latin typeface="Arial"/>
                <a:cs typeface="Arial"/>
              </a:rPr>
              <a:t>measured</a:t>
            </a:r>
            <a:endParaRPr lang="de-DE" sz="1800" i="1" dirty="0" smtClean="0">
              <a:solidFill>
                <a:srgbClr val="004378"/>
              </a:solidFill>
              <a:latin typeface="Arial"/>
              <a:cs typeface="Arial"/>
            </a:endParaRPr>
          </a:p>
          <a:p>
            <a:pPr algn="just"/>
            <a:r>
              <a:rPr lang="de-DE" sz="1800" i="1" dirty="0" smtClean="0">
                <a:solidFill>
                  <a:srgbClr val="004378"/>
                </a:solidFill>
                <a:latin typeface="Arial"/>
                <a:cs typeface="Arial"/>
              </a:rPr>
              <a:t>    (10</a:t>
            </a:r>
            <a:r>
              <a:rPr lang="de-DE" sz="1800" i="1" baseline="30000" dirty="0" smtClean="0">
                <a:solidFill>
                  <a:srgbClr val="004378"/>
                </a:solidFill>
                <a:latin typeface="Arial"/>
                <a:cs typeface="Arial"/>
              </a:rPr>
              <a:t>2 </a:t>
            </a:r>
            <a:r>
              <a:rPr lang="de-DE" sz="1800" i="1" dirty="0" err="1" smtClean="0">
                <a:solidFill>
                  <a:srgbClr val="004378"/>
                </a:solidFill>
                <a:latin typeface="Arial"/>
                <a:cs typeface="Arial"/>
              </a:rPr>
              <a:t>slower</a:t>
            </a:r>
            <a:r>
              <a:rPr lang="de-DE" sz="1800" i="1" dirty="0" smtClean="0">
                <a:solidFill>
                  <a:srgbClr val="004378"/>
                </a:solidFill>
                <a:latin typeface="Arial"/>
                <a:cs typeface="Arial"/>
              </a:rPr>
              <a:t> </a:t>
            </a:r>
            <a:r>
              <a:rPr lang="de-DE" sz="1800" i="1" dirty="0" err="1" smtClean="0">
                <a:solidFill>
                  <a:srgbClr val="004378"/>
                </a:solidFill>
                <a:latin typeface="Arial"/>
                <a:cs typeface="Arial"/>
              </a:rPr>
              <a:t>than</a:t>
            </a:r>
            <a:r>
              <a:rPr lang="de-DE" sz="1800" i="1" dirty="0" smtClean="0">
                <a:solidFill>
                  <a:srgbClr val="004378"/>
                </a:solidFill>
                <a:latin typeface="Arial"/>
                <a:cs typeface="Arial"/>
              </a:rPr>
              <a:t> </a:t>
            </a:r>
            <a:r>
              <a:rPr lang="de-DE" sz="1800" i="1" dirty="0" err="1" smtClean="0">
                <a:solidFill>
                  <a:srgbClr val="004378"/>
                </a:solidFill>
                <a:latin typeface="Arial"/>
                <a:cs typeface="Arial"/>
              </a:rPr>
              <a:t>response</a:t>
            </a:r>
            <a:r>
              <a:rPr lang="de-DE" sz="1800" i="1" dirty="0" smtClean="0">
                <a:solidFill>
                  <a:srgbClr val="004378"/>
                </a:solidFill>
                <a:latin typeface="Arial"/>
                <a:cs typeface="Arial"/>
              </a:rPr>
              <a:t> </a:t>
            </a:r>
            <a:r>
              <a:rPr lang="de-DE" sz="1800" i="1" dirty="0" err="1" smtClean="0">
                <a:solidFill>
                  <a:srgbClr val="004378"/>
                </a:solidFill>
                <a:latin typeface="Arial"/>
                <a:cs typeface="Arial"/>
              </a:rPr>
              <a:t>to</a:t>
            </a:r>
            <a:r>
              <a:rPr lang="de-DE" sz="1800" i="1" dirty="0" smtClean="0">
                <a:solidFill>
                  <a:srgbClr val="004378"/>
                </a:solidFill>
                <a:latin typeface="Arial"/>
                <a:cs typeface="Arial"/>
              </a:rPr>
              <a:t> </a:t>
            </a:r>
            <a:r>
              <a:rPr lang="de-DE" sz="1800" i="1" dirty="0" err="1" smtClean="0">
                <a:solidFill>
                  <a:srgbClr val="004378"/>
                </a:solidFill>
                <a:latin typeface="Arial"/>
                <a:cs typeface="Arial"/>
              </a:rPr>
              <a:t>keV</a:t>
            </a:r>
            <a:r>
              <a:rPr lang="de-DE" sz="1800" i="1" dirty="0" smtClean="0">
                <a:solidFill>
                  <a:srgbClr val="004378"/>
                </a:solidFill>
                <a:latin typeface="Arial"/>
                <a:cs typeface="Arial"/>
              </a:rPr>
              <a:t> X-</a:t>
            </a:r>
            <a:r>
              <a:rPr lang="de-DE" sz="1800" i="1" dirty="0" err="1" smtClean="0">
                <a:solidFill>
                  <a:srgbClr val="004378"/>
                </a:solidFill>
                <a:latin typeface="Arial"/>
                <a:cs typeface="Arial"/>
              </a:rPr>
              <a:t>rays</a:t>
            </a:r>
            <a:r>
              <a:rPr lang="de-DE" sz="1800" i="1" dirty="0" smtClean="0">
                <a:solidFill>
                  <a:srgbClr val="004378"/>
                </a:solidFill>
                <a:latin typeface="Arial"/>
                <a:cs typeface="Arial"/>
              </a:rPr>
              <a:t>)</a:t>
            </a:r>
          </a:p>
          <a:p>
            <a:pPr marL="285750" indent="-285750" algn="just">
              <a:buFontTx/>
              <a:buChar char="-"/>
            </a:pPr>
            <a:r>
              <a:rPr lang="de-DE" sz="1800" i="1" dirty="0" err="1" smtClean="0">
                <a:solidFill>
                  <a:srgbClr val="004378"/>
                </a:solidFill>
                <a:latin typeface="Arial"/>
                <a:cs typeface="Arial"/>
              </a:rPr>
              <a:t>ns</a:t>
            </a:r>
            <a:r>
              <a:rPr lang="de-DE" sz="1800" i="1" dirty="0" smtClean="0">
                <a:solidFill>
                  <a:srgbClr val="004378"/>
                </a:solidFill>
                <a:latin typeface="Arial"/>
                <a:cs typeface="Arial"/>
              </a:rPr>
              <a:t> </a:t>
            </a:r>
            <a:r>
              <a:rPr lang="de-DE" sz="1800" i="1" dirty="0" err="1" smtClean="0">
                <a:solidFill>
                  <a:srgbClr val="004378"/>
                </a:solidFill>
                <a:latin typeface="Arial"/>
                <a:cs typeface="Arial"/>
              </a:rPr>
              <a:t>relaxation</a:t>
            </a:r>
            <a:r>
              <a:rPr lang="de-DE" sz="1800" i="1" dirty="0" smtClean="0">
                <a:solidFill>
                  <a:srgbClr val="004378"/>
                </a:solidFill>
                <a:latin typeface="Arial"/>
                <a:cs typeface="Arial"/>
              </a:rPr>
              <a:t> time </a:t>
            </a:r>
            <a:r>
              <a:rPr lang="de-DE" sz="1800" i="1" dirty="0" err="1" smtClean="0">
                <a:solidFill>
                  <a:srgbClr val="004378"/>
                </a:solidFill>
                <a:latin typeface="Arial"/>
                <a:cs typeface="Arial"/>
              </a:rPr>
              <a:t>scale</a:t>
            </a:r>
            <a:r>
              <a:rPr lang="de-DE" sz="1800" i="1" dirty="0" smtClean="0">
                <a:solidFill>
                  <a:srgbClr val="004378"/>
                </a:solidFill>
                <a:latin typeface="Arial"/>
                <a:cs typeface="Arial"/>
              </a:rPr>
              <a:t> </a:t>
            </a:r>
            <a:r>
              <a:rPr lang="de-DE" sz="1800" i="1" dirty="0" err="1" smtClean="0">
                <a:solidFill>
                  <a:srgbClr val="004378"/>
                </a:solidFill>
                <a:latin typeface="Arial"/>
                <a:cs typeface="Arial"/>
              </a:rPr>
              <a:t>for</a:t>
            </a:r>
            <a:r>
              <a:rPr lang="de-DE" sz="1800" i="1" dirty="0" smtClean="0">
                <a:solidFill>
                  <a:srgbClr val="004378"/>
                </a:solidFill>
                <a:latin typeface="Arial"/>
                <a:cs typeface="Arial"/>
              </a:rPr>
              <a:t> </a:t>
            </a:r>
            <a:r>
              <a:rPr lang="de-DE" sz="1800" i="1" dirty="0" err="1" smtClean="0">
                <a:solidFill>
                  <a:srgbClr val="004378"/>
                </a:solidFill>
                <a:latin typeface="Arial"/>
                <a:cs typeface="Arial"/>
              </a:rPr>
              <a:t>intense</a:t>
            </a:r>
            <a:r>
              <a:rPr lang="de-DE" sz="1800" i="1" dirty="0" smtClean="0">
                <a:solidFill>
                  <a:srgbClr val="004378"/>
                </a:solidFill>
                <a:latin typeface="Arial"/>
                <a:cs typeface="Arial"/>
              </a:rPr>
              <a:t> </a:t>
            </a:r>
            <a:r>
              <a:rPr lang="de-DE" sz="1800" i="1" dirty="0" err="1" smtClean="0">
                <a:solidFill>
                  <a:srgbClr val="004378"/>
                </a:solidFill>
                <a:latin typeface="Arial"/>
                <a:cs typeface="Arial"/>
              </a:rPr>
              <a:t>irradiation</a:t>
            </a:r>
            <a:r>
              <a:rPr lang="de-DE" sz="1800" i="1" dirty="0" smtClean="0">
                <a:solidFill>
                  <a:srgbClr val="004378"/>
                </a:solidFill>
                <a:latin typeface="Arial"/>
                <a:cs typeface="Arial"/>
              </a:rPr>
              <a:t> (</a:t>
            </a:r>
            <a:r>
              <a:rPr lang="de-DE" sz="1800" i="1" dirty="0" err="1" smtClean="0">
                <a:solidFill>
                  <a:srgbClr val="004378"/>
                </a:solidFill>
                <a:latin typeface="Arial"/>
                <a:cs typeface="Arial"/>
              </a:rPr>
              <a:t>lattice</a:t>
            </a:r>
            <a:r>
              <a:rPr lang="de-DE" sz="1800" i="1" dirty="0" smtClean="0">
                <a:solidFill>
                  <a:srgbClr val="004378"/>
                </a:solidFill>
                <a:latin typeface="Arial"/>
                <a:cs typeface="Arial"/>
              </a:rPr>
              <a:t> </a:t>
            </a:r>
            <a:r>
              <a:rPr lang="de-DE" sz="1800" i="1" dirty="0" err="1" smtClean="0">
                <a:solidFill>
                  <a:srgbClr val="004378"/>
                </a:solidFill>
                <a:latin typeface="Arial"/>
                <a:cs typeface="Arial"/>
              </a:rPr>
              <a:t>heating</a:t>
            </a:r>
            <a:r>
              <a:rPr lang="de-DE" sz="1800" i="1" dirty="0" smtClean="0">
                <a:solidFill>
                  <a:srgbClr val="004378"/>
                </a:solidFill>
                <a:latin typeface="Arial"/>
                <a:cs typeface="Arial"/>
              </a:rPr>
              <a:t>)</a:t>
            </a:r>
            <a:endParaRPr lang="de-DE" sz="1800" i="1" dirty="0">
              <a:solidFill>
                <a:srgbClr val="004378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9218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itle Matter and Technology">
  <a:themeElements>
    <a:clrScheme name="Trennfolie FB Struktur der Materi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rennfolie FB Struktur der Materi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12700" algn="l" defTabSz="914400" rtl="0" eaLnBrk="1" fontAlgn="base" latinLnBrk="0" hangingPunct="1">
          <a:lnSpc>
            <a:spcPts val="2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rgbClr val="51515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12700" algn="l" defTabSz="914400" rtl="0" eaLnBrk="1" fontAlgn="base" latinLnBrk="0" hangingPunct="1">
          <a:lnSpc>
            <a:spcPts val="2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rgbClr val="51515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Trennfolie FB Struktur der Mater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ennfolie FB Struktur der Materi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ennfolie FB Struktur der Materi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ennfolie FB Struktur der Materi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ennfolie FB Struktur der Materi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ennfolie FB Struktur der Materi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nnfolie FB Struktur der Materi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nnfolie FB Struktur der Materi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nnfolie FB Struktur der Materi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nnfolie FB Struktur der Materi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nnfolie FB Struktur der Materi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nnfolie FB Struktur der Materi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Folie FB Schlüsseltechnologien">
  <a:themeElements>
    <a:clrScheme name="1_Folie FB Schlüsseltechnologi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Folie FB Schlüsseltechnologi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12700" algn="l" defTabSz="914400" rtl="0" eaLnBrk="1" fontAlgn="base" latinLnBrk="0" hangingPunct="1">
          <a:lnSpc>
            <a:spcPts val="2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rgbClr val="51515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12700" algn="l" defTabSz="914400" rtl="0" eaLnBrk="1" fontAlgn="base" latinLnBrk="0" hangingPunct="1">
          <a:lnSpc>
            <a:spcPts val="2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rgbClr val="51515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Folie FB Schlüsseltechnologi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olie FB Schlüsseltechnologi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olie FB Schlüsseltechnologi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olie FB Schlüsseltechnologi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olie FB Schlüsseltechnologi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olie FB Schlüsseltechnologi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olie FB Schlüsseltechnologi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olie FB Schlüsseltechnologi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olie FB Schlüsseltechnologi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olie FB Schlüsseltechnologi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olie FB Schlüsseltechnologi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olie FB Schlüsseltechnologi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770</TotalTime>
  <Words>643</Words>
  <Application>Microsoft Macintosh PowerPoint</Application>
  <PresentationFormat>On-screen Show (4:3)</PresentationFormat>
  <Paragraphs>185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Title Matter and Technology</vt:lpstr>
      <vt:lpstr>1_Folie FB Schlüsseltechnologien</vt:lpstr>
      <vt:lpstr>Laser-Plasma Acceleration of Ions</vt:lpstr>
      <vt:lpstr>Towards ultra-compact, ultrafast  proton and ion accelerators </vt:lpstr>
      <vt:lpstr>Sheath Acceleration (TNSA)</vt:lpstr>
      <vt:lpstr>Radiation Pressure Acceleration (RPA)</vt:lpstr>
      <vt:lpstr>Advanced Diagnostics and  State of the Art computing</vt:lpstr>
      <vt:lpstr>Laser Development</vt:lpstr>
      <vt:lpstr>Advanced Targetry</vt:lpstr>
      <vt:lpstr>LIGHT  - coupling laser-accelerated ions into conventional accelerator structures </vt:lpstr>
      <vt:lpstr>Ultrafast Ionpulses </vt:lpstr>
      <vt:lpstr>Compact laser proton delivery for medical applications</vt:lpstr>
      <vt:lpstr>Summary</vt:lpstr>
    </vt:vector>
  </TitlesOfParts>
  <Company>HGF BONN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christine bleibtreu</dc:creator>
  <cp:lastModifiedBy>Matt Zepf</cp:lastModifiedBy>
  <cp:revision>1919</cp:revision>
  <dcterms:created xsi:type="dcterms:W3CDTF">2006-03-03T09:51:24Z</dcterms:created>
  <dcterms:modified xsi:type="dcterms:W3CDTF">2014-02-25T07:29:51Z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rache">
    <vt:bool>true</vt:bool>
  </property>
</Properties>
</file>